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60" r:id="rId5"/>
    <p:sldId id="317" r:id="rId6"/>
    <p:sldId id="318" r:id="rId7"/>
    <p:sldId id="303" r:id="rId8"/>
    <p:sldId id="315" r:id="rId9"/>
    <p:sldId id="305" r:id="rId10"/>
    <p:sldId id="311" r:id="rId11"/>
    <p:sldId id="304" r:id="rId12"/>
    <p:sldId id="313" r:id="rId13"/>
    <p:sldId id="319" r:id="rId14"/>
    <p:sldId id="308" r:id="rId15"/>
    <p:sldId id="314" r:id="rId16"/>
    <p:sldId id="310" r:id="rId1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12" userDrawn="1">
          <p15:clr>
            <a:srgbClr val="A4A3A4"/>
          </p15:clr>
        </p15:guide>
        <p15:guide id="2" pos="3840" userDrawn="1">
          <p15:clr>
            <a:srgbClr val="A4A3A4"/>
          </p15:clr>
        </p15:guide>
        <p15:guide id="3" orient="horz" pos="2784" userDrawn="1">
          <p15:clr>
            <a:srgbClr val="A4A3A4"/>
          </p15:clr>
        </p15:guide>
        <p15:guide id="4" pos="1680" userDrawn="1">
          <p15:clr>
            <a:srgbClr val="A4A3A4"/>
          </p15:clr>
        </p15:guide>
        <p15:guide id="5" pos="60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F7A81B"/>
    <a:srgbClr val="505C5D"/>
    <a:srgbClr val="D91B5C"/>
    <a:srgbClr val="384446"/>
    <a:srgbClr val="00AFB0"/>
    <a:srgbClr val="872175"/>
    <a:srgbClr val="009999"/>
    <a:srgbClr val="FF7600"/>
    <a:srgbClr val="1745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995E6E-AFB5-464B-B3F4-58737F6A3FA2}" v="2" dt="2019-12-06T15:02:15.212"/>
    <p1510:client id="{C092CE20-F4FB-8C24-3AC0-90E15CEC0B60}" v="1" dt="2020-01-17T17:14:18.7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31" autoAdjust="0"/>
    <p:restoredTop sz="67219" autoAdjust="0"/>
  </p:normalViewPr>
  <p:slideViewPr>
    <p:cSldViewPr snapToGrid="0" showGuides="1">
      <p:cViewPr varScale="1">
        <p:scale>
          <a:sx n="46" d="100"/>
          <a:sy n="46" d="100"/>
        </p:scale>
        <p:origin x="1344" y="-124"/>
      </p:cViewPr>
      <p:guideLst>
        <p:guide orient="horz" pos="1512"/>
        <p:guide pos="3840"/>
        <p:guide orient="horz" pos="2784"/>
        <p:guide pos="1680"/>
        <p:guide pos="600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3" d="100"/>
          <a:sy n="53" d="100"/>
        </p:scale>
        <p:origin x="264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C8EEB10B-8B4D-4C11-9C9A-F7F8B8A63C71}" type="datetimeFigureOut">
              <a:rPr lang="en-US" smtClean="0"/>
              <a:t>02-Oct-2020</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3953F381-1A86-43BF-8612-5B13F38F31CF}" type="slidenum">
              <a:rPr lang="en-US" smtClean="0"/>
              <a:t>‹#›</a:t>
            </a:fld>
            <a:endParaRPr lang="en-US"/>
          </a:p>
        </p:txBody>
      </p:sp>
    </p:spTree>
    <p:extLst>
      <p:ext uri="{BB962C8B-B14F-4D97-AF65-F5344CB8AC3E}">
        <p14:creationId xmlns:p14="http://schemas.microsoft.com/office/powerpoint/2010/main" val="3570557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403E561-A38A-4A22-8215-F855A52BC5B1}" type="datetimeFigureOut">
              <a:rPr lang="en-US" smtClean="0"/>
              <a:t>02-Oct-2020</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am02.safelinks.protection.outlook.com/?url=http://msgfocus.rotary.org/c/1wD3LmXX7NlBbv6rrg6VmieHN&amp;data=02|01|jill.johnson@rotary.org|56a12ecd5a5e4290c5db08d82a698bf4|67b4e0430afd4afb8b94bf96370c8e7f|1|0|637305980111667877&amp;sdata=TnPG8mD6/aSKA6qHSUxn6lHBsxMAE6nLGuhr5dnVcVA%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membershipdevelopment@rotary.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y.rotary.org/en/document/club-type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my.rotary.org/en/document/guide-passport-clubs" TargetMode="External"/><Relationship Id="rId5" Type="http://schemas.openxmlformats.org/officeDocument/2006/relationships/hyperlink" Target="https://my.rotary.org/en/document/guide-corporate-membership" TargetMode="External"/><Relationship Id="rId4" Type="http://schemas.openxmlformats.org/officeDocument/2006/relationships/hyperlink" Target="https://my.rotary.org/en/document/guide-satellite-club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am02.safelinks.protection.outlook.com/?url=http://msgfocus.rotary.org/c/1wD3MsqjSxx6aWWuFRWEJPG0e&amp;data=02|01|jill.johnson@rotary.org|56a12ecd5a5e4290c5db08d82a698bf4|67b4e0430afd4afb8b94bf96370c8e7f|1|0|637305980111677868&amp;sdata=M8yNX2TEHsfSNPXr2UM/qULUJiIDdRr7X/XW3hdu8EU%3D&amp;reserved=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nam02.safelinks.protection.outlook.com/?url=http://msgfocus.rotary.org/c/1wD3MOUrsMVBaLyvKJTex0P6n&amp;data=02|01|jill.johnson@rotary.org|56a12ecd5a5e4290c5db08d82a698bf4|67b4e0430afd4afb8b94bf96370c8e7f|1|0|637305980111687867&amp;sdata=DXyTNxxjUD3fBK1ioz%2BlCvA11ATskiiz0DfKh%2Birk9s%3D&amp;reserved=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Arial Narrow" panose="020B0606020202030204" pitchFamily="34" charset="0"/>
              </a:rPr>
              <a:t>NOTES TO SPEAKER: Customize this presentation to meet your region’s needs. At minimum, you will need to customize slide 5: Where you see X’s, replace them with data from Rotary Club Central or delete them. Unhide the slide (use the Slide Show menu) so it’s visible during the presentation. Make comparisons between regional and global trends.</a:t>
            </a:r>
          </a:p>
          <a:p>
            <a:r>
              <a:rPr lang="en-US" dirty="0">
                <a:latin typeface="Arial Narrow" panose="020B0606020202030204" pitchFamily="34" charset="0"/>
              </a:rPr>
              <a:t>  </a:t>
            </a:r>
          </a:p>
          <a:p>
            <a:r>
              <a:rPr lang="en-US" dirty="0">
                <a:latin typeface="Arial Narrow" panose="020B0606020202030204" pitchFamily="34" charset="0"/>
              </a:rPr>
              <a:t>SPEAKER:</a:t>
            </a:r>
          </a:p>
          <a:p>
            <a:r>
              <a:rPr lang="en-US" dirty="0">
                <a:latin typeface="Arial Narrow" panose="020B0606020202030204" pitchFamily="34" charset="0"/>
              </a:rPr>
              <a:t>Our members are our greatest assets. And when Rotary’s membership is strong, our clubs are more vibrant, Rotary has greater visibility, and our members have more resources to help communities flourish. </a:t>
            </a:r>
          </a:p>
          <a:p>
            <a:r>
              <a:rPr lang="en-US" dirty="0">
                <a:latin typeface="Arial Narrow" panose="020B0606020202030204" pitchFamily="34" charset="0"/>
              </a:rPr>
              <a:t> </a:t>
            </a:r>
          </a:p>
          <a:p>
            <a:r>
              <a:rPr lang="en-US" dirty="0">
                <a:latin typeface="Arial Narrow" panose="020B0606020202030204" pitchFamily="34" charset="0"/>
              </a:rPr>
              <a:t>Growing Rotary’s membership is Rotary International’s highest internal organizational priority, while polio eradication remains Rotary’s highest external program priority. When we grow Rotary, we grow our service and the impact of our projects; we grow the awareness and understanding of Rotary in our communities; and most importantly, we grow our membership so that we can achieve more.</a:t>
            </a:r>
          </a:p>
          <a:p>
            <a:r>
              <a:rPr lang="en-US" dirty="0">
                <a:latin typeface="Arial Narrow" panose="020B0606020202030204" pitchFamily="34" charset="0"/>
              </a:rPr>
              <a:t> </a:t>
            </a:r>
          </a:p>
          <a:p>
            <a:r>
              <a:rPr lang="en-US" dirty="0">
                <a:latin typeface="Arial Narrow" panose="020B0606020202030204" pitchFamily="34" charset="0"/>
              </a:rPr>
              <a:t>I’m going to share information about the current state of our membership, and ideas for  how to increase our impact, expand our reach, enhance participant engagement, and increase our ability to adapt.</a:t>
            </a:r>
          </a:p>
          <a:p>
            <a:r>
              <a:rPr lang="en-US" dirty="0">
                <a:latin typeface="Arial Narrow" panose="020B0606020202030204" pitchFamily="34" charset="0"/>
              </a:rPr>
              <a:t> </a:t>
            </a:r>
          </a:p>
          <a:p>
            <a:r>
              <a:rPr lang="en-US" dirty="0">
                <a:latin typeface="Arial Narrow" panose="020B0606020202030204" pitchFamily="34" charset="0"/>
              </a:rPr>
              <a:t>Over the past five years, we’ve remained at around 1.2 million members. Without question, </a:t>
            </a:r>
            <a:r>
              <a:rPr lang="en-US" dirty="0">
                <a:latin typeface="Arial Narrow" panose="020B0606020202030204" pitchFamily="34" charset="0"/>
                <a:hlinkClick r:id="rId3"/>
              </a:rPr>
              <a:t>COVID-19</a:t>
            </a:r>
            <a:r>
              <a:rPr lang="en-US" dirty="0">
                <a:latin typeface="Arial Narrow" panose="020B0606020202030204" pitchFamily="34" charset="0"/>
              </a:rPr>
              <a:t> has posed new and previously unimaginable challenges for us. But within every challenge is perhaps an even greater opportunity. And although we experienced a 14,000-member decline, overall our membership is still strong because of the way our members continue to adapt. </a:t>
            </a:r>
          </a:p>
          <a:p>
            <a:r>
              <a:rPr lang="en-US" dirty="0">
                <a:latin typeface="Arial Narrow" panose="020B0606020202030204" pitchFamily="34" charset="0"/>
              </a:rPr>
              <a:t> </a:t>
            </a:r>
          </a:p>
          <a:p>
            <a:r>
              <a:rPr lang="en-US" dirty="0">
                <a:latin typeface="Arial Narrow" panose="020B0606020202030204" pitchFamily="34" charset="0"/>
              </a:rPr>
              <a:t>To accomplish all the good in the world that we want to do, we need a commitment and a continued emphasis on growing Rotary and </a:t>
            </a:r>
            <a:r>
              <a:rPr lang="en-US" dirty="0" err="1">
                <a:latin typeface="Arial Narrow" panose="020B0606020202030204" pitchFamily="34" charset="0"/>
              </a:rPr>
              <a:t>Rotaract</a:t>
            </a:r>
            <a:r>
              <a:rPr lang="en-US" dirty="0">
                <a:latin typeface="Arial Narrow" panose="020B0606020202030204" pitchFamily="34" charset="0"/>
              </a:rPr>
              <a:t> from our club, district, and zone leaders.</a:t>
            </a:r>
          </a:p>
        </p:txBody>
      </p:sp>
      <p:sp>
        <p:nvSpPr>
          <p:cNvPr id="4" name="Slide Number Placeholder 3"/>
          <p:cNvSpPr>
            <a:spLocks noGrp="1"/>
          </p:cNvSpPr>
          <p:nvPr>
            <p:ph type="sldNum" sz="quarter" idx="5"/>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2809736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Many clubs are hosting their meetings online or adding an online component, like hosting a guest speaker from a Rotary or </a:t>
            </a:r>
            <a:r>
              <a:rPr lang="en-US" dirty="0" err="1">
                <a:latin typeface="Arial Narrow" panose="020B0606020202030204" pitchFamily="34" charset="0"/>
              </a:rPr>
              <a:t>Rotaract</a:t>
            </a:r>
            <a:r>
              <a:rPr lang="en-US" dirty="0">
                <a:latin typeface="Arial Narrow" panose="020B0606020202030204" pitchFamily="34" charset="0"/>
              </a:rPr>
              <a:t> club located in a different part of the world. Online and hybrid meetings take planning to make sure they are engaging and inclusive. Here are six things to keep in mind:</a:t>
            </a:r>
          </a:p>
          <a:p>
            <a:r>
              <a:rPr lang="en-US" dirty="0">
                <a:latin typeface="Arial Narrow" panose="020B0606020202030204" pitchFamily="34" charset="0"/>
              </a:rPr>
              <a:t> </a:t>
            </a:r>
          </a:p>
          <a:p>
            <a:pPr marL="176679" indent="-176679">
              <a:buFont typeface="Arial" panose="020B0604020202020204" pitchFamily="34" charset="0"/>
              <a:buChar char="•"/>
            </a:pPr>
            <a:r>
              <a:rPr lang="en-US" dirty="0">
                <a:latin typeface="Arial Narrow" panose="020B0606020202030204" pitchFamily="34" charset="0"/>
              </a:rPr>
              <a:t>Choose the best technology for your needs. Some free services limit the number of participants or the length of your meeting.</a:t>
            </a:r>
          </a:p>
          <a:p>
            <a:pPr marL="176679" indent="-176679">
              <a:buFont typeface="Arial" panose="020B0604020202020204" pitchFamily="34" charset="0"/>
              <a:buChar char="•"/>
            </a:pPr>
            <a:r>
              <a:rPr lang="en-US" dirty="0">
                <a:latin typeface="Arial Narrow" panose="020B0606020202030204" pitchFamily="34" charset="0"/>
              </a:rPr>
              <a:t>Building a team allows people to contribute to the success of your meeting. Ask others to monitor chat boxes, answer questions during the call, and troubleshoot technical issues.</a:t>
            </a:r>
          </a:p>
          <a:p>
            <a:pPr marL="176679" indent="-176679">
              <a:buFont typeface="Arial" panose="020B0604020202020204" pitchFamily="34" charset="0"/>
              <a:buChar char="•"/>
            </a:pPr>
            <a:r>
              <a:rPr lang="en-US" dirty="0">
                <a:latin typeface="Arial Narrow" panose="020B0606020202030204" pitchFamily="34" charset="0"/>
              </a:rPr>
              <a:t>Some clubs and districts are appointing “Virtual Meeting Coordinators” who work to train people who may not be used to the new technology. Offering that support to your members shows a commitment to keeping them engaged. </a:t>
            </a:r>
          </a:p>
          <a:p>
            <a:pPr marL="176679" indent="-176679">
              <a:buFont typeface="Arial" panose="020B0604020202020204" pitchFamily="34" charset="0"/>
              <a:buChar char="•"/>
            </a:pPr>
            <a:r>
              <a:rPr lang="en-US" dirty="0">
                <a:latin typeface="Arial Narrow" panose="020B0606020202030204" pitchFamily="34" charset="0"/>
              </a:rPr>
              <a:t>If some parts of an in-person meeting don't work well online, adjust your meeting content to maximize your online format. Practice with any presenters so they know how to request control and share their screens. Log on early to test your audio and make sure all presenters are on.</a:t>
            </a:r>
          </a:p>
          <a:p>
            <a:pPr marL="176679" indent="-176679">
              <a:buFont typeface="Arial" panose="020B0604020202020204" pitchFamily="34" charset="0"/>
              <a:buChar char="•"/>
            </a:pPr>
            <a:r>
              <a:rPr lang="en-US" dirty="0">
                <a:latin typeface="Arial Narrow" panose="020B0606020202030204" pitchFamily="34" charset="0"/>
              </a:rPr>
              <a:t>Use an agenda, set meeting ground rules, and clearly outline next steps at the end of the meeting. If background information is required, be sure to share it with all participants beforehand.</a:t>
            </a:r>
          </a:p>
          <a:p>
            <a:pPr marL="176679" indent="-176679">
              <a:buFont typeface="Arial" panose="020B0604020202020204" pitchFamily="34" charset="0"/>
              <a:buChar char="•"/>
            </a:pPr>
            <a:r>
              <a:rPr lang="en-US" dirty="0">
                <a:latin typeface="Arial Narrow" panose="020B0606020202030204" pitchFamily="34" charset="0"/>
              </a:rPr>
              <a:t>Seeing and interacting with fellow participants via technology helps keep everyone connected and engaged. However, not everyone will be able to join your meeting via video. Provide an audio option and consider recording the meeting and sharing it later.</a:t>
            </a:r>
          </a:p>
          <a:p>
            <a:r>
              <a:rPr lang="en-US" dirty="0">
                <a:latin typeface="Arial Narrow" panose="020B0606020202030204" pitchFamily="34" charset="0"/>
              </a:rPr>
              <a:t> </a:t>
            </a:r>
          </a:p>
          <a:p>
            <a:r>
              <a:rPr lang="en-US" dirty="0"/>
              <a:t> </a:t>
            </a:r>
          </a:p>
          <a:p>
            <a:r>
              <a:rPr lang="en-US" dirty="0"/>
              <a:t> </a:t>
            </a:r>
          </a:p>
        </p:txBody>
      </p:sp>
      <p:sp>
        <p:nvSpPr>
          <p:cNvPr id="4" name="Slide Number Placeholder 3"/>
          <p:cNvSpPr>
            <a:spLocks noGrp="1"/>
          </p:cNvSpPr>
          <p:nvPr>
            <p:ph type="sldNum" sz="quarter" idx="10"/>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326395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Clubs must actively work to take care of their members and other participants, connecting each individual with the elements of Rotary that are most important to them and provide the greatest engagement and value. One of the best ways to take care of one another is simply to ask what members need.  No two clubs are exactly the same, and those unique club experiences are what differentiates Rotary from any other organization. </a:t>
            </a:r>
          </a:p>
          <a:p>
            <a:endParaRPr lang="en-US" dirty="0">
              <a:latin typeface="Arial Narrow" panose="020B0606020202030204" pitchFamily="34" charset="0"/>
            </a:endParaRPr>
          </a:p>
          <a:p>
            <a:r>
              <a:rPr lang="en-US" dirty="0">
                <a:latin typeface="Arial Narrow" panose="020B0606020202030204" pitchFamily="34" charset="0"/>
              </a:rPr>
              <a:t>While these check-ins can be informal, Rotary offers many resources that can help you plan for the future. You can find them at rotary.org/membership. Remember this address — write it down, take a picture of it. And visit as often as you need to. </a:t>
            </a:r>
          </a:p>
        </p:txBody>
      </p:sp>
      <p:sp>
        <p:nvSpPr>
          <p:cNvPr id="4" name="Slide Number Placeholder 3"/>
          <p:cNvSpPr>
            <a:spLocks noGrp="1"/>
          </p:cNvSpPr>
          <p:nvPr>
            <p:ph type="sldNum" sz="quarter" idx="10"/>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196127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What can you do with all of this information, especially if some of it is new to you? I suggest three things:</a:t>
            </a:r>
          </a:p>
          <a:p>
            <a:r>
              <a:rPr lang="en-US" dirty="0">
                <a:latin typeface="Arial Narrow" panose="020B0606020202030204" pitchFamily="34" charset="0"/>
              </a:rPr>
              <a:t> </a:t>
            </a:r>
          </a:p>
          <a:p>
            <a:pPr marL="176679" indent="-176679">
              <a:buFont typeface="Arial" panose="020B0604020202020204" pitchFamily="34" charset="0"/>
              <a:buChar char="•"/>
            </a:pPr>
            <a:r>
              <a:rPr lang="en-US" dirty="0">
                <a:latin typeface="Arial Narrow" panose="020B0606020202030204" pitchFamily="34" charset="0"/>
              </a:rPr>
              <a:t>Take time to understand membership data and trends in your region. We can offer you a global look at the state of membership, but Rotary Club Central makes it easy for you to see the trends closest to you.</a:t>
            </a:r>
          </a:p>
          <a:p>
            <a:pPr marL="176679" indent="-176679">
              <a:buFont typeface="Arial" panose="020B0604020202020204" pitchFamily="34" charset="0"/>
              <a:buChar char="•"/>
            </a:pPr>
            <a:r>
              <a:rPr lang="en-US" dirty="0">
                <a:latin typeface="Arial Narrow" panose="020B0606020202030204" pitchFamily="34" charset="0"/>
              </a:rPr>
              <a:t>Ask members what matters most to them. Find out what they value, what they might be missing, and what they need to stay a member for life. And make sure you deliver that.</a:t>
            </a:r>
          </a:p>
          <a:p>
            <a:pPr marL="176679" indent="-176679">
              <a:buFont typeface="Arial" panose="020B0604020202020204" pitchFamily="34" charset="0"/>
              <a:buChar char="•"/>
            </a:pPr>
            <a:r>
              <a:rPr lang="en-US" dirty="0">
                <a:latin typeface="Arial Narrow" panose="020B0606020202030204" pitchFamily="34" charset="0"/>
              </a:rPr>
              <a:t>Finally, visit rotary.org/membership for resources to support you. Whether you need access to club assessments, directions on how to manage your membership leads, or even guidelines for starting new clubs and membership types, there is likely a resource designed to help. </a:t>
            </a:r>
          </a:p>
        </p:txBody>
      </p:sp>
      <p:sp>
        <p:nvSpPr>
          <p:cNvPr id="4" name="Slide Number Placeholder 3"/>
          <p:cNvSpPr>
            <a:spLocks noGrp="1"/>
          </p:cNvSpPr>
          <p:nvPr>
            <p:ph type="sldNum" sz="quarter" idx="10"/>
          </p:nvPr>
        </p:nvSpPr>
        <p:spPr/>
        <p:txBody>
          <a:bodyPr/>
          <a:lstStyle/>
          <a:p>
            <a:fld id="{DB827055-821E-4F6B-AAA9-2685E1493D9C}" type="slidenum">
              <a:rPr lang="en-US" smtClean="0"/>
              <a:t>12</a:t>
            </a:fld>
            <a:endParaRPr lang="en-US" dirty="0"/>
          </a:p>
        </p:txBody>
      </p:sp>
    </p:spTree>
    <p:extLst>
      <p:ext uri="{BB962C8B-B14F-4D97-AF65-F5344CB8AC3E}">
        <p14:creationId xmlns:p14="http://schemas.microsoft.com/office/powerpoint/2010/main" val="2757921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When people connect with Rotary, their potential to make a difference in the world grows exponentially. That’s because they’re gaining access to a network of over 1.2 million people of action — from all over the world who share a goal of improving people’s lives. </a:t>
            </a:r>
          </a:p>
          <a:p>
            <a:r>
              <a:rPr lang="en-US" dirty="0">
                <a:latin typeface="Arial Narrow" panose="020B0606020202030204" pitchFamily="34" charset="0"/>
              </a:rPr>
              <a:t> </a:t>
            </a:r>
          </a:p>
          <a:p>
            <a:r>
              <a:rPr lang="en-US" dirty="0">
                <a:latin typeface="Arial Narrow" panose="020B0606020202030204" pitchFamily="34" charset="0"/>
              </a:rPr>
              <a:t>RI President Holger encourages us by saying, “We will not let rapid change defeat us. We will capture this moment to grow Rotary, making it stronger, more adaptable, and even more aligned with our core values.”</a:t>
            </a:r>
          </a:p>
          <a:p>
            <a:r>
              <a:rPr lang="en-US" dirty="0">
                <a:latin typeface="Arial Narrow" panose="020B0606020202030204" pitchFamily="34" charset="0"/>
              </a:rPr>
              <a:t> </a:t>
            </a:r>
          </a:p>
          <a:p>
            <a:r>
              <a:rPr lang="en-US" dirty="0">
                <a:latin typeface="Arial Narrow" panose="020B0606020202030204" pitchFamily="34" charset="0"/>
              </a:rPr>
              <a:t>Our members are our greatest assets: a diverse group of leaders who share the drive to serve their communities. And together, we see a world where people unite and take action to create lasting change — across the globe, in our communities, and in ourselves.</a:t>
            </a:r>
          </a:p>
          <a:p>
            <a:r>
              <a:rPr lang="en-US" dirty="0">
                <a:latin typeface="Arial Narrow" panose="020B0606020202030204" pitchFamily="34" charset="0"/>
              </a:rPr>
              <a:t> </a:t>
            </a:r>
          </a:p>
          <a:p>
            <a:r>
              <a:rPr lang="en-US" dirty="0">
                <a:latin typeface="Arial Narrow" panose="020B0606020202030204" pitchFamily="34" charset="0"/>
              </a:rPr>
              <a:t>Thank you.</a:t>
            </a:r>
          </a:p>
          <a:p>
            <a:r>
              <a:rPr lang="en-US" dirty="0">
                <a:latin typeface="Arial Narrow" panose="020B0606020202030204" pitchFamily="34" charset="0"/>
              </a:rPr>
              <a:t> </a:t>
            </a:r>
          </a:p>
          <a:p>
            <a:r>
              <a:rPr lang="en-US" dirty="0">
                <a:latin typeface="Arial Narrow" panose="020B0606020202030204" pitchFamily="34" charset="0"/>
              </a:rPr>
              <a:t>Are there any questions I can answer?</a:t>
            </a:r>
          </a:p>
          <a:p>
            <a:r>
              <a:rPr lang="en-US" dirty="0">
                <a:latin typeface="Arial Narrow" panose="020B0606020202030204" pitchFamily="34" charset="0"/>
              </a:rPr>
              <a:t> </a:t>
            </a:r>
          </a:p>
          <a:p>
            <a:r>
              <a:rPr lang="en-US" dirty="0">
                <a:latin typeface="Arial Narrow" panose="020B0606020202030204" pitchFamily="34" charset="0"/>
              </a:rPr>
              <a:t>NOTE TO SPEAKER: </a:t>
            </a:r>
          </a:p>
          <a:p>
            <a:r>
              <a:rPr lang="en-US" dirty="0">
                <a:latin typeface="Arial Narrow" panose="020B0606020202030204" pitchFamily="34" charset="0"/>
              </a:rPr>
              <a:t>Write to </a:t>
            </a:r>
            <a:r>
              <a:rPr lang="en-US" u="sng" dirty="0">
                <a:latin typeface="Arial Narrow" panose="020B0606020202030204" pitchFamily="34" charset="0"/>
                <a:hlinkClick r:id="rId3"/>
              </a:rPr>
              <a:t>membershipdevelopment@rotary.org</a:t>
            </a:r>
            <a:r>
              <a:rPr lang="en-US" dirty="0">
                <a:latin typeface="Arial Narrow" panose="020B0606020202030204" pitchFamily="34" charset="0"/>
              </a:rPr>
              <a:t> with any questions. </a:t>
            </a:r>
          </a:p>
        </p:txBody>
      </p:sp>
      <p:sp>
        <p:nvSpPr>
          <p:cNvPr id="4" name="Slide Number Placeholder 3"/>
          <p:cNvSpPr>
            <a:spLocks noGrp="1"/>
          </p:cNvSpPr>
          <p:nvPr>
            <p:ph type="sldNum" sz="quarter" idx="10"/>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248993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You’ll notice that this slide includes trends for both Rotary and </a:t>
            </a:r>
            <a:r>
              <a:rPr lang="en-US" dirty="0" err="1">
                <a:latin typeface="Arial Narrow" panose="020B0606020202030204" pitchFamily="34" charset="0"/>
              </a:rPr>
              <a:t>Rotaract</a:t>
            </a:r>
            <a:r>
              <a:rPr lang="en-US" dirty="0">
                <a:latin typeface="Arial Narrow" panose="020B0606020202030204" pitchFamily="34" charset="0"/>
              </a:rPr>
              <a:t>. Overwhelmingly, we have heard that </a:t>
            </a:r>
            <a:r>
              <a:rPr lang="en-US" dirty="0" err="1">
                <a:latin typeface="Arial Narrow" panose="020B0606020202030204" pitchFamily="34" charset="0"/>
              </a:rPr>
              <a:t>Rotaract</a:t>
            </a:r>
            <a:r>
              <a:rPr lang="en-US" dirty="0">
                <a:latin typeface="Arial Narrow" panose="020B0606020202030204" pitchFamily="34" charset="0"/>
              </a:rPr>
              <a:t> was more than just a Rotary club-sponsored program and </a:t>
            </a:r>
            <a:r>
              <a:rPr lang="en-US" dirty="0" err="1">
                <a:latin typeface="Arial Narrow" panose="020B0606020202030204" pitchFamily="34" charset="0"/>
              </a:rPr>
              <a:t>Rotaractors</a:t>
            </a:r>
            <a:r>
              <a:rPr lang="en-US" dirty="0">
                <a:latin typeface="Arial Narrow" panose="020B0606020202030204" pitchFamily="34" charset="0"/>
              </a:rPr>
              <a:t> wanted more flexibility, more products and services, and more recognition from Rotary for the amazing work they’re doing in their clubs, districts, and beyond. The 2019 Council on Legislation amended the constitutional documents of Rotary International to include </a:t>
            </a:r>
            <a:r>
              <a:rPr lang="en-US" dirty="0" err="1">
                <a:latin typeface="Arial Narrow" panose="020B0606020202030204" pitchFamily="34" charset="0"/>
              </a:rPr>
              <a:t>Rotaract</a:t>
            </a:r>
            <a:r>
              <a:rPr lang="en-US" dirty="0">
                <a:latin typeface="Arial Narrow" panose="020B0606020202030204" pitchFamily="34" charset="0"/>
              </a:rPr>
              <a:t> clubs as a unique membership type of Rotary International. This action elevates </a:t>
            </a:r>
            <a:r>
              <a:rPr lang="en-US" dirty="0" err="1">
                <a:latin typeface="Arial Narrow" panose="020B0606020202030204" pitchFamily="34" charset="0"/>
              </a:rPr>
              <a:t>Rotaract</a:t>
            </a:r>
            <a:r>
              <a:rPr lang="en-US" dirty="0">
                <a:latin typeface="Arial Narrow" panose="020B0606020202030204" pitchFamily="34" charset="0"/>
              </a:rPr>
              <a:t> and positions Rotary for a future that is innovative, inclusive, and adapting to the world around us. </a:t>
            </a:r>
          </a:p>
          <a:p>
            <a:r>
              <a:rPr lang="en-US" dirty="0">
                <a:latin typeface="Arial Narrow" panose="020B0606020202030204" pitchFamily="34" charset="0"/>
              </a:rPr>
              <a:t> </a:t>
            </a:r>
          </a:p>
          <a:p>
            <a:r>
              <a:rPr lang="en-US" dirty="0">
                <a:latin typeface="Arial Narrow" panose="020B0606020202030204" pitchFamily="34" charset="0"/>
              </a:rPr>
              <a:t>As of 1 July:</a:t>
            </a:r>
          </a:p>
          <a:p>
            <a:r>
              <a:rPr lang="en-US" dirty="0">
                <a:latin typeface="Arial Narrow" panose="020B0606020202030204" pitchFamily="34" charset="0"/>
              </a:rPr>
              <a:t> </a:t>
            </a:r>
          </a:p>
          <a:p>
            <a:pPr marL="176679" indent="-176679">
              <a:buFont typeface="Arial" panose="020B0604020202020204" pitchFamily="34" charset="0"/>
              <a:buChar char="•"/>
            </a:pPr>
            <a:r>
              <a:rPr lang="en-US" dirty="0">
                <a:latin typeface="Arial Narrow" panose="020B0606020202030204" pitchFamily="34" charset="0"/>
              </a:rPr>
              <a:t>The number of clubs has grown in both Rotary and </a:t>
            </a:r>
            <a:r>
              <a:rPr lang="en-US" dirty="0" err="1">
                <a:latin typeface="Arial Narrow" panose="020B0606020202030204" pitchFamily="34" charset="0"/>
              </a:rPr>
              <a:t>Rotaract</a:t>
            </a:r>
            <a:r>
              <a:rPr lang="en-US" dirty="0">
                <a:latin typeface="Arial Narrow" panose="020B0606020202030204" pitchFamily="34" charset="0"/>
              </a:rPr>
              <a:t>. Starting new clubs expands our reach and increases our capacity for service around the world. In addition to traditional Rotary clubs, </a:t>
            </a:r>
            <a:r>
              <a:rPr lang="en-US" dirty="0">
                <a:latin typeface="Arial Narrow" panose="020B0606020202030204" pitchFamily="34" charset="0"/>
                <a:hlinkClick r:id="rId3"/>
              </a:rPr>
              <a:t>new club models</a:t>
            </a:r>
            <a:r>
              <a:rPr lang="en-US" dirty="0">
                <a:latin typeface="Arial Narrow" panose="020B0606020202030204" pitchFamily="34" charset="0"/>
              </a:rPr>
              <a:t>, including </a:t>
            </a:r>
            <a:r>
              <a:rPr lang="en-US" dirty="0">
                <a:latin typeface="Arial Narrow" panose="020B0606020202030204" pitchFamily="34" charset="0"/>
                <a:hlinkClick r:id="rId4"/>
              </a:rPr>
              <a:t>satellite clubs</a:t>
            </a:r>
            <a:r>
              <a:rPr lang="en-US" dirty="0">
                <a:latin typeface="Arial Narrow" panose="020B0606020202030204" pitchFamily="34" charset="0"/>
              </a:rPr>
              <a:t>, </a:t>
            </a:r>
            <a:r>
              <a:rPr lang="en-US" dirty="0">
                <a:latin typeface="Arial Narrow" panose="020B0606020202030204" pitchFamily="34" charset="0"/>
                <a:hlinkClick r:id="rId5"/>
              </a:rPr>
              <a:t>corporate clubs</a:t>
            </a:r>
            <a:r>
              <a:rPr lang="en-US" dirty="0">
                <a:latin typeface="Arial Narrow" panose="020B0606020202030204" pitchFamily="34" charset="0"/>
              </a:rPr>
              <a:t>, and </a:t>
            </a:r>
            <a:r>
              <a:rPr lang="en-US" dirty="0">
                <a:latin typeface="Arial Narrow" panose="020B0606020202030204" pitchFamily="34" charset="0"/>
                <a:hlinkClick r:id="rId6"/>
              </a:rPr>
              <a:t>passport clubs</a:t>
            </a:r>
            <a:r>
              <a:rPr lang="en-US" dirty="0">
                <a:latin typeface="Arial Narrow" panose="020B0606020202030204" pitchFamily="34" charset="0"/>
              </a:rPr>
              <a:t>, bring together friends, neighbors, and problem-solvers who see a world where people unite and take action to create lasting change. </a:t>
            </a:r>
            <a:endParaRPr lang="en-US" dirty="0" smtClean="0">
              <a:latin typeface="Arial Narrow" panose="020B0606020202030204" pitchFamily="34" charset="0"/>
            </a:endParaRPr>
          </a:p>
          <a:p>
            <a:pPr marL="176679" indent="-176679">
              <a:buFont typeface="Arial" panose="020B0604020202020204" pitchFamily="34" charset="0"/>
              <a:buChar char="•"/>
            </a:pPr>
            <a:r>
              <a:rPr lang="en-US" dirty="0" err="1" smtClean="0">
                <a:latin typeface="Arial Narrow" panose="020B0606020202030204" pitchFamily="34" charset="0"/>
              </a:rPr>
              <a:t>Rotaract</a:t>
            </a:r>
            <a:r>
              <a:rPr lang="en-US" dirty="0" smtClean="0">
                <a:latin typeface="Arial Narrow" panose="020B0606020202030204" pitchFamily="34" charset="0"/>
              </a:rPr>
              <a:t> </a:t>
            </a:r>
            <a:r>
              <a:rPr lang="en-US" dirty="0">
                <a:latin typeface="Arial Narrow" panose="020B0606020202030204" pitchFamily="34" charset="0"/>
              </a:rPr>
              <a:t>has achieved gender parity, with women representing 50 percent of their membership. Women make up 24 percent of Rotary members, an increase of about 1 percent since 1 July 2019. The Board of Directors set a goal for women to make up 30 percent of our members and leaders by June 2023 and has made public their commitment to diversity, equity and inclusion by working to open opportunities and create experiences where all people feel welcomed, respected, and valued.</a:t>
            </a:r>
          </a:p>
        </p:txBody>
      </p:sp>
      <p:sp>
        <p:nvSpPr>
          <p:cNvPr id="4" name="Slide Number Placeholder 3"/>
          <p:cNvSpPr>
            <a:spLocks noGrp="1"/>
          </p:cNvSpPr>
          <p:nvPr>
            <p:ph type="sldNum" sz="quarter" idx="10"/>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289255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In the past 5 years, we’ve seen a change in the regional makeup of our Rotary membership, especially if you compare Canada, the, Caribbean and the United States to Asia. In the past 5 years Canada, the Caribbean and the United states lost almost 30,000 while Asia has added over 18,000 members and continues to grow, especially in the regions of India, the Philippines and Southeast Asia. </a:t>
            </a:r>
          </a:p>
          <a:p>
            <a:r>
              <a:rPr lang="en-US" dirty="0"/>
              <a:t> </a:t>
            </a: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2773690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The desire to increase membership often results in a focus on adding new members to clubs and overlooks the importance of delivering an engaging experience for current members. Last Rotary year, we welcomed nearly 145,000 new members into our clubs. Unfortunately, approximately 18,000 of these new members terminated their membership within their first year.  In addition, more than 142,000 existing Rotarians also left Rotary last year. Retaining our existing members remains a both a challenge and an opportunity.</a:t>
            </a:r>
          </a:p>
          <a:p>
            <a:endParaRPr lang="en-US" dirty="0">
              <a:latin typeface="Arial Narrow" panose="020B0606020202030204" pitchFamily="34" charset="0"/>
            </a:endParaRPr>
          </a:p>
          <a:p>
            <a:r>
              <a:rPr lang="en-US" dirty="0">
                <a:latin typeface="Arial Narrow" panose="020B0606020202030204" pitchFamily="34" charset="0"/>
              </a:rPr>
              <a:t>RI President Holger </a:t>
            </a:r>
            <a:r>
              <a:rPr lang="en-US" dirty="0" err="1">
                <a:latin typeface="Arial Narrow" panose="020B0606020202030204" pitchFamily="34" charset="0"/>
              </a:rPr>
              <a:t>Knaack</a:t>
            </a:r>
            <a:r>
              <a:rPr lang="en-US" dirty="0">
                <a:latin typeface="Arial Narrow" panose="020B0606020202030204" pitchFamily="34" charset="0"/>
              </a:rPr>
              <a:t> reminds us, “We need to stop thinking of new members as people we can mark down as statistics and then forget about. Every new member changes us a little bit. That person brings a new perspective, new experiences. We need to embrace this constant renewal. We will grow stronger as we learn from new members.”</a:t>
            </a:r>
          </a:p>
        </p:txBody>
      </p:sp>
      <p:sp>
        <p:nvSpPr>
          <p:cNvPr id="4" name="Slide Number Placeholder 3"/>
          <p:cNvSpPr>
            <a:spLocks noGrp="1"/>
          </p:cNvSpPr>
          <p:nvPr>
            <p:ph type="sldNum" sz="quarter" idx="10"/>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331132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Narrow" panose="020B0606020202030204" pitchFamily="34" charset="0"/>
              </a:rPr>
              <a:t>NOTE TO SPEAKER: </a:t>
            </a:r>
            <a:r>
              <a:rPr lang="en-US" i="1" dirty="0">
                <a:latin typeface="Arial Narrow" panose="020B0606020202030204" pitchFamily="34" charset="0"/>
              </a:rPr>
              <a:t>Age and gender trends are found on the dashboard of Rotary Club Central. To populate this slide with district-specific data, leaders at the district-level and above can access the </a:t>
            </a:r>
            <a:r>
              <a:rPr lang="en-US" b="1" i="1" dirty="0">
                <a:latin typeface="Arial Narrow" panose="020B0606020202030204" pitchFamily="34" charset="0"/>
              </a:rPr>
              <a:t>District Membership Profile </a:t>
            </a:r>
            <a:r>
              <a:rPr lang="en-US" i="1" dirty="0">
                <a:latin typeface="Arial Narrow" panose="020B0606020202030204" pitchFamily="34" charset="0"/>
              </a:rPr>
              <a:t>for your district, under the </a:t>
            </a:r>
            <a:r>
              <a:rPr lang="en-US" b="1" i="1" dirty="0">
                <a:latin typeface="Arial Narrow" panose="020B0606020202030204" pitchFamily="34" charset="0"/>
              </a:rPr>
              <a:t>Reports</a:t>
            </a:r>
            <a:r>
              <a:rPr lang="en-US" i="1" dirty="0">
                <a:latin typeface="Arial Narrow" panose="020B0606020202030204" pitchFamily="34" charset="0"/>
              </a:rPr>
              <a:t> section of </a:t>
            </a:r>
            <a:r>
              <a:rPr lang="en-US" b="1" i="1" dirty="0">
                <a:latin typeface="Arial Narrow" panose="020B0606020202030204" pitchFamily="34" charset="0"/>
              </a:rPr>
              <a:t>Rotary Club Central</a:t>
            </a:r>
            <a:r>
              <a:rPr lang="en-US" i="1" dirty="0">
                <a:latin typeface="Arial Narrow" panose="020B0606020202030204" pitchFamily="34" charset="0"/>
              </a:rPr>
              <a:t>. </a:t>
            </a:r>
            <a:endParaRPr lang="en-US" dirty="0">
              <a:latin typeface="Arial Narrow" panose="020B0606020202030204" pitchFamily="34" charset="0"/>
            </a:endParaRPr>
          </a:p>
          <a:p>
            <a:r>
              <a:rPr lang="en-US" i="1" dirty="0">
                <a:latin typeface="Arial Narrow" panose="020B0606020202030204" pitchFamily="34" charset="0"/>
              </a:rPr>
              <a:t/>
            </a:r>
            <a:br>
              <a:rPr lang="en-US" i="1" dirty="0">
                <a:latin typeface="Arial Narrow" panose="020B0606020202030204" pitchFamily="34" charset="0"/>
              </a:rPr>
            </a:br>
            <a:r>
              <a:rPr lang="en-US" i="1" dirty="0">
                <a:latin typeface="Arial Narrow" panose="020B0606020202030204" pitchFamily="34" charset="0"/>
              </a:rPr>
              <a:t>Where you see X’s on the slide and in the notes below, replace them with data from Rotary Club Central or delete them. Unhide the slide (use the Slide Show menu) so it’s visible during the presentation. Draw comparisons between regional and global trends, and add your own observations.</a:t>
            </a:r>
            <a:endParaRPr lang="en-US" dirty="0">
              <a:latin typeface="Arial Narrow" panose="020B0606020202030204" pitchFamily="34" charset="0"/>
            </a:endParaRPr>
          </a:p>
          <a:p>
            <a:r>
              <a:rPr lang="en-US" dirty="0">
                <a:latin typeface="Arial Narrow" panose="020B0606020202030204" pitchFamily="34" charset="0"/>
              </a:rPr>
              <a:t> </a:t>
            </a:r>
            <a:r>
              <a:rPr lang="en-US" b="1" dirty="0">
                <a:latin typeface="Arial Narrow" panose="020B0606020202030204" pitchFamily="34" charset="0"/>
              </a:rPr>
              <a:t> </a:t>
            </a:r>
            <a:endParaRPr lang="en-US" dirty="0">
              <a:latin typeface="Arial Narrow" panose="020B0606020202030204" pitchFamily="34" charset="0"/>
            </a:endParaRPr>
          </a:p>
          <a:p>
            <a:r>
              <a:rPr lang="en-US" b="1" dirty="0">
                <a:latin typeface="Arial Narrow" panose="020B0606020202030204" pitchFamily="34" charset="0"/>
              </a:rPr>
              <a:t>SPEAKER:</a:t>
            </a:r>
            <a:endParaRPr lang="en-US" dirty="0">
              <a:latin typeface="Arial Narrow" panose="020B0606020202030204" pitchFamily="34" charset="0"/>
            </a:endParaRPr>
          </a:p>
          <a:p>
            <a:r>
              <a:rPr lang="en-US" dirty="0">
                <a:latin typeface="Arial Narrow" panose="020B0606020202030204" pitchFamily="34" charset="0"/>
              </a:rPr>
              <a:t>Here’s the district profile for DXXXX, as of &lt;</a:t>
            </a:r>
            <a:r>
              <a:rPr lang="en-US" dirty="0" err="1">
                <a:latin typeface="Arial Narrow" panose="020B0606020202030204" pitchFamily="34" charset="0"/>
              </a:rPr>
              <a:t>XXdateXX</a:t>
            </a:r>
            <a:r>
              <a:rPr lang="en-US" dirty="0">
                <a:latin typeface="Arial Narrow" panose="020B0606020202030204" pitchFamily="34" charset="0"/>
              </a:rPr>
              <a:t>&gt;.</a:t>
            </a:r>
          </a:p>
          <a:p>
            <a:r>
              <a:rPr lang="en-US" b="1" dirty="0">
                <a:latin typeface="Arial Narrow" panose="020B0606020202030204" pitchFamily="34" charset="0"/>
              </a:rPr>
              <a:t/>
            </a:r>
            <a:br>
              <a:rPr lang="en-US" b="1" dirty="0">
                <a:latin typeface="Arial Narrow" panose="020B0606020202030204" pitchFamily="34" charset="0"/>
              </a:rPr>
            </a:br>
            <a:r>
              <a:rPr lang="en-US" b="1" dirty="0">
                <a:latin typeface="Arial Narrow" panose="020B0606020202030204" pitchFamily="34" charset="0"/>
              </a:rPr>
              <a:t>GENERAL MEMBERSHIP TREND</a:t>
            </a:r>
            <a:r>
              <a:rPr lang="en-US" dirty="0">
                <a:latin typeface="Arial Narrow" panose="020B0606020202030204" pitchFamily="34" charset="0"/>
              </a:rPr>
              <a:t/>
            </a:r>
            <a:br>
              <a:rPr lang="en-US" dirty="0">
                <a:latin typeface="Arial Narrow" panose="020B0606020202030204" pitchFamily="34" charset="0"/>
              </a:rPr>
            </a:br>
            <a:r>
              <a:rPr lang="en-US" dirty="0">
                <a:latin typeface="Arial Narrow" panose="020B0606020202030204" pitchFamily="34" charset="0"/>
              </a:rPr>
              <a:t>Currently we have </a:t>
            </a:r>
            <a:r>
              <a:rPr lang="en-US" b="1" dirty="0">
                <a:latin typeface="Arial Narrow" panose="020B0606020202030204" pitchFamily="34" charset="0"/>
              </a:rPr>
              <a:t>xx </a:t>
            </a:r>
            <a:r>
              <a:rPr lang="en-US" dirty="0">
                <a:latin typeface="Arial Narrow" panose="020B0606020202030204" pitchFamily="34" charset="0"/>
              </a:rPr>
              <a:t>clubs and </a:t>
            </a:r>
            <a:r>
              <a:rPr lang="en-US" b="1" dirty="0" err="1">
                <a:latin typeface="Arial Narrow" panose="020B0606020202030204" pitchFamily="34" charset="0"/>
              </a:rPr>
              <a:t>xxxx</a:t>
            </a:r>
            <a:r>
              <a:rPr lang="en-US" b="1" dirty="0">
                <a:latin typeface="Arial Narrow" panose="020B0606020202030204" pitchFamily="34" charset="0"/>
              </a:rPr>
              <a:t> </a:t>
            </a:r>
            <a:r>
              <a:rPr lang="en-US" dirty="0">
                <a:latin typeface="Arial Narrow" panose="020B0606020202030204" pitchFamily="34" charset="0"/>
              </a:rPr>
              <a:t>members.</a:t>
            </a:r>
          </a:p>
          <a:p>
            <a:pPr lvl="1"/>
            <a:r>
              <a:rPr lang="en-US" b="1" dirty="0">
                <a:latin typeface="Arial Narrow" panose="020B0606020202030204" pitchFamily="34" charset="0"/>
              </a:rPr>
              <a:t/>
            </a:r>
            <a:br>
              <a:rPr lang="en-US" b="1" dirty="0">
                <a:latin typeface="Arial Narrow" panose="020B0606020202030204" pitchFamily="34" charset="0"/>
              </a:rPr>
            </a:br>
            <a:r>
              <a:rPr lang="en-US" b="1" dirty="0">
                <a:latin typeface="Arial Narrow" panose="020B0606020202030204" pitchFamily="34" charset="0"/>
              </a:rPr>
              <a:t>RETENTION</a:t>
            </a:r>
            <a:r>
              <a:rPr lang="en-US" dirty="0">
                <a:latin typeface="Arial Narrow" panose="020B0606020202030204" pitchFamily="34" charset="0"/>
              </a:rPr>
              <a:t/>
            </a:r>
            <a:br>
              <a:rPr lang="en-US" dirty="0">
                <a:latin typeface="Arial Narrow" panose="020B0606020202030204" pitchFamily="34" charset="0"/>
              </a:rPr>
            </a:br>
            <a:r>
              <a:rPr lang="en-US" dirty="0">
                <a:latin typeface="Arial Narrow" panose="020B0606020202030204" pitchFamily="34" charset="0"/>
              </a:rPr>
              <a:t>Our district’s retention profile for existing and new members is shown here:</a:t>
            </a:r>
            <a:br>
              <a:rPr lang="en-US" dirty="0">
                <a:latin typeface="Arial Narrow" panose="020B0606020202030204" pitchFamily="34" charset="0"/>
              </a:rPr>
            </a:br>
            <a:r>
              <a:rPr lang="en-US" dirty="0">
                <a:latin typeface="Arial Narrow" panose="020B0606020202030204" pitchFamily="34" charset="0"/>
              </a:rPr>
              <a:t>xx percent of members who joined </a:t>
            </a:r>
            <a:r>
              <a:rPr lang="en-US" u="sng" dirty="0">
                <a:latin typeface="Arial Narrow" panose="020B0606020202030204" pitchFamily="34" charset="0"/>
              </a:rPr>
              <a:t>before</a:t>
            </a:r>
            <a:r>
              <a:rPr lang="en-US" dirty="0">
                <a:latin typeface="Arial Narrow" panose="020B0606020202030204" pitchFamily="34" charset="0"/>
              </a:rPr>
              <a:t> 1 July of this year are still members.</a:t>
            </a:r>
          </a:p>
          <a:p>
            <a:pPr lvl="1"/>
            <a:r>
              <a:rPr lang="en-US" dirty="0">
                <a:latin typeface="Arial Narrow" panose="020B0606020202030204" pitchFamily="34" charset="0"/>
              </a:rPr>
              <a:t>xx percent of members who joined </a:t>
            </a:r>
            <a:r>
              <a:rPr lang="en-US" u="sng" dirty="0">
                <a:latin typeface="Arial Narrow" panose="020B0606020202030204" pitchFamily="34" charset="0"/>
              </a:rPr>
              <a:t>after</a:t>
            </a:r>
            <a:r>
              <a:rPr lang="en-US" dirty="0">
                <a:latin typeface="Arial Narrow" panose="020B0606020202030204" pitchFamily="34" charset="0"/>
              </a:rPr>
              <a:t> 1 July of this year are still members.</a:t>
            </a:r>
          </a:p>
          <a:p>
            <a:pPr lvl="1"/>
            <a:endParaRPr lang="en-US" dirty="0">
              <a:latin typeface="Arial Narrow" panose="020B0606020202030204" pitchFamily="34" charset="0"/>
            </a:endParaRPr>
          </a:p>
          <a:p>
            <a:r>
              <a:rPr lang="en-US" b="1" dirty="0">
                <a:latin typeface="Arial Narrow" panose="020B0606020202030204" pitchFamily="34" charset="0"/>
              </a:rPr>
              <a:t>[Add your observations:]</a:t>
            </a:r>
            <a:endParaRPr lang="en-US" dirty="0">
              <a:latin typeface="Arial Narrow" panose="020B0606020202030204" pitchFamily="34" charset="0"/>
            </a:endParaRPr>
          </a:p>
          <a:p>
            <a:r>
              <a:rPr lang="en-US" dirty="0">
                <a:latin typeface="Arial Narrow" panose="020B0606020202030204" pitchFamily="34" charset="0"/>
              </a:rPr>
              <a:t> </a:t>
            </a:r>
          </a:p>
          <a:p>
            <a:r>
              <a:rPr lang="en-US" b="1" dirty="0">
                <a:latin typeface="Arial Narrow" panose="020B0606020202030204" pitchFamily="34" charset="0"/>
              </a:rPr>
              <a:t>AGE AND GENDER PROFILE</a:t>
            </a:r>
            <a:r>
              <a:rPr lang="en-US" dirty="0">
                <a:latin typeface="Arial Narrow" panose="020B0606020202030204" pitchFamily="34" charset="0"/>
              </a:rPr>
              <a:t/>
            </a:r>
            <a:br>
              <a:rPr lang="en-US" dirty="0">
                <a:latin typeface="Arial Narrow" panose="020B0606020202030204" pitchFamily="34" charset="0"/>
              </a:rPr>
            </a:br>
            <a:r>
              <a:rPr lang="en-US" dirty="0">
                <a:latin typeface="Arial Narrow" panose="020B0606020202030204" pitchFamily="34" charset="0"/>
              </a:rPr>
              <a:t>Our district’s members are </a:t>
            </a:r>
            <a:r>
              <a:rPr lang="en-US" b="1" dirty="0">
                <a:latin typeface="Arial Narrow" panose="020B0606020202030204" pitchFamily="34" charset="0"/>
              </a:rPr>
              <a:t>xx percent men </a:t>
            </a:r>
            <a:r>
              <a:rPr lang="en-US" dirty="0">
                <a:latin typeface="Arial Narrow" panose="020B0606020202030204" pitchFamily="34" charset="0"/>
              </a:rPr>
              <a:t>and </a:t>
            </a:r>
            <a:r>
              <a:rPr lang="en-US" b="1" dirty="0">
                <a:latin typeface="Arial Narrow" panose="020B0606020202030204" pitchFamily="34" charset="0"/>
              </a:rPr>
              <a:t>xx percent women,</a:t>
            </a:r>
            <a:r>
              <a:rPr lang="en-US" dirty="0">
                <a:latin typeface="Arial Narrow" panose="020B0606020202030204" pitchFamily="34" charset="0"/>
              </a:rPr>
              <a:t> and this has changed </a:t>
            </a:r>
            <a:r>
              <a:rPr lang="en-US" b="1" dirty="0">
                <a:latin typeface="Arial Narrow" panose="020B0606020202030204" pitchFamily="34" charset="0"/>
              </a:rPr>
              <a:t>[greatly/a little/somewhat]</a:t>
            </a:r>
            <a:r>
              <a:rPr lang="en-US" dirty="0">
                <a:latin typeface="Arial Narrow" panose="020B0606020202030204" pitchFamily="34" charset="0"/>
              </a:rPr>
              <a:t> over three years. </a:t>
            </a:r>
            <a:r>
              <a:rPr lang="en-US" b="1" dirty="0">
                <a:latin typeface="Arial Narrow" panose="020B0606020202030204" pitchFamily="34" charset="0"/>
              </a:rPr>
              <a:t>xx percent </a:t>
            </a:r>
            <a:r>
              <a:rPr lang="en-US" dirty="0">
                <a:latin typeface="Arial Narrow" panose="020B0606020202030204" pitchFamily="34" charset="0"/>
              </a:rPr>
              <a:t>of members are under the age of 40, and </a:t>
            </a:r>
            <a:r>
              <a:rPr lang="en-US" b="1" dirty="0">
                <a:latin typeface="Arial Narrow" panose="020B0606020202030204" pitchFamily="34" charset="0"/>
              </a:rPr>
              <a:t>xx percent</a:t>
            </a:r>
            <a:r>
              <a:rPr lang="en-US" dirty="0">
                <a:latin typeface="Arial Narrow" panose="020B0606020202030204" pitchFamily="34" charset="0"/>
              </a:rPr>
              <a:t> have not reported their age to Rotary International</a:t>
            </a:r>
            <a:r>
              <a:rPr lang="en-US" b="1" dirty="0">
                <a:latin typeface="Arial Narrow" panose="020B0606020202030204" pitchFamily="34" charset="0"/>
              </a:rPr>
              <a:t>.</a:t>
            </a:r>
            <a:endParaRPr lang="en-US" dirty="0">
              <a:latin typeface="Arial Narrow" panose="020B0606020202030204" pitchFamily="34" charset="0"/>
            </a:endParaRPr>
          </a:p>
          <a:p>
            <a:r>
              <a:rPr lang="en-US" b="1" dirty="0">
                <a:latin typeface="Arial Narrow" panose="020B0606020202030204" pitchFamily="34" charset="0"/>
              </a:rPr>
              <a:t>[Add your observations:]</a:t>
            </a:r>
            <a:endParaRPr lang="en-US" dirty="0">
              <a:latin typeface="Arial Narrow" panose="020B0606020202030204" pitchFamily="34" charset="0"/>
            </a:endParaRPr>
          </a:p>
          <a:p>
            <a:r>
              <a:rPr lang="en-US" dirty="0">
                <a:latin typeface="Arial Narrow" panose="020B0606020202030204" pitchFamily="34" charset="0"/>
              </a:rPr>
              <a:t> </a:t>
            </a:r>
          </a:p>
          <a:p>
            <a:r>
              <a:rPr lang="en-US" dirty="0">
                <a:latin typeface="Arial Narrow" panose="020B0606020202030204" pitchFamily="34" charset="0"/>
              </a:rPr>
              <a:t> </a:t>
            </a:r>
          </a:p>
        </p:txBody>
      </p:sp>
      <p:sp>
        <p:nvSpPr>
          <p:cNvPr id="4" name="Slide Number Placeholder 3"/>
          <p:cNvSpPr>
            <a:spLocks noGrp="1"/>
          </p:cNvSpPr>
          <p:nvPr>
            <p:ph type="sldNum" sz="quarter" idx="10"/>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3385863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When we look at what potential and current members of both Rotary and </a:t>
            </a:r>
            <a:r>
              <a:rPr lang="en-US" dirty="0" err="1">
                <a:latin typeface="Arial Narrow" panose="020B0606020202030204" pitchFamily="34" charset="0"/>
              </a:rPr>
              <a:t>Rotaract</a:t>
            </a:r>
            <a:r>
              <a:rPr lang="en-US" dirty="0">
                <a:latin typeface="Arial Narrow" panose="020B0606020202030204" pitchFamily="34" charset="0"/>
              </a:rPr>
              <a:t> value most, some interesting trends appear. Both list “participating in service projects to positively impact my community” as the opportunity they value most. But potential members, and younger professionals in particular, also want to make change globally and foster their careers through professional development and networking.</a:t>
            </a:r>
          </a:p>
          <a:p>
            <a:r>
              <a:rPr lang="en-US" dirty="0">
                <a:latin typeface="Arial Narrow" panose="020B0606020202030204" pitchFamily="34" charset="0"/>
              </a:rPr>
              <a:t> </a:t>
            </a:r>
          </a:p>
          <a:p>
            <a:r>
              <a:rPr lang="en-US" dirty="0">
                <a:latin typeface="Arial Narrow" panose="020B0606020202030204" pitchFamily="34" charset="0"/>
              </a:rPr>
              <a:t>Current members, however, value community service, friendship and fellowship, and connecting with people outside work and their circle of friends. So even when both groups cite making a positive impact through service as their top reason for joining or staying, they each have different motivations. </a:t>
            </a:r>
          </a:p>
          <a:p>
            <a:endParaRPr lang="en-US" dirty="0">
              <a:latin typeface="Arial Narrow" panose="020B0606020202030204" pitchFamily="34" charset="0"/>
            </a:endParaRPr>
          </a:p>
          <a:p>
            <a:r>
              <a:rPr lang="en-US" dirty="0">
                <a:latin typeface="Arial Narrow" panose="020B0606020202030204" pitchFamily="34" charset="0"/>
              </a:rPr>
              <a:t>Our research shows us that prospective members are also looking for opportunities to grow personally and professionally. Rotary and </a:t>
            </a:r>
            <a:r>
              <a:rPr lang="en-US" dirty="0" err="1">
                <a:latin typeface="Arial Narrow" panose="020B0606020202030204" pitchFamily="34" charset="0"/>
              </a:rPr>
              <a:t>Rotaract</a:t>
            </a:r>
            <a:r>
              <a:rPr lang="en-US" dirty="0">
                <a:latin typeface="Arial Narrow" panose="020B0606020202030204" pitchFamily="34" charset="0"/>
              </a:rPr>
              <a:t> offers them that. You don’t have to offer a formal professional development strategy for members to achieve their goals. Every service project or event you hold is a chance for someone to lead and grow. Members can also take online courses through Rotary’s Learning Center, or Leverage our alliance with Toastmasters to provide your members with additional growth opportunities.</a:t>
            </a:r>
          </a:p>
        </p:txBody>
      </p:sp>
      <p:sp>
        <p:nvSpPr>
          <p:cNvPr id="4" name="Slide Number Placeholder 3"/>
          <p:cNvSpPr>
            <a:spLocks noGrp="1"/>
          </p:cNvSpPr>
          <p:nvPr>
            <p:ph type="sldNum" sz="quarter" idx="10"/>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2232325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And people want to join us! How do we know? Last year, more than 20,000 membership candidates from all around the world come through rotary.org/join to express interest in joining a club. A notice of their interest is sent to a district, and district and club leaders can track those notices through the Manage Membership Leads page of My Rotary. Tracking leads and updating a status is  easy and keeps the prospective member’s data secure. </a:t>
            </a:r>
          </a:p>
          <a:p>
            <a:endParaRPr lang="en-US" dirty="0">
              <a:latin typeface="Arial Narrow" panose="020B0606020202030204" pitchFamily="34" charset="0"/>
            </a:endParaRPr>
          </a:p>
          <a:p>
            <a:r>
              <a:rPr lang="en-US" dirty="0">
                <a:latin typeface="Arial Narrow" panose="020B0606020202030204" pitchFamily="34" charset="0"/>
              </a:rPr>
              <a:t>Unfortunately, clubs contacted less than a third of the prospective members assigned to them last year. Some club leaders say they have no interest in contacting someone they know nothing about. Contacting them does not guarantee membership to your club, or to Rotary. But it DOES signal to that person– a member of your community-- that Rotary cares and is interested in learning how we can engage with them in meaningful ways. </a:t>
            </a:r>
          </a:p>
          <a:p>
            <a:endParaRPr lang="en-US" dirty="0">
              <a:latin typeface="Arial Narrow" panose="020B0606020202030204" pitchFamily="34" charset="0"/>
            </a:endParaRPr>
          </a:p>
          <a:p>
            <a:r>
              <a:rPr lang="en-US" dirty="0">
                <a:latin typeface="Arial Narrow" panose="020B0606020202030204" pitchFamily="34" charset="0"/>
              </a:rPr>
              <a:t>Look at the opportunity here! 35 percent of these candidates are women, 59 percent are under 40 and 50 percent have a personal connection to Rotary. And while not every one of them will be a good fit for an existing Rotary club, some may be great for </a:t>
            </a:r>
            <a:r>
              <a:rPr lang="en-US" dirty="0" err="1">
                <a:latin typeface="Arial Narrow" panose="020B0606020202030204" pitchFamily="34" charset="0"/>
              </a:rPr>
              <a:t>Rotaract</a:t>
            </a:r>
            <a:r>
              <a:rPr lang="en-US" dirty="0">
                <a:latin typeface="Arial Narrow" panose="020B0606020202030204" pitchFamily="34" charset="0"/>
              </a:rPr>
              <a:t>.  And some may be good charter members for a new club just waiting to be formed!  We must a view these prospective members as an opportunity to grow Rotary, and strengthen our public image. </a:t>
            </a:r>
          </a:p>
          <a:p>
            <a:endParaRPr lang="en-US" dirty="0">
              <a:latin typeface="Arial Narrow" panose="020B0606020202030204" pitchFamily="34" charset="0"/>
            </a:endParaRPr>
          </a:p>
          <a:p>
            <a:r>
              <a:rPr lang="en-US" dirty="0">
                <a:latin typeface="Arial Narrow" panose="020B0606020202030204" pitchFamily="34" charset="0"/>
              </a:rPr>
              <a:t>Now we know what our members are looking for and how to find candidates. What do we know about why they leave? </a:t>
            </a:r>
          </a:p>
          <a:p>
            <a:r>
              <a:rPr lang="en-US" dirty="0">
                <a:latin typeface="Arial Narrow" panose="020B0606020202030204" pitchFamily="34" charset="0"/>
              </a:rPr>
              <a:t> </a:t>
            </a:r>
          </a:p>
        </p:txBody>
      </p:sp>
      <p:sp>
        <p:nvSpPr>
          <p:cNvPr id="4" name="Slide Number Placeholder 3"/>
          <p:cNvSpPr>
            <a:spLocks noGrp="1"/>
          </p:cNvSpPr>
          <p:nvPr>
            <p:ph type="sldNum" sz="quarter" idx="10"/>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1334819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According to a recent Member Experience survey conducted by Rotary International,30 percent of former members cited cost or time as the No. 1 reason they leave. </a:t>
            </a:r>
          </a:p>
          <a:p>
            <a:r>
              <a:rPr lang="en-US" dirty="0">
                <a:latin typeface="Arial Narrow" panose="020B0606020202030204" pitchFamily="34" charset="0"/>
              </a:rPr>
              <a:t> </a:t>
            </a:r>
          </a:p>
          <a:p>
            <a:r>
              <a:rPr lang="en-US" dirty="0">
                <a:latin typeface="Arial Narrow" panose="020B0606020202030204" pitchFamily="34" charset="0"/>
              </a:rPr>
              <a:t>The job of a Rotarian should never be seen as a time commitment too great for a busy professional to consider. Otherwise, we’re closing the door to the contributions of the people we need most in Rotary — the ones with the potential for decades of Rotary service and leadership. We need to meet people right where they are, at whatever stage of life they are in, and welcome them.</a:t>
            </a:r>
          </a:p>
          <a:p>
            <a:r>
              <a:rPr lang="en-US" dirty="0">
                <a:latin typeface="Arial Narrow" panose="020B0606020202030204" pitchFamily="34" charset="0"/>
              </a:rPr>
              <a:t> </a:t>
            </a:r>
          </a:p>
          <a:p>
            <a:r>
              <a:rPr lang="en-US" dirty="0">
                <a:latin typeface="Arial Narrow" panose="020B0606020202030204" pitchFamily="34" charset="0"/>
              </a:rPr>
              <a:t>A growing number of departing members also cite the club environment and unmet expectations as reasons for leaving.  Imagine being excited to be a member of Rotary, only to discover that the experience you were promised isn’t available. </a:t>
            </a:r>
          </a:p>
          <a:p>
            <a:endParaRPr lang="en-US" dirty="0">
              <a:latin typeface="Arial Narrow" panose="020B0606020202030204" pitchFamily="34" charset="0"/>
            </a:endParaRPr>
          </a:p>
          <a:p>
            <a:r>
              <a:rPr lang="en-US" dirty="0">
                <a:latin typeface="Arial Narrow" panose="020B0606020202030204" pitchFamily="34" charset="0"/>
              </a:rPr>
              <a:t>As we build a stronger future for our organization, it’s good that we are reaching out to new people and introducing them to Rotary. It’s important that our clubs </a:t>
            </a:r>
            <a:r>
              <a:rPr lang="en-US" dirty="0">
                <a:latin typeface="Arial Narrow" panose="020B0606020202030204" pitchFamily="34" charset="0"/>
                <a:hlinkClick r:id="rId3"/>
              </a:rPr>
              <a:t>reflect </a:t>
            </a:r>
            <a:r>
              <a:rPr lang="en-US" dirty="0">
                <a:latin typeface="Arial Narrow" panose="020B0606020202030204" pitchFamily="34" charset="0"/>
              </a:rPr>
              <a:t>the communities we serve, and deliver the things our members join for. </a:t>
            </a:r>
          </a:p>
          <a:p>
            <a:endParaRPr lang="en-US" dirty="0">
              <a:latin typeface="Arial Narrow" panose="020B0606020202030204" pitchFamily="34" charset="0"/>
            </a:endParaRPr>
          </a:p>
          <a:p>
            <a:r>
              <a:rPr lang="en-US" dirty="0">
                <a:latin typeface="Arial Narrow" panose="020B0606020202030204" pitchFamily="34" charset="0"/>
              </a:rPr>
              <a:t>So let’s find every opportunity to show we value each and every member and participant. Let’s seize this moment to build on what we’ve learned, to embrace our new reality, to welcome new faces, and to find additional ways to shine. More diverse voices in our clubs and in our leadership will help Rotary stay in touch with a changing world. This is how we will have a continuing impact on the world. And if you need help along the way, Rotary offers many </a:t>
            </a:r>
            <a:r>
              <a:rPr lang="en-US" dirty="0">
                <a:latin typeface="Arial Narrow" panose="020B0606020202030204" pitchFamily="34" charset="0"/>
                <a:hlinkClick r:id="rId4"/>
              </a:rPr>
              <a:t>resources </a:t>
            </a:r>
            <a:r>
              <a:rPr lang="en-US" dirty="0">
                <a:latin typeface="Arial Narrow" panose="020B0606020202030204" pitchFamily="34" charset="0"/>
              </a:rPr>
              <a:t>that can help you reach your goals.</a:t>
            </a:r>
          </a:p>
        </p:txBody>
      </p:sp>
      <p:sp>
        <p:nvSpPr>
          <p:cNvPr id="4" name="Slide Number Placeholder 3"/>
          <p:cNvSpPr>
            <a:spLocks noGrp="1"/>
          </p:cNvSpPr>
          <p:nvPr>
            <p:ph type="sldNum" sz="quarter" idx="10"/>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1577942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Now, more than ever, we have the chance to connect with each other differently—to offer MORE opportunities for people to join our meetings, to support their communities, and to grow personally and professionally. </a:t>
            </a:r>
          </a:p>
          <a:p>
            <a:r>
              <a:rPr lang="en-US" dirty="0">
                <a:latin typeface="Arial Narrow" panose="020B0606020202030204" pitchFamily="34" charset="0"/>
              </a:rPr>
              <a:t> </a:t>
            </a:r>
          </a:p>
          <a:p>
            <a:r>
              <a:rPr lang="en-US" dirty="0">
                <a:latin typeface="Arial Narrow" panose="020B0606020202030204" pitchFamily="34" charset="0"/>
              </a:rPr>
              <a:t>Clubs around the world are adapting by taking advantage of this flexibility. Here are some ways clubs are meeting the diverse needs of their members and their communities:</a:t>
            </a:r>
          </a:p>
          <a:p>
            <a:r>
              <a:rPr lang="en-US" dirty="0">
                <a:latin typeface="Arial Narrow" panose="020B0606020202030204" pitchFamily="34" charset="0"/>
              </a:rPr>
              <a:t> </a:t>
            </a:r>
          </a:p>
          <a:p>
            <a:pPr marL="176679" indent="-176679">
              <a:buFont typeface="Arial" panose="020B0604020202020204" pitchFamily="34" charset="0"/>
              <a:buChar char="•"/>
            </a:pPr>
            <a:r>
              <a:rPr lang="en-US" dirty="0">
                <a:latin typeface="Arial Narrow" panose="020B0606020202030204" pitchFamily="34" charset="0"/>
              </a:rPr>
              <a:t>Starting a satellite club to give qualified people who can’t attend club meetings a chance to join Rotary.</a:t>
            </a:r>
          </a:p>
          <a:p>
            <a:pPr marL="176679" indent="-176679">
              <a:buFont typeface="Arial" panose="020B0604020202020204" pitchFamily="34" charset="0"/>
              <a:buChar char="•"/>
            </a:pPr>
            <a:r>
              <a:rPr lang="en-US" dirty="0">
                <a:latin typeface="Arial Narrow" panose="020B0606020202030204" pitchFamily="34" charset="0"/>
              </a:rPr>
              <a:t>Changing how, when, and how often clubs meet. Some examples are meeting just twice a month, switching from a sit-down meal to a less formal — and likely less expensive — gathering, or replacing a regular meeting with a social event or service project. </a:t>
            </a:r>
          </a:p>
          <a:p>
            <a:pPr marL="176679" indent="-176679">
              <a:buFont typeface="Arial" panose="020B0604020202020204" pitchFamily="34" charset="0"/>
              <a:buChar char="•"/>
            </a:pPr>
            <a:r>
              <a:rPr lang="en-US" dirty="0">
                <a:latin typeface="Arial Narrow" panose="020B0606020202030204" pitchFamily="34" charset="0"/>
              </a:rPr>
              <a:t>Offering a new membership type. For example, offering a corporate membership to attract multiple members of the same company, or an associate membership for younger professionals who want an option that costs less or requires less time.</a:t>
            </a:r>
          </a:p>
          <a:p>
            <a:pPr marL="176679" indent="-176679">
              <a:buFont typeface="Arial" panose="020B0604020202020204" pitchFamily="34" charset="0"/>
              <a:buChar char="•"/>
            </a:pPr>
            <a:r>
              <a:rPr lang="en-US" dirty="0">
                <a:latin typeface="Arial Narrow" panose="020B0606020202030204" pitchFamily="34" charset="0"/>
              </a:rPr>
              <a:t>Developing a cause-based club to attract and engage members who are passionate about a specific issue, like water or peace.</a:t>
            </a:r>
          </a:p>
        </p:txBody>
      </p:sp>
      <p:sp>
        <p:nvSpPr>
          <p:cNvPr id="4" name="Slide Number Placeholder 3"/>
          <p:cNvSpPr>
            <a:spLocks noGrp="1"/>
          </p:cNvSpPr>
          <p:nvPr>
            <p:ph type="sldNum" sz="quarter" idx="10"/>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410781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77443907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5140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43743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17090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0105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93913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9617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r>
                  <a:rPr lang="en-US" sz="600" dirty="0"/>
                  <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r>
                  <a:rPr lang="en-US" sz="600" dirty="0">
                    <a:solidFill>
                      <a:schemeClr val="tx1"/>
                    </a:solidFill>
                  </a:rPr>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r>
                  <a:rPr lang="en-US" sz="600" dirty="0"/>
                  <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r>
                  <a:rPr lang="en-US" sz="600" dirty="0"/>
                  <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r>
                  <a:rPr lang="en-US" sz="600" dirty="0">
                    <a:solidFill>
                      <a:schemeClr val="tx1"/>
                    </a:solidFill>
                  </a:rPr>
                  <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r>
                  <a:rPr lang="en-US" sz="600" dirty="0">
                    <a:solidFill>
                      <a:schemeClr val="bg1"/>
                    </a:solidFill>
                  </a:rPr>
                  <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r>
                  <a:rPr lang="en-US" sz="600" dirty="0"/>
                  <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63" r:id="rId4"/>
    <p:sldLayoutId id="2147483664" r:id="rId5"/>
    <p:sldLayoutId id="2147483668" r:id="rId6"/>
    <p:sldLayoutId id="2147483666" r:id="rId7"/>
    <p:sldLayoutId id="2147483667" r:id="rId8"/>
    <p:sldLayoutId id="2147483655" r:id="rId9"/>
    <p:sldLayoutId id="2147483678" r:id="rId10"/>
    <p:sldLayoutId id="2147483650" r:id="rId11"/>
    <p:sldLayoutId id="2147483673" r:id="rId12"/>
    <p:sldLayoutId id="2147483659" r:id="rId13"/>
    <p:sldLayoutId id="2147483676" r:id="rId14"/>
    <p:sldLayoutId id="2147483652" r:id="rId15"/>
    <p:sldLayoutId id="2147483657" r:id="rId16"/>
    <p:sldLayoutId id="2147483662" r:id="rId17"/>
    <p:sldLayoutId id="2147483670" r:id="rId18"/>
    <p:sldLayoutId id="2147483672" r:id="rId19"/>
    <p:sldLayoutId id="2147483656" r:id="rId20"/>
    <p:sldLayoutId id="2147483674" r:id="rId21"/>
    <p:sldLayoutId id="2147483658" r:id="rId22"/>
    <p:sldLayoutId id="2147483661" r:id="rId23"/>
    <p:sldLayoutId id="2147483675" r:id="rId24"/>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t="25642" b="25642"/>
          <a:stretch>
            <a:fillRect/>
          </a:stretch>
        </p:blipFill>
        <p:spPr/>
      </p:pic>
      <p:sp>
        <p:nvSpPr>
          <p:cNvPr id="32" name="Text Placeholder 31">
            <a:extLst>
              <a:ext uri="{FF2B5EF4-FFF2-40B4-BE49-F238E27FC236}">
                <a16:creationId xmlns:a16="http://schemas.microsoft.com/office/drawing/2014/main" id="{1795E47C-A002-435B-8925-1D746E720246}"/>
              </a:ext>
            </a:extLst>
          </p:cNvPr>
          <p:cNvSpPr>
            <a:spLocks noGrp="1"/>
          </p:cNvSpPr>
          <p:nvPr>
            <p:ph type="body" sz="quarter" idx="14"/>
          </p:nvPr>
        </p:nvSpPr>
        <p:spPr/>
        <p:txBody>
          <a:bodyPr>
            <a:normAutofit lnSpcReduction="10000"/>
          </a:bodyPr>
          <a:lstStyle/>
          <a:p>
            <a:r>
              <a:rPr lang="en-US" dirty="0"/>
              <a:t>The state of rotary membership</a:t>
            </a:r>
          </a:p>
        </p:txBody>
      </p:sp>
      <p:sp>
        <p:nvSpPr>
          <p:cNvPr id="31" name="Subtitle 30">
            <a:extLst>
              <a:ext uri="{FF2B5EF4-FFF2-40B4-BE49-F238E27FC236}">
                <a16:creationId xmlns:a16="http://schemas.microsoft.com/office/drawing/2014/main" id="{A14DE709-48F1-4F04-9976-F59A07019D8C}"/>
              </a:ext>
            </a:extLst>
          </p:cNvPr>
          <p:cNvSpPr>
            <a:spLocks noGrp="1"/>
          </p:cNvSpPr>
          <p:nvPr>
            <p:ph type="subTitle" idx="1"/>
          </p:nvPr>
        </p:nvSpPr>
        <p:spPr/>
        <p:txBody>
          <a:bodyPr/>
          <a:lstStyle/>
          <a:p>
            <a:r>
              <a:rPr lang="en-US" dirty="0"/>
              <a:t>As of 1 July 2020</a:t>
            </a:r>
          </a:p>
        </p:txBody>
      </p:sp>
      <p:sp>
        <p:nvSpPr>
          <p:cNvPr id="6" name="Slide Number Placeholder 5">
            <a:extLst>
              <a:ext uri="{FF2B5EF4-FFF2-40B4-BE49-F238E27FC236}">
                <a16:creationId xmlns:a16="http://schemas.microsoft.com/office/drawing/2014/main" id="{6BA18819-234B-4658-8E2A-344560093701}"/>
              </a:ext>
            </a:extLst>
          </p:cNvPr>
          <p:cNvSpPr>
            <a:spLocks noGrp="1"/>
          </p:cNvSpPr>
          <p:nvPr>
            <p:ph type="sldNum" sz="quarter" idx="12"/>
          </p:nvPr>
        </p:nvSpPr>
        <p:spPr/>
        <p:txBody>
          <a:bodyPr/>
          <a:lstStyle/>
          <a:p>
            <a:fld id="{97A94E25-127B-4C48-AF96-44BA7B823777}" type="slidenum">
              <a:rPr lang="en-US" smtClean="0"/>
              <a:pPr/>
              <a:t>1</a:t>
            </a:fld>
            <a:endParaRPr lang="en-US" dirty="0"/>
          </a:p>
        </p:txBody>
      </p:sp>
      <p:pic>
        <p:nvPicPr>
          <p:cNvPr id="12" name="Picture 11">
            <a:extLst>
              <a:ext uri="{FF2B5EF4-FFF2-40B4-BE49-F238E27FC236}">
                <a16:creationId xmlns:a16="http://schemas.microsoft.com/office/drawing/2014/main" id="{D7BB3911-B5B5-46C4-A9F5-1217DF3FA811}"/>
              </a:ext>
            </a:extLst>
          </p:cNvPr>
          <p:cNvPicPr>
            <a:picLocks noChangeAspect="1"/>
          </p:cNvPicPr>
          <p:nvPr/>
        </p:nvPicPr>
        <p:blipFill>
          <a:blip r:embed="rId4">
            <a:alphaModFix/>
          </a:blip>
          <a:stretch>
            <a:fillRect/>
          </a:stretch>
        </p:blipFill>
        <p:spPr>
          <a:xfrm>
            <a:off x="143933" y="2530264"/>
            <a:ext cx="2454908" cy="2464650"/>
          </a:xfrm>
          <a:prstGeom prst="rect">
            <a:avLst/>
          </a:prstGeom>
          <a:effectLst>
            <a:outerShdw blurRad="342900" dist="50800" dir="5400000" algn="ctr" rotWithShape="0">
              <a:srgbClr val="000000">
                <a:alpha val="46000"/>
              </a:srgbClr>
            </a:outerShdw>
          </a:effectLst>
        </p:spPr>
      </p:pic>
    </p:spTree>
    <p:extLst>
      <p:ext uri="{BB962C8B-B14F-4D97-AF65-F5344CB8AC3E}">
        <p14:creationId xmlns:p14="http://schemas.microsoft.com/office/powerpoint/2010/main" val="289931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4"/>
          </p:nvPr>
        </p:nvSpPr>
        <p:spPr>
          <a:xfrm>
            <a:off x="6879771" y="1240993"/>
            <a:ext cx="4978400" cy="1135062"/>
          </a:xfrm>
        </p:spPr>
        <p:txBody>
          <a:bodyPr/>
          <a:lstStyle/>
          <a:p>
            <a:r>
              <a:rPr lang="en-US" dirty="0"/>
              <a:t>Online &amp; Hybrid</a:t>
            </a:r>
          </a:p>
          <a:p>
            <a:r>
              <a:rPr lang="en-US" dirty="0">
                <a:solidFill>
                  <a:srgbClr val="F7A81B"/>
                </a:solidFill>
              </a:rPr>
              <a:t>meetings</a:t>
            </a:r>
          </a:p>
        </p:txBody>
      </p:sp>
      <p:sp>
        <p:nvSpPr>
          <p:cNvPr id="5" name="Subtitle 4"/>
          <p:cNvSpPr>
            <a:spLocks noGrp="1"/>
          </p:cNvSpPr>
          <p:nvPr>
            <p:ph type="subTitle" idx="1"/>
          </p:nvPr>
        </p:nvSpPr>
        <p:spPr>
          <a:xfrm>
            <a:off x="6871304" y="2483087"/>
            <a:ext cx="4986867" cy="3589938"/>
          </a:xfrm>
        </p:spPr>
        <p:txBody>
          <a:bodyPr>
            <a:normAutofit/>
          </a:bodyPr>
          <a:lstStyle/>
          <a:p>
            <a:pPr marL="342900" indent="-342900">
              <a:buFont typeface="Arial" panose="020B0604020202020204" pitchFamily="34" charset="0"/>
              <a:buChar char="•"/>
            </a:pPr>
            <a:r>
              <a:rPr lang="en-US" dirty="0"/>
              <a:t>Choose technology that meets your needs</a:t>
            </a:r>
          </a:p>
          <a:p>
            <a:pPr marL="342900" indent="-342900">
              <a:buFont typeface="Arial" panose="020B0604020202020204" pitchFamily="34" charset="0"/>
              <a:buChar char="•"/>
            </a:pPr>
            <a:r>
              <a:rPr lang="en-US" dirty="0" smtClean="0"/>
              <a:t>Build </a:t>
            </a:r>
            <a:r>
              <a:rPr lang="en-US" dirty="0"/>
              <a:t>a confident team</a:t>
            </a:r>
          </a:p>
          <a:p>
            <a:pPr marL="342900" indent="-342900">
              <a:buFont typeface="Arial" panose="020B0604020202020204" pitchFamily="34" charset="0"/>
              <a:buChar char="•"/>
            </a:pPr>
            <a:r>
              <a:rPr lang="en-US" dirty="0"/>
              <a:t>Offer training and support</a:t>
            </a:r>
          </a:p>
          <a:p>
            <a:pPr marL="342900" indent="-342900">
              <a:buFont typeface="Arial" panose="020B0604020202020204" pitchFamily="34" charset="0"/>
              <a:buChar char="•"/>
            </a:pPr>
            <a:r>
              <a:rPr lang="en-US" dirty="0"/>
              <a:t>Adjust your agenda</a:t>
            </a:r>
          </a:p>
          <a:p>
            <a:pPr marL="342900" indent="-342900">
              <a:buFont typeface="Arial" panose="020B0604020202020204" pitchFamily="34" charset="0"/>
              <a:buChar char="•"/>
            </a:pPr>
            <a:r>
              <a:rPr lang="en-US" dirty="0"/>
              <a:t>Set clear expectations</a:t>
            </a:r>
          </a:p>
          <a:p>
            <a:pPr marL="342900" indent="-342900">
              <a:buFont typeface="Arial" panose="020B0604020202020204" pitchFamily="34" charset="0"/>
              <a:buChar char="•"/>
            </a:pPr>
            <a:r>
              <a:rPr lang="en-US" dirty="0"/>
              <a:t>Include options for everyone to participate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6" name="Slide Number Placeholder 5"/>
          <p:cNvSpPr>
            <a:spLocks noGrp="1"/>
          </p:cNvSpPr>
          <p:nvPr>
            <p:ph type="sldNum" sz="quarter" idx="12"/>
          </p:nvPr>
        </p:nvSpPr>
        <p:spPr/>
        <p:txBody>
          <a:bodyPr/>
          <a:lstStyle/>
          <a:p>
            <a:fld id="{97A94E25-127B-4C48-AF96-44BA7B823777}" type="slidenum">
              <a:rPr lang="en-US" smtClean="0"/>
              <a:pPr/>
              <a:t>10</a:t>
            </a:fld>
            <a:endParaRPr lang="en-US" dirty="0"/>
          </a:p>
        </p:txBody>
      </p:sp>
      <p:pic>
        <p:nvPicPr>
          <p:cNvPr id="7" name="Picture Placeholder 6"/>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t="30" b="30"/>
          <a:stretch>
            <a:fillRect/>
          </a:stretch>
        </p:blipFill>
        <p:spPr/>
      </p:pic>
      <p:sp>
        <p:nvSpPr>
          <p:cNvPr id="8" name="Subtitle 52">
            <a:extLst>
              <a:ext uri="{FF2B5EF4-FFF2-40B4-BE49-F238E27FC236}">
                <a16:creationId xmlns:a16="http://schemas.microsoft.com/office/drawing/2014/main" id="{B358482D-91A1-4E7B-A8BC-6BCA29C29614}"/>
              </a:ext>
            </a:extLst>
          </p:cNvPr>
          <p:cNvSpPr txBox="1">
            <a:spLocks/>
          </p:cNvSpPr>
          <p:nvPr/>
        </p:nvSpPr>
        <p:spPr>
          <a:xfrm>
            <a:off x="6974451" y="6170010"/>
            <a:ext cx="5992853" cy="28617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 sz="2400" b="1" dirty="0" smtClean="0">
                <a:solidFill>
                  <a:srgbClr val="00B0F0"/>
                </a:solidFill>
              </a:rPr>
              <a:t>ROTARY.ORG/ONLINEMEETINGS</a:t>
            </a:r>
            <a:endParaRPr lang="en" sz="2400" dirty="0"/>
          </a:p>
        </p:txBody>
      </p:sp>
    </p:spTree>
    <p:extLst>
      <p:ext uri="{BB962C8B-B14F-4D97-AF65-F5344CB8AC3E}">
        <p14:creationId xmlns:p14="http://schemas.microsoft.com/office/powerpoint/2010/main" val="2702501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6096001" cy="6858000"/>
          </a:xfrm>
          <a:prstGeom prst="rect">
            <a:avLst/>
          </a:prstGeom>
          <a:solidFill>
            <a:srgbClr val="00A2E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 Placeholder 39">
            <a:extLst>
              <a:ext uri="{FF2B5EF4-FFF2-40B4-BE49-F238E27FC236}">
                <a16:creationId xmlns:a16="http://schemas.microsoft.com/office/drawing/2014/main" id="{CA9FC7AA-77A0-42FF-BF94-CFBD4F63E7E3}"/>
              </a:ext>
            </a:extLst>
          </p:cNvPr>
          <p:cNvSpPr>
            <a:spLocks noGrp="1"/>
          </p:cNvSpPr>
          <p:nvPr>
            <p:ph type="body" sz="quarter" idx="16"/>
          </p:nvPr>
        </p:nvSpPr>
        <p:spPr>
          <a:xfrm>
            <a:off x="6096001" y="0"/>
            <a:ext cx="6096000" cy="6858000"/>
          </a:xfrm>
        </p:spPr>
        <p:txBody>
          <a:bodyPr/>
          <a:lstStyle/>
          <a:p>
            <a:r>
              <a:rPr lang="en-US" dirty="0"/>
              <a:t>subhead</a:t>
            </a: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a:xfrm>
            <a:off x="6824062" y="1770789"/>
            <a:ext cx="4978400" cy="1135062"/>
          </a:xfrm>
        </p:spPr>
        <p:txBody>
          <a:bodyPr/>
          <a:lstStyle/>
          <a:p>
            <a:pPr lvl="0"/>
            <a:r>
              <a:rPr lang="en-US" dirty="0"/>
              <a:t>Is your club </a:t>
            </a:r>
            <a:r>
              <a:rPr lang="en-US" dirty="0">
                <a:solidFill>
                  <a:srgbClr val="F7A81B"/>
                </a:solidFill>
              </a:rPr>
              <a:t>healthy?</a:t>
            </a:r>
          </a:p>
        </p:txBody>
      </p:sp>
      <p:sp>
        <p:nvSpPr>
          <p:cNvPr id="53" name="Subtitle 52">
            <a:extLst>
              <a:ext uri="{FF2B5EF4-FFF2-40B4-BE49-F238E27FC236}">
                <a16:creationId xmlns:a16="http://schemas.microsoft.com/office/drawing/2014/main" id="{B358482D-91A1-4E7B-A8BC-6BCA29C29614}"/>
              </a:ext>
            </a:extLst>
          </p:cNvPr>
          <p:cNvSpPr>
            <a:spLocks noGrp="1"/>
          </p:cNvSpPr>
          <p:nvPr>
            <p:ph type="subTitle" idx="1"/>
          </p:nvPr>
        </p:nvSpPr>
        <p:spPr>
          <a:xfrm>
            <a:off x="7001831" y="6165894"/>
            <a:ext cx="5071636" cy="2861763"/>
          </a:xfrm>
        </p:spPr>
        <p:txBody>
          <a:bodyPr>
            <a:noAutofit/>
          </a:bodyPr>
          <a:lstStyle/>
          <a:p>
            <a:pPr>
              <a:lnSpc>
                <a:spcPct val="100000"/>
              </a:lnSpc>
            </a:pPr>
            <a:r>
              <a:rPr lang="en" sz="2800" b="1" dirty="0">
                <a:solidFill>
                  <a:srgbClr val="00B0F0"/>
                </a:solidFill>
              </a:rPr>
              <a:t>ROTARY.ORG/MEMBERSHIP</a:t>
            </a:r>
            <a:r>
              <a:rPr lang="en" sz="3200" b="1" dirty="0">
                <a:solidFill>
                  <a:srgbClr val="00B0F0"/>
                </a:solidFill>
              </a:rPr>
              <a:t/>
            </a:r>
            <a:br>
              <a:rPr lang="en" sz="3200" b="1" dirty="0">
                <a:solidFill>
                  <a:srgbClr val="00B0F0"/>
                </a:solidFill>
              </a:rPr>
            </a:br>
            <a:endParaRPr lang="en" sz="3200" dirty="0"/>
          </a:p>
        </p:txBody>
      </p:sp>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fld id="{97A94E25-127B-4C48-AF96-44BA7B823777}" type="slidenum">
              <a:rPr lang="en-US" smtClean="0"/>
              <a:pPr/>
              <a:t>11</a:t>
            </a:fld>
            <a:endParaRPr lang="en-US" dirty="0"/>
          </a:p>
        </p:txBody>
      </p:sp>
      <p:pic>
        <p:nvPicPr>
          <p:cNvPr id="5" name="Picture Placeholder 4"/>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l="4505" r="4505"/>
          <a:stretch>
            <a:fillRect/>
          </a:stretch>
        </p:blipFill>
        <p:spPr>
          <a:xfrm>
            <a:off x="404211" y="298132"/>
            <a:ext cx="5450542" cy="6131859"/>
          </a:xfrm>
          <a:prstGeom prst="rect">
            <a:avLst/>
          </a:prstGeom>
        </p:spPr>
      </p:pic>
      <p:sp>
        <p:nvSpPr>
          <p:cNvPr id="8" name="Subtitle 52">
            <a:extLst>
              <a:ext uri="{FF2B5EF4-FFF2-40B4-BE49-F238E27FC236}">
                <a16:creationId xmlns:a16="http://schemas.microsoft.com/office/drawing/2014/main" id="{B358482D-91A1-4E7B-A8BC-6BCA29C29614}"/>
              </a:ext>
            </a:extLst>
          </p:cNvPr>
          <p:cNvSpPr txBox="1">
            <a:spLocks/>
          </p:cNvSpPr>
          <p:nvPr/>
        </p:nvSpPr>
        <p:spPr>
          <a:xfrm>
            <a:off x="6824062" y="3189294"/>
            <a:ext cx="4978400" cy="274822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en-US" dirty="0"/>
              <a:t>Members who have a positive Rotary experience are more likely to stay. </a:t>
            </a:r>
          </a:p>
          <a:p>
            <a:pPr fontAlgn="base"/>
            <a:r>
              <a:rPr lang="en-US" dirty="0"/>
              <a:t>In turn, they create a positive Rotary experience for others, because their enthusiasm is contagious. </a:t>
            </a:r>
          </a:p>
        </p:txBody>
      </p:sp>
    </p:spTree>
    <p:extLst>
      <p:ext uri="{BB962C8B-B14F-4D97-AF65-F5344CB8AC3E}">
        <p14:creationId xmlns:p14="http://schemas.microsoft.com/office/powerpoint/2010/main" val="103122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38" name="Text Placeholder 37">
            <a:extLst>
              <a:ext uri="{FF2B5EF4-FFF2-40B4-BE49-F238E27FC236}">
                <a16:creationId xmlns:a16="http://schemas.microsoft.com/office/drawing/2014/main" id="{C7AD8980-B2EF-4D12-9907-67B30C936705}"/>
              </a:ext>
            </a:extLst>
          </p:cNvPr>
          <p:cNvSpPr>
            <a:spLocks noGrp="1"/>
          </p:cNvSpPr>
          <p:nvPr>
            <p:ph type="body" sz="quarter" idx="14"/>
          </p:nvPr>
        </p:nvSpPr>
        <p:spPr>
          <a:xfrm>
            <a:off x="1" y="-8713"/>
            <a:ext cx="12192000" cy="2419070"/>
          </a:xfrm>
        </p:spPr>
        <p:txBody>
          <a:bodyPr/>
          <a:lstStyle/>
          <a:p>
            <a:r>
              <a:rPr lang="en-US" dirty="0"/>
              <a:t>TAKE ACTION</a:t>
            </a:r>
          </a:p>
        </p:txBody>
      </p:sp>
      <p:sp>
        <p:nvSpPr>
          <p:cNvPr id="2" name="Slide Number Placeholder 1">
            <a:extLst>
              <a:ext uri="{FF2B5EF4-FFF2-40B4-BE49-F238E27FC236}">
                <a16:creationId xmlns:a16="http://schemas.microsoft.com/office/drawing/2014/main" id="{5D203339-DA78-44D6-BBC0-6113355F0D47}"/>
              </a:ext>
            </a:extLst>
          </p:cNvPr>
          <p:cNvSpPr>
            <a:spLocks noGrp="1"/>
          </p:cNvSpPr>
          <p:nvPr>
            <p:ph type="sldNum" sz="quarter" idx="12"/>
          </p:nvPr>
        </p:nvSpPr>
        <p:spPr/>
        <p:txBody>
          <a:bodyPr/>
          <a:lstStyle/>
          <a:p>
            <a:fld id="{97A94E25-127B-4C48-AF96-44BA7B823777}" type="slidenum">
              <a:rPr lang="en-US" smtClean="0"/>
              <a:pPr/>
              <a:t>12</a:t>
            </a:fld>
            <a:endParaRPr lang="en-US" dirty="0"/>
          </a:p>
        </p:txBody>
      </p:sp>
      <p:sp>
        <p:nvSpPr>
          <p:cNvPr id="4" name="TextBox 3"/>
          <p:cNvSpPr txBox="1"/>
          <p:nvPr/>
        </p:nvSpPr>
        <p:spPr>
          <a:xfrm>
            <a:off x="4484557" y="4507364"/>
            <a:ext cx="3222886" cy="1200329"/>
          </a:xfrm>
          <a:prstGeom prst="rect">
            <a:avLst/>
          </a:prstGeom>
          <a:noFill/>
        </p:spPr>
        <p:txBody>
          <a:bodyPr wrap="square" rtlCol="0">
            <a:spAutoFit/>
          </a:bodyPr>
          <a:lstStyle/>
          <a:p>
            <a:pPr algn="ctr"/>
            <a:r>
              <a:rPr lang="en-US" sz="5400" b="1" dirty="0">
                <a:solidFill>
                  <a:srgbClr val="01B4E7"/>
                </a:solidFill>
                <a:latin typeface="Arial Narrow" panose="020B0606020202030204" pitchFamily="34" charset="0"/>
              </a:rPr>
              <a:t>ASK</a:t>
            </a:r>
          </a:p>
          <a:p>
            <a:endParaRPr lang="en-US" dirty="0"/>
          </a:p>
        </p:txBody>
      </p:sp>
      <p:sp>
        <p:nvSpPr>
          <p:cNvPr id="11" name="TextBox 10"/>
          <p:cNvSpPr txBox="1"/>
          <p:nvPr/>
        </p:nvSpPr>
        <p:spPr>
          <a:xfrm>
            <a:off x="657021" y="4507364"/>
            <a:ext cx="3222886" cy="1200329"/>
          </a:xfrm>
          <a:prstGeom prst="rect">
            <a:avLst/>
          </a:prstGeom>
          <a:noFill/>
        </p:spPr>
        <p:txBody>
          <a:bodyPr wrap="square" rtlCol="0">
            <a:spAutoFit/>
          </a:bodyPr>
          <a:lstStyle/>
          <a:p>
            <a:pPr algn="ctr"/>
            <a:r>
              <a:rPr lang="en-US" sz="5400" b="1" dirty="0">
                <a:solidFill>
                  <a:srgbClr val="01B4E7"/>
                </a:solidFill>
                <a:latin typeface="Arial Narrow" panose="020B0606020202030204" pitchFamily="34" charset="0"/>
              </a:rPr>
              <a:t>LEARN</a:t>
            </a:r>
          </a:p>
          <a:p>
            <a:endParaRPr lang="en-US" dirty="0"/>
          </a:p>
        </p:txBody>
      </p:sp>
      <p:sp>
        <p:nvSpPr>
          <p:cNvPr id="12" name="TextBox 11"/>
          <p:cNvSpPr txBox="1"/>
          <p:nvPr/>
        </p:nvSpPr>
        <p:spPr>
          <a:xfrm>
            <a:off x="7949733" y="4507363"/>
            <a:ext cx="3809438" cy="1200329"/>
          </a:xfrm>
          <a:prstGeom prst="rect">
            <a:avLst/>
          </a:prstGeom>
          <a:noFill/>
        </p:spPr>
        <p:txBody>
          <a:bodyPr wrap="square" rtlCol="0">
            <a:spAutoFit/>
          </a:bodyPr>
          <a:lstStyle/>
          <a:p>
            <a:pPr algn="ctr"/>
            <a:r>
              <a:rPr lang="en-US" sz="5400" b="1" dirty="0">
                <a:solidFill>
                  <a:srgbClr val="01B4E7"/>
                </a:solidFill>
                <a:latin typeface="Arial Narrow" panose="020B0606020202030204" pitchFamily="34" charset="0"/>
              </a:rPr>
              <a:t>VISIT</a:t>
            </a:r>
          </a:p>
          <a:p>
            <a:endParaRPr lang="en-US" dirty="0"/>
          </a:p>
        </p:txBody>
      </p:sp>
      <p:pic>
        <p:nvPicPr>
          <p:cNvPr id="13" name="Picture 12"/>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561294" y="1322715"/>
            <a:ext cx="2586317" cy="2586317"/>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80402" y="1544236"/>
            <a:ext cx="2925386" cy="2925386"/>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711998" y="1495188"/>
            <a:ext cx="2543086" cy="2543086"/>
          </a:xfrm>
          <a:prstGeom prst="rect">
            <a:avLst/>
          </a:prstGeom>
          <a:ln>
            <a:noFill/>
          </a:ln>
          <a:effectLst>
            <a:outerShdw blurRad="292100" dist="139700" dir="2700000" algn="tl" rotWithShape="0">
              <a:srgbClr val="333333">
                <a:alpha val="65000"/>
              </a:srgbClr>
            </a:outerShdw>
          </a:effectLst>
        </p:spPr>
      </p:pic>
      <p:sp>
        <p:nvSpPr>
          <p:cNvPr id="16" name="Subtitle 52">
            <a:extLst>
              <a:ext uri="{FF2B5EF4-FFF2-40B4-BE49-F238E27FC236}">
                <a16:creationId xmlns:a16="http://schemas.microsoft.com/office/drawing/2014/main" id="{B358482D-91A1-4E7B-A8BC-6BCA29C29614}"/>
              </a:ext>
            </a:extLst>
          </p:cNvPr>
          <p:cNvSpPr txBox="1">
            <a:spLocks/>
          </p:cNvSpPr>
          <p:nvPr/>
        </p:nvSpPr>
        <p:spPr>
          <a:xfrm>
            <a:off x="6524386" y="6111625"/>
            <a:ext cx="6088632" cy="2861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 sz="2800" b="1" dirty="0">
                <a:solidFill>
                  <a:srgbClr val="01B4E7"/>
                </a:solidFill>
              </a:rPr>
              <a:t>ROTARY.ORG/MEMBERSHIP</a:t>
            </a:r>
            <a:r>
              <a:rPr lang="en" sz="3200" b="1" dirty="0">
                <a:solidFill>
                  <a:srgbClr val="01B4E7"/>
                </a:solidFill>
              </a:rPr>
              <a:t/>
            </a:r>
            <a:br>
              <a:rPr lang="en" sz="3200" b="1" dirty="0">
                <a:solidFill>
                  <a:srgbClr val="01B4E7"/>
                </a:solidFill>
              </a:rPr>
            </a:br>
            <a:endParaRPr lang="en" sz="3200" dirty="0">
              <a:solidFill>
                <a:srgbClr val="01B4E7"/>
              </a:solidFill>
            </a:endParaRPr>
          </a:p>
        </p:txBody>
      </p:sp>
    </p:spTree>
    <p:extLst>
      <p:ext uri="{BB962C8B-B14F-4D97-AF65-F5344CB8AC3E}">
        <p14:creationId xmlns:p14="http://schemas.microsoft.com/office/powerpoint/2010/main" val="288694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
        <p:nvSpPr>
          <p:cNvPr id="10" name="Subtitle 52">
            <a:extLst>
              <a:ext uri="{FF2B5EF4-FFF2-40B4-BE49-F238E27FC236}">
                <a16:creationId xmlns:a16="http://schemas.microsoft.com/office/drawing/2014/main" id="{B358482D-91A1-4E7B-A8BC-6BCA29C29614}"/>
              </a:ext>
            </a:extLst>
          </p:cNvPr>
          <p:cNvSpPr txBox="1">
            <a:spLocks/>
          </p:cNvSpPr>
          <p:nvPr/>
        </p:nvSpPr>
        <p:spPr>
          <a:xfrm>
            <a:off x="695891" y="3749215"/>
            <a:ext cx="4978400" cy="274822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en-US" dirty="0"/>
              <a:t> </a:t>
            </a:r>
          </a:p>
        </p:txBody>
      </p:sp>
      <p:pic>
        <p:nvPicPr>
          <p:cNvPr id="7" name="Picture Placeholder 6"/>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30556" r="30556"/>
          <a:stretch>
            <a:fillRect/>
          </a:stretch>
        </p:blipFill>
        <p:spPr/>
      </p:pic>
    </p:spTree>
    <p:extLst>
      <p:ext uri="{BB962C8B-B14F-4D97-AF65-F5344CB8AC3E}">
        <p14:creationId xmlns:p14="http://schemas.microsoft.com/office/powerpoint/2010/main" val="35136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6"/>
          </p:nvPr>
        </p:nvSpPr>
        <p:spPr/>
        <p:txBody>
          <a:bodyPr/>
          <a:lstStyle/>
          <a:p>
            <a:r>
              <a:rPr lang="en-US" dirty="0"/>
              <a:t>As of </a:t>
            </a:r>
          </a:p>
        </p:txBody>
      </p:sp>
      <p:sp>
        <p:nvSpPr>
          <p:cNvPr id="12" name="Text Placeholder 11"/>
          <p:cNvSpPr>
            <a:spLocks noGrp="1"/>
          </p:cNvSpPr>
          <p:nvPr>
            <p:ph type="body" sz="quarter" idx="14"/>
          </p:nvPr>
        </p:nvSpPr>
        <p:spPr>
          <a:xfrm>
            <a:off x="349250" y="115570"/>
            <a:ext cx="4978400" cy="1135062"/>
          </a:xfrm>
        </p:spPr>
        <p:txBody>
          <a:bodyPr/>
          <a:lstStyle/>
          <a:p>
            <a:pPr algn="ctr"/>
            <a:r>
              <a:rPr lang="en-US" dirty="0" err="1" smtClean="0"/>
              <a:t>rOTARY</a:t>
            </a:r>
            <a:endParaRPr lang="en-US" dirty="0"/>
          </a:p>
        </p:txBody>
      </p:sp>
      <p:sp>
        <p:nvSpPr>
          <p:cNvPr id="5" name="Slide Number Placeholder 4"/>
          <p:cNvSpPr>
            <a:spLocks noGrp="1"/>
          </p:cNvSpPr>
          <p:nvPr>
            <p:ph type="sldNum" sz="quarter" idx="12"/>
          </p:nvPr>
        </p:nvSpPr>
        <p:spPr/>
        <p:txBody>
          <a:bodyPr/>
          <a:lstStyle/>
          <a:p>
            <a:fld id="{97A94E25-127B-4C48-AF96-44BA7B823777}" type="slidenum">
              <a:rPr lang="en-US" smtClean="0"/>
              <a:pPr/>
              <a:t>2</a:t>
            </a:fld>
            <a:endParaRPr lang="en-US" dirty="0"/>
          </a:p>
        </p:txBody>
      </p:sp>
      <p:sp>
        <p:nvSpPr>
          <p:cNvPr id="21" name="Subtitle 9"/>
          <p:cNvSpPr txBox="1">
            <a:spLocks/>
          </p:cNvSpPr>
          <p:nvPr/>
        </p:nvSpPr>
        <p:spPr>
          <a:xfrm>
            <a:off x="-77193" y="1473414"/>
            <a:ext cx="6016890" cy="231829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6000" dirty="0"/>
              <a:t>1,174,890</a:t>
            </a:r>
            <a:r>
              <a:rPr lang="en-US" sz="7200" dirty="0"/>
              <a:t> </a:t>
            </a:r>
          </a:p>
          <a:p>
            <a:pPr algn="ctr"/>
            <a:r>
              <a:rPr lang="en-US" sz="2800" dirty="0"/>
              <a:t>-</a:t>
            </a:r>
            <a:r>
              <a:rPr lang="en-US" sz="2800" b="1" dirty="0"/>
              <a:t>14,576</a:t>
            </a:r>
            <a:r>
              <a:rPr lang="en-US" sz="2800" dirty="0"/>
              <a:t> since 1 July 2019</a:t>
            </a:r>
            <a:r>
              <a:rPr lang="en-US" sz="4000" dirty="0"/>
              <a:t>	</a:t>
            </a:r>
          </a:p>
        </p:txBody>
      </p:sp>
      <p:sp>
        <p:nvSpPr>
          <p:cNvPr id="30" name="Subtitle 9"/>
          <p:cNvSpPr txBox="1">
            <a:spLocks/>
          </p:cNvSpPr>
          <p:nvPr/>
        </p:nvSpPr>
        <p:spPr>
          <a:xfrm>
            <a:off x="193741" y="3494495"/>
            <a:ext cx="5708518" cy="845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6000" dirty="0"/>
              <a:t>36,159</a:t>
            </a:r>
            <a:r>
              <a:rPr lang="en-US" sz="4000" b="1" dirty="0"/>
              <a:t> </a:t>
            </a:r>
            <a:r>
              <a:rPr lang="en-US" sz="4000" dirty="0"/>
              <a:t> </a:t>
            </a:r>
          </a:p>
          <a:p>
            <a:pPr algn="ctr"/>
            <a:r>
              <a:rPr lang="en-US" sz="2800" b="1" dirty="0"/>
              <a:t>+269 </a:t>
            </a:r>
            <a:r>
              <a:rPr lang="en-US" sz="2800" dirty="0"/>
              <a:t>since 1 July 2019</a:t>
            </a:r>
            <a:r>
              <a:rPr lang="en-US" sz="4000" dirty="0"/>
              <a:t>	</a:t>
            </a:r>
          </a:p>
        </p:txBody>
      </p:sp>
      <p:sp>
        <p:nvSpPr>
          <p:cNvPr id="31" name="Subtitle 9"/>
          <p:cNvSpPr txBox="1">
            <a:spLocks/>
          </p:cNvSpPr>
          <p:nvPr/>
        </p:nvSpPr>
        <p:spPr>
          <a:xfrm>
            <a:off x="1207682" y="5316402"/>
            <a:ext cx="4019021" cy="9570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6000" dirty="0"/>
              <a:t>24%</a:t>
            </a:r>
          </a:p>
        </p:txBody>
      </p:sp>
      <p:sp>
        <p:nvSpPr>
          <p:cNvPr id="33" name="Subtitle 9"/>
          <p:cNvSpPr txBox="1">
            <a:spLocks/>
          </p:cNvSpPr>
          <p:nvPr/>
        </p:nvSpPr>
        <p:spPr>
          <a:xfrm>
            <a:off x="7189820" y="1736569"/>
            <a:ext cx="4793721" cy="20802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6000" dirty="0"/>
              <a:t>202,738 </a:t>
            </a:r>
          </a:p>
          <a:p>
            <a:pPr algn="ctr"/>
            <a:r>
              <a:rPr lang="en-US" sz="2800" b="1" dirty="0"/>
              <a:t>+13,369 </a:t>
            </a:r>
            <a:r>
              <a:rPr lang="en-US" sz="2800" dirty="0"/>
              <a:t>since 1 July 2019	</a:t>
            </a:r>
          </a:p>
        </p:txBody>
      </p:sp>
      <p:sp>
        <p:nvSpPr>
          <p:cNvPr id="34" name="Subtitle 9"/>
          <p:cNvSpPr txBox="1">
            <a:spLocks/>
          </p:cNvSpPr>
          <p:nvPr/>
        </p:nvSpPr>
        <p:spPr>
          <a:xfrm>
            <a:off x="7049393" y="3496454"/>
            <a:ext cx="4757274" cy="27925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6000" dirty="0"/>
              <a:t>10,592</a:t>
            </a:r>
            <a:r>
              <a:rPr lang="en-US" sz="6000" b="1" dirty="0"/>
              <a:t> </a:t>
            </a:r>
            <a:r>
              <a:rPr lang="en-US" sz="6000" dirty="0"/>
              <a:t> </a:t>
            </a:r>
          </a:p>
          <a:p>
            <a:pPr algn="ctr"/>
            <a:r>
              <a:rPr lang="en-US" sz="2800" b="1" dirty="0"/>
              <a:t>+419 </a:t>
            </a:r>
            <a:r>
              <a:rPr lang="en-US" sz="2800" dirty="0"/>
              <a:t>since 1 July 2019</a:t>
            </a:r>
            <a:r>
              <a:rPr lang="en-US" dirty="0"/>
              <a:t>	</a:t>
            </a:r>
          </a:p>
        </p:txBody>
      </p:sp>
      <p:sp>
        <p:nvSpPr>
          <p:cNvPr id="35" name="Subtitle 9"/>
          <p:cNvSpPr txBox="1">
            <a:spLocks/>
          </p:cNvSpPr>
          <p:nvPr/>
        </p:nvSpPr>
        <p:spPr>
          <a:xfrm>
            <a:off x="7423033" y="5335396"/>
            <a:ext cx="4019021" cy="6205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6000" dirty="0"/>
              <a:t>50%</a:t>
            </a:r>
          </a:p>
        </p:txBody>
      </p:sp>
      <p:sp>
        <p:nvSpPr>
          <p:cNvPr id="36" name="Text Placeholder 11"/>
          <p:cNvSpPr txBox="1">
            <a:spLocks/>
          </p:cNvSpPr>
          <p:nvPr/>
        </p:nvSpPr>
        <p:spPr>
          <a:xfrm>
            <a:off x="6782296" y="87228"/>
            <a:ext cx="4978400" cy="1135062"/>
          </a:xfrm>
          <a:prstGeom prst="rect">
            <a:avLst/>
          </a:prstGeom>
          <a:ln w="25400">
            <a:gradFill flip="none" rotWithShape="1">
              <a:gsLst>
                <a:gs pos="100000">
                  <a:schemeClr val="accent1">
                    <a:lumMod val="5000"/>
                    <a:lumOff val="95000"/>
                  </a:schemeClr>
                </a:gs>
                <a:gs pos="97000">
                  <a:schemeClr val="bg1">
                    <a:alpha val="0"/>
                  </a:schemeClr>
                </a:gs>
              </a:gsLst>
              <a:lin ang="5400000" scaled="1"/>
              <a:tileRect/>
            </a:gra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cap="all" baseline="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err="1"/>
              <a:t>rOTARACT</a:t>
            </a:r>
            <a:endParaRPr lang="en-US" dirty="0"/>
          </a:p>
        </p:txBody>
      </p:sp>
      <p:sp>
        <p:nvSpPr>
          <p:cNvPr id="37" name="Rounded Rectangle 36"/>
          <p:cNvSpPr/>
          <p:nvPr/>
        </p:nvSpPr>
        <p:spPr>
          <a:xfrm>
            <a:off x="5100901" y="1740911"/>
            <a:ext cx="2018242" cy="688864"/>
          </a:xfrm>
          <a:prstGeom prst="roundRect">
            <a:avLst/>
          </a:prstGeom>
          <a:solidFill>
            <a:srgbClr val="F7A81B"/>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Subtitle 9"/>
          <p:cNvSpPr>
            <a:spLocks noGrp="1"/>
          </p:cNvSpPr>
          <p:nvPr>
            <p:ph type="subTitle" idx="1"/>
          </p:nvPr>
        </p:nvSpPr>
        <p:spPr>
          <a:xfrm>
            <a:off x="5100901" y="1908958"/>
            <a:ext cx="2018242" cy="845468"/>
          </a:xfrm>
        </p:spPr>
        <p:txBody>
          <a:bodyPr/>
          <a:lstStyle/>
          <a:p>
            <a:pPr algn="ctr"/>
            <a:r>
              <a:rPr lang="en-US" dirty="0">
                <a:solidFill>
                  <a:srgbClr val="505C5D"/>
                </a:solidFill>
              </a:rPr>
              <a:t>MEMBERS</a:t>
            </a:r>
          </a:p>
        </p:txBody>
      </p:sp>
      <p:sp>
        <p:nvSpPr>
          <p:cNvPr id="40" name="Rounded Rectangle 39"/>
          <p:cNvSpPr/>
          <p:nvPr/>
        </p:nvSpPr>
        <p:spPr>
          <a:xfrm>
            <a:off x="5157754" y="3645386"/>
            <a:ext cx="2018242" cy="688864"/>
          </a:xfrm>
          <a:prstGeom prst="roundRect">
            <a:avLst/>
          </a:prstGeom>
          <a:solidFill>
            <a:srgbClr val="F7A81B"/>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Subtitle 9"/>
          <p:cNvSpPr>
            <a:spLocks noGrp="1"/>
          </p:cNvSpPr>
          <p:nvPr>
            <p:ph type="subTitle" idx="1"/>
          </p:nvPr>
        </p:nvSpPr>
        <p:spPr>
          <a:xfrm>
            <a:off x="5119654" y="3818027"/>
            <a:ext cx="2018242" cy="845468"/>
          </a:xfrm>
        </p:spPr>
        <p:txBody>
          <a:bodyPr/>
          <a:lstStyle/>
          <a:p>
            <a:pPr marL="0" indent="0" algn="ctr">
              <a:buNone/>
            </a:pPr>
            <a:r>
              <a:rPr lang="en-US" sz="2200" dirty="0">
                <a:solidFill>
                  <a:srgbClr val="505C5D"/>
                </a:solidFill>
                <a:latin typeface="+mj-lt"/>
              </a:rPr>
              <a:t>CLUBS</a:t>
            </a:r>
          </a:p>
        </p:txBody>
      </p:sp>
      <p:sp>
        <p:nvSpPr>
          <p:cNvPr id="18" name="Subtitle 9"/>
          <p:cNvSpPr txBox="1">
            <a:spLocks/>
          </p:cNvSpPr>
          <p:nvPr/>
        </p:nvSpPr>
        <p:spPr>
          <a:xfrm>
            <a:off x="5066903" y="5731415"/>
            <a:ext cx="2018242" cy="8454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dirty="0">
                <a:solidFill>
                  <a:srgbClr val="505C5D"/>
                </a:solidFill>
              </a:rPr>
              <a:t>WOMEN</a:t>
            </a:r>
          </a:p>
        </p:txBody>
      </p:sp>
      <p:sp>
        <p:nvSpPr>
          <p:cNvPr id="42" name="Rounded Rectangle 41"/>
          <p:cNvSpPr/>
          <p:nvPr/>
        </p:nvSpPr>
        <p:spPr>
          <a:xfrm>
            <a:off x="5094775" y="5471076"/>
            <a:ext cx="2018242" cy="688864"/>
          </a:xfrm>
          <a:prstGeom prst="roundRect">
            <a:avLst/>
          </a:prstGeom>
          <a:solidFill>
            <a:srgbClr val="F7A81B"/>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3" name="Subtitle 9"/>
          <p:cNvSpPr txBox="1">
            <a:spLocks/>
          </p:cNvSpPr>
          <p:nvPr/>
        </p:nvSpPr>
        <p:spPr>
          <a:xfrm>
            <a:off x="5098645" y="5607644"/>
            <a:ext cx="2018242" cy="8454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dirty="0">
                <a:solidFill>
                  <a:srgbClr val="505C5D"/>
                </a:solidFill>
              </a:rPr>
              <a:t>WOMEN</a:t>
            </a:r>
          </a:p>
        </p:txBody>
      </p:sp>
      <p:sp>
        <p:nvSpPr>
          <p:cNvPr id="44" name="TextBox 43"/>
          <p:cNvSpPr txBox="1"/>
          <p:nvPr/>
        </p:nvSpPr>
        <p:spPr>
          <a:xfrm>
            <a:off x="193741" y="6415393"/>
            <a:ext cx="1783246" cy="369332"/>
          </a:xfrm>
          <a:prstGeom prst="rect">
            <a:avLst/>
          </a:prstGeom>
          <a:noFill/>
        </p:spPr>
        <p:txBody>
          <a:bodyPr wrap="square" rtlCol="0">
            <a:spAutoFit/>
          </a:bodyPr>
          <a:lstStyle/>
          <a:p>
            <a:r>
              <a:rPr lang="en-US" dirty="0">
                <a:solidFill>
                  <a:schemeClr val="bg1"/>
                </a:solidFill>
              </a:rPr>
              <a:t>1 July 2020</a:t>
            </a:r>
          </a:p>
        </p:txBody>
      </p:sp>
    </p:spTree>
    <p:extLst>
      <p:ext uri="{BB962C8B-B14F-4D97-AF65-F5344CB8AC3E}">
        <p14:creationId xmlns:p14="http://schemas.microsoft.com/office/powerpoint/2010/main" val="3603630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Grp="1" noChangeAspect="1"/>
          </p:cNvPicPr>
          <p:nvPr>
            <p:ph idx="1"/>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b="10099"/>
          <a:stretch/>
        </p:blipFill>
        <p:spPr bwMode="auto">
          <a:xfrm>
            <a:off x="-352925" y="-1531186"/>
            <a:ext cx="12544925" cy="845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stretch>
            <a:fillRect/>
          </a:stretch>
        </p:blipFill>
        <p:spPr>
          <a:xfrm>
            <a:off x="-658617" y="-198434"/>
            <a:ext cx="12850617" cy="7086300"/>
          </a:xfrm>
          <a:prstGeom prst="rect">
            <a:avLst/>
          </a:prstGeom>
        </p:spPr>
      </p:pic>
      <p:sp>
        <p:nvSpPr>
          <p:cNvPr id="5" name="Slide Number Placeholder 4"/>
          <p:cNvSpPr>
            <a:spLocks noGrp="1"/>
          </p:cNvSpPr>
          <p:nvPr>
            <p:ph type="sldNum" sz="quarter" idx="12"/>
          </p:nvPr>
        </p:nvSpPr>
        <p:spPr/>
        <p:txBody>
          <a:bodyPr/>
          <a:lstStyle/>
          <a:p>
            <a:fld id="{97A94E25-127B-4C48-AF96-44BA7B823777}" type="slidenum">
              <a:rPr lang="en-US" smtClean="0"/>
              <a:pPr/>
              <a:t>3</a:t>
            </a:fld>
            <a:endParaRPr lang="en-US" dirty="0"/>
          </a:p>
        </p:txBody>
      </p:sp>
      <p:graphicFrame>
        <p:nvGraphicFramePr>
          <p:cNvPr id="10" name="Content Placeholder 6"/>
          <p:cNvGraphicFramePr>
            <a:graphicFrameLocks/>
          </p:cNvGraphicFramePr>
          <p:nvPr>
            <p:extLst>
              <p:ext uri="{D42A27DB-BD31-4B8C-83A1-F6EECF244321}">
                <p14:modId xmlns:p14="http://schemas.microsoft.com/office/powerpoint/2010/main" val="496100670"/>
              </p:ext>
            </p:extLst>
          </p:nvPr>
        </p:nvGraphicFramePr>
        <p:xfrm>
          <a:off x="228153" y="552373"/>
          <a:ext cx="11082422" cy="5241575"/>
        </p:xfrm>
        <a:graphic>
          <a:graphicData uri="http://schemas.openxmlformats.org/drawingml/2006/table">
            <a:tbl>
              <a:tblPr firstRow="1" bandRow="1">
                <a:tableStyleId>{2D5ABB26-0587-4C30-8999-92F81FD0307C}</a:tableStyleId>
              </a:tblPr>
              <a:tblGrid>
                <a:gridCol w="7422174">
                  <a:extLst>
                    <a:ext uri="{9D8B030D-6E8A-4147-A177-3AD203B41FA5}">
                      <a16:colId xmlns:a16="http://schemas.microsoft.com/office/drawing/2014/main" val="906098905"/>
                    </a:ext>
                  </a:extLst>
                </a:gridCol>
                <a:gridCol w="1681245">
                  <a:extLst>
                    <a:ext uri="{9D8B030D-6E8A-4147-A177-3AD203B41FA5}">
                      <a16:colId xmlns:a16="http://schemas.microsoft.com/office/drawing/2014/main" val="989490356"/>
                    </a:ext>
                  </a:extLst>
                </a:gridCol>
                <a:gridCol w="1979003">
                  <a:extLst>
                    <a:ext uri="{9D8B030D-6E8A-4147-A177-3AD203B41FA5}">
                      <a16:colId xmlns:a16="http://schemas.microsoft.com/office/drawing/2014/main" val="1401047628"/>
                    </a:ext>
                  </a:extLst>
                </a:gridCol>
              </a:tblGrid>
              <a:tr h="685800">
                <a:tc>
                  <a:txBody>
                    <a:bodyPr/>
                    <a:lstStyle/>
                    <a:p>
                      <a:pPr algn="l"/>
                      <a:r>
                        <a:rPr lang="en-US" sz="3200" b="1" dirty="0" smtClean="0">
                          <a:solidFill>
                            <a:srgbClr val="01B4E7"/>
                          </a:solidFill>
                          <a:latin typeface="Arial Narrow" panose="020B0606020202030204" pitchFamily="34" charset="0"/>
                        </a:rPr>
                        <a:t>ROTARY CLUB MEM</a:t>
                      </a:r>
                      <a:r>
                        <a:rPr lang="en-US" sz="3200" b="1" baseline="0" dirty="0" smtClean="0">
                          <a:solidFill>
                            <a:srgbClr val="01B4E7"/>
                          </a:solidFill>
                          <a:latin typeface="Arial Narrow" panose="020B0606020202030204" pitchFamily="34" charset="0"/>
                        </a:rPr>
                        <a:t>BERSHIP  </a:t>
                      </a:r>
                      <a:r>
                        <a:rPr lang="en-US" sz="3200" b="1" baseline="0" dirty="0">
                          <a:solidFill>
                            <a:srgbClr val="01B4E7"/>
                          </a:solidFill>
                          <a:latin typeface="Arial Narrow" panose="020B0606020202030204" pitchFamily="34" charset="0"/>
                        </a:rPr>
                        <a:t>BY REGION: </a:t>
                      </a:r>
                      <a:endParaRPr lang="en-US" sz="3200" b="1" dirty="0">
                        <a:solidFill>
                          <a:srgbClr val="01B4E7"/>
                        </a:solidFill>
                        <a:latin typeface="Arial Narrow" panose="020B0606020202030204" pitchFamily="34" charset="0"/>
                      </a:endParaRPr>
                    </a:p>
                  </a:txBody>
                  <a:tcPr>
                    <a:noFill/>
                  </a:tcPr>
                </a:tc>
                <a:tc>
                  <a:txBody>
                    <a:bodyPr/>
                    <a:lstStyle/>
                    <a:p>
                      <a:pPr algn="ctr"/>
                      <a:r>
                        <a:rPr lang="en-US" sz="3200" b="1" dirty="0">
                          <a:solidFill>
                            <a:srgbClr val="01B4E7"/>
                          </a:solidFill>
                          <a:latin typeface="Arial Narrow" panose="020B0606020202030204" pitchFamily="34" charset="0"/>
                        </a:rPr>
                        <a:t>2020</a:t>
                      </a:r>
                    </a:p>
                  </a:txBody>
                  <a:tcPr>
                    <a:noFill/>
                  </a:tcPr>
                </a:tc>
                <a:tc>
                  <a:txBody>
                    <a:bodyPr/>
                    <a:lstStyle/>
                    <a:p>
                      <a:pPr algn="ctr"/>
                      <a:r>
                        <a:rPr lang="en-US" sz="3200" b="1" dirty="0" smtClean="0">
                          <a:solidFill>
                            <a:srgbClr val="01B4E7"/>
                          </a:solidFill>
                          <a:latin typeface="Arial Narrow" panose="020B0606020202030204" pitchFamily="34" charset="0"/>
                        </a:rPr>
                        <a:t>2015</a:t>
                      </a:r>
                      <a:endParaRPr lang="en-US" sz="3200" b="1" dirty="0">
                        <a:solidFill>
                          <a:srgbClr val="01B4E7"/>
                        </a:solidFill>
                        <a:latin typeface="Arial Narrow" panose="020B0606020202030204" pitchFamily="34" charset="0"/>
                      </a:endParaRPr>
                    </a:p>
                  </a:txBody>
                  <a:tcPr>
                    <a:noFill/>
                  </a:tcPr>
                </a:tc>
                <a:extLst>
                  <a:ext uri="{0D108BD9-81ED-4DB2-BD59-A6C34878D82A}">
                    <a16:rowId xmlns:a16="http://schemas.microsoft.com/office/drawing/2014/main" val="1121330239"/>
                  </a:ext>
                </a:extLst>
              </a:tr>
              <a:tr h="706283">
                <a:tc>
                  <a:txBody>
                    <a:bodyPr/>
                    <a:lstStyle/>
                    <a:p>
                      <a:r>
                        <a:rPr lang="en-US" sz="3200" dirty="0">
                          <a:solidFill>
                            <a:schemeClr val="bg1"/>
                          </a:solidFill>
                          <a:latin typeface="Arial Narrow" panose="020B0606020202030204" pitchFamily="34" charset="0"/>
                        </a:rPr>
                        <a:t>Asia</a:t>
                      </a:r>
                    </a:p>
                  </a:txBody>
                  <a:tcPr>
                    <a:noFill/>
                  </a:tcPr>
                </a:tc>
                <a:tc>
                  <a:txBody>
                    <a:bodyPr/>
                    <a:lstStyle/>
                    <a:p>
                      <a:pPr algn="ctr"/>
                      <a:r>
                        <a:rPr lang="en-US" sz="3200" b="1" dirty="0">
                          <a:solidFill>
                            <a:schemeClr val="bg1"/>
                          </a:solidFill>
                          <a:latin typeface="Arial Narrow" panose="020B0606020202030204" pitchFamily="34" charset="0"/>
                        </a:rPr>
                        <a:t>33%</a:t>
                      </a: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smtClean="0">
                          <a:solidFill>
                            <a:schemeClr val="bg1"/>
                          </a:solidFill>
                          <a:latin typeface="Arial Narrow" panose="020B0606020202030204" pitchFamily="34" charset="0"/>
                        </a:rPr>
                        <a:t>30%</a:t>
                      </a:r>
                      <a:endParaRPr lang="en-US" sz="3200" b="1" dirty="0">
                        <a:solidFill>
                          <a:schemeClr val="bg1"/>
                        </a:solidFill>
                        <a:latin typeface="Arial Narrow" panose="020B0606020202030204" pitchFamily="34" charset="0"/>
                      </a:endParaRPr>
                    </a:p>
                  </a:txBody>
                  <a:tcPr anchor="ctr">
                    <a:noFill/>
                  </a:tcPr>
                </a:tc>
                <a:extLst>
                  <a:ext uri="{0D108BD9-81ED-4DB2-BD59-A6C34878D82A}">
                    <a16:rowId xmlns:a16="http://schemas.microsoft.com/office/drawing/2014/main" val="1674228846"/>
                  </a:ext>
                </a:extLst>
              </a:tr>
              <a:tr h="716117">
                <a:tc>
                  <a:txBody>
                    <a:bodyPr/>
                    <a:lstStyle/>
                    <a:p>
                      <a:r>
                        <a:rPr lang="en-US" sz="3200" dirty="0">
                          <a:solidFill>
                            <a:schemeClr val="bg1"/>
                          </a:solidFill>
                          <a:latin typeface="Arial Narrow" panose="020B0606020202030204" pitchFamily="34" charset="0"/>
                        </a:rPr>
                        <a:t>Canada, the Caribbean, and the United States</a:t>
                      </a:r>
                    </a:p>
                  </a:txBody>
                  <a:tcPr>
                    <a:noFill/>
                  </a:tcPr>
                </a:tc>
                <a:tc>
                  <a:txBody>
                    <a:bodyPr/>
                    <a:lstStyle/>
                    <a:p>
                      <a:pPr algn="ctr"/>
                      <a:r>
                        <a:rPr lang="en-US" sz="3200" b="1" dirty="0">
                          <a:solidFill>
                            <a:schemeClr val="bg1"/>
                          </a:solidFill>
                          <a:latin typeface="Arial Narrow" panose="020B0606020202030204" pitchFamily="34" charset="0"/>
                        </a:rPr>
                        <a:t>28%</a:t>
                      </a: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smtClean="0">
                          <a:solidFill>
                            <a:schemeClr val="bg1"/>
                          </a:solidFill>
                          <a:latin typeface="Arial Narrow" panose="020B0606020202030204" pitchFamily="34" charset="0"/>
                        </a:rPr>
                        <a:t>30%</a:t>
                      </a:r>
                      <a:endParaRPr lang="en-US" sz="3200" kern="1200" dirty="0">
                        <a:solidFill>
                          <a:schemeClr val="bg1"/>
                        </a:solidFill>
                        <a:latin typeface="Arial Narrow" panose="020B0606020202030204" pitchFamily="34" charset="0"/>
                        <a:ea typeface="+mn-ea"/>
                        <a:cs typeface="+mn-cs"/>
                      </a:endParaRPr>
                    </a:p>
                  </a:txBody>
                  <a:tcPr anchor="ctr">
                    <a:noFill/>
                  </a:tcPr>
                </a:tc>
                <a:extLst>
                  <a:ext uri="{0D108BD9-81ED-4DB2-BD59-A6C34878D82A}">
                    <a16:rowId xmlns:a16="http://schemas.microsoft.com/office/drawing/2014/main" val="3067248792"/>
                  </a:ext>
                </a:extLst>
              </a:tr>
              <a:tr h="762000">
                <a:tc>
                  <a:txBody>
                    <a:bodyPr/>
                    <a:lstStyle/>
                    <a:p>
                      <a:r>
                        <a:rPr lang="en-US" sz="3200" dirty="0">
                          <a:solidFill>
                            <a:schemeClr val="bg1"/>
                          </a:solidFill>
                          <a:latin typeface="Arial Narrow" panose="020B0606020202030204" pitchFamily="34" charset="0"/>
                        </a:rPr>
                        <a:t>Africa,</a:t>
                      </a:r>
                      <a:r>
                        <a:rPr lang="en-US" sz="3200" baseline="0" dirty="0">
                          <a:solidFill>
                            <a:schemeClr val="bg1"/>
                          </a:solidFill>
                          <a:latin typeface="Arial Narrow" panose="020B0606020202030204" pitchFamily="34" charset="0"/>
                        </a:rPr>
                        <a:t> Europe and the Middle East</a:t>
                      </a:r>
                      <a:endParaRPr lang="en-US" sz="3200" dirty="0">
                        <a:solidFill>
                          <a:schemeClr val="bg1"/>
                        </a:solidFill>
                        <a:latin typeface="Arial Narrow" panose="020B0606020202030204" pitchFamily="34" charset="0"/>
                      </a:endParaRPr>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Narrow" panose="020B0606020202030204" pitchFamily="34" charset="0"/>
                        </a:rPr>
                        <a:t>25%</a:t>
                      </a:r>
                      <a:endParaRPr lang="en-US" sz="3200" dirty="0">
                        <a:solidFill>
                          <a:schemeClr val="bg1"/>
                        </a:solidFill>
                        <a:latin typeface="Arial Narrow" panose="020B0606020202030204" pitchFamily="34" charset="0"/>
                      </a:endParaRP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Narrow" panose="020B0606020202030204" pitchFamily="34" charset="0"/>
                        </a:rPr>
                        <a:t>25%</a:t>
                      </a:r>
                      <a:endParaRPr lang="en-US" sz="3200" dirty="0">
                        <a:solidFill>
                          <a:schemeClr val="bg1"/>
                        </a:solidFill>
                        <a:latin typeface="Arial Narrow" panose="020B0606020202030204" pitchFamily="34" charset="0"/>
                      </a:endParaRPr>
                    </a:p>
                  </a:txBody>
                  <a:tcPr anchor="ctr">
                    <a:noFill/>
                  </a:tcPr>
                </a:tc>
                <a:extLst>
                  <a:ext uri="{0D108BD9-81ED-4DB2-BD59-A6C34878D82A}">
                    <a16:rowId xmlns:a16="http://schemas.microsoft.com/office/drawing/2014/main" val="1695266039"/>
                  </a:ext>
                </a:extLst>
              </a:tr>
              <a:tr h="633663">
                <a:tc>
                  <a:txBody>
                    <a:bodyPr/>
                    <a:lstStyle/>
                    <a:p>
                      <a:r>
                        <a:rPr lang="en-US" sz="3200" dirty="0">
                          <a:solidFill>
                            <a:schemeClr val="bg1"/>
                          </a:solidFill>
                          <a:latin typeface="Arial Narrow" panose="020B0606020202030204" pitchFamily="34" charset="0"/>
                        </a:rPr>
                        <a:t>Latin</a:t>
                      </a:r>
                      <a:r>
                        <a:rPr lang="en-US" sz="3200" baseline="0" dirty="0">
                          <a:solidFill>
                            <a:schemeClr val="bg1"/>
                          </a:solidFill>
                          <a:latin typeface="Arial Narrow" panose="020B0606020202030204" pitchFamily="34" charset="0"/>
                        </a:rPr>
                        <a:t> America</a:t>
                      </a:r>
                      <a:endParaRPr lang="en-US" sz="3200" dirty="0">
                        <a:solidFill>
                          <a:schemeClr val="bg1"/>
                        </a:solidFill>
                        <a:latin typeface="Arial Narrow" panose="020B0606020202030204" pitchFamily="34" charset="0"/>
                      </a:endParaRPr>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Narrow" panose="020B0606020202030204" pitchFamily="34" charset="0"/>
                        </a:rPr>
                        <a:t>8%</a:t>
                      </a:r>
                      <a:endParaRPr lang="en-US" sz="3200" dirty="0">
                        <a:solidFill>
                          <a:schemeClr val="bg1"/>
                        </a:solidFill>
                        <a:latin typeface="Arial Narrow" panose="020B0606020202030204" pitchFamily="34" charset="0"/>
                      </a:endParaRP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Narrow" panose="020B0606020202030204" pitchFamily="34" charset="0"/>
                        </a:rPr>
                        <a:t>8%</a:t>
                      </a:r>
                      <a:endParaRPr lang="en-US" sz="3200" dirty="0">
                        <a:solidFill>
                          <a:schemeClr val="bg1"/>
                        </a:solidFill>
                        <a:latin typeface="Arial Narrow" panose="020B0606020202030204" pitchFamily="34" charset="0"/>
                      </a:endParaRPr>
                    </a:p>
                  </a:txBody>
                  <a:tcPr anchor="ctr">
                    <a:noFill/>
                  </a:tcPr>
                </a:tc>
                <a:extLst>
                  <a:ext uri="{0D108BD9-81ED-4DB2-BD59-A6C34878D82A}">
                    <a16:rowId xmlns:a16="http://schemas.microsoft.com/office/drawing/2014/main" val="2778204323"/>
                  </a:ext>
                </a:extLst>
              </a:tr>
              <a:tr h="641685">
                <a:tc>
                  <a:txBody>
                    <a:bodyPr/>
                    <a:lstStyle/>
                    <a:p>
                      <a:r>
                        <a:rPr lang="en-US" sz="3200" dirty="0">
                          <a:solidFill>
                            <a:schemeClr val="bg1"/>
                          </a:solidFill>
                          <a:latin typeface="Arial Narrow" panose="020B0606020202030204" pitchFamily="34" charset="0"/>
                        </a:rPr>
                        <a:t>Great Britain and Ireland</a:t>
                      </a:r>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Narrow" panose="020B0606020202030204" pitchFamily="34" charset="0"/>
                        </a:rPr>
                        <a:t>4%</a:t>
                      </a:r>
                      <a:endParaRPr lang="en-US" sz="3200" dirty="0">
                        <a:solidFill>
                          <a:schemeClr val="bg1"/>
                        </a:solidFill>
                        <a:latin typeface="Arial Narrow" panose="020B0606020202030204" pitchFamily="34" charset="0"/>
                      </a:endParaRP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Narrow" panose="020B0606020202030204" pitchFamily="34" charset="0"/>
                        </a:rPr>
                        <a:t>4</a:t>
                      </a:r>
                      <a:r>
                        <a:rPr lang="en-US" sz="3200" b="1" dirty="0" smtClean="0">
                          <a:solidFill>
                            <a:schemeClr val="bg1"/>
                          </a:solidFill>
                          <a:latin typeface="Arial Narrow" panose="020B0606020202030204" pitchFamily="34" charset="0"/>
                        </a:rPr>
                        <a:t>%</a:t>
                      </a:r>
                      <a:endParaRPr lang="en-US" sz="3200" dirty="0">
                        <a:solidFill>
                          <a:schemeClr val="bg1"/>
                        </a:solidFill>
                        <a:latin typeface="Arial Narrow" panose="020B0606020202030204" pitchFamily="34" charset="0"/>
                      </a:endParaRPr>
                    </a:p>
                  </a:txBody>
                  <a:tcPr anchor="ctr">
                    <a:noFill/>
                  </a:tcPr>
                </a:tc>
                <a:extLst>
                  <a:ext uri="{0D108BD9-81ED-4DB2-BD59-A6C34878D82A}">
                    <a16:rowId xmlns:a16="http://schemas.microsoft.com/office/drawing/2014/main" val="3689283587"/>
                  </a:ext>
                </a:extLst>
              </a:tr>
              <a:tr h="1096027">
                <a:tc>
                  <a:txBody>
                    <a:bodyPr/>
                    <a:lstStyle/>
                    <a:p>
                      <a:r>
                        <a:rPr lang="en-US" sz="3200" dirty="0">
                          <a:solidFill>
                            <a:schemeClr val="bg1"/>
                          </a:solidFill>
                          <a:latin typeface="Arial Narrow" panose="020B0606020202030204" pitchFamily="34" charset="0"/>
                        </a:rPr>
                        <a:t>Australia, New Zealand, and the </a:t>
                      </a:r>
                      <a:br>
                        <a:rPr lang="en-US" sz="3200" dirty="0">
                          <a:solidFill>
                            <a:schemeClr val="bg1"/>
                          </a:solidFill>
                          <a:latin typeface="Arial Narrow" panose="020B0606020202030204" pitchFamily="34" charset="0"/>
                        </a:rPr>
                      </a:br>
                      <a:r>
                        <a:rPr lang="en-US" sz="3200" dirty="0">
                          <a:solidFill>
                            <a:schemeClr val="bg1"/>
                          </a:solidFill>
                          <a:latin typeface="Arial Narrow" panose="020B0606020202030204" pitchFamily="34" charset="0"/>
                        </a:rPr>
                        <a:t>Pacific</a:t>
                      </a:r>
                      <a:r>
                        <a:rPr lang="en-US" sz="3200" baseline="0" dirty="0">
                          <a:solidFill>
                            <a:schemeClr val="bg1"/>
                          </a:solidFill>
                          <a:latin typeface="Arial Narrow" panose="020B0606020202030204" pitchFamily="34" charset="0"/>
                        </a:rPr>
                        <a:t> Islands</a:t>
                      </a:r>
                      <a:endParaRPr lang="en-US" sz="3200" dirty="0">
                        <a:solidFill>
                          <a:schemeClr val="bg1"/>
                        </a:solidFill>
                        <a:latin typeface="Arial Narrow" panose="020B0606020202030204" pitchFamily="34" charset="0"/>
                      </a:endParaRPr>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Narrow" panose="020B0606020202030204" pitchFamily="34" charset="0"/>
                        </a:rPr>
                        <a:t>3%</a:t>
                      </a:r>
                    </a:p>
                    <a:p>
                      <a:pPr algn="ctr"/>
                      <a:endParaRPr lang="en-US" sz="3200" dirty="0">
                        <a:solidFill>
                          <a:schemeClr val="bg1"/>
                        </a:solidFill>
                        <a:latin typeface="Arial Narrow" panose="020B0606020202030204" pitchFamily="34" charset="0"/>
                      </a:endParaRP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Narrow" panose="020B0606020202030204" pitchFamily="34" charset="0"/>
                        </a:rPr>
                        <a:t>3</a:t>
                      </a:r>
                      <a:r>
                        <a:rPr lang="en-US" sz="3200" b="1" dirty="0" smtClean="0">
                          <a:solidFill>
                            <a:schemeClr val="bg1"/>
                          </a:solidFill>
                          <a:latin typeface="Arial Narrow" panose="020B0606020202030204" pitchFamily="34" charset="0"/>
                        </a:rPr>
                        <a:t>%</a:t>
                      </a:r>
                      <a:endParaRPr lang="en-US" sz="3200" b="1" dirty="0">
                        <a:solidFill>
                          <a:schemeClr val="bg1"/>
                        </a:solidFill>
                        <a:latin typeface="Arial Narrow" panose="020B0606020202030204" pitchFamily="34" charset="0"/>
                      </a:endParaRPr>
                    </a:p>
                    <a:p>
                      <a:pPr algn="ctr"/>
                      <a:endParaRPr lang="en-US" sz="3200" dirty="0">
                        <a:solidFill>
                          <a:schemeClr val="bg1"/>
                        </a:solidFill>
                        <a:latin typeface="Arial Narrow" panose="020B0606020202030204" pitchFamily="34" charset="0"/>
                      </a:endParaRPr>
                    </a:p>
                  </a:txBody>
                  <a:tcPr anchor="ctr">
                    <a:noFill/>
                  </a:tcPr>
                </a:tc>
                <a:extLst>
                  <a:ext uri="{0D108BD9-81ED-4DB2-BD59-A6C34878D82A}">
                    <a16:rowId xmlns:a16="http://schemas.microsoft.com/office/drawing/2014/main" val="468806977"/>
                  </a:ext>
                </a:extLst>
              </a:tr>
            </a:tbl>
          </a:graphicData>
        </a:graphic>
      </p:graphicFrame>
      <p:sp>
        <p:nvSpPr>
          <p:cNvPr id="2" name="TextBox 1"/>
          <p:cNvSpPr txBox="1"/>
          <p:nvPr/>
        </p:nvSpPr>
        <p:spPr>
          <a:xfrm>
            <a:off x="228153" y="6178248"/>
            <a:ext cx="9271447" cy="366507"/>
          </a:xfrm>
          <a:prstGeom prst="rect">
            <a:avLst/>
          </a:prstGeom>
          <a:noFill/>
        </p:spPr>
        <p:txBody>
          <a:bodyPr wrap="square" rtlCol="0">
            <a:spAutoFit/>
          </a:bodyPr>
          <a:lstStyle/>
          <a:p>
            <a:pPr lvl="0"/>
            <a:r>
              <a:rPr lang="en-US" dirty="0" smtClean="0">
                <a:solidFill>
                  <a:schemeClr val="bg1"/>
                </a:solidFill>
              </a:rPr>
              <a:t>Percentages </a:t>
            </a:r>
            <a:r>
              <a:rPr lang="en-US" dirty="0">
                <a:solidFill>
                  <a:schemeClr val="bg1"/>
                </a:solidFill>
              </a:rPr>
              <a:t>may not sum to 100% due to </a:t>
            </a:r>
            <a:r>
              <a:rPr lang="en-US" dirty="0" smtClean="0">
                <a:solidFill>
                  <a:schemeClr val="bg1"/>
                </a:solidFill>
              </a:rPr>
              <a:t>rounding </a:t>
            </a:r>
            <a:endParaRPr lang="en-US" dirty="0">
              <a:solidFill>
                <a:schemeClr val="bg1"/>
              </a:solidFill>
            </a:endParaRPr>
          </a:p>
        </p:txBody>
      </p:sp>
    </p:spTree>
    <p:extLst>
      <p:ext uri="{BB962C8B-B14F-4D97-AF65-F5344CB8AC3E}">
        <p14:creationId xmlns:p14="http://schemas.microsoft.com/office/powerpoint/2010/main" val="2345133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t="12500" b="12500"/>
          <a:stretch>
            <a:fillRect/>
          </a:stretch>
        </p:blipFill>
        <p:spPr>
          <a:xfrm>
            <a:off x="0" y="13855"/>
            <a:ext cx="12192000" cy="6858000"/>
          </a:xfrm>
        </p:spPr>
      </p:pic>
      <p:sp>
        <p:nvSpPr>
          <p:cNvPr id="8" name="Text Placeholder 7">
            <a:extLst>
              <a:ext uri="{FF2B5EF4-FFF2-40B4-BE49-F238E27FC236}">
                <a16:creationId xmlns:a16="http://schemas.microsoft.com/office/drawing/2014/main" id="{957FEE79-D064-4140-BB3E-70CD0E9AAD6E}"/>
              </a:ext>
            </a:extLst>
          </p:cNvPr>
          <p:cNvSpPr>
            <a:spLocks noGrp="1"/>
          </p:cNvSpPr>
          <p:nvPr>
            <p:ph type="body" sz="quarter" idx="17"/>
          </p:nvPr>
        </p:nvSpPr>
        <p:spPr>
          <a:xfrm>
            <a:off x="0" y="6600"/>
            <a:ext cx="12192000" cy="6872510"/>
          </a:xfrm>
        </p:spPr>
        <p:txBody>
          <a:bodyPr/>
          <a:lstStyle/>
          <a:p>
            <a:endParaRPr lang="en-US" dirty="0"/>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a:xfrm>
            <a:off x="1902164" y="4511075"/>
            <a:ext cx="5861155" cy="2140472"/>
          </a:xfrm>
        </p:spPr>
        <p:txBody>
          <a:bodyPr>
            <a:normAutofit/>
          </a:bodyPr>
          <a:lstStyle/>
          <a:p>
            <a:r>
              <a:rPr lang="en-US" sz="4400" dirty="0"/>
              <a:t>142,000 MEMBERS</a:t>
            </a:r>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a:xfrm>
            <a:off x="1998416" y="2884802"/>
            <a:ext cx="5488534" cy="1217965"/>
          </a:xfrm>
        </p:spPr>
        <p:txBody>
          <a:bodyPr anchor="ctr"/>
          <a:lstStyle/>
          <a:p>
            <a:pPr lvl="0"/>
            <a:r>
              <a:rPr lang="en-US" b="0" dirty="0"/>
              <a:t>145,000 members</a:t>
            </a: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4</a:t>
            </a:fld>
            <a:endParaRPr lang="en-US" dirty="0"/>
          </a:p>
        </p:txBody>
      </p:sp>
      <p:sp>
        <p:nvSpPr>
          <p:cNvPr id="35" name="Oval 34">
            <a:extLst>
              <a:ext uri="{FF2B5EF4-FFF2-40B4-BE49-F238E27FC236}">
                <a16:creationId xmlns:a16="http://schemas.microsoft.com/office/drawing/2014/main" id="{FD439950-EA10-405E-8513-079C0176184C}"/>
              </a:ext>
            </a:extLst>
          </p:cNvPr>
          <p:cNvSpPr/>
          <p:nvPr/>
        </p:nvSpPr>
        <p:spPr>
          <a:xfrm>
            <a:off x="7347166" y="1511949"/>
            <a:ext cx="4126357" cy="3930269"/>
          </a:xfrm>
          <a:prstGeom prst="ellipse">
            <a:avLst/>
          </a:prstGeom>
          <a:solidFill>
            <a:srgbClr val="01B4E7">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6" name="TextBox 35">
            <a:extLst>
              <a:ext uri="{FF2B5EF4-FFF2-40B4-BE49-F238E27FC236}">
                <a16:creationId xmlns:a16="http://schemas.microsoft.com/office/drawing/2014/main" id="{2C9319B2-295D-46B3-9669-88E271BFCD32}"/>
              </a:ext>
            </a:extLst>
          </p:cNvPr>
          <p:cNvSpPr txBox="1"/>
          <p:nvPr/>
        </p:nvSpPr>
        <p:spPr>
          <a:xfrm>
            <a:off x="7347166" y="2784587"/>
            <a:ext cx="4251158" cy="1384995"/>
          </a:xfrm>
          <a:prstGeom prst="rect">
            <a:avLst/>
          </a:prstGeom>
          <a:noFill/>
        </p:spPr>
        <p:txBody>
          <a:bodyPr wrap="square" rtlCol="0">
            <a:spAutoFit/>
          </a:bodyPr>
          <a:lstStyle/>
          <a:p>
            <a:pPr algn="ctr"/>
            <a:r>
              <a:rPr lang="en-US" sz="2800" dirty="0">
                <a:solidFill>
                  <a:srgbClr val="FFFFFF"/>
                </a:solidFill>
                <a:latin typeface="Arial Black" panose="020B0A04020102020204" pitchFamily="34" charset="0"/>
                <a:ea typeface="Arial Black" charset="0"/>
                <a:cs typeface="Arial Black" charset="0"/>
              </a:rPr>
              <a:t>18,000 left</a:t>
            </a:r>
          </a:p>
          <a:p>
            <a:pPr algn="ctr"/>
            <a:r>
              <a:rPr lang="en-US" sz="2800" dirty="0">
                <a:solidFill>
                  <a:srgbClr val="FFFFFF"/>
                </a:solidFill>
                <a:latin typeface="Arial Black" panose="020B0A04020102020204" pitchFamily="34" charset="0"/>
                <a:ea typeface="Arial Black" charset="0"/>
                <a:cs typeface="Arial Black" charset="0"/>
              </a:rPr>
              <a:t>before their first </a:t>
            </a:r>
          </a:p>
          <a:p>
            <a:pPr algn="ctr"/>
            <a:r>
              <a:rPr lang="en-US" sz="2800" dirty="0">
                <a:solidFill>
                  <a:srgbClr val="FFFFFF"/>
                </a:solidFill>
                <a:latin typeface="Arial Black" panose="020B0A04020102020204" pitchFamily="34" charset="0"/>
                <a:ea typeface="Arial Black" charset="0"/>
                <a:cs typeface="Arial Black" charset="0"/>
              </a:rPr>
              <a:t> full year </a:t>
            </a:r>
          </a:p>
        </p:txBody>
      </p:sp>
      <p:pic>
        <p:nvPicPr>
          <p:cNvPr id="14" name="Picture 13"/>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41242" y="4304622"/>
            <a:ext cx="1065525" cy="1065525"/>
          </a:xfrm>
          <a:prstGeom prst="rect">
            <a:avLst/>
          </a:prstGeom>
          <a:ln>
            <a:noFill/>
          </a:ln>
          <a:effectLst>
            <a:outerShdw blurRad="292100" dist="139700" dir="2700000" algn="tl" rotWithShape="0">
              <a:srgbClr val="333333">
                <a:alpha val="65000"/>
              </a:srgbClr>
            </a:outerShdw>
          </a:effectLst>
        </p:spPr>
      </p:pic>
      <p:sp>
        <p:nvSpPr>
          <p:cNvPr id="13" name="Text Placeholder 18">
            <a:extLst>
              <a:ext uri="{FF2B5EF4-FFF2-40B4-BE49-F238E27FC236}">
                <a16:creationId xmlns:a16="http://schemas.microsoft.com/office/drawing/2014/main" id="{4CAEAA8D-A958-41E4-ABA0-771F87F1F04C}"/>
              </a:ext>
            </a:extLst>
          </p:cNvPr>
          <p:cNvSpPr txBox="1">
            <a:spLocks/>
          </p:cNvSpPr>
          <p:nvPr/>
        </p:nvSpPr>
        <p:spPr>
          <a:xfrm>
            <a:off x="475359" y="218621"/>
            <a:ext cx="6401637" cy="1471092"/>
          </a:xfrm>
          <a:prstGeom prst="rect">
            <a:avLst/>
          </a:prstGeom>
          <a:ln w="25400">
            <a:gradFill flip="none" rotWithShape="1">
              <a:gsLst>
                <a:gs pos="100000">
                  <a:schemeClr val="accent1">
                    <a:lumMod val="5000"/>
                    <a:lumOff val="95000"/>
                  </a:schemeClr>
                </a:gs>
                <a:gs pos="97000">
                  <a:schemeClr val="bg1">
                    <a:alpha val="0"/>
                  </a:schemeClr>
                </a:gs>
              </a:gsLst>
              <a:lin ang="5400000" scaled="1"/>
              <a:tileRect/>
            </a:gra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cap="all" baseline="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Membership gains </a:t>
            </a:r>
            <a:br>
              <a:rPr lang="en-US" dirty="0"/>
            </a:br>
            <a:r>
              <a:rPr lang="en-US" dirty="0"/>
              <a:t>&amp; losses 2019-2020</a:t>
            </a:r>
          </a:p>
        </p:txBody>
      </p:sp>
      <p:pic>
        <p:nvPicPr>
          <p:cNvPr id="15" name="Picture 14"/>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45845" y="2926973"/>
            <a:ext cx="1056319" cy="1056319"/>
          </a:xfrm>
          <a:prstGeom prst="rect">
            <a:avLst/>
          </a:prstGeom>
        </p:spPr>
      </p:pic>
    </p:spTree>
    <p:extLst>
      <p:ext uri="{BB962C8B-B14F-4D97-AF65-F5344CB8AC3E}">
        <p14:creationId xmlns:p14="http://schemas.microsoft.com/office/powerpoint/2010/main" val="76321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3B7276-9E3E-40EE-B51E-4EA29DFDB91E}"/>
              </a:ext>
            </a:extLst>
          </p:cNvPr>
          <p:cNvSpPr>
            <a:spLocks noGrp="1"/>
          </p:cNvSpPr>
          <p:nvPr>
            <p:ph type="sldNum" sz="quarter" idx="12"/>
          </p:nvPr>
        </p:nvSpPr>
        <p:spPr/>
        <p:txBody>
          <a:bodyPr/>
          <a:lstStyle/>
          <a:p>
            <a:fld id="{97A94E25-127B-4C48-AF96-44BA7B823777}" type="slidenum">
              <a:rPr lang="en-US" smtClean="0"/>
              <a:pPr/>
              <a:t>5</a:t>
            </a:fld>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8374727"/>
              </p:ext>
            </p:extLst>
          </p:nvPr>
        </p:nvGraphicFramePr>
        <p:xfrm>
          <a:off x="342900" y="1858922"/>
          <a:ext cx="11506200" cy="4438510"/>
        </p:xfrm>
        <a:graphic>
          <a:graphicData uri="http://schemas.openxmlformats.org/drawingml/2006/table">
            <a:tbl>
              <a:tblPr firstRow="1" bandRow="1">
                <a:tableStyleId>{9D7B26C5-4107-4FEC-AEDC-1716B250A1EF}</a:tableStyleId>
              </a:tblPr>
              <a:tblGrid>
                <a:gridCol w="5130800">
                  <a:extLst>
                    <a:ext uri="{9D8B030D-6E8A-4147-A177-3AD203B41FA5}">
                      <a16:colId xmlns:a16="http://schemas.microsoft.com/office/drawing/2014/main" val="1435102388"/>
                    </a:ext>
                  </a:extLst>
                </a:gridCol>
                <a:gridCol w="2928730">
                  <a:extLst>
                    <a:ext uri="{9D8B030D-6E8A-4147-A177-3AD203B41FA5}">
                      <a16:colId xmlns:a16="http://schemas.microsoft.com/office/drawing/2014/main" val="2255593202"/>
                    </a:ext>
                  </a:extLst>
                </a:gridCol>
                <a:gridCol w="3446670">
                  <a:extLst>
                    <a:ext uri="{9D8B030D-6E8A-4147-A177-3AD203B41FA5}">
                      <a16:colId xmlns:a16="http://schemas.microsoft.com/office/drawing/2014/main" val="2076042790"/>
                    </a:ext>
                  </a:extLst>
                </a:gridCol>
              </a:tblGrid>
              <a:tr h="1043305">
                <a:tc>
                  <a:txBody>
                    <a:bodyPr/>
                    <a:lstStyle/>
                    <a:p>
                      <a:r>
                        <a:rPr lang="en-US" sz="2800" dirty="0">
                          <a:solidFill>
                            <a:schemeClr val="bg1"/>
                          </a:solidFill>
                        </a:rPr>
                        <a:t>TREND</a:t>
                      </a:r>
                      <a:r>
                        <a:rPr lang="en-US" sz="2800" baseline="0" dirty="0">
                          <a:solidFill>
                            <a:schemeClr val="bg1"/>
                          </a:solidFill>
                        </a:rPr>
                        <a:t>, AS OF </a:t>
                      </a:r>
                      <a:br>
                        <a:rPr lang="en-US" sz="2800" baseline="0" dirty="0">
                          <a:solidFill>
                            <a:schemeClr val="bg1"/>
                          </a:solidFill>
                        </a:rPr>
                      </a:br>
                      <a:r>
                        <a:rPr lang="en-US" sz="2800" baseline="0" dirty="0">
                          <a:solidFill>
                            <a:schemeClr val="bg1"/>
                          </a:solidFill>
                        </a:rPr>
                        <a:t>(INSERT DATE)</a:t>
                      </a:r>
                      <a:endParaRPr lang="en-US" sz="2800" dirty="0">
                        <a:solidFill>
                          <a:schemeClr val="bg1"/>
                        </a:solidFill>
                      </a:endParaRPr>
                    </a:p>
                  </a:txBody>
                  <a:tcPr/>
                </a:tc>
                <a:tc>
                  <a:txBody>
                    <a:bodyPr/>
                    <a:lstStyle/>
                    <a:p>
                      <a:pPr algn="ctr"/>
                      <a:r>
                        <a:rPr lang="en-US" sz="2800" dirty="0">
                          <a:solidFill>
                            <a:schemeClr val="bg1"/>
                          </a:solidFill>
                        </a:rPr>
                        <a:t>DISTRICT</a:t>
                      </a:r>
                    </a:p>
                  </a:txBody>
                  <a:tcPr/>
                </a:tc>
                <a:tc>
                  <a:txBody>
                    <a:bodyPr/>
                    <a:lstStyle/>
                    <a:p>
                      <a:pPr algn="ctr"/>
                      <a:r>
                        <a:rPr lang="en-US" sz="2800" dirty="0">
                          <a:solidFill>
                            <a:schemeClr val="bg1"/>
                          </a:solidFill>
                        </a:rPr>
                        <a:t>WORLDWIDE</a:t>
                      </a:r>
                    </a:p>
                  </a:txBody>
                  <a:tcPr/>
                </a:tc>
                <a:extLst>
                  <a:ext uri="{0D108BD9-81ED-4DB2-BD59-A6C34878D82A}">
                    <a16:rowId xmlns:a16="http://schemas.microsoft.com/office/drawing/2014/main" val="3147830413"/>
                  </a:ext>
                </a:extLst>
              </a:tr>
              <a:tr h="370840">
                <a:tc>
                  <a:txBody>
                    <a:bodyPr/>
                    <a:lstStyle/>
                    <a:p>
                      <a:r>
                        <a:rPr lang="en-US" sz="2800" dirty="0">
                          <a:solidFill>
                            <a:schemeClr val="bg1"/>
                          </a:solidFill>
                        </a:rPr>
                        <a:t>Men</a:t>
                      </a:r>
                      <a:r>
                        <a:rPr lang="en-US" sz="2800" baseline="0" dirty="0">
                          <a:solidFill>
                            <a:schemeClr val="bg1"/>
                          </a:solidFill>
                        </a:rPr>
                        <a:t> / Women</a:t>
                      </a:r>
                      <a:endParaRPr lang="en-US" sz="2800" dirty="0">
                        <a:solidFill>
                          <a:schemeClr val="bg1"/>
                        </a:solidFill>
                      </a:endParaRPr>
                    </a:p>
                  </a:txBody>
                  <a:tcPr/>
                </a:tc>
                <a:tc>
                  <a:txBody>
                    <a:bodyPr/>
                    <a:lstStyle/>
                    <a:p>
                      <a:pPr algn="ctr"/>
                      <a:r>
                        <a:rPr lang="en-US" sz="2800" dirty="0">
                          <a:solidFill>
                            <a:schemeClr val="bg1"/>
                          </a:solidFill>
                        </a:rPr>
                        <a:t>XX</a:t>
                      </a:r>
                      <a:r>
                        <a:rPr lang="en-US" sz="2800" baseline="0" dirty="0">
                          <a:solidFill>
                            <a:schemeClr val="bg1"/>
                          </a:solidFill>
                        </a:rPr>
                        <a:t>% / XX%</a:t>
                      </a:r>
                      <a:endParaRPr lang="en-US" sz="2800" dirty="0">
                        <a:solidFill>
                          <a:schemeClr val="bg1"/>
                        </a:solidFill>
                      </a:endParaRPr>
                    </a:p>
                  </a:txBody>
                  <a:tcPr/>
                </a:tc>
                <a:tc>
                  <a:txBody>
                    <a:bodyPr/>
                    <a:lstStyle/>
                    <a:p>
                      <a:pPr algn="ctr"/>
                      <a:r>
                        <a:rPr lang="en-US" sz="2800" dirty="0" smtClean="0">
                          <a:solidFill>
                            <a:schemeClr val="bg1"/>
                          </a:solidFill>
                        </a:rPr>
                        <a:t>76% </a:t>
                      </a:r>
                      <a:r>
                        <a:rPr lang="en-US" sz="2800" dirty="0">
                          <a:solidFill>
                            <a:schemeClr val="bg1"/>
                          </a:solidFill>
                        </a:rPr>
                        <a:t>/ </a:t>
                      </a:r>
                      <a:r>
                        <a:rPr lang="en-US" sz="2800" dirty="0" smtClean="0">
                          <a:solidFill>
                            <a:schemeClr val="bg1"/>
                          </a:solidFill>
                        </a:rPr>
                        <a:t>24%</a:t>
                      </a:r>
                      <a:endParaRPr lang="en-US" sz="2800" dirty="0">
                        <a:solidFill>
                          <a:schemeClr val="bg1"/>
                        </a:solidFill>
                      </a:endParaRPr>
                    </a:p>
                  </a:txBody>
                  <a:tcPr/>
                </a:tc>
                <a:extLst>
                  <a:ext uri="{0D108BD9-81ED-4DB2-BD59-A6C34878D82A}">
                    <a16:rowId xmlns:a16="http://schemas.microsoft.com/office/drawing/2014/main" val="70786436"/>
                  </a:ext>
                </a:extLst>
              </a:tr>
              <a:tr h="595022">
                <a:tc>
                  <a:txBody>
                    <a:bodyPr/>
                    <a:lstStyle/>
                    <a:p>
                      <a:r>
                        <a:rPr lang="en-US" sz="2800" dirty="0">
                          <a:solidFill>
                            <a:schemeClr val="bg1"/>
                          </a:solidFill>
                        </a:rPr>
                        <a:t>New Member Retention</a:t>
                      </a:r>
                    </a:p>
                  </a:txBody>
                  <a:tcPr/>
                </a:tc>
                <a:tc>
                  <a:txBody>
                    <a:bodyPr/>
                    <a:lstStyle/>
                    <a:p>
                      <a:pPr algn="ctr"/>
                      <a:r>
                        <a:rPr lang="en-US" sz="2800" dirty="0">
                          <a:solidFill>
                            <a:schemeClr val="bg1"/>
                          </a:solidFill>
                        </a:rPr>
                        <a:t>XX</a:t>
                      </a:r>
                      <a:r>
                        <a:rPr lang="en-US" sz="2800" baseline="0" dirty="0">
                          <a:solidFill>
                            <a:schemeClr val="bg1"/>
                          </a:solidFill>
                        </a:rPr>
                        <a:t>% </a:t>
                      </a:r>
                      <a:endParaRPr lang="en-US" sz="2800" dirty="0">
                        <a:solidFill>
                          <a:schemeClr val="bg1"/>
                        </a:solidFill>
                      </a:endParaRPr>
                    </a:p>
                  </a:txBody>
                  <a:tcPr/>
                </a:tc>
                <a:tc>
                  <a:txBody>
                    <a:bodyPr/>
                    <a:lstStyle/>
                    <a:p>
                      <a:pPr algn="ctr"/>
                      <a:r>
                        <a:rPr lang="en-US" sz="2800" dirty="0">
                          <a:solidFill>
                            <a:schemeClr val="bg1"/>
                          </a:solidFill>
                        </a:rPr>
                        <a:t>79%</a:t>
                      </a:r>
                    </a:p>
                  </a:txBody>
                  <a:tcPr/>
                </a:tc>
                <a:extLst>
                  <a:ext uri="{0D108BD9-81ED-4DB2-BD59-A6C34878D82A}">
                    <a16:rowId xmlns:a16="http://schemas.microsoft.com/office/drawing/2014/main" val="3283442716"/>
                  </a:ext>
                </a:extLst>
              </a:tr>
              <a:tr h="580445">
                <a:tc>
                  <a:txBody>
                    <a:bodyPr/>
                    <a:lstStyle/>
                    <a:p>
                      <a:r>
                        <a:rPr lang="en-US" sz="2800" dirty="0">
                          <a:solidFill>
                            <a:schemeClr val="bg1"/>
                          </a:solidFill>
                        </a:rPr>
                        <a:t>Existing Member</a:t>
                      </a:r>
                      <a:r>
                        <a:rPr lang="en-US" sz="2800" baseline="0" dirty="0">
                          <a:solidFill>
                            <a:schemeClr val="bg1"/>
                          </a:solidFill>
                        </a:rPr>
                        <a:t> Retention</a:t>
                      </a:r>
                      <a:endParaRPr lang="en-US" sz="2800" dirty="0">
                        <a:solidFill>
                          <a:schemeClr val="bg1"/>
                        </a:solidFill>
                      </a:endParaRPr>
                    </a:p>
                  </a:txBody>
                  <a:tcPr/>
                </a:tc>
                <a:tc>
                  <a:txBody>
                    <a:bodyPr/>
                    <a:lstStyle/>
                    <a:p>
                      <a:pPr algn="ctr"/>
                      <a:r>
                        <a:rPr lang="en-US" sz="2800" dirty="0">
                          <a:solidFill>
                            <a:schemeClr val="bg1"/>
                          </a:solidFill>
                        </a:rPr>
                        <a:t>XX</a:t>
                      </a:r>
                      <a:r>
                        <a:rPr lang="en-US" sz="2800" baseline="0" dirty="0">
                          <a:solidFill>
                            <a:schemeClr val="bg1"/>
                          </a:solidFill>
                        </a:rPr>
                        <a:t>% </a:t>
                      </a:r>
                      <a:endParaRPr lang="en-US" sz="2800" dirty="0">
                        <a:solidFill>
                          <a:schemeClr val="bg1"/>
                        </a:solidFill>
                      </a:endParaRPr>
                    </a:p>
                  </a:txBody>
                  <a:tcPr/>
                </a:tc>
                <a:tc>
                  <a:txBody>
                    <a:bodyPr/>
                    <a:lstStyle/>
                    <a:p>
                      <a:pPr algn="ctr"/>
                      <a:r>
                        <a:rPr lang="en-US" sz="2800" dirty="0">
                          <a:solidFill>
                            <a:schemeClr val="bg1"/>
                          </a:solidFill>
                        </a:rPr>
                        <a:t>77%</a:t>
                      </a:r>
                    </a:p>
                  </a:txBody>
                  <a:tcPr/>
                </a:tc>
                <a:extLst>
                  <a:ext uri="{0D108BD9-81ED-4DB2-BD59-A6C34878D82A}">
                    <a16:rowId xmlns:a16="http://schemas.microsoft.com/office/drawing/2014/main" val="919182166"/>
                  </a:ext>
                </a:extLst>
              </a:tr>
              <a:tr h="605624">
                <a:tc>
                  <a:txBody>
                    <a:bodyPr/>
                    <a:lstStyle/>
                    <a:p>
                      <a:r>
                        <a:rPr lang="en-US" sz="2800" dirty="0">
                          <a:solidFill>
                            <a:schemeClr val="bg1"/>
                          </a:solidFill>
                        </a:rPr>
                        <a:t>Members Under Age 50</a:t>
                      </a:r>
                    </a:p>
                  </a:txBody>
                  <a:tcPr/>
                </a:tc>
                <a:tc>
                  <a:txBody>
                    <a:bodyPr/>
                    <a:lstStyle/>
                    <a:p>
                      <a:pPr algn="ctr"/>
                      <a:r>
                        <a:rPr lang="en-US" sz="2800" dirty="0">
                          <a:solidFill>
                            <a:schemeClr val="bg1"/>
                          </a:solidFill>
                        </a:rPr>
                        <a:t>XX</a:t>
                      </a:r>
                      <a:r>
                        <a:rPr lang="en-US" sz="2800" baseline="0" dirty="0">
                          <a:solidFill>
                            <a:schemeClr val="bg1"/>
                          </a:solidFill>
                        </a:rPr>
                        <a:t>% </a:t>
                      </a:r>
                      <a:endParaRPr lang="en-US" sz="2800" dirty="0">
                        <a:solidFill>
                          <a:schemeClr val="bg1"/>
                        </a:solidFill>
                      </a:endParaRPr>
                    </a:p>
                  </a:txBody>
                  <a:tcPr/>
                </a:tc>
                <a:tc>
                  <a:txBody>
                    <a:bodyPr/>
                    <a:lstStyle/>
                    <a:p>
                      <a:pPr algn="ctr"/>
                      <a:r>
                        <a:rPr lang="en-US" sz="2800" dirty="0">
                          <a:solidFill>
                            <a:schemeClr val="bg1"/>
                          </a:solidFill>
                        </a:rPr>
                        <a:t>16%</a:t>
                      </a:r>
                    </a:p>
                  </a:txBody>
                  <a:tcPr/>
                </a:tc>
                <a:extLst>
                  <a:ext uri="{0D108BD9-81ED-4DB2-BD59-A6C34878D82A}">
                    <a16:rowId xmlns:a16="http://schemas.microsoft.com/office/drawing/2014/main" val="782785953"/>
                  </a:ext>
                </a:extLst>
              </a:tr>
              <a:tr h="577794">
                <a:tc>
                  <a:txBody>
                    <a:bodyPr/>
                    <a:lstStyle/>
                    <a:p>
                      <a:r>
                        <a:rPr lang="en-US" sz="2800" dirty="0">
                          <a:solidFill>
                            <a:schemeClr val="bg1"/>
                          </a:solidFill>
                        </a:rPr>
                        <a:t>Members 50+</a:t>
                      </a:r>
                    </a:p>
                  </a:txBody>
                  <a:tcPr/>
                </a:tc>
                <a:tc>
                  <a:txBody>
                    <a:bodyPr/>
                    <a:lstStyle/>
                    <a:p>
                      <a:pPr algn="ctr"/>
                      <a:r>
                        <a:rPr lang="en-US" sz="2800" dirty="0">
                          <a:solidFill>
                            <a:schemeClr val="bg1"/>
                          </a:solidFill>
                        </a:rPr>
                        <a:t>XX</a:t>
                      </a:r>
                      <a:r>
                        <a:rPr lang="en-US" sz="2800" baseline="0" dirty="0">
                          <a:solidFill>
                            <a:schemeClr val="bg1"/>
                          </a:solidFill>
                        </a:rPr>
                        <a:t>% </a:t>
                      </a:r>
                      <a:endParaRPr lang="en-US" sz="2800" dirty="0">
                        <a:solidFill>
                          <a:schemeClr val="bg1"/>
                        </a:solidFill>
                      </a:endParaRPr>
                    </a:p>
                  </a:txBody>
                  <a:tcPr/>
                </a:tc>
                <a:tc>
                  <a:txBody>
                    <a:bodyPr/>
                    <a:lstStyle/>
                    <a:p>
                      <a:pPr algn="ctr"/>
                      <a:r>
                        <a:rPr lang="en-US" sz="2800" dirty="0">
                          <a:solidFill>
                            <a:schemeClr val="bg1"/>
                          </a:solidFill>
                        </a:rPr>
                        <a:t>46%</a:t>
                      </a:r>
                    </a:p>
                  </a:txBody>
                  <a:tcPr/>
                </a:tc>
                <a:extLst>
                  <a:ext uri="{0D108BD9-81ED-4DB2-BD59-A6C34878D82A}">
                    <a16:rowId xmlns:a16="http://schemas.microsoft.com/office/drawing/2014/main" val="1635851778"/>
                  </a:ext>
                </a:extLst>
              </a:tr>
              <a:tr h="370840">
                <a:tc>
                  <a:txBody>
                    <a:bodyPr/>
                    <a:lstStyle/>
                    <a:p>
                      <a:r>
                        <a:rPr lang="en-US" sz="2800" dirty="0">
                          <a:solidFill>
                            <a:schemeClr val="bg1"/>
                          </a:solidFill>
                        </a:rPr>
                        <a:t>Age</a:t>
                      </a:r>
                      <a:r>
                        <a:rPr lang="en-US" sz="2800" baseline="0" dirty="0">
                          <a:solidFill>
                            <a:schemeClr val="bg1"/>
                          </a:solidFill>
                        </a:rPr>
                        <a:t> Not Reported</a:t>
                      </a:r>
                      <a:endParaRPr lang="en-US" sz="2800" dirty="0">
                        <a:solidFill>
                          <a:schemeClr val="bg1"/>
                        </a:solidFill>
                      </a:endParaRPr>
                    </a:p>
                  </a:txBody>
                  <a:tcPr/>
                </a:tc>
                <a:tc>
                  <a:txBody>
                    <a:bodyPr/>
                    <a:lstStyle/>
                    <a:p>
                      <a:pPr algn="ctr"/>
                      <a:r>
                        <a:rPr lang="en-US" sz="2800" dirty="0">
                          <a:solidFill>
                            <a:schemeClr val="bg1"/>
                          </a:solidFill>
                        </a:rPr>
                        <a:t>XX</a:t>
                      </a:r>
                      <a:r>
                        <a:rPr lang="en-US" sz="2800" baseline="0" dirty="0">
                          <a:solidFill>
                            <a:schemeClr val="bg1"/>
                          </a:solidFill>
                        </a:rPr>
                        <a:t>% </a:t>
                      </a:r>
                      <a:endParaRPr lang="en-US" sz="2800" dirty="0">
                        <a:solidFill>
                          <a:schemeClr val="bg1"/>
                        </a:solidFill>
                      </a:endParaRPr>
                    </a:p>
                  </a:txBody>
                  <a:tcPr/>
                </a:tc>
                <a:tc>
                  <a:txBody>
                    <a:bodyPr/>
                    <a:lstStyle/>
                    <a:p>
                      <a:pPr algn="ctr"/>
                      <a:r>
                        <a:rPr lang="en-US" sz="2800" dirty="0">
                          <a:solidFill>
                            <a:schemeClr val="bg1"/>
                          </a:solidFill>
                        </a:rPr>
                        <a:t>37%</a:t>
                      </a:r>
                    </a:p>
                  </a:txBody>
                  <a:tcPr/>
                </a:tc>
                <a:extLst>
                  <a:ext uri="{0D108BD9-81ED-4DB2-BD59-A6C34878D82A}">
                    <a16:rowId xmlns:a16="http://schemas.microsoft.com/office/drawing/2014/main" val="1614401847"/>
                  </a:ext>
                </a:extLst>
              </a:tr>
            </a:tbl>
          </a:graphicData>
        </a:graphic>
      </p:graphicFrame>
      <p:sp>
        <p:nvSpPr>
          <p:cNvPr id="7" name="Rectangle 6"/>
          <p:cNvSpPr/>
          <p:nvPr/>
        </p:nvSpPr>
        <p:spPr>
          <a:xfrm>
            <a:off x="262835" y="543826"/>
            <a:ext cx="6096000" cy="701731"/>
          </a:xfrm>
          <a:prstGeom prst="rect">
            <a:avLst/>
          </a:prstGeom>
        </p:spPr>
        <p:txBody>
          <a:bodyPr>
            <a:spAutoFit/>
          </a:bodyPr>
          <a:lstStyle/>
          <a:p>
            <a:pPr lvl="0">
              <a:lnSpc>
                <a:spcPct val="90000"/>
              </a:lnSpc>
              <a:spcBef>
                <a:spcPts val="1000"/>
              </a:spcBef>
            </a:pPr>
            <a:r>
              <a:rPr lang="en-US" sz="4400" b="1" cap="all" dirty="0">
                <a:solidFill>
                  <a:prstClr val="white"/>
                </a:solidFill>
              </a:rPr>
              <a:t>District </a:t>
            </a:r>
            <a:r>
              <a:rPr lang="en-US" sz="4400" b="1" cap="all" dirty="0" err="1">
                <a:solidFill>
                  <a:prstClr val="white"/>
                </a:solidFill>
              </a:rPr>
              <a:t>xxxx</a:t>
            </a:r>
            <a:r>
              <a:rPr lang="en-US" sz="4400" b="1" cap="all" dirty="0">
                <a:solidFill>
                  <a:prstClr val="white"/>
                </a:solidFill>
              </a:rPr>
              <a:t>: </a:t>
            </a:r>
          </a:p>
        </p:txBody>
      </p:sp>
      <p:sp>
        <p:nvSpPr>
          <p:cNvPr id="8" name="TextBox 7"/>
          <p:cNvSpPr txBox="1"/>
          <p:nvPr/>
        </p:nvSpPr>
        <p:spPr>
          <a:xfrm>
            <a:off x="4782932" y="521062"/>
            <a:ext cx="3379304" cy="830997"/>
          </a:xfrm>
          <a:prstGeom prst="rect">
            <a:avLst/>
          </a:prstGeom>
          <a:noFill/>
        </p:spPr>
        <p:txBody>
          <a:bodyPr wrap="square" rtlCol="0">
            <a:spAutoFit/>
          </a:bodyPr>
          <a:lstStyle/>
          <a:p>
            <a:pPr algn="ctr"/>
            <a:r>
              <a:rPr lang="en-US" sz="2400" dirty="0">
                <a:solidFill>
                  <a:schemeClr val="bg1"/>
                </a:solidFill>
              </a:rPr>
              <a:t>XXXX MEMBERS</a:t>
            </a:r>
          </a:p>
          <a:p>
            <a:pPr algn="ctr"/>
            <a:r>
              <a:rPr lang="en-US" sz="2400" dirty="0">
                <a:solidFill>
                  <a:srgbClr val="01B4E7"/>
                </a:solidFill>
              </a:rPr>
              <a:t>+/- XXX from </a:t>
            </a:r>
            <a:r>
              <a:rPr lang="en-US" sz="2400" dirty="0" smtClean="0">
                <a:solidFill>
                  <a:srgbClr val="01B4E7"/>
                </a:solidFill>
              </a:rPr>
              <a:t>2017</a:t>
            </a:r>
            <a:endParaRPr lang="en-US" sz="2400" dirty="0">
              <a:solidFill>
                <a:srgbClr val="01B4E7"/>
              </a:solidFill>
            </a:endParaRPr>
          </a:p>
        </p:txBody>
      </p:sp>
      <p:sp>
        <p:nvSpPr>
          <p:cNvPr id="16" name="TextBox 15"/>
          <p:cNvSpPr txBox="1"/>
          <p:nvPr/>
        </p:nvSpPr>
        <p:spPr>
          <a:xfrm>
            <a:off x="8162236" y="484312"/>
            <a:ext cx="3379304" cy="830997"/>
          </a:xfrm>
          <a:prstGeom prst="rect">
            <a:avLst/>
          </a:prstGeom>
          <a:noFill/>
        </p:spPr>
        <p:txBody>
          <a:bodyPr wrap="square" rtlCol="0">
            <a:spAutoFit/>
          </a:bodyPr>
          <a:lstStyle/>
          <a:p>
            <a:pPr algn="ctr"/>
            <a:r>
              <a:rPr lang="en-US" sz="2400" dirty="0">
                <a:solidFill>
                  <a:schemeClr val="bg1"/>
                </a:solidFill>
              </a:rPr>
              <a:t>XX CLUBS</a:t>
            </a:r>
          </a:p>
          <a:p>
            <a:pPr algn="ctr"/>
            <a:r>
              <a:rPr lang="en-US" sz="2400" dirty="0">
                <a:solidFill>
                  <a:srgbClr val="01B4E7"/>
                </a:solidFill>
              </a:rPr>
              <a:t>+/- XXX from </a:t>
            </a:r>
            <a:r>
              <a:rPr lang="en-US" sz="2400" dirty="0" smtClean="0">
                <a:solidFill>
                  <a:srgbClr val="01B4E7"/>
                </a:solidFill>
              </a:rPr>
              <a:t>2017</a:t>
            </a:r>
            <a:endParaRPr lang="en-US" sz="2400" dirty="0">
              <a:solidFill>
                <a:srgbClr val="01B4E7"/>
              </a:solidFill>
            </a:endParaRPr>
          </a:p>
        </p:txBody>
      </p:sp>
    </p:spTree>
    <p:extLst>
      <p:ext uri="{BB962C8B-B14F-4D97-AF65-F5344CB8AC3E}">
        <p14:creationId xmlns:p14="http://schemas.microsoft.com/office/powerpoint/2010/main" val="132633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6"/>
          </p:nvPr>
        </p:nvPicPr>
        <p:blipFill>
          <a:blip r:embed="rId3" cstate="print">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957FEE79-D064-4140-BB3E-70CD0E9AAD6E}"/>
              </a:ext>
            </a:extLst>
          </p:cNvPr>
          <p:cNvSpPr>
            <a:spLocks noGrp="1"/>
          </p:cNvSpPr>
          <p:nvPr>
            <p:ph type="body" sz="quarter" idx="17"/>
          </p:nvPr>
        </p:nvSpPr>
        <p:spPr>
          <a:xfrm>
            <a:off x="4337" y="-921925"/>
            <a:ext cx="12192000" cy="7787390"/>
          </a:xfrm>
        </p:spPr>
        <p:txBody>
          <a:bodyPr/>
          <a:lstStyle/>
          <a:p>
            <a:endParaRPr lang="en-US" dirty="0"/>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a:xfrm>
            <a:off x="6096000" y="3103071"/>
            <a:ext cx="6217645" cy="2924259"/>
          </a:xfrm>
        </p:spPr>
        <p:txBody>
          <a:bodyPr>
            <a:noAutofit/>
          </a:bodyPr>
          <a:lstStyle/>
          <a:p>
            <a:pPr marL="742950" indent="-742950">
              <a:lnSpc>
                <a:spcPct val="100000"/>
              </a:lnSpc>
              <a:buAutoNum type="arabicPeriod"/>
            </a:pPr>
            <a:r>
              <a:rPr lang="en-US" altLang="en-US" sz="4000" dirty="0">
                <a:latin typeface="Arial Narrow" panose="020B0606020202030204" pitchFamily="34" charset="0"/>
                <a:cs typeface="Arial" panose="020B0604020202020204" pitchFamily="34" charset="0"/>
              </a:rPr>
              <a:t>Local community service</a:t>
            </a:r>
          </a:p>
          <a:p>
            <a:pPr marL="742950" indent="-742950">
              <a:lnSpc>
                <a:spcPct val="100000"/>
              </a:lnSpc>
              <a:buAutoNum type="arabicPeriod"/>
            </a:pPr>
            <a:r>
              <a:rPr lang="en-US" altLang="en-US" sz="4000" dirty="0">
                <a:latin typeface="Arial Narrow" panose="020B0606020202030204" pitchFamily="34" charset="0"/>
                <a:cs typeface="Arial" panose="020B0604020202020204" pitchFamily="34" charset="0"/>
              </a:rPr>
              <a:t>Friendship &amp; fellowship</a:t>
            </a:r>
          </a:p>
          <a:p>
            <a:pPr marL="742950" indent="-742950">
              <a:lnSpc>
                <a:spcPct val="100000"/>
              </a:lnSpc>
              <a:buAutoNum type="arabicPeriod"/>
            </a:pPr>
            <a:r>
              <a:rPr lang="en-US" altLang="en-US" sz="4000" dirty="0">
                <a:latin typeface="Arial Narrow" panose="020B0606020202030204" pitchFamily="34" charset="0"/>
                <a:cs typeface="Arial" panose="020B0604020202020204" pitchFamily="34" charset="0"/>
              </a:rPr>
              <a:t>Professional development opportunities</a:t>
            </a:r>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a:xfrm>
            <a:off x="485372" y="-314739"/>
            <a:ext cx="6805394" cy="1471092"/>
          </a:xfrm>
        </p:spPr>
        <p:txBody>
          <a:bodyPr/>
          <a:lstStyle/>
          <a:p>
            <a:pPr lvl="0"/>
            <a:r>
              <a:rPr lang="en-US" dirty="0"/>
              <a:t>What members want</a:t>
            </a: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6</a:t>
            </a:fld>
            <a:endParaRPr lang="en-US" dirty="0"/>
          </a:p>
        </p:txBody>
      </p:sp>
    </p:spTree>
    <p:extLst>
      <p:ext uri="{BB962C8B-B14F-4D97-AF65-F5344CB8AC3E}">
        <p14:creationId xmlns:p14="http://schemas.microsoft.com/office/powerpoint/2010/main" val="353064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3B7276-9E3E-40EE-B51E-4EA29DFDB91E}"/>
              </a:ext>
            </a:extLst>
          </p:cNvPr>
          <p:cNvSpPr>
            <a:spLocks noGrp="1"/>
          </p:cNvSpPr>
          <p:nvPr>
            <p:ph type="sldNum" sz="quarter" idx="12"/>
          </p:nvPr>
        </p:nvSpPr>
        <p:spPr/>
        <p:txBody>
          <a:bodyPr/>
          <a:lstStyle/>
          <a:p>
            <a:fld id="{97A94E25-127B-4C48-AF96-44BA7B823777}" type="slidenum">
              <a:rPr lang="en-US" smtClean="0"/>
              <a:pPr/>
              <a:t>7</a:t>
            </a:fld>
            <a:endParaRPr lang="en-US" dirty="0"/>
          </a:p>
        </p:txBody>
      </p:sp>
      <p:pic>
        <p:nvPicPr>
          <p:cNvPr id="9" name="Picture 8"/>
          <p:cNvPicPr>
            <a:picLocks noChangeAspect="1"/>
          </p:cNvPicPr>
          <p:nvPr/>
        </p:nvPicPr>
        <p:blipFill>
          <a:blip r:embed="rId3"/>
          <a:stretch>
            <a:fillRect/>
          </a:stretch>
        </p:blipFill>
        <p:spPr>
          <a:xfrm>
            <a:off x="224393" y="203610"/>
            <a:ext cx="4608975" cy="1780186"/>
          </a:xfrm>
          <a:prstGeom prst="rect">
            <a:avLst/>
          </a:prstGeom>
        </p:spPr>
      </p:pic>
      <p:sp>
        <p:nvSpPr>
          <p:cNvPr id="10" name="TextBox 9"/>
          <p:cNvSpPr txBox="1"/>
          <p:nvPr/>
        </p:nvSpPr>
        <p:spPr>
          <a:xfrm>
            <a:off x="386320" y="1885343"/>
            <a:ext cx="4406712" cy="1938992"/>
          </a:xfrm>
          <a:prstGeom prst="rect">
            <a:avLst/>
          </a:prstGeom>
          <a:noFill/>
        </p:spPr>
        <p:txBody>
          <a:bodyPr wrap="square" rtlCol="0">
            <a:spAutoFit/>
          </a:bodyPr>
          <a:lstStyle/>
          <a:p>
            <a:r>
              <a:rPr lang="en-US" sz="2400" dirty="0">
                <a:solidFill>
                  <a:schemeClr val="bg1"/>
                </a:solidFill>
              </a:rPr>
              <a:t>The prospective, referred, relocating or returning members who go to </a:t>
            </a:r>
            <a:r>
              <a:rPr lang="en-US" sz="2400" b="1" dirty="0">
                <a:solidFill>
                  <a:schemeClr val="bg1"/>
                </a:solidFill>
              </a:rPr>
              <a:t>Rotary.org/join </a:t>
            </a:r>
            <a:r>
              <a:rPr lang="en-US" sz="2400" dirty="0">
                <a:solidFill>
                  <a:schemeClr val="bg1"/>
                </a:solidFill>
              </a:rPr>
              <a:t>to connect with clubs like yours</a:t>
            </a:r>
          </a:p>
        </p:txBody>
      </p:sp>
      <p:sp>
        <p:nvSpPr>
          <p:cNvPr id="12" name="Subtitle 22">
            <a:extLst>
              <a:ext uri="{FF2B5EF4-FFF2-40B4-BE49-F238E27FC236}">
                <a16:creationId xmlns:a16="http://schemas.microsoft.com/office/drawing/2014/main" id="{A434ED2D-D6D8-4B5B-ADB9-DEC1605C712E}"/>
              </a:ext>
            </a:extLst>
          </p:cNvPr>
          <p:cNvSpPr>
            <a:spLocks noGrp="1"/>
          </p:cNvSpPr>
          <p:nvPr>
            <p:ph type="subTitle" idx="1"/>
          </p:nvPr>
        </p:nvSpPr>
        <p:spPr>
          <a:xfrm>
            <a:off x="4400389" y="2708635"/>
            <a:ext cx="5585509" cy="1975764"/>
          </a:xfrm>
        </p:spPr>
        <p:txBody>
          <a:bodyPr>
            <a:noAutofit/>
          </a:bodyPr>
          <a:lstStyle/>
          <a:p>
            <a:pPr marL="0" indent="0">
              <a:lnSpc>
                <a:spcPts val="2900"/>
              </a:lnSpc>
              <a:buNone/>
            </a:pPr>
            <a:r>
              <a:rPr lang="en-US" altLang="en-US" sz="3600" b="1" dirty="0">
                <a:solidFill>
                  <a:srgbClr val="F7A81B"/>
                </a:solidFill>
                <a:latin typeface="Arial Narrow" panose="020B0606020202030204" pitchFamily="34" charset="0"/>
                <a:cs typeface="Arial" panose="020B0604020202020204" pitchFamily="34" charset="0"/>
              </a:rPr>
              <a:t>+20,000 </a:t>
            </a:r>
            <a:r>
              <a:rPr lang="en-US" altLang="en-US" sz="3600" dirty="0">
                <a:latin typeface="Arial Narrow" panose="020B0606020202030204" pitchFamily="34" charset="0"/>
                <a:cs typeface="Arial" panose="020B0604020202020204" pitchFamily="34" charset="0"/>
              </a:rPr>
              <a:t>inquires last year</a:t>
            </a:r>
            <a:br>
              <a:rPr lang="en-US" altLang="en-US" sz="3600" dirty="0">
                <a:latin typeface="Arial Narrow" panose="020B0606020202030204" pitchFamily="34" charset="0"/>
                <a:cs typeface="Arial" panose="020B0604020202020204" pitchFamily="34" charset="0"/>
              </a:rPr>
            </a:br>
            <a:r>
              <a:rPr lang="en-US" altLang="en-US" sz="3600" dirty="0">
                <a:latin typeface="Arial Narrow" panose="020B0606020202030204" pitchFamily="34" charset="0"/>
                <a:cs typeface="Arial" panose="020B0604020202020204" pitchFamily="34" charset="0"/>
              </a:rPr>
              <a:t> </a:t>
            </a:r>
            <a:br>
              <a:rPr lang="en-US" altLang="en-US" sz="3600" dirty="0">
                <a:latin typeface="Arial Narrow" panose="020B0606020202030204" pitchFamily="34" charset="0"/>
                <a:cs typeface="Arial" panose="020B0604020202020204" pitchFamily="34" charset="0"/>
              </a:rPr>
            </a:br>
            <a:r>
              <a:rPr lang="en-US" sz="3600" b="1" dirty="0">
                <a:solidFill>
                  <a:srgbClr val="F7A81B"/>
                </a:solidFill>
                <a:latin typeface="Arial Narrow" panose="020B0606020202030204" pitchFamily="34" charset="0"/>
                <a:cs typeface="Arial" panose="020B0604020202020204" pitchFamily="34" charset="0"/>
              </a:rPr>
              <a:t>35% </a:t>
            </a:r>
            <a:r>
              <a:rPr lang="en-US" sz="3600" dirty="0">
                <a:latin typeface="Arial Narrow" panose="020B0606020202030204" pitchFamily="34" charset="0"/>
                <a:cs typeface="Arial" panose="020B0604020202020204" pitchFamily="34" charset="0"/>
              </a:rPr>
              <a:t>women</a:t>
            </a:r>
            <a:br>
              <a:rPr lang="en-US" sz="3600" dirty="0">
                <a:latin typeface="Arial Narrow" panose="020B0606020202030204" pitchFamily="34" charset="0"/>
                <a:cs typeface="Arial" panose="020B0604020202020204" pitchFamily="34" charset="0"/>
              </a:rPr>
            </a:br>
            <a:endParaRPr lang="en-US" sz="3600" dirty="0">
              <a:latin typeface="Arial Narrow" panose="020B0606020202030204" pitchFamily="34" charset="0"/>
              <a:cs typeface="Arial" panose="020B0604020202020204" pitchFamily="34" charset="0"/>
            </a:endParaRPr>
          </a:p>
          <a:p>
            <a:pPr marL="0" indent="0">
              <a:lnSpc>
                <a:spcPts val="2900"/>
              </a:lnSpc>
              <a:buNone/>
            </a:pPr>
            <a:r>
              <a:rPr lang="en-US" sz="3600" b="1" dirty="0">
                <a:solidFill>
                  <a:srgbClr val="F7A81B"/>
                </a:solidFill>
                <a:latin typeface="Arial Narrow" panose="020B0606020202030204" pitchFamily="34" charset="0"/>
                <a:cs typeface="Arial" panose="020B0604020202020204" pitchFamily="34" charset="0"/>
              </a:rPr>
              <a:t>59% </a:t>
            </a:r>
            <a:r>
              <a:rPr lang="en-US" sz="3600" dirty="0">
                <a:latin typeface="Arial Narrow" panose="020B0606020202030204" pitchFamily="34" charset="0"/>
                <a:cs typeface="Arial" panose="020B0604020202020204" pitchFamily="34" charset="0"/>
              </a:rPr>
              <a:t>under 40 years old</a:t>
            </a:r>
            <a:br>
              <a:rPr lang="en-US" sz="3600" dirty="0">
                <a:latin typeface="Arial Narrow" panose="020B0606020202030204" pitchFamily="34" charset="0"/>
                <a:cs typeface="Arial" panose="020B0604020202020204" pitchFamily="34" charset="0"/>
              </a:rPr>
            </a:br>
            <a:endParaRPr lang="en-US" sz="3600" dirty="0">
              <a:latin typeface="Arial Narrow" panose="020B0606020202030204" pitchFamily="34" charset="0"/>
              <a:cs typeface="Arial" panose="020B0604020202020204" pitchFamily="34" charset="0"/>
            </a:endParaRPr>
          </a:p>
          <a:p>
            <a:pPr marL="0" indent="0">
              <a:lnSpc>
                <a:spcPts val="2900"/>
              </a:lnSpc>
              <a:buNone/>
            </a:pPr>
            <a:r>
              <a:rPr lang="en-US" sz="3600" b="1" dirty="0">
                <a:solidFill>
                  <a:srgbClr val="F7A81B"/>
                </a:solidFill>
                <a:latin typeface="Arial Narrow" panose="020B0606020202030204" pitchFamily="34" charset="0"/>
                <a:cs typeface="Arial" panose="020B0604020202020204" pitchFamily="34" charset="0"/>
              </a:rPr>
              <a:t>50% </a:t>
            </a:r>
            <a:r>
              <a:rPr lang="en-US" sz="3600" dirty="0">
                <a:latin typeface="Arial Narrow" panose="020B0606020202030204" pitchFamily="34" charset="0"/>
                <a:cs typeface="Arial" panose="020B0604020202020204" pitchFamily="34" charset="0"/>
              </a:rPr>
              <a:t>have a personal                 connection to Rotary</a:t>
            </a:r>
            <a:br>
              <a:rPr lang="en-US" sz="3600" dirty="0">
                <a:latin typeface="Arial Narrow" panose="020B0606020202030204" pitchFamily="34" charset="0"/>
                <a:cs typeface="Arial" panose="020B0604020202020204" pitchFamily="34" charset="0"/>
              </a:rPr>
            </a:br>
            <a:endParaRPr lang="en-US" sz="3600" dirty="0">
              <a:latin typeface="Arial Narrow" panose="020B0606020202030204" pitchFamily="34" charset="0"/>
              <a:cs typeface="Arial" panose="020B0604020202020204" pitchFamily="34" charset="0"/>
            </a:endParaRPr>
          </a:p>
          <a:p>
            <a:pPr>
              <a:lnSpc>
                <a:spcPts val="2900"/>
              </a:lnSpc>
            </a:pPr>
            <a:endParaRPr lang="en-US" sz="3600" dirty="0">
              <a:latin typeface="Arial Narrow" panose="020B0606020202030204" pitchFamily="34" charset="0"/>
              <a:cs typeface="Arial" panose="020B0604020202020204" pitchFamily="34" charset="0"/>
            </a:endParaRPr>
          </a:p>
          <a:p>
            <a:pPr>
              <a:lnSpc>
                <a:spcPct val="150000"/>
              </a:lnSpc>
            </a:pPr>
            <a:endParaRPr lang="en-US" sz="4000" dirty="0">
              <a:latin typeface="Arial Narrow" panose="020B0606020202030204" pitchFamily="34" charset="0"/>
              <a:cs typeface="Arial" panose="020B0604020202020204" pitchFamily="34" charset="0"/>
            </a:endParaRPr>
          </a:p>
          <a:p>
            <a:pPr>
              <a:lnSpc>
                <a:spcPct val="150000"/>
              </a:lnSpc>
            </a:pPr>
            <a:endParaRPr lang="en-US" sz="4000" dirty="0">
              <a:latin typeface="Arial Narrow" panose="020B0606020202030204" pitchFamily="34" charset="0"/>
              <a:cs typeface="Arial" panose="020B0604020202020204" pitchFamily="34" charset="0"/>
            </a:endParaRPr>
          </a:p>
          <a:p>
            <a:pPr>
              <a:lnSpc>
                <a:spcPct val="150000"/>
              </a:lnSpc>
            </a:pPr>
            <a:endParaRPr lang="en-US" sz="4000" dirty="0">
              <a:latin typeface="Arial Narrow" panose="020B0606020202030204" pitchFamily="34" charset="0"/>
              <a:cs typeface="Arial" panose="020B0604020202020204" pitchFamily="34" charset="0"/>
            </a:endParaRPr>
          </a:p>
        </p:txBody>
      </p:sp>
      <p:sp>
        <p:nvSpPr>
          <p:cNvPr id="13" name="Oval 12">
            <a:extLst>
              <a:ext uri="{FF2B5EF4-FFF2-40B4-BE49-F238E27FC236}">
                <a16:creationId xmlns:a16="http://schemas.microsoft.com/office/drawing/2014/main" id="{FD439950-EA10-405E-8513-079C0176184C}"/>
              </a:ext>
            </a:extLst>
          </p:cNvPr>
          <p:cNvSpPr/>
          <p:nvPr/>
        </p:nvSpPr>
        <p:spPr>
          <a:xfrm>
            <a:off x="8929688" y="3262314"/>
            <a:ext cx="3029479" cy="3186652"/>
          </a:xfrm>
          <a:prstGeom prst="ellipse">
            <a:avLst/>
          </a:prstGeom>
          <a:solidFill>
            <a:srgbClr val="01B4E7">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2C9319B2-295D-46B3-9669-88E271BFCD32}"/>
              </a:ext>
            </a:extLst>
          </p:cNvPr>
          <p:cNvSpPr txBox="1"/>
          <p:nvPr/>
        </p:nvSpPr>
        <p:spPr>
          <a:xfrm>
            <a:off x="8691404" y="3969632"/>
            <a:ext cx="3475783" cy="1815882"/>
          </a:xfrm>
          <a:prstGeom prst="rect">
            <a:avLst/>
          </a:prstGeom>
          <a:noFill/>
        </p:spPr>
        <p:txBody>
          <a:bodyPr wrap="square" rtlCol="0">
            <a:spAutoFit/>
          </a:bodyPr>
          <a:lstStyle/>
          <a:p>
            <a:pPr algn="ctr"/>
            <a:r>
              <a:rPr lang="en-US" sz="2800" b="1" dirty="0">
                <a:solidFill>
                  <a:srgbClr val="FFFFFF"/>
                </a:solidFill>
                <a:latin typeface="Arial Black" panose="020B0A04020102020204" pitchFamily="34" charset="0"/>
                <a:ea typeface="Arial Black" charset="0"/>
                <a:cs typeface="Arial Black" charset="0"/>
              </a:rPr>
              <a:t>71% are </a:t>
            </a:r>
          </a:p>
          <a:p>
            <a:pPr algn="ctr"/>
            <a:r>
              <a:rPr lang="en-US" sz="2800" b="1" dirty="0">
                <a:solidFill>
                  <a:srgbClr val="FFFFFF"/>
                </a:solidFill>
                <a:latin typeface="Arial Black" panose="020B0A04020102020204" pitchFamily="34" charset="0"/>
                <a:ea typeface="Arial Black" charset="0"/>
                <a:cs typeface="Arial Black" charset="0"/>
              </a:rPr>
              <a:t>never </a:t>
            </a:r>
          </a:p>
          <a:p>
            <a:pPr algn="ctr"/>
            <a:r>
              <a:rPr lang="en-US" sz="2800" b="1" dirty="0">
                <a:solidFill>
                  <a:srgbClr val="FFFFFF"/>
                </a:solidFill>
                <a:latin typeface="Arial Black" panose="020B0A04020102020204" pitchFamily="34" charset="0"/>
                <a:ea typeface="Arial Black" charset="0"/>
                <a:cs typeface="Arial Black" charset="0"/>
              </a:rPr>
              <a:t>contacted</a:t>
            </a:r>
          </a:p>
          <a:p>
            <a:pPr algn="ctr"/>
            <a:r>
              <a:rPr lang="en-US" sz="2800" b="1" dirty="0">
                <a:solidFill>
                  <a:srgbClr val="FFFFFF"/>
                </a:solidFill>
                <a:latin typeface="Arial Black" panose="020B0A04020102020204" pitchFamily="34" charset="0"/>
                <a:ea typeface="Arial Black" charset="0"/>
                <a:cs typeface="Arial Black" charset="0"/>
              </a:rPr>
              <a:t>by clubs</a:t>
            </a:r>
          </a:p>
        </p:txBody>
      </p:sp>
    </p:spTree>
    <p:extLst>
      <p:ext uri="{BB962C8B-B14F-4D97-AF65-F5344CB8AC3E}">
        <p14:creationId xmlns:p14="http://schemas.microsoft.com/office/powerpoint/2010/main" val="43597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38" name="Text Placeholder 37">
            <a:extLst>
              <a:ext uri="{FF2B5EF4-FFF2-40B4-BE49-F238E27FC236}">
                <a16:creationId xmlns:a16="http://schemas.microsoft.com/office/drawing/2014/main" id="{C7AD8980-B2EF-4D12-9907-67B30C936705}"/>
              </a:ext>
            </a:extLst>
          </p:cNvPr>
          <p:cNvSpPr>
            <a:spLocks noGrp="1"/>
          </p:cNvSpPr>
          <p:nvPr>
            <p:ph type="body" sz="quarter" idx="14"/>
          </p:nvPr>
        </p:nvSpPr>
        <p:spPr>
          <a:xfrm>
            <a:off x="1" y="-18770"/>
            <a:ext cx="12192000" cy="2419070"/>
          </a:xfrm>
        </p:spPr>
        <p:txBody>
          <a:bodyPr/>
          <a:lstStyle/>
          <a:p>
            <a:r>
              <a:rPr lang="en-US" dirty="0"/>
              <a:t>WHY MEMBERS LEAVE</a:t>
            </a:r>
            <a:br>
              <a:rPr lang="en-US" dirty="0"/>
            </a:br>
            <a:endParaRPr lang="en-US" dirty="0"/>
          </a:p>
        </p:txBody>
      </p:sp>
      <p:sp>
        <p:nvSpPr>
          <p:cNvPr id="2" name="Slide Number Placeholder 1">
            <a:extLst>
              <a:ext uri="{FF2B5EF4-FFF2-40B4-BE49-F238E27FC236}">
                <a16:creationId xmlns:a16="http://schemas.microsoft.com/office/drawing/2014/main" id="{5D203339-DA78-44D6-BBC0-6113355F0D47}"/>
              </a:ext>
            </a:extLst>
          </p:cNvPr>
          <p:cNvSpPr>
            <a:spLocks noGrp="1"/>
          </p:cNvSpPr>
          <p:nvPr>
            <p:ph type="sldNum" sz="quarter" idx="12"/>
          </p:nvPr>
        </p:nvSpPr>
        <p:spPr/>
        <p:txBody>
          <a:bodyPr/>
          <a:lstStyle/>
          <a:p>
            <a:fld id="{97A94E25-127B-4C48-AF96-44BA7B823777}" type="slidenum">
              <a:rPr lang="en-US" smtClean="0"/>
              <a:pPr/>
              <a:t>8</a:t>
            </a:fld>
            <a:endParaRPr lang="en-US" dirty="0"/>
          </a:p>
        </p:txBody>
      </p:sp>
      <p:pic>
        <p:nvPicPr>
          <p:cNvPr id="6" name="Picture 5"/>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35997" y="1409075"/>
            <a:ext cx="2976643" cy="297664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555142" y="1409075"/>
            <a:ext cx="2670118" cy="267011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538820" y="1691161"/>
            <a:ext cx="2673305" cy="2673305"/>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4400287" y="4507364"/>
            <a:ext cx="3222886" cy="1754326"/>
          </a:xfrm>
          <a:prstGeom prst="rect">
            <a:avLst/>
          </a:prstGeom>
          <a:noFill/>
        </p:spPr>
        <p:txBody>
          <a:bodyPr wrap="square" rtlCol="0">
            <a:spAutoFit/>
          </a:bodyPr>
          <a:lstStyle/>
          <a:p>
            <a:pPr algn="ctr"/>
            <a:r>
              <a:rPr lang="en-US" sz="5400" b="1" dirty="0">
                <a:solidFill>
                  <a:srgbClr val="01B4E7"/>
                </a:solidFill>
                <a:latin typeface="Arial Narrow" panose="020B0606020202030204" pitchFamily="34" charset="0"/>
              </a:rPr>
              <a:t>23%</a:t>
            </a:r>
          </a:p>
          <a:p>
            <a:pPr algn="ctr"/>
            <a:r>
              <a:rPr lang="en-US" sz="3600" dirty="0">
                <a:solidFill>
                  <a:schemeClr val="bg1"/>
                </a:solidFill>
                <a:latin typeface="Arial Narrow" panose="020B0606020202030204" pitchFamily="34" charset="0"/>
              </a:rPr>
              <a:t>Club environment</a:t>
            </a:r>
          </a:p>
          <a:p>
            <a:endParaRPr lang="en-US" dirty="0"/>
          </a:p>
        </p:txBody>
      </p:sp>
      <p:sp>
        <p:nvSpPr>
          <p:cNvPr id="11" name="TextBox 10"/>
          <p:cNvSpPr txBox="1"/>
          <p:nvPr/>
        </p:nvSpPr>
        <p:spPr>
          <a:xfrm>
            <a:off x="535997" y="4507364"/>
            <a:ext cx="3222886" cy="1754326"/>
          </a:xfrm>
          <a:prstGeom prst="rect">
            <a:avLst/>
          </a:prstGeom>
          <a:noFill/>
        </p:spPr>
        <p:txBody>
          <a:bodyPr wrap="square" rtlCol="0">
            <a:spAutoFit/>
          </a:bodyPr>
          <a:lstStyle/>
          <a:p>
            <a:pPr algn="ctr"/>
            <a:r>
              <a:rPr lang="en-US" sz="5400" b="1" dirty="0">
                <a:solidFill>
                  <a:srgbClr val="01B4E7"/>
                </a:solidFill>
                <a:latin typeface="Arial Narrow" panose="020B0606020202030204" pitchFamily="34" charset="0"/>
              </a:rPr>
              <a:t>30%</a:t>
            </a:r>
          </a:p>
          <a:p>
            <a:pPr algn="ctr"/>
            <a:r>
              <a:rPr lang="en-US" sz="3600" dirty="0">
                <a:solidFill>
                  <a:schemeClr val="bg1"/>
                </a:solidFill>
                <a:latin typeface="Arial Narrow" panose="020B0606020202030204" pitchFamily="34" charset="0"/>
              </a:rPr>
              <a:t>Cost and/or time</a:t>
            </a:r>
          </a:p>
          <a:p>
            <a:endParaRPr lang="en-US" dirty="0"/>
          </a:p>
        </p:txBody>
      </p:sp>
      <p:sp>
        <p:nvSpPr>
          <p:cNvPr id="12" name="TextBox 11"/>
          <p:cNvSpPr txBox="1"/>
          <p:nvPr/>
        </p:nvSpPr>
        <p:spPr>
          <a:xfrm>
            <a:off x="7976894" y="4507364"/>
            <a:ext cx="3809438" cy="1754326"/>
          </a:xfrm>
          <a:prstGeom prst="rect">
            <a:avLst/>
          </a:prstGeom>
          <a:noFill/>
        </p:spPr>
        <p:txBody>
          <a:bodyPr wrap="square" rtlCol="0">
            <a:spAutoFit/>
          </a:bodyPr>
          <a:lstStyle/>
          <a:p>
            <a:pPr algn="ctr"/>
            <a:r>
              <a:rPr lang="en-US" sz="5400" b="1" dirty="0">
                <a:solidFill>
                  <a:srgbClr val="01B4E7"/>
                </a:solidFill>
                <a:latin typeface="Arial Narrow" panose="020B0606020202030204" pitchFamily="34" charset="0"/>
              </a:rPr>
              <a:t>19%</a:t>
            </a:r>
          </a:p>
          <a:p>
            <a:pPr algn="ctr"/>
            <a:r>
              <a:rPr lang="en-US" sz="3600" dirty="0">
                <a:solidFill>
                  <a:schemeClr val="bg1"/>
                </a:solidFill>
                <a:latin typeface="Arial Narrow" panose="020B0606020202030204" pitchFamily="34" charset="0"/>
              </a:rPr>
              <a:t>Unmet expectations</a:t>
            </a:r>
          </a:p>
          <a:p>
            <a:endParaRPr lang="en-US" dirty="0"/>
          </a:p>
        </p:txBody>
      </p:sp>
    </p:spTree>
    <p:extLst>
      <p:ext uri="{BB962C8B-B14F-4D97-AF65-F5344CB8AC3E}">
        <p14:creationId xmlns:p14="http://schemas.microsoft.com/office/powerpoint/2010/main" val="143950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CA9FC7AA-77A0-42FF-BF94-CFBD4F63E7E3}"/>
              </a:ext>
            </a:extLst>
          </p:cNvPr>
          <p:cNvSpPr>
            <a:spLocks noGrp="1"/>
          </p:cNvSpPr>
          <p:nvPr>
            <p:ph type="body" sz="quarter" idx="16"/>
          </p:nvPr>
        </p:nvSpPr>
        <p:spPr>
          <a:xfrm>
            <a:off x="6096001" y="0"/>
            <a:ext cx="6096000" cy="6858000"/>
          </a:xfrm>
        </p:spPr>
        <p:txBody>
          <a:bodyPr/>
          <a:lstStyle/>
          <a:p>
            <a:r>
              <a:rPr lang="en-US" dirty="0"/>
              <a:t>subhead</a:t>
            </a: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a:xfrm>
            <a:off x="6812980" y="219460"/>
            <a:ext cx="4978400" cy="2828540"/>
          </a:xfrm>
        </p:spPr>
        <p:txBody>
          <a:bodyPr/>
          <a:lstStyle/>
          <a:p>
            <a:pPr lvl="0"/>
            <a:r>
              <a:rPr lang="en-US" dirty="0"/>
              <a:t>Take your club in a </a:t>
            </a:r>
          </a:p>
          <a:p>
            <a:pPr lvl="0"/>
            <a:r>
              <a:rPr lang="en-US" dirty="0">
                <a:solidFill>
                  <a:srgbClr val="F7A81B"/>
                </a:solidFill>
              </a:rPr>
              <a:t>New </a:t>
            </a:r>
            <a:r>
              <a:rPr lang="en-US" dirty="0"/>
              <a:t>direction</a:t>
            </a:r>
            <a:endParaRPr lang="en-US" dirty="0">
              <a:solidFill>
                <a:srgbClr val="F7A81B"/>
              </a:solidFill>
            </a:endParaRPr>
          </a:p>
        </p:txBody>
      </p:sp>
      <p:sp>
        <p:nvSpPr>
          <p:cNvPr id="53" name="Subtitle 52">
            <a:extLst>
              <a:ext uri="{FF2B5EF4-FFF2-40B4-BE49-F238E27FC236}">
                <a16:creationId xmlns:a16="http://schemas.microsoft.com/office/drawing/2014/main" id="{B358482D-91A1-4E7B-A8BC-6BCA29C29614}"/>
              </a:ext>
            </a:extLst>
          </p:cNvPr>
          <p:cNvSpPr>
            <a:spLocks noGrp="1"/>
          </p:cNvSpPr>
          <p:nvPr>
            <p:ph type="subTitle" idx="1"/>
          </p:nvPr>
        </p:nvSpPr>
        <p:spPr>
          <a:xfrm>
            <a:off x="6793930" y="3095240"/>
            <a:ext cx="4978400" cy="2748227"/>
          </a:xfrm>
        </p:spPr>
        <p:txBody>
          <a:bodyPr>
            <a:normAutofit/>
          </a:bodyPr>
          <a:lstStyle/>
          <a:p>
            <a:pPr fontAlgn="base"/>
            <a:r>
              <a:rPr lang="en-US" sz="2400" dirty="0"/>
              <a:t>Is your club flexible and ready for the future? </a:t>
            </a:r>
          </a:p>
          <a:p>
            <a:pPr fontAlgn="base"/>
            <a:r>
              <a:rPr lang="en-US" sz="2400" dirty="0"/>
              <a:t>New resources on satellite clubs, passport clubs, and Corporate Membership can help you create an experience that works for </a:t>
            </a:r>
            <a:br>
              <a:rPr lang="en-US" sz="2400" dirty="0"/>
            </a:br>
            <a:r>
              <a:rPr lang="en-US" sz="2400" b="1" dirty="0">
                <a:solidFill>
                  <a:srgbClr val="F7A81B"/>
                </a:solidFill>
              </a:rPr>
              <a:t>every member.</a:t>
            </a:r>
          </a:p>
        </p:txBody>
      </p:sp>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fld id="{97A94E25-127B-4C48-AF96-44BA7B823777}" type="slidenum">
              <a:rPr lang="en-US" smtClean="0"/>
              <a:pPr/>
              <a:t>9</a:t>
            </a:fld>
            <a:endParaRPr lang="en-US" dirty="0"/>
          </a:p>
        </p:txBody>
      </p:sp>
      <p:sp>
        <p:nvSpPr>
          <p:cNvPr id="7" name="Subtitle 52">
            <a:extLst>
              <a:ext uri="{FF2B5EF4-FFF2-40B4-BE49-F238E27FC236}">
                <a16:creationId xmlns:a16="http://schemas.microsoft.com/office/drawing/2014/main" id="{B358482D-91A1-4E7B-A8BC-6BCA29C29614}"/>
              </a:ext>
            </a:extLst>
          </p:cNvPr>
          <p:cNvSpPr txBox="1">
            <a:spLocks/>
          </p:cNvSpPr>
          <p:nvPr/>
        </p:nvSpPr>
        <p:spPr>
          <a:xfrm>
            <a:off x="7017218" y="6137775"/>
            <a:ext cx="5071636" cy="28617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 sz="2800" b="1" dirty="0">
                <a:solidFill>
                  <a:srgbClr val="00B0F0"/>
                </a:solidFill>
              </a:rPr>
              <a:t>ROTARY.ORG/FLEXIBILITY</a:t>
            </a:r>
            <a:r>
              <a:rPr lang="en" sz="3200" b="1" dirty="0">
                <a:solidFill>
                  <a:srgbClr val="00B0F0"/>
                </a:solidFill>
              </a:rPr>
              <a:t/>
            </a:r>
            <a:br>
              <a:rPr lang="en" sz="3200" b="1" dirty="0">
                <a:solidFill>
                  <a:srgbClr val="00B0F0"/>
                </a:solidFill>
              </a:rPr>
            </a:br>
            <a:endParaRPr lang="en" sz="3200" dirty="0"/>
          </a:p>
        </p:txBody>
      </p:sp>
      <p:pic>
        <p:nvPicPr>
          <p:cNvPr id="3" name="Picture Placeholder 2"/>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9816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12" ma:contentTypeDescription="Create a new document." ma:contentTypeScope="" ma:versionID="b2e6acf7db87b3f53ad2d6494d367027">
  <xsd:schema xmlns:xsd="http://www.w3.org/2001/XMLSchema" xmlns:xs="http://www.w3.org/2001/XMLSchema" xmlns:p="http://schemas.microsoft.com/office/2006/metadata/properties" xmlns:ns2="41d4868e-e7c5-4a0f-bea8-40f63a832f74" xmlns:ns3="069370df-1b75-469d-a9d4-424b0b9f5a67" targetNamespace="http://schemas.microsoft.com/office/2006/metadata/properties" ma:root="true" ma:fieldsID="b0598f71a625b914348dec8ca29e0d91" ns2:_="" ns3:_="">
    <xsd:import namespace="41d4868e-e7c5-4a0f-bea8-40f63a832f74"/>
    <xsd:import namespace="069370df-1b75-469d-a9d4-424b0b9f5a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907746-948B-431F-9FEC-993A4876518B}">
  <ds:schemaRefs>
    <ds:schemaRef ds:uri="http://purl.org/dc/dcmitype/"/>
    <ds:schemaRef ds:uri="http://schemas.microsoft.com/office/infopath/2007/PartnerControls"/>
    <ds:schemaRef ds:uri="1f097dfa-9cbd-4f84-9850-6e7cae909781"/>
    <ds:schemaRef ds:uri="http://schemas.microsoft.com/office/2006/documentManagement/types"/>
    <ds:schemaRef ds:uri="http://schemas.microsoft.com/office/2006/metadata/properties"/>
    <ds:schemaRef ds:uri="http://schemas.microsoft.com/sharepoint/v3"/>
    <ds:schemaRef ds:uri="http://purl.org/dc/terms/"/>
    <ds:schemaRef ds:uri="http://schemas.openxmlformats.org/package/2006/metadata/core-properties"/>
    <ds:schemaRef ds:uri="31cc3d0e-5959-4987-9d20-de23da659f5c"/>
    <ds:schemaRef ds:uri="http://www.w3.org/XML/1998/namespace"/>
    <ds:schemaRef ds:uri="http://purl.org/dc/elements/1.1/"/>
  </ds:schemaRefs>
</ds:datastoreItem>
</file>

<file path=customXml/itemProps2.xml><?xml version="1.0" encoding="utf-8"?>
<ds:datastoreItem xmlns:ds="http://schemas.openxmlformats.org/officeDocument/2006/customXml" ds:itemID="{B7D2427C-728B-4C63-87D2-30BB2F459917}">
  <ds:schemaRefs>
    <ds:schemaRef ds:uri="http://schemas.microsoft.com/sharepoint/v3/contenttype/forms"/>
  </ds:schemaRefs>
</ds:datastoreItem>
</file>

<file path=customXml/itemProps3.xml><?xml version="1.0" encoding="utf-8"?>
<ds:datastoreItem xmlns:ds="http://schemas.openxmlformats.org/officeDocument/2006/customXml" ds:itemID="{F2C0B1E0-8F68-4577-A65C-37631FE1075D}"/>
</file>

<file path=docProps/app.xml><?xml version="1.0" encoding="utf-8"?>
<Properties xmlns="http://schemas.openxmlformats.org/officeDocument/2006/extended-properties" xmlns:vt="http://schemas.openxmlformats.org/officeDocument/2006/docPropsVTypes">
  <Template/>
  <TotalTime>5313</TotalTime>
  <Words>1531</Words>
  <Application>Microsoft Office PowerPoint</Application>
  <PresentationFormat>Widescreen</PresentationFormat>
  <Paragraphs>246</Paragraphs>
  <Slides>13</Slides>
  <Notes>13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Arial Narrow</vt:lpstr>
      <vt:lpstr>Calibri</vt:lpstr>
      <vt:lpstr>Corbel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Lee Ann Searight</cp:lastModifiedBy>
  <cp:revision>230</cp:revision>
  <cp:lastPrinted>2020-09-10T18:12:28Z</cp:lastPrinted>
  <dcterms:created xsi:type="dcterms:W3CDTF">2019-11-18T03:22:22Z</dcterms:created>
  <dcterms:modified xsi:type="dcterms:W3CDTF">2020-10-02T19:02:18Z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0x0101001C0041018965C148B8386E7CAFFFD3D7</vt:lpwstr>
  </property>
</Properties>
</file>