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058400" cy="7772400"/>
  <p:notesSz cx="6934200" cy="9220200"/>
  <p:embeddedFontLst>
    <p:embeddedFont>
      <p:font typeface="Candara" panose="020E0502030303020204" pitchFamily="34" charset="0"/>
      <p:regular r:id="rId5"/>
      <p:bold r:id="rId6"/>
      <p:italic r:id="rId7"/>
      <p:boldItalic r:id="rId8"/>
    </p:embeddedFont>
    <p:embeddedFont>
      <p:font typeface="Constantia" panose="02030602050306030303" pitchFamily="18" charset="0"/>
      <p:regular r:id="rId9"/>
      <p:bold r:id="rId10"/>
      <p:italic r:id="rId11"/>
      <p:boldItalic r:id="rId12"/>
    </p:embeddedFont>
    <p:embeddedFont>
      <p:font typeface="Noto Sans Symbols" pitchFamily="2"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8"/>
  </p:normalViewPr>
  <p:slideViewPr>
    <p:cSldViewPr snapToGrid="0">
      <p:cViewPr>
        <p:scale>
          <a:sx n="100" d="100"/>
          <a:sy n="100" d="100"/>
        </p:scale>
        <p:origin x="156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5925" y="691500"/>
            <a:ext cx="4623025"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3400" y="4379575"/>
            <a:ext cx="5547350" cy="41490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93400" y="4379575"/>
            <a:ext cx="5547350" cy="4149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230313" y="692150"/>
            <a:ext cx="4473575"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93400" y="4379575"/>
            <a:ext cx="5547350" cy="4149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230313" y="692150"/>
            <a:ext cx="4473575"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754380" y="2414482"/>
            <a:ext cx="8549640" cy="16660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08760" y="4404360"/>
            <a:ext cx="7040880" cy="1986280"/>
          </a:xfrm>
          <a:prstGeom prst="rect">
            <a:avLst/>
          </a:prstGeom>
          <a:noFill/>
          <a:ln>
            <a:noFill/>
          </a:ln>
        </p:spPr>
        <p:txBody>
          <a:bodyPr spcFirstLastPara="1" wrap="square" lIns="91425" tIns="91425" rIns="91425" bIns="91425" anchor="t" anchorCtr="0">
            <a:noAutofit/>
          </a:bodyPr>
          <a:lstStyle>
            <a:lvl1pPr marL="0" marR="0" lvl="0" indent="0" algn="ctr" rtl="0">
              <a:spcBef>
                <a:spcPts val="72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1pPr>
            <a:lvl2pPr marL="509411" marR="0" lvl="1" indent="0" algn="ctr" rtl="0">
              <a:spcBef>
                <a:spcPts val="620"/>
              </a:spcBef>
              <a:spcAft>
                <a:spcPts val="0"/>
              </a:spcAft>
              <a:buClr>
                <a:srgbClr val="888888"/>
              </a:buClr>
              <a:buSzPts val="3100"/>
              <a:buFont typeface="Arial"/>
              <a:buNone/>
              <a:defRPr sz="3100" b="0" i="0" u="none" strike="noStrike" cap="none">
                <a:solidFill>
                  <a:srgbClr val="888888"/>
                </a:solidFill>
                <a:latin typeface="Calibri"/>
                <a:ea typeface="Calibri"/>
                <a:cs typeface="Calibri"/>
                <a:sym typeface="Calibri"/>
              </a:defRPr>
            </a:lvl2pPr>
            <a:lvl3pPr marL="1018823" marR="0" lvl="2" indent="0" algn="ctr" rtl="0">
              <a:spcBef>
                <a:spcPts val="54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3pPr>
            <a:lvl4pPr marL="1528237" marR="0" lvl="3" indent="0"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4pPr>
            <a:lvl5pPr marL="2037649" marR="0" lvl="4" indent="0"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5pPr>
            <a:lvl6pPr marL="2547061" marR="0" lvl="5" indent="0"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6pPr>
            <a:lvl7pPr marL="3056473" marR="0" lvl="6" indent="0"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7pPr>
            <a:lvl8pPr marL="3565885" marR="0" lvl="7" indent="0"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8pPr>
            <a:lvl9pPr marL="4075298" marR="0" lvl="8" indent="0" algn="ctr"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02920" y="311256"/>
            <a:ext cx="9052560" cy="1295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464487" y="-148007"/>
            <a:ext cx="5129425" cy="905256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508016" y="2866892"/>
            <a:ext cx="7516918" cy="2488407"/>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445638" y="460561"/>
            <a:ext cx="7516918" cy="7301071"/>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2920" y="311256"/>
            <a:ext cx="9052560" cy="1295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502920" y="1813560"/>
            <a:ext cx="9052560" cy="5129425"/>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94544" y="4994487"/>
            <a:ext cx="8549640" cy="154368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94544" y="3294275"/>
            <a:ext cx="8549640" cy="170021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502920" y="311256"/>
            <a:ext cx="9052560" cy="1295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553562" y="2054648"/>
            <a:ext cx="4894738" cy="5814907"/>
          </a:xfrm>
          <a:prstGeom prst="rect">
            <a:avLst/>
          </a:prstGeom>
          <a:noFill/>
          <a:ln>
            <a:noFill/>
          </a:ln>
        </p:spPr>
        <p:txBody>
          <a:bodyPr spcFirstLastPara="1" wrap="square" lIns="91425" tIns="91425" rIns="91425" bIns="91425" anchor="t" anchorCtr="0">
            <a:noAutofit/>
          </a:bodyPr>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5615941" y="2054648"/>
            <a:ext cx="4894739" cy="5814907"/>
          </a:xfrm>
          <a:prstGeom prst="rect">
            <a:avLst/>
          </a:prstGeom>
          <a:noFill/>
          <a:ln>
            <a:noFill/>
          </a:ln>
        </p:spPr>
        <p:txBody>
          <a:bodyPr spcFirstLastPara="1" wrap="square" lIns="91425" tIns="91425" rIns="91425" bIns="91425" anchor="t" anchorCtr="0">
            <a:noAutofit/>
          </a:bodyPr>
          <a:lstStyle>
            <a:lvl1pPr marL="457200" marR="0" lvl="0"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02920" y="311256"/>
            <a:ext cx="9052560" cy="1295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502920" y="1739795"/>
            <a:ext cx="4444207" cy="725064"/>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4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1pPr>
            <a:lvl2pPr marL="914400" marR="0" lvl="1"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2pPr>
            <a:lvl3pPr marL="1371600" marR="0" lvl="2"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6pPr>
            <a:lvl7pPr marL="3200400" marR="0" lvl="6"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7pPr>
            <a:lvl8pPr marL="3657600" marR="0" lvl="7"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8pPr>
            <a:lvl9pPr marL="4114800" marR="0" lvl="8"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502920" y="2464859"/>
            <a:ext cx="4444207" cy="4478126"/>
          </a:xfrm>
          <a:prstGeom prst="rect">
            <a:avLst/>
          </a:prstGeom>
          <a:noFill/>
          <a:ln>
            <a:noFill/>
          </a:ln>
        </p:spPr>
        <p:txBody>
          <a:bodyPr spcFirstLastPara="1" wrap="square" lIns="91425" tIns="91425" rIns="91425" bIns="91425"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5109528" y="1739795"/>
            <a:ext cx="4445953" cy="725064"/>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4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1pPr>
            <a:lvl2pPr marL="914400" marR="0" lvl="1"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2pPr>
            <a:lvl3pPr marL="1371600" marR="0" lvl="2"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6pPr>
            <a:lvl7pPr marL="3200400" marR="0" lvl="6"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7pPr>
            <a:lvl8pPr marL="3657600" marR="0" lvl="7"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8pPr>
            <a:lvl9pPr marL="4114800" marR="0" lvl="8"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5109528" y="2464859"/>
            <a:ext cx="4445953" cy="4478126"/>
          </a:xfrm>
          <a:prstGeom prst="rect">
            <a:avLst/>
          </a:prstGeom>
          <a:noFill/>
          <a:ln>
            <a:noFill/>
          </a:ln>
        </p:spPr>
        <p:txBody>
          <a:bodyPr spcFirstLastPara="1" wrap="square" lIns="91425" tIns="91425" rIns="91425" bIns="91425"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502920" y="311256"/>
            <a:ext cx="9052560" cy="1295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502921" y="309457"/>
            <a:ext cx="3309144" cy="131699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932555" y="309457"/>
            <a:ext cx="5622925" cy="6633528"/>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502921" y="1626447"/>
            <a:ext cx="3309144" cy="531653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spcBef>
                <a:spcPts val="22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971517" y="5440680"/>
            <a:ext cx="6035040" cy="642303"/>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971517" y="694478"/>
            <a:ext cx="6035040" cy="4663440"/>
          </a:xfrm>
          <a:prstGeom prst="rect">
            <a:avLst/>
          </a:prstGeom>
          <a:noFill/>
          <a:ln>
            <a:noFill/>
          </a:ln>
        </p:spPr>
        <p:txBody>
          <a:bodyPr spcFirstLastPara="1" wrap="square" lIns="91425" tIns="91425" rIns="91425" bIns="91425" anchor="t" anchorCtr="0">
            <a:noAutofit/>
          </a:bodyPr>
          <a:lstStyle>
            <a:lvl1pPr marL="0" marR="0" lvl="0" indent="0" algn="l" rtl="0">
              <a:spcBef>
                <a:spcPts val="72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1pPr>
            <a:lvl2pPr marL="509411" marR="0" lvl="1" indent="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2pPr>
            <a:lvl3pPr marL="1018823" marR="0" lvl="2" indent="0"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3pPr>
            <a:lvl4pPr marL="1528237" marR="0" lvl="3" indent="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037649" marR="0" lvl="4" indent="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547061" marR="0" lvl="5" indent="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6pPr>
            <a:lvl7pPr marL="3056473" marR="0" lvl="6" indent="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7pPr>
            <a:lvl8pPr marL="3565885" marR="0" lvl="7" indent="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8pPr>
            <a:lvl9pPr marL="4075298" marR="0" lvl="8" indent="0" algn="l" rtl="0">
              <a:spcBef>
                <a:spcPts val="44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971517" y="6082983"/>
            <a:ext cx="6035040" cy="91217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spcBef>
                <a:spcPts val="22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2920" y="311256"/>
            <a:ext cx="9052560" cy="1295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900"/>
              <a:buFont typeface="Calibri"/>
              <a:buNone/>
              <a:defRPr sz="49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02920" y="1813560"/>
            <a:ext cx="9052560" cy="5129425"/>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502920" y="7203864"/>
            <a:ext cx="2346960" cy="41380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436620" y="7203864"/>
            <a:ext cx="3185160" cy="41380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509411" marR="0" lvl="1"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L="1018823" marR="0" lvl="2"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L="1528237" marR="0" lvl="3"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L="2037649" marR="0" lvl="4"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L="2547061" marR="0" lvl="5"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L="3056473" marR="0" lvl="6"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L="3565885" marR="0" lvl="7"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L="4075298" marR="0" lvl="8" indent="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gif"/><Relationship Id="rId3" Type="http://schemas.openxmlformats.org/officeDocument/2006/relationships/hyperlink" Target="https://www.rotary7910.org/Page/bandey-hefler-fellowship-exchange" TargetMode="External"/><Relationship Id="rId7" Type="http://schemas.openxmlformats.org/officeDocument/2006/relationships/image" Target="../media/image4.gif"/><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image" Target="../media/image2.jpg"/><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jp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3"/>
          <p:cNvCxnSpPr/>
          <p:nvPr/>
        </p:nvCxnSpPr>
        <p:spPr>
          <a:xfrm rot="5400000">
            <a:off x="-571501" y="3886200"/>
            <a:ext cx="7772400" cy="0"/>
          </a:xfrm>
          <a:prstGeom prst="straightConnector1">
            <a:avLst/>
          </a:prstGeom>
          <a:noFill/>
          <a:ln w="9525" cap="flat" cmpd="sng">
            <a:solidFill>
              <a:srgbClr val="E6EDF6"/>
            </a:solidFill>
            <a:prstDash val="solid"/>
            <a:round/>
            <a:headEnd type="none" w="sm" len="sm"/>
            <a:tailEnd type="none" w="sm" len="sm"/>
          </a:ln>
        </p:spPr>
      </p:cxnSp>
      <p:cxnSp>
        <p:nvCxnSpPr>
          <p:cNvPr id="85" name="Google Shape;85;p13"/>
          <p:cNvCxnSpPr/>
          <p:nvPr/>
        </p:nvCxnSpPr>
        <p:spPr>
          <a:xfrm rot="5400000">
            <a:off x="2819400" y="3886201"/>
            <a:ext cx="7772400" cy="0"/>
          </a:xfrm>
          <a:prstGeom prst="straightConnector1">
            <a:avLst/>
          </a:prstGeom>
          <a:noFill/>
          <a:ln w="9525" cap="flat" cmpd="sng">
            <a:solidFill>
              <a:srgbClr val="E6EDF6"/>
            </a:solidFill>
            <a:prstDash val="solid"/>
            <a:round/>
            <a:headEnd type="none" w="sm" len="sm"/>
            <a:tailEnd type="none" w="sm" len="sm"/>
          </a:ln>
        </p:spPr>
      </p:cxnSp>
      <p:sp>
        <p:nvSpPr>
          <p:cNvPr id="86" name="Google Shape;86;p13"/>
          <p:cNvSpPr/>
          <p:nvPr/>
        </p:nvSpPr>
        <p:spPr>
          <a:xfrm>
            <a:off x="3581400" y="360688"/>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87" name="Google Shape;87;p13"/>
          <p:cNvSpPr/>
          <p:nvPr/>
        </p:nvSpPr>
        <p:spPr>
          <a:xfrm>
            <a:off x="228600" y="360688"/>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88" name="Google Shape;88;p13"/>
          <p:cNvSpPr/>
          <p:nvPr/>
        </p:nvSpPr>
        <p:spPr>
          <a:xfrm>
            <a:off x="3581400" y="7440164"/>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89" name="Google Shape;89;p13"/>
          <p:cNvSpPr/>
          <p:nvPr/>
        </p:nvSpPr>
        <p:spPr>
          <a:xfrm>
            <a:off x="0" y="0"/>
            <a:ext cx="100584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90" name="Google Shape;90;p13"/>
          <p:cNvSpPr/>
          <p:nvPr/>
        </p:nvSpPr>
        <p:spPr>
          <a:xfrm>
            <a:off x="228600" y="7443657"/>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91" name="Google Shape;91;p13"/>
          <p:cNvSpPr txBox="1"/>
          <p:nvPr/>
        </p:nvSpPr>
        <p:spPr>
          <a:xfrm>
            <a:off x="6883120" y="365152"/>
            <a:ext cx="2964265" cy="1285875"/>
          </a:xfrm>
          <a:prstGeom prst="rect">
            <a:avLst/>
          </a:prstGeom>
          <a:solidFill>
            <a:srgbClr val="01077D"/>
          </a:solidFill>
          <a:ln>
            <a:noFill/>
          </a:ln>
        </p:spPr>
        <p:txBody>
          <a:bodyPr spcFirstLastPara="1" wrap="square" lIns="36575" tIns="36575" rIns="36575" bIns="36575" anchor="ctr" anchorCtr="0">
            <a:noAutofit/>
          </a:bodyPr>
          <a:lstStyle/>
          <a:p>
            <a:pPr marL="0" marR="0" lvl="0" indent="0" algn="ctr" rtl="0">
              <a:lnSpc>
                <a:spcPct val="100000"/>
              </a:lnSpc>
              <a:spcBef>
                <a:spcPts val="0"/>
              </a:spcBef>
              <a:spcAft>
                <a:spcPts val="0"/>
              </a:spcAft>
              <a:buClr>
                <a:srgbClr val="FFFFFF"/>
              </a:buClr>
              <a:buSzPts val="1800"/>
              <a:buFont typeface="Candara"/>
              <a:buNone/>
            </a:pPr>
            <a:r>
              <a:rPr lang="en-US" sz="1800" b="1" dirty="0">
                <a:solidFill>
                  <a:srgbClr val="FFFFFF"/>
                </a:solidFill>
                <a:latin typeface="Candara"/>
                <a:ea typeface="Candara"/>
                <a:cs typeface="Candara"/>
                <a:sym typeface="Candara"/>
              </a:rPr>
              <a:t>BANDEY-HEFLER</a:t>
            </a:r>
            <a:endParaRPr dirty="0"/>
          </a:p>
          <a:p>
            <a:pPr marL="0" marR="0" lvl="0" indent="0" algn="ctr" rtl="0">
              <a:lnSpc>
                <a:spcPct val="100000"/>
              </a:lnSpc>
              <a:spcBef>
                <a:spcPts val="200"/>
              </a:spcBef>
              <a:spcAft>
                <a:spcPts val="0"/>
              </a:spcAft>
              <a:buClr>
                <a:srgbClr val="FFFFFF"/>
              </a:buClr>
              <a:buSzPts val="1600"/>
              <a:buFont typeface="Candara"/>
              <a:buNone/>
            </a:pPr>
            <a:r>
              <a:rPr lang="en-US" sz="1600" b="1" i="0" u="none" strike="noStrike" cap="none" dirty="0">
                <a:solidFill>
                  <a:srgbClr val="FFFFFF"/>
                </a:solidFill>
                <a:latin typeface="Candara"/>
                <a:ea typeface="Candara"/>
                <a:cs typeface="Candara"/>
                <a:sym typeface="Candara"/>
              </a:rPr>
              <a:t>ROTARY</a:t>
            </a:r>
            <a:endParaRPr sz="1600" b="1" dirty="0">
              <a:solidFill>
                <a:srgbClr val="FFFFFF"/>
              </a:solidFill>
              <a:latin typeface="Candara"/>
              <a:ea typeface="Candara"/>
              <a:cs typeface="Candara"/>
              <a:sym typeface="Candara"/>
            </a:endParaRPr>
          </a:p>
          <a:p>
            <a:pPr marL="0" marR="0" lvl="0" indent="0" algn="ctr" rtl="0">
              <a:lnSpc>
                <a:spcPct val="100000"/>
              </a:lnSpc>
              <a:spcBef>
                <a:spcPts val="200"/>
              </a:spcBef>
              <a:spcAft>
                <a:spcPts val="0"/>
              </a:spcAft>
              <a:buClr>
                <a:srgbClr val="FFFFFF"/>
              </a:buClr>
              <a:buSzPts val="1600"/>
              <a:buFont typeface="Candara"/>
              <a:buNone/>
            </a:pPr>
            <a:r>
              <a:rPr lang="en-US" sz="1600" b="1" i="0" u="none" strike="noStrike" cap="none" dirty="0">
                <a:solidFill>
                  <a:srgbClr val="FFFFFF"/>
                </a:solidFill>
                <a:latin typeface="Candara"/>
                <a:ea typeface="Candara"/>
                <a:cs typeface="Candara"/>
                <a:sym typeface="Candara"/>
              </a:rPr>
              <a:t>FELLOWSHIP EXCHANGE PROGRAM</a:t>
            </a:r>
            <a:endParaRPr sz="1600" b="0" i="0" u="none" strike="noStrike" cap="none" dirty="0">
              <a:solidFill>
                <a:schemeClr val="dk1"/>
              </a:solidFill>
              <a:latin typeface="Arial"/>
              <a:ea typeface="Arial"/>
              <a:cs typeface="Arial"/>
              <a:sym typeface="Arial"/>
            </a:endParaRPr>
          </a:p>
        </p:txBody>
      </p:sp>
      <p:sp>
        <p:nvSpPr>
          <p:cNvPr id="92" name="Google Shape;92;p13"/>
          <p:cNvSpPr/>
          <p:nvPr/>
        </p:nvSpPr>
        <p:spPr>
          <a:xfrm>
            <a:off x="0" y="182433"/>
            <a:ext cx="19236" cy="923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Constantia"/>
              <a:buNone/>
            </a:pPr>
            <a:r>
              <a:rPr lang="en-US" sz="600" b="0" i="0" u="none" strike="noStrike" cap="none">
                <a:solidFill>
                  <a:srgbClr val="000000"/>
                </a:solidFill>
                <a:latin typeface="Constantia"/>
                <a:ea typeface="Constantia"/>
                <a:cs typeface="Constantia"/>
                <a:sym typeface="Constantia"/>
              </a:rPr>
              <a:t> </a:t>
            </a:r>
            <a:endParaRPr sz="1800" b="0" i="0" u="none" strike="noStrike" cap="none">
              <a:solidFill>
                <a:schemeClr val="dk1"/>
              </a:solidFill>
              <a:latin typeface="Arial"/>
              <a:ea typeface="Arial"/>
              <a:cs typeface="Arial"/>
              <a:sym typeface="Arial"/>
            </a:endParaRPr>
          </a:p>
        </p:txBody>
      </p:sp>
      <p:sp>
        <p:nvSpPr>
          <p:cNvPr id="93" name="Google Shape;93;p13"/>
          <p:cNvSpPr txBox="1"/>
          <p:nvPr/>
        </p:nvSpPr>
        <p:spPr>
          <a:xfrm>
            <a:off x="6883120" y="5830057"/>
            <a:ext cx="2911927" cy="1764055"/>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en-US" sz="1200" dirty="0">
                <a:solidFill>
                  <a:srgbClr val="000000"/>
                </a:solidFill>
                <a:latin typeface="Calibri"/>
                <a:ea typeface="Calibri"/>
                <a:cs typeface="Calibri"/>
                <a:sym typeface="Calibri"/>
              </a:rPr>
              <a:t>For more information: </a:t>
            </a:r>
            <a:endParaRPr dirty="0"/>
          </a:p>
          <a:p>
            <a:pPr marL="0" marR="0" lvl="0" indent="0" algn="ctr" rtl="0">
              <a:spcBef>
                <a:spcPts val="0"/>
              </a:spcBef>
              <a:spcAft>
                <a:spcPts val="0"/>
              </a:spcAft>
              <a:buNone/>
            </a:pPr>
            <a:r>
              <a:rPr lang="en-US" sz="1200" i="0" u="none" strike="noStrike" cap="none" dirty="0">
                <a:solidFill>
                  <a:schemeClr val="dk1"/>
                </a:solidFill>
                <a:latin typeface="Calibri"/>
                <a:ea typeface="Calibri"/>
                <a:cs typeface="Calibri"/>
                <a:sym typeface="Calibri"/>
                <a:hlinkClick r:id="rId3"/>
              </a:rPr>
              <a:t>https://www.rotary7910.org/Page/bandey-hefler-fellowship-exchange</a:t>
            </a:r>
            <a:endParaRPr lang="en-US" sz="120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lang="en-US"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i="0" u="none" strike="noStrike" cap="none" dirty="0">
                <a:solidFill>
                  <a:schemeClr val="dk1"/>
                </a:solidFill>
                <a:latin typeface="Calibri"/>
                <a:ea typeface="Calibri"/>
                <a:cs typeface="Calibri"/>
                <a:sym typeface="Calibri"/>
              </a:rPr>
              <a:t>Chair:</a:t>
            </a:r>
            <a:endParaRPr lang="en-US" sz="1000" dirty="0">
              <a:solidFill>
                <a:schemeClr val="dk1"/>
              </a:solidFill>
              <a:latin typeface="Calibri"/>
              <a:cs typeface="Calibri"/>
              <a:sym typeface="Calibri"/>
            </a:endParaRPr>
          </a:p>
          <a:p>
            <a:pPr marL="0" marR="0" lvl="0" indent="0" algn="ctr" rtl="0">
              <a:spcBef>
                <a:spcPts val="0"/>
              </a:spcBef>
              <a:spcAft>
                <a:spcPts val="0"/>
              </a:spcAft>
              <a:buNone/>
            </a:pPr>
            <a:r>
              <a:rPr lang="en-US" sz="1200" dirty="0">
                <a:solidFill>
                  <a:schemeClr val="dk1"/>
                </a:solidFill>
                <a:latin typeface="Calibri"/>
                <a:cs typeface="Calibri"/>
                <a:sym typeface="Calibri"/>
              </a:rPr>
              <a:t>Tom Pinney</a:t>
            </a:r>
          </a:p>
          <a:p>
            <a:pPr marL="0" marR="0" lvl="0" indent="0" algn="ctr" rtl="0">
              <a:spcBef>
                <a:spcPts val="0"/>
              </a:spcBef>
              <a:spcAft>
                <a:spcPts val="0"/>
              </a:spcAft>
              <a:buNone/>
            </a:pPr>
            <a:r>
              <a:rPr lang="en-US" sz="1200" dirty="0" err="1">
                <a:solidFill>
                  <a:schemeClr val="dk1"/>
                </a:solidFill>
                <a:latin typeface="Calibri"/>
                <a:cs typeface="Calibri"/>
                <a:sym typeface="Calibri"/>
              </a:rPr>
              <a:t>bandeyhefler@gmail.com</a:t>
            </a:r>
            <a:endParaRPr lang="en-US" sz="1200" dirty="0">
              <a:solidFill>
                <a:schemeClr val="dk1"/>
              </a:solidFill>
              <a:latin typeface="Calibri"/>
              <a:cs typeface="Calibri"/>
              <a:sym typeface="Calibri"/>
            </a:endParaRPr>
          </a:p>
          <a:p>
            <a:pPr marL="0" marR="0" lvl="0" indent="0" algn="ctr" rtl="0">
              <a:spcBef>
                <a:spcPts val="0"/>
              </a:spcBef>
              <a:spcAft>
                <a:spcPts val="0"/>
              </a:spcAft>
              <a:buNone/>
            </a:pPr>
            <a:endParaRPr sz="1000" dirty="0"/>
          </a:p>
        </p:txBody>
      </p:sp>
      <p:pic>
        <p:nvPicPr>
          <p:cNvPr id="94" name="Google Shape;94;p13" descr="BandeyHefler_1.jpg"/>
          <p:cNvPicPr preferRelativeResize="0"/>
          <p:nvPr/>
        </p:nvPicPr>
        <p:blipFill rotWithShape="1">
          <a:blip r:embed="rId4">
            <a:alphaModFix/>
          </a:blip>
          <a:srcRect/>
          <a:stretch/>
        </p:blipFill>
        <p:spPr>
          <a:xfrm>
            <a:off x="3570360" y="4514743"/>
            <a:ext cx="1477078" cy="1107809"/>
          </a:xfrm>
          <a:prstGeom prst="rect">
            <a:avLst/>
          </a:prstGeom>
          <a:noFill/>
          <a:ln>
            <a:noFill/>
          </a:ln>
        </p:spPr>
      </p:pic>
      <p:pic>
        <p:nvPicPr>
          <p:cNvPr id="95" name="Google Shape;95;p13" descr="BandeyHefler_2.jpg"/>
          <p:cNvPicPr preferRelativeResize="0"/>
          <p:nvPr/>
        </p:nvPicPr>
        <p:blipFill rotWithShape="1">
          <a:blip r:embed="rId5">
            <a:alphaModFix/>
          </a:blip>
          <a:srcRect/>
          <a:stretch/>
        </p:blipFill>
        <p:spPr>
          <a:xfrm>
            <a:off x="3570360" y="6075644"/>
            <a:ext cx="1458839" cy="1094130"/>
          </a:xfrm>
          <a:prstGeom prst="rect">
            <a:avLst/>
          </a:prstGeom>
          <a:noFill/>
          <a:ln>
            <a:noFill/>
          </a:ln>
        </p:spPr>
      </p:pic>
      <p:pic>
        <p:nvPicPr>
          <p:cNvPr id="96" name="Google Shape;96;p13" descr="2010 BH group.jpg"/>
          <p:cNvPicPr preferRelativeResize="0"/>
          <p:nvPr/>
        </p:nvPicPr>
        <p:blipFill rotWithShape="1">
          <a:blip r:embed="rId6">
            <a:alphaModFix/>
          </a:blip>
          <a:srcRect/>
          <a:stretch/>
        </p:blipFill>
        <p:spPr>
          <a:xfrm>
            <a:off x="5055506" y="4509667"/>
            <a:ext cx="1490591" cy="1112885"/>
          </a:xfrm>
          <a:prstGeom prst="rect">
            <a:avLst/>
          </a:prstGeom>
          <a:noFill/>
          <a:ln>
            <a:noFill/>
          </a:ln>
        </p:spPr>
      </p:pic>
      <p:pic>
        <p:nvPicPr>
          <p:cNvPr id="97" name="Google Shape;97;p13" descr="bandey-hefler-map.gif"/>
          <p:cNvPicPr preferRelativeResize="0"/>
          <p:nvPr/>
        </p:nvPicPr>
        <p:blipFill rotWithShape="1">
          <a:blip r:embed="rId7">
            <a:alphaModFix/>
          </a:blip>
          <a:srcRect/>
          <a:stretch/>
        </p:blipFill>
        <p:spPr>
          <a:xfrm>
            <a:off x="6938529" y="3692145"/>
            <a:ext cx="2801107" cy="1764056"/>
          </a:xfrm>
          <a:prstGeom prst="rect">
            <a:avLst/>
          </a:prstGeom>
          <a:noFill/>
          <a:ln>
            <a:noFill/>
          </a:ln>
        </p:spPr>
      </p:pic>
      <p:sp>
        <p:nvSpPr>
          <p:cNvPr id="99" name="Google Shape;99;p13"/>
          <p:cNvSpPr/>
          <p:nvPr/>
        </p:nvSpPr>
        <p:spPr>
          <a:xfrm>
            <a:off x="160865" y="461376"/>
            <a:ext cx="3132668" cy="6801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00" dirty="0">
              <a:solidFill>
                <a:schemeClr val="dk1"/>
              </a:solidFill>
              <a:latin typeface="Calibri"/>
              <a:ea typeface="Calibri"/>
              <a:cs typeface="Calibri"/>
              <a:sym typeface="Calibri"/>
            </a:endParaRPr>
          </a:p>
          <a:p>
            <a:pPr marL="119063" marR="0" lvl="0" indent="-87313" algn="l" rtl="0">
              <a:spcBef>
                <a:spcPts val="0"/>
              </a:spcBef>
              <a:spcAft>
                <a:spcPts val="0"/>
              </a:spcAft>
              <a:buClr>
                <a:schemeClr val="dk1"/>
              </a:buClr>
              <a:buSzPts val="500"/>
              <a:buFont typeface="Arial"/>
              <a:buNone/>
            </a:pPr>
            <a:endParaRPr sz="500" dirty="0">
              <a:solidFill>
                <a:schemeClr val="dk1"/>
              </a:solidFill>
              <a:latin typeface="Calibri"/>
              <a:ea typeface="Calibri"/>
              <a:cs typeface="Calibri"/>
              <a:sym typeface="Calibri"/>
            </a:endParaRPr>
          </a:p>
          <a:p>
            <a:pPr marL="119063" marR="0" lvl="0" indent="-119063"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If you are a first-time host, you may find it useful to talk with someone who has hosted before. Every new host is apprehensive about bringing "strangers" into their homes, and every host ends up loving the experience. A list of all participating hosts is available for your reference in this regard.</a:t>
            </a:r>
            <a:endParaRPr dirty="0"/>
          </a:p>
          <a:p>
            <a:pPr marL="119063" marR="0" lvl="0" indent="-87313" algn="l" rtl="0">
              <a:spcBef>
                <a:spcPts val="0"/>
              </a:spcBef>
              <a:spcAft>
                <a:spcPts val="0"/>
              </a:spcAft>
              <a:buClr>
                <a:schemeClr val="dk1"/>
              </a:buClr>
              <a:buSzPts val="500"/>
              <a:buFont typeface="Arial"/>
              <a:buNone/>
            </a:pPr>
            <a:endParaRPr sz="500" dirty="0">
              <a:solidFill>
                <a:schemeClr val="dk1"/>
              </a:solidFill>
              <a:latin typeface="Calibri"/>
              <a:ea typeface="Calibri"/>
              <a:cs typeface="Calibri"/>
              <a:sym typeface="Calibri"/>
            </a:endParaRPr>
          </a:p>
          <a:p>
            <a:pPr marL="119063" marR="0" lvl="0" indent="-119063"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They are </a:t>
            </a:r>
            <a:r>
              <a:rPr lang="en-US" sz="1100" b="1" dirty="0">
                <a:solidFill>
                  <a:schemeClr val="dk1"/>
                </a:solidFill>
                <a:latin typeface="Calibri"/>
                <a:ea typeface="Calibri"/>
                <a:cs typeface="Calibri"/>
                <a:sym typeface="Calibri"/>
              </a:rPr>
              <a:t>your</a:t>
            </a:r>
            <a:r>
              <a:rPr lang="en-US" sz="1100" dirty="0">
                <a:solidFill>
                  <a:schemeClr val="dk1"/>
                </a:solidFill>
                <a:latin typeface="Calibri"/>
                <a:ea typeface="Calibri"/>
                <a:cs typeface="Calibri"/>
                <a:sym typeface="Calibri"/>
              </a:rPr>
              <a:t> guests, and you will be responsible for their food and entertainment expenses during your period. However, it's up to you and your individual lifestyle as to whether you have your meals in or out, where you will sightsee or what you choose to do to entertain your guests. Many of the English Rotarians come prepared with a list of things they would like to see and do, and others leave all the decisions up to you, their gracious hosts.</a:t>
            </a:r>
          </a:p>
          <a:p>
            <a:pPr marL="119063" marR="0" lvl="0" indent="-119063" algn="l" rtl="0">
              <a:spcBef>
                <a:spcPts val="0"/>
              </a:spcBef>
              <a:spcAft>
                <a:spcPts val="0"/>
              </a:spcAft>
              <a:buClr>
                <a:schemeClr val="dk1"/>
              </a:buClr>
              <a:buSzPts val="1100"/>
              <a:buFont typeface="Arial"/>
              <a:buChar char="•"/>
            </a:pPr>
            <a:endParaRPr lang="en-US" sz="1100" dirty="0">
              <a:solidFill>
                <a:schemeClr val="dk1"/>
              </a:solidFill>
              <a:latin typeface="Calibri"/>
              <a:cs typeface="Calibri"/>
              <a:sym typeface="Calibri"/>
            </a:endParaRPr>
          </a:p>
          <a:p>
            <a:pPr marL="119063" marR="0" lvl="0" indent="-119063" algn="l" rtl="0">
              <a:spcBef>
                <a:spcPts val="0"/>
              </a:spcBef>
              <a:spcAft>
                <a:spcPts val="0"/>
              </a:spcAft>
              <a:buClr>
                <a:schemeClr val="dk1"/>
              </a:buClr>
              <a:buSzPts val="1100"/>
              <a:buFont typeface="Arial"/>
              <a:buChar char="•"/>
            </a:pPr>
            <a:endParaRPr lang="en-US" sz="1100" dirty="0">
              <a:solidFill>
                <a:schemeClr val="dk1"/>
              </a:solidFill>
              <a:latin typeface="Calibri"/>
              <a:cs typeface="Calibri"/>
              <a:sym typeface="Calibri"/>
            </a:endParaRPr>
          </a:p>
          <a:p>
            <a:pPr marL="119063" marR="0" lvl="0" indent="-119063" algn="l" rtl="0">
              <a:spcBef>
                <a:spcPts val="0"/>
              </a:spcBef>
              <a:spcAft>
                <a:spcPts val="0"/>
              </a:spcAft>
              <a:buClr>
                <a:schemeClr val="dk1"/>
              </a:buClr>
              <a:buSzPts val="1100"/>
              <a:buFont typeface="Arial"/>
              <a:buChar char="•"/>
            </a:pP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Past Exchanges:</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U.K.</a:t>
            </a:r>
            <a:r>
              <a:rPr lang="en-US" baseline="-25000" dirty="0">
                <a:solidFill>
                  <a:schemeClr val="dk1"/>
                </a:solidFill>
                <a:latin typeface="Noto Sans Symbols"/>
                <a:ea typeface="Noto Sans Symbols"/>
                <a:cs typeface="Calibri"/>
                <a:sym typeface="Noto Sans Symbols"/>
              </a:rPr>
              <a:t>	</a:t>
            </a:r>
            <a:r>
              <a:rPr lang="en-US" sz="1200" dirty="0">
                <a:solidFill>
                  <a:schemeClr val="dk1"/>
                </a:solidFill>
                <a:latin typeface="Calibri"/>
                <a:ea typeface="Calibri"/>
                <a:cs typeface="Calibri"/>
                <a:sym typeface="Calibri"/>
              </a:rPr>
              <a:t>U.S.A.       </a:t>
            </a:r>
            <a:endParaRPr sz="1200" dirty="0">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r>
              <a:rPr lang="en-US" sz="800" dirty="0">
                <a:solidFill>
                  <a:schemeClr val="dk1"/>
                </a:solidFill>
                <a:latin typeface="Calibri"/>
                <a:ea typeface="Calibri"/>
                <a:cs typeface="Calibri"/>
                <a:sym typeface="Calibri"/>
              </a:rPr>
              <a:t>1977	1978</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1979	1980</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1982	1983</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1985	1986</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1988	1989</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1991	1992</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1994	1995</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1997	1998</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2000	2001</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2003	2004</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2006	2007</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2009	2010</a:t>
            </a:r>
            <a:endParaRPr dirty="0"/>
          </a:p>
          <a:p>
            <a:pPr marL="0" marR="0" lvl="0" indent="0" algn="l" rtl="0">
              <a:lnSpc>
                <a:spcPct val="112500"/>
              </a:lnSpc>
              <a:spcBef>
                <a:spcPts val="0"/>
              </a:spcBef>
              <a:spcAft>
                <a:spcPts val="0"/>
              </a:spcAft>
              <a:buNone/>
            </a:pPr>
            <a:r>
              <a:rPr lang="en-US" sz="800" dirty="0">
                <a:solidFill>
                  <a:schemeClr val="dk1"/>
                </a:solidFill>
                <a:latin typeface="Calibri"/>
                <a:ea typeface="Calibri"/>
                <a:cs typeface="Calibri"/>
                <a:sym typeface="Calibri"/>
              </a:rPr>
              <a:t>2012	2013</a:t>
            </a:r>
            <a:endParaRPr dirty="0"/>
          </a:p>
          <a:p>
            <a:pPr marL="228600" lvl="6" indent="-228600">
              <a:lnSpc>
                <a:spcPct val="112500"/>
              </a:lnSpc>
              <a:buAutoNum type="arabicPlain" startAt="2015"/>
            </a:pPr>
            <a:r>
              <a:rPr lang="en-US" sz="800" dirty="0">
                <a:solidFill>
                  <a:schemeClr val="dk1"/>
                </a:solidFill>
                <a:latin typeface="Calibri"/>
                <a:ea typeface="Calibri"/>
                <a:cs typeface="Calibri"/>
                <a:sym typeface="Calibri"/>
              </a:rPr>
              <a:t>                               2016</a:t>
            </a:r>
          </a:p>
          <a:p>
            <a:pPr marL="228600" lvl="4" indent="-228600">
              <a:lnSpc>
                <a:spcPct val="112500"/>
              </a:lnSpc>
              <a:buAutoNum type="arabicPlain" startAt="2018"/>
            </a:pPr>
            <a:r>
              <a:rPr lang="en-US" sz="800" dirty="0">
                <a:solidFill>
                  <a:schemeClr val="dk1"/>
                </a:solidFill>
                <a:latin typeface="Calibri"/>
                <a:ea typeface="Calibri"/>
                <a:cs typeface="Calibri"/>
                <a:sym typeface="Calibri"/>
              </a:rPr>
              <a:t>                               2019</a:t>
            </a:r>
          </a:p>
          <a:p>
            <a:pPr lvl="4">
              <a:lnSpc>
                <a:spcPct val="112500"/>
              </a:lnSpc>
            </a:pPr>
            <a:r>
              <a:rPr lang="en-US" sz="800" dirty="0">
                <a:solidFill>
                  <a:schemeClr val="dk1"/>
                </a:solidFill>
                <a:latin typeface="Calibri"/>
                <a:ea typeface="Calibri"/>
                <a:cs typeface="Calibri"/>
                <a:sym typeface="Calibri"/>
              </a:rPr>
              <a:t>2023                                2024</a:t>
            </a:r>
            <a:endParaRPr sz="8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800" dirty="0">
                <a:solidFill>
                  <a:schemeClr val="dk1"/>
                </a:solidFill>
                <a:latin typeface="Calibri"/>
                <a:ea typeface="Calibri"/>
                <a:cs typeface="Calibri"/>
                <a:sym typeface="Calibri"/>
              </a:rPr>
              <a:t>       </a:t>
            </a:r>
            <a:r>
              <a:rPr lang="en-US" sz="1000" b="1" dirty="0">
                <a:solidFill>
                  <a:schemeClr val="dk1"/>
                </a:solidFill>
                <a:latin typeface="Calibri"/>
                <a:ea typeface="Calibri"/>
                <a:cs typeface="Calibri"/>
                <a:sym typeface="Calibri"/>
              </a:rPr>
              <a:t>Current Schedule</a:t>
            </a:r>
            <a:endParaRPr dirty="0"/>
          </a:p>
          <a:p>
            <a:pPr marL="0" marR="0" lvl="0" indent="0" algn="l" rtl="0">
              <a:lnSpc>
                <a:spcPct val="100000"/>
              </a:lnSpc>
              <a:spcBef>
                <a:spcPts val="0"/>
              </a:spcBef>
              <a:spcAft>
                <a:spcPts val="0"/>
              </a:spcAft>
              <a:buNone/>
            </a:pPr>
            <a:r>
              <a:rPr lang="en-US" sz="900" b="1" i="1" dirty="0">
                <a:solidFill>
                  <a:srgbClr val="0070C0"/>
                </a:solidFill>
                <a:latin typeface="Calibri"/>
                <a:ea typeface="Calibri"/>
                <a:cs typeface="Calibri"/>
                <a:sym typeface="Calibri"/>
              </a:rPr>
              <a:t>2026	2027</a:t>
            </a:r>
            <a:endParaRPr dirty="0"/>
          </a:p>
          <a:p>
            <a:pPr marL="0" marR="0" lvl="0" indent="0" algn="l" rtl="0">
              <a:lnSpc>
                <a:spcPct val="112500"/>
              </a:lnSpc>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endParaRPr sz="1200" dirty="0">
              <a:solidFill>
                <a:schemeClr val="dk1"/>
              </a:solidFill>
              <a:latin typeface="Calibri"/>
              <a:ea typeface="Calibri"/>
              <a:cs typeface="Calibri"/>
              <a:sym typeface="Calibri"/>
            </a:endParaRPr>
          </a:p>
        </p:txBody>
      </p:sp>
      <p:pic>
        <p:nvPicPr>
          <p:cNvPr id="100" name="Google Shape;100;p13" descr="Stonehenge.JPG"/>
          <p:cNvPicPr preferRelativeResize="0"/>
          <p:nvPr/>
        </p:nvPicPr>
        <p:blipFill rotWithShape="1">
          <a:blip r:embed="rId8">
            <a:alphaModFix/>
          </a:blip>
          <a:srcRect/>
          <a:stretch/>
        </p:blipFill>
        <p:spPr>
          <a:xfrm>
            <a:off x="5029200" y="6037831"/>
            <a:ext cx="1507067" cy="1130759"/>
          </a:xfrm>
          <a:prstGeom prst="rect">
            <a:avLst/>
          </a:prstGeom>
          <a:noFill/>
          <a:ln>
            <a:noFill/>
          </a:ln>
        </p:spPr>
      </p:pic>
      <p:pic>
        <p:nvPicPr>
          <p:cNvPr id="102" name="Google Shape;102;p13" descr="ClamChowda.jpg"/>
          <p:cNvPicPr preferRelativeResize="0"/>
          <p:nvPr/>
        </p:nvPicPr>
        <p:blipFill rotWithShape="1">
          <a:blip r:embed="rId9">
            <a:alphaModFix/>
          </a:blip>
          <a:srcRect/>
          <a:stretch/>
        </p:blipFill>
        <p:spPr>
          <a:xfrm>
            <a:off x="1847426" y="5082345"/>
            <a:ext cx="1329267" cy="747713"/>
          </a:xfrm>
          <a:prstGeom prst="rect">
            <a:avLst/>
          </a:prstGeom>
          <a:noFill/>
          <a:ln>
            <a:noFill/>
          </a:ln>
        </p:spPr>
      </p:pic>
      <p:pic>
        <p:nvPicPr>
          <p:cNvPr id="104" name="Google Shape;104;p13" descr="Rotary mtg BH.JPG"/>
          <p:cNvPicPr preferRelativeResize="0"/>
          <p:nvPr/>
        </p:nvPicPr>
        <p:blipFill rotWithShape="1">
          <a:blip r:embed="rId10">
            <a:alphaModFix/>
          </a:blip>
          <a:srcRect t="29221"/>
          <a:stretch/>
        </p:blipFill>
        <p:spPr>
          <a:xfrm>
            <a:off x="3585276" y="2455505"/>
            <a:ext cx="2963542" cy="1573790"/>
          </a:xfrm>
          <a:prstGeom prst="rect">
            <a:avLst/>
          </a:prstGeom>
          <a:noFill/>
          <a:ln>
            <a:noFill/>
          </a:ln>
        </p:spPr>
      </p:pic>
      <p:pic>
        <p:nvPicPr>
          <p:cNvPr id="105" name="Google Shape;105;p13" descr="Lobsters.jpg"/>
          <p:cNvPicPr preferRelativeResize="0"/>
          <p:nvPr/>
        </p:nvPicPr>
        <p:blipFill rotWithShape="1">
          <a:blip r:embed="rId11">
            <a:alphaModFix/>
          </a:blip>
          <a:srcRect/>
          <a:stretch/>
        </p:blipFill>
        <p:spPr>
          <a:xfrm>
            <a:off x="1838960" y="5928564"/>
            <a:ext cx="1337734" cy="1003301"/>
          </a:xfrm>
          <a:prstGeom prst="rect">
            <a:avLst/>
          </a:prstGeom>
          <a:noFill/>
          <a:ln>
            <a:noFill/>
          </a:ln>
        </p:spPr>
      </p:pic>
      <p:pic>
        <p:nvPicPr>
          <p:cNvPr id="106" name="Google Shape;106;p13" descr="frank-bandey-and-bill-hefler.jpg"/>
          <p:cNvPicPr preferRelativeResize="0"/>
          <p:nvPr/>
        </p:nvPicPr>
        <p:blipFill rotWithShape="1">
          <a:blip r:embed="rId12">
            <a:alphaModFix/>
          </a:blip>
          <a:srcRect/>
          <a:stretch/>
        </p:blipFill>
        <p:spPr>
          <a:xfrm>
            <a:off x="4301066" y="607492"/>
            <a:ext cx="1456267" cy="1577623"/>
          </a:xfrm>
          <a:prstGeom prst="rect">
            <a:avLst/>
          </a:prstGeom>
          <a:noFill/>
          <a:ln>
            <a:noFill/>
          </a:ln>
        </p:spPr>
      </p:pic>
      <p:pic>
        <p:nvPicPr>
          <p:cNvPr id="107" name="Google Shape;107;p13" descr="http://adrenalineus.adgistics.com/rotary/common/images/clear_pixel.gif"/>
          <p:cNvPicPr preferRelativeResize="0"/>
          <p:nvPr/>
        </p:nvPicPr>
        <p:blipFill rotWithShape="1">
          <a:blip r:embed="rId13">
            <a:alphaModFix/>
          </a:blip>
          <a:srcRect/>
          <a:stretch/>
        </p:blipFill>
        <p:spPr>
          <a:xfrm>
            <a:off x="155575" y="-136525"/>
            <a:ext cx="9525" cy="9525"/>
          </a:xfrm>
          <a:prstGeom prst="rect">
            <a:avLst/>
          </a:prstGeom>
          <a:noFill/>
          <a:ln>
            <a:noFill/>
          </a:ln>
        </p:spPr>
      </p:pic>
      <p:pic>
        <p:nvPicPr>
          <p:cNvPr id="108" name="Google Shape;108;p13"/>
          <p:cNvPicPr preferRelativeResize="0"/>
          <p:nvPr/>
        </p:nvPicPr>
        <p:blipFill rotWithShape="1">
          <a:blip r:embed="rId14">
            <a:alphaModFix/>
          </a:blip>
          <a:srcRect/>
          <a:stretch/>
        </p:blipFill>
        <p:spPr>
          <a:xfrm>
            <a:off x="6536267" y="1660483"/>
            <a:ext cx="3295437" cy="1305195"/>
          </a:xfrm>
          <a:prstGeom prst="rect">
            <a:avLst/>
          </a:prstGeom>
          <a:noFill/>
          <a:ln>
            <a:noFill/>
          </a:ln>
        </p:spPr>
      </p:pic>
      <p:sp>
        <p:nvSpPr>
          <p:cNvPr id="109" name="Google Shape;109;p13"/>
          <p:cNvSpPr/>
          <p:nvPr/>
        </p:nvSpPr>
        <p:spPr>
          <a:xfrm>
            <a:off x="6665282" y="2859914"/>
            <a:ext cx="335515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dk1"/>
                </a:solidFill>
                <a:latin typeface="Arial"/>
                <a:ea typeface="Arial"/>
                <a:cs typeface="Arial"/>
                <a:sym typeface="Arial"/>
              </a:rPr>
              <a:t>An Exchange Between Rotarians in the Suburbs of Boston and London</a:t>
            </a:r>
            <a:endParaRPr sz="1200" dirty="0">
              <a:solidFill>
                <a:schemeClr val="dk1"/>
              </a:solidFill>
              <a:latin typeface="Arial"/>
              <a:ea typeface="Arial"/>
              <a:cs typeface="Arial"/>
              <a:sym typeface="Arial"/>
            </a:endParaRPr>
          </a:p>
        </p:txBody>
      </p:sp>
      <p:pic>
        <p:nvPicPr>
          <p:cNvPr id="3" name="Picture 2" descr="A person and person holding an umbrella&#10;&#10;Description automatically generated">
            <a:extLst>
              <a:ext uri="{FF2B5EF4-FFF2-40B4-BE49-F238E27FC236}">
                <a16:creationId xmlns:a16="http://schemas.microsoft.com/office/drawing/2014/main" id="{8839FD50-0E38-3641-EE04-A56919A75F3D}"/>
              </a:ext>
            </a:extLst>
          </p:cNvPr>
          <p:cNvPicPr>
            <a:picLocks noChangeAspect="1"/>
          </p:cNvPicPr>
          <p:nvPr/>
        </p:nvPicPr>
        <p:blipFill>
          <a:blip r:embed="rId15"/>
          <a:stretch>
            <a:fillRect/>
          </a:stretch>
        </p:blipFill>
        <p:spPr>
          <a:xfrm>
            <a:off x="2033796" y="3599781"/>
            <a:ext cx="1006568" cy="13420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p:nvPr/>
        </p:nvSpPr>
        <p:spPr>
          <a:xfrm>
            <a:off x="-1" y="0"/>
            <a:ext cx="3360403" cy="3894668"/>
          </a:xfrm>
          <a:prstGeom prst="rect">
            <a:avLst/>
          </a:prstGeom>
          <a:solidFill>
            <a:srgbClr val="FFEA66"/>
          </a:soli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cxnSp>
        <p:nvCxnSpPr>
          <p:cNvPr id="115" name="Google Shape;115;p14"/>
          <p:cNvCxnSpPr/>
          <p:nvPr/>
        </p:nvCxnSpPr>
        <p:spPr>
          <a:xfrm rot="5400000">
            <a:off x="-553497" y="3886200"/>
            <a:ext cx="7772400" cy="0"/>
          </a:xfrm>
          <a:prstGeom prst="straightConnector1">
            <a:avLst/>
          </a:prstGeom>
          <a:noFill/>
          <a:ln w="9525" cap="flat" cmpd="sng">
            <a:solidFill>
              <a:srgbClr val="E6EDF6"/>
            </a:solidFill>
            <a:prstDash val="solid"/>
            <a:round/>
            <a:headEnd type="none" w="sm" len="sm"/>
            <a:tailEnd type="none" w="sm" len="sm"/>
          </a:ln>
        </p:spPr>
      </p:cxnSp>
      <p:cxnSp>
        <p:nvCxnSpPr>
          <p:cNvPr id="116" name="Google Shape;116;p14"/>
          <p:cNvCxnSpPr/>
          <p:nvPr/>
        </p:nvCxnSpPr>
        <p:spPr>
          <a:xfrm rot="5400000">
            <a:off x="2857500" y="3886201"/>
            <a:ext cx="7772400" cy="0"/>
          </a:xfrm>
          <a:prstGeom prst="straightConnector1">
            <a:avLst/>
          </a:prstGeom>
          <a:noFill/>
          <a:ln w="9525" cap="flat" cmpd="sng">
            <a:solidFill>
              <a:srgbClr val="E6EDF6"/>
            </a:solidFill>
            <a:prstDash val="solid"/>
            <a:round/>
            <a:headEnd type="none" w="sm" len="sm"/>
            <a:tailEnd type="none" w="sm" len="sm"/>
          </a:ln>
        </p:spPr>
      </p:cxnSp>
      <p:sp>
        <p:nvSpPr>
          <p:cNvPr id="117" name="Google Shape;117;p14"/>
          <p:cNvSpPr txBox="1"/>
          <p:nvPr/>
        </p:nvSpPr>
        <p:spPr>
          <a:xfrm>
            <a:off x="106900" y="408193"/>
            <a:ext cx="3093496" cy="6996786"/>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1600" b="1">
                <a:solidFill>
                  <a:schemeClr val="dk1"/>
                </a:solidFill>
                <a:latin typeface="Calibri"/>
                <a:ea typeface="Calibri"/>
                <a:cs typeface="Calibri"/>
                <a:sym typeface="Calibri"/>
              </a:rPr>
              <a:t>History</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It all began in the spring of 1973. The late Frank Bandey, incoming District Governor of District 114 England, went to the U.S.A. for the Assembly at Lake Placid. While he was there he was invited to attend the 50</a:t>
            </a:r>
            <a:r>
              <a:rPr lang="en-US" sz="1200" baseline="300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anniversary celebrations of the Rotary Club of Dedham in Massachusetts. He and his wife were hosted by the late Bill Hefler, a member and past president of that club and his wife. </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In October 1973, the American couple came to England and Bill spoke at the District 114 Conference held in Jersey. Attending a discussion at the International Group Meeting, he learned for the first time of the 'contact club' arrangements in Europe. He became very interested in this concept and suggested that similar exchanges should he arranged with American clubs; but having a distinctly vocational aspect. Bill originally suggested</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exchanges between the two Districts 791 (now 7910 - around the Boston area) and 114 (now 1140 and 1250).</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It took four years to set up, but in October, 1977 eleven Rotarians (and their partners) left these sunlit climes for Boston, District 791 and "New England in the fall": the first ever Bandey-Hefler Exchange visit. From Logan Airport these hardy Brits were transported to Milton (the Heflers’ home town) where they</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were met by 100 Rotarians and their wives. A great welcoming party ensued and set the standard of generosity and convivial fellowship that endures to this day.</a:t>
            </a:r>
            <a:endParaRPr/>
          </a:p>
        </p:txBody>
      </p:sp>
      <p:sp>
        <p:nvSpPr>
          <p:cNvPr id="118" name="Google Shape;118;p14"/>
          <p:cNvSpPr/>
          <p:nvPr/>
        </p:nvSpPr>
        <p:spPr>
          <a:xfrm>
            <a:off x="3435350" y="389193"/>
            <a:ext cx="3187700" cy="495520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dirty="0">
                <a:solidFill>
                  <a:schemeClr val="dk1"/>
                </a:solidFill>
                <a:latin typeface="Calibri"/>
                <a:ea typeface="Calibri"/>
                <a:cs typeface="Calibri"/>
                <a:sym typeface="Calibri"/>
              </a:rPr>
              <a:t>Fellowship Exchange Format</a:t>
            </a:r>
            <a:endParaRPr dirty="0"/>
          </a:p>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 intention was that, accompanied by their spouses, each Rotarian would stay with a Rotarian of similar vocation and their family. During their two-week stay all the Brits stayed at four homes (currently three homes), the idea being to ensure circulation and to meet as many families as possible. The visitors also found it interesting to see the different way in which Rotary Club meetings are conducted in America.</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This Massachusetts trip was followed by a visit of thirteen American couples to England in September/October 1978.</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Those who have been fortunate enough to participate in these exchanges have no doubt that it is International Rotary in action and at its very best. The original basic format has been retained as much as possible; although vocational pairing is no longer practical to any significant degree. The emphasis is now very much based on international fellowship – the enjoyment that comes from meeting new friends in different surroundings.</a:t>
            </a:r>
            <a:endParaRPr sz="1200" dirty="0">
              <a:solidFill>
                <a:schemeClr val="dk1"/>
              </a:solidFill>
              <a:latin typeface="Calibri"/>
              <a:ea typeface="Calibri"/>
              <a:cs typeface="Calibri"/>
              <a:sym typeface="Calibri"/>
            </a:endParaRPr>
          </a:p>
        </p:txBody>
      </p:sp>
      <p:sp>
        <p:nvSpPr>
          <p:cNvPr id="119" name="Google Shape;119;p14"/>
          <p:cNvSpPr/>
          <p:nvPr/>
        </p:nvSpPr>
        <p:spPr>
          <a:xfrm>
            <a:off x="6934200" y="326820"/>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0" name="Google Shape;120;p14"/>
          <p:cNvSpPr/>
          <p:nvPr/>
        </p:nvSpPr>
        <p:spPr>
          <a:xfrm>
            <a:off x="3581400" y="326820"/>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1" name="Google Shape;121;p14"/>
          <p:cNvSpPr/>
          <p:nvPr/>
        </p:nvSpPr>
        <p:spPr>
          <a:xfrm>
            <a:off x="208504" y="326820"/>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2" name="Google Shape;122;p14"/>
          <p:cNvSpPr/>
          <p:nvPr/>
        </p:nvSpPr>
        <p:spPr>
          <a:xfrm>
            <a:off x="193514" y="7273755"/>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3" name="Google Shape;123;p14"/>
          <p:cNvSpPr/>
          <p:nvPr/>
        </p:nvSpPr>
        <p:spPr>
          <a:xfrm>
            <a:off x="3581400" y="7273755"/>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4" name="Google Shape;124;p14"/>
          <p:cNvSpPr/>
          <p:nvPr/>
        </p:nvSpPr>
        <p:spPr>
          <a:xfrm>
            <a:off x="6934200" y="7273755"/>
            <a:ext cx="2971800" cy="45719"/>
          </a:xfrm>
          <a:prstGeom prst="rect">
            <a:avLst/>
          </a:prstGeom>
          <a:solidFill>
            <a:srgbClr val="283D94"/>
          </a:solidFill>
          <a:ln>
            <a:noFill/>
          </a:ln>
          <a:effectLst>
            <a:reflection stA="50000" endA="300" endPos="5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5" name="Google Shape;125;p14"/>
          <p:cNvSpPr/>
          <p:nvPr/>
        </p:nvSpPr>
        <p:spPr>
          <a:xfrm>
            <a:off x="6836832" y="287751"/>
            <a:ext cx="3077635" cy="718658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Host Responsibilities</a:t>
            </a:r>
            <a:endParaRPr/>
          </a:p>
          <a:p>
            <a:pPr marL="0" marR="0" lvl="0" indent="0" algn="l" rtl="0">
              <a:lnSpc>
                <a:spcPct val="100000"/>
              </a:lnSpc>
              <a:spcBef>
                <a:spcPts val="0"/>
              </a:spcBef>
              <a:spcAft>
                <a:spcPts val="0"/>
              </a:spcAft>
              <a:buClr>
                <a:schemeClr val="dk1"/>
              </a:buClr>
              <a:buSzPts val="800"/>
              <a:buFont typeface="Calibri"/>
              <a:buNone/>
            </a:pPr>
            <a:endParaRPr sz="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To become a host is a truly rewarding experience but also one that requires a commitment of time and money for the 4 days. You and your partner (or just yourself if you are single and choose to do it solo) are in for a fantastic time.</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a:p>
            <a:pPr marL="119063" marR="0" lvl="0" indent="-11906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Both you and your spouse/friend are expected to spend meaningful time with the guests and be involved in the planning and entertaining of the visitors. Hosts are expected to devote full time to their guests during the visit. Try to forget about work for a few days and give yourselves a chance to really get to know one another.</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a:p>
            <a:pPr marL="119063" marR="0" lvl="0" indent="-11906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yourself! No matter what you may have experienced in England or what you may have heard of their customs, please remember that our visitors are here to become acquainted with our “American Way of Life” and to make new and lasting friendships.</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a:p>
            <a:pPr marL="119063" marR="0" lvl="0" indent="-11906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Allow your guests to rest and relax. While there will be many places to go and things you want them to see, it is important that everyone has a chance to take a nap, put up their feet, and otherwise catch up with jet lag and a very busy visitor pace.</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a:p>
            <a:pPr marL="119063" marR="0" lvl="0" indent="-11906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prepared to help your English guests with money exchange, if needed. Your guest may want to pay for a meal (we usually graciously accept one meal), but expenses during the visit are generally born by the host couples.</a:t>
            </a:r>
            <a:endParaRPr/>
          </a:p>
          <a:p>
            <a:pPr marL="119063" marR="0" lvl="0" indent="-87313" algn="l" rtl="0">
              <a:spcBef>
                <a:spcPts val="0"/>
              </a:spcBef>
              <a:spcAft>
                <a:spcPts val="0"/>
              </a:spcAft>
              <a:buClr>
                <a:schemeClr val="dk1"/>
              </a:buClr>
              <a:buSzPts val="500"/>
              <a:buFont typeface="Arial"/>
              <a:buNone/>
            </a:pPr>
            <a:endParaRPr sz="500">
              <a:solidFill>
                <a:schemeClr val="dk1"/>
              </a:solidFill>
              <a:latin typeface="Calibri"/>
              <a:ea typeface="Calibri"/>
              <a:cs typeface="Calibri"/>
              <a:sym typeface="Calibri"/>
            </a:endParaRPr>
          </a:p>
          <a:p>
            <a:pPr marL="119063" marR="0" lvl="0" indent="-119063"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sure to offer the use of your washer and dryer and give instructions on the use of these appliances. Allow time in your schedule for laundry and similar necessities to be done, a trip to a local beauty salon or pharmacy at mid-trip is often appreciated, so be sure to ask.</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400">
              <a:solidFill>
                <a:schemeClr val="dk1"/>
              </a:solidFill>
              <a:latin typeface="Calibri"/>
              <a:ea typeface="Calibri"/>
              <a:cs typeface="Calibri"/>
              <a:sym typeface="Calibri"/>
            </a:endParaRPr>
          </a:p>
        </p:txBody>
      </p:sp>
      <p:pic>
        <p:nvPicPr>
          <p:cNvPr id="126" name="Google Shape;126;p14" descr="BH_WD_enh_panorama.jpg"/>
          <p:cNvPicPr preferRelativeResize="0"/>
          <p:nvPr/>
        </p:nvPicPr>
        <p:blipFill rotWithShape="1">
          <a:blip r:embed="rId3">
            <a:alphaModFix/>
          </a:blip>
          <a:srcRect/>
          <a:stretch/>
        </p:blipFill>
        <p:spPr>
          <a:xfrm>
            <a:off x="3430528" y="5511962"/>
            <a:ext cx="3273543" cy="159422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35893</TotalTime>
  <Words>1024</Words>
  <Application>Microsoft Macintosh PowerPoint</Application>
  <PresentationFormat>Custom</PresentationFormat>
  <Paragraphs>69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Constantia</vt:lpstr>
      <vt:lpstr>Calibri</vt:lpstr>
      <vt:lpstr>Candara</vt:lpstr>
      <vt:lpstr>Noto Sans Symbols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Katherine Pinney</cp:lastModifiedBy>
  <cp:revision>4</cp:revision>
  <dcterms:modified xsi:type="dcterms:W3CDTF">2025-12-19T17:56:36Z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ec73f6c-70eb-4b84-9ffa-39fe698bd292_Enabled">
    <vt:lpwstr>true</vt:lpwstr>
  </property>
  <property fmtid="{D5CDD505-2E9C-101B-9397-08002B2CF9AE}" pid="3" name="MSIP_Label_7ec73f6c-70eb-4b84-9ffa-39fe698bd292_SetDate">
    <vt:lpwstr>2023-02-20T13:22:55Z</vt:lpwstr>
  </property>
  <property fmtid="{D5CDD505-2E9C-101B-9397-08002B2CF9AE}" pid="4" name="MSIP_Label_7ec73f6c-70eb-4b84-9ffa-39fe698bd292_Method">
    <vt:lpwstr>Privileged</vt:lpwstr>
  </property>
  <property fmtid="{D5CDD505-2E9C-101B-9397-08002B2CF9AE}" pid="5" name="MSIP_Label_7ec73f6c-70eb-4b84-9ffa-39fe698bd292_Name">
    <vt:lpwstr>Non-Business Information (NB)</vt:lpwstr>
  </property>
  <property fmtid="{D5CDD505-2E9C-101B-9397-08002B2CF9AE}" pid="6" name="MSIP_Label_7ec73f6c-70eb-4b84-9ffa-39fe698bd292_SiteId">
    <vt:lpwstr>906aefe9-76a7-4f65-b82d-5ec20775d5aa</vt:lpwstr>
  </property>
  <property fmtid="{D5CDD505-2E9C-101B-9397-08002B2CF9AE}" pid="7" name="MSIP_Label_7ec73f6c-70eb-4b84-9ffa-39fe698bd292_ActionId">
    <vt:lpwstr>059a32d0-8e88-47b1-89a4-c3b5ec7f6f45</vt:lpwstr>
  </property>
  <property fmtid="{D5CDD505-2E9C-101B-9397-08002B2CF9AE}" pid="8" name="MSIP_Label_7ec73f6c-70eb-4b84-9ffa-39fe698bd292_ContentBits">
    <vt:lpwstr>0</vt:lpwstr>
  </property>
</Properties>
</file>