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0" r:id="rId4"/>
  </p:sldMasterIdLst>
  <p:sldIdLst>
    <p:sldId id="256" r:id="rId5"/>
    <p:sldId id="274" r:id="rId6"/>
    <p:sldId id="260" r:id="rId7"/>
    <p:sldId id="267" r:id="rId8"/>
    <p:sldId id="273" r:id="rId9"/>
    <p:sldId id="261" r:id="rId10"/>
    <p:sldId id="263" r:id="rId11"/>
    <p:sldId id="264" r:id="rId12"/>
    <p:sldId id="279" r:id="rId13"/>
    <p:sldId id="275" r:id="rId14"/>
    <p:sldId id="276" r:id="rId15"/>
    <p:sldId id="277" r:id="rId16"/>
    <p:sldId id="271" r:id="rId17"/>
    <p:sldId id="278" r:id="rId18"/>
    <p:sldId id="265" r:id="rId19"/>
    <p:sldId id="269" r:id="rId20"/>
    <p:sldId id="280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580871-7836-4591-9B64-BA7C516FDAA6}" v="1433" dt="2024-01-20T20:36:31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833"/>
  </p:normalViewPr>
  <p:slideViewPr>
    <p:cSldViewPr snapToGrid="0" snapToObjects="1">
      <p:cViewPr varScale="1">
        <p:scale>
          <a:sx n="111" d="100"/>
          <a:sy n="111" d="100"/>
        </p:scale>
        <p:origin x="117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FDA6-BB88-339D-15B4-E94F3D253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1BEA3-F8DB-5069-F6C9-E4609BA96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DADA1-E1CA-3BE1-71C2-AE0D2635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5C5C9-164C-46B3-A87E-7660D39D3106}" type="datetime2">
              <a:rPr lang="en-US" smtClean="0"/>
              <a:t>Saturday, January 20,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06A83-9EE8-8C9F-960B-50E2964A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9C5D2-B2CD-C263-825B-47BE6795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3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63BEF-4431-6ABC-2C91-3384FFF18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0CD0C-A72B-138C-29F5-F69F83BF8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5B3AC-2914-6934-1114-C916BAD1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179A-1E2B-41AB-B400-4F1B4022FAEE}" type="datetime2">
              <a:rPr lang="en-US" smtClean="0"/>
              <a:t>Saturday, January 20,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BDD26-24B9-DDA7-F087-112D6F18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FE007-618E-0E56-D2B5-1BBB4BE9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8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927978-66A9-8719-DADE-0C0C6F251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137D5-846A-59AE-6C46-CFBD999BA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7B682-B75C-6CFA-86D1-CC62A38A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81D0F-6595-4F14-8EF3-954CD87C797B}" type="datetime2">
              <a:rPr lang="en-US" smtClean="0"/>
              <a:t>Saturday, January 20,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A120E-1470-9158-4954-83CC3794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2FB10-BCF0-5926-75D3-498509070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9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7C9F8-00FE-B99B-D3D8-4AFFB9BE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31BD3-8009-5719-9788-0BB15C17B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04E58-CA43-A43D-5EDF-4FFBEAE3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CFF8A-AAF8-4A12-8A91-9CA0EAF6CBB9}" type="datetime2">
              <a:rPr lang="en-US" smtClean="0"/>
              <a:t>Saturday, January 20,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0835F-ECA3-C9DE-A8C9-7F6ECDA03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8F634-2ED1-FDBA-BDD8-D1946DCEB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2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8ADD5-5BCB-6C62-8262-A697B6CF4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08509-4D44-2634-BECF-D39A864A3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E6F74-12F6-F045-932F-E2CC261C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C25C3-021A-4B0B-8F70-0C181FE1CF45}" type="datetime2">
              <a:rPr lang="en-US" smtClean="0"/>
              <a:t>Saturday, January 20,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E4FE7-97A7-EA3C-A57C-641E0F37B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EEB50-19B4-F606-9080-1E719F90D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4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19D1-17B5-41A7-C54D-94869993C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85A5C-A4AF-CD3F-67F5-009D2BF1F8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C6690-AF6A-8E3A-6B69-CBA62F611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81710-89F3-CA54-1AC3-EBE45D7E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D88D-8CEC-4ED9-A53B-5596187D9A16}" type="datetime2">
              <a:rPr lang="en-US" smtClean="0"/>
              <a:t>Saturday, January 20,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B017D-A7A6-2ECA-50BE-470C71DA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C2815-3929-857A-AD4A-63DE2281D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8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6407-D490-E83F-0E95-2CC83003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613222-E02E-77CE-DB49-47DAFD8F6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551D3-0211-64E0-D8B4-0CE206460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CCEB3-239B-50EB-CCA8-B0B91EAD8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00CD1-F436-3776-8D17-3329F446F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1E3E5E-B968-6894-61F0-6048CA6DF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CD382-DFDA-4722-A27A-59C21AD112F2}" type="datetime2">
              <a:rPr lang="en-US" smtClean="0"/>
              <a:t>Saturday, January 20,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3E6334-7593-4C66-B72B-63DDE496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ABC480-56BA-1410-26A9-B3F472788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25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0293D-71AE-D6C1-3D0F-2BC7ADA6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4D432-F057-FFF1-121E-2761CEF8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A30D-1C09-413F-AAB1-38F366000715}" type="datetime2">
              <a:rPr lang="en-US" smtClean="0"/>
              <a:t>Saturday, January 20,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B6B2A-7E8A-179A-88CA-CB347351F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05EA5-FC6D-AF14-074F-957FD899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89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2C9FF-C46C-602E-F615-DFDB28DA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82B9C-D65E-4F64-95C3-B10F3B00F0D9}" type="datetime2">
              <a:rPr lang="en-US" smtClean="0"/>
              <a:t>Saturday, January 20,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913DD4-568E-CF6E-F9F5-7F6B706B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A9D6D-F10C-D9D9-D9E6-6720812B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6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957A-3036-0656-9FCC-3D0F71B3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0D7A6-1F42-D391-398C-A74DE966E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869FB-B200-8674-75C1-74C6A1D92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A1090-CF43-3C29-BC58-0B9860A4E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5FDCC-6AAC-4A08-B9E0-3793AB5E64C3}" type="datetime2">
              <a:rPr lang="en-US" smtClean="0"/>
              <a:t>Saturday, January 20,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DEF17-7424-7790-5095-86C4CD23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9B1C7-69B2-8790-9F61-41EC66AF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8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024FB-89DB-96F3-214B-099BB780A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0C5A0F-9436-2EC2-015C-268B848F0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6D573-FA9B-F1DF-4BA9-3537BE8F2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CF59C-BC71-9217-E76B-FD1CA3242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E94D-439C-40F1-900E-BC07940E3988}" type="datetime2">
              <a:rPr lang="en-US" smtClean="0"/>
              <a:t>Saturday, January 20,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CB63C-0B46-854D-13A0-2A8B01C02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3057B-2863-8A8A-4D44-DD8E4F08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0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14">
              <a:srgbClr val="DFE7F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8B0DE2-846A-9BE5-1824-D7A64C561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4CCEC-8477-3CB9-511A-D3C3F8554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EEA7-ED30-87A6-5198-CDA8072121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A2CF1-0EB2-4673-802D-3371233E4A77}" type="datetime2">
              <a:rPr lang="en-US" smtClean="0"/>
              <a:t>Saturday, January 20,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BFB33-E54D-F25F-59CC-31E762ECA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756BD-C508-D479-FCC9-4AE2EA75B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5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www.rotary7950.com/" TargetMode="Externa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tary7950.com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cjarest@comcast.net" TargetMode="Externa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1AFF5-D16B-6E3B-FB08-AF4A37EFD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0764" y="1774827"/>
            <a:ext cx="5015638" cy="2310526"/>
          </a:xfrm>
        </p:spPr>
        <p:txBody>
          <a:bodyPr>
            <a:normAutofit/>
          </a:bodyPr>
          <a:lstStyle/>
          <a:p>
            <a:pPr algn="r"/>
            <a:r>
              <a:rPr lang="en-US" sz="5200" dirty="0"/>
              <a:t>Rotary                     District 7950</a:t>
            </a:r>
            <a:br>
              <a:rPr lang="en-US" sz="5200" dirty="0"/>
            </a:br>
            <a:r>
              <a:rPr lang="en-US" sz="5200" dirty="0"/>
              <a:t>Foundation, Inc.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5CA91-1CA1-09F5-C956-089506A0E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2935" y="3759452"/>
            <a:ext cx="5832703" cy="1851441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algn="r"/>
            <a:r>
              <a:rPr lang="en-US" sz="2800" dirty="0"/>
              <a:t>The Solution to Your Club’s    Fundraising Puzzle</a:t>
            </a:r>
          </a:p>
        </p:txBody>
      </p:sp>
      <p:pic>
        <p:nvPicPr>
          <p:cNvPr id="28" name="Picture 3" descr="Jigsaw puzzles in plastic figures">
            <a:extLst>
              <a:ext uri="{FF2B5EF4-FFF2-40B4-BE49-F238E27FC236}">
                <a16:creationId xmlns:a16="http://schemas.microsoft.com/office/drawing/2014/main" id="{F209FADC-9E47-F2E0-74BE-A9D7B3295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93" r="19324"/>
          <a:stretch/>
        </p:blipFill>
        <p:spPr>
          <a:xfrm>
            <a:off x="1" y="10"/>
            <a:ext cx="5662934" cy="6857990"/>
          </a:xfrm>
          <a:custGeom>
            <a:avLst/>
            <a:gdLst/>
            <a:ahLst/>
            <a:cxnLst/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472355" y="1021447"/>
                  <a:pt x="4263593" y="1948936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97FA1-611E-13FC-501A-3D99BFF66BE7}"/>
              </a:ext>
            </a:extLst>
          </p:cNvPr>
          <p:cNvSpPr txBox="1"/>
          <p:nvPr/>
        </p:nvSpPr>
        <p:spPr>
          <a:xfrm>
            <a:off x="8291384" y="5375188"/>
            <a:ext cx="320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Charlene J. </a:t>
            </a:r>
            <a:r>
              <a:rPr lang="en-US" dirty="0" err="1"/>
              <a:t>Jarest</a:t>
            </a:r>
            <a:r>
              <a:rPr lang="en-US" dirty="0"/>
              <a:t>, PDG, Clerk </a:t>
            </a:r>
          </a:p>
          <a:p>
            <a:pPr algn="r"/>
            <a:r>
              <a:rPr lang="en-US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BD5BF8-70B9-D1BB-4A1E-956C09D28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ED7EF"/>
              </a:clrFrom>
              <a:clrTo>
                <a:srgbClr val="BED7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4189" r="9274" b="6059"/>
          <a:stretch>
            <a:fillRect/>
          </a:stretch>
        </p:blipFill>
        <p:spPr bwMode="auto">
          <a:xfrm>
            <a:off x="10019488" y="595019"/>
            <a:ext cx="1466913" cy="127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CE8B764-A68E-A26D-DEFA-FFEFD433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3" y="5375188"/>
            <a:ext cx="3154688" cy="133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FB5BA5-625A-C473-B05D-34793AE01FA7}"/>
              </a:ext>
            </a:extLst>
          </p:cNvPr>
          <p:cNvSpPr/>
          <p:nvPr/>
        </p:nvSpPr>
        <p:spPr>
          <a:xfrm>
            <a:off x="1" y="-18127"/>
            <a:ext cx="705597" cy="68579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0773DFE-A51F-0077-696B-48E645FAE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35" y="3980623"/>
            <a:ext cx="1314224" cy="24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4D9864-D2CC-4F04-9D0B-E77CC93C240E}"/>
              </a:ext>
            </a:extLst>
          </p:cNvPr>
          <p:cNvSpPr txBox="1"/>
          <p:nvPr/>
        </p:nvSpPr>
        <p:spPr>
          <a:xfrm>
            <a:off x="5379396" y="6450452"/>
            <a:ext cx="67153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Graphic Design and PowerPoint Presentation by Diane J. Cloutier, President 2020/2021, Rotary Club of Fall River</a:t>
            </a:r>
          </a:p>
          <a:p>
            <a:pPr algn="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65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B8AC0F4-263B-C981-E429-D0EA2505C53C}"/>
              </a:ext>
            </a:extLst>
          </p:cNvPr>
          <p:cNvSpPr/>
          <p:nvPr/>
        </p:nvSpPr>
        <p:spPr>
          <a:xfrm>
            <a:off x="8614578" y="2047717"/>
            <a:ext cx="994088" cy="9853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982F95-4E4C-C7E4-DFD6-9DDAAFF2D377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6FF5AA-2979-A757-637B-4CA661D6CFE3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BB93210B-755C-F519-3D2D-F9307038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CE7F845-0E9A-97F5-319F-CB8B90A56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29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AFAAFF-D279-915B-AE6B-118FA3891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037" y="9847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/>
              <a:t>Givebutter</a:t>
            </a:r>
            <a:r>
              <a:rPr lang="en-US" sz="3200" dirty="0"/>
              <a:t> Fundraising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88743-4529-57A0-44A2-75D2748F4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6997" y="1936810"/>
            <a:ext cx="62382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Your club will now have the ability to:</a:t>
            </a:r>
          </a:p>
          <a:p>
            <a:pPr lvl="1"/>
            <a:r>
              <a:rPr lang="en-US" sz="2800" dirty="0">
                <a:latin typeface="+mj-lt"/>
              </a:rPr>
              <a:t>Accept donations</a:t>
            </a:r>
          </a:p>
          <a:p>
            <a:pPr lvl="1"/>
            <a:r>
              <a:rPr lang="en-US" sz="2800" dirty="0">
                <a:latin typeface="+mj-lt"/>
              </a:rPr>
              <a:t>Run simultaneous campaigns</a:t>
            </a:r>
          </a:p>
          <a:p>
            <a:pPr lvl="1"/>
            <a:r>
              <a:rPr lang="en-US" sz="2800" dirty="0">
                <a:latin typeface="+mj-lt"/>
              </a:rPr>
              <a:t>Hold auctions</a:t>
            </a:r>
          </a:p>
          <a:p>
            <a:pPr lvl="1"/>
            <a:r>
              <a:rPr lang="en-US" sz="2800" dirty="0">
                <a:latin typeface="+mj-lt"/>
              </a:rPr>
              <a:t>Sell tickets </a:t>
            </a:r>
          </a:p>
          <a:p>
            <a:pPr lvl="1"/>
            <a:r>
              <a:rPr lang="en-US" sz="2800" dirty="0">
                <a:latin typeface="+mj-lt"/>
              </a:rPr>
              <a:t>Create donation forms</a:t>
            </a:r>
          </a:p>
          <a:p>
            <a:pPr lvl="1"/>
            <a:r>
              <a:rPr lang="en-US" sz="2800" dirty="0">
                <a:latin typeface="+mj-lt"/>
              </a:rPr>
              <a:t>Use custom branding</a:t>
            </a:r>
          </a:p>
          <a:p>
            <a:pPr lvl="1"/>
            <a:r>
              <a:rPr lang="en-US" sz="2800" dirty="0">
                <a:latin typeface="+mj-lt"/>
              </a:rPr>
              <a:t>Host fundraising pages</a:t>
            </a:r>
          </a:p>
          <a:p>
            <a:pPr lvl="1"/>
            <a:r>
              <a:rPr lang="en-US" sz="2800" dirty="0">
                <a:latin typeface="+mj-lt"/>
              </a:rPr>
              <a:t>And so much more. . .</a:t>
            </a:r>
          </a:p>
        </p:txBody>
      </p:sp>
      <p:pic>
        <p:nvPicPr>
          <p:cNvPr id="10241" name="Picture 1" descr="2016 SAPinsight Partners on emaze">
            <a:extLst>
              <a:ext uri="{FF2B5EF4-FFF2-40B4-BE49-F238E27FC236}">
                <a16:creationId xmlns:a16="http://schemas.microsoft.com/office/drawing/2014/main" id="{79E87177-2D86-6962-C0D0-511101D7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622" y="1769927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Money Bag Transparent Background | PNG Mart">
            <a:extLst>
              <a:ext uri="{FF2B5EF4-FFF2-40B4-BE49-F238E27FC236}">
                <a16:creationId xmlns:a16="http://schemas.microsoft.com/office/drawing/2014/main" id="{B353B6EE-99BC-A3C1-29BC-899132866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666" y="1678528"/>
            <a:ext cx="2005595" cy="207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995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8E1E45-CA6D-8FC2-EC6A-F68483AAB300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8AA4ED-EBE8-A781-7D4C-A9CD54ACC525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1E9A1E9D-7EE2-4AAB-C394-126536AA7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E6B2D84-DADE-1C70-51BA-20A435F3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C49B0F-4516-988A-572C-7AF24DD84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919" y="1266080"/>
            <a:ext cx="6191510" cy="1325563"/>
          </a:xfrm>
        </p:spPr>
        <p:txBody>
          <a:bodyPr>
            <a:normAutofit/>
          </a:bodyPr>
          <a:lstStyle/>
          <a:p>
            <a:r>
              <a:rPr lang="en-US" sz="3200" dirty="0" err="1"/>
              <a:t>Givebutter</a:t>
            </a:r>
            <a:r>
              <a:rPr lang="en-US" sz="3200" dirty="0"/>
              <a:t> Tracking Management                                                                                            will assist your club with: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3BA06-26AC-D234-5363-E1B40B4CE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395" y="2484035"/>
            <a:ext cx="5816968" cy="3017167"/>
          </a:xfrm>
        </p:spPr>
        <p:txBody>
          <a:bodyPr/>
          <a:lstStyle/>
          <a:p>
            <a:r>
              <a:rPr lang="en-US" dirty="0">
                <a:latin typeface="+mj-lt"/>
              </a:rPr>
              <a:t>Donor contact management</a:t>
            </a:r>
          </a:p>
          <a:p>
            <a:r>
              <a:rPr lang="en-US" dirty="0">
                <a:latin typeface="+mj-lt"/>
              </a:rPr>
              <a:t>Donation management</a:t>
            </a:r>
          </a:p>
          <a:p>
            <a:r>
              <a:rPr lang="en-US" dirty="0">
                <a:latin typeface="+mj-lt"/>
              </a:rPr>
              <a:t>Ticket management</a:t>
            </a:r>
          </a:p>
          <a:p>
            <a:r>
              <a:rPr lang="en-US" dirty="0">
                <a:latin typeface="+mj-lt"/>
              </a:rPr>
              <a:t>Timeline and history maintenance</a:t>
            </a:r>
          </a:p>
          <a:p>
            <a:r>
              <a:rPr lang="en-US" dirty="0">
                <a:latin typeface="+mj-lt"/>
              </a:rPr>
              <a:t>And more. . .</a:t>
            </a:r>
          </a:p>
        </p:txBody>
      </p:sp>
      <p:pic>
        <p:nvPicPr>
          <p:cNvPr id="9217" name="Picture 1" descr="Learning Support – Gaelscoil Inse Chor">
            <a:extLst>
              <a:ext uri="{FF2B5EF4-FFF2-40B4-BE49-F238E27FC236}">
                <a16:creationId xmlns:a16="http://schemas.microsoft.com/office/drawing/2014/main" id="{2A70F221-87FC-96DD-C3F1-6469E5F76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621" y="2066591"/>
            <a:ext cx="4932511" cy="369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 descr="Learning Support – Gaelscoil Inse Chor">
            <a:extLst>
              <a:ext uri="{FF2B5EF4-FFF2-40B4-BE49-F238E27FC236}">
                <a16:creationId xmlns:a16="http://schemas.microsoft.com/office/drawing/2014/main" id="{E70F0CA4-069C-910F-5B9A-34B953E23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6" r="9231" b="17146"/>
          <a:stretch/>
        </p:blipFill>
        <p:spPr bwMode="auto">
          <a:xfrm flipH="1">
            <a:off x="378037" y="4182337"/>
            <a:ext cx="2326424" cy="23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103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8D9E2D-0BA4-BF64-FFD5-3800B15540AE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B3EF9-B036-E3B4-B483-408867C89931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9" name="Picture 8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63C9B0EA-E2A4-6618-4265-EF2C71D4F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9F20BA3-E3AB-1FF0-6402-2EBE9D6B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06CCB-19CA-CBD3-4481-65CF0E2E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83" y="125631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/>
              <a:t>Givebutter</a:t>
            </a:r>
            <a:r>
              <a:rPr lang="en-US" sz="3200" dirty="0"/>
              <a:t> offers many donor engagement                                 opportunities through: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E5484-4318-0344-4207-513526371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5855" y="2513155"/>
            <a:ext cx="3902111" cy="3525938"/>
          </a:xfrm>
        </p:spPr>
        <p:txBody>
          <a:bodyPr/>
          <a:lstStyle/>
          <a:p>
            <a:r>
              <a:rPr lang="en-US" dirty="0">
                <a:latin typeface="+mj-lt"/>
              </a:rPr>
              <a:t>Email</a:t>
            </a:r>
          </a:p>
          <a:p>
            <a:r>
              <a:rPr lang="en-US" dirty="0">
                <a:latin typeface="+mj-lt"/>
              </a:rPr>
              <a:t>Texting</a:t>
            </a:r>
          </a:p>
          <a:p>
            <a:r>
              <a:rPr lang="en-US" dirty="0">
                <a:latin typeface="+mj-lt"/>
              </a:rPr>
              <a:t>Video</a:t>
            </a:r>
          </a:p>
          <a:p>
            <a:r>
              <a:rPr lang="en-US" dirty="0">
                <a:latin typeface="+mj-lt"/>
              </a:rPr>
              <a:t>Personalization</a:t>
            </a:r>
          </a:p>
          <a:p>
            <a:r>
              <a:rPr lang="en-US" dirty="0">
                <a:latin typeface="+mj-lt"/>
              </a:rPr>
              <a:t>Automations</a:t>
            </a:r>
          </a:p>
          <a:p>
            <a:r>
              <a:rPr lang="en-US" dirty="0">
                <a:latin typeface="+mj-lt"/>
              </a:rPr>
              <a:t>Conversion Tracking</a:t>
            </a:r>
          </a:p>
        </p:txBody>
      </p:sp>
      <p:pic>
        <p:nvPicPr>
          <p:cNvPr id="8193" name="Picture 1" descr="Free Satisfied Cliparts, Download Free Satisfied Cliparts png images ...">
            <a:extLst>
              <a:ext uri="{FF2B5EF4-FFF2-40B4-BE49-F238E27FC236}">
                <a16:creationId xmlns:a16="http://schemas.microsoft.com/office/drawing/2014/main" id="{F028CC7A-1570-EB4A-5ADC-35E75C55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248" y="1958009"/>
            <a:ext cx="3944129" cy="39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生产管理_石家庄标地拓展 公司团建 中国十强 东方巨龟苑基地 苍岩山基地 0311-80702907">
            <a:extLst>
              <a:ext uri="{FF2B5EF4-FFF2-40B4-BE49-F238E27FC236}">
                <a16:creationId xmlns:a16="http://schemas.microsoft.com/office/drawing/2014/main" id="{B5EEEB8A-6A48-E89E-B903-EAB923792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r="20098" b="26985"/>
          <a:stretch/>
        </p:blipFill>
        <p:spPr bwMode="auto">
          <a:xfrm flipH="1">
            <a:off x="380183" y="3657601"/>
            <a:ext cx="2809014" cy="291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603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217BDD-7D5F-6E2D-749E-BB2B8F60344B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9FA35-701A-CED2-F8A3-A7414AE5C34C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3293DCE-1652-E495-FAAC-C12C279DE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 descr="A screenshot of a social media page&#10;&#10;Description automatically generated">
            <a:extLst>
              <a:ext uri="{FF2B5EF4-FFF2-40B4-BE49-F238E27FC236}">
                <a16:creationId xmlns:a16="http://schemas.microsoft.com/office/drawing/2014/main" id="{E80B5680-E862-2BBF-3E8F-585A28AB2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172" y="1128439"/>
            <a:ext cx="9280206" cy="5414649"/>
          </a:xfrm>
          <a:prstGeom prst="rect">
            <a:avLst/>
          </a:prstGeom>
        </p:spPr>
      </p:pic>
      <p:pic>
        <p:nvPicPr>
          <p:cNvPr id="5" name="Picture 4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4DA15D71-8F32-A017-5C38-EC2456CFF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35757D0C-4F74-4C25-4674-6B2E4A7B7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4" t="10033" r="30719" b="3343"/>
          <a:stretch>
            <a:fillRect/>
          </a:stretch>
        </p:blipFill>
        <p:spPr bwMode="auto">
          <a:xfrm flipH="1">
            <a:off x="539153" y="3774299"/>
            <a:ext cx="1523110" cy="276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10" descr="A blue cube with a yellow square with a black face&#10;&#10;Description automatically generated">
            <a:extLst>
              <a:ext uri="{FF2B5EF4-FFF2-40B4-BE49-F238E27FC236}">
                <a16:creationId xmlns:a16="http://schemas.microsoft.com/office/drawing/2014/main" id="{5ED7C188-841B-34F8-455D-6AE1EDC24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62263" y="5433796"/>
            <a:ext cx="1016381" cy="9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6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Free Shoe Print Png, Download Free Shoe Print Png png images, Free ...">
            <a:extLst>
              <a:ext uri="{FF2B5EF4-FFF2-40B4-BE49-F238E27FC236}">
                <a16:creationId xmlns:a16="http://schemas.microsoft.com/office/drawing/2014/main" id="{B78C0667-2AB5-E14A-05E8-3D750FF5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67937">
            <a:off x="8240235" y="5689467"/>
            <a:ext cx="1502669" cy="122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ree Shoe Print Png, Download Free Shoe Print Png png images, Free ...">
            <a:extLst>
              <a:ext uri="{FF2B5EF4-FFF2-40B4-BE49-F238E27FC236}">
                <a16:creationId xmlns:a16="http://schemas.microsoft.com/office/drawing/2014/main" id="{AF5C12D4-AFD3-EC02-0012-120AADE01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9845">
            <a:off x="10956915" y="4647775"/>
            <a:ext cx="1081479" cy="8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ee Shoe Print Png, Download Free Shoe Print Png png images, Free ...">
            <a:extLst>
              <a:ext uri="{FF2B5EF4-FFF2-40B4-BE49-F238E27FC236}">
                <a16:creationId xmlns:a16="http://schemas.microsoft.com/office/drawing/2014/main" id="{6FB32EFD-FB1B-F273-E3D9-83D60EF15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/>
          <a:stretch/>
        </p:blipFill>
        <p:spPr bwMode="auto">
          <a:xfrm rot="1262038">
            <a:off x="452052" y="5617523"/>
            <a:ext cx="1226659" cy="108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7F3F99-2852-FF16-1250-214D19A36B5C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FF4A6-CE1D-5C2A-D931-57A17F934B7D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46017667-478E-FAFE-8257-5D236B202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0489134-7344-1804-2172-125972D0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10"/>
            <a:ext cx="12191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19200A-47CB-D34B-6BE0-150BD8FE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089" y="1510251"/>
            <a:ext cx="5625724" cy="1100215"/>
          </a:xfrm>
        </p:spPr>
        <p:txBody>
          <a:bodyPr>
            <a:normAutofit/>
          </a:bodyPr>
          <a:lstStyle/>
          <a:p>
            <a:r>
              <a:rPr lang="en-US" sz="3200" dirty="0"/>
              <a:t>How is </a:t>
            </a:r>
            <a:r>
              <a:rPr lang="en-US" sz="3200" dirty="0" err="1"/>
              <a:t>Givebutter</a:t>
            </a:r>
            <a:r>
              <a:rPr lang="en-US" sz="3200" dirty="0"/>
              <a:t> Funded?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273A1-C064-1EF1-8070-B7900ECB5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192" y="2450190"/>
            <a:ext cx="81363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+mj-lt"/>
              </a:rPr>
              <a:t>Givebutter</a:t>
            </a:r>
            <a:r>
              <a:rPr lang="en-US" dirty="0">
                <a:latin typeface="+mj-lt"/>
              </a:rPr>
              <a:t> is a free software platform for non-profits.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It is supported by optional tips received from donors.*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A standard processing fee is always applied, which is covered by most donors.</a:t>
            </a:r>
          </a:p>
          <a:p>
            <a:pPr marL="0" indent="0">
              <a:buNone/>
            </a:pPr>
            <a:endParaRPr lang="en-US" sz="800" dirty="0">
              <a:latin typeface="+mj-lt"/>
            </a:endParaRPr>
          </a:p>
          <a:p>
            <a:pPr marL="0" indent="0">
              <a:buNone/>
            </a:pPr>
            <a:r>
              <a:rPr lang="en-US" sz="2400" i="1" dirty="0">
                <a:latin typeface="+mj-lt"/>
              </a:rPr>
              <a:t>*If you prefer not to use the tips received from donors option,             a small platform fee will be applied.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8A5DA8FC-DDDB-37A1-CE01-09160F8AD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FDDF7"/>
              </a:clrFrom>
              <a:clrTo>
                <a:srgbClr val="CFDD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696" y="2231856"/>
            <a:ext cx="2847068" cy="378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2" name="Picture 4" descr="Givebutter - Black Tech Pipeline">
            <a:extLst>
              <a:ext uri="{FF2B5EF4-FFF2-40B4-BE49-F238E27FC236}">
                <a16:creationId xmlns:a16="http://schemas.microsoft.com/office/drawing/2014/main" id="{3DCD2602-65DF-4770-4013-50C38DE9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3" t="-845" r="29300" b="36028"/>
          <a:stretch>
            <a:fillRect/>
          </a:stretch>
        </p:blipFill>
        <p:spPr bwMode="auto">
          <a:xfrm rot="21208610">
            <a:off x="9337475" y="2790758"/>
            <a:ext cx="875286" cy="87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ree 3D illustration Icon Yellow Puzzle Piece 20575817 PNG with ...">
            <a:extLst>
              <a:ext uri="{FF2B5EF4-FFF2-40B4-BE49-F238E27FC236}">
                <a16:creationId xmlns:a16="http://schemas.microsoft.com/office/drawing/2014/main" id="{48C88832-7D4A-03FC-F373-08AB9FBD3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8806">
            <a:off x="9764389" y="1188841"/>
            <a:ext cx="1048861" cy="104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ree Shoe Print Png, Download Free Shoe Print Png png images, Free ...">
            <a:extLst>
              <a:ext uri="{FF2B5EF4-FFF2-40B4-BE49-F238E27FC236}">
                <a16:creationId xmlns:a16="http://schemas.microsoft.com/office/drawing/2014/main" id="{EC9E7DBB-F233-FB56-EF24-D2AF869D4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564">
            <a:off x="1802826" y="5461099"/>
            <a:ext cx="1368849" cy="111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ree Shoe Print Png, Download Free Shoe Print Png png images, Free ...">
            <a:extLst>
              <a:ext uri="{FF2B5EF4-FFF2-40B4-BE49-F238E27FC236}">
                <a16:creationId xmlns:a16="http://schemas.microsoft.com/office/drawing/2014/main" id="{A1F05E13-7FF3-2CC2-B6B0-29BFB315D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7101">
            <a:off x="3621255" y="5262012"/>
            <a:ext cx="1379792" cy="112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ree Shoe Print Png, Download Free Shoe Print Png png images, Free ...">
            <a:extLst>
              <a:ext uri="{FF2B5EF4-FFF2-40B4-BE49-F238E27FC236}">
                <a16:creationId xmlns:a16="http://schemas.microsoft.com/office/drawing/2014/main" id="{20E9888B-F1AF-FD0F-01B1-16A7EEA1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5344">
            <a:off x="4995530" y="5279253"/>
            <a:ext cx="1502669" cy="122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Shoe Print Png, Download Free Shoe Print Png png images, Free ...">
            <a:extLst>
              <a:ext uri="{FF2B5EF4-FFF2-40B4-BE49-F238E27FC236}">
                <a16:creationId xmlns:a16="http://schemas.microsoft.com/office/drawing/2014/main" id="{5829F4A0-F9EB-6AD5-7807-B0AAF7A9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5741">
            <a:off x="6266625" y="5479637"/>
            <a:ext cx="1409458" cy="114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204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A7296-7312-532F-1F92-2789AE314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Gold coin Heap - Pile of gold coins png download - 1172*309 - Free ...">
            <a:extLst>
              <a:ext uri="{FF2B5EF4-FFF2-40B4-BE49-F238E27FC236}">
                <a16:creationId xmlns:a16="http://schemas.microsoft.com/office/drawing/2014/main" id="{DD982816-8163-6D46-73E8-40004411A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570"/>
          <a:stretch/>
        </p:blipFill>
        <p:spPr bwMode="auto">
          <a:xfrm>
            <a:off x="298977" y="4747657"/>
            <a:ext cx="11594044" cy="190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B41C51-66A6-F18F-3BED-C221B86A1F99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25FE2-1566-9DE2-82E7-A5C1AD43D4AF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AB03CAE8-F95A-33EE-ED83-D223227F8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E2813EE-F9B5-9C58-E87A-34B675E5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B5429-8952-D28B-6B87-22F614D05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670" y="117707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Additional Ways to Support your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FCC86-C31F-144F-18CC-D1ADD9305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670" y="2437979"/>
            <a:ext cx="4701170" cy="2957111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Social Media Promotion</a:t>
            </a:r>
          </a:p>
          <a:p>
            <a:r>
              <a:rPr lang="en-US" dirty="0">
                <a:latin typeface="+mj-lt"/>
              </a:rPr>
              <a:t>Dedicated Website</a:t>
            </a:r>
          </a:p>
          <a:p>
            <a:r>
              <a:rPr lang="en-US" dirty="0">
                <a:latin typeface="+mj-lt"/>
              </a:rPr>
              <a:t>Facebook, etc. </a:t>
            </a:r>
          </a:p>
          <a:p>
            <a:r>
              <a:rPr lang="en-US" dirty="0">
                <a:latin typeface="+mj-lt"/>
              </a:rPr>
              <a:t>Traditional Marketing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1B0ACA6-BD2F-B824-A27E-7FA3BA73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3E1F5"/>
              </a:clrFrom>
              <a:clrTo>
                <a:srgbClr val="D3E1F5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54" y="1245008"/>
            <a:ext cx="3391769" cy="383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866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20FD88-A3E7-08BB-FCBE-9824EC4E6082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7A4F15A-BDF8-DA3D-117D-4DAD01038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F7880C-BD9F-67FD-75B9-BCB4952C0B5C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8E469-767C-7A09-DE98-77262B62C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7537"/>
            <a:ext cx="12192000" cy="10825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+mj-lt"/>
              </a:rPr>
              <a:t>Where do you find Rotary District 7950 Foundation, Inc. resource materials?</a:t>
            </a:r>
          </a:p>
        </p:txBody>
      </p:sp>
      <p:pic>
        <p:nvPicPr>
          <p:cNvPr id="5" name="Picture 4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2A63C6E9-8ACF-95A4-2CB2-718103F74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C5152E-895E-19B9-03EA-7B8D7BB81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968"/>
          <a:stretch/>
        </p:blipFill>
        <p:spPr>
          <a:xfrm>
            <a:off x="511342" y="1828820"/>
            <a:ext cx="11169313" cy="33979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41ECE3-EA52-C552-2272-E708B25E2D73}"/>
              </a:ext>
            </a:extLst>
          </p:cNvPr>
          <p:cNvSpPr txBox="1"/>
          <p:nvPr/>
        </p:nvSpPr>
        <p:spPr>
          <a:xfrm>
            <a:off x="3634264" y="5940028"/>
            <a:ext cx="6100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Home Page | Rotary District 7950 (rotary7950.com)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0A51193-3E9E-9DE2-4E03-B6C14459D8DC}"/>
              </a:ext>
            </a:extLst>
          </p:cNvPr>
          <p:cNvSpPr txBox="1">
            <a:spLocks/>
          </p:cNvSpPr>
          <p:nvPr/>
        </p:nvSpPr>
        <p:spPr>
          <a:xfrm>
            <a:off x="18472" y="5404844"/>
            <a:ext cx="12192000" cy="1082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Resources are only three clicks away!</a:t>
            </a:r>
          </a:p>
        </p:txBody>
      </p:sp>
      <p:pic>
        <p:nvPicPr>
          <p:cNvPr id="1028" name="Picture 4" descr="Make sure you know how to turn off your irrigation system. | Plano ...">
            <a:extLst>
              <a:ext uri="{FF2B5EF4-FFF2-40B4-BE49-F238E27FC236}">
                <a16:creationId xmlns:a16="http://schemas.microsoft.com/office/drawing/2014/main" id="{24345011-1E46-5F57-CF21-6567C7336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2" y="3648946"/>
            <a:ext cx="2919281" cy="311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0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CF64C41-110B-215A-E3BE-3EA1EF73A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9132" b="40213"/>
          <a:stretch/>
        </p:blipFill>
        <p:spPr>
          <a:xfrm>
            <a:off x="600658" y="1916949"/>
            <a:ext cx="4681927" cy="36535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20FD88-A3E7-08BB-FCBE-9824EC4E6082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7A4F15A-BDF8-DA3D-117D-4DAD01038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F7880C-BD9F-67FD-75B9-BCB4952C0B5C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8E469-767C-7A09-DE98-77262B62C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7537"/>
            <a:ext cx="12192000" cy="10825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+mj-lt"/>
              </a:rPr>
              <a:t>Where do you find Rotary District 7950 Foundation, Inc. resource materials?</a:t>
            </a:r>
          </a:p>
        </p:txBody>
      </p:sp>
      <p:pic>
        <p:nvPicPr>
          <p:cNvPr id="5" name="Picture 4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2A63C6E9-8ACF-95A4-2CB2-718103F74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150550D6-3D11-A2EF-B15C-E70F5C7E1466}"/>
              </a:ext>
            </a:extLst>
          </p:cNvPr>
          <p:cNvSpPr/>
          <p:nvPr/>
        </p:nvSpPr>
        <p:spPr>
          <a:xfrm rot="12494734">
            <a:off x="4192873" y="3470018"/>
            <a:ext cx="588438" cy="88134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9166D5-F6E9-2FEB-A6C4-F1B65F01B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09" t="19136" b="15092"/>
          <a:stretch/>
        </p:blipFill>
        <p:spPr>
          <a:xfrm>
            <a:off x="5531523" y="1922745"/>
            <a:ext cx="5933342" cy="364771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F576780-A772-FF00-9992-7FDCEB07B75C}"/>
              </a:ext>
            </a:extLst>
          </p:cNvPr>
          <p:cNvSpPr/>
          <p:nvPr/>
        </p:nvSpPr>
        <p:spPr>
          <a:xfrm>
            <a:off x="5798402" y="3385396"/>
            <a:ext cx="1724188" cy="505225"/>
          </a:xfrm>
          <a:prstGeom prst="ellipse">
            <a:avLst/>
          </a:prstGeom>
          <a:noFill/>
          <a:ln w="92075">
            <a:solidFill>
              <a:srgbClr val="FFD1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close-up of a text&#10;&#10;Description automatically generated">
            <a:extLst>
              <a:ext uri="{FF2B5EF4-FFF2-40B4-BE49-F238E27FC236}">
                <a16:creationId xmlns:a16="http://schemas.microsoft.com/office/drawing/2014/main" id="{7D58F9F8-C887-0356-0263-E13A26178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838" y="3970905"/>
            <a:ext cx="1926384" cy="1256145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E2C55FBF-A46D-946F-1B1D-D44AAF910CC3}"/>
              </a:ext>
            </a:extLst>
          </p:cNvPr>
          <p:cNvSpPr/>
          <p:nvPr/>
        </p:nvSpPr>
        <p:spPr>
          <a:xfrm rot="5400000">
            <a:off x="5329249" y="4548209"/>
            <a:ext cx="505224" cy="949679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7" name="Picture 1" descr="Download raw sensor data">
            <a:extLst>
              <a:ext uri="{FF2B5EF4-FFF2-40B4-BE49-F238E27FC236}">
                <a16:creationId xmlns:a16="http://schemas.microsoft.com/office/drawing/2014/main" id="{952F4A91-431A-F56B-33A9-E5775F8AF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76" y="4098939"/>
            <a:ext cx="1929238" cy="22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15486A-075A-1E3B-4555-552CE19969BE}"/>
              </a:ext>
            </a:extLst>
          </p:cNvPr>
          <p:cNvSpPr txBox="1"/>
          <p:nvPr/>
        </p:nvSpPr>
        <p:spPr>
          <a:xfrm>
            <a:off x="3610187" y="5951963"/>
            <a:ext cx="6100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Home Page | Rotary District 7950 (rotary7950.com)</a:t>
            </a:r>
            <a:endParaRPr lang="en-US" dirty="0"/>
          </a:p>
        </p:txBody>
      </p:sp>
      <p:pic>
        <p:nvPicPr>
          <p:cNvPr id="14" name="Picture 13" descr="A close-up of a document&#10;&#10;Description automatically generated">
            <a:extLst>
              <a:ext uri="{FF2B5EF4-FFF2-40B4-BE49-F238E27FC236}">
                <a16:creationId xmlns:a16="http://schemas.microsoft.com/office/drawing/2014/main" id="{F63AE642-C600-33D4-9C73-B2FF7280C9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t="7145" b="8835"/>
          <a:stretch/>
        </p:blipFill>
        <p:spPr>
          <a:xfrm>
            <a:off x="7944950" y="4619205"/>
            <a:ext cx="2689515" cy="1157687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id="{A23200A6-DBE8-19CC-066D-B5713F77FE60}"/>
              </a:ext>
            </a:extLst>
          </p:cNvPr>
          <p:cNvSpPr/>
          <p:nvPr/>
        </p:nvSpPr>
        <p:spPr>
          <a:xfrm rot="10800000">
            <a:off x="8623585" y="3890621"/>
            <a:ext cx="601066" cy="796675"/>
          </a:xfrm>
          <a:prstGeom prst="upArrow">
            <a:avLst>
              <a:gd name="adj1" fmla="val 37524"/>
              <a:gd name="adj2" fmla="val 43295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3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2A317A-1A3D-2892-2E9D-C67B8BDF11E4}"/>
              </a:ext>
            </a:extLst>
          </p:cNvPr>
          <p:cNvSpPr/>
          <p:nvPr/>
        </p:nvSpPr>
        <p:spPr>
          <a:xfrm>
            <a:off x="705598" y="18127"/>
            <a:ext cx="1148335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26E62-2C6F-D560-80A6-4953A9C9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709" y="3159719"/>
            <a:ext cx="5552090" cy="1336081"/>
          </a:xfrm>
        </p:spPr>
        <p:txBody>
          <a:bodyPr anchor="b">
            <a:normAutofit/>
          </a:bodyPr>
          <a:lstStyle/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A2D498E-F9E7-DCEB-6827-96386DBC1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4" y="-18127"/>
            <a:ext cx="12188950" cy="6894254"/>
          </a:xfrm>
          <a:prstGeom prst="rect">
            <a:avLst/>
          </a:prstGeom>
          <a:gradFill rotWithShape="1">
            <a:gsLst>
              <a:gs pos="0">
                <a:srgbClr val="F7FAFD"/>
              </a:gs>
              <a:gs pos="32000">
                <a:srgbClr val="B5D2EC"/>
              </a:gs>
              <a:gs pos="70000">
                <a:schemeClr val="accent5">
                  <a:lumMod val="60000"/>
                  <a:lumOff val="40000"/>
                </a:schemeClr>
              </a:gs>
              <a:gs pos="100000">
                <a:srgbClr val="CEE1F3"/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6A5F836D-450E-3766-968F-7683E0BFC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9392"/>
            <a:ext cx="12261798" cy="689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666B34-77E2-D9D6-CDF1-6E890E67B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51" y="5375188"/>
            <a:ext cx="3154688" cy="133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128DCB-7F45-5B71-E5F2-D52DC21E5FF2}"/>
              </a:ext>
            </a:extLst>
          </p:cNvPr>
          <p:cNvSpPr/>
          <p:nvPr/>
        </p:nvSpPr>
        <p:spPr>
          <a:xfrm>
            <a:off x="1" y="-18127"/>
            <a:ext cx="705597" cy="68579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5F7FABA-3369-CF7F-836C-2F682ADA6679}"/>
              </a:ext>
            </a:extLst>
          </p:cNvPr>
          <p:cNvSpPr/>
          <p:nvPr/>
        </p:nvSpPr>
        <p:spPr>
          <a:xfrm>
            <a:off x="10187076" y="4123391"/>
            <a:ext cx="689337" cy="74481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 descr="Question mark and man concept 3d illustration Stock Photo by ©mstanley ...">
            <a:extLst>
              <a:ext uri="{FF2B5EF4-FFF2-40B4-BE49-F238E27FC236}">
                <a16:creationId xmlns:a16="http://schemas.microsoft.com/office/drawing/2014/main" id="{4B003240-DC5A-6BEE-E692-56929DCD5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823" y="3182318"/>
            <a:ext cx="3137194" cy="329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7971A-B65E-7C69-D5B7-4FCFB6471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07" y="3949724"/>
            <a:ext cx="5555137" cy="2790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Questions?</a:t>
            </a:r>
          </a:p>
          <a:p>
            <a:pPr marL="0" indent="0" algn="ctr">
              <a:buNone/>
            </a:pPr>
            <a:r>
              <a:rPr lang="en-US" sz="2400" dirty="0"/>
              <a:t>Charlene J. </a:t>
            </a:r>
            <a:r>
              <a:rPr lang="en-US" sz="2400" dirty="0" err="1"/>
              <a:t>Jarest</a:t>
            </a:r>
            <a:r>
              <a:rPr lang="en-US" sz="2400" dirty="0"/>
              <a:t>, Clerk</a:t>
            </a:r>
          </a:p>
          <a:p>
            <a:pPr marL="0" indent="0" algn="ctr">
              <a:buNone/>
            </a:pPr>
            <a:r>
              <a:rPr lang="en-US" sz="2400" dirty="0"/>
              <a:t>Rotary District 7950 D.G. 2020/2021</a:t>
            </a:r>
          </a:p>
          <a:p>
            <a:pPr marL="0" indent="0" algn="ctr">
              <a:buNone/>
            </a:pPr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cjarest@comcast.net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508-269-9008</a:t>
            </a:r>
          </a:p>
          <a:p>
            <a:pPr marL="0" indent="0" algn="ctr">
              <a:buNone/>
            </a:pP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F27ED48-9967-5C7A-2DE5-FF1F8B975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BED7EF"/>
              </a:clrFrom>
              <a:clrTo>
                <a:srgbClr val="BED7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4189" r="9274" b="6059"/>
          <a:stretch>
            <a:fillRect/>
          </a:stretch>
        </p:blipFill>
        <p:spPr bwMode="auto">
          <a:xfrm>
            <a:off x="7131974" y="3115710"/>
            <a:ext cx="943585" cy="81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2458F-6929-4615-87AE-A9D4864A2D8E}"/>
              </a:ext>
            </a:extLst>
          </p:cNvPr>
          <p:cNvSpPr txBox="1"/>
          <p:nvPr/>
        </p:nvSpPr>
        <p:spPr>
          <a:xfrm>
            <a:off x="4300592" y="6513347"/>
            <a:ext cx="73362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50" dirty="0">
                <a:solidFill>
                  <a:schemeClr val="accent1">
                    <a:lumMod val="75000"/>
                  </a:schemeClr>
                </a:solidFill>
              </a:rPr>
              <a:t>Graphic Design and PowerPoint Presentation by Diane J. Cloutier, President 2020/2021, Rotary Club of Fall River</a:t>
            </a:r>
          </a:p>
          <a:p>
            <a:pPr algn="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989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5CE094-7151-7D54-EDE4-2D68795A5785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3F12310-4952-95EB-A0C7-CAB24FB59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745" y="2811294"/>
            <a:ext cx="3102357" cy="35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5AB63-73CF-6A07-89F3-0C8A5EC67E59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7" name="Picture 6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4342DAE5-6CD3-A171-0071-7D4C9F9FE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FB69C7B-6EBE-B6F8-C1DC-C9E553607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BC70A6-14B8-AA36-3449-9CF75D965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6" y="1054282"/>
            <a:ext cx="10515600" cy="1175651"/>
          </a:xfrm>
        </p:spPr>
        <p:txBody>
          <a:bodyPr>
            <a:normAutofit/>
          </a:bodyPr>
          <a:lstStyle/>
          <a:p>
            <a:r>
              <a:rPr lang="en-US" sz="3200" dirty="0"/>
              <a:t>Why a 501c3 for District 7950?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71957-C573-2084-4205-CE25E6039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36" y="1908428"/>
            <a:ext cx="10515600" cy="4181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The District Leadership Team recognized that a District-wide 501c3 could help clubs raise more money, especially those that do not have          a club charitable foundation.</a:t>
            </a:r>
          </a:p>
          <a:p>
            <a:pPr marL="0" indent="0">
              <a:buNone/>
            </a:pPr>
            <a:endParaRPr lang="en-US" sz="800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A 501c3 would: </a:t>
            </a:r>
          </a:p>
          <a:p>
            <a:r>
              <a:rPr lang="en-US" dirty="0">
                <a:latin typeface="+mj-lt"/>
              </a:rPr>
              <a:t>Give clubs the ability to raise funds by                                                            appealing to corporate donors and donors                                                                       who respond more favorably to tax advantaged                                    philanthropy</a:t>
            </a:r>
          </a:p>
        </p:txBody>
      </p:sp>
    </p:spTree>
    <p:extLst>
      <p:ext uri="{BB962C8B-B14F-4D97-AF65-F5344CB8AC3E}">
        <p14:creationId xmlns:p14="http://schemas.microsoft.com/office/powerpoint/2010/main" val="2740517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94BCA-75C3-66E9-796E-DD4D52B02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16CE58-D5B1-12D9-7EF8-C9674532D6EA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032A3-0036-F150-27BB-F6A37E6C18E9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9A189350-27B9-E3FE-3366-9C5AF5815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F019E7-6677-B9A9-7E98-30040BAE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E90188-4B25-9EF1-3AFD-101FC2B1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535" y="1597065"/>
            <a:ext cx="10728325" cy="695250"/>
          </a:xfrm>
        </p:spPr>
        <p:txBody>
          <a:bodyPr>
            <a:normAutofit/>
          </a:bodyPr>
          <a:lstStyle/>
          <a:p>
            <a:r>
              <a:rPr lang="en-US" sz="3200" dirty="0"/>
              <a:t>Rotary District 7950 Foundation, Inc….*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F3506-FFA1-4E5A-BB49-B490B607E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268" y="2352859"/>
            <a:ext cx="9822725" cy="4260215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 Is made up of Member Clubs</a:t>
            </a:r>
          </a:p>
          <a:p>
            <a:r>
              <a:rPr lang="en-US" dirty="0">
                <a:latin typeface="+mj-lt"/>
              </a:rPr>
              <a:t> Is a full 501c3 under IRS rules</a:t>
            </a:r>
          </a:p>
          <a:p>
            <a:r>
              <a:rPr lang="en-US" dirty="0">
                <a:latin typeface="+mj-lt"/>
              </a:rPr>
              <a:t> Can be used by Massachusetts and Rhode Island Member Clubs</a:t>
            </a:r>
          </a:p>
          <a:p>
            <a:r>
              <a:rPr lang="en-US" dirty="0">
                <a:latin typeface="+mj-lt"/>
              </a:rPr>
              <a:t> Operates under a Memorandum of Understanding</a:t>
            </a:r>
          </a:p>
          <a:p>
            <a:r>
              <a:rPr lang="en-US" dirty="0">
                <a:latin typeface="+mj-lt"/>
              </a:rPr>
              <a:t> Offers </a:t>
            </a:r>
            <a:r>
              <a:rPr lang="en-US" dirty="0" err="1">
                <a:latin typeface="+mj-lt"/>
              </a:rPr>
              <a:t>Givebutter</a:t>
            </a:r>
            <a:r>
              <a:rPr lang="en-US" dirty="0">
                <a:latin typeface="+mj-lt"/>
              </a:rPr>
              <a:t> charitable giving software platform to all                  Members Clubs.</a:t>
            </a:r>
            <a:endParaRPr lang="en-US" sz="800" dirty="0">
              <a:latin typeface="+mj-lt"/>
            </a:endParaRPr>
          </a:p>
          <a:p>
            <a:pPr marL="0" indent="0">
              <a:buNone/>
            </a:pPr>
            <a:r>
              <a:rPr lang="en-US" sz="2000" i="1" dirty="0">
                <a:latin typeface="+mj-lt"/>
              </a:rPr>
              <a:t>*See District 7950 website for Articles of Organization and By-Laws.</a:t>
            </a:r>
          </a:p>
          <a:p>
            <a:pPr algn="ctr"/>
            <a:endParaRPr lang="en-US" dirty="0">
              <a:latin typeface="+mj-lt"/>
            </a:endParaRPr>
          </a:p>
        </p:txBody>
      </p:sp>
      <p:pic>
        <p:nvPicPr>
          <p:cNvPr id="16387" name="Picture 3" descr="Services – Choices Counselling">
            <a:extLst>
              <a:ext uri="{FF2B5EF4-FFF2-40B4-BE49-F238E27FC236}">
                <a16:creationId xmlns:a16="http://schemas.microsoft.com/office/drawing/2014/main" id="{9673AF3E-0362-B4CD-34DC-1C5E1856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b="7370"/>
          <a:stretch/>
        </p:blipFill>
        <p:spPr bwMode="auto">
          <a:xfrm>
            <a:off x="8678207" y="1077123"/>
            <a:ext cx="2600926" cy="227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064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B469B4-3D75-4168-8A5D-CB679489A53D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4CC111-4CA2-D778-E1EC-CBA253D270BD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673E735-0426-02CD-C0A1-EF57903BD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29C56-C099-5A8B-E6C2-380900726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73" y="111337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Goals for this Presentation…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10AE1-557B-2952-E827-2FCACABA0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751" y="20611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At the end of this session, you will have an understanding of:</a:t>
            </a:r>
          </a:p>
          <a:p>
            <a:pPr lvl="1"/>
            <a:r>
              <a:rPr lang="en-US" sz="2800" dirty="0">
                <a:latin typeface="+mj-lt"/>
              </a:rPr>
              <a:t>How being a member benefits your club,</a:t>
            </a:r>
          </a:p>
          <a:p>
            <a:pPr lvl="1"/>
            <a:r>
              <a:rPr lang="en-US" sz="2800" dirty="0">
                <a:latin typeface="+mj-lt"/>
              </a:rPr>
              <a:t>What the District and participating club responsibilities are,</a:t>
            </a:r>
          </a:p>
          <a:p>
            <a:pPr lvl="1"/>
            <a:r>
              <a:rPr lang="en-US" sz="2800" dirty="0">
                <a:latin typeface="+mj-lt"/>
              </a:rPr>
              <a:t>The components of the Memorandum of Understanding, </a:t>
            </a:r>
          </a:p>
          <a:p>
            <a:pPr lvl="1"/>
            <a:r>
              <a:rPr lang="en-US" sz="2800" dirty="0">
                <a:latin typeface="+mj-lt"/>
              </a:rPr>
              <a:t>What the </a:t>
            </a:r>
            <a:r>
              <a:rPr lang="en-US" sz="2800" dirty="0" err="1">
                <a:latin typeface="+mj-lt"/>
              </a:rPr>
              <a:t>Givebutter</a:t>
            </a:r>
            <a:r>
              <a:rPr lang="en-US" sz="2800" dirty="0">
                <a:latin typeface="+mj-lt"/>
              </a:rPr>
              <a:t> fundraising platform offers for                              non-profits, and</a:t>
            </a:r>
          </a:p>
          <a:p>
            <a:pPr lvl="1"/>
            <a:r>
              <a:rPr lang="en-US" sz="2800" dirty="0">
                <a:latin typeface="+mj-lt"/>
              </a:rPr>
              <a:t>Where to find 501c3 resource materials.</a:t>
            </a:r>
          </a:p>
          <a:p>
            <a:pPr algn="ctr"/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49CED2A-83F8-17B7-F5CD-C25E9660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5E4F8"/>
              </a:clrFrom>
              <a:clrTo>
                <a:srgbClr val="D5E4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147" y="3386751"/>
            <a:ext cx="2616960" cy="333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158C4F1F-523E-44C3-D039-8D7EA25BF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9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9B3C08-DC4A-2230-1197-C558B0C90570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F8F2D-72F0-8F4A-A0FF-754912D8DC32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27C40771-5A7E-B3F3-0CEE-5940F668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6B479AD-A2A5-8D63-AEAA-DC99FDB5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23720-FD22-69CF-7E9A-7DF61ADD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678" y="1028897"/>
            <a:ext cx="10515600" cy="1210121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200" dirty="0"/>
              <a:t>What are the Benefits to </a:t>
            </a:r>
            <a:r>
              <a:rPr lang="en-US" sz="3200" u="sng" dirty="0"/>
              <a:t>Your</a:t>
            </a:r>
            <a:r>
              <a:rPr lang="en-US" sz="3200" dirty="0"/>
              <a:t> Club?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DA028-6D0D-6E24-0967-01626B302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179" y="200658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As a “Member Club”, your club will now be able to: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Approach corporate donors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Approach donors who prefer tax advantaged philanthropy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Obtain a sales tax-exempt certificate for fundraisers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Have access to many new fundraising opportunities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Utilize a free recordkeeping fundraising platform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Easily stay in touch with your donor base</a:t>
            </a:r>
          </a:p>
          <a:p>
            <a:pPr marL="0" indent="0">
              <a:buNone/>
            </a:pPr>
            <a:r>
              <a:rPr lang="en-US" sz="2400" dirty="0">
                <a:latin typeface="+mj-lt"/>
              </a:rPr>
              <a:t>There are no minimal requirements or limitations for participation.                                          There are currently no fees to use the District 7950 501c3.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F53BCF-2565-626E-99A0-07455669662F}"/>
              </a:ext>
            </a:extLst>
          </p:cNvPr>
          <p:cNvGrpSpPr/>
          <p:nvPr/>
        </p:nvGrpSpPr>
        <p:grpSpPr>
          <a:xfrm>
            <a:off x="9237166" y="1516144"/>
            <a:ext cx="2293221" cy="3323750"/>
            <a:chOff x="9519278" y="1379952"/>
            <a:chExt cx="2293221" cy="332375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1F95E34-8BD5-C18D-7977-BDE33ACD5976}"/>
                </a:ext>
              </a:extLst>
            </p:cNvPr>
            <p:cNvSpPr/>
            <p:nvPr/>
          </p:nvSpPr>
          <p:spPr>
            <a:xfrm rot="1222717" flipH="1">
              <a:off x="10762440" y="1490107"/>
              <a:ext cx="679350" cy="7248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41" name="Picture 5" descr="Use The Creative Process To Choose Vanity 800 Numbers - Business 2 ...">
              <a:extLst>
                <a:ext uri="{FF2B5EF4-FFF2-40B4-BE49-F238E27FC236}">
                  <a16:creationId xmlns:a16="http://schemas.microsoft.com/office/drawing/2014/main" id="{CB138AF1-4D3B-E7BC-B551-D7B408CAB6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763"/>
            <a:stretch/>
          </p:blipFill>
          <p:spPr bwMode="auto">
            <a:xfrm>
              <a:off x="9519278" y="1379952"/>
              <a:ext cx="2293221" cy="332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3582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0DE25D-0E24-3EFC-3723-3F1E7FD5C40C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52629-1182-7F4C-4194-C2C28BD7ED52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B778573B-6743-F0DA-896A-BA06F8F0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7D0F2ED-21E5-72B4-08C2-1C312B25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CBE474-0637-01EC-15A6-E84E03C3D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992" y="1272332"/>
            <a:ext cx="10515600" cy="1256859"/>
          </a:xfrm>
        </p:spPr>
        <p:txBody>
          <a:bodyPr>
            <a:normAutofit/>
          </a:bodyPr>
          <a:lstStyle/>
          <a:p>
            <a:r>
              <a:rPr lang="en-US" sz="3200" dirty="0"/>
              <a:t>District 7950 501c3 Supports Clubs by . . .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441CF-E6BF-9430-D056-EDE9599B0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567" y="2308781"/>
            <a:ext cx="10030838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Providing use of this 501c3, giving                                                                your club “not-for-profit” status</a:t>
            </a:r>
          </a:p>
          <a:p>
            <a:r>
              <a:rPr lang="en-US" dirty="0">
                <a:latin typeface="+mj-lt"/>
              </a:rPr>
              <a:t>Qualifying clubs for participation</a:t>
            </a:r>
          </a:p>
          <a:p>
            <a:r>
              <a:rPr lang="en-US" dirty="0">
                <a:latin typeface="+mj-lt"/>
              </a:rPr>
              <a:t>Supporting Campaigns by offering a robust                                                   fundraising platform</a:t>
            </a:r>
          </a:p>
          <a:p>
            <a:endParaRPr lang="en-US" sz="800" dirty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Please note that the District 7950 501c3 is separate from                          the District Grants Program and does not issue grants.                   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</p:txBody>
      </p:sp>
      <p:pic>
        <p:nvPicPr>
          <p:cNvPr id="13313" name="Picture 1" descr="Learning Support – Gaelscoil Inse Chor">
            <a:extLst>
              <a:ext uri="{FF2B5EF4-FFF2-40B4-BE49-F238E27FC236}">
                <a16:creationId xmlns:a16="http://schemas.microsoft.com/office/drawing/2014/main" id="{A9FCC66D-6943-DC0A-3B5A-95171618E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" r="52837" b="37770"/>
          <a:stretch>
            <a:fillRect/>
          </a:stretch>
        </p:blipFill>
        <p:spPr bwMode="auto">
          <a:xfrm>
            <a:off x="7431933" y="975069"/>
            <a:ext cx="4383940" cy="411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92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59F492-A8F4-4121-24E7-8011489076C1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145EA-989F-F11C-6811-B4C8B8E94E11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74176206-CA04-1266-80FA-7C75947C5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1480FDD-F1BE-CF54-A3CE-2BC0FC71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C7B370-A454-8595-80B5-B41DC646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02" y="894804"/>
            <a:ext cx="10515600" cy="1324754"/>
          </a:xfrm>
        </p:spPr>
        <p:txBody>
          <a:bodyPr>
            <a:normAutofit/>
          </a:bodyPr>
          <a:lstStyle/>
          <a:p>
            <a:r>
              <a:rPr lang="en-US" sz="3200" dirty="0"/>
              <a:t>Understanding the “Memorandum of Understanding”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7D3C0-E3EC-4097-3799-58591FF2F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44" y="1886691"/>
            <a:ext cx="10515600" cy="4280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All clubs “in good standing” may participate, meaning that your club: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Is current with their International and District dues, and there                                   are no other club impediments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Has a dedicated charitable works checking account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Provides designation of club </a:t>
            </a:r>
            <a:r>
              <a:rPr lang="en-US" sz="2400" dirty="0" err="1">
                <a:latin typeface="+mj-lt"/>
              </a:rPr>
              <a:t>Givebutter</a:t>
            </a:r>
            <a:r>
              <a:rPr lang="en-US" sz="2400" dirty="0">
                <a:latin typeface="+mj-lt"/>
              </a:rPr>
              <a:t> account administrator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Has the support of your club President and President-Elect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Avoids actual or perceived conflicts of interest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Uses good stewardship practices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Protects qualification status by adhering to above requirements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30F5D373-2C22-1F6D-8DC3-ACEDA6F12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702" y="2162224"/>
            <a:ext cx="2872677" cy="342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521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CA6A6A-424F-073C-B18D-19F376B37328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A5F52-E744-370A-2EE1-6A7E67B9BF0E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4A868C5B-E5E9-8D0D-4E33-30B56C7CF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3"/>
          <a:stretch/>
        </p:blipFill>
        <p:spPr bwMode="auto">
          <a:xfrm>
            <a:off x="8787324" y="4805465"/>
            <a:ext cx="3404675" cy="205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BEE805C-E69F-F1AE-8D81-856DD1B7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E6F778-DF5B-2D44-4125-D9F6E9979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80" y="110173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How does the 501c3 </a:t>
            </a:r>
            <a:r>
              <a:rPr lang="en-US" sz="3200" dirty="0" err="1"/>
              <a:t>Givebutter</a:t>
            </a:r>
            <a:r>
              <a:rPr lang="en-US" sz="3200" dirty="0"/>
              <a:t> Fundraising Platform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0DEFE-FD6F-EE7D-2C6E-4DA8EB23D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680" y="2143049"/>
            <a:ext cx="9776000" cy="289987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The Foundation Clerk will open a sub-account for your club.</a:t>
            </a:r>
          </a:p>
          <a:p>
            <a:r>
              <a:rPr lang="en-US" sz="2400" dirty="0">
                <a:latin typeface="+mj-lt"/>
              </a:rPr>
              <a:t>Your club will run its own fundraising campaigns.</a:t>
            </a:r>
          </a:p>
          <a:p>
            <a:r>
              <a:rPr lang="en-US" sz="2400" dirty="0">
                <a:latin typeface="+mj-lt"/>
              </a:rPr>
              <a:t>Campaign monies will be accumulated in your club’s sub-account.</a:t>
            </a:r>
          </a:p>
          <a:p>
            <a:r>
              <a:rPr lang="en-US" sz="2400" dirty="0">
                <a:latin typeface="+mj-lt"/>
              </a:rPr>
              <a:t>At conclusion of your campaign, the 501c3 treasurer will transfer your           funds to your club’s dedicated charitable giving checking account.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378D47F-49C3-BD13-4816-1A810326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68" y="4805465"/>
            <a:ext cx="3115370" cy="178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08133B7C-32BF-786E-E84C-007A9E3C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49" y="4492087"/>
            <a:ext cx="4944015" cy="209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B8548A9A-44B2-AAE6-DD8D-7BF23C0CD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11274" name="Picture 10" descr="Jigsaw Puzzle PNG Transparent Images | PNG All">
            <a:extLst>
              <a:ext uri="{FF2B5EF4-FFF2-40B4-BE49-F238E27FC236}">
                <a16:creationId xmlns:a16="http://schemas.microsoft.com/office/drawing/2014/main" id="{65B8F3A1-1A35-CD73-A14D-B771B68EF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7571">
            <a:off x="9646130" y="2111487"/>
            <a:ext cx="1946949" cy="155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060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CA6A6A-424F-073C-B18D-19F376B37328}"/>
              </a:ext>
            </a:extLst>
          </p:cNvPr>
          <p:cNvSpPr/>
          <p:nvPr/>
        </p:nvSpPr>
        <p:spPr>
          <a:xfrm>
            <a:off x="0" y="0"/>
            <a:ext cx="12191999" cy="9750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A5F52-E744-370A-2EE1-6A7E67B9BF0E}"/>
              </a:ext>
            </a:extLst>
          </p:cNvPr>
          <p:cNvSpPr txBox="1"/>
          <p:nvPr/>
        </p:nvSpPr>
        <p:spPr>
          <a:xfrm>
            <a:off x="3858547" y="351381"/>
            <a:ext cx="7860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+mj-lt"/>
              </a:rPr>
              <a:t>Rotary District 7950 Foundation, Inc. </a:t>
            </a:r>
          </a:p>
        </p:txBody>
      </p:sp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B8548A9A-44B2-AAE6-DD8D-7BF23C0CD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523" y="5816114"/>
            <a:ext cx="1746828" cy="72697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BEE805C-E69F-F1AE-8D81-856DD1B7C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09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E6F778-DF5B-2D44-4125-D9F6E9979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14" y="1003332"/>
            <a:ext cx="10515600" cy="1158311"/>
          </a:xfrm>
        </p:spPr>
        <p:txBody>
          <a:bodyPr>
            <a:normAutofit/>
          </a:bodyPr>
          <a:lstStyle/>
          <a:p>
            <a:r>
              <a:rPr lang="en-US" sz="3200" dirty="0"/>
              <a:t>A 501c3 </a:t>
            </a:r>
            <a:r>
              <a:rPr lang="en-US" sz="3200" dirty="0" err="1"/>
              <a:t>Givebutter</a:t>
            </a:r>
            <a:r>
              <a:rPr lang="en-US" sz="3200" dirty="0"/>
              <a:t> Fundraising Platform- Trial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0DEFE-FD6F-EE7D-2C6E-4DA8EB23D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991" y="2350126"/>
            <a:ext cx="7463264" cy="21577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The Rotary Club of Holbrook agreed to be a Pilot Club and LOVED it! They ran a Holiday Stroll fundraiser and General Funds Appeal…. </a:t>
            </a:r>
            <a:r>
              <a:rPr lang="en-US" b="1" i="1" dirty="0">
                <a:latin typeface="+mj-lt"/>
              </a:rPr>
              <a:t>simultaneously! 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0416C12-F349-8EB3-6721-197844A4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99" y="2552565"/>
            <a:ext cx="3496528" cy="300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094266-FED5-3670-759C-C463AED865C4}"/>
              </a:ext>
            </a:extLst>
          </p:cNvPr>
          <p:cNvSpPr txBox="1">
            <a:spLocks/>
          </p:cNvSpPr>
          <p:nvPr/>
        </p:nvSpPr>
        <p:spPr>
          <a:xfrm>
            <a:off x="1085814" y="1783300"/>
            <a:ext cx="5644844" cy="783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+mj-lt"/>
              </a:rPr>
              <a:t>How did the pilot program go?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013E51-AA06-F69F-A426-03F55FED83D0}"/>
              </a:ext>
            </a:extLst>
          </p:cNvPr>
          <p:cNvSpPr txBox="1"/>
          <p:nvPr/>
        </p:nvSpPr>
        <p:spPr>
          <a:xfrm>
            <a:off x="1085814" y="3994223"/>
            <a:ext cx="71436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+mj-lt"/>
              </a:rPr>
              <a:t>“</a:t>
            </a:r>
            <a:r>
              <a:rPr lang="en-US" sz="2400" i="1" dirty="0" err="1">
                <a:latin typeface="+mj-lt"/>
              </a:rPr>
              <a:t>GiveButter</a:t>
            </a:r>
            <a:r>
              <a:rPr lang="en-US" sz="2400" i="1" dirty="0">
                <a:latin typeface="+mj-lt"/>
              </a:rPr>
              <a:t> allows us to have simultaneous events - a raffle, a vendor registration section, and even the ability to directly donate! Very easy to set up and for our vendors or donors to utilize.”</a:t>
            </a:r>
          </a:p>
          <a:p>
            <a:r>
              <a:rPr lang="en-US" sz="1200" i="1" dirty="0">
                <a:latin typeface="+mj-lt"/>
              </a:rPr>
              <a:t>Colleen Cahill-Viera                                                                                                                                                                               President, 2023/2024                                                                                                                                                                      Rotary Club of Holbrook </a:t>
            </a:r>
          </a:p>
        </p:txBody>
      </p:sp>
    </p:spTree>
    <p:extLst>
      <p:ext uri="{BB962C8B-B14F-4D97-AF65-F5344CB8AC3E}">
        <p14:creationId xmlns:p14="http://schemas.microsoft.com/office/powerpoint/2010/main" val="1663401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2021cb-7611-4350-8099-ceb872306f40" xsi:nil="true"/>
    <lcf76f155ced4ddcb4097134ff3c332f xmlns="dc604e07-6402-462d-81ff-98a11beb2ff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2FCB01A9709C4C82D5AE8B258FDC40" ma:contentTypeVersion="18" ma:contentTypeDescription="Create a new document." ma:contentTypeScope="" ma:versionID="c6c87ccf8317e8575d56aaff9b91e52e">
  <xsd:schema xmlns:xsd="http://www.w3.org/2001/XMLSchema" xmlns:xs="http://www.w3.org/2001/XMLSchema" xmlns:p="http://schemas.microsoft.com/office/2006/metadata/properties" xmlns:ns2="dc604e07-6402-462d-81ff-98a11beb2ffc" xmlns:ns3="f92021cb-7611-4350-8099-ceb872306f40" targetNamespace="http://schemas.microsoft.com/office/2006/metadata/properties" ma:root="true" ma:fieldsID="e02bb7cf77965b5fd93c99c2e303f3b5" ns2:_="" ns3:_="">
    <xsd:import namespace="dc604e07-6402-462d-81ff-98a11beb2ffc"/>
    <xsd:import namespace="f92021cb-7611-4350-8099-ceb872306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04e07-6402-462d-81ff-98a11beb2f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79308d4-bde5-4dca-adcb-0162404f8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2021cb-7611-4350-8099-ceb872306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4c2fefb-4546-4ad5-b94f-fcb3e78e0c7e}" ma:internalName="TaxCatchAll" ma:showField="CatchAllData" ma:web="f92021cb-7611-4350-8099-ceb872306f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B4FFE6-E896-4777-B348-208055005D1F}">
  <ds:schemaRefs>
    <ds:schemaRef ds:uri="http://schemas.microsoft.com/office/2006/metadata/properties"/>
    <ds:schemaRef ds:uri="http://schemas.microsoft.com/office/infopath/2007/PartnerControls"/>
    <ds:schemaRef ds:uri="f92021cb-7611-4350-8099-ceb872306f40"/>
    <ds:schemaRef ds:uri="dc604e07-6402-462d-81ff-98a11beb2ffc"/>
  </ds:schemaRefs>
</ds:datastoreItem>
</file>

<file path=customXml/itemProps2.xml><?xml version="1.0" encoding="utf-8"?>
<ds:datastoreItem xmlns:ds="http://schemas.openxmlformats.org/officeDocument/2006/customXml" ds:itemID="{34F6669E-EF01-4E3D-B897-8CFB58CD3B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04C98E-9790-433C-85B4-505765128C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604e07-6402-462d-81ff-98a11beb2ffc"/>
    <ds:schemaRef ds:uri="f92021cb-7611-4350-8099-ceb872306f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1512</TotalTime>
  <Words>964</Words>
  <Application>Microsoft Macintosh PowerPoint</Application>
  <PresentationFormat>Widescreen</PresentationFormat>
  <Paragraphs>124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Rotary                     District 7950 Foundation, Inc. </vt:lpstr>
      <vt:lpstr>Why a 501c3 for District 7950?</vt:lpstr>
      <vt:lpstr>Rotary District 7950 Foundation, Inc….*</vt:lpstr>
      <vt:lpstr>Goals for this Presentation…</vt:lpstr>
      <vt:lpstr> What are the Benefits to Your Club?</vt:lpstr>
      <vt:lpstr>District 7950 501c3 Supports Clubs by . . .   </vt:lpstr>
      <vt:lpstr>Understanding the “Memorandum of Understanding”</vt:lpstr>
      <vt:lpstr>How does the 501c3 Givebutter Fundraising Platform Work?</vt:lpstr>
      <vt:lpstr>A 501c3 Givebutter Fundraising Platform- Trial Run</vt:lpstr>
      <vt:lpstr>Givebutter Fundraising Opportunities</vt:lpstr>
      <vt:lpstr>Givebutter Tracking Management                                                                                            will assist your club with:</vt:lpstr>
      <vt:lpstr>Givebutter offers many donor engagement                                 opportunities through:</vt:lpstr>
      <vt:lpstr>PowerPoint Presentation</vt:lpstr>
      <vt:lpstr>How is Givebutter Funded?</vt:lpstr>
      <vt:lpstr>Additional Ways to Support your Campaign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District 7950 Foundation, Inc.</dc:title>
  <dc:creator>Charlene Jarest</dc:creator>
  <cp:lastModifiedBy>Charlene Jarest</cp:lastModifiedBy>
  <cp:revision>47</cp:revision>
  <cp:lastPrinted>2024-01-19T21:41:01Z</cp:lastPrinted>
  <dcterms:created xsi:type="dcterms:W3CDTF">2022-11-12T15:40:50Z</dcterms:created>
  <dcterms:modified xsi:type="dcterms:W3CDTF">2024-01-20T20:51:10Z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0x010100D12FCB01A9709C4C82D5AE8B258FDC40</vt:lpwstr>
  </property>
  <property fmtid="{D5CDD505-2E9C-101B-9397-08002B2CF9AE}" pid="3" name="MediaServiceImageTags">
    <vt:lpwstr/>
  </property>
</Properties>
</file>