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vV7sXW1ycsxu97sLrc1qtbRaK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4651"/>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are the ways you can begin to mitigate your bias. There are multiple tools to raise awareness of your own bias, check out Project Implicit from Harvard. It can be upsetting to learn you have a bias but it is necessary.</a:t>
            </a:r>
            <a:endParaRPr/>
          </a:p>
        </p:txBody>
      </p:sp>
      <p:sp>
        <p:nvSpPr>
          <p:cNvPr id="192" name="Google Shape;1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c1f33c1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ec1f33c13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you have taken the DEI health check as a club you can brainstorm ideas for change </a:t>
            </a:r>
            <a:endParaRPr/>
          </a:p>
        </p:txBody>
      </p:sp>
      <p:sp>
        <p:nvSpPr>
          <p:cNvPr id="211" name="Google Shape;211;gec1f33c13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9b2f9186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e9b2f9186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Most members of Rotary are aware of the history of the organization. As a global entity it is very diverse but in individual countries that diversity becomes quite limited. This is the framework and the reasoning for the DEI initiative.</a:t>
            </a: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Talk about diversity with your club members and create a member diversity and inclusion action plan using the Diversifying Club Assessment.</a:t>
            </a:r>
            <a:endParaRPr/>
          </a:p>
          <a:p>
            <a:pPr marL="0" lvl="0" indent="0" algn="l" rtl="0">
              <a:lnSpc>
                <a:spcPct val="100000"/>
              </a:lnSpc>
              <a:spcBef>
                <a:spcPts val="0"/>
              </a:spcBef>
              <a:spcAft>
                <a:spcPts val="0"/>
              </a:spcAft>
              <a:buClr>
                <a:schemeClr val="dk1"/>
              </a:buClr>
              <a:buSzPts val="1100"/>
              <a:buFont typeface="Arial"/>
              <a:buNone/>
            </a:pPr>
            <a:r>
              <a:rPr lang="en-US"/>
              <a:t>Invite local diversity, equity, and inclusion experts to speak at your club’s next gathering.</a:t>
            </a:r>
            <a:endParaRPr/>
          </a:p>
          <a:p>
            <a:pPr marL="0" lvl="0" indent="0" algn="l" rtl="0">
              <a:lnSpc>
                <a:spcPct val="100000"/>
              </a:lnSpc>
              <a:spcBef>
                <a:spcPts val="0"/>
              </a:spcBef>
              <a:spcAft>
                <a:spcPts val="0"/>
              </a:spcAft>
              <a:buClr>
                <a:schemeClr val="dk1"/>
              </a:buClr>
              <a:buSzPts val="1100"/>
              <a:buFont typeface="Arial"/>
              <a:buNone/>
            </a:pPr>
            <a:r>
              <a:rPr lang="en-US"/>
              <a:t>Connect with local organizations that are supporting diversity, equity and inclusion efforts and work with them on projects or events.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Encourage and support people from under-represented groups to take on leadership positions in your club and district.</a:t>
            </a:r>
            <a:endParaRPr/>
          </a:p>
          <a:p>
            <a:pPr marL="0" lvl="0" indent="0" algn="l" rtl="0">
              <a:lnSpc>
                <a:spcPct val="100000"/>
              </a:lnSpc>
              <a:spcBef>
                <a:spcPts val="0"/>
              </a:spcBef>
              <a:spcAft>
                <a:spcPts val="0"/>
              </a:spcAft>
              <a:buClr>
                <a:schemeClr val="dk1"/>
              </a:buClr>
              <a:buSzPts val="1100"/>
              <a:buFont typeface="Arial"/>
              <a:buNone/>
            </a:pPr>
            <a:r>
              <a:rPr lang="en-US"/>
              <a:t>Encourage club members to take the Building a Diverse Club course in the Learning Center to learn more about diversity, equity and inclusion.</a:t>
            </a:r>
            <a:endParaRPr/>
          </a:p>
          <a:p>
            <a:pPr marL="0" lvl="0" indent="0" algn="l" rtl="0">
              <a:lnSpc>
                <a:spcPct val="100000"/>
              </a:lnSpc>
              <a:spcBef>
                <a:spcPts val="0"/>
              </a:spcBef>
              <a:spcAft>
                <a:spcPts val="0"/>
              </a:spcAft>
              <a:buClr>
                <a:schemeClr val="dk1"/>
              </a:buClr>
              <a:buSzPts val="1100"/>
              <a:buFont typeface="Arial"/>
              <a:buNone/>
            </a:pPr>
            <a:r>
              <a:rPr lang="en-US"/>
              <a:t>Create a community advisory board and invite diverse members from the community and from your club to take part. You will learn what’s important to the community and discover ways to work together and take action.</a:t>
            </a:r>
            <a:endParaRPr/>
          </a:p>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Often, race-focused conversations derail because people are using the same terms in different ways. One of the challenges of communicating effectively about race is to move people from the narrow and individualized definition of racism to a more comprehensive and systemic awareness.</a:t>
            </a:r>
            <a:endParaRPr/>
          </a:p>
          <a:p>
            <a:pPr marL="0" lvl="0" indent="0" algn="l" rtl="0">
              <a:lnSpc>
                <a:spcPct val="100000"/>
              </a:lnSpc>
              <a:spcBef>
                <a:spcPts val="0"/>
              </a:spcBef>
              <a:spcAft>
                <a:spcPts val="0"/>
              </a:spcAft>
              <a:buClr>
                <a:schemeClr val="dk1"/>
              </a:buClr>
              <a:buSzPts val="1100"/>
              <a:buFont typeface="Arial"/>
              <a:buNone/>
            </a:pPr>
            <a:r>
              <a:rPr lang="en-US"/>
              <a:t>To illuminate racism, we need to “name it, frame it and explain it.”</a:t>
            </a:r>
            <a:endParaRPr/>
          </a:p>
          <a:p>
            <a:pPr marL="0" lvl="0" indent="0" algn="l" rtl="0">
              <a:lnSpc>
                <a:spcPct val="100000"/>
              </a:lnSpc>
              <a:spcBef>
                <a:spcPts val="0"/>
              </a:spcBef>
              <a:spcAft>
                <a:spcPts val="0"/>
              </a:spcAft>
              <a:buClr>
                <a:schemeClr val="dk1"/>
              </a:buClr>
              <a:buSzPts val="1100"/>
              <a:buFont typeface="Arial"/>
              <a:buNone/>
            </a:pPr>
            <a:r>
              <a:rPr lang="en-US"/>
              <a:t>Establishing a shared language to present data, describe conditions and outcomes and identify root causes of inequities serves an important function. A common language creates a narrative that makes it easier to communicate the commitment to racial equity, both internally and externally, and it creates a platform for coordinated work toward equitable outcomes.</a:t>
            </a:r>
            <a:endParaRPr/>
          </a:p>
          <a:p>
            <a:pPr marL="0" lvl="0" indent="0" algn="l" rtl="0">
              <a:lnSpc>
                <a:spcPct val="100000"/>
              </a:lnSpc>
              <a:spcBef>
                <a:spcPts val="0"/>
              </a:spcBef>
              <a:spcAft>
                <a:spcPts val="0"/>
              </a:spcAft>
              <a:buSzPts val="1400"/>
              <a:buNone/>
            </a:pP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bias helps us make decisions but at the same time it affects all of our daily interactions. It is awfully difficult (nigh impossible) to remove bias but by being aware of our own biases we can make efforts to mitigate them</a:t>
            </a:r>
            <a:endParaRPr/>
          </a:p>
        </p:txBody>
      </p:sp>
      <p:sp>
        <p:nvSpPr>
          <p:cNvPr id="177" name="Google Shape;17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rotary.org/en/about-rotary/diversity-equity-and-inclusio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youtube.com/watch?v=WxIbRNag3WE" TargetMode="External"/><Relationship Id="rId5" Type="http://schemas.openxmlformats.org/officeDocument/2006/relationships/hyperlink" Target="http://msgfocus.rotary.org/files/amf_highroad_solution/project_190/Youth_Exchange/LGBTQ__Resource/2020_LGBTQ_RYE_FINAL.pdf" TargetMode="External"/><Relationship Id="rId4" Type="http://schemas.openxmlformats.org/officeDocument/2006/relationships/hyperlink" Target="https://learn.rotary.org/members/learn/course/internal/view/elearning/42/building-a-diverse-clu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learning/paths/diversity-inclusion-and-belonging-for-all" TargetMode="External"/><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blog.ongig.com/diversity-and-inclusion/top-diversity-videos/" TargetMode="External"/><Relationship Id="rId5" Type="http://schemas.openxmlformats.org/officeDocument/2006/relationships/hyperlink" Target="https://us.pg.com/talkaboutbias/" TargetMode="External"/><Relationship Id="rId4" Type="http://schemas.openxmlformats.org/officeDocument/2006/relationships/hyperlink" Target="https://www.linkedin.com/learning/inclusive-leadershi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edadsetan-foley@visions-inc.org" TargetMode="External"/><Relationship Id="rId3" Type="http://schemas.openxmlformats.org/officeDocument/2006/relationships/hyperlink" Target="mailto:jsmall428@gmail.com" TargetMode="External"/><Relationship Id="rId7" Type="http://schemas.openxmlformats.org/officeDocument/2006/relationships/hyperlink" Target="mailto:yarmrec@gmail.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hmastico@gmail.com" TargetMode="External"/><Relationship Id="rId5" Type="http://schemas.openxmlformats.org/officeDocument/2006/relationships/hyperlink" Target="mailto:carljalves@gmail.com" TargetMode="External"/><Relationship Id="rId4" Type="http://schemas.openxmlformats.org/officeDocument/2006/relationships/hyperlink" Target="mailto:ushavakil@ao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learn.rotary.org/members/learn/course/internal/view/elearning/42/building-a-diverse-clu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0" y="0"/>
            <a:ext cx="8526585"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
          <p:cNvSpPr txBox="1"/>
          <p:nvPr/>
        </p:nvSpPr>
        <p:spPr>
          <a:xfrm>
            <a:off x="469734" y="1997839"/>
            <a:ext cx="4008481"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Arial"/>
                <a:ea typeface="Arial"/>
                <a:cs typeface="Arial"/>
                <a:sym typeface="Arial"/>
              </a:rPr>
              <a:t>District 7950 Diversity</a:t>
            </a:r>
            <a:br>
              <a:rPr lang="en-US" sz="3600" b="1"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Equity</a:t>
            </a:r>
            <a:br>
              <a:rPr lang="en-US" sz="3600" b="1"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Inclusion Committee</a:t>
            </a:r>
            <a:endParaRPr sz="3600" b="0" i="0" u="none" strike="noStrike" cap="none">
              <a:solidFill>
                <a:schemeClr val="lt1"/>
              </a:solidFill>
              <a:latin typeface="Arial"/>
              <a:ea typeface="Arial"/>
              <a:cs typeface="Arial"/>
              <a:sym typeface="Arial"/>
            </a:endParaRPr>
          </a:p>
        </p:txBody>
      </p:sp>
      <p:pic>
        <p:nvPicPr>
          <p:cNvPr id="91" name="Google Shape;91;p1"/>
          <p:cNvPicPr preferRelativeResize="0"/>
          <p:nvPr/>
        </p:nvPicPr>
        <p:blipFill rotWithShape="1">
          <a:blip r:embed="rId4">
            <a:alphaModFix/>
          </a:blip>
          <a:srcRect l="26077" r="24817"/>
          <a:stretch/>
        </p:blipFill>
        <p:spPr>
          <a:xfrm>
            <a:off x="8543306" y="845277"/>
            <a:ext cx="3648694" cy="52965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12"/>
          <p:cNvSpPr/>
          <p:nvPr/>
        </p:nvSpPr>
        <p:spPr>
          <a:xfrm rot="10800000" flipH="1">
            <a:off x="2" y="0"/>
            <a:ext cx="12191998" cy="1575955"/>
          </a:xfrm>
          <a:prstGeom prst="rect">
            <a:avLst/>
          </a:prstGeom>
          <a:gradFill>
            <a:gsLst>
              <a:gs pos="0">
                <a:srgbClr val="000000">
                  <a:alpha val="95686"/>
                </a:srgbClr>
              </a:gs>
              <a:gs pos="100000">
                <a:srgbClr val="2F5496"/>
              </a:gs>
            </a:gsLst>
            <a:lin ang="6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12"/>
          <p:cNvSpPr/>
          <p:nvPr/>
        </p:nvSpPr>
        <p:spPr>
          <a:xfrm>
            <a:off x="0" y="0"/>
            <a:ext cx="8128856" cy="1575461"/>
          </a:xfrm>
          <a:prstGeom prst="rect">
            <a:avLst/>
          </a:prstGeom>
          <a:gradFill>
            <a:gsLst>
              <a:gs pos="0">
                <a:srgbClr val="4472C4">
                  <a:alpha val="40784"/>
                </a:srgbClr>
              </a:gs>
              <a:gs pos="74000">
                <a:srgbClr val="8DA9DB">
                  <a:alpha val="0"/>
                </a:srgbClr>
              </a:gs>
              <a:gs pos="100000">
                <a:srgbClr val="8DA9DB">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12"/>
          <p:cNvSpPr/>
          <p:nvPr/>
        </p:nvSpPr>
        <p:spPr>
          <a:xfrm flipH="1">
            <a:off x="-3" y="-1"/>
            <a:ext cx="12192002" cy="1574311"/>
          </a:xfrm>
          <a:prstGeom prst="rect">
            <a:avLst/>
          </a:prstGeom>
          <a:gradFill>
            <a:gsLst>
              <a:gs pos="0">
                <a:srgbClr val="000000">
                  <a:alpha val="62745"/>
                </a:srgbClr>
              </a:gs>
              <a:gs pos="78000">
                <a:srgbClr val="4472C4">
                  <a:alpha val="14901"/>
                </a:srgbClr>
              </a:gs>
              <a:gs pos="100000">
                <a:srgbClr val="4472C4">
                  <a:alpha val="14901"/>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8" name="Google Shape;198;p12"/>
          <p:cNvSpPr txBox="1">
            <a:spLocks noGrp="1"/>
          </p:cNvSpPr>
          <p:nvPr>
            <p:ph type="title"/>
          </p:nvPr>
        </p:nvSpPr>
        <p:spPr>
          <a:xfrm>
            <a:off x="1779484" y="296677"/>
            <a:ext cx="8706934" cy="115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None/>
            </a:pPr>
            <a:r>
              <a:rPr lang="en-US" sz="3700">
                <a:solidFill>
                  <a:srgbClr val="FFFFFF"/>
                </a:solidFill>
                <a:latin typeface="Arial"/>
                <a:ea typeface="Arial"/>
                <a:cs typeface="Arial"/>
                <a:sym typeface="Arial"/>
              </a:rPr>
              <a:t>Unconscious Bias – How can I improve?</a:t>
            </a:r>
            <a:endParaRPr/>
          </a:p>
        </p:txBody>
      </p:sp>
      <p:pic>
        <p:nvPicPr>
          <p:cNvPr id="199" name="Google Shape;199;p12" descr="A screenshot of a cell phone&#10;&#10;Description automatically generated"/>
          <p:cNvPicPr preferRelativeResize="0"/>
          <p:nvPr/>
        </p:nvPicPr>
        <p:blipFill rotWithShape="1">
          <a:blip r:embed="rId3">
            <a:alphaModFix/>
          </a:blip>
          <a:srcRect/>
          <a:stretch/>
        </p:blipFill>
        <p:spPr>
          <a:xfrm>
            <a:off x="1779484" y="1574310"/>
            <a:ext cx="8444286" cy="52836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xfrm>
            <a:off x="789125" y="2103299"/>
            <a:ext cx="5136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Who is in your club?</a:t>
            </a:r>
            <a:endParaRPr/>
          </a:p>
        </p:txBody>
      </p:sp>
      <p:sp>
        <p:nvSpPr>
          <p:cNvPr id="206" name="Google Shape;206;p6"/>
          <p:cNvSpPr txBox="1">
            <a:spLocks noGrp="1"/>
          </p:cNvSpPr>
          <p:nvPr>
            <p:ph type="body" idx="1"/>
          </p:nvPr>
        </p:nvSpPr>
        <p:spPr>
          <a:xfrm>
            <a:off x="1189260" y="3936094"/>
            <a:ext cx="3627900" cy="748200"/>
          </a:xfrm>
          <a:prstGeom prst="rect">
            <a:avLst/>
          </a:prstGeom>
          <a:noFill/>
          <a:ln>
            <a:noFill/>
          </a:ln>
        </p:spPr>
        <p:txBody>
          <a:bodyPr spcFirstLastPara="1" wrap="square" lIns="91425" tIns="45700" rIns="91425" bIns="45700" anchor="t" anchorCtr="0">
            <a:normAutofit/>
          </a:bodyPr>
          <a:lstStyle/>
          <a:p>
            <a:pPr marL="685800" lvl="0" indent="0" algn="l" rtl="0">
              <a:lnSpc>
                <a:spcPct val="90000"/>
              </a:lnSpc>
              <a:spcBef>
                <a:spcPts val="500"/>
              </a:spcBef>
              <a:spcAft>
                <a:spcPts val="0"/>
              </a:spcAft>
              <a:buSzPts val="1800"/>
              <a:buNone/>
            </a:pPr>
            <a:r>
              <a:rPr lang="en-US" sz="2400">
                <a:latin typeface="Arial"/>
                <a:ea typeface="Arial"/>
                <a:cs typeface="Arial"/>
                <a:sym typeface="Arial"/>
              </a:rPr>
              <a:t>Is there diversity?</a:t>
            </a:r>
            <a:endParaRPr/>
          </a:p>
          <a:p>
            <a:pPr marL="342900" lvl="1" indent="-225425" algn="l" rtl="0">
              <a:lnSpc>
                <a:spcPct val="90000"/>
              </a:lnSpc>
              <a:spcBef>
                <a:spcPts val="500"/>
              </a:spcBef>
              <a:spcAft>
                <a:spcPts val="0"/>
              </a:spcAft>
              <a:buClr>
                <a:schemeClr val="dk1"/>
              </a:buClr>
              <a:buSzPts val="2000"/>
              <a:buNone/>
            </a:pPr>
            <a:endParaRPr sz="2000">
              <a:latin typeface="Arial"/>
              <a:ea typeface="Arial"/>
              <a:cs typeface="Arial"/>
              <a:sym typeface="Arial"/>
            </a:endParaRPr>
          </a:p>
        </p:txBody>
      </p:sp>
      <p:pic>
        <p:nvPicPr>
          <p:cNvPr id="207" name="Google Shape;207;p6" descr="S:\MD- Membership Development\PUBLICATIONS\595 Rotary Basics\595-EN13_cover.jpg"/>
          <p:cNvPicPr preferRelativeResize="0"/>
          <p:nvPr/>
        </p:nvPicPr>
        <p:blipFill rotWithShape="1">
          <a:blip r:embed="rId3">
            <a:alphaModFix/>
          </a:blip>
          <a:srcRect/>
          <a:stretch/>
        </p:blipFill>
        <p:spPr>
          <a:xfrm>
            <a:off x="6712050" y="350437"/>
            <a:ext cx="4690825" cy="615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ec1f33c13c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gec1f33c13c_0_0"/>
          <p:cNvSpPr/>
          <p:nvPr/>
        </p:nvSpPr>
        <p:spPr>
          <a:xfrm rot="-5400000" flipH="1">
            <a:off x="2666617" y="-2666188"/>
            <a:ext cx="6858000" cy="12191234"/>
          </a:xfrm>
          <a:prstGeom prst="rect">
            <a:avLst/>
          </a:prstGeom>
          <a:gradFill>
            <a:gsLst>
              <a:gs pos="0">
                <a:schemeClr val="accent1"/>
              </a:gs>
              <a:gs pos="8000">
                <a:schemeClr val="accent1"/>
              </a:gs>
              <a:gs pos="100000">
                <a:srgbClr val="1F3864"/>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gec1f33c13c_0_0"/>
          <p:cNvSpPr/>
          <p:nvPr/>
        </p:nvSpPr>
        <p:spPr>
          <a:xfrm rot="10800000" flipH="1">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gec1f33c13c_0_0"/>
          <p:cNvSpPr/>
          <p:nvPr/>
        </p:nvSpPr>
        <p:spPr>
          <a:xfrm rot="-5400000" flipH="1">
            <a:off x="3649491" y="-1685840"/>
            <a:ext cx="4894564" cy="12193545"/>
          </a:xfrm>
          <a:prstGeom prst="rect">
            <a:avLst/>
          </a:prstGeom>
          <a:gradFill>
            <a:gsLst>
              <a:gs pos="0">
                <a:srgbClr val="9CC2E5">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7" name="Google Shape;217;gec1f33c13c_0_0" descr="Table&#10;&#10;Description automatically generated"/>
          <p:cNvPicPr preferRelativeResize="0"/>
          <p:nvPr/>
        </p:nvPicPr>
        <p:blipFill rotWithShape="1">
          <a:blip r:embed="rId3">
            <a:alphaModFix/>
          </a:blip>
          <a:srcRect/>
          <a:stretch/>
        </p:blipFill>
        <p:spPr>
          <a:xfrm>
            <a:off x="1422400" y="0"/>
            <a:ext cx="9682479" cy="68575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1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3" name="Google Shape;223;p14"/>
          <p:cNvSpPr txBox="1">
            <a:spLocks noGrp="1"/>
          </p:cNvSpPr>
          <p:nvPr>
            <p:ph type="title"/>
          </p:nvPr>
        </p:nvSpPr>
        <p:spPr>
          <a:xfrm>
            <a:off x="416343" y="155118"/>
            <a:ext cx="6023367" cy="13203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Calibri"/>
              <a:buNone/>
            </a:pPr>
            <a:r>
              <a:rPr lang="en-US" sz="4200"/>
              <a:t>Diversity Questions for Your Rotary Club</a:t>
            </a:r>
            <a:endParaRPr/>
          </a:p>
        </p:txBody>
      </p:sp>
      <p:sp>
        <p:nvSpPr>
          <p:cNvPr id="224" name="Google Shape;224;p14"/>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5" name="Google Shape;225;p14"/>
          <p:cNvSpPr txBox="1">
            <a:spLocks noGrp="1"/>
          </p:cNvSpPr>
          <p:nvPr>
            <p:ph type="body" idx="1"/>
          </p:nvPr>
        </p:nvSpPr>
        <p:spPr>
          <a:xfrm>
            <a:off x="541554" y="2544518"/>
            <a:ext cx="4243589" cy="3320668"/>
          </a:xfrm>
          <a:prstGeom prst="rect">
            <a:avLst/>
          </a:prstGeom>
          <a:noFill/>
          <a:ln>
            <a:noFill/>
          </a:ln>
        </p:spPr>
        <p:txBody>
          <a:bodyPr spcFirstLastPara="1" wrap="square" lIns="91425" tIns="45700" rIns="91425" bIns="45700" anchor="t" anchorCtr="0">
            <a:normAutofit/>
          </a:bodyPr>
          <a:lstStyle/>
          <a:p>
            <a:pPr marL="228600" lvl="0" indent="-219075" algn="l" rtl="0">
              <a:lnSpc>
                <a:spcPct val="90000"/>
              </a:lnSpc>
              <a:spcBef>
                <a:spcPts val="1000"/>
              </a:spcBef>
              <a:spcAft>
                <a:spcPts val="0"/>
              </a:spcAft>
              <a:buClr>
                <a:schemeClr val="dk1"/>
              </a:buClr>
              <a:buSzPts val="2000"/>
              <a:buChar char="•"/>
            </a:pPr>
            <a:r>
              <a:rPr lang="en-US" sz="2000"/>
              <a:t>	Age</a:t>
            </a:r>
            <a:endParaRPr/>
          </a:p>
          <a:p>
            <a:pPr marL="228600" lvl="0" indent="-219075" algn="l" rtl="0">
              <a:lnSpc>
                <a:spcPct val="90000"/>
              </a:lnSpc>
              <a:spcBef>
                <a:spcPts val="1000"/>
              </a:spcBef>
              <a:spcAft>
                <a:spcPts val="0"/>
              </a:spcAft>
              <a:buClr>
                <a:schemeClr val="dk1"/>
              </a:buClr>
              <a:buSzPts val="2000"/>
              <a:buChar char="•"/>
            </a:pPr>
            <a:r>
              <a:rPr lang="en-US" sz="2000"/>
              <a:t>	Race</a:t>
            </a:r>
            <a:endParaRPr/>
          </a:p>
          <a:p>
            <a:pPr marL="228600" lvl="0" indent="-219075" algn="l" rtl="0">
              <a:lnSpc>
                <a:spcPct val="90000"/>
              </a:lnSpc>
              <a:spcBef>
                <a:spcPts val="1000"/>
              </a:spcBef>
              <a:spcAft>
                <a:spcPts val="0"/>
              </a:spcAft>
              <a:buClr>
                <a:schemeClr val="dk1"/>
              </a:buClr>
              <a:buSzPts val="2000"/>
              <a:buChar char="•"/>
            </a:pPr>
            <a:r>
              <a:rPr lang="en-US" sz="2000"/>
              <a:t>	Gender</a:t>
            </a:r>
            <a:endParaRPr/>
          </a:p>
          <a:p>
            <a:pPr marL="228600" lvl="0" indent="-219075" algn="l" rtl="0">
              <a:lnSpc>
                <a:spcPct val="90000"/>
              </a:lnSpc>
              <a:spcBef>
                <a:spcPts val="1000"/>
              </a:spcBef>
              <a:spcAft>
                <a:spcPts val="0"/>
              </a:spcAft>
              <a:buClr>
                <a:schemeClr val="dk1"/>
              </a:buClr>
              <a:buSzPts val="2000"/>
              <a:buChar char="•"/>
            </a:pPr>
            <a:r>
              <a:rPr lang="en-US" sz="2000"/>
              <a:t>	Religion</a:t>
            </a:r>
            <a:endParaRPr/>
          </a:p>
          <a:p>
            <a:pPr marL="228600" lvl="0" indent="-219075" algn="l" rtl="0">
              <a:lnSpc>
                <a:spcPct val="90000"/>
              </a:lnSpc>
              <a:spcBef>
                <a:spcPts val="1000"/>
              </a:spcBef>
              <a:spcAft>
                <a:spcPts val="0"/>
              </a:spcAft>
              <a:buClr>
                <a:schemeClr val="dk1"/>
              </a:buClr>
              <a:buSzPts val="2000"/>
              <a:buChar char="•"/>
            </a:pPr>
            <a:r>
              <a:rPr lang="en-US" sz="2000"/>
              <a:t>	Sexual Orientation</a:t>
            </a:r>
            <a:endParaRPr/>
          </a:p>
          <a:p>
            <a:pPr marL="228600" lvl="0" indent="-219075" algn="l" rtl="0">
              <a:lnSpc>
                <a:spcPct val="90000"/>
              </a:lnSpc>
              <a:spcBef>
                <a:spcPts val="1000"/>
              </a:spcBef>
              <a:spcAft>
                <a:spcPts val="0"/>
              </a:spcAft>
              <a:buClr>
                <a:schemeClr val="dk1"/>
              </a:buClr>
              <a:buSzPts val="2000"/>
              <a:buChar char="•"/>
            </a:pPr>
            <a:r>
              <a:rPr lang="en-US" sz="2000"/>
              <a:t>	Economic</a:t>
            </a:r>
            <a:endParaRPr/>
          </a:p>
          <a:p>
            <a:pPr marL="228600" lvl="0" indent="-219075" algn="l" rtl="0">
              <a:lnSpc>
                <a:spcPct val="90000"/>
              </a:lnSpc>
              <a:spcBef>
                <a:spcPts val="1000"/>
              </a:spcBef>
              <a:spcAft>
                <a:spcPts val="0"/>
              </a:spcAft>
              <a:buClr>
                <a:schemeClr val="dk1"/>
              </a:buClr>
              <a:buSzPts val="2000"/>
              <a:buChar char="•"/>
            </a:pPr>
            <a:r>
              <a:rPr lang="en-US" sz="2000"/>
              <a:t>	Career</a:t>
            </a:r>
            <a:endParaRPr/>
          </a:p>
          <a:p>
            <a:pPr marL="228600" lvl="0" indent="-219075" algn="l" rtl="0">
              <a:lnSpc>
                <a:spcPct val="90000"/>
              </a:lnSpc>
              <a:spcBef>
                <a:spcPts val="1000"/>
              </a:spcBef>
              <a:spcAft>
                <a:spcPts val="0"/>
              </a:spcAft>
              <a:buClr>
                <a:schemeClr val="dk1"/>
              </a:buClr>
              <a:buSzPts val="2000"/>
              <a:buChar char="•"/>
            </a:pPr>
            <a:r>
              <a:rPr lang="en-US" sz="2000"/>
              <a:t>	Handicapped </a:t>
            </a:r>
            <a:endParaRPr/>
          </a:p>
          <a:p>
            <a:pPr marL="228600" lvl="0" indent="-111125" algn="l" rtl="0">
              <a:lnSpc>
                <a:spcPct val="90000"/>
              </a:lnSpc>
              <a:spcBef>
                <a:spcPts val="1000"/>
              </a:spcBef>
              <a:spcAft>
                <a:spcPts val="0"/>
              </a:spcAft>
              <a:buClr>
                <a:schemeClr val="dk1"/>
              </a:buClr>
              <a:buSzPts val="2000"/>
              <a:buNone/>
            </a:pPr>
            <a:endParaRPr sz="2000"/>
          </a:p>
        </p:txBody>
      </p:sp>
      <p:pic>
        <p:nvPicPr>
          <p:cNvPr id="226" name="Google Shape;226;p14"/>
          <p:cNvPicPr preferRelativeResize="0"/>
          <p:nvPr/>
        </p:nvPicPr>
        <p:blipFill rotWithShape="1">
          <a:blip r:embed="rId3">
            <a:alphaModFix/>
          </a:blip>
          <a:srcRect l="12093" r="12093"/>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227" name="Google Shape;227;p14"/>
          <p:cNvSpPr txBox="1"/>
          <p:nvPr/>
        </p:nvSpPr>
        <p:spPr>
          <a:xfrm>
            <a:off x="416343" y="1712558"/>
            <a:ext cx="4368800" cy="646331"/>
          </a:xfrm>
          <a:prstGeom prst="rect">
            <a:avLst/>
          </a:prstGeom>
          <a:noFill/>
          <a:ln>
            <a:noFill/>
          </a:ln>
        </p:spPr>
        <p:txBody>
          <a:bodyPr spcFirstLastPara="1" wrap="square" lIns="91425" tIns="45700" rIns="91425" bIns="45700" anchor="t" anchorCtr="0">
            <a:spAutoFit/>
          </a:bodyPr>
          <a:lstStyle/>
          <a:p>
            <a:pPr marL="9525" marR="0" lvl="0" indent="0" algn="l" rtl="0">
              <a:lnSpc>
                <a:spcPct val="100000"/>
              </a:lnSpc>
              <a:spcBef>
                <a:spcPts val="0"/>
              </a:spcBef>
              <a:spcAft>
                <a:spcPts val="0"/>
              </a:spcAft>
              <a:buClr>
                <a:schemeClr val="dk1"/>
              </a:buClr>
              <a:buSzPts val="1800"/>
              <a:buFont typeface="Arial"/>
              <a:buNone/>
            </a:pPr>
            <a:r>
              <a:rPr lang="en-US" sz="1800" b="0" i="0" u="none" strike="noStrike" cap="none">
                <a:solidFill>
                  <a:srgbClr val="000000"/>
                </a:solidFill>
                <a:latin typeface="Arial"/>
                <a:ea typeface="Arial"/>
                <a:cs typeface="Arial"/>
                <a:sym typeface="Arial"/>
              </a:rPr>
              <a:t>Do the demographics of your club match the demographics of the community?</a:t>
            </a:r>
            <a:endParaRPr/>
          </a:p>
        </p:txBody>
      </p:sp>
      <p:sp>
        <p:nvSpPr>
          <p:cNvPr id="228" name="Google Shape;228;p14"/>
          <p:cNvSpPr txBox="1"/>
          <p:nvPr/>
        </p:nvSpPr>
        <p:spPr>
          <a:xfrm>
            <a:off x="61198" y="5862663"/>
            <a:ext cx="5250504" cy="774571"/>
          </a:xfrm>
          <a:prstGeom prst="rect">
            <a:avLst/>
          </a:prstGeom>
          <a:noFill/>
          <a:ln>
            <a:noFill/>
          </a:ln>
        </p:spPr>
        <p:txBody>
          <a:bodyPr spcFirstLastPara="1" wrap="square" lIns="91425" tIns="45700" rIns="91425" bIns="45700" anchor="t" anchorCtr="0">
            <a:spAutoFit/>
          </a:bodyPr>
          <a:lstStyle/>
          <a:p>
            <a:pPr marL="9525"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Is there a bias in seeking new members?</a:t>
            </a:r>
            <a:endParaRPr/>
          </a:p>
          <a:p>
            <a:pPr marL="9525" marR="0" lvl="0" indent="0" algn="ctr" rtl="0">
              <a:lnSpc>
                <a:spcPct val="100000"/>
              </a:lnSpc>
              <a:spcBef>
                <a:spcPts val="1000"/>
              </a:spcBef>
              <a:spcAft>
                <a:spcPts val="0"/>
              </a:spcAft>
              <a:buNone/>
            </a:pPr>
            <a:r>
              <a:rPr lang="en-US" sz="1800" b="1" i="0" u="none" strike="noStrike" cap="none">
                <a:solidFill>
                  <a:srgbClr val="000000"/>
                </a:solidFill>
                <a:latin typeface="Arial"/>
                <a:ea typeface="Arial"/>
                <a:cs typeface="Arial"/>
                <a:sym typeface="Arial"/>
              </a:rPr>
              <a:t>Is there an active plan to increase diversity?</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 name="Google Shape;234;p15"/>
          <p:cNvSpPr/>
          <p:nvPr/>
        </p:nvSpPr>
        <p:spPr>
          <a:xfrm>
            <a:off x="-15028" y="-1"/>
            <a:ext cx="12192000"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5" name="Google Shape;235;p15"/>
          <p:cNvSpPr txBox="1">
            <a:spLocks noGrp="1"/>
          </p:cNvSpPr>
          <p:nvPr>
            <p:ph type="title"/>
          </p:nvPr>
        </p:nvSpPr>
        <p:spPr>
          <a:xfrm>
            <a:off x="563103" y="522051"/>
            <a:ext cx="3595678" cy="13308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100"/>
              <a:buFont typeface="Calibri"/>
              <a:buNone/>
            </a:pPr>
            <a:r>
              <a:rPr lang="en-US" sz="4100">
                <a:latin typeface="Arial"/>
                <a:ea typeface="Arial"/>
                <a:cs typeface="Arial"/>
                <a:sym typeface="Arial"/>
              </a:rPr>
              <a:t>Equity in Your Rotary Club</a:t>
            </a:r>
            <a:endParaRPr/>
          </a:p>
        </p:txBody>
      </p:sp>
      <p:pic>
        <p:nvPicPr>
          <p:cNvPr id="236" name="Google Shape;236;p15"/>
          <p:cNvPicPr preferRelativeResize="0"/>
          <p:nvPr/>
        </p:nvPicPr>
        <p:blipFill rotWithShape="1">
          <a:blip r:embed="rId3">
            <a:alphaModFix/>
          </a:blip>
          <a:srcRect r="3" b="5328"/>
          <a:stretch/>
        </p:blipFill>
        <p:spPr>
          <a:xfrm>
            <a:off x="4948188" y="1"/>
            <a:ext cx="7243812" cy="6857999"/>
          </a:xfrm>
          <a:custGeom>
            <a:avLst/>
            <a:gdLst/>
            <a:ahLst/>
            <a:cxnLst/>
            <a:rect l="l" t="t" r="r" b="b"/>
            <a:pathLst>
              <a:path w="7243812" h="6857999" extrusionOk="0">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ln>
            <a:noFill/>
          </a:ln>
        </p:spPr>
      </p:pic>
      <p:sp>
        <p:nvSpPr>
          <p:cNvPr id="237" name="Google Shape;237;p15"/>
          <p:cNvSpPr txBox="1">
            <a:spLocks noGrp="1"/>
          </p:cNvSpPr>
          <p:nvPr>
            <p:ph type="body" idx="1"/>
          </p:nvPr>
        </p:nvSpPr>
        <p:spPr>
          <a:xfrm>
            <a:off x="563102" y="1980092"/>
            <a:ext cx="5827969" cy="47514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2000">
                <a:latin typeface="Arial"/>
                <a:ea typeface="Arial"/>
                <a:cs typeface="Arial"/>
                <a:sym typeface="Arial"/>
              </a:rPr>
              <a:t>Are there barriers preventing people from attending meetings?</a:t>
            </a:r>
            <a:endParaRPr/>
          </a:p>
          <a:p>
            <a:pPr marL="0" lvl="0" indent="0" algn="l" rtl="0">
              <a:lnSpc>
                <a:spcPct val="90000"/>
              </a:lnSpc>
              <a:spcBef>
                <a:spcPts val="1000"/>
              </a:spcBef>
              <a:spcAft>
                <a:spcPts val="0"/>
              </a:spcAft>
              <a:buSzPts val="1800"/>
              <a:buNone/>
            </a:pPr>
            <a:endParaRPr sz="2000">
              <a:latin typeface="Arial"/>
              <a:ea typeface="Arial"/>
              <a:cs typeface="Arial"/>
              <a:sym typeface="Arial"/>
            </a:endParaRPr>
          </a:p>
          <a:p>
            <a:pPr marL="457200" lvl="0" indent="-355600" algn="l" rtl="0">
              <a:lnSpc>
                <a:spcPct val="90000"/>
              </a:lnSpc>
              <a:spcBef>
                <a:spcPts val="1000"/>
              </a:spcBef>
              <a:spcAft>
                <a:spcPts val="0"/>
              </a:spcAft>
              <a:buSzPts val="2000"/>
              <a:buFont typeface="Arial"/>
              <a:buChar char="•"/>
            </a:pPr>
            <a:r>
              <a:rPr lang="en-US" sz="2000">
                <a:latin typeface="Arial"/>
                <a:ea typeface="Arial"/>
                <a:cs typeface="Arial"/>
                <a:sym typeface="Arial"/>
              </a:rPr>
              <a:t>location handicap accessible</a:t>
            </a:r>
            <a:endParaRPr/>
          </a:p>
          <a:p>
            <a:pPr marL="457200" lvl="0" indent="-355600" algn="l" rtl="0">
              <a:lnSpc>
                <a:spcPct val="90000"/>
              </a:lnSpc>
              <a:spcBef>
                <a:spcPts val="0"/>
              </a:spcBef>
              <a:spcAft>
                <a:spcPts val="0"/>
              </a:spcAft>
              <a:buSzPts val="2000"/>
              <a:buFont typeface="Arial"/>
              <a:buChar char="•"/>
            </a:pPr>
            <a:r>
              <a:rPr lang="en-US" sz="2000">
                <a:latin typeface="Arial"/>
                <a:ea typeface="Arial"/>
                <a:cs typeface="Arial"/>
                <a:sym typeface="Arial"/>
              </a:rPr>
              <a:t>time accessible </a:t>
            </a:r>
            <a:endParaRPr/>
          </a:p>
          <a:p>
            <a:pPr marL="457200" lvl="0" indent="-355600" algn="l" rtl="0">
              <a:lnSpc>
                <a:spcPct val="90000"/>
              </a:lnSpc>
              <a:spcBef>
                <a:spcPts val="0"/>
              </a:spcBef>
              <a:spcAft>
                <a:spcPts val="0"/>
              </a:spcAft>
              <a:buSzPts val="2000"/>
              <a:buFont typeface="Arial"/>
              <a:buChar char="•"/>
            </a:pPr>
            <a:r>
              <a:rPr lang="en-US" sz="2000">
                <a:latin typeface="Arial"/>
                <a:ea typeface="Arial"/>
                <a:cs typeface="Arial"/>
                <a:sym typeface="Arial"/>
              </a:rPr>
              <a:t>cost accessible </a:t>
            </a:r>
            <a:endParaRPr/>
          </a:p>
          <a:p>
            <a:pPr marL="457200" lvl="0" indent="-355600" algn="l" rtl="0">
              <a:lnSpc>
                <a:spcPct val="90000"/>
              </a:lnSpc>
              <a:spcBef>
                <a:spcPts val="0"/>
              </a:spcBef>
              <a:spcAft>
                <a:spcPts val="0"/>
              </a:spcAft>
              <a:buSzPts val="2000"/>
              <a:buFont typeface="Arial"/>
              <a:buChar char="•"/>
            </a:pPr>
            <a:r>
              <a:rPr lang="en-US" sz="2000">
                <a:latin typeface="Arial"/>
                <a:ea typeface="Arial"/>
                <a:cs typeface="Arial"/>
                <a:sym typeface="Arial"/>
              </a:rPr>
              <a:t>ethnic bias to your meetings or menu</a:t>
            </a:r>
            <a:endParaRPr/>
          </a:p>
          <a:p>
            <a:pPr marL="457200" lvl="0" indent="-355600" algn="l" rtl="0">
              <a:lnSpc>
                <a:spcPct val="90000"/>
              </a:lnSpc>
              <a:spcBef>
                <a:spcPts val="0"/>
              </a:spcBef>
              <a:spcAft>
                <a:spcPts val="0"/>
              </a:spcAft>
              <a:buSzPts val="2000"/>
              <a:buFont typeface="Arial"/>
              <a:buChar char="•"/>
            </a:pPr>
            <a:r>
              <a:rPr lang="en-US" sz="2000">
                <a:latin typeface="Arial"/>
                <a:ea typeface="Arial"/>
                <a:cs typeface="Arial"/>
                <a:sym typeface="Arial"/>
              </a:rPr>
              <a:t>hybrid meetings</a:t>
            </a:r>
            <a:endParaRPr/>
          </a:p>
          <a:p>
            <a:pPr marL="457200" lvl="0" indent="-355600" algn="l" rtl="0">
              <a:lnSpc>
                <a:spcPct val="90000"/>
              </a:lnSpc>
              <a:spcBef>
                <a:spcPts val="0"/>
              </a:spcBef>
              <a:spcAft>
                <a:spcPts val="0"/>
              </a:spcAft>
              <a:buSzPts val="2000"/>
              <a:buFont typeface="Arial"/>
              <a:buChar char="•"/>
            </a:pPr>
            <a:r>
              <a:rPr lang="en-US" sz="2000">
                <a:latin typeface="Arial"/>
                <a:ea typeface="Arial"/>
                <a:cs typeface="Arial"/>
                <a:sym typeface="Arial"/>
              </a:rPr>
              <a:t>does everyone have the technology capabilities to join your zoom meeting</a:t>
            </a:r>
            <a:endParaRPr/>
          </a:p>
          <a:p>
            <a:pPr marL="457200" lvl="0" indent="-355600" algn="l" rtl="0">
              <a:lnSpc>
                <a:spcPct val="90000"/>
              </a:lnSpc>
              <a:spcBef>
                <a:spcPts val="0"/>
              </a:spcBef>
              <a:spcAft>
                <a:spcPts val="0"/>
              </a:spcAft>
              <a:buSzPts val="2000"/>
              <a:buFont typeface="Arial"/>
              <a:buChar char="•"/>
            </a:pPr>
            <a:r>
              <a:rPr lang="en-US" sz="2000">
                <a:latin typeface="Arial"/>
                <a:ea typeface="Arial"/>
                <a:cs typeface="Arial"/>
                <a:sym typeface="Arial"/>
              </a:rPr>
              <a:t>non-political </a:t>
            </a:r>
            <a:endParaRPr/>
          </a:p>
          <a:p>
            <a:pPr marL="457200" lvl="0" indent="-355600" algn="l" rtl="0">
              <a:lnSpc>
                <a:spcPct val="90000"/>
              </a:lnSpc>
              <a:spcBef>
                <a:spcPts val="0"/>
              </a:spcBef>
              <a:spcAft>
                <a:spcPts val="0"/>
              </a:spcAft>
              <a:buSzPts val="2000"/>
              <a:buFont typeface="Arial"/>
              <a:buChar char="•"/>
            </a:pPr>
            <a:r>
              <a:rPr lang="en-US" sz="2000">
                <a:latin typeface="Arial"/>
                <a:ea typeface="Arial"/>
                <a:cs typeface="Arial"/>
                <a:sym typeface="Arial"/>
              </a:rPr>
              <a:t>non-denominational moments of reflection/Rotary moments vs specific religious prayers.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3" name="Google Shape;243;p16" descr="Colourful strings being woven togehter"/>
          <p:cNvPicPr preferRelativeResize="0"/>
          <p:nvPr/>
        </p:nvPicPr>
        <p:blipFill rotWithShape="1">
          <a:blip r:embed="rId3">
            <a:alphaModFix/>
          </a:blip>
          <a:srcRect l="25897" r="7350" b="-2"/>
          <a:stretch/>
        </p:blipFill>
        <p:spPr>
          <a:xfrm>
            <a:off x="6374920" y="758514"/>
            <a:ext cx="5122238" cy="512223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244" name="Google Shape;244;p16"/>
          <p:cNvSpPr txBox="1">
            <a:spLocks noGrp="1"/>
          </p:cNvSpPr>
          <p:nvPr>
            <p:ph type="title"/>
          </p:nvPr>
        </p:nvSpPr>
        <p:spPr>
          <a:xfrm>
            <a:off x="936973" y="108831"/>
            <a:ext cx="100365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Inclusion Questions for Your Rotary Club </a:t>
            </a:r>
            <a:endParaRPr/>
          </a:p>
        </p:txBody>
      </p:sp>
      <p:sp>
        <p:nvSpPr>
          <p:cNvPr id="245" name="Google Shape;245;p16"/>
          <p:cNvSpPr txBox="1">
            <a:spLocks noGrp="1"/>
          </p:cNvSpPr>
          <p:nvPr>
            <p:ph type="body" idx="1"/>
          </p:nvPr>
        </p:nvSpPr>
        <p:spPr>
          <a:xfrm>
            <a:off x="596729" y="1434394"/>
            <a:ext cx="5698787" cy="516095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Are all members involved on at least two committees or activities?</a:t>
            </a:r>
            <a:endParaRPr/>
          </a:p>
          <a:p>
            <a:pPr marL="228600" lvl="0" indent="-228600" algn="l" rtl="0">
              <a:lnSpc>
                <a:spcPct val="90000"/>
              </a:lnSpc>
              <a:spcBef>
                <a:spcPts val="1000"/>
              </a:spcBef>
              <a:spcAft>
                <a:spcPts val="0"/>
              </a:spcAft>
              <a:buClr>
                <a:schemeClr val="dk1"/>
              </a:buClr>
              <a:buSzPts val="2200"/>
              <a:buChar char="•"/>
            </a:pPr>
            <a:r>
              <a:rPr lang="en-US" sz="2200"/>
              <a:t>Are new members assigned a mentor?</a:t>
            </a:r>
            <a:endParaRPr/>
          </a:p>
          <a:p>
            <a:pPr marL="228600" lvl="0" indent="-228600" algn="l" rtl="0">
              <a:lnSpc>
                <a:spcPct val="90000"/>
              </a:lnSpc>
              <a:spcBef>
                <a:spcPts val="1000"/>
              </a:spcBef>
              <a:spcAft>
                <a:spcPts val="0"/>
              </a:spcAft>
              <a:buClr>
                <a:schemeClr val="dk1"/>
              </a:buClr>
              <a:buSzPts val="2200"/>
              <a:buChar char="•"/>
            </a:pPr>
            <a:r>
              <a:rPr lang="en-US" sz="2200"/>
              <a:t>Is every member considered for leadership positions?</a:t>
            </a:r>
            <a:endParaRPr/>
          </a:p>
          <a:p>
            <a:pPr marL="228600" lvl="0" indent="-228600" algn="l" rtl="0">
              <a:lnSpc>
                <a:spcPct val="90000"/>
              </a:lnSpc>
              <a:spcBef>
                <a:spcPts val="1000"/>
              </a:spcBef>
              <a:spcAft>
                <a:spcPts val="0"/>
              </a:spcAft>
              <a:buClr>
                <a:schemeClr val="dk1"/>
              </a:buClr>
              <a:buSzPts val="2200"/>
              <a:buChar char="•"/>
            </a:pPr>
            <a:r>
              <a:rPr lang="en-US" sz="2200"/>
              <a:t>Are members invited to participate, not just an announcement from the podium?</a:t>
            </a:r>
            <a:endParaRPr/>
          </a:p>
          <a:p>
            <a:pPr marL="228600" lvl="0" indent="-228600" algn="l" rtl="0">
              <a:lnSpc>
                <a:spcPct val="90000"/>
              </a:lnSpc>
              <a:spcBef>
                <a:spcPts val="1000"/>
              </a:spcBef>
              <a:spcAft>
                <a:spcPts val="0"/>
              </a:spcAft>
              <a:buClr>
                <a:schemeClr val="dk1"/>
              </a:buClr>
              <a:buSzPts val="2200"/>
              <a:buChar char="•"/>
            </a:pPr>
            <a:r>
              <a:rPr lang="en-US" sz="2200"/>
              <a:t>Are </a:t>
            </a:r>
            <a:r>
              <a:rPr lang="en-US" sz="2200" i="1"/>
              <a:t>activities</a:t>
            </a:r>
            <a:r>
              <a:rPr lang="en-US" sz="2200"/>
              <a:t> accessible so all can join?</a:t>
            </a:r>
            <a:endParaRPr/>
          </a:p>
          <a:p>
            <a:pPr marL="0" lvl="0" indent="0" algn="l" rtl="0">
              <a:lnSpc>
                <a:spcPct val="90000"/>
              </a:lnSpc>
              <a:spcBef>
                <a:spcPts val="1000"/>
              </a:spcBef>
              <a:spcAft>
                <a:spcPts val="0"/>
              </a:spcAft>
              <a:buClr>
                <a:schemeClr val="dk1"/>
              </a:buClr>
              <a:buSzPts val="2200"/>
              <a:buNone/>
            </a:pPr>
            <a:r>
              <a:rPr lang="en-US" sz="2200"/>
              <a:t>	Day/Time/Location</a:t>
            </a:r>
            <a:endParaRPr/>
          </a:p>
          <a:p>
            <a:pPr marL="0" lvl="0" indent="0" algn="l" rtl="0">
              <a:lnSpc>
                <a:spcPct val="90000"/>
              </a:lnSpc>
              <a:spcBef>
                <a:spcPts val="1000"/>
              </a:spcBef>
              <a:spcAft>
                <a:spcPts val="0"/>
              </a:spcAft>
              <a:buClr>
                <a:schemeClr val="dk1"/>
              </a:buClr>
              <a:buSzPts val="2200"/>
              <a:buNone/>
            </a:pPr>
            <a:r>
              <a:rPr lang="en-US" sz="2200"/>
              <a:t>	Physically Accessible</a:t>
            </a:r>
            <a:endParaRPr/>
          </a:p>
          <a:p>
            <a:pPr marL="0" lvl="0" indent="0" algn="l" rtl="0">
              <a:lnSpc>
                <a:spcPct val="90000"/>
              </a:lnSpc>
              <a:spcBef>
                <a:spcPts val="1000"/>
              </a:spcBef>
              <a:spcAft>
                <a:spcPts val="0"/>
              </a:spcAft>
              <a:buClr>
                <a:schemeClr val="dk1"/>
              </a:buClr>
              <a:buSzPts val="2200"/>
              <a:buNone/>
            </a:pPr>
            <a:r>
              <a:rPr lang="en-US" sz="2200"/>
              <a:t>	Not conflicting with work or family</a:t>
            </a:r>
            <a:endParaRPr/>
          </a:p>
          <a:p>
            <a:pPr marL="0" lvl="0" indent="0" algn="l" rtl="0">
              <a:lnSpc>
                <a:spcPct val="90000"/>
              </a:lnSpc>
              <a:spcBef>
                <a:spcPts val="1000"/>
              </a:spcBef>
              <a:spcAft>
                <a:spcPts val="0"/>
              </a:spcAft>
              <a:buClr>
                <a:schemeClr val="dk1"/>
              </a:buClr>
              <a:buSzPts val="2200"/>
              <a:buNone/>
            </a:pPr>
            <a:r>
              <a:rPr lang="en-US" sz="2200"/>
              <a:t>	Cost Accessible</a:t>
            </a:r>
            <a:endParaRPr/>
          </a:p>
          <a:p>
            <a:pPr marL="0" lvl="0" indent="0" algn="l" rtl="0">
              <a:lnSpc>
                <a:spcPct val="90000"/>
              </a:lnSpc>
              <a:spcBef>
                <a:spcPts val="1000"/>
              </a:spcBef>
              <a:spcAft>
                <a:spcPts val="0"/>
              </a:spcAft>
              <a:buClr>
                <a:schemeClr val="dk1"/>
              </a:buClr>
              <a:buSzPts val="2200"/>
              <a:buNone/>
            </a:pPr>
            <a:r>
              <a:rPr lang="en-US" sz="2200"/>
              <a:t>	Are Alternatives possible?</a:t>
            </a:r>
            <a:endParaRPr sz="1500"/>
          </a:p>
        </p:txBody>
      </p:sp>
      <p:sp>
        <p:nvSpPr>
          <p:cNvPr id="246" name="Google Shape;246;p16"/>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7" name="Google Shape;247;p16"/>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4" name="Google Shape;254;p17"/>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5" name="Google Shape;255;p17"/>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FFFFFF"/>
                </a:solidFill>
              </a:rPr>
              <a:t>Rotary Links</a:t>
            </a:r>
            <a:endParaRPr/>
          </a:p>
        </p:txBody>
      </p:sp>
      <p:sp>
        <p:nvSpPr>
          <p:cNvPr id="256" name="Google Shape;256;p17"/>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7" name="Google Shape;257;p17"/>
          <p:cNvSpPr txBox="1">
            <a:spLocks noGrp="1"/>
          </p:cNvSpPr>
          <p:nvPr>
            <p:ph type="body" idx="1"/>
          </p:nvPr>
        </p:nvSpPr>
        <p:spPr>
          <a:xfrm>
            <a:off x="4470755" y="1634079"/>
            <a:ext cx="6906491" cy="3980656"/>
          </a:xfrm>
          <a:prstGeom prst="rect">
            <a:avLst/>
          </a:prstGeom>
          <a:noFill/>
          <a:ln>
            <a:noFill/>
          </a:ln>
        </p:spPr>
        <p:txBody>
          <a:bodyPr spcFirstLastPara="1" wrap="square" lIns="91425" tIns="45700" rIns="91425" bIns="45700" anchor="ctr" anchorCtr="0">
            <a:normAutofit fontScale="92500" lnSpcReduction="10000"/>
          </a:bodyPr>
          <a:lstStyle/>
          <a:p>
            <a:pPr marL="342900" lvl="0" indent="-342900" algn="l" rtl="0">
              <a:lnSpc>
                <a:spcPct val="90000"/>
              </a:lnSpc>
              <a:spcBef>
                <a:spcPts val="0"/>
              </a:spcBef>
              <a:spcAft>
                <a:spcPts val="0"/>
              </a:spcAft>
              <a:buClr>
                <a:schemeClr val="dk1"/>
              </a:buClr>
              <a:buSzPct val="92664"/>
              <a:buChar char="•"/>
            </a:pPr>
            <a:r>
              <a:rPr lang="en-US" u="sng">
                <a:solidFill>
                  <a:schemeClr val="hlink"/>
                </a:solidFill>
                <a:latin typeface="Arial"/>
                <a:ea typeface="Arial"/>
                <a:cs typeface="Arial"/>
                <a:sym typeface="Arial"/>
                <a:hlinkClick r:id="rId3"/>
              </a:rPr>
              <a:t>RI Diversity, Equity, and Inclusion Statement</a:t>
            </a:r>
            <a:endParaRPr u="sng">
              <a:latin typeface="Arial"/>
              <a:ea typeface="Arial"/>
              <a:cs typeface="Arial"/>
              <a:sym typeface="Arial"/>
            </a:endParaRPr>
          </a:p>
          <a:p>
            <a:pPr marL="342900" lvl="0" indent="-190500" algn="l" rtl="0">
              <a:lnSpc>
                <a:spcPct val="90000"/>
              </a:lnSpc>
              <a:spcBef>
                <a:spcPts val="0"/>
              </a:spcBef>
              <a:spcAft>
                <a:spcPts val="0"/>
              </a:spcAft>
              <a:buClr>
                <a:schemeClr val="dk1"/>
              </a:buClr>
              <a:buSzPct val="92664"/>
              <a:buNone/>
            </a:pPr>
            <a:endParaRPr>
              <a:latin typeface="Arial"/>
              <a:ea typeface="Arial"/>
              <a:cs typeface="Arial"/>
              <a:sym typeface="Arial"/>
            </a:endParaRPr>
          </a:p>
          <a:p>
            <a:pPr marL="342900" lvl="0" indent="-342900" algn="l" rtl="0">
              <a:lnSpc>
                <a:spcPct val="90000"/>
              </a:lnSpc>
              <a:spcBef>
                <a:spcPts val="1000"/>
              </a:spcBef>
              <a:spcAft>
                <a:spcPts val="0"/>
              </a:spcAft>
              <a:buClr>
                <a:schemeClr val="dk1"/>
              </a:buClr>
              <a:buSzPct val="92664"/>
              <a:buChar char="•"/>
            </a:pPr>
            <a:r>
              <a:rPr lang="en-US" u="sng">
                <a:solidFill>
                  <a:schemeClr val="hlink"/>
                </a:solidFill>
                <a:latin typeface="Arial"/>
                <a:ea typeface="Arial"/>
                <a:cs typeface="Arial"/>
                <a:sym typeface="Arial"/>
                <a:hlinkClick r:id="rId4"/>
              </a:rPr>
              <a:t>Rotary Learning Center: Committing to Diversity, Equity, and Inclusion</a:t>
            </a:r>
            <a:endParaRPr u="sng">
              <a:latin typeface="Arial"/>
              <a:ea typeface="Arial"/>
              <a:cs typeface="Arial"/>
              <a:sym typeface="Arial"/>
            </a:endParaRPr>
          </a:p>
          <a:p>
            <a:pPr marL="342900" lvl="0" indent="-190500" algn="l" rtl="0">
              <a:lnSpc>
                <a:spcPct val="90000"/>
              </a:lnSpc>
              <a:spcBef>
                <a:spcPts val="1000"/>
              </a:spcBef>
              <a:spcAft>
                <a:spcPts val="0"/>
              </a:spcAft>
              <a:buClr>
                <a:schemeClr val="dk1"/>
              </a:buClr>
              <a:buSzPct val="92664"/>
              <a:buNone/>
            </a:pPr>
            <a:endParaRPr>
              <a:latin typeface="Arial"/>
              <a:ea typeface="Arial"/>
              <a:cs typeface="Arial"/>
              <a:sym typeface="Arial"/>
            </a:endParaRPr>
          </a:p>
          <a:p>
            <a:pPr marL="342900" lvl="0" indent="-342900" algn="l" rtl="0">
              <a:lnSpc>
                <a:spcPct val="90000"/>
              </a:lnSpc>
              <a:spcBef>
                <a:spcPts val="1000"/>
              </a:spcBef>
              <a:spcAft>
                <a:spcPts val="0"/>
              </a:spcAft>
              <a:buClr>
                <a:schemeClr val="dk1"/>
              </a:buClr>
              <a:buSzPct val="92664"/>
              <a:buChar char="•"/>
            </a:pPr>
            <a:r>
              <a:rPr lang="en-US" u="sng">
                <a:solidFill>
                  <a:schemeClr val="hlink"/>
                </a:solidFill>
                <a:latin typeface="Arial"/>
                <a:ea typeface="Arial"/>
                <a:cs typeface="Arial"/>
                <a:sym typeface="Arial"/>
                <a:hlinkClick r:id="rId5"/>
              </a:rPr>
              <a:t>DEI in Rotary Youth Exchange</a:t>
            </a:r>
            <a:r>
              <a:rPr lang="en-US" u="sng">
                <a:solidFill>
                  <a:schemeClr val="hlink"/>
                </a:solidFill>
                <a:hlinkClick r:id="rId5"/>
              </a:rPr>
              <a:t> (pdf)</a:t>
            </a:r>
            <a:endParaRPr u="sng"/>
          </a:p>
          <a:p>
            <a:pPr marL="342900" lvl="0" indent="-190500" algn="l" rtl="0">
              <a:lnSpc>
                <a:spcPct val="90000"/>
              </a:lnSpc>
              <a:spcBef>
                <a:spcPts val="1000"/>
              </a:spcBef>
              <a:spcAft>
                <a:spcPts val="0"/>
              </a:spcAft>
              <a:buClr>
                <a:schemeClr val="dk1"/>
              </a:buClr>
              <a:buSzPct val="92664"/>
              <a:buNone/>
            </a:pPr>
            <a:endParaRPr>
              <a:latin typeface="Arial"/>
              <a:ea typeface="Arial"/>
              <a:cs typeface="Arial"/>
              <a:sym typeface="Arial"/>
            </a:endParaRPr>
          </a:p>
          <a:p>
            <a:pPr marL="342900" lvl="0" indent="-342900" algn="l" rtl="0">
              <a:lnSpc>
                <a:spcPct val="90000"/>
              </a:lnSpc>
              <a:spcBef>
                <a:spcPts val="1000"/>
              </a:spcBef>
              <a:spcAft>
                <a:spcPts val="0"/>
              </a:spcAft>
              <a:buClr>
                <a:schemeClr val="dk1"/>
              </a:buClr>
              <a:buSzPct val="92664"/>
              <a:buChar char="•"/>
            </a:pPr>
            <a:r>
              <a:rPr lang="en-US" u="sng">
                <a:solidFill>
                  <a:schemeClr val="hlink"/>
                </a:solidFill>
                <a:latin typeface="Arial"/>
                <a:ea typeface="Arial"/>
                <a:cs typeface="Arial"/>
                <a:sym typeface="Arial"/>
                <a:hlinkClick r:id="rId6"/>
              </a:rPr>
              <a:t>Rotary 2020: Moving from Diversity to Inclusive Actions</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4" name="Google Shape;264;p18"/>
          <p:cNvSpPr txBox="1">
            <a:spLocks noGrp="1"/>
          </p:cNvSpPr>
          <p:nvPr>
            <p:ph type="title"/>
          </p:nvPr>
        </p:nvSpPr>
        <p:spPr>
          <a:xfrm>
            <a:off x="838200" y="365125"/>
            <a:ext cx="53933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External (non-Rotary) Resources online</a:t>
            </a:r>
            <a:br>
              <a:rPr lang="en-US" sz="2800" b="1">
                <a:latin typeface="Arial"/>
                <a:ea typeface="Arial"/>
                <a:cs typeface="Arial"/>
                <a:sym typeface="Arial"/>
              </a:rPr>
            </a:br>
            <a:endParaRPr sz="2800"/>
          </a:p>
        </p:txBody>
      </p:sp>
      <p:sp>
        <p:nvSpPr>
          <p:cNvPr id="265" name="Google Shape;265;p18"/>
          <p:cNvSpPr txBox="1">
            <a:spLocks noGrp="1"/>
          </p:cNvSpPr>
          <p:nvPr>
            <p:ph type="body" idx="1"/>
          </p:nvPr>
        </p:nvSpPr>
        <p:spPr>
          <a:xfrm>
            <a:off x="838200" y="1825625"/>
            <a:ext cx="5393361"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Char char="•"/>
            </a:pPr>
            <a:r>
              <a:rPr lang="en-US" sz="2400" u="sng">
                <a:solidFill>
                  <a:schemeClr val="hlink"/>
                </a:solidFill>
                <a:latin typeface="Arial"/>
                <a:ea typeface="Arial"/>
                <a:cs typeface="Arial"/>
                <a:sym typeface="Arial"/>
                <a:hlinkClick r:id="rId3"/>
              </a:rPr>
              <a:t>LinkedIn Learning Path on Diversity, Inclusion, and Belonging for All</a:t>
            </a:r>
            <a:endParaRPr sz="2400">
              <a:latin typeface="Arial"/>
              <a:ea typeface="Arial"/>
              <a:cs typeface="Arial"/>
              <a:sym typeface="Arial"/>
            </a:endParaRPr>
          </a:p>
          <a:p>
            <a:pPr marL="0" lvl="0" indent="0" algn="l" rtl="0">
              <a:lnSpc>
                <a:spcPct val="90000"/>
              </a:lnSpc>
              <a:spcBef>
                <a:spcPts val="0"/>
              </a:spcBef>
              <a:spcAft>
                <a:spcPts val="0"/>
              </a:spcAft>
              <a:buSzPts val="1800"/>
              <a:buNone/>
            </a:pPr>
            <a:endParaRPr sz="2400">
              <a:latin typeface="Arial"/>
              <a:ea typeface="Arial"/>
              <a:cs typeface="Arial"/>
              <a:sym typeface="Arial"/>
            </a:endParaRPr>
          </a:p>
          <a:p>
            <a:pPr marL="342900" lvl="0" indent="-342900" algn="l" rtl="0">
              <a:lnSpc>
                <a:spcPct val="90000"/>
              </a:lnSpc>
              <a:spcBef>
                <a:spcPts val="1000"/>
              </a:spcBef>
              <a:spcAft>
                <a:spcPts val="0"/>
              </a:spcAft>
              <a:buClr>
                <a:schemeClr val="dk1"/>
              </a:buClr>
              <a:buSzPts val="2400"/>
              <a:buChar char="•"/>
            </a:pPr>
            <a:r>
              <a:rPr lang="en-US" sz="2400" u="sng">
                <a:solidFill>
                  <a:schemeClr val="hlink"/>
                </a:solidFill>
                <a:latin typeface="Arial"/>
                <a:ea typeface="Arial"/>
                <a:cs typeface="Arial"/>
                <a:sym typeface="Arial"/>
                <a:hlinkClick r:id="rId4"/>
              </a:rPr>
              <a:t>LinkedIn Course on Inclusive Leadership</a:t>
            </a:r>
            <a:endParaRPr sz="2400"/>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342900" lvl="0" indent="-342900" algn="l" rtl="0">
              <a:lnSpc>
                <a:spcPct val="90000"/>
              </a:lnSpc>
              <a:spcBef>
                <a:spcPts val="1000"/>
              </a:spcBef>
              <a:spcAft>
                <a:spcPts val="0"/>
              </a:spcAft>
              <a:buClr>
                <a:schemeClr val="dk1"/>
              </a:buClr>
              <a:buSzPts val="2400"/>
              <a:buChar char="•"/>
            </a:pPr>
            <a:r>
              <a:rPr lang="en-US" sz="2400" u="sng">
                <a:solidFill>
                  <a:schemeClr val="hlink"/>
                </a:solidFill>
                <a:latin typeface="Arial"/>
                <a:ea typeface="Arial"/>
                <a:cs typeface="Arial"/>
                <a:sym typeface="Arial"/>
                <a:hlinkClick r:id="rId5"/>
              </a:rPr>
              <a:t>The Look: A Story About Bias in America</a:t>
            </a:r>
            <a:endParaRPr sz="2400"/>
          </a:p>
          <a:p>
            <a:pPr marL="0" lvl="0" indent="0" algn="l" rtl="0">
              <a:lnSpc>
                <a:spcPct val="90000"/>
              </a:lnSpc>
              <a:spcBef>
                <a:spcPts val="1000"/>
              </a:spcBef>
              <a:spcAft>
                <a:spcPts val="0"/>
              </a:spcAft>
              <a:buSzPts val="1800"/>
              <a:buNone/>
            </a:pPr>
            <a:endParaRPr sz="2400">
              <a:latin typeface="Arial"/>
              <a:ea typeface="Arial"/>
              <a:cs typeface="Arial"/>
              <a:sym typeface="Arial"/>
            </a:endParaRPr>
          </a:p>
          <a:p>
            <a:pPr marL="342900" lvl="0" indent="-342900" algn="l" rtl="0">
              <a:lnSpc>
                <a:spcPct val="90000"/>
              </a:lnSpc>
              <a:spcBef>
                <a:spcPts val="1000"/>
              </a:spcBef>
              <a:spcAft>
                <a:spcPts val="0"/>
              </a:spcAft>
              <a:buClr>
                <a:schemeClr val="dk1"/>
              </a:buClr>
              <a:buSzPts val="2400"/>
              <a:buChar char="•"/>
            </a:pPr>
            <a:r>
              <a:rPr lang="en-US" sz="2400" u="sng">
                <a:solidFill>
                  <a:schemeClr val="hlink"/>
                </a:solidFill>
                <a:latin typeface="Arial"/>
                <a:ea typeface="Arial"/>
                <a:cs typeface="Arial"/>
                <a:sym typeface="Arial"/>
                <a:hlinkClick r:id="rId6"/>
              </a:rPr>
              <a:t>10 Best Diversity Videos</a:t>
            </a:r>
            <a:endParaRPr sz="2400">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sp>
        <p:nvSpPr>
          <p:cNvPr id="266" name="Google Shape;266;p18"/>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7" name="Google Shape;267;p18"/>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68" name="Google Shape;268;p18"/>
          <p:cNvPicPr preferRelativeResize="0"/>
          <p:nvPr/>
        </p:nvPicPr>
        <p:blipFill>
          <a:blip r:embed="rId7">
            <a:alphaModFix/>
          </a:blip>
          <a:stretch>
            <a:fillRect/>
          </a:stretch>
        </p:blipFill>
        <p:spPr>
          <a:xfrm>
            <a:off x="6576602" y="1408614"/>
            <a:ext cx="4841700" cy="43512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ge9b2f91862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4" name="Google Shape;274;ge9b2f91862_0_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5" name="Google Shape;275;ge9b2f91862_0_0"/>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ge9b2f91862_0_0"/>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7" name="Google Shape;277;ge9b2f91862_0_0"/>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8" name="Google Shape;278;ge9b2f91862_0_0"/>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ge9b2f91862_0_0"/>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0" name="Google Shape;280;ge9b2f91862_0_0"/>
          <p:cNvSpPr txBox="1">
            <a:spLocks noGrp="1"/>
          </p:cNvSpPr>
          <p:nvPr>
            <p:ph type="title"/>
          </p:nvPr>
        </p:nvSpPr>
        <p:spPr>
          <a:xfrm>
            <a:off x="418225" y="1365448"/>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4400"/>
              <a:buFont typeface="Calibri"/>
              <a:buNone/>
            </a:pPr>
            <a:r>
              <a:rPr lang="en-US" sz="4000">
                <a:solidFill>
                  <a:srgbClr val="FFFFFF"/>
                </a:solidFill>
              </a:rPr>
              <a:t>District 7950 DEI Committee Members</a:t>
            </a:r>
            <a:endParaRPr/>
          </a:p>
        </p:txBody>
      </p:sp>
      <p:sp>
        <p:nvSpPr>
          <p:cNvPr id="281" name="Google Shape;281;ge9b2f91862_0_0"/>
          <p:cNvSpPr txBox="1">
            <a:spLocks noGrp="1"/>
          </p:cNvSpPr>
          <p:nvPr>
            <p:ph type="body" idx="1"/>
          </p:nvPr>
        </p:nvSpPr>
        <p:spPr>
          <a:xfrm>
            <a:off x="4109859" y="586855"/>
            <a:ext cx="8088618" cy="5546047"/>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700"/>
              <a:buChar char="•"/>
            </a:pPr>
            <a:r>
              <a:rPr lang="en-US" sz="1700"/>
              <a:t>Chair – Joe Small, Nantasket-Hull Rotary, 617-921-5076, </a:t>
            </a:r>
            <a:r>
              <a:rPr lang="en-US" sz="1700" u="sng">
                <a:solidFill>
                  <a:schemeClr val="hlink"/>
                </a:solidFill>
                <a:hlinkClick r:id="rId3"/>
              </a:rPr>
              <a:t>jsmall428@gmail.com</a:t>
            </a:r>
            <a:endParaRPr sz="1700"/>
          </a:p>
          <a:p>
            <a:pPr marL="228600" lvl="0" indent="-90804" algn="l" rtl="0">
              <a:lnSpc>
                <a:spcPct val="90000"/>
              </a:lnSpc>
              <a:spcBef>
                <a:spcPts val="1000"/>
              </a:spcBef>
              <a:spcAft>
                <a:spcPts val="0"/>
              </a:spcAft>
              <a:buClr>
                <a:schemeClr val="dk1"/>
              </a:buClr>
              <a:buSzPts val="1700"/>
              <a:buNone/>
            </a:pPr>
            <a:endParaRPr sz="1700"/>
          </a:p>
          <a:p>
            <a:pPr marL="228600" lvl="0" indent="-228600" algn="l" rtl="0">
              <a:lnSpc>
                <a:spcPct val="90000"/>
              </a:lnSpc>
              <a:spcBef>
                <a:spcPts val="1000"/>
              </a:spcBef>
              <a:spcAft>
                <a:spcPts val="0"/>
              </a:spcAft>
              <a:buClr>
                <a:schemeClr val="dk1"/>
              </a:buClr>
              <a:buSzPts val="1700"/>
              <a:buChar char="•"/>
            </a:pPr>
            <a:r>
              <a:rPr lang="en-US" sz="1700"/>
              <a:t>Usha Vakil, Nantasket-Hull Rotary, 617-504-0077, </a:t>
            </a:r>
            <a:r>
              <a:rPr lang="en-US" sz="1700" u="sng">
                <a:solidFill>
                  <a:schemeClr val="hlink"/>
                </a:solidFill>
                <a:hlinkClick r:id="rId4"/>
              </a:rPr>
              <a:t>ushavakil@aol.com</a:t>
            </a:r>
            <a:endParaRPr sz="1700"/>
          </a:p>
          <a:p>
            <a:pPr marL="0" lvl="0" indent="0" algn="l" rtl="0">
              <a:lnSpc>
                <a:spcPct val="90000"/>
              </a:lnSpc>
              <a:spcBef>
                <a:spcPts val="1000"/>
              </a:spcBef>
              <a:spcAft>
                <a:spcPts val="0"/>
              </a:spcAft>
              <a:buClr>
                <a:schemeClr val="dk1"/>
              </a:buClr>
              <a:buSzPts val="1700"/>
              <a:buNone/>
            </a:pPr>
            <a:r>
              <a:rPr lang="en-US" sz="1700"/>
              <a:t> </a:t>
            </a:r>
            <a:endParaRPr/>
          </a:p>
          <a:p>
            <a:pPr marL="228600" lvl="0" indent="-228600" algn="l" rtl="0">
              <a:lnSpc>
                <a:spcPct val="90000"/>
              </a:lnSpc>
              <a:spcBef>
                <a:spcPts val="1000"/>
              </a:spcBef>
              <a:spcAft>
                <a:spcPts val="0"/>
              </a:spcAft>
              <a:buClr>
                <a:schemeClr val="dk1"/>
              </a:buClr>
              <a:buSzPts val="1700"/>
              <a:buChar char="•"/>
            </a:pPr>
            <a:r>
              <a:rPr lang="en-US" sz="1700"/>
              <a:t>Carl Alves, Dartmouth Rotary, 508-400-2977, </a:t>
            </a:r>
            <a:r>
              <a:rPr lang="en-US" sz="1700" u="sng">
                <a:solidFill>
                  <a:schemeClr val="hlink"/>
                </a:solidFill>
                <a:hlinkClick r:id="rId5"/>
              </a:rPr>
              <a:t>carljalves@gmail.com</a:t>
            </a:r>
            <a:endParaRPr sz="1700"/>
          </a:p>
          <a:p>
            <a:pPr marL="228600" lvl="0" indent="-90804" algn="l" rtl="0">
              <a:lnSpc>
                <a:spcPct val="90000"/>
              </a:lnSpc>
              <a:spcBef>
                <a:spcPts val="1000"/>
              </a:spcBef>
              <a:spcAft>
                <a:spcPts val="0"/>
              </a:spcAft>
              <a:buClr>
                <a:schemeClr val="dk1"/>
              </a:buClr>
              <a:buSzPts val="1700"/>
              <a:buNone/>
            </a:pPr>
            <a:endParaRPr sz="1700"/>
          </a:p>
          <a:p>
            <a:pPr marL="228600" lvl="0" indent="-228600" algn="l" rtl="0">
              <a:lnSpc>
                <a:spcPct val="90000"/>
              </a:lnSpc>
              <a:spcBef>
                <a:spcPts val="1000"/>
              </a:spcBef>
              <a:spcAft>
                <a:spcPts val="0"/>
              </a:spcAft>
              <a:buClr>
                <a:schemeClr val="dk1"/>
              </a:buClr>
              <a:buSzPts val="1700"/>
              <a:buChar char="•"/>
            </a:pPr>
            <a:r>
              <a:rPr lang="en-US" sz="1700"/>
              <a:t>Helen Mastico, Rockland-Hanson Rotary, 781-264-1089 , </a:t>
            </a:r>
            <a:r>
              <a:rPr lang="en-US" sz="1700" u="sng">
                <a:solidFill>
                  <a:schemeClr val="hlink"/>
                </a:solidFill>
                <a:hlinkClick r:id="rId6"/>
              </a:rPr>
              <a:t>hmastico@gmail.com</a:t>
            </a:r>
            <a:endParaRPr sz="1700"/>
          </a:p>
          <a:p>
            <a:pPr marL="228600" lvl="0" indent="-90804" algn="l" rtl="0">
              <a:lnSpc>
                <a:spcPct val="90000"/>
              </a:lnSpc>
              <a:spcBef>
                <a:spcPts val="1000"/>
              </a:spcBef>
              <a:spcAft>
                <a:spcPts val="0"/>
              </a:spcAft>
              <a:buClr>
                <a:schemeClr val="dk1"/>
              </a:buClr>
              <a:buSzPts val="1700"/>
              <a:buNone/>
            </a:pPr>
            <a:endParaRPr sz="1700"/>
          </a:p>
          <a:p>
            <a:pPr marL="228600" lvl="0" indent="-228600" algn="l" rtl="0">
              <a:lnSpc>
                <a:spcPct val="90000"/>
              </a:lnSpc>
              <a:spcBef>
                <a:spcPts val="1000"/>
              </a:spcBef>
              <a:spcAft>
                <a:spcPts val="0"/>
              </a:spcAft>
              <a:buClr>
                <a:schemeClr val="dk1"/>
              </a:buClr>
              <a:buSzPts val="1700"/>
              <a:buChar char="•"/>
            </a:pPr>
            <a:r>
              <a:rPr lang="en-US" sz="1700"/>
              <a:t>Patricia Armstrong, Yarmouth Rotary, 774-994-2712,  </a:t>
            </a:r>
            <a:r>
              <a:rPr lang="en-US" sz="1700" u="sng">
                <a:solidFill>
                  <a:schemeClr val="hlink"/>
                </a:solidFill>
                <a:hlinkClick r:id="rId7"/>
              </a:rPr>
              <a:t>yarmrec@gmail.com</a:t>
            </a:r>
            <a:endParaRPr sz="1700"/>
          </a:p>
          <a:p>
            <a:pPr marL="228600" lvl="0" indent="0" algn="l" rtl="0">
              <a:lnSpc>
                <a:spcPct val="90000"/>
              </a:lnSpc>
              <a:spcBef>
                <a:spcPts val="1000"/>
              </a:spcBef>
              <a:spcAft>
                <a:spcPts val="0"/>
              </a:spcAft>
              <a:buSzPts val="1800"/>
              <a:buNone/>
            </a:pPr>
            <a:endParaRPr sz="1700"/>
          </a:p>
          <a:p>
            <a:pPr marL="228600" lvl="0" indent="-228600" algn="l" rtl="0">
              <a:lnSpc>
                <a:spcPct val="90000"/>
              </a:lnSpc>
              <a:spcBef>
                <a:spcPts val="1000"/>
              </a:spcBef>
              <a:spcAft>
                <a:spcPts val="0"/>
              </a:spcAft>
              <a:buClr>
                <a:schemeClr val="dk1"/>
              </a:buClr>
              <a:buSzPts val="1700"/>
              <a:buChar char="•"/>
            </a:pPr>
            <a:r>
              <a:rPr lang="en-US" sz="1700"/>
              <a:t>Elika Dadsetan-Foley, Duxbury Rotary, 818-858-3369, </a:t>
            </a:r>
            <a:r>
              <a:rPr lang="en-US" sz="1700" u="sng">
                <a:solidFill>
                  <a:schemeClr val="hlink"/>
                </a:solidFill>
                <a:hlinkClick r:id="rId8"/>
              </a:rPr>
              <a:t>edadsetan-foley@visions-inc.org</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2"/>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2"/>
          <p:cNvSpPr txBox="1">
            <a:spLocks noGrp="1"/>
          </p:cNvSpPr>
          <p:nvPr>
            <p:ph type="title"/>
          </p:nvPr>
        </p:nvSpPr>
        <p:spPr>
          <a:xfrm>
            <a:off x="686825" y="1153573"/>
            <a:ext cx="3200400" cy="219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sz="4100" b="1">
                <a:solidFill>
                  <a:srgbClr val="FFFFFF"/>
                </a:solidFill>
              </a:rPr>
            </a:br>
            <a:r>
              <a:rPr lang="en-US" sz="4100" b="1">
                <a:solidFill>
                  <a:srgbClr val="FFFFFF"/>
                </a:solidFill>
              </a:rPr>
              <a:t>Our Commitment:</a:t>
            </a:r>
            <a:br>
              <a:rPr lang="en-US" sz="4100" b="1">
                <a:solidFill>
                  <a:srgbClr val="FFFFFF"/>
                </a:solidFill>
              </a:rPr>
            </a:br>
            <a:br>
              <a:rPr lang="en-US" sz="4100" b="1">
                <a:solidFill>
                  <a:srgbClr val="FFFFFF"/>
                </a:solidFill>
              </a:rPr>
            </a:br>
            <a:endParaRPr sz="4100">
              <a:solidFill>
                <a:srgbClr val="FFFFFF"/>
              </a:solidFill>
            </a:endParaRPr>
          </a:p>
        </p:txBody>
      </p:sp>
      <p:sp>
        <p:nvSpPr>
          <p:cNvPr id="99" name="Google Shape;99;p2"/>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 name="Google Shape;100;p2"/>
          <p:cNvSpPr txBox="1">
            <a:spLocks noGrp="1"/>
          </p:cNvSpPr>
          <p:nvPr>
            <p:ph type="body" idx="1"/>
          </p:nvPr>
        </p:nvSpPr>
        <p:spPr>
          <a:xfrm>
            <a:off x="4167272" y="319088"/>
            <a:ext cx="7671290" cy="6219824"/>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sz="1600"/>
          </a:p>
          <a:p>
            <a:pPr marL="228600" lvl="0" indent="-228600" algn="l" rtl="0">
              <a:lnSpc>
                <a:spcPct val="90000"/>
              </a:lnSpc>
              <a:spcBef>
                <a:spcPts val="1000"/>
              </a:spcBef>
              <a:spcAft>
                <a:spcPts val="0"/>
              </a:spcAft>
              <a:buClr>
                <a:schemeClr val="dk1"/>
              </a:buClr>
              <a:buSzPct val="100000"/>
              <a:buChar char="•"/>
            </a:pPr>
            <a:r>
              <a:rPr lang="en-US" sz="2400"/>
              <a:t>At Rotary, we understand that cultivating a diverse, equitable, and inclusive culture is essential to realizing our vision of a world where people unite and take action to create lasting change.</a:t>
            </a:r>
            <a:endParaRPr/>
          </a:p>
          <a:p>
            <a:pPr marL="0" lvl="0" indent="0" algn="l" rtl="0">
              <a:lnSpc>
                <a:spcPct val="90000"/>
              </a:lnSpc>
              <a:spcBef>
                <a:spcPts val="1000"/>
              </a:spcBef>
              <a:spcAft>
                <a:spcPts val="0"/>
              </a:spcAft>
              <a:buClr>
                <a:schemeClr val="dk1"/>
              </a:buClr>
              <a:buSzPct val="100000"/>
              <a:buNone/>
            </a:pPr>
            <a:r>
              <a:rPr lang="en-US" sz="2400"/>
              <a:t> </a:t>
            </a:r>
            <a:endParaRPr/>
          </a:p>
          <a:p>
            <a:pPr marL="228600" lvl="0" indent="-228600" algn="l" rtl="0">
              <a:lnSpc>
                <a:spcPct val="90000"/>
              </a:lnSpc>
              <a:spcBef>
                <a:spcPts val="1000"/>
              </a:spcBef>
              <a:spcAft>
                <a:spcPts val="0"/>
              </a:spcAft>
              <a:buClr>
                <a:schemeClr val="dk1"/>
              </a:buClr>
              <a:buSzPct val="100000"/>
              <a:buChar char="•"/>
            </a:pPr>
            <a:r>
              <a:rPr lang="en-US" sz="2400"/>
              <a:t>We value diversity and celebrate the contributions of people of all backgrounds, across age, ethnicity, race, color, disability, learning style, religion, faith, socioeconomic status, culture, marital status, languages spoken, sex, sexual orientation, and gender identity as well as differences in ideas, thoughts, values, and beliefs.</a:t>
            </a:r>
            <a:endParaRPr/>
          </a:p>
          <a:p>
            <a:pPr marL="0" lvl="0" indent="0" algn="l" rtl="0">
              <a:lnSpc>
                <a:spcPct val="90000"/>
              </a:lnSpc>
              <a:spcBef>
                <a:spcPts val="1000"/>
              </a:spcBef>
              <a:spcAft>
                <a:spcPts val="0"/>
              </a:spcAft>
              <a:buClr>
                <a:schemeClr val="dk1"/>
              </a:buClr>
              <a:buSzPct val="100000"/>
              <a:buNone/>
            </a:pPr>
            <a:r>
              <a:rPr lang="en-US" sz="2400"/>
              <a:t> </a:t>
            </a:r>
            <a:endParaRPr/>
          </a:p>
          <a:p>
            <a:pPr marL="228600" lvl="0" indent="-228600" algn="l" rtl="0">
              <a:lnSpc>
                <a:spcPct val="90000"/>
              </a:lnSpc>
              <a:spcBef>
                <a:spcPts val="1000"/>
              </a:spcBef>
              <a:spcAft>
                <a:spcPts val="0"/>
              </a:spcAft>
              <a:buClr>
                <a:schemeClr val="dk1"/>
              </a:buClr>
              <a:buSzPct val="100000"/>
              <a:buChar char="•"/>
            </a:pPr>
            <a:r>
              <a:rPr lang="en-US" sz="2400"/>
              <a:t>Recognizing that individuals from certain groups have historically experienced barriers to membership, participation, and leadership, we commit to advancing equity in all aspects of Rotary, including in our community partnerships, so that each person has the necessary access to resources, opportunities, networks, and support to thrive.</a:t>
            </a:r>
            <a:endParaRPr/>
          </a:p>
          <a:p>
            <a:pPr marL="0" lvl="0" indent="0" algn="l" rtl="0">
              <a:lnSpc>
                <a:spcPct val="90000"/>
              </a:lnSpc>
              <a:spcBef>
                <a:spcPts val="1000"/>
              </a:spcBef>
              <a:spcAft>
                <a:spcPts val="0"/>
              </a:spcAft>
              <a:buClr>
                <a:schemeClr val="dk1"/>
              </a:buClr>
              <a:buSzPct val="100000"/>
              <a:buNone/>
            </a:pPr>
            <a:endParaRPr sz="2400"/>
          </a:p>
          <a:p>
            <a:pPr marL="228600" lvl="0" indent="-228600" algn="l" rtl="0">
              <a:lnSpc>
                <a:spcPct val="90000"/>
              </a:lnSpc>
              <a:spcBef>
                <a:spcPts val="1000"/>
              </a:spcBef>
              <a:spcAft>
                <a:spcPts val="0"/>
              </a:spcAft>
              <a:buClr>
                <a:schemeClr val="dk1"/>
              </a:buClr>
              <a:buSzPct val="100000"/>
              <a:buChar char="•"/>
            </a:pPr>
            <a:r>
              <a:rPr lang="en-US" sz="2400"/>
              <a:t>We believe that all people hold visible and invisible qualities that inherently make them unique, and we strive to create an inclusive culture where each person knows they are valued and belong.</a:t>
            </a:r>
            <a:endParaRPr/>
          </a:p>
          <a:p>
            <a:pPr marL="0" lvl="0" indent="0" algn="l" rtl="0">
              <a:lnSpc>
                <a:spcPct val="90000"/>
              </a:lnSpc>
              <a:spcBef>
                <a:spcPts val="1000"/>
              </a:spcBef>
              <a:spcAft>
                <a:spcPts val="0"/>
              </a:spcAft>
              <a:buClr>
                <a:schemeClr val="dk1"/>
              </a:buClr>
              <a:buSzPct val="100000"/>
              <a:buNone/>
            </a:pPr>
            <a:r>
              <a:rPr lang="en-US" sz="2400"/>
              <a:t> </a:t>
            </a:r>
            <a:endParaRPr/>
          </a:p>
          <a:p>
            <a:pPr marL="228600" lvl="0" indent="-228600" algn="l" rtl="0">
              <a:lnSpc>
                <a:spcPct val="90000"/>
              </a:lnSpc>
              <a:spcBef>
                <a:spcPts val="1000"/>
              </a:spcBef>
              <a:spcAft>
                <a:spcPts val="0"/>
              </a:spcAft>
              <a:buClr>
                <a:schemeClr val="dk1"/>
              </a:buClr>
              <a:buSzPct val="100000"/>
              <a:buChar char="•"/>
            </a:pPr>
            <a:r>
              <a:rPr lang="en-US" sz="2400"/>
              <a:t>In line with our value of integrity, we are committed to being honest and transparent about where we are in our DEI journey as an organization, and to continuing to learn and do better.</a:t>
            </a:r>
            <a:endParaRPr/>
          </a:p>
          <a:p>
            <a:pPr marL="228600" lvl="0" indent="-184150" algn="l" rtl="0">
              <a:lnSpc>
                <a:spcPct val="90000"/>
              </a:lnSpc>
              <a:spcBef>
                <a:spcPts val="1000"/>
              </a:spcBef>
              <a:spcAft>
                <a:spcPts val="0"/>
              </a:spcAft>
              <a:buClr>
                <a:schemeClr val="dk1"/>
              </a:buClr>
              <a:buSzPct val="100000"/>
              <a:buNone/>
            </a:pPr>
            <a:endParaRPr sz="1600"/>
          </a:p>
        </p:txBody>
      </p:sp>
      <p:pic>
        <p:nvPicPr>
          <p:cNvPr id="101" name="Google Shape;101;p2"/>
          <p:cNvPicPr preferRelativeResize="0"/>
          <p:nvPr/>
        </p:nvPicPr>
        <p:blipFill>
          <a:blip r:embed="rId3">
            <a:alphaModFix/>
          </a:blip>
          <a:stretch>
            <a:fillRect/>
          </a:stretch>
        </p:blipFill>
        <p:spPr>
          <a:xfrm>
            <a:off x="535063" y="2806800"/>
            <a:ext cx="3097150" cy="309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121575" y="463724"/>
            <a:ext cx="95875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District 7950 DEI Committee Members...</a:t>
            </a:r>
            <a:endParaRPr/>
          </a:p>
        </p:txBody>
      </p:sp>
      <p:pic>
        <p:nvPicPr>
          <p:cNvPr id="107" name="Google Shape;107;p3"/>
          <p:cNvPicPr preferRelativeResize="0"/>
          <p:nvPr/>
        </p:nvPicPr>
        <p:blipFill rotWithShape="1">
          <a:blip r:embed="rId3">
            <a:alphaModFix/>
          </a:blip>
          <a:srcRect l="44539" t="30232" r="31130" b="38281"/>
          <a:stretch/>
        </p:blipFill>
        <p:spPr>
          <a:xfrm>
            <a:off x="9304575" y="4256488"/>
            <a:ext cx="917176" cy="1582623"/>
          </a:xfrm>
          <a:prstGeom prst="rect">
            <a:avLst/>
          </a:prstGeom>
          <a:noFill/>
          <a:ln>
            <a:noFill/>
          </a:ln>
        </p:spPr>
      </p:pic>
      <p:sp>
        <p:nvSpPr>
          <p:cNvPr id="108" name="Google Shape;108;p3"/>
          <p:cNvSpPr txBox="1"/>
          <p:nvPr/>
        </p:nvSpPr>
        <p:spPr>
          <a:xfrm>
            <a:off x="7888525" y="5045000"/>
            <a:ext cx="1288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Helen Mastico</a:t>
            </a:r>
            <a:endParaRPr sz="1400" b="0" i="0" u="none" strike="noStrike" cap="none">
              <a:solidFill>
                <a:srgbClr val="000000"/>
              </a:solidFill>
              <a:latin typeface="Arial"/>
              <a:ea typeface="Arial"/>
              <a:cs typeface="Arial"/>
              <a:sym typeface="Arial"/>
            </a:endParaRPr>
          </a:p>
        </p:txBody>
      </p:sp>
      <p:sp>
        <p:nvSpPr>
          <p:cNvPr id="109" name="Google Shape;109;p3"/>
          <p:cNvSpPr txBox="1"/>
          <p:nvPr/>
        </p:nvSpPr>
        <p:spPr>
          <a:xfrm>
            <a:off x="4453425" y="5045000"/>
            <a:ext cx="1840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Elika Dadsetan-Foley</a:t>
            </a:r>
            <a:endParaRPr sz="1400" b="0"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1121575" y="5045000"/>
            <a:ext cx="1288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Patricia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Armstrong</a:t>
            </a: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8016375" y="2940025"/>
            <a:ext cx="1288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Alves</a:t>
            </a:r>
            <a:endParaRPr sz="1400" b="0" i="0" u="none" strike="noStrike" cap="none">
              <a:solidFill>
                <a:srgbClr val="000000"/>
              </a:solidFill>
              <a:latin typeface="Arial"/>
              <a:ea typeface="Arial"/>
              <a:cs typeface="Arial"/>
              <a:sym typeface="Arial"/>
            </a:endParaRPr>
          </a:p>
        </p:txBody>
      </p:sp>
      <p:sp>
        <p:nvSpPr>
          <p:cNvPr id="112" name="Google Shape;112;p3"/>
          <p:cNvSpPr txBox="1"/>
          <p:nvPr/>
        </p:nvSpPr>
        <p:spPr>
          <a:xfrm>
            <a:off x="4453425" y="3060050"/>
            <a:ext cx="1288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Usha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Vakil</a:t>
            </a: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1121575" y="3060050"/>
            <a:ext cx="1288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Joe Small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Chair</a:t>
            </a:r>
            <a:endParaRPr sz="1400" b="0" i="0" u="none" strike="noStrike" cap="none">
              <a:solidFill>
                <a:srgbClr val="000000"/>
              </a:solidFill>
              <a:latin typeface="Arial"/>
              <a:ea typeface="Arial"/>
              <a:cs typeface="Arial"/>
              <a:sym typeface="Arial"/>
            </a:endParaRPr>
          </a:p>
        </p:txBody>
      </p:sp>
      <p:sp>
        <p:nvSpPr>
          <p:cNvPr id="114" name="Google Shape;114;p3"/>
          <p:cNvSpPr txBox="1"/>
          <p:nvPr/>
        </p:nvSpPr>
        <p:spPr>
          <a:xfrm>
            <a:off x="7005225" y="6146425"/>
            <a:ext cx="3216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...we’re here to help.</a:t>
            </a:r>
            <a:endParaRPr sz="2400" b="0" i="0" u="none" strike="noStrike" cap="none">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a:stretch/>
        </p:blipFill>
        <p:spPr>
          <a:xfrm>
            <a:off x="2086850" y="2723752"/>
            <a:ext cx="1288199" cy="1288199"/>
          </a:xfrm>
          <a:prstGeom prst="rect">
            <a:avLst/>
          </a:prstGeom>
          <a:noFill/>
          <a:ln>
            <a:noFill/>
          </a:ln>
        </p:spPr>
      </p:pic>
      <p:pic>
        <p:nvPicPr>
          <p:cNvPr id="116" name="Google Shape;116;p3"/>
          <p:cNvPicPr preferRelativeResize="0"/>
          <p:nvPr/>
        </p:nvPicPr>
        <p:blipFill rotWithShape="1">
          <a:blip r:embed="rId5">
            <a:alphaModFix/>
          </a:blip>
          <a:srcRect r="60143" b="62643"/>
          <a:stretch/>
        </p:blipFill>
        <p:spPr>
          <a:xfrm>
            <a:off x="9176725" y="2660975"/>
            <a:ext cx="1463126" cy="1288199"/>
          </a:xfrm>
          <a:prstGeom prst="rect">
            <a:avLst/>
          </a:prstGeom>
          <a:noFill/>
          <a:ln>
            <a:noFill/>
          </a:ln>
        </p:spPr>
      </p:pic>
      <p:pic>
        <p:nvPicPr>
          <p:cNvPr id="117" name="Google Shape;117;p3"/>
          <p:cNvPicPr preferRelativeResize="0"/>
          <p:nvPr/>
        </p:nvPicPr>
        <p:blipFill>
          <a:blip r:embed="rId6">
            <a:alphaModFix/>
          </a:blip>
          <a:stretch>
            <a:fillRect/>
          </a:stretch>
        </p:blipFill>
        <p:spPr>
          <a:xfrm>
            <a:off x="5934500" y="4973375"/>
            <a:ext cx="1586427" cy="1110550"/>
          </a:xfrm>
          <a:prstGeom prst="rect">
            <a:avLst/>
          </a:prstGeom>
          <a:noFill/>
          <a:ln>
            <a:noFill/>
          </a:ln>
        </p:spPr>
      </p:pic>
      <p:sp>
        <p:nvSpPr>
          <p:cNvPr id="118" name="Google Shape;118;p3"/>
          <p:cNvSpPr txBox="1"/>
          <p:nvPr/>
        </p:nvSpPr>
        <p:spPr>
          <a:xfrm>
            <a:off x="5931625" y="3138650"/>
            <a:ext cx="79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19" name="Google Shape;119;p3"/>
          <p:cNvPicPr preferRelativeResize="0"/>
          <p:nvPr/>
        </p:nvPicPr>
        <p:blipFill>
          <a:blip r:embed="rId7">
            <a:alphaModFix/>
          </a:blip>
          <a:stretch>
            <a:fillRect/>
          </a:stretch>
        </p:blipFill>
        <p:spPr>
          <a:xfrm>
            <a:off x="5364825" y="2709719"/>
            <a:ext cx="1288200" cy="1190706"/>
          </a:xfrm>
          <a:prstGeom prst="rect">
            <a:avLst/>
          </a:prstGeom>
          <a:noFill/>
          <a:ln>
            <a:noFill/>
          </a:ln>
        </p:spPr>
      </p:pic>
      <p:pic>
        <p:nvPicPr>
          <p:cNvPr id="120" name="Google Shape;120;p3"/>
          <p:cNvPicPr preferRelativeResize="0"/>
          <p:nvPr/>
        </p:nvPicPr>
        <p:blipFill rotWithShape="1">
          <a:blip r:embed="rId8">
            <a:alphaModFix/>
          </a:blip>
          <a:srcRect t="20134"/>
          <a:stretch/>
        </p:blipFill>
        <p:spPr>
          <a:xfrm>
            <a:off x="2231775" y="4689685"/>
            <a:ext cx="1288200" cy="17146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8" descr="A picture containing room&#10;&#10;Description automatically generated"/>
          <p:cNvPicPr preferRelativeResize="0"/>
          <p:nvPr/>
        </p:nvPicPr>
        <p:blipFill rotWithShape="1">
          <a:blip r:embed="rId3">
            <a:alphaModFix/>
          </a:blip>
          <a:srcRect r="8799"/>
          <a:stretch/>
        </p:blipFill>
        <p:spPr>
          <a:xfrm>
            <a:off x="1966548" y="564020"/>
            <a:ext cx="8258901" cy="5345524"/>
          </a:xfrm>
          <a:prstGeom prst="rect">
            <a:avLst/>
          </a:prstGeom>
          <a:noFill/>
          <a:ln>
            <a:noFill/>
          </a:ln>
        </p:spPr>
      </p:pic>
      <p:sp>
        <p:nvSpPr>
          <p:cNvPr id="126" name="Google Shape;126;p8"/>
          <p:cNvSpPr txBox="1"/>
          <p:nvPr/>
        </p:nvSpPr>
        <p:spPr>
          <a:xfrm>
            <a:off x="475349" y="6132381"/>
            <a:ext cx="11241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What barriers to success do individuals face? What is fair is not always what is equal.</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1507026" y="137613"/>
            <a:ext cx="8461951" cy="1038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DEI or DIE - What your club can do…</a:t>
            </a:r>
            <a:endParaRPr/>
          </a:p>
        </p:txBody>
      </p:sp>
      <p:sp>
        <p:nvSpPr>
          <p:cNvPr id="133" name="Google Shape;133;p4"/>
          <p:cNvSpPr txBox="1">
            <a:spLocks noGrp="1"/>
          </p:cNvSpPr>
          <p:nvPr>
            <p:ph type="body" idx="1"/>
          </p:nvPr>
        </p:nvSpPr>
        <p:spPr>
          <a:xfrm>
            <a:off x="4041795" y="1680308"/>
            <a:ext cx="4773959" cy="459347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FF0000"/>
              </a:buClr>
              <a:buSzPts val="2400"/>
              <a:buChar char="•"/>
            </a:pPr>
            <a:r>
              <a:rPr lang="en-US" sz="2400" b="1">
                <a:solidFill>
                  <a:schemeClr val="dk1"/>
                </a:solidFill>
              </a:rPr>
              <a:t>Talk together about diversity </a:t>
            </a:r>
            <a:endParaRPr sz="2400">
              <a:solidFill>
                <a:schemeClr val="dk1"/>
              </a:solidFill>
            </a:endParaRPr>
          </a:p>
          <a:p>
            <a:pPr marL="495300" lvl="0" indent="-190500" algn="l" rtl="0">
              <a:lnSpc>
                <a:spcPct val="90000"/>
              </a:lnSpc>
              <a:spcBef>
                <a:spcPts val="1000"/>
              </a:spcBef>
              <a:spcAft>
                <a:spcPts val="0"/>
              </a:spcAft>
              <a:buSzPts val="2400"/>
              <a:buNone/>
            </a:pPr>
            <a:endParaRPr sz="2400">
              <a:solidFill>
                <a:schemeClr val="dk1"/>
              </a:solidFill>
            </a:endParaRPr>
          </a:p>
          <a:p>
            <a:pPr marL="495300" lvl="0" indent="-190500" algn="l" rtl="0">
              <a:lnSpc>
                <a:spcPct val="90000"/>
              </a:lnSpc>
              <a:spcBef>
                <a:spcPts val="1000"/>
              </a:spcBef>
              <a:spcAft>
                <a:spcPts val="0"/>
              </a:spcAft>
              <a:buSzPts val="2400"/>
              <a:buNone/>
            </a:pPr>
            <a:endParaRPr sz="2400">
              <a:solidFill>
                <a:schemeClr val="dk1"/>
              </a:solidFill>
            </a:endParaRPr>
          </a:p>
          <a:p>
            <a:pPr marL="495300" lvl="0" indent="-190500" algn="l" rtl="0">
              <a:lnSpc>
                <a:spcPct val="90000"/>
              </a:lnSpc>
              <a:spcBef>
                <a:spcPts val="1000"/>
              </a:spcBef>
              <a:spcAft>
                <a:spcPts val="0"/>
              </a:spcAft>
              <a:buSzPts val="2400"/>
              <a:buNone/>
            </a:pPr>
            <a:endParaRPr sz="2400">
              <a:solidFill>
                <a:schemeClr val="dk1"/>
              </a:solidFill>
            </a:endParaRPr>
          </a:p>
          <a:p>
            <a:pPr marL="342900" lvl="0" indent="-342900" algn="l" rtl="0">
              <a:lnSpc>
                <a:spcPct val="90000"/>
              </a:lnSpc>
              <a:spcBef>
                <a:spcPts val="1000"/>
              </a:spcBef>
              <a:spcAft>
                <a:spcPts val="0"/>
              </a:spcAft>
              <a:buClr>
                <a:srgbClr val="FF0000"/>
              </a:buClr>
              <a:buSzPts val="2400"/>
              <a:buChar char="•"/>
            </a:pPr>
            <a:r>
              <a:rPr lang="en-US" sz="2400" b="1">
                <a:solidFill>
                  <a:schemeClr val="dk1"/>
                </a:solidFill>
              </a:rPr>
              <a:t>Invite a local DEI speaker</a:t>
            </a:r>
            <a:endParaRPr>
              <a:solidFill>
                <a:schemeClr val="dk1"/>
              </a:solidFill>
            </a:endParaRPr>
          </a:p>
          <a:p>
            <a:pPr marL="342900" lvl="0" indent="-190500" algn="l" rtl="0">
              <a:lnSpc>
                <a:spcPct val="90000"/>
              </a:lnSpc>
              <a:spcBef>
                <a:spcPts val="1000"/>
              </a:spcBef>
              <a:spcAft>
                <a:spcPts val="0"/>
              </a:spcAft>
              <a:buSzPts val="2400"/>
              <a:buNone/>
            </a:pPr>
            <a:endParaRPr sz="2400">
              <a:solidFill>
                <a:schemeClr val="dk1"/>
              </a:solidFill>
            </a:endParaRPr>
          </a:p>
          <a:p>
            <a:pPr marL="495300" lvl="0" indent="-190500" algn="l" rtl="0">
              <a:lnSpc>
                <a:spcPct val="90000"/>
              </a:lnSpc>
              <a:spcBef>
                <a:spcPts val="1000"/>
              </a:spcBef>
              <a:spcAft>
                <a:spcPts val="0"/>
              </a:spcAft>
              <a:buSzPts val="2400"/>
              <a:buNone/>
            </a:pPr>
            <a:endParaRPr sz="2400">
              <a:solidFill>
                <a:schemeClr val="dk1"/>
              </a:solidFill>
            </a:endParaRPr>
          </a:p>
          <a:p>
            <a:pPr marL="495300" lvl="0" indent="-190500" algn="l" rtl="0">
              <a:lnSpc>
                <a:spcPct val="90000"/>
              </a:lnSpc>
              <a:spcBef>
                <a:spcPts val="1000"/>
              </a:spcBef>
              <a:spcAft>
                <a:spcPts val="0"/>
              </a:spcAft>
              <a:buSzPts val="2400"/>
              <a:buNone/>
            </a:pPr>
            <a:endParaRPr sz="2400">
              <a:solidFill>
                <a:schemeClr val="dk1"/>
              </a:solidFill>
            </a:endParaRPr>
          </a:p>
          <a:p>
            <a:pPr marL="495300" lvl="0" indent="-190500" algn="l" rtl="0">
              <a:lnSpc>
                <a:spcPct val="90000"/>
              </a:lnSpc>
              <a:spcBef>
                <a:spcPts val="1000"/>
              </a:spcBef>
              <a:spcAft>
                <a:spcPts val="0"/>
              </a:spcAft>
              <a:buSzPts val="2400"/>
              <a:buNone/>
            </a:pPr>
            <a:endParaRPr sz="2400">
              <a:solidFill>
                <a:schemeClr val="dk1"/>
              </a:solidFill>
            </a:endParaRPr>
          </a:p>
          <a:p>
            <a:pPr marL="342900" lvl="0" indent="-342900" algn="l" rtl="0">
              <a:lnSpc>
                <a:spcPct val="90000"/>
              </a:lnSpc>
              <a:spcBef>
                <a:spcPts val="1000"/>
              </a:spcBef>
              <a:spcAft>
                <a:spcPts val="0"/>
              </a:spcAft>
              <a:buClr>
                <a:srgbClr val="FF0000"/>
              </a:buClr>
              <a:buSzPts val="2400"/>
              <a:buChar char="•"/>
            </a:pPr>
            <a:r>
              <a:rPr lang="en-US" sz="2400" b="1">
                <a:solidFill>
                  <a:schemeClr val="dk1"/>
                </a:solidFill>
              </a:rPr>
              <a:t>Connect with local organizations </a:t>
            </a:r>
            <a:endParaRPr sz="2400">
              <a:solidFill>
                <a:schemeClr val="dk1"/>
              </a:solidFill>
            </a:endParaRPr>
          </a:p>
        </p:txBody>
      </p:sp>
      <p:pic>
        <p:nvPicPr>
          <p:cNvPr id="134" name="Google Shape;134;p4"/>
          <p:cNvPicPr preferRelativeResize="0"/>
          <p:nvPr/>
        </p:nvPicPr>
        <p:blipFill rotWithShape="1">
          <a:blip r:embed="rId3">
            <a:alphaModFix/>
          </a:blip>
          <a:srcRect/>
          <a:stretch/>
        </p:blipFill>
        <p:spPr>
          <a:xfrm>
            <a:off x="1468877" y="1215957"/>
            <a:ext cx="2371200" cy="1740300"/>
          </a:xfrm>
          <a:prstGeom prst="roundRect">
            <a:avLst>
              <a:gd name="adj" fmla="val 16667"/>
            </a:avLst>
          </a:prstGeom>
          <a:noFill/>
          <a:ln>
            <a:noFill/>
          </a:ln>
        </p:spPr>
      </p:pic>
      <p:pic>
        <p:nvPicPr>
          <p:cNvPr id="135" name="Google Shape;135;p4"/>
          <p:cNvPicPr preferRelativeResize="0"/>
          <p:nvPr/>
        </p:nvPicPr>
        <p:blipFill rotWithShape="1">
          <a:blip r:embed="rId4">
            <a:alphaModFix/>
          </a:blip>
          <a:srcRect/>
          <a:stretch/>
        </p:blipFill>
        <p:spPr>
          <a:xfrm>
            <a:off x="8656217" y="2318805"/>
            <a:ext cx="2910552" cy="2737749"/>
          </a:xfrm>
          <a:prstGeom prst="rect">
            <a:avLst/>
          </a:prstGeom>
          <a:noFill/>
          <a:ln>
            <a:noFill/>
          </a:ln>
        </p:spPr>
      </p:pic>
      <p:pic>
        <p:nvPicPr>
          <p:cNvPr id="136" name="Google Shape;136;p4"/>
          <p:cNvPicPr preferRelativeResize="0"/>
          <p:nvPr/>
        </p:nvPicPr>
        <p:blipFill rotWithShape="1">
          <a:blip r:embed="rId5">
            <a:alphaModFix/>
          </a:blip>
          <a:srcRect/>
          <a:stretch/>
        </p:blipFill>
        <p:spPr>
          <a:xfrm>
            <a:off x="1172309" y="4587324"/>
            <a:ext cx="2617124" cy="2270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5"/>
          <p:cNvSpPr txBox="1">
            <a:spLocks noGrp="1"/>
          </p:cNvSpPr>
          <p:nvPr>
            <p:ph type="title"/>
          </p:nvPr>
        </p:nvSpPr>
        <p:spPr>
          <a:xfrm>
            <a:off x="838201" y="345810"/>
            <a:ext cx="49609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And…</a:t>
            </a:r>
            <a:endParaRPr/>
          </a:p>
        </p:txBody>
      </p:sp>
      <p:sp>
        <p:nvSpPr>
          <p:cNvPr id="144" name="Google Shape;144;p5"/>
          <p:cNvSpPr txBox="1">
            <a:spLocks noGrp="1"/>
          </p:cNvSpPr>
          <p:nvPr>
            <p:ph type="body" idx="1"/>
          </p:nvPr>
        </p:nvSpPr>
        <p:spPr>
          <a:xfrm>
            <a:off x="838201" y="1825625"/>
            <a:ext cx="4933462"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FF0000"/>
              </a:buClr>
              <a:buSzPts val="2400"/>
              <a:buChar char="•"/>
            </a:pPr>
            <a:r>
              <a:rPr lang="en-US" sz="2400" b="1"/>
              <a:t>Encourage and support</a:t>
            </a: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rgbClr val="FF0000"/>
              </a:buClr>
              <a:buSzPts val="2400"/>
              <a:buChar char="•"/>
            </a:pPr>
            <a:r>
              <a:rPr lang="en-US" sz="2400" b="1">
                <a:latin typeface="Calibri"/>
                <a:ea typeface="Calibri"/>
                <a:cs typeface="Calibri"/>
                <a:sym typeface="Calibri"/>
              </a:rPr>
              <a:t>Take the course from Rotary International </a:t>
            </a:r>
            <a:endParaRPr sz="2400">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rgbClr val="FF0000"/>
              </a:buClr>
              <a:buSzPts val="2400"/>
              <a:buChar char="•"/>
            </a:pPr>
            <a:r>
              <a:rPr lang="en-US" sz="2400" b="1">
                <a:latin typeface="Calibri"/>
                <a:ea typeface="Calibri"/>
                <a:cs typeface="Calibri"/>
                <a:sym typeface="Calibri"/>
              </a:rPr>
              <a:t>Create a community advisory board </a:t>
            </a:r>
            <a:endParaRPr sz="2400">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sz="2000"/>
          </a:p>
        </p:txBody>
      </p:sp>
      <p:pic>
        <p:nvPicPr>
          <p:cNvPr id="145" name="Google Shape;145;p5"/>
          <p:cNvPicPr preferRelativeResize="0"/>
          <p:nvPr/>
        </p:nvPicPr>
        <p:blipFill rotWithShape="1">
          <a:blip r:embed="rId3">
            <a:alphaModFix/>
          </a:blip>
          <a:srcRect l="954" r="-4" b="-4"/>
          <a:stretch/>
        </p:blipFill>
        <p:spPr>
          <a:xfrm>
            <a:off x="6863996" y="3154859"/>
            <a:ext cx="4030579" cy="3703141"/>
          </a:xfrm>
          <a:custGeom>
            <a:avLst/>
            <a:gdLst/>
            <a:ahLst/>
            <a:cxnLst/>
            <a:rect l="l" t="t" r="r" b="b"/>
            <a:pathLst>
              <a:path w="4030579" h="3703141" extrusionOk="0">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ln>
            <a:noFill/>
          </a:ln>
        </p:spPr>
      </p:pic>
      <p:sp>
        <p:nvSpPr>
          <p:cNvPr id="146" name="Google Shape;146;p5"/>
          <p:cNvSpPr/>
          <p:nvPr/>
        </p:nvSpPr>
        <p:spPr>
          <a:xfrm rot="-6040930" flipH="1">
            <a:off x="6010869" y="-729072"/>
            <a:ext cx="4083433" cy="4083433"/>
          </a:xfrm>
          <a:prstGeom prst="arc">
            <a:avLst>
              <a:gd name="adj1" fmla="val 16200000"/>
              <a:gd name="adj2" fmla="val 20093138"/>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47" name="Google Shape;147;p5">
            <a:hlinkClick r:id="rId4"/>
          </p:cNvPr>
          <p:cNvPicPr preferRelativeResize="0"/>
          <p:nvPr/>
        </p:nvPicPr>
        <p:blipFill rotWithShape="1">
          <a:blip r:embed="rId5">
            <a:alphaModFix/>
          </a:blip>
          <a:srcRect r="20435" b="-4"/>
          <a:stretch/>
        </p:blipFill>
        <p:spPr>
          <a:xfrm>
            <a:off x="63058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pic>
        <p:nvPicPr>
          <p:cNvPr id="148" name="Google Shape;148;p5"/>
          <p:cNvPicPr preferRelativeResize="0"/>
          <p:nvPr/>
        </p:nvPicPr>
        <p:blipFill rotWithShape="1">
          <a:blip r:embed="rId6">
            <a:alphaModFix/>
          </a:blip>
          <a:srcRect l="32577" r="17706" b="2"/>
          <a:stretch/>
        </p:blipFill>
        <p:spPr>
          <a:xfrm>
            <a:off x="9930413" y="48291"/>
            <a:ext cx="2258539" cy="3554668"/>
          </a:xfrm>
          <a:custGeom>
            <a:avLst/>
            <a:gdLst/>
            <a:ahLst/>
            <a:cxnLst/>
            <a:rect l="l" t="t" r="r" b="b"/>
            <a:pathLst>
              <a:path w="2258539" h="3554668" extrusionOk="0">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p:nvPr/>
        </p:nvSpPr>
        <p:spPr>
          <a:xfrm>
            <a:off x="1484475" y="4073100"/>
            <a:ext cx="9495600" cy="2605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5078583" y="5452303"/>
            <a:ext cx="5199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Everyone</a:t>
            </a:r>
            <a:r>
              <a:rPr lang="en-US" sz="1400" b="0" i="0" u="none" strike="noStrike" cap="none">
                <a:solidFill>
                  <a:srgbClr val="000000"/>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is fully engaged – dancing, talking</a:t>
            </a:r>
            <a:r>
              <a:rPr lang="en-US" sz="1400" b="0" i="0" u="none" strike="noStrike" cap="none">
                <a:solidFill>
                  <a:srgbClr val="000000"/>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eating, laughing – together.</a:t>
            </a:r>
            <a:endParaRPr sz="1400" b="0" i="0" u="none" strike="noStrike" cap="none">
              <a:solidFill>
                <a:srgbClr val="000000"/>
              </a:solidFill>
              <a:latin typeface="Arial"/>
              <a:ea typeface="Arial"/>
              <a:cs typeface="Arial"/>
              <a:sym typeface="Arial"/>
            </a:endParaRPr>
          </a:p>
        </p:txBody>
      </p:sp>
      <p:pic>
        <p:nvPicPr>
          <p:cNvPr id="156" name="Google Shape;156;p9"/>
          <p:cNvPicPr preferRelativeResize="0"/>
          <p:nvPr/>
        </p:nvPicPr>
        <p:blipFill rotWithShape="1">
          <a:blip r:embed="rId3">
            <a:alphaModFix/>
          </a:blip>
          <a:srcRect/>
          <a:stretch/>
        </p:blipFill>
        <p:spPr>
          <a:xfrm>
            <a:off x="1484475" y="373268"/>
            <a:ext cx="3712200" cy="2605500"/>
          </a:xfrm>
          <a:prstGeom prst="roundRect">
            <a:avLst>
              <a:gd name="adj" fmla="val 16667"/>
            </a:avLst>
          </a:prstGeom>
          <a:noFill/>
          <a:ln>
            <a:noFill/>
          </a:ln>
        </p:spPr>
      </p:pic>
      <p:sp>
        <p:nvSpPr>
          <p:cNvPr id="157" name="Google Shape;157;p9"/>
          <p:cNvSpPr txBox="1"/>
          <p:nvPr/>
        </p:nvSpPr>
        <p:spPr>
          <a:xfrm>
            <a:off x="1128375" y="2856725"/>
            <a:ext cx="4424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Everyone is invited to and welcome at the party.</a:t>
            </a:r>
            <a:endParaRPr sz="1400" b="0" i="0" u="none" strike="noStrike" cap="none">
              <a:solidFill>
                <a:srgbClr val="000000"/>
              </a:solidFill>
              <a:latin typeface="Calibri"/>
              <a:ea typeface="Calibri"/>
              <a:cs typeface="Calibri"/>
              <a:sym typeface="Calibri"/>
            </a:endParaRPr>
          </a:p>
        </p:txBody>
      </p:sp>
      <p:pic>
        <p:nvPicPr>
          <p:cNvPr id="158" name="Google Shape;158;p9"/>
          <p:cNvPicPr preferRelativeResize="0"/>
          <p:nvPr/>
        </p:nvPicPr>
        <p:blipFill rotWithShape="1">
          <a:blip r:embed="rId4">
            <a:alphaModFix/>
          </a:blip>
          <a:srcRect/>
          <a:stretch/>
        </p:blipFill>
        <p:spPr>
          <a:xfrm>
            <a:off x="7443368" y="495363"/>
            <a:ext cx="3536700" cy="2361300"/>
          </a:xfrm>
          <a:prstGeom prst="roundRect">
            <a:avLst>
              <a:gd name="adj" fmla="val 16667"/>
            </a:avLst>
          </a:prstGeom>
          <a:noFill/>
          <a:ln>
            <a:noFill/>
          </a:ln>
        </p:spPr>
      </p:pic>
      <p:sp>
        <p:nvSpPr>
          <p:cNvPr id="159" name="Google Shape;159;p9"/>
          <p:cNvSpPr txBox="1"/>
          <p:nvPr/>
        </p:nvSpPr>
        <p:spPr>
          <a:xfrm>
            <a:off x="6612225" y="2856715"/>
            <a:ext cx="51990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Everyone has the chance to help plan the</a:t>
            </a:r>
            <a:r>
              <a:rPr lang="en-US" sz="1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party and make decisions.</a:t>
            </a:r>
            <a:endParaRPr sz="1400" b="0" i="0" u="none" strike="noStrike" cap="none">
              <a:solidFill>
                <a:srgbClr val="000000"/>
              </a:solidFill>
              <a:latin typeface="Calibri"/>
              <a:ea typeface="Calibri"/>
              <a:cs typeface="Calibri"/>
              <a:sym typeface="Calibri"/>
            </a:endParaRPr>
          </a:p>
        </p:txBody>
      </p:sp>
      <p:pic>
        <p:nvPicPr>
          <p:cNvPr id="160" name="Google Shape;160;p9"/>
          <p:cNvPicPr preferRelativeResize="0"/>
          <p:nvPr/>
        </p:nvPicPr>
        <p:blipFill rotWithShape="1">
          <a:blip r:embed="rId5">
            <a:alphaModFix/>
          </a:blip>
          <a:srcRect/>
          <a:stretch/>
        </p:blipFill>
        <p:spPr>
          <a:xfrm>
            <a:off x="1794152" y="4195252"/>
            <a:ext cx="3228960" cy="2361175"/>
          </a:xfrm>
          <a:prstGeom prst="rect">
            <a:avLst/>
          </a:prstGeom>
          <a:noFill/>
          <a:ln>
            <a:noFill/>
          </a:ln>
        </p:spPr>
      </p:pic>
      <p:grpSp>
        <p:nvGrpSpPr>
          <p:cNvPr id="161" name="Google Shape;161;p9"/>
          <p:cNvGrpSpPr/>
          <p:nvPr/>
        </p:nvGrpSpPr>
        <p:grpSpPr>
          <a:xfrm>
            <a:off x="5078566" y="4275551"/>
            <a:ext cx="5060700" cy="981600"/>
            <a:chOff x="5459575" y="4299088"/>
            <a:chExt cx="5060700" cy="981600"/>
          </a:xfrm>
        </p:grpSpPr>
        <p:sp>
          <p:nvSpPr>
            <p:cNvPr id="162" name="Google Shape;162;p9"/>
            <p:cNvSpPr/>
            <p:nvPr/>
          </p:nvSpPr>
          <p:spPr>
            <a:xfrm>
              <a:off x="5459575" y="4299088"/>
              <a:ext cx="5060700" cy="981600"/>
            </a:xfrm>
            <a:prstGeom prst="rect">
              <a:avLst/>
            </a:prstGeom>
            <a:gradFill>
              <a:gsLst>
                <a:gs pos="0">
                  <a:srgbClr val="471408"/>
                </a:gs>
                <a:gs pos="100000">
                  <a:srgbClr val="FCE5CD"/>
                </a:gs>
              </a:gsLst>
              <a:lin ang="10800025"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9"/>
            <p:cNvSpPr/>
            <p:nvPr/>
          </p:nvSpPr>
          <p:spPr>
            <a:xfrm>
              <a:off x="5777726" y="4394837"/>
              <a:ext cx="4424400" cy="790126"/>
            </a:xfrm>
            <a:prstGeom prst="rect">
              <a:avLst/>
            </a:prstGeom>
          </p:spPr>
          <p:txBody>
            <a:bodyPr>
              <a:prstTxWarp prst="textPlain">
                <a:avLst/>
              </a:prstTxWarp>
            </a:bodyPr>
            <a:lstStyle/>
            <a:p>
              <a:pPr lvl="0" algn="ctr"/>
              <a:r>
                <a:rPr b="0" i="0">
                  <a:ln w="9525" cap="flat" cmpd="sng">
                    <a:solidFill>
                      <a:schemeClr val="lt1"/>
                    </a:solidFill>
                    <a:prstDash val="solid"/>
                    <a:round/>
                    <a:headEnd type="none" w="sm" len="sm"/>
                    <a:tailEnd type="none" w="sm" len="sm"/>
                  </a:ln>
                  <a:gradFill>
                    <a:gsLst>
                      <a:gs pos="0">
                        <a:srgbClr val="FF0000"/>
                      </a:gs>
                      <a:gs pos="19000">
                        <a:srgbClr val="FF9900"/>
                      </a:gs>
                      <a:gs pos="37000">
                        <a:srgbClr val="FFFF00"/>
                      </a:gs>
                      <a:gs pos="51000">
                        <a:srgbClr val="38761D"/>
                      </a:gs>
                      <a:gs pos="71000">
                        <a:srgbClr val="0000FF"/>
                      </a:gs>
                      <a:gs pos="87000">
                        <a:srgbClr val="9900FF"/>
                      </a:gs>
                      <a:gs pos="100000">
                        <a:srgbClr val="674EA7"/>
                      </a:gs>
                    </a:gsLst>
                    <a:lin ang="5400700" scaled="0"/>
                  </a:gradFill>
                  <a:latin typeface="Arial"/>
                </a:rPr>
                <a:t>Inclusion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7"/>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sz="4600"/>
              <a:t>Communication?</a:t>
            </a:r>
            <a:endParaRPr/>
          </a:p>
        </p:txBody>
      </p:sp>
      <p:sp>
        <p:nvSpPr>
          <p:cNvPr id="171" name="Google Shape;171;p7"/>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7"/>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dirty="0">
                <a:latin typeface="Arial"/>
                <a:ea typeface="Arial"/>
                <a:cs typeface="Arial"/>
                <a:sym typeface="Arial"/>
              </a:rPr>
              <a:t>Inherent bias exists. Life experiences change the way that we view and interact with the world. For meaningful conversation, we need to speak using a common language.</a:t>
            </a:r>
            <a:endParaRPr dirty="0"/>
          </a:p>
          <a:p>
            <a:pPr marL="0" lvl="0" indent="0" algn="l" rtl="0">
              <a:lnSpc>
                <a:spcPct val="90000"/>
              </a:lnSpc>
              <a:spcBef>
                <a:spcPts val="600"/>
              </a:spcBef>
              <a:spcAft>
                <a:spcPts val="0"/>
              </a:spcAft>
              <a:buClr>
                <a:schemeClr val="dk1"/>
              </a:buClr>
              <a:buSzPts val="2000"/>
              <a:buNone/>
            </a:pPr>
            <a:endParaRPr sz="2000" dirty="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dirty="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r>
              <a:rPr lang="en-US" sz="2000" dirty="0">
                <a:latin typeface="Arial"/>
                <a:ea typeface="Arial"/>
                <a:cs typeface="Arial"/>
                <a:sym typeface="Arial"/>
              </a:rPr>
              <a:t>To illuminate our biases, we need to “name it, frame it and explain it.”</a:t>
            </a:r>
            <a:endParaRPr sz="2000" dirty="0"/>
          </a:p>
          <a:p>
            <a:pPr marL="0" lvl="0" indent="0" algn="l" rtl="0">
              <a:lnSpc>
                <a:spcPct val="90000"/>
              </a:lnSpc>
              <a:spcBef>
                <a:spcPts val="600"/>
              </a:spcBef>
              <a:spcAft>
                <a:spcPts val="600"/>
              </a:spcAft>
              <a:buClr>
                <a:schemeClr val="dk1"/>
              </a:buClr>
              <a:buSzPts val="2000"/>
              <a:buNone/>
            </a:pPr>
            <a:endParaRPr sz="2000" dirty="0">
              <a:latin typeface="Arial"/>
              <a:ea typeface="Arial"/>
              <a:cs typeface="Arial"/>
              <a:sym typeface="Arial"/>
            </a:endParaRPr>
          </a:p>
        </p:txBody>
      </p:sp>
      <p:pic>
        <p:nvPicPr>
          <p:cNvPr id="173" name="Google Shape;173;p7"/>
          <p:cNvPicPr preferRelativeResize="0"/>
          <p:nvPr/>
        </p:nvPicPr>
        <p:blipFill rotWithShape="1">
          <a:blip r:embed="rId3">
            <a:alphaModFix/>
          </a:blip>
          <a:srcRect l="13056" r="18736" b="-1"/>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221587" y="273652"/>
            <a:ext cx="50880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Unconscious Bias</a:t>
            </a:r>
            <a:endParaRPr/>
          </a:p>
        </p:txBody>
      </p:sp>
      <p:sp>
        <p:nvSpPr>
          <p:cNvPr id="180" name="Google Shape;180;p11"/>
          <p:cNvSpPr txBox="1"/>
          <p:nvPr/>
        </p:nvSpPr>
        <p:spPr>
          <a:xfrm>
            <a:off x="1875220" y="2120764"/>
            <a:ext cx="3657600" cy="153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222A35"/>
              </a:buClr>
              <a:buSzPts val="2000"/>
              <a:buFont typeface="Noto Sans Symbols"/>
              <a:buChar char="⮚"/>
            </a:pPr>
            <a:r>
              <a:rPr lang="en-US" sz="2000" b="0" i="0" u="none" strike="noStrike" cap="none">
                <a:solidFill>
                  <a:srgbClr val="222A35"/>
                </a:solidFill>
                <a:latin typeface="Arial"/>
                <a:ea typeface="Arial"/>
                <a:cs typeface="Arial"/>
                <a:sym typeface="Arial"/>
              </a:rPr>
              <a:t>Everyday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222A35"/>
              </a:buClr>
              <a:buSzPts val="2000"/>
              <a:buFont typeface="Noto Sans Symbols"/>
              <a:buChar char="⮚"/>
            </a:pPr>
            <a:r>
              <a:rPr lang="en-US" sz="2000" b="0" i="0" u="none" strike="noStrike" cap="none">
                <a:solidFill>
                  <a:srgbClr val="222A35"/>
                </a:solidFill>
                <a:latin typeface="Arial"/>
                <a:ea typeface="Arial"/>
                <a:cs typeface="Arial"/>
                <a:sym typeface="Arial"/>
              </a:rPr>
              <a:t>Automatic</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222A35"/>
              </a:buClr>
              <a:buSzPts val="2000"/>
              <a:buFont typeface="Noto Sans Symbols"/>
              <a:buChar char="⮚"/>
            </a:pPr>
            <a:r>
              <a:rPr lang="en-US" sz="2000" b="0" i="0" u="none" strike="noStrike" cap="none">
                <a:solidFill>
                  <a:srgbClr val="222A35"/>
                </a:solidFill>
                <a:latin typeface="Arial"/>
                <a:ea typeface="Arial"/>
                <a:cs typeface="Arial"/>
                <a:sym typeface="Arial"/>
              </a:rPr>
              <a:t>Hard-Wired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222A35"/>
              </a:buClr>
              <a:buSzPts val="2000"/>
              <a:buFont typeface="Noto Sans Symbols"/>
              <a:buChar char="⮚"/>
            </a:pPr>
            <a:r>
              <a:rPr lang="en-US" sz="2000" b="0" i="0" u="none" strike="noStrike" cap="none">
                <a:solidFill>
                  <a:srgbClr val="222A35"/>
                </a:solidFill>
                <a:latin typeface="Arial"/>
                <a:ea typeface="Arial"/>
                <a:cs typeface="Arial"/>
                <a:sym typeface="Arial"/>
              </a:rPr>
              <a:t>None of us are immune</a:t>
            </a:r>
            <a:endParaRPr sz="1400" b="0" i="0" u="none" strike="noStrike" cap="none">
              <a:solidFill>
                <a:srgbClr val="000000"/>
              </a:solidFill>
              <a:latin typeface="Arial"/>
              <a:ea typeface="Arial"/>
              <a:cs typeface="Arial"/>
              <a:sym typeface="Arial"/>
            </a:endParaRPr>
          </a:p>
        </p:txBody>
      </p:sp>
      <p:pic>
        <p:nvPicPr>
          <p:cNvPr id="181" name="Google Shape;181;p11"/>
          <p:cNvPicPr preferRelativeResize="0"/>
          <p:nvPr/>
        </p:nvPicPr>
        <p:blipFill rotWithShape="1">
          <a:blip r:embed="rId3">
            <a:alphaModFix/>
          </a:blip>
          <a:srcRect/>
          <a:stretch/>
        </p:blipFill>
        <p:spPr>
          <a:xfrm>
            <a:off x="5618901" y="846307"/>
            <a:ext cx="6351600" cy="4461300"/>
          </a:xfrm>
          <a:prstGeom prst="roundRect">
            <a:avLst>
              <a:gd name="adj" fmla="val 16667"/>
            </a:avLst>
          </a:prstGeom>
          <a:noFill/>
          <a:ln>
            <a:noFill/>
          </a:ln>
        </p:spPr>
      </p:pic>
      <p:grpSp>
        <p:nvGrpSpPr>
          <p:cNvPr id="182" name="Google Shape;182;p11"/>
          <p:cNvGrpSpPr/>
          <p:nvPr/>
        </p:nvGrpSpPr>
        <p:grpSpPr>
          <a:xfrm>
            <a:off x="1949991" y="4648174"/>
            <a:ext cx="7745003" cy="1936250"/>
            <a:chOff x="1728404" y="1624"/>
            <a:chExt cx="7745003" cy="1936250"/>
          </a:xfrm>
        </p:grpSpPr>
        <p:sp>
          <p:nvSpPr>
            <p:cNvPr id="183" name="Google Shape;183;p11"/>
            <p:cNvSpPr/>
            <p:nvPr/>
          </p:nvSpPr>
          <p:spPr>
            <a:xfrm>
              <a:off x="1728404" y="1624"/>
              <a:ext cx="3227084" cy="193625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txBox="1"/>
            <p:nvPr/>
          </p:nvSpPr>
          <p:spPr>
            <a:xfrm>
              <a:off x="1785115" y="58335"/>
              <a:ext cx="3113662" cy="1822828"/>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We don’t see things as </a:t>
              </a:r>
              <a:r>
                <a:rPr lang="en-US" sz="3600" b="1" i="1" u="none" strike="noStrike" cap="none">
                  <a:solidFill>
                    <a:schemeClr val="lt1"/>
                  </a:solidFill>
                  <a:latin typeface="Arial"/>
                  <a:ea typeface="Arial"/>
                  <a:cs typeface="Arial"/>
                  <a:sym typeface="Arial"/>
                </a:rPr>
                <a:t>they</a:t>
              </a:r>
              <a:r>
                <a:rPr lang="en-US" sz="3600" b="1" i="0" u="none" strike="noStrike" cap="none">
                  <a:solidFill>
                    <a:schemeClr val="lt1"/>
                  </a:solidFill>
                  <a:latin typeface="Arial"/>
                  <a:ea typeface="Arial"/>
                  <a:cs typeface="Arial"/>
                  <a:sym typeface="Arial"/>
                </a:rPr>
                <a:t> are ... </a:t>
              </a:r>
              <a:endParaRPr sz="3600" b="0" i="0" u="none" strike="noStrike" cap="none">
                <a:solidFill>
                  <a:schemeClr val="lt1"/>
                </a:solidFill>
                <a:latin typeface="Arial"/>
                <a:ea typeface="Arial"/>
                <a:cs typeface="Arial"/>
                <a:sym typeface="Arial"/>
              </a:endParaRPr>
            </a:p>
          </p:txBody>
        </p:sp>
        <p:sp>
          <p:nvSpPr>
            <p:cNvPr id="185" name="Google Shape;185;p11"/>
            <p:cNvSpPr/>
            <p:nvPr/>
          </p:nvSpPr>
          <p:spPr>
            <a:xfrm>
              <a:off x="5239473" y="569591"/>
              <a:ext cx="684141" cy="800317"/>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txBox="1"/>
            <p:nvPr/>
          </p:nvSpPr>
          <p:spPr>
            <a:xfrm>
              <a:off x="5239473" y="729654"/>
              <a:ext cx="478899" cy="480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900"/>
                <a:buFont typeface="Arial"/>
                <a:buNone/>
              </a:pPr>
              <a:endParaRPr sz="2900" b="0" i="0" u="none" strike="noStrike" cap="none">
                <a:solidFill>
                  <a:schemeClr val="lt1"/>
                </a:solidFill>
                <a:latin typeface="Arial"/>
                <a:ea typeface="Arial"/>
                <a:cs typeface="Arial"/>
                <a:sym typeface="Arial"/>
              </a:endParaRPr>
            </a:p>
          </p:txBody>
        </p:sp>
        <p:sp>
          <p:nvSpPr>
            <p:cNvPr id="187" name="Google Shape;187;p11"/>
            <p:cNvSpPr/>
            <p:nvPr/>
          </p:nvSpPr>
          <p:spPr>
            <a:xfrm>
              <a:off x="6246323" y="1624"/>
              <a:ext cx="3227084" cy="193625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txBox="1"/>
            <p:nvPr/>
          </p:nvSpPr>
          <p:spPr>
            <a:xfrm>
              <a:off x="6303034" y="58335"/>
              <a:ext cx="3113662" cy="1822828"/>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...we see things as </a:t>
              </a:r>
              <a:r>
                <a:rPr lang="en-US" sz="3600" b="1" i="1" u="none" strike="noStrike" cap="none">
                  <a:solidFill>
                    <a:schemeClr val="lt1"/>
                  </a:solidFill>
                  <a:latin typeface="Arial"/>
                  <a:ea typeface="Arial"/>
                  <a:cs typeface="Arial"/>
                  <a:sym typeface="Arial"/>
                </a:rPr>
                <a:t>we</a:t>
              </a:r>
              <a:r>
                <a:rPr lang="en-US" sz="3600" b="1" i="0" u="none" strike="noStrike" cap="none">
                  <a:solidFill>
                    <a:schemeClr val="lt1"/>
                  </a:solidFill>
                  <a:latin typeface="Arial"/>
                  <a:ea typeface="Arial"/>
                  <a:cs typeface="Arial"/>
                  <a:sym typeface="Arial"/>
                </a:rPr>
                <a:t> are</a:t>
              </a: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1229</Words>
  <Application>Microsoft Macintosh PowerPoint</Application>
  <PresentationFormat>Widescreen</PresentationFormat>
  <Paragraphs>152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PowerPoint Presentation</vt:lpstr>
      <vt:lpstr> Our Commitment:  </vt:lpstr>
      <vt:lpstr>District 7950 DEI Committee Members...</vt:lpstr>
      <vt:lpstr>PowerPoint Presentation</vt:lpstr>
      <vt:lpstr>DEI or DIE - What your club can do…</vt:lpstr>
      <vt:lpstr>And…</vt:lpstr>
      <vt:lpstr>PowerPoint Presentation</vt:lpstr>
      <vt:lpstr>Communication?</vt:lpstr>
      <vt:lpstr>Unconscious Bias</vt:lpstr>
      <vt:lpstr>Unconscious Bias – How can I improve?</vt:lpstr>
      <vt:lpstr>Who is in your club?</vt:lpstr>
      <vt:lpstr>PowerPoint Presentation</vt:lpstr>
      <vt:lpstr>Diversity Questions for Your Rotary Club</vt:lpstr>
      <vt:lpstr>Equity in Your Rotary Club</vt:lpstr>
      <vt:lpstr>Inclusion Questions for Your Rotary Club </vt:lpstr>
      <vt:lpstr>Rotary Links</vt:lpstr>
      <vt:lpstr>External (non-Rotary) Resources online </vt:lpstr>
      <vt:lpstr>District 7950 DEI Committee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dc:creator>
  <cp:lastModifiedBy>Bruce Rutter Rutter</cp:lastModifiedBy>
  <cp:revision>1</cp:revision>
  <dcterms:created xsi:type="dcterms:W3CDTF">2020-12-09T22:32:46Z</dcterms:created>
  <dcterms:modified xsi:type="dcterms:W3CDTF">2021-09-21T18:32:31Z</dcterms:modified>
</cp:coreProperties>
</file>