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3" r:id="rId2"/>
    <p:sldMasterId id="2147483666" r:id="rId3"/>
  </p:sldMasterIdLst>
  <p:notesMasterIdLst>
    <p:notesMasterId r:id="rId38"/>
  </p:notesMasterIdLst>
  <p:sldIdLst>
    <p:sldId id="268" r:id="rId4"/>
    <p:sldId id="269" r:id="rId5"/>
    <p:sldId id="330" r:id="rId6"/>
    <p:sldId id="329" r:id="rId7"/>
    <p:sldId id="331" r:id="rId8"/>
    <p:sldId id="332" r:id="rId9"/>
    <p:sldId id="291" r:id="rId10"/>
    <p:sldId id="311" r:id="rId11"/>
    <p:sldId id="333" r:id="rId12"/>
    <p:sldId id="334" r:id="rId13"/>
    <p:sldId id="293" r:id="rId14"/>
    <p:sldId id="295" r:id="rId15"/>
    <p:sldId id="296" r:id="rId16"/>
    <p:sldId id="298" r:id="rId17"/>
    <p:sldId id="299" r:id="rId18"/>
    <p:sldId id="318" r:id="rId19"/>
    <p:sldId id="320" r:id="rId20"/>
    <p:sldId id="312" r:id="rId21"/>
    <p:sldId id="305" r:id="rId22"/>
    <p:sldId id="324" r:id="rId23"/>
    <p:sldId id="325" r:id="rId24"/>
    <p:sldId id="326" r:id="rId25"/>
    <p:sldId id="327" r:id="rId26"/>
    <p:sldId id="328" r:id="rId27"/>
    <p:sldId id="319" r:id="rId28"/>
    <p:sldId id="335" r:id="rId29"/>
    <p:sldId id="336" r:id="rId30"/>
    <p:sldId id="337" r:id="rId31"/>
    <p:sldId id="338" r:id="rId32"/>
    <p:sldId id="339" r:id="rId33"/>
    <p:sldId id="341" r:id="rId34"/>
    <p:sldId id="343" r:id="rId35"/>
    <p:sldId id="344" r:id="rId36"/>
    <p:sldId id="282"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60364" autoAdjust="0"/>
  </p:normalViewPr>
  <p:slideViewPr>
    <p:cSldViewPr snapToGrid="0" snapToObjects="1">
      <p:cViewPr>
        <p:scale>
          <a:sx n="75" d="100"/>
          <a:sy n="75" d="100"/>
        </p:scale>
        <p:origin x="-125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E8A6D-8B47-6040-BDC9-EFB6AB39A537}" type="datetimeFigureOut">
              <a:rPr lang="en-US" smtClean="0"/>
              <a:t>5/29/2018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C9D7147-950D-5240-8944-C6715F1F2CD2}" type="slidenum">
              <a:rPr lang="en-US" smtClean="0"/>
              <a:t>‹#›</a:t>
            </a:fld>
            <a:endParaRPr lang="en-US"/>
          </a:p>
        </p:txBody>
      </p:sp>
    </p:spTree>
    <p:extLst>
      <p:ext uri="{BB962C8B-B14F-4D97-AF65-F5344CB8AC3E}">
        <p14:creationId xmlns:p14="http://schemas.microsoft.com/office/powerpoint/2010/main" val="24796267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9D7147-950D-5240-8944-C6715F1F2CD2}" type="slidenum">
              <a:rPr lang="en-US" smtClean="0"/>
              <a:t>1</a:t>
            </a:fld>
            <a:endParaRPr lang="en-US"/>
          </a:p>
        </p:txBody>
      </p:sp>
    </p:spTree>
    <p:extLst>
      <p:ext uri="{BB962C8B-B14F-4D97-AF65-F5344CB8AC3E}">
        <p14:creationId xmlns:p14="http://schemas.microsoft.com/office/powerpoint/2010/main" val="4128750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STRIKE AND SECOND STRIKE </a:t>
            </a:r>
          </a:p>
        </p:txBody>
      </p:sp>
      <p:sp>
        <p:nvSpPr>
          <p:cNvPr id="4" name="Slide Number Placeholder 3"/>
          <p:cNvSpPr>
            <a:spLocks noGrp="1"/>
          </p:cNvSpPr>
          <p:nvPr>
            <p:ph type="sldNum" sz="quarter" idx="10"/>
          </p:nvPr>
        </p:nvSpPr>
        <p:spPr/>
        <p:txBody>
          <a:bodyPr/>
          <a:lstStyle/>
          <a:p>
            <a:fld id="{03757ACC-106B-4837-8F37-47BBC47460C8}" type="slidenum">
              <a:rPr lang="en-US" smtClean="0"/>
              <a:t>15</a:t>
            </a:fld>
            <a:endParaRPr lang="en-US"/>
          </a:p>
        </p:txBody>
      </p:sp>
    </p:spTree>
    <p:extLst>
      <p:ext uri="{BB962C8B-B14F-4D97-AF65-F5344CB8AC3E}">
        <p14:creationId xmlns:p14="http://schemas.microsoft.com/office/powerpoint/2010/main" val="1460918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STRIKE AND SECOND STRIKE </a:t>
            </a:r>
          </a:p>
        </p:txBody>
      </p:sp>
      <p:sp>
        <p:nvSpPr>
          <p:cNvPr id="4" name="Slide Number Placeholder 3"/>
          <p:cNvSpPr>
            <a:spLocks noGrp="1"/>
          </p:cNvSpPr>
          <p:nvPr>
            <p:ph type="sldNum" sz="quarter" idx="10"/>
          </p:nvPr>
        </p:nvSpPr>
        <p:spPr/>
        <p:txBody>
          <a:bodyPr/>
          <a:lstStyle/>
          <a:p>
            <a:fld id="{03757ACC-106B-4837-8F37-47BBC47460C8}" type="slidenum">
              <a:rPr lang="en-US" smtClean="0"/>
              <a:t>16</a:t>
            </a:fld>
            <a:endParaRPr lang="en-US"/>
          </a:p>
        </p:txBody>
      </p:sp>
    </p:spTree>
    <p:extLst>
      <p:ext uri="{BB962C8B-B14F-4D97-AF65-F5344CB8AC3E}">
        <p14:creationId xmlns:p14="http://schemas.microsoft.com/office/powerpoint/2010/main" val="2163229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GB" b="1" dirty="0" smtClean="0"/>
              <a:t>The Conventional Argument </a:t>
            </a:r>
            <a:r>
              <a:rPr lang="en-GB" dirty="0" smtClean="0"/>
              <a:t>is that… </a:t>
            </a:r>
          </a:p>
          <a:p>
            <a:pPr lvl="1">
              <a:spcBef>
                <a:spcPts val="1223"/>
              </a:spcBef>
              <a:buFont typeface="Calibri" panose="020F0502020204030204" pitchFamily="34" charset="0"/>
              <a:buChar char="-"/>
            </a:pPr>
            <a:r>
              <a:rPr lang="en-GB" dirty="0" smtClean="0"/>
              <a:t>Nuclear Weapons are the </a:t>
            </a:r>
            <a:r>
              <a:rPr lang="en-GB" b="1" dirty="0" smtClean="0"/>
              <a:t>great stabilizer</a:t>
            </a:r>
            <a:r>
              <a:rPr lang="en-GB" dirty="0" smtClean="0"/>
              <a:t> of the international system </a:t>
            </a:r>
          </a:p>
          <a:p>
            <a:pPr lvl="1">
              <a:spcBef>
                <a:spcPts val="1223"/>
              </a:spcBef>
              <a:buFont typeface="Calibri" panose="020F0502020204030204" pitchFamily="34" charset="0"/>
              <a:buChar char="-"/>
            </a:pPr>
            <a:r>
              <a:rPr lang="en-GB" b="1" dirty="0" smtClean="0"/>
              <a:t>Nuclear Deterrence </a:t>
            </a:r>
            <a:r>
              <a:rPr lang="en-GB" dirty="0" smtClean="0"/>
              <a:t>is the ordering principle among Great Powers… </a:t>
            </a:r>
          </a:p>
          <a:p>
            <a:pPr lvl="1">
              <a:spcBef>
                <a:spcPts val="1223"/>
              </a:spcBef>
              <a:buFont typeface="Calibri" panose="020F0502020204030204" pitchFamily="34" charset="0"/>
              <a:buChar char="-"/>
            </a:pPr>
            <a:r>
              <a:rPr lang="en-GB" dirty="0" smtClean="0"/>
              <a:t>Nuclear weapons are for </a:t>
            </a:r>
            <a:r>
              <a:rPr lang="en-GB" dirty="0" err="1" smtClean="0"/>
              <a:t>defense</a:t>
            </a:r>
            <a:r>
              <a:rPr lang="en-GB" dirty="0" smtClean="0"/>
              <a:t> only </a:t>
            </a:r>
          </a:p>
          <a:p>
            <a:pPr lvl="1">
              <a:spcBef>
                <a:spcPts val="1223"/>
              </a:spcBef>
              <a:buFont typeface="Calibri" panose="020F0502020204030204" pitchFamily="34" charset="0"/>
              <a:buChar char="-"/>
            </a:pPr>
            <a:endParaRPr lang="en-GB" dirty="0" smtClean="0"/>
          </a:p>
          <a:p>
            <a:pPr lvl="1">
              <a:spcBef>
                <a:spcPts val="1223"/>
              </a:spcBef>
              <a:buFont typeface="Calibri" panose="020F0502020204030204" pitchFamily="34" charset="0"/>
              <a:buChar char="-"/>
            </a:pPr>
            <a:r>
              <a:rPr lang="en-GB" dirty="0" smtClean="0"/>
              <a:t>Is</a:t>
            </a:r>
            <a:r>
              <a:rPr lang="en-GB" baseline="0" dirty="0" smtClean="0"/>
              <a:t> that true?</a:t>
            </a:r>
          </a:p>
          <a:p>
            <a:pPr lvl="1">
              <a:spcBef>
                <a:spcPts val="1223"/>
              </a:spcBef>
              <a:buFont typeface="Calibri" panose="020F0502020204030204" pitchFamily="34" charset="0"/>
              <a:buChar char="-"/>
            </a:pPr>
            <a:endParaRPr lang="en-GB" baseline="0" dirty="0" smtClean="0"/>
          </a:p>
          <a:p>
            <a:pPr lvl="1">
              <a:spcBef>
                <a:spcPts val="1223"/>
              </a:spcBef>
              <a:buFont typeface="Calibri" panose="020F0502020204030204" pitchFamily="34" charset="0"/>
              <a:buChar char="-"/>
            </a:pPr>
            <a:r>
              <a:rPr lang="en-GB" baseline="0" dirty="0" smtClean="0"/>
              <a:t>Russia and China expanding and diversifying their portfolio of nuclear weapons – the declaratory policy of these states is that nuclear weapons remain only for defence purpose however the expansion and the diversification of these nuclear arsenals are also conducted so to contain and constrain the United States. For instance the new Chinese naval nuclear program and the fleet of nuclear-capable submarines that china is developing is done specifically to respond to the increased naval presence of the united states in the south china sea and in the </a:t>
            </a:r>
            <a:r>
              <a:rPr lang="en-GB" baseline="0" dirty="0" err="1" smtClean="0"/>
              <a:t>indian</a:t>
            </a:r>
            <a:r>
              <a:rPr lang="en-GB" baseline="0" dirty="0" smtClean="0"/>
              <a:t> ocean. </a:t>
            </a:r>
          </a:p>
          <a:p>
            <a:pPr lvl="1">
              <a:spcBef>
                <a:spcPts val="1223"/>
              </a:spcBef>
              <a:buFont typeface="Calibri" panose="020F0502020204030204" pitchFamily="34" charset="0"/>
              <a:buChar char="-"/>
            </a:pPr>
            <a:endParaRPr lang="en-GB" baseline="0" dirty="0" smtClean="0"/>
          </a:p>
          <a:p>
            <a:pPr lvl="1">
              <a:spcBef>
                <a:spcPts val="1223"/>
              </a:spcBef>
              <a:buFont typeface="Calibri" panose="020F0502020204030204" pitchFamily="34" charset="0"/>
              <a:buChar char="-"/>
            </a:pPr>
            <a:r>
              <a:rPr lang="en-GB" baseline="0" dirty="0" smtClean="0"/>
              <a:t>Similarly when it comes to Russia, there is little doubt that all the nuclear bombers that Russia is currently modernizing would have a formidable impact on nuclear deterrence in Europe that is noticeable very weak when it comes to airpower and in addition – it goes without saying that fundamentally any possibility to get back to the negotiating table with the U.S.. for further nuclear reductions is long gone</a:t>
            </a:r>
          </a:p>
          <a:p>
            <a:pPr lvl="1">
              <a:spcBef>
                <a:spcPts val="1223"/>
              </a:spcBef>
              <a:buFont typeface="Calibri" panose="020F0502020204030204" pitchFamily="34" charset="0"/>
              <a:buChar char="-"/>
            </a:pPr>
            <a:endParaRPr lang="en-GB" baseline="0" dirty="0" smtClean="0"/>
          </a:p>
          <a:p>
            <a:pPr lvl="1">
              <a:spcBef>
                <a:spcPts val="1223"/>
              </a:spcBef>
              <a:buFont typeface="Calibri" panose="020F0502020204030204" pitchFamily="34" charset="0"/>
              <a:buChar char="-"/>
            </a:pPr>
            <a:r>
              <a:rPr lang="en-US" dirty="0" smtClean="0"/>
              <a:t> India adoption</a:t>
            </a:r>
            <a:r>
              <a:rPr lang="en-US" baseline="0" dirty="0" smtClean="0"/>
              <a:t> of Cold Start doctrine (2011): </a:t>
            </a:r>
            <a:r>
              <a:rPr lang="en-US" dirty="0"/>
              <a:t>The doctrine </a:t>
            </a:r>
            <a:r>
              <a:rPr lang="en-US" dirty="0" err="1"/>
              <a:t>reorganises</a:t>
            </a:r>
            <a:r>
              <a:rPr lang="en-US" dirty="0"/>
              <a:t> the Indian Army’s offensive power away from the three large strike corps into eight smaller division-sized battle groups that combine mechanized infantry, artillery, to prevent Pakistan from being capable of launching a nuclear attack </a:t>
            </a:r>
          </a:p>
          <a:p>
            <a:pPr lvl="1">
              <a:spcBef>
                <a:spcPts val="1223"/>
              </a:spcBef>
              <a:buFont typeface="Calibri" panose="020F0502020204030204" pitchFamily="34" charset="0"/>
              <a:buChar char="-"/>
            </a:pPr>
            <a:r>
              <a:rPr lang="en-US" dirty="0"/>
              <a:t> Pakistan has responded with the adoption of a new doctrine which involves the use of short range nuclear missiles against parts of the Pakistani territory to prevent the Indians to reach strategic positions - flexible deterrence options</a:t>
            </a:r>
          </a:p>
          <a:p>
            <a:pPr lvl="1">
              <a:spcBef>
                <a:spcPts val="1223"/>
              </a:spcBef>
              <a:buFont typeface="Calibri" panose="020F0502020204030204" pitchFamily="34" charset="0"/>
              <a:buChar char="-"/>
            </a:pPr>
            <a:endParaRPr lang="en-US" dirty="0"/>
          </a:p>
          <a:p>
            <a:pPr fontAlgn="base"/>
            <a:r>
              <a:rPr lang="en-US" dirty="0"/>
              <a:t>Iran's Foreign Minister Mohammad </a:t>
            </a:r>
            <a:r>
              <a:rPr lang="en-US" dirty="0" err="1"/>
              <a:t>Javad</a:t>
            </a:r>
            <a:r>
              <a:rPr lang="en-US" dirty="0"/>
              <a:t> </a:t>
            </a:r>
            <a:r>
              <a:rPr lang="en-US" dirty="0" err="1"/>
              <a:t>Zarif</a:t>
            </a:r>
            <a:r>
              <a:rPr lang="en-US" dirty="0"/>
              <a:t> wrote in The Guardian last week that the concept of mutually assured destruction was "insane" and called for negotiations on a weapons elimination treaty.</a:t>
            </a:r>
          </a:p>
          <a:p>
            <a:pPr fontAlgn="base"/>
            <a:endParaRPr lang="en-US" dirty="0"/>
          </a:p>
          <a:p>
            <a:endParaRPr lang="en-GB" dirty="0" smtClean="0"/>
          </a:p>
          <a:p>
            <a:pPr lvl="1">
              <a:spcBef>
                <a:spcPts val="1223"/>
              </a:spcBef>
              <a:buFont typeface="Calibri" panose="020F0502020204030204" pitchFamily="34" charset="0"/>
              <a:buChar char="-"/>
            </a:pPr>
            <a:endParaRPr lang="en-US" dirty="0"/>
          </a:p>
        </p:txBody>
      </p:sp>
      <p:sp>
        <p:nvSpPr>
          <p:cNvPr id="4" name="Slide Number Placeholder 3"/>
          <p:cNvSpPr>
            <a:spLocks noGrp="1"/>
          </p:cNvSpPr>
          <p:nvPr>
            <p:ph type="sldNum" sz="quarter" idx="10"/>
          </p:nvPr>
        </p:nvSpPr>
        <p:spPr/>
        <p:txBody>
          <a:bodyPr/>
          <a:lstStyle/>
          <a:p>
            <a:fld id="{6E57D861-5583-441B-AA04-DB07B052B1A8}" type="slidenum">
              <a:rPr lang="en-US" smtClean="0"/>
              <a:t>17</a:t>
            </a:fld>
            <a:endParaRPr lang="en-US"/>
          </a:p>
        </p:txBody>
      </p:sp>
    </p:spTree>
    <p:extLst>
      <p:ext uri="{BB962C8B-B14F-4D97-AF65-F5344CB8AC3E}">
        <p14:creationId xmlns:p14="http://schemas.microsoft.com/office/powerpoint/2010/main" val="414277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65BE4-CD34-4726-9665-45F9C9608114}" type="slidenum">
              <a:rPr lang="en-US" smtClean="0"/>
              <a:t>18</a:t>
            </a:fld>
            <a:endParaRPr lang="en-US"/>
          </a:p>
        </p:txBody>
      </p:sp>
    </p:spTree>
    <p:extLst>
      <p:ext uri="{BB962C8B-B14F-4D97-AF65-F5344CB8AC3E}">
        <p14:creationId xmlns:p14="http://schemas.microsoft.com/office/powerpoint/2010/main" val="2484928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8385" indent="-218385">
              <a:buFontTx/>
              <a:buChar char="-"/>
            </a:pPr>
            <a:r>
              <a:rPr lang="en-US" dirty="0"/>
              <a:t>Missile Defense System </a:t>
            </a:r>
          </a:p>
          <a:p>
            <a:pPr marL="218385" indent="-218385">
              <a:buFontTx/>
              <a:buChar char="-"/>
            </a:pPr>
            <a:r>
              <a:rPr lang="en-US" dirty="0"/>
              <a:t>NATO ALLIANCES </a:t>
            </a:r>
          </a:p>
          <a:p>
            <a:pPr marL="218385" indent="-218385">
              <a:buFontTx/>
              <a:buChar char="-"/>
            </a:pPr>
            <a:r>
              <a:rPr lang="en-US" dirty="0"/>
              <a:t>RUSSIA IS ACCUSING </a:t>
            </a:r>
            <a:r>
              <a:rPr lang="en-US" b="1" dirty="0"/>
              <a:t>US OF SEEKING PRIMACY (rejection of vulnerability) </a:t>
            </a:r>
          </a:p>
          <a:p>
            <a:pPr marL="218385" indent="-218385">
              <a:buFontTx/>
              <a:buChar char="-"/>
            </a:pPr>
            <a:r>
              <a:rPr lang="en-US" dirty="0"/>
              <a:t>ESCALATE TO DE-ESCALATE </a:t>
            </a:r>
          </a:p>
          <a:p>
            <a:pPr marL="218385" indent="-218385">
              <a:buFontTx/>
              <a:buChar char="-"/>
            </a:pPr>
            <a:r>
              <a:rPr lang="en-US" b="1" dirty="0"/>
              <a:t>Emergence of a nuclear triangulation with China </a:t>
            </a:r>
          </a:p>
        </p:txBody>
      </p:sp>
      <p:sp>
        <p:nvSpPr>
          <p:cNvPr id="4" name="Slide Number Placeholder 3"/>
          <p:cNvSpPr>
            <a:spLocks noGrp="1"/>
          </p:cNvSpPr>
          <p:nvPr>
            <p:ph type="sldNum" sz="quarter" idx="10"/>
          </p:nvPr>
        </p:nvSpPr>
        <p:spPr/>
        <p:txBody>
          <a:bodyPr/>
          <a:lstStyle/>
          <a:p>
            <a:fld id="{63F65BE4-CD34-4726-9665-45F9C9608114}" type="slidenum">
              <a:rPr lang="en-US" smtClean="0"/>
              <a:t>19</a:t>
            </a:fld>
            <a:endParaRPr lang="en-US"/>
          </a:p>
        </p:txBody>
      </p:sp>
    </p:spTree>
    <p:extLst>
      <p:ext uri="{BB962C8B-B14F-4D97-AF65-F5344CB8AC3E}">
        <p14:creationId xmlns:p14="http://schemas.microsoft.com/office/powerpoint/2010/main" val="725173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8385" indent="-218385">
              <a:buFontTx/>
              <a:buChar char="-"/>
            </a:pPr>
            <a:r>
              <a:rPr lang="en-US" dirty="0"/>
              <a:t>Missile Defense System </a:t>
            </a:r>
          </a:p>
          <a:p>
            <a:pPr marL="218385" indent="-218385">
              <a:buFontTx/>
              <a:buChar char="-"/>
            </a:pPr>
            <a:r>
              <a:rPr lang="en-US" dirty="0"/>
              <a:t>NATO ALLIANCES </a:t>
            </a:r>
          </a:p>
          <a:p>
            <a:pPr marL="218385" indent="-218385">
              <a:buFontTx/>
              <a:buChar char="-"/>
            </a:pPr>
            <a:r>
              <a:rPr lang="en-US" dirty="0"/>
              <a:t>RUSSIA IS ACCUSING </a:t>
            </a:r>
            <a:r>
              <a:rPr lang="en-US" b="1" dirty="0"/>
              <a:t>US OF SEEKING PRIMACY (rejection of vulnerability) </a:t>
            </a:r>
          </a:p>
          <a:p>
            <a:pPr marL="218385" indent="-218385">
              <a:buFontTx/>
              <a:buChar char="-"/>
            </a:pPr>
            <a:r>
              <a:rPr lang="en-US" dirty="0"/>
              <a:t>ESCALATE TO DE-ESCALATE </a:t>
            </a:r>
          </a:p>
          <a:p>
            <a:pPr marL="218385" indent="-218385">
              <a:buFontTx/>
              <a:buChar char="-"/>
            </a:pPr>
            <a:r>
              <a:rPr lang="en-US" b="1" dirty="0"/>
              <a:t>Emergence of a nuclear triangulation with China </a:t>
            </a:r>
          </a:p>
        </p:txBody>
      </p:sp>
      <p:sp>
        <p:nvSpPr>
          <p:cNvPr id="4" name="Slide Number Placeholder 3"/>
          <p:cNvSpPr>
            <a:spLocks noGrp="1"/>
          </p:cNvSpPr>
          <p:nvPr>
            <p:ph type="sldNum" sz="quarter" idx="10"/>
          </p:nvPr>
        </p:nvSpPr>
        <p:spPr/>
        <p:txBody>
          <a:bodyPr/>
          <a:lstStyle/>
          <a:p>
            <a:fld id="{63F65BE4-CD34-4726-9665-45F9C9608114}" type="slidenum">
              <a:rPr lang="en-US" smtClean="0"/>
              <a:t>20</a:t>
            </a:fld>
            <a:endParaRPr lang="en-US"/>
          </a:p>
        </p:txBody>
      </p:sp>
    </p:spTree>
    <p:extLst>
      <p:ext uri="{BB962C8B-B14F-4D97-AF65-F5344CB8AC3E}">
        <p14:creationId xmlns:p14="http://schemas.microsoft.com/office/powerpoint/2010/main" val="1628696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GB" b="1" dirty="0" smtClean="0"/>
              <a:t>The Conventional Argument </a:t>
            </a:r>
            <a:r>
              <a:rPr lang="en-GB" dirty="0" smtClean="0"/>
              <a:t>is that… </a:t>
            </a:r>
          </a:p>
          <a:p>
            <a:pPr lvl="1">
              <a:spcBef>
                <a:spcPts val="1223"/>
              </a:spcBef>
              <a:buFont typeface="Calibri" panose="020F0502020204030204" pitchFamily="34" charset="0"/>
              <a:buChar char="-"/>
            </a:pPr>
            <a:r>
              <a:rPr lang="en-GB" dirty="0" smtClean="0"/>
              <a:t>Nuclear Weapons are the </a:t>
            </a:r>
            <a:r>
              <a:rPr lang="en-GB" b="1" dirty="0" smtClean="0"/>
              <a:t>great stabilizer</a:t>
            </a:r>
            <a:r>
              <a:rPr lang="en-GB" dirty="0" smtClean="0"/>
              <a:t> of the international system </a:t>
            </a:r>
          </a:p>
          <a:p>
            <a:pPr lvl="1">
              <a:spcBef>
                <a:spcPts val="1223"/>
              </a:spcBef>
              <a:buFont typeface="Calibri" panose="020F0502020204030204" pitchFamily="34" charset="0"/>
              <a:buChar char="-"/>
            </a:pPr>
            <a:r>
              <a:rPr lang="en-GB" b="1" dirty="0" smtClean="0"/>
              <a:t>Nuclear Deterrence </a:t>
            </a:r>
            <a:r>
              <a:rPr lang="en-GB" dirty="0" smtClean="0"/>
              <a:t>is the ordering principle among Great Powers… </a:t>
            </a:r>
          </a:p>
          <a:p>
            <a:pPr lvl="1">
              <a:spcBef>
                <a:spcPts val="1223"/>
              </a:spcBef>
              <a:buFont typeface="Calibri" panose="020F0502020204030204" pitchFamily="34" charset="0"/>
              <a:buChar char="-"/>
            </a:pPr>
            <a:r>
              <a:rPr lang="en-GB" dirty="0" smtClean="0"/>
              <a:t>Nuclear weapons are for </a:t>
            </a:r>
            <a:r>
              <a:rPr lang="en-GB" dirty="0" err="1" smtClean="0"/>
              <a:t>defense</a:t>
            </a:r>
            <a:r>
              <a:rPr lang="en-GB" dirty="0" smtClean="0"/>
              <a:t> only </a:t>
            </a:r>
          </a:p>
          <a:p>
            <a:pPr lvl="1">
              <a:spcBef>
                <a:spcPts val="1223"/>
              </a:spcBef>
              <a:buFont typeface="Calibri" panose="020F0502020204030204" pitchFamily="34" charset="0"/>
              <a:buChar char="-"/>
            </a:pPr>
            <a:endParaRPr lang="en-GB" dirty="0" smtClean="0"/>
          </a:p>
          <a:p>
            <a:pPr lvl="1">
              <a:spcBef>
                <a:spcPts val="1223"/>
              </a:spcBef>
              <a:buFont typeface="Calibri" panose="020F0502020204030204" pitchFamily="34" charset="0"/>
              <a:buChar char="-"/>
            </a:pPr>
            <a:r>
              <a:rPr lang="en-GB" dirty="0" smtClean="0"/>
              <a:t>Is</a:t>
            </a:r>
            <a:r>
              <a:rPr lang="en-GB" baseline="0" dirty="0" smtClean="0"/>
              <a:t> that true?</a:t>
            </a:r>
          </a:p>
          <a:p>
            <a:pPr lvl="1">
              <a:spcBef>
                <a:spcPts val="1223"/>
              </a:spcBef>
              <a:buFont typeface="Calibri" panose="020F0502020204030204" pitchFamily="34" charset="0"/>
              <a:buChar char="-"/>
            </a:pPr>
            <a:endParaRPr lang="en-GB" baseline="0" dirty="0" smtClean="0"/>
          </a:p>
          <a:p>
            <a:pPr lvl="1">
              <a:spcBef>
                <a:spcPts val="1223"/>
              </a:spcBef>
              <a:buFont typeface="Calibri" panose="020F0502020204030204" pitchFamily="34" charset="0"/>
              <a:buChar char="-"/>
            </a:pPr>
            <a:r>
              <a:rPr lang="en-GB" baseline="0" dirty="0" smtClean="0"/>
              <a:t>Russia and China expanding and diversifying their portfolio of nuclear weapons – the declaratory policy of these states is that nuclear weapons remain only for defence purpose however the expansion and the diversification of these nuclear arsenals are also conducted so to contain and constrain the United States. For instance the new Chinese naval nuclear program and the fleet of nuclear-capable submarines that china is developing is done specifically to respond to the increased naval presence of the united states in the south china sea and in the </a:t>
            </a:r>
            <a:r>
              <a:rPr lang="en-GB" baseline="0" dirty="0" err="1" smtClean="0"/>
              <a:t>indian</a:t>
            </a:r>
            <a:r>
              <a:rPr lang="en-GB" baseline="0" dirty="0" smtClean="0"/>
              <a:t> ocean. </a:t>
            </a:r>
          </a:p>
          <a:p>
            <a:pPr lvl="1">
              <a:spcBef>
                <a:spcPts val="1223"/>
              </a:spcBef>
              <a:buFont typeface="Calibri" panose="020F0502020204030204" pitchFamily="34" charset="0"/>
              <a:buChar char="-"/>
            </a:pPr>
            <a:endParaRPr lang="en-GB" baseline="0" dirty="0" smtClean="0"/>
          </a:p>
          <a:p>
            <a:pPr lvl="1">
              <a:spcBef>
                <a:spcPts val="1223"/>
              </a:spcBef>
              <a:buFont typeface="Calibri" panose="020F0502020204030204" pitchFamily="34" charset="0"/>
              <a:buChar char="-"/>
            </a:pPr>
            <a:r>
              <a:rPr lang="en-GB" baseline="0" dirty="0" smtClean="0"/>
              <a:t>Similarly when it comes to Russia, there is little doubt that all the nuclear bombers that Russia is currently modernizing would have a formidable impact on nuclear deterrence in Europe that is noticeable very weak when it comes to airpower and in addition – it goes without saying that fundamentally any possibility to get back to the negotiating table with the U.S.. for further nuclear reductions is long gone</a:t>
            </a:r>
          </a:p>
          <a:p>
            <a:pPr lvl="1">
              <a:spcBef>
                <a:spcPts val="1223"/>
              </a:spcBef>
              <a:buFont typeface="Calibri" panose="020F0502020204030204" pitchFamily="34" charset="0"/>
              <a:buChar char="-"/>
            </a:pPr>
            <a:endParaRPr lang="en-GB" baseline="0" dirty="0" smtClean="0"/>
          </a:p>
          <a:p>
            <a:pPr lvl="1">
              <a:spcBef>
                <a:spcPts val="1223"/>
              </a:spcBef>
              <a:buFont typeface="Calibri" panose="020F0502020204030204" pitchFamily="34" charset="0"/>
              <a:buChar char="-"/>
            </a:pPr>
            <a:r>
              <a:rPr lang="en-US" dirty="0" smtClean="0"/>
              <a:t> India adoption</a:t>
            </a:r>
            <a:r>
              <a:rPr lang="en-US" baseline="0" dirty="0" smtClean="0"/>
              <a:t> of Cold Start doctrine (2011): </a:t>
            </a:r>
            <a:r>
              <a:rPr lang="en-US" dirty="0"/>
              <a:t>The doctrine </a:t>
            </a:r>
            <a:r>
              <a:rPr lang="en-US" dirty="0" err="1"/>
              <a:t>reorganises</a:t>
            </a:r>
            <a:r>
              <a:rPr lang="en-US" dirty="0"/>
              <a:t> the Indian Army’s offensive power away from the three large strike corps into eight smaller division-sized battle groups that combine mechanized infantry, artillery, to prevent Pakistan from being capable of launching a nuclear attack </a:t>
            </a:r>
          </a:p>
          <a:p>
            <a:pPr lvl="1">
              <a:spcBef>
                <a:spcPts val="1223"/>
              </a:spcBef>
              <a:buFont typeface="Calibri" panose="020F0502020204030204" pitchFamily="34" charset="0"/>
              <a:buChar char="-"/>
            </a:pPr>
            <a:r>
              <a:rPr lang="en-US" dirty="0"/>
              <a:t> Pakistan has responded with the adoption of a new doctrine which involves the use of short range nuclear missiles against parts of the Pakistani territory to prevent the Indians to reach strategic positions - flexible deterrence options</a:t>
            </a:r>
          </a:p>
          <a:p>
            <a:pPr lvl="1">
              <a:spcBef>
                <a:spcPts val="1223"/>
              </a:spcBef>
              <a:buFont typeface="Calibri" panose="020F0502020204030204" pitchFamily="34" charset="0"/>
              <a:buChar char="-"/>
            </a:pPr>
            <a:endParaRPr lang="en-US" dirty="0"/>
          </a:p>
          <a:p>
            <a:pPr fontAlgn="base"/>
            <a:r>
              <a:rPr lang="en-US" dirty="0"/>
              <a:t>Iran's Foreign Minister Mohammad </a:t>
            </a:r>
            <a:r>
              <a:rPr lang="en-US" dirty="0" err="1"/>
              <a:t>Javad</a:t>
            </a:r>
            <a:r>
              <a:rPr lang="en-US" dirty="0"/>
              <a:t> </a:t>
            </a:r>
            <a:r>
              <a:rPr lang="en-US" dirty="0" err="1"/>
              <a:t>Zarif</a:t>
            </a:r>
            <a:r>
              <a:rPr lang="en-US" dirty="0"/>
              <a:t> wrote in The Guardian last week that the concept of mutually assured destruction was "insane" and called for negotiations on a weapons elimination treaty.</a:t>
            </a:r>
          </a:p>
          <a:p>
            <a:pPr fontAlgn="base"/>
            <a:endParaRPr lang="en-US" dirty="0"/>
          </a:p>
          <a:p>
            <a:endParaRPr lang="en-GB" dirty="0" smtClean="0"/>
          </a:p>
          <a:p>
            <a:pPr lvl="1">
              <a:spcBef>
                <a:spcPts val="1223"/>
              </a:spcBef>
              <a:buFont typeface="Calibri" panose="020F0502020204030204" pitchFamily="34" charset="0"/>
              <a:buChar char="-"/>
            </a:pPr>
            <a:endParaRPr lang="en-US" dirty="0"/>
          </a:p>
        </p:txBody>
      </p:sp>
      <p:sp>
        <p:nvSpPr>
          <p:cNvPr id="4" name="Slide Number Placeholder 3"/>
          <p:cNvSpPr>
            <a:spLocks noGrp="1"/>
          </p:cNvSpPr>
          <p:nvPr>
            <p:ph type="sldNum" sz="quarter" idx="10"/>
          </p:nvPr>
        </p:nvSpPr>
        <p:spPr/>
        <p:txBody>
          <a:bodyPr/>
          <a:lstStyle/>
          <a:p>
            <a:fld id="{6E57D861-5583-441B-AA04-DB07B052B1A8}" type="slidenum">
              <a:rPr lang="en-US" smtClean="0"/>
              <a:t>21</a:t>
            </a:fld>
            <a:endParaRPr lang="en-US"/>
          </a:p>
        </p:txBody>
      </p:sp>
    </p:spTree>
    <p:extLst>
      <p:ext uri="{BB962C8B-B14F-4D97-AF65-F5344CB8AC3E}">
        <p14:creationId xmlns:p14="http://schemas.microsoft.com/office/powerpoint/2010/main" val="2803800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544661-9D50-48D3-9929-00F4C2B9FABC}" type="slidenum">
              <a:rPr lang="en-US" smtClean="0"/>
              <a:t>22</a:t>
            </a:fld>
            <a:endParaRPr lang="en-US"/>
          </a:p>
        </p:txBody>
      </p:sp>
    </p:spTree>
    <p:extLst>
      <p:ext uri="{BB962C8B-B14F-4D97-AF65-F5344CB8AC3E}">
        <p14:creationId xmlns:p14="http://schemas.microsoft.com/office/powerpoint/2010/main" val="3113588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544661-9D50-48D3-9929-00F4C2B9FABC}" type="slidenum">
              <a:rPr lang="en-US" smtClean="0"/>
              <a:t>23</a:t>
            </a:fld>
            <a:endParaRPr lang="en-US"/>
          </a:p>
        </p:txBody>
      </p:sp>
    </p:spTree>
    <p:extLst>
      <p:ext uri="{BB962C8B-B14F-4D97-AF65-F5344CB8AC3E}">
        <p14:creationId xmlns:p14="http://schemas.microsoft.com/office/powerpoint/2010/main" val="2003829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544661-9D50-48D3-9929-00F4C2B9FABC}" type="slidenum">
              <a:rPr lang="en-US" smtClean="0"/>
              <a:t>24</a:t>
            </a:fld>
            <a:endParaRPr lang="en-US"/>
          </a:p>
        </p:txBody>
      </p:sp>
    </p:spTree>
    <p:extLst>
      <p:ext uri="{BB962C8B-B14F-4D97-AF65-F5344CB8AC3E}">
        <p14:creationId xmlns:p14="http://schemas.microsoft.com/office/powerpoint/2010/main" val="2587434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D7147-950D-5240-8944-C6715F1F2CD2}" type="slidenum">
              <a:rPr lang="en-US" smtClean="0"/>
              <a:t>2</a:t>
            </a:fld>
            <a:endParaRPr lang="en-US"/>
          </a:p>
        </p:txBody>
      </p:sp>
    </p:spTree>
    <p:extLst>
      <p:ext uri="{BB962C8B-B14F-4D97-AF65-F5344CB8AC3E}">
        <p14:creationId xmlns:p14="http://schemas.microsoft.com/office/powerpoint/2010/main" val="3251869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GB" b="1" dirty="0" smtClean="0"/>
              <a:t>The Conventional Argument </a:t>
            </a:r>
            <a:r>
              <a:rPr lang="en-GB" dirty="0" smtClean="0"/>
              <a:t>is that… </a:t>
            </a:r>
          </a:p>
          <a:p>
            <a:pPr lvl="1">
              <a:spcBef>
                <a:spcPts val="1223"/>
              </a:spcBef>
              <a:buFont typeface="Calibri" panose="020F0502020204030204" pitchFamily="34" charset="0"/>
              <a:buChar char="-"/>
            </a:pPr>
            <a:r>
              <a:rPr lang="en-GB" dirty="0" smtClean="0"/>
              <a:t>Nuclear Weapons are the </a:t>
            </a:r>
            <a:r>
              <a:rPr lang="en-GB" b="1" dirty="0" smtClean="0"/>
              <a:t>great stabilizer</a:t>
            </a:r>
            <a:r>
              <a:rPr lang="en-GB" dirty="0" smtClean="0"/>
              <a:t> of the international system </a:t>
            </a:r>
          </a:p>
          <a:p>
            <a:pPr lvl="1">
              <a:spcBef>
                <a:spcPts val="1223"/>
              </a:spcBef>
              <a:buFont typeface="Calibri" panose="020F0502020204030204" pitchFamily="34" charset="0"/>
              <a:buChar char="-"/>
            </a:pPr>
            <a:r>
              <a:rPr lang="en-GB" b="1" dirty="0" smtClean="0"/>
              <a:t>Nuclear Deterrence </a:t>
            </a:r>
            <a:r>
              <a:rPr lang="en-GB" dirty="0" smtClean="0"/>
              <a:t>is the ordering principle among Great Powers… </a:t>
            </a:r>
          </a:p>
          <a:p>
            <a:pPr lvl="1">
              <a:spcBef>
                <a:spcPts val="1223"/>
              </a:spcBef>
              <a:buFont typeface="Calibri" panose="020F0502020204030204" pitchFamily="34" charset="0"/>
              <a:buChar char="-"/>
            </a:pPr>
            <a:r>
              <a:rPr lang="en-GB" dirty="0" smtClean="0"/>
              <a:t>Nuclear weapons are for </a:t>
            </a:r>
            <a:r>
              <a:rPr lang="en-GB" dirty="0" err="1" smtClean="0"/>
              <a:t>defense</a:t>
            </a:r>
            <a:r>
              <a:rPr lang="en-GB" dirty="0" smtClean="0"/>
              <a:t> only </a:t>
            </a:r>
          </a:p>
          <a:p>
            <a:pPr lvl="1">
              <a:spcBef>
                <a:spcPts val="1223"/>
              </a:spcBef>
              <a:buFont typeface="Calibri" panose="020F0502020204030204" pitchFamily="34" charset="0"/>
              <a:buChar char="-"/>
            </a:pPr>
            <a:endParaRPr lang="en-GB" dirty="0" smtClean="0"/>
          </a:p>
          <a:p>
            <a:pPr lvl="1">
              <a:spcBef>
                <a:spcPts val="1223"/>
              </a:spcBef>
              <a:buFont typeface="Calibri" panose="020F0502020204030204" pitchFamily="34" charset="0"/>
              <a:buChar char="-"/>
            </a:pPr>
            <a:r>
              <a:rPr lang="en-GB" dirty="0" smtClean="0"/>
              <a:t>Is</a:t>
            </a:r>
            <a:r>
              <a:rPr lang="en-GB" baseline="0" dirty="0" smtClean="0"/>
              <a:t> that true?</a:t>
            </a:r>
          </a:p>
          <a:p>
            <a:pPr lvl="1">
              <a:spcBef>
                <a:spcPts val="1223"/>
              </a:spcBef>
              <a:buFont typeface="Calibri" panose="020F0502020204030204" pitchFamily="34" charset="0"/>
              <a:buChar char="-"/>
            </a:pPr>
            <a:endParaRPr lang="en-GB" baseline="0" dirty="0" smtClean="0"/>
          </a:p>
          <a:p>
            <a:pPr lvl="1">
              <a:spcBef>
                <a:spcPts val="1223"/>
              </a:spcBef>
              <a:buFont typeface="Calibri" panose="020F0502020204030204" pitchFamily="34" charset="0"/>
              <a:buChar char="-"/>
            </a:pPr>
            <a:r>
              <a:rPr lang="en-GB" baseline="0" dirty="0" smtClean="0"/>
              <a:t>Russia and China expanding and diversifying their portfolio of nuclear weapons – the declaratory policy of these states is that nuclear weapons remain only for defence purpose however the expansion and the diversification of these nuclear arsenals are also conducted so to contain and constrain the United States. For instance the new Chinese naval nuclear program and the fleet of nuclear-capable submarines that china is developing is done specifically to respond to the increased naval presence of the united states in the south china sea and in the </a:t>
            </a:r>
            <a:r>
              <a:rPr lang="en-GB" baseline="0" dirty="0" err="1" smtClean="0"/>
              <a:t>indian</a:t>
            </a:r>
            <a:r>
              <a:rPr lang="en-GB" baseline="0" dirty="0" smtClean="0"/>
              <a:t> ocean. </a:t>
            </a:r>
          </a:p>
          <a:p>
            <a:pPr lvl="1">
              <a:spcBef>
                <a:spcPts val="1223"/>
              </a:spcBef>
              <a:buFont typeface="Calibri" panose="020F0502020204030204" pitchFamily="34" charset="0"/>
              <a:buChar char="-"/>
            </a:pPr>
            <a:endParaRPr lang="en-GB" baseline="0" dirty="0" smtClean="0"/>
          </a:p>
          <a:p>
            <a:pPr lvl="1">
              <a:spcBef>
                <a:spcPts val="1223"/>
              </a:spcBef>
              <a:buFont typeface="Calibri" panose="020F0502020204030204" pitchFamily="34" charset="0"/>
              <a:buChar char="-"/>
            </a:pPr>
            <a:r>
              <a:rPr lang="en-GB" baseline="0" dirty="0" smtClean="0"/>
              <a:t>Similarly when it comes to Russia, there is little doubt that all the nuclear bombers that Russia is currently modernizing would have a formidable impact on nuclear deterrence in Europe that is noticeable very weak when it comes to airpower and in addition – it goes without saying that fundamentally any possibility to get back to the negotiating table with the U.S.. for further nuclear reductions is long gone</a:t>
            </a:r>
          </a:p>
          <a:p>
            <a:pPr lvl="1">
              <a:spcBef>
                <a:spcPts val="1223"/>
              </a:spcBef>
              <a:buFont typeface="Calibri" panose="020F0502020204030204" pitchFamily="34" charset="0"/>
              <a:buChar char="-"/>
            </a:pPr>
            <a:endParaRPr lang="en-GB" baseline="0" dirty="0" smtClean="0"/>
          </a:p>
          <a:p>
            <a:pPr lvl="1">
              <a:spcBef>
                <a:spcPts val="1223"/>
              </a:spcBef>
              <a:buFont typeface="Calibri" panose="020F0502020204030204" pitchFamily="34" charset="0"/>
              <a:buChar char="-"/>
            </a:pPr>
            <a:r>
              <a:rPr lang="en-US" dirty="0" smtClean="0"/>
              <a:t> India adoption</a:t>
            </a:r>
            <a:r>
              <a:rPr lang="en-US" baseline="0" dirty="0" smtClean="0"/>
              <a:t> of Cold Start doctrine (2011): </a:t>
            </a:r>
            <a:r>
              <a:rPr lang="en-US" dirty="0"/>
              <a:t>The doctrine </a:t>
            </a:r>
            <a:r>
              <a:rPr lang="en-US" dirty="0" err="1"/>
              <a:t>reorganises</a:t>
            </a:r>
            <a:r>
              <a:rPr lang="en-US" dirty="0"/>
              <a:t> the Indian Army’s offensive power away from the three large strike corps into eight smaller division-sized battle groups that combine mechanized infantry, artillery, to prevent Pakistan from being capable of launching a nuclear attack </a:t>
            </a:r>
          </a:p>
          <a:p>
            <a:pPr lvl="1">
              <a:spcBef>
                <a:spcPts val="1223"/>
              </a:spcBef>
              <a:buFont typeface="Calibri" panose="020F0502020204030204" pitchFamily="34" charset="0"/>
              <a:buChar char="-"/>
            </a:pPr>
            <a:r>
              <a:rPr lang="en-US" dirty="0"/>
              <a:t> Pakistan has responded with the adoption of a new doctrine which involves the use of short range nuclear missiles against parts of the Pakistani territory to prevent the Indians to reach strategic positions - flexible deterrence options</a:t>
            </a:r>
          </a:p>
          <a:p>
            <a:pPr lvl="1">
              <a:spcBef>
                <a:spcPts val="1223"/>
              </a:spcBef>
              <a:buFont typeface="Calibri" panose="020F0502020204030204" pitchFamily="34" charset="0"/>
              <a:buChar char="-"/>
            </a:pPr>
            <a:endParaRPr lang="en-US" dirty="0"/>
          </a:p>
          <a:p>
            <a:pPr fontAlgn="base"/>
            <a:r>
              <a:rPr lang="en-US" dirty="0"/>
              <a:t>Iran's Foreign Minister Mohammad </a:t>
            </a:r>
            <a:r>
              <a:rPr lang="en-US" dirty="0" err="1"/>
              <a:t>Javad</a:t>
            </a:r>
            <a:r>
              <a:rPr lang="en-US" dirty="0"/>
              <a:t> </a:t>
            </a:r>
            <a:r>
              <a:rPr lang="en-US" dirty="0" err="1"/>
              <a:t>Zarif</a:t>
            </a:r>
            <a:r>
              <a:rPr lang="en-US" dirty="0"/>
              <a:t> wrote in The Guardian last week that the concept of mutually assured destruction was "insane" and called for negotiations on a weapons elimination treaty.</a:t>
            </a:r>
          </a:p>
          <a:p>
            <a:pPr fontAlgn="base"/>
            <a:endParaRPr lang="en-US" dirty="0"/>
          </a:p>
          <a:p>
            <a:endParaRPr lang="en-GB" dirty="0" smtClean="0"/>
          </a:p>
          <a:p>
            <a:pPr lvl="1">
              <a:spcBef>
                <a:spcPts val="1223"/>
              </a:spcBef>
              <a:buFont typeface="Calibri" panose="020F0502020204030204" pitchFamily="34" charset="0"/>
              <a:buChar char="-"/>
            </a:pPr>
            <a:endParaRPr lang="en-US" dirty="0"/>
          </a:p>
        </p:txBody>
      </p:sp>
      <p:sp>
        <p:nvSpPr>
          <p:cNvPr id="4" name="Slide Number Placeholder 3"/>
          <p:cNvSpPr>
            <a:spLocks noGrp="1"/>
          </p:cNvSpPr>
          <p:nvPr>
            <p:ph type="sldNum" sz="quarter" idx="10"/>
          </p:nvPr>
        </p:nvSpPr>
        <p:spPr/>
        <p:txBody>
          <a:bodyPr/>
          <a:lstStyle/>
          <a:p>
            <a:fld id="{6E57D861-5583-441B-AA04-DB07B052B1A8}" type="slidenum">
              <a:rPr lang="en-US" smtClean="0"/>
              <a:t>25</a:t>
            </a:fld>
            <a:endParaRPr lang="en-US"/>
          </a:p>
        </p:txBody>
      </p:sp>
    </p:spTree>
    <p:extLst>
      <p:ext uri="{BB962C8B-B14F-4D97-AF65-F5344CB8AC3E}">
        <p14:creationId xmlns:p14="http://schemas.microsoft.com/office/powerpoint/2010/main" val="1866481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65BE4-CD34-4726-9665-45F9C9608114}" type="slidenum">
              <a:rPr lang="en-US" smtClean="0"/>
              <a:t>26</a:t>
            </a:fld>
            <a:endParaRPr lang="en-US"/>
          </a:p>
        </p:txBody>
      </p:sp>
    </p:spTree>
    <p:extLst>
      <p:ext uri="{BB962C8B-B14F-4D97-AF65-F5344CB8AC3E}">
        <p14:creationId xmlns:p14="http://schemas.microsoft.com/office/powerpoint/2010/main" val="286333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65BE4-CD34-4726-9665-45F9C9608114}" type="slidenum">
              <a:rPr lang="en-US" smtClean="0"/>
              <a:t>27</a:t>
            </a:fld>
            <a:endParaRPr lang="en-US"/>
          </a:p>
        </p:txBody>
      </p:sp>
    </p:spTree>
    <p:extLst>
      <p:ext uri="{BB962C8B-B14F-4D97-AF65-F5344CB8AC3E}">
        <p14:creationId xmlns:p14="http://schemas.microsoft.com/office/powerpoint/2010/main" val="1917659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9" indent="-174689">
              <a:buFontTx/>
              <a:buChar char="-"/>
            </a:pPr>
            <a:r>
              <a:rPr lang="en-US" baseline="0" dirty="0">
                <a:solidFill>
                  <a:schemeClr val="tx1"/>
                </a:solidFill>
              </a:rPr>
              <a:t>Complex deterrence is not necessarily </a:t>
            </a:r>
            <a:r>
              <a:rPr lang="en-US" b="1" baseline="0" dirty="0">
                <a:solidFill>
                  <a:schemeClr val="tx1"/>
                </a:solidFill>
              </a:rPr>
              <a:t>nuclear</a:t>
            </a:r>
            <a:r>
              <a:rPr lang="en-US" baseline="0" dirty="0">
                <a:solidFill>
                  <a:schemeClr val="tx1"/>
                </a:solidFill>
              </a:rPr>
              <a:t> – in fact complex deterrence is in part complex because it has to accommodate both conventional and nuclear elements – and both being active and preventing, and passive and containing </a:t>
            </a:r>
          </a:p>
          <a:p>
            <a:pPr marL="174689" indent="-174689">
              <a:buFontTx/>
              <a:buChar char="-"/>
            </a:pPr>
            <a:r>
              <a:rPr lang="en-US" baseline="0" dirty="0">
                <a:solidFill>
                  <a:schemeClr val="tx1"/>
                </a:solidFill>
              </a:rPr>
              <a:t>Complex deterrence is also not necessarily </a:t>
            </a:r>
            <a:r>
              <a:rPr lang="en-US" b="1" baseline="0" dirty="0">
                <a:solidFill>
                  <a:schemeClr val="tx1"/>
                </a:solidFill>
              </a:rPr>
              <a:t>about states</a:t>
            </a:r>
            <a:r>
              <a:rPr lang="en-US" baseline="0" dirty="0">
                <a:solidFill>
                  <a:schemeClr val="tx1"/>
                </a:solidFill>
              </a:rPr>
              <a:t> – but rather it is about actors and their capabilities – this is particularly important because for many years deterrence was understood simply as a mechanism of engagement among state-actors – unitary rational actors – with a specific chain of command – states also in the conventional IR literature operates based on some assumptions like survival and relative power </a:t>
            </a:r>
          </a:p>
          <a:p>
            <a:pPr marL="174689" indent="-174689">
              <a:buFontTx/>
              <a:buChar char="-"/>
            </a:pPr>
            <a:r>
              <a:rPr lang="en-US" baseline="0" dirty="0">
                <a:solidFill>
                  <a:schemeClr val="tx1"/>
                </a:solidFill>
              </a:rPr>
              <a:t>This leads me to the third point: Complex deterrence is not necessarily about </a:t>
            </a:r>
            <a:r>
              <a:rPr lang="en-US" b="1" baseline="0" dirty="0">
                <a:solidFill>
                  <a:schemeClr val="tx1"/>
                </a:solidFill>
              </a:rPr>
              <a:t>rationality</a:t>
            </a:r>
            <a:r>
              <a:rPr lang="en-US" baseline="0" dirty="0">
                <a:solidFill>
                  <a:schemeClr val="tx1"/>
                </a:solidFill>
              </a:rPr>
              <a:t>: it is about actors’ motives and intentions – for many years the assumption of deterrence was based on the idea that the state wanted to survive and maintain in tact its territory on which its sovereignty is based – today non state actors are not necessarily concerned about survival nor territory, nor they operate with a system of command and control that states have. </a:t>
            </a:r>
          </a:p>
          <a:p>
            <a:pPr marL="174689" indent="-174689">
              <a:buFontTx/>
              <a:buChar char="-"/>
            </a:pPr>
            <a:endParaRPr lang="en-US" baseline="0" dirty="0">
              <a:solidFill>
                <a:schemeClr val="tx1"/>
              </a:solidFill>
            </a:endParaRPr>
          </a:p>
          <a:p>
            <a:r>
              <a:rPr lang="en-US" baseline="0" dirty="0">
                <a:solidFill>
                  <a:schemeClr val="tx1"/>
                </a:solidFill>
              </a:rPr>
              <a:t>There are of course very complicated relations among all these elements – that require a new approach to deterrence that is far more fluid and in a way inter-disciplinary. </a:t>
            </a:r>
          </a:p>
          <a:p>
            <a:endParaRPr lang="en-US" baseline="0" dirty="0">
              <a:solidFill>
                <a:schemeClr val="tx1"/>
              </a:solidFill>
            </a:endParaRPr>
          </a:p>
          <a:p>
            <a:r>
              <a:rPr lang="en-US" dirty="0">
                <a:solidFill>
                  <a:schemeClr val="tx1"/>
                </a:solidFill>
              </a:rPr>
              <a:t>Finally and most importantly: what is the</a:t>
            </a:r>
            <a:r>
              <a:rPr lang="en-US" baseline="0" dirty="0">
                <a:solidFill>
                  <a:schemeClr val="tx1"/>
                </a:solidFill>
              </a:rPr>
              <a:t> real purpose of deterrence today? </a:t>
            </a:r>
          </a:p>
          <a:p>
            <a:r>
              <a:rPr lang="en-US" dirty="0">
                <a:solidFill>
                  <a:schemeClr val="tx1"/>
                </a:solidFill>
              </a:rPr>
              <a:t>The concept</a:t>
            </a:r>
            <a:r>
              <a:rPr lang="en-US" baseline="0" dirty="0">
                <a:solidFill>
                  <a:schemeClr val="tx1"/>
                </a:solidFill>
              </a:rPr>
              <a:t> of deterrence that was for the first time put forward by Bernard Brodie at the beginning of the nuclear age in 1945 was the following: “Thus far the chief purpose of our military establishment has been to win wars. From now on its chief purpose must be to avert them”.  </a:t>
            </a:r>
          </a:p>
          <a:p>
            <a:endParaRPr lang="en-US" baseline="0" dirty="0">
              <a:solidFill>
                <a:schemeClr val="tx1"/>
              </a:solidFill>
            </a:endParaRPr>
          </a:p>
          <a:p>
            <a:r>
              <a:rPr lang="en-US" baseline="0" dirty="0">
                <a:solidFill>
                  <a:schemeClr val="tx1"/>
                </a:solidFill>
              </a:rPr>
              <a:t>Is the purpose of deterrence today to avert wars? </a:t>
            </a:r>
            <a:r>
              <a:rPr lang="en-US" b="1" baseline="0" dirty="0">
                <a:solidFill>
                  <a:schemeClr val="tx1"/>
                </a:solidFill>
              </a:rPr>
              <a:t>The answer is: it depends</a:t>
            </a:r>
            <a:r>
              <a:rPr lang="en-US" baseline="0" dirty="0">
                <a:solidFill>
                  <a:schemeClr val="tx1"/>
                </a:solidFill>
              </a:rPr>
              <a:t>. In some cases, the purpose of deterrence is to prevent actors from acquiring certain capabilities or to dissuade actors from behaving in a certain manner. The concept of deterrence under which we operates today is far broader and in a way vague because it has to encompass multiple strategic situations. </a:t>
            </a:r>
          </a:p>
          <a:p>
            <a:endParaRPr lang="en-US" baseline="0" dirty="0">
              <a:solidFill>
                <a:schemeClr val="tx1"/>
              </a:solidFill>
            </a:endParaRPr>
          </a:p>
          <a:p>
            <a:endParaRPr lang="en-US" baseline="0" dirty="0">
              <a:solidFill>
                <a:schemeClr val="tx1"/>
              </a:solidFill>
            </a:endParaRPr>
          </a:p>
          <a:p>
            <a:endParaRPr lang="en-US" baseline="0" dirty="0">
              <a:solidFill>
                <a:schemeClr val="tx1"/>
              </a:solidFill>
            </a:endParaRPr>
          </a:p>
          <a:p>
            <a:endParaRPr lang="en-US" baseline="0" dirty="0">
              <a:solidFill>
                <a:schemeClr val="tx1"/>
              </a:solidFill>
            </a:endParaRPr>
          </a:p>
          <a:p>
            <a:endParaRPr lang="en-US" baseline="0" dirty="0"/>
          </a:p>
        </p:txBody>
      </p:sp>
      <p:sp>
        <p:nvSpPr>
          <p:cNvPr id="4" name="Slide Number Placeholder 3"/>
          <p:cNvSpPr>
            <a:spLocks noGrp="1"/>
          </p:cNvSpPr>
          <p:nvPr>
            <p:ph type="sldNum" sz="quarter" idx="10"/>
          </p:nvPr>
        </p:nvSpPr>
        <p:spPr/>
        <p:txBody>
          <a:bodyPr/>
          <a:lstStyle/>
          <a:p>
            <a:fld id="{3C4F212D-3498-4E18-A3AF-C20FF9B9856C}" type="slidenum">
              <a:rPr lang="en-US" smtClean="0"/>
              <a:pPr/>
              <a:t>28</a:t>
            </a:fld>
            <a:endParaRPr lang="en-US"/>
          </a:p>
        </p:txBody>
      </p:sp>
    </p:spTree>
    <p:extLst>
      <p:ext uri="{BB962C8B-B14F-4D97-AF65-F5344CB8AC3E}">
        <p14:creationId xmlns:p14="http://schemas.microsoft.com/office/powerpoint/2010/main" val="2066578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702845-B262-4169-932C-67245D4D0C66}" type="slidenum">
              <a:rPr lang="en-US" smtClean="0"/>
              <a:t>29</a:t>
            </a:fld>
            <a:endParaRPr lang="en-US"/>
          </a:p>
        </p:txBody>
      </p:sp>
    </p:spTree>
    <p:extLst>
      <p:ext uri="{BB962C8B-B14F-4D97-AF65-F5344CB8AC3E}">
        <p14:creationId xmlns:p14="http://schemas.microsoft.com/office/powerpoint/2010/main" val="1807447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defRPr/>
            </a:pPr>
            <a:r>
              <a:rPr lang="en-US" altLang="en-US" sz="1200" dirty="0" smtClean="0"/>
              <a:t>A NWFZ prohibits the development, manufacture, stockpiling, acquisition, possession, control, assistance in research on the development, manufacture, stockpiling or acquisition, or possession, of any nuclear explosive device within the zone of application by any contracting party. Peaceful applications and uses of nuclear energy, under appropriate IAEA safeguards, are allowed</a:t>
            </a:r>
          </a:p>
          <a:p>
            <a:pPr eaLnBrk="1" hangingPunct="1">
              <a:lnSpc>
                <a:spcPct val="80000"/>
              </a:lnSpc>
              <a:buFont typeface="Wingdings" panose="05000000000000000000" pitchFamily="2" charset="2"/>
              <a:buNone/>
              <a:defRPr/>
            </a:pPr>
            <a:endParaRPr lang="en-US" altLang="en-US" sz="1200" dirty="0" smtClean="0"/>
          </a:p>
          <a:p>
            <a:pPr eaLnBrk="1" hangingPunct="1">
              <a:lnSpc>
                <a:spcPct val="80000"/>
              </a:lnSpc>
              <a:defRPr/>
            </a:pPr>
            <a:r>
              <a:rPr lang="en-US" altLang="en-US" sz="1200" dirty="0" smtClean="0"/>
              <a:t>The first NWFZ to affect a major inhabited region applies to Latin America, and was open for signature in 1967, prior to the signing of the NPT. The impetus for it was the stationing of Soviet nuclear missiles in Cuba during the Cuban missile crisis of 1962 </a:t>
            </a:r>
          </a:p>
          <a:p>
            <a:endParaRPr lang="en-US" dirty="0"/>
          </a:p>
        </p:txBody>
      </p:sp>
      <p:sp>
        <p:nvSpPr>
          <p:cNvPr id="4" name="Slide Number Placeholder 3"/>
          <p:cNvSpPr>
            <a:spLocks noGrp="1"/>
          </p:cNvSpPr>
          <p:nvPr>
            <p:ph type="sldNum" sz="quarter" idx="10"/>
          </p:nvPr>
        </p:nvSpPr>
        <p:spPr/>
        <p:txBody>
          <a:bodyPr/>
          <a:lstStyle/>
          <a:p>
            <a:fld id="{26702845-B262-4169-932C-67245D4D0C66}" type="slidenum">
              <a:rPr lang="en-US" smtClean="0"/>
              <a:t>30</a:t>
            </a:fld>
            <a:endParaRPr lang="en-US"/>
          </a:p>
        </p:txBody>
      </p:sp>
    </p:spTree>
    <p:extLst>
      <p:ext uri="{BB962C8B-B14F-4D97-AF65-F5344CB8AC3E}">
        <p14:creationId xmlns:p14="http://schemas.microsoft.com/office/powerpoint/2010/main" val="794952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02845-B262-4169-932C-67245D4D0C66}" type="slidenum">
              <a:rPr lang="en-US" smtClean="0"/>
              <a:t>31</a:t>
            </a:fld>
            <a:endParaRPr lang="en-US"/>
          </a:p>
        </p:txBody>
      </p:sp>
    </p:spTree>
    <p:extLst>
      <p:ext uri="{BB962C8B-B14F-4D97-AF65-F5344CB8AC3E}">
        <p14:creationId xmlns:p14="http://schemas.microsoft.com/office/powerpoint/2010/main" val="1132607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02845-B262-4169-932C-67245D4D0C66}" type="slidenum">
              <a:rPr lang="en-US" smtClean="0"/>
              <a:t>32</a:t>
            </a:fld>
            <a:endParaRPr lang="en-US"/>
          </a:p>
        </p:txBody>
      </p:sp>
    </p:spTree>
    <p:extLst>
      <p:ext uri="{BB962C8B-B14F-4D97-AF65-F5344CB8AC3E}">
        <p14:creationId xmlns:p14="http://schemas.microsoft.com/office/powerpoint/2010/main" val="3714516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702845-B262-4169-932C-67245D4D0C66}" type="slidenum">
              <a:rPr lang="en-US" smtClean="0"/>
              <a:t>33</a:t>
            </a:fld>
            <a:endParaRPr lang="en-US"/>
          </a:p>
        </p:txBody>
      </p:sp>
    </p:spTree>
    <p:extLst>
      <p:ext uri="{BB962C8B-B14F-4D97-AF65-F5344CB8AC3E}">
        <p14:creationId xmlns:p14="http://schemas.microsoft.com/office/powerpoint/2010/main" val="344656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9D7147-950D-5240-8944-C6715F1F2CD2}" type="slidenum">
              <a:rPr lang="en-US" smtClean="0"/>
              <a:t>34</a:t>
            </a:fld>
            <a:endParaRPr lang="en-US"/>
          </a:p>
        </p:txBody>
      </p:sp>
    </p:spTree>
    <p:extLst>
      <p:ext uri="{BB962C8B-B14F-4D97-AF65-F5344CB8AC3E}">
        <p14:creationId xmlns:p14="http://schemas.microsoft.com/office/powerpoint/2010/main" val="58491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story</a:t>
            </a:r>
            <a:r>
              <a:rPr lang="en-US" baseline="0" dirty="0" smtClean="0"/>
              <a:t> of Hiroshima and the numbers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AF2766E-8C85-4FF8-88CE-37865728D1FE}" type="slidenum">
              <a:rPr lang="en-US" smtClean="0"/>
              <a:t>7</a:t>
            </a:fld>
            <a:endParaRPr lang="en-US"/>
          </a:p>
        </p:txBody>
      </p:sp>
    </p:spTree>
    <p:extLst>
      <p:ext uri="{BB962C8B-B14F-4D97-AF65-F5344CB8AC3E}">
        <p14:creationId xmlns:p14="http://schemas.microsoft.com/office/powerpoint/2010/main" val="3898852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has been 62 years since the first use of atomic weapon in war – according to many studies however these 62 years without a nuclear detonation has been merely the result of luck rather than human rationality. I would like to say that in spite of our human irrationality no nuclear weapon has gone off since Hiroshima and Nagasaki </a:t>
            </a:r>
          </a:p>
          <a:p>
            <a:r>
              <a:rPr lang="en-US" dirty="0" smtClean="0"/>
              <a:t>But please do not count on making it another 60 years. </a:t>
            </a:r>
          </a:p>
          <a:p>
            <a:r>
              <a:rPr lang="en-US" dirty="0" smtClean="0"/>
              <a:t>According to the majority of the nuclear scenario studies, one of these scenarios will become true within 15-20 years.. </a:t>
            </a:r>
          </a:p>
          <a:p>
            <a:endParaRPr lang="en-US" dirty="0" smtClean="0"/>
          </a:p>
        </p:txBody>
      </p:sp>
      <p:sp>
        <p:nvSpPr>
          <p:cNvPr id="4" name="Slide Number Placeholder 3"/>
          <p:cNvSpPr>
            <a:spLocks noGrp="1"/>
          </p:cNvSpPr>
          <p:nvPr>
            <p:ph type="sldNum" sz="quarter" idx="10"/>
          </p:nvPr>
        </p:nvSpPr>
        <p:spPr/>
        <p:txBody>
          <a:bodyPr/>
          <a:lstStyle/>
          <a:p>
            <a:fld id="{CAF2766E-8C85-4FF8-88CE-37865728D1FE}" type="slidenum">
              <a:rPr lang="en-US" smtClean="0"/>
              <a:t>8</a:t>
            </a:fld>
            <a:endParaRPr lang="en-US"/>
          </a:p>
        </p:txBody>
      </p:sp>
    </p:spTree>
    <p:extLst>
      <p:ext uri="{BB962C8B-B14F-4D97-AF65-F5344CB8AC3E}">
        <p14:creationId xmlns:p14="http://schemas.microsoft.com/office/powerpoint/2010/main" val="1400373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Kaufmann noted in 1958, deterrence consists of essentially two basic components: first, the expressed intention to defend a certain interest; secondly, the demonstrated capability actually to achieve the defense of the interest in question, or to inflict such a cost on the attacker that, even if he should be able to gain his end, it would not seem worth the effort to him. (Kaufmann, 1958, p. 2</a:t>
            </a:r>
          </a:p>
          <a:p>
            <a:r>
              <a:rPr lang="en-US" dirty="0" smtClean="0"/>
              <a:t>Kaufmann’s definition points out that an intention includes two parts: “an expressed intention” and a “certain interest.” The first part is a declaratory policy that makes clear what is to be deterred.</a:t>
            </a:r>
          </a:p>
          <a:p>
            <a:r>
              <a:rPr lang="en-US" dirty="0" smtClean="0"/>
              <a:t>At the same time, as Schelling noted, deterrence is often enhanced by not being entirely clear in declaratory threats, instead “leaving something to chance.”3 This again highlights the importance of the unknown in deterrence. If an opponent believes that taking an action that one wishes to deter will set in motion events that may escalate beyond the control of both parties, then uncertainty will make him less likely to take an action. This is particularly effective if the deterrent threat is matched by a counter threat of equal or greater magnitude from the opponent. </a:t>
            </a:r>
          </a:p>
          <a:p>
            <a:endParaRPr lang="en-US" dirty="0" smtClean="0"/>
          </a:p>
          <a:p>
            <a:r>
              <a:rPr lang="en-US" dirty="0" smtClean="0"/>
              <a:t>Yet</a:t>
            </a:r>
            <a:r>
              <a:rPr lang="en-US" baseline="0" dirty="0" smtClean="0"/>
              <a:t> it is worth mentioning that in the first phase of the nuclear age the United States who held at the time the nuclear monopoly seriously considered the use of nuclear weapons in  over 20 episodes. </a:t>
            </a:r>
          </a:p>
          <a:p>
            <a:r>
              <a:rPr lang="en-US" baseline="0" dirty="0" smtClean="0"/>
              <a:t>the key document “Possible courses of action” released by the National Security Council in 1950 the case of a preventive nuclear war against the Soviet Union is mentioned. In  addition  in  1950 with the Chinese-north Korean offensive forcing the United Nations forces rapidly southward, General MacArthur reported that the use of nuclear weapons against North Korea might be the only way to avoid the evacuation of his forces and Truman during a press conference confirmed that the actual use of nuclear weapons in that crisis was under active consideration. </a:t>
            </a:r>
          </a:p>
          <a:p>
            <a:r>
              <a:rPr lang="en-US" baseline="0" dirty="0" smtClean="0"/>
              <a:t>In 1953 During the Eisenhower administration , the US considered the possibility of using nuclear weapons against China to force them to accept an armistice. </a:t>
            </a:r>
          </a:p>
          <a:p>
            <a:r>
              <a:rPr lang="en-US" baseline="0" dirty="0" smtClean="0"/>
              <a:t>Again  China became a possible target in  1955 and 1956 over the issue of offshore islands and most particularly Quemoy and Matsu. </a:t>
            </a:r>
          </a:p>
          <a:p>
            <a:endParaRPr lang="en-US" baseline="0" dirty="0" smtClean="0"/>
          </a:p>
          <a:p>
            <a:r>
              <a:rPr lang="en-US" baseline="0" dirty="0" smtClean="0"/>
              <a:t>And of course during the Cuba Missile Crisis in 1963..  Just to name a few of them.. </a:t>
            </a:r>
          </a:p>
          <a:p>
            <a:endParaRPr lang="en-US" baseline="0" dirty="0" smtClean="0"/>
          </a:p>
          <a:p>
            <a:r>
              <a:rPr lang="en-US" baseline="0" dirty="0" smtClean="0"/>
              <a:t>This non comprehensive list should suggest that not all US nuclear thinkers accepted passively  the concept of deterrence. Deterrence implies a certain degree of reciprocity and </a:t>
            </a:r>
            <a:r>
              <a:rPr lang="en-US" baseline="0" dirty="0" err="1" smtClean="0"/>
              <a:t>uncertaint</a:t>
            </a:r>
            <a:endParaRPr lang="en-US" dirty="0"/>
          </a:p>
        </p:txBody>
      </p:sp>
      <p:sp>
        <p:nvSpPr>
          <p:cNvPr id="4" name="Slide Number Placeholder 3"/>
          <p:cNvSpPr>
            <a:spLocks noGrp="1"/>
          </p:cNvSpPr>
          <p:nvPr>
            <p:ph type="sldNum" sz="quarter" idx="10"/>
          </p:nvPr>
        </p:nvSpPr>
        <p:spPr/>
        <p:txBody>
          <a:bodyPr/>
          <a:lstStyle/>
          <a:p>
            <a:fld id="{5E16A345-98D1-4C9B-9C16-5FC42E2B4F75}" type="slidenum">
              <a:rPr lang="en-US" smtClean="0"/>
              <a:t>9</a:t>
            </a:fld>
            <a:endParaRPr lang="en-US"/>
          </a:p>
        </p:txBody>
      </p:sp>
    </p:spTree>
    <p:extLst>
      <p:ext uri="{BB962C8B-B14F-4D97-AF65-F5344CB8AC3E}">
        <p14:creationId xmlns:p14="http://schemas.microsoft.com/office/powerpoint/2010/main" val="2128116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65BE4-CD34-4726-9665-45F9C9608114}" type="slidenum">
              <a:rPr lang="en-US" smtClean="0"/>
              <a:t>11</a:t>
            </a:fld>
            <a:endParaRPr lang="en-US"/>
          </a:p>
        </p:txBody>
      </p:sp>
    </p:spTree>
    <p:extLst>
      <p:ext uri="{BB962C8B-B14F-4D97-AF65-F5344CB8AC3E}">
        <p14:creationId xmlns:p14="http://schemas.microsoft.com/office/powerpoint/2010/main" val="1692821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9D7147-950D-5240-8944-C6715F1F2CD2}" type="slidenum">
              <a:rPr lang="en-US" smtClean="0"/>
              <a:t>12</a:t>
            </a:fld>
            <a:endParaRPr lang="en-US"/>
          </a:p>
        </p:txBody>
      </p:sp>
    </p:spTree>
    <p:extLst>
      <p:ext uri="{BB962C8B-B14F-4D97-AF65-F5344CB8AC3E}">
        <p14:creationId xmlns:p14="http://schemas.microsoft.com/office/powerpoint/2010/main" val="427020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latin typeface="Arial Unicode MS" panose="020B0604020202020204" pitchFamily="34" charset="-128"/>
                <a:ea typeface="Arial Unicode MS" panose="020B0604020202020204" pitchFamily="34" charset="-128"/>
                <a:cs typeface="Arial Unicode MS" panose="020B0604020202020204" pitchFamily="34" charset="-128"/>
              </a:rPr>
              <a:t>(no proportionality, no distinction – discussion about the principle of necessity) </a:t>
            </a:r>
          </a:p>
          <a:p>
            <a:endParaRPr lang="en-US" dirty="0"/>
          </a:p>
        </p:txBody>
      </p:sp>
      <p:sp>
        <p:nvSpPr>
          <p:cNvPr id="4" name="Slide Number Placeholder 3"/>
          <p:cNvSpPr>
            <a:spLocks noGrp="1"/>
          </p:cNvSpPr>
          <p:nvPr>
            <p:ph type="sldNum" sz="quarter" idx="10"/>
          </p:nvPr>
        </p:nvSpPr>
        <p:spPr/>
        <p:txBody>
          <a:bodyPr/>
          <a:lstStyle/>
          <a:p>
            <a:fld id="{0C9D7147-950D-5240-8944-C6715F1F2CD2}" type="slidenum">
              <a:rPr lang="en-US" smtClean="0"/>
              <a:t>13</a:t>
            </a:fld>
            <a:endParaRPr lang="en-US"/>
          </a:p>
        </p:txBody>
      </p:sp>
    </p:spTree>
    <p:extLst>
      <p:ext uri="{BB962C8B-B14F-4D97-AF65-F5344CB8AC3E}">
        <p14:creationId xmlns:p14="http://schemas.microsoft.com/office/powerpoint/2010/main" val="4290982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F2766E-8C85-4FF8-88CE-37865728D1FE}" type="slidenum">
              <a:rPr lang="en-US" smtClean="0"/>
              <a:t>14</a:t>
            </a:fld>
            <a:endParaRPr lang="en-US"/>
          </a:p>
        </p:txBody>
      </p:sp>
    </p:spTree>
    <p:extLst>
      <p:ext uri="{BB962C8B-B14F-4D97-AF65-F5344CB8AC3E}">
        <p14:creationId xmlns:p14="http://schemas.microsoft.com/office/powerpoint/2010/main" val="3142430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21729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472A977-E249-4DF6-894A-DDF351AEF055}" type="datetimeFigureOut">
              <a:rPr lang="en-US" smtClean="0"/>
              <a:t>5/29/2018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5D8E3D5-A6D7-4981-AC85-E37C9B858CCB}" type="slidenum">
              <a:rPr lang="en-US" smtClean="0"/>
              <a:t>‹#›</a:t>
            </a:fld>
            <a:endParaRPr lang="en-US"/>
          </a:p>
        </p:txBody>
      </p:sp>
    </p:spTree>
    <p:extLst>
      <p:ext uri="{BB962C8B-B14F-4D97-AF65-F5344CB8AC3E}">
        <p14:creationId xmlns:p14="http://schemas.microsoft.com/office/powerpoint/2010/main" val="3426086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E97987-4EA5-4E88-9287-F83AE4DCDBE9}" type="datetimeFigureOut">
              <a:rPr lang="en-US" smtClean="0"/>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E774EF-4283-4C7D-8CA7-B1BA4BDDED52}" type="slidenum">
              <a:rPr lang="en-US" smtClean="0"/>
              <a:t>‹#›</a:t>
            </a:fld>
            <a:endParaRPr lang="en-US"/>
          </a:p>
        </p:txBody>
      </p:sp>
    </p:spTree>
    <p:extLst>
      <p:ext uri="{BB962C8B-B14F-4D97-AF65-F5344CB8AC3E}">
        <p14:creationId xmlns:p14="http://schemas.microsoft.com/office/powerpoint/2010/main" val="184684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217294"/>
      </p:ext>
    </p:extLst>
  </p:cSld>
  <p:clrMapOvr>
    <a:masterClrMapping/>
  </p:clrMapOvr>
  <p:transition spd="slow"/>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8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BDB9F-5BEC-3342-9982-DC560A3D7592}" type="datetimeFigureOut">
              <a:rPr lang="en-US" smtClean="0">
                <a:solidFill>
                  <a:prstClr val="black">
                    <a:tint val="75000"/>
                  </a:prstClr>
                </a:solidFill>
              </a:rPr>
              <a:pPr/>
              <a:t>5/29/2018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8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8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32017-F32E-DE45-B1FA-1B184B04B1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360947"/>
      </p:ext>
    </p:extLst>
  </p:cSld>
  <p:clrMap bg1="lt1" tx1="dk1" bg2="lt2" tx2="dk2" accent1="accent1" accent2="accent2" accent3="accent3" accent4="accent4" accent5="accent5" accent6="accent6" hlink="hlink" folHlink="folHlink"/>
  <p:sldLayoutIdLst>
    <p:sldLayoutId id="2147483662" r:id="rId1"/>
  </p:sldLayoutIdLst>
  <p:transition spd="slow"/>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2"/>
          <p:cNvSpPr>
            <a:spLocks noChangeArrowheads="1"/>
          </p:cNvSpPr>
          <p:nvPr userDrawn="1"/>
        </p:nvSpPr>
        <p:spPr bwMode="auto">
          <a:xfrm>
            <a:off x="0" y="3"/>
            <a:ext cx="9144000" cy="885825"/>
          </a:xfrm>
          <a:prstGeom prst="rect">
            <a:avLst/>
          </a:prstGeom>
          <a:solidFill>
            <a:srgbClr val="003B76"/>
          </a:solidFill>
          <a:ln w="9525">
            <a:solidFill>
              <a:schemeClr val="tx1"/>
            </a:solidFill>
            <a:miter lim="800000"/>
            <a:headEnd/>
            <a:tailEnd/>
          </a:ln>
          <a:effectLst/>
        </p:spPr>
        <p:txBody>
          <a:bodyPr wrap="none" anchor="ctr"/>
          <a:lstStyle/>
          <a:p>
            <a:pPr defTabSz="914400" fontAlgn="base">
              <a:spcBef>
                <a:spcPct val="0"/>
              </a:spcBef>
              <a:spcAft>
                <a:spcPct val="0"/>
              </a:spcAft>
            </a:pPr>
            <a:endParaRPr lang="en-US" sz="2400" i="1">
              <a:solidFill>
                <a:srgbClr val="000000"/>
              </a:solidFill>
              <a:latin typeface="Cycles" pitchFamily="18" charset="0"/>
            </a:endParaRPr>
          </a:p>
        </p:txBody>
      </p:sp>
      <p:pic>
        <p:nvPicPr>
          <p:cNvPr id="1035" name="Picture 11" descr="logotype_white [Converted]"/>
          <p:cNvPicPr>
            <a:picLocks noChangeAspect="1" noChangeArrowheads="1"/>
          </p:cNvPicPr>
          <p:nvPr userDrawn="1"/>
        </p:nvPicPr>
        <p:blipFill>
          <a:blip r:embed="rId6" cstate="print"/>
          <a:srcRect/>
          <a:stretch>
            <a:fillRect/>
          </a:stretch>
        </p:blipFill>
        <p:spPr bwMode="auto">
          <a:xfrm>
            <a:off x="3513670" y="255588"/>
            <a:ext cx="2840567" cy="425450"/>
          </a:xfrm>
          <a:prstGeom prst="rect">
            <a:avLst/>
          </a:prstGeom>
          <a:noFill/>
        </p:spPr>
      </p:pic>
      <p:pic>
        <p:nvPicPr>
          <p:cNvPr id="1034" name="Picture 10" descr="1780_seal_20%_final"/>
          <p:cNvPicPr>
            <a:picLocks noChangeAspect="1" noChangeArrowheads="1"/>
          </p:cNvPicPr>
          <p:nvPr userDrawn="1"/>
        </p:nvPicPr>
        <p:blipFill>
          <a:blip r:embed="rId7" cstate="print"/>
          <a:srcRect/>
          <a:stretch>
            <a:fillRect/>
          </a:stretch>
        </p:blipFill>
        <p:spPr bwMode="auto">
          <a:xfrm>
            <a:off x="2747435" y="104775"/>
            <a:ext cx="606778" cy="681038"/>
          </a:xfrm>
          <a:prstGeom prst="rect">
            <a:avLst/>
          </a:prstGeom>
          <a:noFill/>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8" r:id="rId3"/>
    <p:sldLayoutId id="2147483669" r:id="rId4"/>
  </p:sldLayoutIdLst>
  <p:transition spd="slow"/>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2C437E"/>
        </a:solidFill>
        <a:effectLst/>
      </p:bgPr>
    </p:bg>
    <p:spTree>
      <p:nvGrpSpPr>
        <p:cNvPr id="1" name=""/>
        <p:cNvGrpSpPr/>
        <p:nvPr/>
      </p:nvGrpSpPr>
      <p:grpSpPr>
        <a:xfrm>
          <a:off x="0" y="0"/>
          <a:ext cx="0" cy="0"/>
          <a:chOff x="0" y="0"/>
          <a:chExt cx="0" cy="0"/>
        </a:xfrm>
      </p:grpSpPr>
      <p:sp>
        <p:nvSpPr>
          <p:cNvPr id="1036" name="Rectangle 12"/>
          <p:cNvSpPr>
            <a:spLocks noChangeArrowheads="1"/>
          </p:cNvSpPr>
          <p:nvPr userDrawn="1"/>
        </p:nvSpPr>
        <p:spPr bwMode="auto">
          <a:xfrm>
            <a:off x="0" y="3"/>
            <a:ext cx="9144000" cy="885825"/>
          </a:xfrm>
          <a:prstGeom prst="rect">
            <a:avLst/>
          </a:prstGeom>
          <a:solidFill>
            <a:srgbClr val="003B76"/>
          </a:soli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2400" i="1">
              <a:solidFill>
                <a:srgbClr val="000000"/>
              </a:solidFill>
              <a:latin typeface="Cycles" pitchFamily="18" charset="0"/>
            </a:endParaRPr>
          </a:p>
        </p:txBody>
      </p:sp>
      <p:pic>
        <p:nvPicPr>
          <p:cNvPr id="1027" name="Picture 11" descr="logotype_white [Converted]"/>
          <p:cNvPicPr>
            <a:picLocks noChangeAspect="1" noChangeArrowheads="1"/>
          </p:cNvPicPr>
          <p:nvPr userDrawn="1"/>
        </p:nvPicPr>
        <p:blipFill>
          <a:blip r:embed="rId3" cstate="print"/>
          <a:srcRect/>
          <a:stretch>
            <a:fillRect/>
          </a:stretch>
        </p:blipFill>
        <p:spPr bwMode="auto">
          <a:xfrm>
            <a:off x="3513670" y="255588"/>
            <a:ext cx="2840567" cy="425450"/>
          </a:xfrm>
          <a:prstGeom prst="rect">
            <a:avLst/>
          </a:prstGeom>
          <a:noFill/>
          <a:ln w="9525">
            <a:noFill/>
            <a:miter lim="800000"/>
            <a:headEnd/>
            <a:tailEnd/>
          </a:ln>
        </p:spPr>
      </p:pic>
      <p:pic>
        <p:nvPicPr>
          <p:cNvPr id="1028" name="Picture 10" descr="1780_seal_20%_final"/>
          <p:cNvPicPr>
            <a:picLocks noChangeAspect="1" noChangeArrowheads="1"/>
          </p:cNvPicPr>
          <p:nvPr userDrawn="1"/>
        </p:nvPicPr>
        <p:blipFill>
          <a:blip r:embed="rId4" cstate="print"/>
          <a:srcRect/>
          <a:stretch>
            <a:fillRect/>
          </a:stretch>
        </p:blipFill>
        <p:spPr bwMode="auto">
          <a:xfrm>
            <a:off x="2747435" y="104775"/>
            <a:ext cx="606778" cy="681038"/>
          </a:xfrm>
          <a:prstGeom prst="rect">
            <a:avLst/>
          </a:prstGeom>
          <a:noFill/>
          <a:ln w="9525">
            <a:noFill/>
            <a:miter lim="800000"/>
            <a:headEnd/>
            <a:tailEnd/>
          </a:ln>
        </p:spPr>
      </p:pic>
    </p:spTree>
    <p:extLst>
      <p:ext uri="{BB962C8B-B14F-4D97-AF65-F5344CB8AC3E}">
        <p14:creationId xmlns:p14="http://schemas.microsoft.com/office/powerpoint/2010/main" val="3045781005"/>
      </p:ext>
    </p:extLst>
  </p:cSld>
  <p:clrMap bg1="lt1" tx1="dk1" bg2="lt2" tx2="dk2" accent1="accent1" accent2="accent2" accent3="accent3" accent4="accent4" accent5="accent5" accent6="accent6" hlink="hlink" folHlink="folHlink"/>
  <p:sldLayoutIdLst>
    <p:sldLayoutId id="2147483667" r:id="rId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0"/>
            <a:ext cx="9144000" cy="6858000"/>
          </a:xfrm>
          <a:prstGeom prst="rect">
            <a:avLst/>
          </a:prstGeom>
          <a:solidFill>
            <a:srgbClr val="003B76"/>
          </a:solidFill>
          <a:ln w="9525">
            <a:noFill/>
            <a:miter lim="800000"/>
            <a:headEnd/>
            <a:tailEnd/>
          </a:ln>
          <a:effectLst/>
        </p:spPr>
        <p:txBody>
          <a:bodyPr anchor="ctr" anchorCtr="1"/>
          <a:lstStyle/>
          <a:p>
            <a:pPr algn="ctr">
              <a:lnSpc>
                <a:spcPct val="35000"/>
              </a:lnSpc>
              <a:spcAft>
                <a:spcPct val="10000"/>
              </a:spcAft>
            </a:pPr>
            <a:endParaRPr lang="en-US" sz="3000">
              <a:solidFill>
                <a:srgbClr val="FFFFFF"/>
              </a:solidFill>
            </a:endParaRPr>
          </a:p>
        </p:txBody>
      </p:sp>
      <p:pic>
        <p:nvPicPr>
          <p:cNvPr id="28675" name="Picture 3" descr="1780_seal_20%_final"/>
          <p:cNvPicPr>
            <a:picLocks noChangeAspect="1" noChangeArrowheads="1"/>
          </p:cNvPicPr>
          <p:nvPr/>
        </p:nvPicPr>
        <p:blipFill>
          <a:blip r:embed="rId3" cstate="print"/>
          <a:srcRect/>
          <a:stretch>
            <a:fillRect/>
          </a:stretch>
        </p:blipFill>
        <p:spPr bwMode="auto">
          <a:xfrm>
            <a:off x="3289320" y="2735264"/>
            <a:ext cx="2547055" cy="2859087"/>
          </a:xfrm>
          <a:prstGeom prst="rect">
            <a:avLst/>
          </a:prstGeom>
          <a:noFill/>
        </p:spPr>
      </p:pic>
      <p:pic>
        <p:nvPicPr>
          <p:cNvPr id="28676" name="Picture 4" descr="logotype_white [Converted]"/>
          <p:cNvPicPr>
            <a:picLocks noChangeAspect="1" noChangeArrowheads="1"/>
          </p:cNvPicPr>
          <p:nvPr/>
        </p:nvPicPr>
        <p:blipFill>
          <a:blip r:embed="rId4" cstate="print"/>
          <a:srcRect/>
          <a:stretch>
            <a:fillRect/>
          </a:stretch>
        </p:blipFill>
        <p:spPr bwMode="auto">
          <a:xfrm>
            <a:off x="905935" y="989013"/>
            <a:ext cx="7310967" cy="1096962"/>
          </a:xfrm>
          <a:prstGeom prst="rect">
            <a:avLst/>
          </a:prstGeom>
          <a:noFill/>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955" y="5967271"/>
            <a:ext cx="74009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534951"/>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cap="small" dirty="0">
              <a:solidFill>
                <a:srgbClr val="0070C0"/>
              </a:solidFill>
              <a:latin typeface="Times New Roman" charset="0"/>
              <a:ea typeface="Times New Roman" charset="0"/>
              <a:cs typeface="Times New Roman"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59936" y="2226469"/>
            <a:ext cx="2223629" cy="3263504"/>
          </a:xfrm>
        </p:spPr>
      </p:pic>
      <p:sp>
        <p:nvSpPr>
          <p:cNvPr id="4" name="Content Placeholder 3"/>
          <p:cNvSpPr>
            <a:spLocks noGrp="1"/>
          </p:cNvSpPr>
          <p:nvPr>
            <p:ph sz="half" idx="2"/>
          </p:nvPr>
        </p:nvSpPr>
        <p:spPr/>
        <p:txBody>
          <a:bodyPr>
            <a:noAutofit/>
          </a:bodyPr>
          <a:lstStyle/>
          <a:p>
            <a:r>
              <a:rPr lang="en-US" sz="1800" dirty="0" smtClean="0">
                <a:latin typeface="Arial" panose="020B0604020202020204" pitchFamily="34" charset="0"/>
                <a:cs typeface="Arial" panose="020B0604020202020204" pitchFamily="34" charset="0"/>
              </a:rPr>
              <a:t>It is urgent that the implications of the nuclear revolution and the magnitude of the nuclear danger be understood.</a:t>
            </a:r>
          </a:p>
          <a:p>
            <a:endParaRPr lang="en-US" sz="1800" dirty="0">
              <a:latin typeface="Arial" panose="020B0604020202020204" pitchFamily="34" charset="0"/>
              <a:cs typeface="Arial" panose="020B0604020202020204" pitchFamily="34" charset="0"/>
            </a:endParaRPr>
          </a:p>
          <a:p>
            <a:r>
              <a:rPr lang="en-US" sz="1800" dirty="0" smtClean="0">
                <a:solidFill>
                  <a:srgbClr val="FF0000"/>
                </a:solidFill>
                <a:latin typeface="Arial" panose="020B0604020202020204" pitchFamily="34" charset="0"/>
                <a:cs typeface="Arial" panose="020B0604020202020204" pitchFamily="34" charset="0"/>
              </a:rPr>
              <a:t>"</a:t>
            </a:r>
            <a:r>
              <a:rPr lang="en-US" sz="1800" dirty="0">
                <a:solidFill>
                  <a:srgbClr val="FF0000"/>
                </a:solidFill>
                <a:latin typeface="Arial" panose="020B0604020202020204" pitchFamily="34" charset="0"/>
                <a:cs typeface="Arial" panose="020B0604020202020204" pitchFamily="34" charset="0"/>
              </a:rPr>
              <a:t>We now have before us the clear choice between adjusting the pattern of our society on a world basis so that wars cannot come again, or of following the outworn tradition of national self-defense, which if carried through to its logical conclusion must result in catastrophic conflict" </a:t>
            </a:r>
            <a:r>
              <a:rPr lang="en-US" sz="1800" dirty="0" smtClean="0">
                <a:solidFill>
                  <a:srgbClr val="FF0000"/>
                </a:solidFill>
                <a:latin typeface="Arial" panose="020B0604020202020204" pitchFamily="34" charset="0"/>
                <a:cs typeface="Arial" panose="020B0604020202020204" pitchFamily="34" charset="0"/>
              </a:rPr>
              <a:t>(Arthur Compton)</a:t>
            </a:r>
            <a:endParaRPr lang="en-US" sz="1800" dirty="0">
              <a:solidFill>
                <a:srgbClr val="FF0000"/>
              </a:solidFill>
              <a:latin typeface="Arial" panose="020B0604020202020204" pitchFamily="34" charset="0"/>
              <a:cs typeface="Arial" panose="020B0604020202020204" pitchFamily="34" charset="0"/>
            </a:endParaRPr>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330" y="1830917"/>
            <a:ext cx="2964839" cy="4351338"/>
          </a:xfrm>
        </p:spPr>
      </p:pic>
      <p:sp>
        <p:nvSpPr>
          <p:cNvPr id="3" name="Rectangle 2"/>
          <p:cNvSpPr/>
          <p:nvPr/>
        </p:nvSpPr>
        <p:spPr>
          <a:xfrm>
            <a:off x="824333" y="1043074"/>
            <a:ext cx="7379071" cy="584775"/>
          </a:xfrm>
          <a:prstGeom prst="rect">
            <a:avLst/>
          </a:prstGeom>
        </p:spPr>
        <p:txBody>
          <a:bodyPr wrap="none">
            <a:spAutoFit/>
          </a:bodyPr>
          <a:lstStyle/>
          <a:p>
            <a:pPr algn="ctr"/>
            <a:r>
              <a:rPr lang="en-US" sz="3200" b="1" cap="small" dirty="0">
                <a:solidFill>
                  <a:srgbClr val="0070C0"/>
                </a:solidFill>
                <a:latin typeface="Arial" panose="020B0604020202020204" pitchFamily="34" charset="0"/>
                <a:ea typeface="Times New Roman" charset="0"/>
                <a:cs typeface="Arial" panose="020B0604020202020204" pitchFamily="34" charset="0"/>
              </a:rPr>
              <a:t>Revolutionize International Politics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580" y="1825625"/>
            <a:ext cx="2964839" cy="4351338"/>
          </a:xfrm>
        </p:spPr>
      </p:pic>
      <p:pic>
        <p:nvPicPr>
          <p:cNvPr id="8" name="Picture 7"/>
          <p:cNvPicPr>
            <a:picLocks noChangeAspect="1"/>
          </p:cNvPicPr>
          <p:nvPr/>
        </p:nvPicPr>
        <p:blipFill>
          <a:blip r:embed="rId3"/>
          <a:stretch>
            <a:fillRect/>
          </a:stretch>
        </p:blipFill>
        <p:spPr>
          <a:xfrm>
            <a:off x="1085160" y="1834626"/>
            <a:ext cx="2969009" cy="4352921"/>
          </a:xfrm>
          <a:prstGeom prst="rect">
            <a:avLst/>
          </a:prstGeom>
        </p:spPr>
      </p:pic>
    </p:spTree>
    <p:extLst>
      <p:ext uri="{BB962C8B-B14F-4D97-AF65-F5344CB8AC3E}">
        <p14:creationId xmlns:p14="http://schemas.microsoft.com/office/powerpoint/2010/main" val="1540006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24" y="1232299"/>
            <a:ext cx="8229600" cy="1143000"/>
          </a:xfrm>
        </p:spPr>
        <p:txBody>
          <a:bodyPr/>
          <a:lstStyle/>
          <a:p>
            <a:r>
              <a:rPr lang="en-US" sz="4000" b="1" dirty="0" smtClean="0">
                <a:solidFill>
                  <a:srgbClr val="0070C0"/>
                </a:solidFill>
                <a:latin typeface="Arial" panose="020B0604020202020204" pitchFamily="34" charset="0"/>
                <a:ea typeface="Arial Unicode MS" panose="020B0604020202020204" pitchFamily="34" charset="-128"/>
                <a:cs typeface="Arial" panose="020B0604020202020204" pitchFamily="34" charset="0"/>
              </a:rPr>
              <a:t>But something has gone wrong:  </a:t>
            </a:r>
            <a:br>
              <a:rPr lang="en-US" sz="4000" b="1" dirty="0" smtClean="0">
                <a:solidFill>
                  <a:srgbClr val="0070C0"/>
                </a:solidFill>
                <a:latin typeface="Arial" panose="020B0604020202020204" pitchFamily="34" charset="0"/>
                <a:ea typeface="Arial Unicode MS" panose="020B0604020202020204" pitchFamily="34" charset="-128"/>
                <a:cs typeface="Arial" panose="020B0604020202020204" pitchFamily="34" charset="0"/>
              </a:rPr>
            </a:br>
            <a:r>
              <a:rPr lang="en-US" sz="4000" b="1" dirty="0" smtClean="0">
                <a:solidFill>
                  <a:srgbClr val="0070C0"/>
                </a:solidFill>
                <a:latin typeface="Arial" panose="020B0604020202020204" pitchFamily="34" charset="0"/>
                <a:ea typeface="Arial Unicode MS" panose="020B0604020202020204" pitchFamily="34" charset="-128"/>
                <a:cs typeface="Arial" panose="020B0604020202020204" pitchFamily="34" charset="0"/>
              </a:rPr>
              <a:t>2 MINUTES </a:t>
            </a:r>
            <a:r>
              <a:rPr lang="en-US" sz="4000" b="1" dirty="0">
                <a:solidFill>
                  <a:srgbClr val="0070C0"/>
                </a:solidFill>
                <a:latin typeface="Arial" panose="020B0604020202020204" pitchFamily="34" charset="0"/>
                <a:ea typeface="Arial Unicode MS" panose="020B0604020202020204" pitchFamily="34" charset="-128"/>
                <a:cs typeface="Arial" panose="020B0604020202020204" pitchFamily="34" charset="0"/>
              </a:rPr>
              <a:t>TO DOOMSDAY </a:t>
            </a:r>
          </a:p>
        </p:txBody>
      </p:sp>
      <p:pic>
        <p:nvPicPr>
          <p:cNvPr id="31746" name="Picture 2" descr="Two minutes to midnight is the closest the clock has ever been to midnigh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1824" y="2912634"/>
            <a:ext cx="2804323" cy="1574735"/>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The hand moved to three minutes to midnight in 1949 at the start of the nuclear arms rac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7" y="5024704"/>
            <a:ext cx="2801810" cy="1573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70569" y="3031355"/>
            <a:ext cx="5573431" cy="3762568"/>
          </a:xfrm>
          <a:prstGeom prst="rect">
            <a:avLst/>
          </a:prstGeom>
          <a:noFill/>
        </p:spPr>
        <p:txBody>
          <a:bodyPr wrap="square" rtlCol="0">
            <a:spAutoFit/>
          </a:bodyPr>
          <a:lstStyle/>
          <a:p>
            <a:r>
              <a:rPr lang="en-US" sz="2500" dirty="0">
                <a:latin typeface="Arial" panose="020B0604020202020204" pitchFamily="34" charset="0"/>
                <a:ea typeface="Arial Unicode MS" panose="020B0604020202020204" pitchFamily="34" charset="-128"/>
                <a:cs typeface="Arial" panose="020B0604020202020204" pitchFamily="34" charset="0"/>
              </a:rPr>
              <a:t>A rise in </a:t>
            </a:r>
            <a:r>
              <a:rPr lang="en-US" sz="2500" b="1" dirty="0">
                <a:latin typeface="Arial" panose="020B0604020202020204" pitchFamily="34" charset="0"/>
                <a:ea typeface="Arial Unicode MS" panose="020B0604020202020204" pitchFamily="34" charset="-128"/>
                <a:cs typeface="Arial" panose="020B0604020202020204" pitchFamily="34" charset="0"/>
              </a:rPr>
              <a:t>strident nationalism </a:t>
            </a:r>
            <a:r>
              <a:rPr lang="en-US" sz="2500" dirty="0">
                <a:latin typeface="Arial" panose="020B0604020202020204" pitchFamily="34" charset="0"/>
                <a:ea typeface="Arial Unicode MS" panose="020B0604020202020204" pitchFamily="34" charset="-128"/>
                <a:cs typeface="Arial" panose="020B0604020202020204" pitchFamily="34" charset="0"/>
              </a:rPr>
              <a:t>worldwide, President Donald Trump's </a:t>
            </a:r>
            <a:r>
              <a:rPr lang="en-US" sz="2500" b="1" dirty="0">
                <a:latin typeface="Arial" panose="020B0604020202020204" pitchFamily="34" charset="0"/>
                <a:ea typeface="Arial Unicode MS" panose="020B0604020202020204" pitchFamily="34" charset="-128"/>
                <a:cs typeface="Arial" panose="020B0604020202020204" pitchFamily="34" charset="0"/>
              </a:rPr>
              <a:t>comments on nuclear arms </a:t>
            </a:r>
            <a:r>
              <a:rPr lang="en-US" sz="2500" dirty="0">
                <a:latin typeface="Arial" panose="020B0604020202020204" pitchFamily="34" charset="0"/>
                <a:ea typeface="Arial Unicode MS" panose="020B0604020202020204" pitchFamily="34" charset="-128"/>
                <a:cs typeface="Arial" panose="020B0604020202020204" pitchFamily="34" charset="0"/>
              </a:rPr>
              <a:t>and climate issues, a darkening global security landscape that is colored by increasingly sophisticated technology, and a growing disregard for scientific </a:t>
            </a:r>
            <a:r>
              <a:rPr lang="en-US" sz="2500" dirty="0" smtClean="0">
                <a:latin typeface="Arial" panose="020B0604020202020204" pitchFamily="34" charset="0"/>
                <a:ea typeface="Arial Unicode MS" panose="020B0604020202020204" pitchFamily="34" charset="-128"/>
                <a:cs typeface="Arial" panose="020B0604020202020204" pitchFamily="34" charset="0"/>
              </a:rPr>
              <a:t>expertise: </a:t>
            </a:r>
            <a:r>
              <a:rPr lang="en-US" sz="2500" dirty="0">
                <a:solidFill>
                  <a:srgbClr val="FF0000"/>
                </a:solidFill>
                <a:latin typeface="Arial" panose="020B0604020202020204" pitchFamily="34" charset="0"/>
                <a:ea typeface="Arial Unicode MS" panose="020B0604020202020204" pitchFamily="34" charset="-128"/>
                <a:cs typeface="Arial" panose="020B0604020202020204" pitchFamily="34" charset="0"/>
              </a:rPr>
              <a:t>we are now 2.5 </a:t>
            </a:r>
            <a:r>
              <a:rPr lang="en-US" sz="2500" dirty="0" smtClean="0">
                <a:solidFill>
                  <a:srgbClr val="FF0000"/>
                </a:solidFill>
                <a:latin typeface="Arial" panose="020B0604020202020204" pitchFamily="34" charset="0"/>
                <a:ea typeface="Arial Unicode MS" panose="020B0604020202020204" pitchFamily="34" charset="-128"/>
                <a:cs typeface="Arial" panose="020B0604020202020204" pitchFamily="34" charset="0"/>
              </a:rPr>
              <a:t>minutes </a:t>
            </a:r>
            <a:r>
              <a:rPr lang="en-US" sz="2500" dirty="0">
                <a:solidFill>
                  <a:srgbClr val="FF0000"/>
                </a:solidFill>
                <a:latin typeface="Arial" panose="020B0604020202020204" pitchFamily="34" charset="0"/>
                <a:ea typeface="Arial Unicode MS" panose="020B0604020202020204" pitchFamily="34" charset="-128"/>
                <a:cs typeface="Arial" panose="020B0604020202020204" pitchFamily="34" charset="0"/>
              </a:rPr>
              <a:t>away from </a:t>
            </a:r>
            <a:r>
              <a:rPr lang="en-US" sz="2500" dirty="0" smtClean="0">
                <a:solidFill>
                  <a:srgbClr val="FF0000"/>
                </a:solidFill>
                <a:latin typeface="Arial" panose="020B0604020202020204" pitchFamily="34" charset="0"/>
                <a:ea typeface="Arial Unicode MS" panose="020B0604020202020204" pitchFamily="34" charset="-128"/>
                <a:cs typeface="Arial" panose="020B0604020202020204" pitchFamily="34" charset="0"/>
              </a:rPr>
              <a:t>doomsday.</a:t>
            </a:r>
            <a:endParaRPr lang="en-US" sz="2500" dirty="0">
              <a:solidFill>
                <a:srgbClr val="FF0000"/>
              </a:solidFill>
              <a:latin typeface="Arial" panose="020B0604020202020204" pitchFamily="34" charset="0"/>
              <a:ea typeface="Arial Unicode MS" panose="020B0604020202020204" pitchFamily="34" charset="-128"/>
              <a:cs typeface="Arial" panose="020B0604020202020204" pitchFamily="34" charset="0"/>
            </a:endParaRPr>
          </a:p>
          <a:p>
            <a:endParaRPr lang="en-US"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774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561" y="1123899"/>
            <a:ext cx="7797934" cy="892137"/>
          </a:xfrm>
        </p:spPr>
        <p:txBody>
          <a:bodyPr/>
          <a:lstStyle/>
          <a:p>
            <a:r>
              <a:rPr lang="en-US" sz="48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Three introductory concepts </a:t>
            </a:r>
          </a:p>
        </p:txBody>
      </p:sp>
      <p:sp>
        <p:nvSpPr>
          <p:cNvPr id="3" name="Subtitle 2"/>
          <p:cNvSpPr>
            <a:spLocks noGrp="1"/>
          </p:cNvSpPr>
          <p:nvPr>
            <p:ph type="subTitle" idx="1"/>
          </p:nvPr>
        </p:nvSpPr>
        <p:spPr>
          <a:xfrm>
            <a:off x="593583" y="2359152"/>
            <a:ext cx="8095891" cy="3736489"/>
          </a:xfrm>
        </p:spPr>
        <p:txBody>
          <a:bodyPr>
            <a:normAutofit lnSpcReduction="10000"/>
          </a:bodyPr>
          <a:lstStyle/>
          <a:p>
            <a:pPr marL="257175" indent="-257175" algn="l">
              <a:buFont typeface="Arial" panose="020B0604020202020204" pitchFamily="34" charset="0"/>
              <a:buChar char="•"/>
            </a:pPr>
            <a:r>
              <a:rPr lang="en-US" sz="4500" dirty="0">
                <a:latin typeface="Arial Unicode MS" panose="020B0604020202020204" pitchFamily="34" charset="-128"/>
                <a:ea typeface="Arial Unicode MS" panose="020B0604020202020204" pitchFamily="34" charset="-128"/>
                <a:cs typeface="Arial Unicode MS" panose="020B0604020202020204" pitchFamily="34" charset="-128"/>
              </a:rPr>
              <a:t>Nuclear Weapons </a:t>
            </a:r>
            <a:r>
              <a:rPr lang="en-US" sz="4500" dirty="0" smtClean="0">
                <a:latin typeface="Arial Unicode MS" panose="020B0604020202020204" pitchFamily="34" charset="-128"/>
                <a:ea typeface="Arial Unicode MS" panose="020B0604020202020204" pitchFamily="34" charset="-128"/>
                <a:cs typeface="Arial Unicode MS" panose="020B0604020202020204" pitchFamily="34" charset="-128"/>
              </a:rPr>
              <a:t>as </a:t>
            </a:r>
            <a:r>
              <a:rPr lang="en-US" sz="45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WMD</a:t>
            </a:r>
            <a:r>
              <a:rPr lang="en-US" sz="45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45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257175" indent="-257175" algn="l">
              <a:buFont typeface="Arial" panose="020B0604020202020204" pitchFamily="34" charset="0"/>
              <a:buChar char="•"/>
            </a:pPr>
            <a:r>
              <a:rPr lang="en-US" sz="45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Nuclear Stability </a:t>
            </a:r>
            <a:r>
              <a:rPr lang="en-US" sz="4500" dirty="0" smtClean="0">
                <a:latin typeface="Arial Unicode MS" panose="020B0604020202020204" pitchFamily="34" charset="-128"/>
                <a:ea typeface="Arial Unicode MS" panose="020B0604020202020204" pitchFamily="34" charset="-128"/>
                <a:cs typeface="Arial Unicode MS" panose="020B0604020202020204" pitchFamily="34" charset="-128"/>
              </a:rPr>
              <a:t>requires </a:t>
            </a:r>
            <a:r>
              <a:rPr lang="en-US" sz="45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Mutual Vulnerability </a:t>
            </a:r>
            <a:endParaRPr lang="en-US" sz="4500" b="1" u="sng"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57175" indent="-257175" algn="l">
              <a:buFont typeface="Arial" panose="020B0604020202020204" pitchFamily="34" charset="0"/>
              <a:buChar char="•"/>
            </a:pPr>
            <a:r>
              <a:rPr lang="en-US" sz="4500" dirty="0" smtClean="0">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45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Nuclear Taboo </a:t>
            </a:r>
            <a:r>
              <a:rPr lang="en-US" sz="4500" dirty="0" smtClean="0">
                <a:latin typeface="Arial Unicode MS" panose="020B0604020202020204" pitchFamily="34" charset="-128"/>
                <a:ea typeface="Arial Unicode MS" panose="020B0604020202020204" pitchFamily="34" charset="-128"/>
                <a:cs typeface="Arial Unicode MS" panose="020B0604020202020204" pitchFamily="34" charset="-128"/>
              </a:rPr>
              <a:t>is eroding rapidly</a:t>
            </a:r>
            <a:endParaRPr lang="en-US" sz="45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l"/>
            <a:endParaRPr lang="en-US" dirty="0"/>
          </a:p>
          <a:p>
            <a:pPr marL="257175" indent="-257175" algn="l">
              <a:buFont typeface="Arial" panose="020B0604020202020204" pitchFamily="34" charset="0"/>
              <a:buChar char="•"/>
            </a:pPr>
            <a:endParaRPr lang="en-US" dirty="0"/>
          </a:p>
        </p:txBody>
      </p:sp>
    </p:spTree>
    <p:extLst>
      <p:ext uri="{BB962C8B-B14F-4D97-AF65-F5344CB8AC3E}">
        <p14:creationId xmlns:p14="http://schemas.microsoft.com/office/powerpoint/2010/main" val="3363846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992" y="1123209"/>
            <a:ext cx="6858000" cy="892137"/>
          </a:xfrm>
        </p:spPr>
        <p:txBody>
          <a:bodyPr/>
          <a:lstStyle/>
          <a:p>
            <a:r>
              <a:rPr lang="en-US" sz="4300" b="1" u="sng"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NUKES AS WMD</a:t>
            </a:r>
          </a:p>
        </p:txBody>
      </p:sp>
      <p:sp>
        <p:nvSpPr>
          <p:cNvPr id="4" name="Subtitle 3"/>
          <p:cNvSpPr>
            <a:spLocks noGrp="1"/>
          </p:cNvSpPr>
          <p:nvPr>
            <p:ph type="subTitle" idx="1"/>
          </p:nvPr>
        </p:nvSpPr>
        <p:spPr>
          <a:xfrm>
            <a:off x="232883" y="5127258"/>
            <a:ext cx="4298935" cy="1387842"/>
          </a:xfrm>
        </p:spPr>
        <p:txBody>
          <a:bodyPr>
            <a:noAutofit/>
          </a:bodyPr>
          <a:lstStyle/>
          <a:p>
            <a:r>
              <a:rPr lang="en-US" sz="1600" b="1" u="sng" dirty="0">
                <a:latin typeface="Arial" panose="020B0604020202020204" pitchFamily="34" charset="0"/>
                <a:cs typeface="Arial" panose="020B0604020202020204" pitchFamily="34" charset="0"/>
              </a:rPr>
              <a:t>Hiroshima – ATOMIC WEAPON</a:t>
            </a:r>
          </a:p>
          <a:p>
            <a:r>
              <a:rPr lang="en-US" sz="1600" dirty="0">
                <a:latin typeface="Arial" panose="020B0604020202020204" pitchFamily="34" charset="0"/>
                <a:cs typeface="Arial" panose="020B0604020202020204" pitchFamily="34" charset="0"/>
              </a:rPr>
              <a:t>135,000 direct casualties – another 60,000 indirect casualties (from 6-months onward) </a:t>
            </a:r>
          </a:p>
          <a:p>
            <a:r>
              <a:rPr lang="en-US" sz="1600" dirty="0">
                <a:latin typeface="Arial" panose="020B0604020202020204" pitchFamily="34" charset="0"/>
                <a:cs typeface="Arial" panose="020B0604020202020204" pitchFamily="34" charset="0"/>
              </a:rPr>
              <a:t>Hiroshima and Nagasaki exploded with the yield of 15 kilotons and 20 kilotons of TNT</a:t>
            </a:r>
          </a:p>
        </p:txBody>
      </p:sp>
      <p:pic>
        <p:nvPicPr>
          <p:cNvPr id="1026" name="Picture 2" descr="Image result for ATOMIC WEAPON HIROSHI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04" y="2257906"/>
            <a:ext cx="4591095" cy="25835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ydrogen bo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661" y="2243922"/>
            <a:ext cx="4182284" cy="2597519"/>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3"/>
          <p:cNvSpPr txBox="1">
            <a:spLocks/>
          </p:cNvSpPr>
          <p:nvPr/>
        </p:nvSpPr>
        <p:spPr>
          <a:xfrm>
            <a:off x="4730991" y="5279658"/>
            <a:ext cx="4006774" cy="108304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pPr>
            <a:r>
              <a:rPr lang="en-US" sz="1600" b="1" u="sng" dirty="0">
                <a:latin typeface="Arial" panose="020B0604020202020204" pitchFamily="34" charset="0"/>
                <a:cs typeface="Arial" panose="020B0604020202020204" pitchFamily="34" charset="0"/>
              </a:rPr>
              <a:t>HYDROGEN BOMB SIMULATION </a:t>
            </a:r>
          </a:p>
          <a:p>
            <a:r>
              <a:rPr lang="en-US" sz="1600" dirty="0">
                <a:latin typeface="Arial" panose="020B0604020202020204" pitchFamily="34" charset="0"/>
                <a:cs typeface="Arial" panose="020B0604020202020204" pitchFamily="34" charset="0"/>
              </a:rPr>
              <a:t>10,000 TNT (3 would wipe out </a:t>
            </a:r>
            <a:r>
              <a:rPr lang="en-US" sz="1600" dirty="0" smtClean="0">
                <a:latin typeface="Arial" panose="020B0604020202020204" pitchFamily="34" charset="0"/>
                <a:cs typeface="Arial" panose="020B0604020202020204" pitchFamily="34" charset="0"/>
              </a:rPr>
              <a:t>Tokyo, 20 Millions)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178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uclear weapons 2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58" y="1646452"/>
            <a:ext cx="9174158" cy="472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920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8551" y="1157462"/>
            <a:ext cx="6858000" cy="892137"/>
          </a:xfrm>
        </p:spPr>
        <p:txBody>
          <a:bodyPr>
            <a:normAutofit/>
          </a:bodyPr>
          <a:lstStyle/>
          <a:p>
            <a:r>
              <a:rPr lang="en-US" sz="3375" b="1" u="sng" dirty="0"/>
              <a:t>THE NORTH KOREA ISSUE </a:t>
            </a:r>
          </a:p>
        </p:txBody>
      </p:sp>
      <p:pic>
        <p:nvPicPr>
          <p:cNvPr id="1028" name="Picture 4" descr="Image result for asia US extended deterrence US PRES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09862"/>
            <a:ext cx="9144000" cy="4620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490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972844"/>
            <a:ext cx="8750300" cy="892137"/>
          </a:xfrm>
        </p:spPr>
        <p:txBody>
          <a:bodyPr>
            <a:noAutofit/>
          </a:bodyPr>
          <a:lstStyle/>
          <a:p>
            <a:r>
              <a:rPr lang="en-US" sz="3500" b="1" dirty="0">
                <a:solidFill>
                  <a:srgbClr val="0070C0"/>
                </a:solidFill>
                <a:latin typeface="Arial" panose="020B0604020202020204" pitchFamily="34" charset="0"/>
                <a:ea typeface="Arial Unicode MS" panose="020B0604020202020204" pitchFamily="34" charset="-128"/>
                <a:cs typeface="Arial" panose="020B0604020202020204" pitchFamily="34" charset="0"/>
              </a:rPr>
              <a:t>Nuclear weapons and the Global South </a:t>
            </a:r>
          </a:p>
        </p:txBody>
      </p:sp>
      <p:pic>
        <p:nvPicPr>
          <p:cNvPr id="3" name="Picture 4" descr="Image result for nuclear weapons free zone trea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543" y="2062044"/>
            <a:ext cx="7749861" cy="4266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305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5246" y="2785320"/>
            <a:ext cx="8440421" cy="2516073"/>
          </a:xfrm>
          <a:prstGeom prst="rect">
            <a:avLst/>
          </a:prstGeom>
          <a:noFill/>
        </p:spPr>
        <p:txBody>
          <a:bodyPr wrap="square" rtlCol="0">
            <a:spAutoFit/>
          </a:bodyPr>
          <a:lstStyle/>
          <a:p>
            <a:pPr marL="214313" indent="-214313">
              <a:spcBef>
                <a:spcPct val="100000"/>
              </a:spcBef>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US-RUSSIA NUCLEAR STABILITY IS COLLAPSING </a:t>
            </a:r>
            <a:endParaRPr lang="en-GB" sz="2400" dirty="0" smtClean="0">
              <a:latin typeface="Arial" panose="020B0604020202020204" pitchFamily="34" charset="0"/>
              <a:cs typeface="Arial" panose="020B0604020202020204" pitchFamily="34" charset="0"/>
            </a:endParaRPr>
          </a:p>
          <a:p>
            <a:pPr marL="214313" indent="-214313">
              <a:spcBef>
                <a:spcPct val="100000"/>
              </a:spcBef>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TECHNOLOGY, ENTANGLEMENT AND </a:t>
            </a:r>
            <a:r>
              <a:rPr lang="en-GB" sz="2400" dirty="0" smtClean="0">
                <a:latin typeface="Arial" panose="020B0604020202020204" pitchFamily="34" charset="0"/>
                <a:cs typeface="Arial" panose="020B0604020202020204" pitchFamily="34" charset="0"/>
              </a:rPr>
              <a:t>ARMS </a:t>
            </a:r>
            <a:r>
              <a:rPr lang="en-GB" sz="2400" dirty="0">
                <a:latin typeface="Arial" panose="020B0604020202020204" pitchFamily="34" charset="0"/>
                <a:cs typeface="Arial" panose="020B0604020202020204" pitchFamily="34" charset="0"/>
              </a:rPr>
              <a:t>RACE</a:t>
            </a:r>
          </a:p>
          <a:p>
            <a:pPr marL="214313" indent="-214313">
              <a:spcBef>
                <a:spcPct val="100000"/>
              </a:spcBef>
              <a:buClr>
                <a:schemeClr val="accent1"/>
              </a:buClr>
              <a:buFont typeface="Wingdings" panose="05000000000000000000" pitchFamily="2" charset="2"/>
              <a:buChar char="v"/>
            </a:pPr>
            <a:r>
              <a:rPr lang="en-GB" sz="2400" dirty="0" smtClean="0">
                <a:latin typeface="Arial" panose="020B0604020202020204" pitchFamily="34" charset="0"/>
                <a:cs typeface="Arial" panose="020B0604020202020204" pitchFamily="34" charset="0"/>
              </a:rPr>
              <a:t>THE NUCLEAR TABOO IS ERODING – MORE USABLE NUCLEAR WEAPONS </a:t>
            </a:r>
          </a:p>
          <a:p>
            <a:pPr algn="ctr"/>
            <a:endParaRPr lang="en-US" sz="1350" dirty="0">
              <a:latin typeface="Arial" panose="020B0604020202020204" pitchFamily="34" charset="0"/>
              <a:cs typeface="Arial" panose="020B0604020202020204" pitchFamily="34" charset="0"/>
            </a:endParaRPr>
          </a:p>
        </p:txBody>
      </p:sp>
      <p:sp>
        <p:nvSpPr>
          <p:cNvPr id="2" name="TextBox 1"/>
          <p:cNvSpPr txBox="1"/>
          <p:nvPr/>
        </p:nvSpPr>
        <p:spPr>
          <a:xfrm>
            <a:off x="838200" y="1146380"/>
            <a:ext cx="7634515" cy="1200329"/>
          </a:xfrm>
          <a:prstGeom prst="rect">
            <a:avLst/>
          </a:prstGeom>
          <a:noFill/>
        </p:spPr>
        <p:txBody>
          <a:bodyPr wrap="square" rtlCol="0">
            <a:spAutoFit/>
          </a:bodyPr>
          <a:lstStyle/>
          <a:p>
            <a:pPr algn="ctr"/>
            <a:r>
              <a:rPr lang="en-US" sz="3600" b="1" dirty="0">
                <a:solidFill>
                  <a:srgbClr val="0070C0"/>
                </a:solidFill>
                <a:latin typeface="Arial" panose="020B0604020202020204" pitchFamily="34" charset="0"/>
                <a:ea typeface="Arial Unicode MS" panose="020B0604020202020204" pitchFamily="34" charset="-128"/>
                <a:cs typeface="Arial" panose="020B0604020202020204" pitchFamily="34" charset="0"/>
              </a:rPr>
              <a:t>MEETING THE CHALLENGES OF THE NEW NUCLEAR AGE </a:t>
            </a:r>
          </a:p>
        </p:txBody>
      </p:sp>
    </p:spTree>
    <p:extLst>
      <p:ext uri="{BB962C8B-B14F-4D97-AF65-F5344CB8AC3E}">
        <p14:creationId xmlns:p14="http://schemas.microsoft.com/office/powerpoint/2010/main" val="3013216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1587" y="2463334"/>
            <a:ext cx="7676034" cy="1306205"/>
          </a:xfrm>
        </p:spPr>
        <p:txBody>
          <a:bodyPr/>
          <a:lstStyle/>
          <a:p>
            <a:r>
              <a:rPr lang="en-US" sz="3600"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The US &amp; Russia: The Cornerstone of the Global Nuclear Order</a:t>
            </a:r>
            <a:endParaRPr lang="en-US" sz="36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3905609" y="9217685"/>
            <a:ext cx="2165040" cy="513895"/>
          </a:xfrm>
        </p:spPr>
        <p:txBody>
          <a:bodyPr/>
          <a:lstStyle/>
          <a:p>
            <a:r>
              <a:rPr lang="en-US" dirty="0" smtClean="0"/>
              <a:t>Lesson 2 </a:t>
            </a:r>
            <a:endParaRPr lang="en-US" dirty="0"/>
          </a:p>
        </p:txBody>
      </p:sp>
      <p:pic>
        <p:nvPicPr>
          <p:cNvPr id="6146" name="Picture 2" descr="Image result for STRATEGIC STABILITY US RUS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57" y="1084233"/>
            <a:ext cx="2271713" cy="113585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STRATEGIC STABILITY US RUSS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7627" y="1051579"/>
            <a:ext cx="2271713" cy="113585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SOVIET UNION AND UNITED STATES LEAD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936" y="4314883"/>
            <a:ext cx="2340726" cy="1841883"/>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SOVIET UNION AND UNITED STATES LEADER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4661" y="1090419"/>
            <a:ext cx="1474892" cy="1144982"/>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mage result for SOVIET UNION AND UNITED STATES STALIN AND TRUMA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87034" y="4326345"/>
            <a:ext cx="2242266" cy="1830421"/>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Image result for TRUMP PUTI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74960" y="4326345"/>
            <a:ext cx="2565197" cy="183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07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circlement_0_3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473" y="2160542"/>
            <a:ext cx="6361853" cy="4496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7713" y="1156091"/>
            <a:ext cx="8425374" cy="630942"/>
          </a:xfrm>
          <a:prstGeom prst="rect">
            <a:avLst/>
          </a:prstGeom>
          <a:noFill/>
        </p:spPr>
        <p:txBody>
          <a:bodyPr wrap="square" rtlCol="0">
            <a:spAutoFit/>
          </a:bodyPr>
          <a:lstStyle/>
          <a:p>
            <a:pPr algn="ctr"/>
            <a:r>
              <a:rPr lang="en-US" sz="35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AMERICAN </a:t>
            </a:r>
            <a:r>
              <a:rPr lang="en-US" sz="35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(NUCLEAR) </a:t>
            </a:r>
            <a:r>
              <a:rPr lang="en-US" sz="35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SUPREMACY </a:t>
            </a:r>
            <a:endParaRPr lang="en-US" sz="35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51501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961" y="977094"/>
            <a:ext cx="9144000" cy="1775876"/>
          </a:xfrm>
          <a:prstGeom prst="rect">
            <a:avLst/>
          </a:prstGeom>
        </p:spPr>
        <p:txBody>
          <a:bodyPr>
            <a:normAutofit fontScale="97500"/>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r>
              <a:rPr lang="en-US" b="1" kern="0"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Nuclear Armageddon or </a:t>
            </a:r>
            <a:br>
              <a:rPr lang="en-US" b="1" kern="0"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b="1" kern="0"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How I learned to love the Bomb</a:t>
            </a:r>
            <a:endParaRPr lang="en-US" b="1" kern="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Picture 2" descr="Image result for crazy kim jong u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119" y="2619767"/>
            <a:ext cx="4984681" cy="35424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96773" y="3077029"/>
            <a:ext cx="3044027" cy="2523768"/>
          </a:xfrm>
          <a:prstGeom prst="rect">
            <a:avLst/>
          </a:prstGeom>
          <a:noFill/>
        </p:spPr>
        <p:txBody>
          <a:bodyPr wrap="square" rtlCol="0">
            <a:spAutoFit/>
          </a:bodyPr>
          <a:lstStyle/>
          <a:p>
            <a:pPr algn="ctr"/>
            <a:r>
              <a:rPr lang="en-US" sz="2500" b="1" dirty="0" smtClean="0">
                <a:latin typeface="Arial" panose="020B0604020202020204" pitchFamily="34" charset="0"/>
                <a:cs typeface="Arial" panose="020B0604020202020204" pitchFamily="34" charset="0"/>
              </a:rPr>
              <a:t>FRANCESCA GIOVANNINI</a:t>
            </a:r>
          </a:p>
          <a:p>
            <a:pPr algn="ctr"/>
            <a:endParaRPr lang="en-US" dirty="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Program Director for Global Security </a:t>
            </a:r>
          </a:p>
          <a:p>
            <a:pPr algn="ct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Rotary District </a:t>
            </a:r>
          </a:p>
          <a:p>
            <a:pPr algn="ctr"/>
            <a:r>
              <a:rPr lang="en-US" dirty="0" smtClean="0">
                <a:latin typeface="Arial" panose="020B0604020202020204" pitchFamily="34" charset="0"/>
                <a:cs typeface="Arial" panose="020B0604020202020204" pitchFamily="34" charset="0"/>
              </a:rPr>
              <a:t>Plymouth, May 2018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6388590"/>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713" y="990991"/>
            <a:ext cx="8425374" cy="630942"/>
          </a:xfrm>
          <a:prstGeom prst="rect">
            <a:avLst/>
          </a:prstGeom>
          <a:noFill/>
        </p:spPr>
        <p:txBody>
          <a:bodyPr wrap="square" rtlCol="0">
            <a:spAutoFit/>
          </a:bodyPr>
          <a:lstStyle/>
          <a:p>
            <a:pPr algn="ctr"/>
            <a:r>
              <a:rPr lang="en-US" sz="35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THE RUSSIAN RESPONSE</a:t>
            </a:r>
            <a:endParaRPr lang="en-US" sz="35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descr="Image result for russia super weapon vid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289" y="2007729"/>
            <a:ext cx="7660147" cy="4308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44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1474" y="1073809"/>
            <a:ext cx="7398327" cy="1015663"/>
          </a:xfrm>
          <a:prstGeom prst="rect">
            <a:avLst/>
          </a:prstGeom>
          <a:noFill/>
        </p:spPr>
        <p:txBody>
          <a:bodyPr wrap="square" rtlCol="0">
            <a:spAutoFit/>
          </a:bodyPr>
          <a:lstStyle/>
          <a:p>
            <a:pPr algn="ctr"/>
            <a:r>
              <a:rPr lang="en-US" sz="30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TECHNOLOGY, ENTANGLEMENT AND ARMS RACE</a:t>
            </a:r>
            <a:endParaRPr lang="en-US" sz="30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5" name="Group 4"/>
          <p:cNvGrpSpPr/>
          <p:nvPr/>
        </p:nvGrpSpPr>
        <p:grpSpPr>
          <a:xfrm>
            <a:off x="712411" y="2243360"/>
            <a:ext cx="4401820" cy="4348480"/>
            <a:chOff x="0" y="0"/>
            <a:chExt cx="4572000" cy="4678222"/>
          </a:xfrm>
        </p:grpSpPr>
        <p:pic>
          <p:nvPicPr>
            <p:cNvPr id="6" name="Picture 5" title="The Five Triangles Model"/>
            <p:cNvPicPr>
              <a:picLocks noChangeAspect="1"/>
            </p:cNvPicPr>
            <p:nvPr/>
          </p:nvPicPr>
          <p:blipFill rotWithShape="1">
            <a:blip r:embed="rId3">
              <a:extLst>
                <a:ext uri="{28A0092B-C50C-407E-A947-70E740481C1C}">
                  <a14:useLocalDpi xmlns:a14="http://schemas.microsoft.com/office/drawing/2010/main" val="0"/>
                </a:ext>
              </a:extLst>
            </a:blip>
            <a:srcRect t="9009" r="5183" b="1432"/>
            <a:stretch/>
          </p:blipFill>
          <p:spPr bwMode="auto">
            <a:xfrm>
              <a:off x="0" y="0"/>
              <a:ext cx="4572000" cy="4458970"/>
            </a:xfrm>
            <a:prstGeom prst="rect">
              <a:avLst/>
            </a:prstGeom>
            <a:ln w="12700">
              <a:solidFill>
                <a:schemeClr val="accent1"/>
              </a:solidFill>
            </a:ln>
            <a:extLst>
              <a:ext uri="{53640926-AAD7-44D8-BBD7-CCE9431645EC}">
                <a14:shadowObscured xmlns:a14="http://schemas.microsoft.com/office/drawing/2010/main"/>
              </a:ext>
            </a:extLst>
          </p:spPr>
        </p:pic>
        <p:sp>
          <p:nvSpPr>
            <p:cNvPr id="7" name="Text Box 2"/>
            <p:cNvSpPr txBox="1"/>
            <p:nvPr/>
          </p:nvSpPr>
          <p:spPr>
            <a:xfrm>
              <a:off x="0" y="4518837"/>
              <a:ext cx="4572000" cy="15938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Figure 1: The Five Triangles Model</a:t>
              </a:r>
            </a:p>
          </p:txBody>
        </p:sp>
      </p:grpSp>
      <p:sp>
        <p:nvSpPr>
          <p:cNvPr id="3" name="TextBox 2"/>
          <p:cNvSpPr txBox="1"/>
          <p:nvPr/>
        </p:nvSpPr>
        <p:spPr>
          <a:xfrm>
            <a:off x="5677786" y="2551814"/>
            <a:ext cx="3189767"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Drones </a:t>
            </a:r>
          </a:p>
          <a:p>
            <a:pPr marL="285750" indent="-285750">
              <a:buFont typeface="Arial" panose="020B0604020202020204" pitchFamily="34" charset="0"/>
              <a:buChar char="•"/>
            </a:pPr>
            <a:r>
              <a:rPr lang="en-US" sz="2400" dirty="0" smtClean="0"/>
              <a:t>Cyber weapons</a:t>
            </a:r>
          </a:p>
          <a:p>
            <a:pPr marL="285750" indent="-285750">
              <a:buFont typeface="Arial" panose="020B0604020202020204" pitchFamily="34" charset="0"/>
              <a:buChar char="•"/>
            </a:pPr>
            <a:r>
              <a:rPr lang="en-US" sz="2400" dirty="0" smtClean="0"/>
              <a:t>Space </a:t>
            </a:r>
          </a:p>
          <a:p>
            <a:pPr marL="285750" indent="-285750">
              <a:buFont typeface="Arial" panose="020B0604020202020204" pitchFamily="34" charset="0"/>
              <a:buChar char="•"/>
            </a:pPr>
            <a:r>
              <a:rPr lang="en-US" sz="2400" dirty="0" smtClean="0"/>
              <a:t>Artificial Intelligence</a:t>
            </a:r>
          </a:p>
          <a:p>
            <a:pPr marL="285750" indent="-285750">
              <a:buFont typeface="Arial" panose="020B0604020202020204" pitchFamily="34" charset="0"/>
              <a:buChar char="•"/>
            </a:pPr>
            <a:r>
              <a:rPr lang="en-US" sz="2400" dirty="0" smtClean="0"/>
              <a:t>Hypersonic Missiles </a:t>
            </a:r>
            <a:endParaRPr lang="en-US" sz="2400" dirty="0"/>
          </a:p>
        </p:txBody>
      </p:sp>
    </p:spTree>
    <p:extLst>
      <p:ext uri="{BB962C8B-B14F-4D97-AF65-F5344CB8AC3E}">
        <p14:creationId xmlns:p14="http://schemas.microsoft.com/office/powerpoint/2010/main" val="3491224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458" y="1687481"/>
            <a:ext cx="4985136" cy="1790700"/>
          </a:xfrm>
        </p:spPr>
        <p:txBody>
          <a:bodyPr>
            <a:normAutofit fontScale="90000"/>
          </a:bodyPr>
          <a:lstStyle/>
          <a:p>
            <a:pPr algn="l"/>
            <a:r>
              <a:rPr lang="en-US" sz="3150" b="1" u="sng" dirty="0"/>
              <a:t/>
            </a:r>
            <a:br>
              <a:rPr lang="en-US" sz="3150" b="1" u="sng" dirty="0"/>
            </a:br>
            <a:r>
              <a:rPr lang="en-US" sz="3150" b="1" u="sng" dirty="0"/>
              <a:t/>
            </a:r>
            <a:br>
              <a:rPr lang="en-US" sz="3150" b="1" u="sng" dirty="0"/>
            </a:br>
            <a:r>
              <a:rPr lang="en-US" sz="3150" b="1" u="sng" dirty="0"/>
              <a:t/>
            </a:r>
            <a:br>
              <a:rPr lang="en-US" sz="3150" b="1" u="sng" dirty="0"/>
            </a:br>
            <a:r>
              <a:rPr lang="en-US" sz="3150" b="1" u="sng" dirty="0"/>
              <a:t/>
            </a:r>
            <a:br>
              <a:rPr lang="en-US" sz="3150" b="1" u="sng" dirty="0"/>
            </a:br>
            <a:r>
              <a:rPr lang="en-US" sz="2100" dirty="0"/>
              <a:t/>
            </a:r>
            <a:br>
              <a:rPr lang="en-US" sz="2100" dirty="0"/>
            </a:br>
            <a:endParaRPr lang="en-US" sz="2250" dirty="0"/>
          </a:p>
        </p:txBody>
      </p:sp>
      <p:sp>
        <p:nvSpPr>
          <p:cNvPr id="3" name="TextBox 2"/>
          <p:cNvSpPr txBox="1"/>
          <p:nvPr/>
        </p:nvSpPr>
        <p:spPr>
          <a:xfrm>
            <a:off x="4842158" y="1842247"/>
            <a:ext cx="4197927" cy="1708160"/>
          </a:xfrm>
          <a:prstGeom prst="rect">
            <a:avLst/>
          </a:prstGeom>
          <a:noFill/>
        </p:spPr>
        <p:txBody>
          <a:bodyPr wrap="square" rtlCol="0">
            <a:spAutoFit/>
          </a:bodyPr>
          <a:lstStyle/>
          <a:p>
            <a:pPr algn="ctr"/>
            <a:r>
              <a:rPr lang="en-US" sz="3500" b="1" dirty="0" smtClean="0">
                <a:solidFill>
                  <a:srgbClr val="0070C0"/>
                </a:solidFill>
                <a:latin typeface="Arial" panose="020B0604020202020204" pitchFamily="34" charset="0"/>
                <a:ea typeface="Arial Unicode MS" panose="020B0604020202020204" pitchFamily="34" charset="-128"/>
                <a:cs typeface="Arial" panose="020B0604020202020204" pitchFamily="34" charset="0"/>
              </a:rPr>
              <a:t>Russia and the domination of the deep sea</a:t>
            </a:r>
            <a:endParaRPr lang="en-US" sz="3500" b="1" dirty="0">
              <a:solidFill>
                <a:srgbClr val="0070C0"/>
              </a:solidFill>
              <a:latin typeface="Arial" panose="020B0604020202020204" pitchFamily="34" charset="0"/>
              <a:ea typeface="Arial Unicode MS" panose="020B0604020202020204" pitchFamily="34" charset="-128"/>
              <a:cs typeface="Arial" panose="020B0604020202020204" pitchFamily="34" charset="0"/>
            </a:endParaRPr>
          </a:p>
        </p:txBody>
      </p:sp>
      <p:pic>
        <p:nvPicPr>
          <p:cNvPr id="4" name="Picture 3"/>
          <p:cNvPicPr>
            <a:picLocks noChangeAspect="1"/>
          </p:cNvPicPr>
          <p:nvPr/>
        </p:nvPicPr>
        <p:blipFill>
          <a:blip r:embed="rId3"/>
          <a:stretch>
            <a:fillRect/>
          </a:stretch>
        </p:blipFill>
        <p:spPr>
          <a:xfrm>
            <a:off x="615142" y="4460497"/>
            <a:ext cx="7933772" cy="2228850"/>
          </a:xfrm>
          <a:prstGeom prst="rect">
            <a:avLst/>
          </a:prstGeom>
        </p:spPr>
      </p:pic>
      <p:pic>
        <p:nvPicPr>
          <p:cNvPr id="4098" name="Picture 2" descr="Image result for RUSSIAN UNDERWATER DRO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929" y="1210427"/>
            <a:ext cx="4457700" cy="297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006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458" y="1687481"/>
            <a:ext cx="4985136" cy="1790700"/>
          </a:xfrm>
        </p:spPr>
        <p:txBody>
          <a:bodyPr>
            <a:normAutofit fontScale="90000"/>
          </a:bodyPr>
          <a:lstStyle/>
          <a:p>
            <a:pPr algn="l"/>
            <a:r>
              <a:rPr lang="en-US" sz="3150" b="1" u="sng" dirty="0"/>
              <a:t/>
            </a:r>
            <a:br>
              <a:rPr lang="en-US" sz="3150" b="1" u="sng" dirty="0"/>
            </a:br>
            <a:r>
              <a:rPr lang="en-US" sz="3150" b="1" u="sng" dirty="0"/>
              <a:t/>
            </a:r>
            <a:br>
              <a:rPr lang="en-US" sz="3150" b="1" u="sng" dirty="0"/>
            </a:br>
            <a:r>
              <a:rPr lang="en-US" sz="3150" b="1" u="sng" dirty="0"/>
              <a:t/>
            </a:r>
            <a:br>
              <a:rPr lang="en-US" sz="3150" b="1" u="sng" dirty="0"/>
            </a:br>
            <a:r>
              <a:rPr lang="en-US" sz="3150" b="1" u="sng" dirty="0"/>
              <a:t/>
            </a:r>
            <a:br>
              <a:rPr lang="en-US" sz="3150" b="1" u="sng" dirty="0"/>
            </a:br>
            <a:r>
              <a:rPr lang="en-US" sz="2100" dirty="0"/>
              <a:t/>
            </a:r>
            <a:br>
              <a:rPr lang="en-US" sz="2100" dirty="0"/>
            </a:br>
            <a:endParaRPr lang="en-US" sz="2250" dirty="0"/>
          </a:p>
        </p:txBody>
      </p:sp>
      <p:sp>
        <p:nvSpPr>
          <p:cNvPr id="3" name="TextBox 2"/>
          <p:cNvSpPr txBox="1"/>
          <p:nvPr/>
        </p:nvSpPr>
        <p:spPr>
          <a:xfrm>
            <a:off x="711200" y="952119"/>
            <a:ext cx="7837714" cy="646331"/>
          </a:xfrm>
          <a:prstGeom prst="rect">
            <a:avLst/>
          </a:prstGeom>
          <a:noFill/>
        </p:spPr>
        <p:txBody>
          <a:bodyPr wrap="square" rtlCol="0">
            <a:spAutoFit/>
          </a:bodyPr>
          <a:lstStyle/>
          <a:p>
            <a:pPr algn="ctr"/>
            <a:r>
              <a:rPr lang="en-US" sz="3600" b="1" dirty="0">
                <a:solidFill>
                  <a:srgbClr val="0070C0"/>
                </a:solidFill>
                <a:latin typeface="Arial" panose="020B0604020202020204" pitchFamily="34" charset="0"/>
                <a:ea typeface="Arial Unicode MS" panose="020B0604020202020204" pitchFamily="34" charset="-128"/>
                <a:cs typeface="Arial" panose="020B0604020202020204" pitchFamily="34" charset="0"/>
              </a:rPr>
              <a:t>China and Artificial Intelligence </a:t>
            </a:r>
          </a:p>
        </p:txBody>
      </p:sp>
      <p:pic>
        <p:nvPicPr>
          <p:cNvPr id="5" name="Picture 4"/>
          <p:cNvPicPr>
            <a:picLocks noChangeAspect="1"/>
          </p:cNvPicPr>
          <p:nvPr/>
        </p:nvPicPr>
        <p:blipFill>
          <a:blip r:embed="rId3"/>
          <a:stretch>
            <a:fillRect/>
          </a:stretch>
        </p:blipFill>
        <p:spPr>
          <a:xfrm>
            <a:off x="250286" y="4978208"/>
            <a:ext cx="8759542" cy="1743075"/>
          </a:xfrm>
          <a:prstGeom prst="rect">
            <a:avLst/>
          </a:prstGeom>
        </p:spPr>
      </p:pic>
      <p:pic>
        <p:nvPicPr>
          <p:cNvPr id="5122" name="Picture 2" descr="Image result for china artificial intelligence and nuclear submari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1103" y="1644088"/>
            <a:ext cx="4737908" cy="3156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127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458" y="1687481"/>
            <a:ext cx="4985136" cy="1790700"/>
          </a:xfrm>
        </p:spPr>
        <p:txBody>
          <a:bodyPr>
            <a:normAutofit fontScale="90000"/>
          </a:bodyPr>
          <a:lstStyle/>
          <a:p>
            <a:pPr algn="l"/>
            <a:r>
              <a:rPr lang="en-US" sz="3150" b="1" u="sng" dirty="0"/>
              <a:t/>
            </a:r>
            <a:br>
              <a:rPr lang="en-US" sz="3150" b="1" u="sng" dirty="0"/>
            </a:br>
            <a:r>
              <a:rPr lang="en-US" sz="3150" b="1" u="sng" dirty="0"/>
              <a:t/>
            </a:r>
            <a:br>
              <a:rPr lang="en-US" sz="3150" b="1" u="sng" dirty="0"/>
            </a:br>
            <a:r>
              <a:rPr lang="en-US" sz="3150" b="1" u="sng" dirty="0"/>
              <a:t/>
            </a:r>
            <a:br>
              <a:rPr lang="en-US" sz="3150" b="1" u="sng" dirty="0"/>
            </a:br>
            <a:r>
              <a:rPr lang="en-US" sz="3150" b="1" u="sng" dirty="0"/>
              <a:t/>
            </a:r>
            <a:br>
              <a:rPr lang="en-US" sz="3150" b="1" u="sng" dirty="0"/>
            </a:br>
            <a:r>
              <a:rPr lang="en-US" sz="2100" dirty="0"/>
              <a:t/>
            </a:r>
            <a:br>
              <a:rPr lang="en-US" sz="2100" dirty="0"/>
            </a:br>
            <a:endParaRPr lang="en-US" sz="2250" dirty="0"/>
          </a:p>
        </p:txBody>
      </p:sp>
      <p:sp>
        <p:nvSpPr>
          <p:cNvPr id="3" name="TextBox 2"/>
          <p:cNvSpPr txBox="1"/>
          <p:nvPr/>
        </p:nvSpPr>
        <p:spPr>
          <a:xfrm>
            <a:off x="443706" y="1210427"/>
            <a:ext cx="8372702" cy="630942"/>
          </a:xfrm>
          <a:prstGeom prst="rect">
            <a:avLst/>
          </a:prstGeom>
          <a:noFill/>
        </p:spPr>
        <p:txBody>
          <a:bodyPr wrap="square" rtlCol="0">
            <a:spAutoFit/>
          </a:bodyPr>
          <a:lstStyle/>
          <a:p>
            <a:pPr algn="ctr"/>
            <a:r>
              <a:rPr lang="en-US" sz="3500" b="1" dirty="0">
                <a:solidFill>
                  <a:srgbClr val="0070C0"/>
                </a:solidFill>
                <a:latin typeface="Arial" panose="020B0604020202020204" pitchFamily="34" charset="0"/>
                <a:ea typeface="Arial Unicode MS" panose="020B0604020202020204" pitchFamily="34" charset="-128"/>
                <a:cs typeface="Arial" panose="020B0604020202020204" pitchFamily="34" charset="0"/>
              </a:rPr>
              <a:t>United States and Hypersonic Missiles </a:t>
            </a:r>
          </a:p>
        </p:txBody>
      </p:sp>
      <p:pic>
        <p:nvPicPr>
          <p:cNvPr id="4" name="Picture 3"/>
          <p:cNvPicPr>
            <a:picLocks noChangeAspect="1"/>
          </p:cNvPicPr>
          <p:nvPr/>
        </p:nvPicPr>
        <p:blipFill>
          <a:blip r:embed="rId3"/>
          <a:stretch>
            <a:fillRect/>
          </a:stretch>
        </p:blipFill>
        <p:spPr>
          <a:xfrm>
            <a:off x="176212" y="5729287"/>
            <a:ext cx="8791575" cy="828675"/>
          </a:xfrm>
          <a:prstGeom prst="rect">
            <a:avLst/>
          </a:prstGeom>
        </p:spPr>
      </p:pic>
      <p:pic>
        <p:nvPicPr>
          <p:cNvPr id="2050" name="Picture 2" descr="https://cdn.newsapi.com.au/image/v1/6ea6b1529fe8cdf700738b5f7e5f87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432" y="2042252"/>
            <a:ext cx="6191250"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528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4953" y="2483525"/>
            <a:ext cx="8768418" cy="3254737"/>
          </a:xfrm>
          <a:prstGeom prst="rect">
            <a:avLst/>
          </a:prstGeom>
          <a:noFill/>
        </p:spPr>
        <p:txBody>
          <a:bodyPr wrap="square" rtlCol="0">
            <a:spAutoFit/>
          </a:bodyPr>
          <a:lstStyle/>
          <a:p>
            <a:pPr marL="214313" indent="-214313">
              <a:spcBef>
                <a:spcPct val="100000"/>
              </a:spcBef>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Russia National Security Strategy (</a:t>
            </a:r>
            <a:r>
              <a:rPr lang="en-GB" sz="2400" dirty="0" smtClean="0">
                <a:latin typeface="Arial" panose="020B0604020202020204" pitchFamily="34" charset="0"/>
                <a:cs typeface="Arial" panose="020B0604020202020204" pitchFamily="34" charset="0"/>
              </a:rPr>
              <a:t>escalate </a:t>
            </a:r>
            <a:r>
              <a:rPr lang="en-GB" sz="2400" dirty="0">
                <a:latin typeface="Arial" panose="020B0604020202020204" pitchFamily="34" charset="0"/>
                <a:cs typeface="Arial" panose="020B0604020202020204" pitchFamily="34" charset="0"/>
              </a:rPr>
              <a:t>to </a:t>
            </a:r>
            <a:r>
              <a:rPr lang="en-GB" sz="2400" dirty="0" smtClean="0">
                <a:latin typeface="Arial" panose="020B0604020202020204" pitchFamily="34" charset="0"/>
                <a:cs typeface="Arial" panose="020B0604020202020204" pitchFamily="34" charset="0"/>
              </a:rPr>
              <a:t>de-escalate</a:t>
            </a:r>
            <a:r>
              <a:rPr lang="en-GB" sz="2400" dirty="0">
                <a:latin typeface="Arial" panose="020B0604020202020204" pitchFamily="34" charset="0"/>
                <a:cs typeface="Arial" panose="020B0604020202020204" pitchFamily="34" charset="0"/>
              </a:rPr>
              <a:t>) </a:t>
            </a:r>
            <a:endParaRPr lang="en-GB" sz="2400" dirty="0" smtClean="0">
              <a:latin typeface="Arial" panose="020B0604020202020204" pitchFamily="34" charset="0"/>
              <a:cs typeface="Arial" panose="020B0604020202020204" pitchFamily="34" charset="0"/>
            </a:endParaRPr>
          </a:p>
          <a:p>
            <a:pPr marL="214313" indent="-214313">
              <a:spcBef>
                <a:spcPct val="100000"/>
              </a:spcBef>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United States Limited Nuclear War Strategy (Cyber)</a:t>
            </a:r>
            <a:endParaRPr lang="en-GB" sz="2400" dirty="0">
              <a:latin typeface="Arial" panose="020B0604020202020204" pitchFamily="34" charset="0"/>
              <a:cs typeface="Arial" panose="020B0604020202020204" pitchFamily="34" charset="0"/>
            </a:endParaRPr>
          </a:p>
          <a:p>
            <a:pPr marL="214313" indent="-214313">
              <a:spcBef>
                <a:spcPct val="100000"/>
              </a:spcBef>
              <a:buClr>
                <a:schemeClr val="accent1"/>
              </a:buClr>
              <a:buFont typeface="Wingdings" panose="05000000000000000000" pitchFamily="2" charset="2"/>
              <a:buChar char="v"/>
            </a:pPr>
            <a:r>
              <a:rPr lang="en-GB" sz="2400" dirty="0" smtClean="0">
                <a:latin typeface="Arial" panose="020B0604020202020204" pitchFamily="34" charset="0"/>
                <a:cs typeface="Arial" panose="020B0604020202020204" pitchFamily="34" charset="0"/>
              </a:rPr>
              <a:t>Pakistan </a:t>
            </a:r>
            <a:r>
              <a:rPr lang="en-GB" sz="2400" dirty="0">
                <a:latin typeface="Arial" panose="020B0604020202020204" pitchFamily="34" charset="0"/>
                <a:cs typeface="Arial" panose="020B0604020202020204" pitchFamily="34" charset="0"/>
              </a:rPr>
              <a:t>Nuclear Posture (Tactical Nuclear Weapons) </a:t>
            </a:r>
          </a:p>
          <a:p>
            <a:pPr marL="259556" indent="-259556">
              <a:spcBef>
                <a:spcPct val="100000"/>
              </a:spcBef>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 India New Nuclear Posture </a:t>
            </a:r>
            <a:r>
              <a:rPr lang="en-GB" sz="2400" dirty="0" smtClean="0">
                <a:latin typeface="Arial" panose="020B0604020202020204" pitchFamily="34" charset="0"/>
                <a:cs typeface="Arial" panose="020B0604020202020204" pitchFamily="34" charset="0"/>
              </a:rPr>
              <a:t>(Preventive Nuclear War and Links to Counter Terrorism)</a:t>
            </a:r>
            <a:endParaRPr lang="en-GB" sz="2400" dirty="0">
              <a:latin typeface="Arial" panose="020B0604020202020204" pitchFamily="34" charset="0"/>
              <a:cs typeface="Arial" panose="020B0604020202020204" pitchFamily="34" charset="0"/>
            </a:endParaRPr>
          </a:p>
          <a:p>
            <a:pPr algn="ctr"/>
            <a:endParaRPr lang="en-US" sz="1350" dirty="0">
              <a:latin typeface="Arial" panose="020B0604020202020204" pitchFamily="34" charset="0"/>
              <a:cs typeface="Arial" panose="020B0604020202020204" pitchFamily="34" charset="0"/>
            </a:endParaRPr>
          </a:p>
        </p:txBody>
      </p:sp>
      <p:sp>
        <p:nvSpPr>
          <p:cNvPr id="2" name="TextBox 1"/>
          <p:cNvSpPr txBox="1"/>
          <p:nvPr/>
        </p:nvSpPr>
        <p:spPr>
          <a:xfrm>
            <a:off x="1161474" y="1073809"/>
            <a:ext cx="7398327" cy="1169551"/>
          </a:xfrm>
          <a:prstGeom prst="rect">
            <a:avLst/>
          </a:prstGeom>
          <a:noFill/>
        </p:spPr>
        <p:txBody>
          <a:bodyPr wrap="square" rtlCol="0">
            <a:spAutoFit/>
          </a:bodyPr>
          <a:lstStyle/>
          <a:p>
            <a:pPr algn="ctr"/>
            <a:r>
              <a:rPr lang="en-US" sz="3500" b="1" dirty="0">
                <a:solidFill>
                  <a:srgbClr val="0070C0"/>
                </a:solidFill>
                <a:latin typeface="Arial" panose="020B0604020202020204" pitchFamily="34" charset="0"/>
                <a:ea typeface="Arial Unicode MS" panose="020B0604020202020204" pitchFamily="34" charset="-128"/>
                <a:cs typeface="Arial" panose="020B0604020202020204" pitchFamily="34" charset="0"/>
              </a:rPr>
              <a:t>The nuclear taboo is eroding </a:t>
            </a:r>
            <a:br>
              <a:rPr lang="en-US" sz="3500" b="1" dirty="0">
                <a:solidFill>
                  <a:srgbClr val="0070C0"/>
                </a:solidFill>
                <a:latin typeface="Arial" panose="020B0604020202020204" pitchFamily="34" charset="0"/>
                <a:ea typeface="Arial Unicode MS" panose="020B0604020202020204" pitchFamily="34" charset="-128"/>
                <a:cs typeface="Arial" panose="020B0604020202020204" pitchFamily="34" charset="0"/>
              </a:rPr>
            </a:br>
            <a:r>
              <a:rPr lang="en-US" sz="3500" b="1" dirty="0">
                <a:solidFill>
                  <a:srgbClr val="0070C0"/>
                </a:solidFill>
                <a:latin typeface="Arial" panose="020B0604020202020204" pitchFamily="34" charset="0"/>
                <a:ea typeface="Arial Unicode MS" panose="020B0604020202020204" pitchFamily="34" charset="-128"/>
                <a:cs typeface="Arial" panose="020B0604020202020204" pitchFamily="34" charset="0"/>
              </a:rPr>
              <a:t>(or long gone?)</a:t>
            </a:r>
          </a:p>
        </p:txBody>
      </p:sp>
    </p:spTree>
    <p:extLst>
      <p:ext uri="{BB962C8B-B14F-4D97-AF65-F5344CB8AC3E}">
        <p14:creationId xmlns:p14="http://schemas.microsoft.com/office/powerpoint/2010/main" val="151841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322042"/>
            <a:ext cx="8928100" cy="1143000"/>
          </a:xfrm>
        </p:spPr>
        <p:txBody>
          <a:bodyPr>
            <a:normAutofit fontScale="90000"/>
          </a:bodyPr>
          <a:lstStyle/>
          <a:p>
            <a:pPr algn="ctr"/>
            <a:r>
              <a:rPr lang="en-US" b="1" dirty="0" smtClean="0">
                <a:solidFill>
                  <a:srgbClr val="0070C0"/>
                </a:solidFill>
                <a:latin typeface="Arial" panose="020B0604020202020204" pitchFamily="34" charset="0"/>
                <a:ea typeface="Times New Roman" charset="0"/>
                <a:cs typeface="Arial" panose="020B0604020202020204" pitchFamily="34" charset="0"/>
              </a:rPr>
              <a:t>Russia Defense Strategy 2009/2014</a:t>
            </a:r>
            <a:endParaRPr lang="en-US" b="1" dirty="0">
              <a:solidFill>
                <a:srgbClr val="0070C0"/>
              </a:solidFill>
              <a:latin typeface="Arial" panose="020B0604020202020204" pitchFamily="34" charset="0"/>
              <a:ea typeface="Times New Roman" charset="0"/>
              <a:cs typeface="Arial" panose="020B0604020202020204" pitchFamily="34" charset="0"/>
            </a:endParaRPr>
          </a:p>
        </p:txBody>
      </p:sp>
      <p:sp>
        <p:nvSpPr>
          <p:cNvPr id="3" name="TextBox 2"/>
          <p:cNvSpPr txBox="1"/>
          <p:nvPr/>
        </p:nvSpPr>
        <p:spPr>
          <a:xfrm>
            <a:off x="600075" y="2714625"/>
            <a:ext cx="8172450" cy="3000821"/>
          </a:xfrm>
          <a:prstGeom prst="rect">
            <a:avLst/>
          </a:prstGeom>
          <a:noFill/>
        </p:spPr>
        <p:txBody>
          <a:bodyPr wrap="square" rtlCol="0">
            <a:spAutoFit/>
          </a:bodyPr>
          <a:lstStyle/>
          <a:p>
            <a:pPr algn="just"/>
            <a:r>
              <a:rPr lang="en-US" sz="2100" dirty="0">
                <a:latin typeface="Arial" panose="020B0604020202020204" pitchFamily="34" charset="0"/>
                <a:cs typeface="Arial" panose="020B0604020202020204" pitchFamily="34" charset="0"/>
              </a:rPr>
              <a:t>The Russian Federation reserves </a:t>
            </a:r>
            <a:r>
              <a:rPr lang="en-US" sz="2100" dirty="0">
                <a:solidFill>
                  <a:srgbClr val="FF0000"/>
                </a:solidFill>
                <a:latin typeface="Arial" panose="020B0604020202020204" pitchFamily="34" charset="0"/>
                <a:cs typeface="Arial" panose="020B0604020202020204" pitchFamily="34" charset="0"/>
              </a:rPr>
              <a:t>the right to use nuclear weapons </a:t>
            </a:r>
            <a:r>
              <a:rPr lang="en-US" sz="2100" dirty="0">
                <a:latin typeface="Arial" panose="020B0604020202020204" pitchFamily="34" charset="0"/>
                <a:cs typeface="Arial" panose="020B0604020202020204" pitchFamily="34" charset="0"/>
              </a:rPr>
              <a:t>in response to the use of nuclear and other types of weapons of mass destruction against it and (or) its allies, </a:t>
            </a:r>
            <a:r>
              <a:rPr lang="en-US" sz="2100" dirty="0">
                <a:solidFill>
                  <a:srgbClr val="FF0000"/>
                </a:solidFill>
                <a:latin typeface="Arial" panose="020B0604020202020204" pitchFamily="34" charset="0"/>
                <a:cs typeface="Arial" panose="020B0604020202020204" pitchFamily="34" charset="0"/>
              </a:rPr>
              <a:t>as well as in response to large-scale aggression utilizing conventional weapons </a:t>
            </a:r>
            <a:r>
              <a:rPr lang="en-US" sz="2100" dirty="0">
                <a:latin typeface="Arial" panose="020B0604020202020204" pitchFamily="34" charset="0"/>
                <a:cs typeface="Arial" panose="020B0604020202020204" pitchFamily="34" charset="0"/>
              </a:rPr>
              <a:t>in situations critical to the national security of the Russian Federation and its allies</a:t>
            </a:r>
          </a:p>
          <a:p>
            <a:pPr algn="just"/>
            <a:endParaRPr lang="en-US" sz="21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100" dirty="0" smtClean="0">
                <a:latin typeface="Arial" panose="020B0604020202020204" pitchFamily="34" charset="0"/>
                <a:cs typeface="Arial" panose="020B0604020202020204" pitchFamily="34" charset="0"/>
              </a:rPr>
              <a:t>Cannot rule out </a:t>
            </a:r>
            <a:r>
              <a:rPr lang="en-US" sz="2100" dirty="0">
                <a:latin typeface="Arial" panose="020B0604020202020204" pitchFamily="34" charset="0"/>
                <a:cs typeface="Arial" panose="020B0604020202020204" pitchFamily="34" charset="0"/>
              </a:rPr>
              <a:t>the possibility of a pre-emptive strike with Nuclear Weapons</a:t>
            </a:r>
          </a:p>
        </p:txBody>
      </p:sp>
    </p:spTree>
    <p:extLst>
      <p:ext uri="{BB962C8B-B14F-4D97-AF65-F5344CB8AC3E}">
        <p14:creationId xmlns:p14="http://schemas.microsoft.com/office/powerpoint/2010/main" val="2065971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1182342"/>
            <a:ext cx="8229600" cy="1143000"/>
          </a:xfrm>
        </p:spPr>
        <p:txBody>
          <a:bodyPr>
            <a:normAutofit/>
          </a:bodyPr>
          <a:lstStyle/>
          <a:p>
            <a:pPr algn="ctr"/>
            <a:r>
              <a:rPr lang="en-US" b="1" dirty="0" smtClean="0">
                <a:solidFill>
                  <a:srgbClr val="0070C0"/>
                </a:solidFill>
                <a:latin typeface="Arial" panose="020B0604020202020204" pitchFamily="34" charset="0"/>
                <a:ea typeface="Times New Roman" charset="0"/>
                <a:cs typeface="Arial" panose="020B0604020202020204" pitchFamily="34" charset="0"/>
              </a:rPr>
              <a:t>Limited Nuclear War Strategy </a:t>
            </a:r>
            <a:endParaRPr lang="en-US" b="1" dirty="0">
              <a:solidFill>
                <a:srgbClr val="0070C0"/>
              </a:solidFill>
              <a:latin typeface="Arial" panose="020B0604020202020204" pitchFamily="34" charset="0"/>
              <a:ea typeface="Times New Roman"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186382" y="2168544"/>
            <a:ext cx="6942686" cy="4510212"/>
          </a:xfrm>
          <a:prstGeom prst="rect">
            <a:avLst/>
          </a:prstGeom>
        </p:spPr>
      </p:pic>
    </p:spTree>
    <p:extLst>
      <p:ext uri="{BB962C8B-B14F-4D97-AF65-F5344CB8AC3E}">
        <p14:creationId xmlns:p14="http://schemas.microsoft.com/office/powerpoint/2010/main" val="2372313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9162" y="950483"/>
            <a:ext cx="7100888" cy="1064895"/>
          </a:xfrm>
          <a:prstGeom prst="rect">
            <a:avLst/>
          </a:prstGeom>
        </p:spPr>
        <p:txBody>
          <a:bodyPr lIns="0" tIns="0" rIns="0" bIns="0" anchor="t" anchorCtr="0">
            <a:noAutofit/>
          </a:bodyPr>
          <a:lstStyle/>
          <a:p>
            <a:pPr algn="ctr">
              <a:spcAft>
                <a:spcPts val="1350"/>
              </a:spcAft>
              <a:buClr>
                <a:srgbClr val="003B76"/>
              </a:buClr>
              <a:defRPr/>
            </a:pPr>
            <a:r>
              <a:rPr lang="en-US" sz="2625" b="1" kern="0" dirty="0" smtClean="0">
                <a:solidFill>
                  <a:srgbClr val="003B76"/>
                </a:solidFill>
                <a:latin typeface="Arial" panose="020B0604020202020204" pitchFamily="34" charset="0"/>
                <a:ea typeface="Verdana" panose="020B0604030504040204" pitchFamily="34" charset="0"/>
                <a:cs typeface="Arial" panose="020B0604020202020204" pitchFamily="34" charset="0"/>
              </a:rPr>
              <a:t>Terrorism and Nuclear Weapons: Pakistan and India </a:t>
            </a:r>
            <a:endParaRPr lang="en-US" sz="2625" b="1" u="sng" kern="0" dirty="0">
              <a:solidFill>
                <a:srgbClr val="003B76"/>
              </a:solidFill>
              <a:latin typeface="Arial" panose="020B0604020202020204" pitchFamily="34" charset="0"/>
              <a:ea typeface="Verdana" panose="020B0604030504040204" pitchFamily="34" charset="0"/>
              <a:cs typeface="Arial" panose="020B0604020202020204" pitchFamily="34" charset="0"/>
            </a:endParaRPr>
          </a:p>
        </p:txBody>
      </p:sp>
      <p:pic>
        <p:nvPicPr>
          <p:cNvPr id="3078" name="Picture 6" descr="Image result for KASHMIR LINE OF CONTROL PAK IN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24" y="1906879"/>
            <a:ext cx="4378282" cy="28973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324" y="4992241"/>
            <a:ext cx="4010025" cy="1350370"/>
          </a:xfrm>
          <a:prstGeom prst="rect">
            <a:avLst/>
          </a:prstGeom>
          <a:noFill/>
        </p:spPr>
        <p:txBody>
          <a:bodyPr wrap="square" rtlCol="0">
            <a:spAutoFit/>
          </a:bodyPr>
          <a:lstStyle/>
          <a:p>
            <a:r>
              <a:rPr lang="en-US" sz="975" b="1" dirty="0">
                <a:latin typeface="Times New Roman" panose="02020603050405020304" pitchFamily="18" charset="0"/>
                <a:cs typeface="Times New Roman" panose="02020603050405020304" pitchFamily="18" charset="0"/>
              </a:rPr>
              <a:t>429 miles between capitals</a:t>
            </a:r>
          </a:p>
          <a:p>
            <a:r>
              <a:rPr lang="en-US" sz="975" b="1" dirty="0">
                <a:latin typeface="Times New Roman" panose="02020603050405020304" pitchFamily="18" charset="0"/>
                <a:cs typeface="Times New Roman" panose="02020603050405020304" pitchFamily="18" charset="0"/>
              </a:rPr>
              <a:t>Delhi – Islamabad  = New York-Boston (469 miles) </a:t>
            </a:r>
          </a:p>
          <a:p>
            <a:r>
              <a:rPr lang="en-US" sz="975" b="1" dirty="0">
                <a:solidFill>
                  <a:schemeClr val="accent2"/>
                </a:solidFill>
                <a:latin typeface="Times New Roman" panose="02020603050405020304" pitchFamily="18" charset="0"/>
                <a:cs typeface="Times New Roman" panose="02020603050405020304" pitchFamily="18" charset="0"/>
              </a:rPr>
              <a:t>4,861 DC and Moscow </a:t>
            </a:r>
          </a:p>
          <a:p>
            <a:r>
              <a:rPr lang="en-US" sz="975" b="1" dirty="0">
                <a:solidFill>
                  <a:schemeClr val="accent2"/>
                </a:solidFill>
                <a:latin typeface="Times New Roman" panose="02020603050405020304" pitchFamily="18" charset="0"/>
                <a:cs typeface="Times New Roman" panose="02020603050405020304" pitchFamily="18" charset="0"/>
              </a:rPr>
              <a:t>6,927 Beijing and DC </a:t>
            </a:r>
          </a:p>
          <a:p>
            <a:r>
              <a:rPr lang="en-US" sz="975" b="1" dirty="0">
                <a:solidFill>
                  <a:schemeClr val="accent2"/>
                </a:solidFill>
                <a:latin typeface="Times New Roman" panose="02020603050405020304" pitchFamily="18" charset="0"/>
                <a:cs typeface="Times New Roman" panose="02020603050405020304" pitchFamily="18" charset="0"/>
              </a:rPr>
              <a:t>3,600 Beijing Moscow </a:t>
            </a:r>
          </a:p>
          <a:p>
            <a:r>
              <a:rPr lang="en-US" sz="975" dirty="0">
                <a:latin typeface="Times New Roman" panose="02020603050405020304" pitchFamily="18" charset="0"/>
                <a:cs typeface="Times New Roman" panose="02020603050405020304" pitchFamily="18" charset="0"/>
              </a:rPr>
              <a:t>2,371 Beijing Delhi  </a:t>
            </a:r>
          </a:p>
          <a:p>
            <a:r>
              <a:rPr lang="en-US" sz="975" dirty="0">
                <a:latin typeface="Times New Roman" panose="02020603050405020304" pitchFamily="18" charset="0"/>
                <a:cs typeface="Times New Roman" panose="02020603050405020304" pitchFamily="18" charset="0"/>
              </a:rPr>
              <a:t>2,412 Beijing Islamabad </a:t>
            </a:r>
          </a:p>
          <a:p>
            <a:endParaRPr lang="en-US" sz="1350" dirty="0"/>
          </a:p>
        </p:txBody>
      </p:sp>
      <p:pic>
        <p:nvPicPr>
          <p:cNvPr id="6146" name="Picture 2" descr="Image result for india terrorist att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818" y="1906879"/>
            <a:ext cx="4210744" cy="236643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terrorist groups pakist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0699" y="4432078"/>
            <a:ext cx="4459863" cy="242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857835"/>
      </p:ext>
    </p:ext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678309" y="1275403"/>
            <a:ext cx="7990840" cy="1109023"/>
          </a:xfrm>
        </p:spPr>
        <p:txBody>
          <a:bodyPr>
            <a:noAutofit/>
          </a:bodyPr>
          <a:lstStyle/>
          <a:p>
            <a:pPr defTabSz="457200">
              <a:spcAft>
                <a:spcPts val="1350"/>
              </a:spcAft>
              <a:buClr>
                <a:srgbClr val="003B76"/>
              </a:buClr>
              <a:defRPr/>
            </a:pPr>
            <a:r>
              <a:rPr lang="en-US" altLang="en-US" sz="3200" b="1" dirty="0">
                <a:solidFill>
                  <a:srgbClr val="0070C0"/>
                </a:solidFill>
                <a:latin typeface="Arial" panose="020B0604020202020204" pitchFamily="34" charset="0"/>
                <a:ea typeface="Verdana" panose="020B0604030504040204" pitchFamily="34" charset="0"/>
                <a:cs typeface="Arial" panose="020B0604020202020204" pitchFamily="34" charset="0"/>
              </a:rPr>
              <a:t>The Future of The Global Nuclear Order: </a:t>
            </a:r>
            <a:br>
              <a:rPr lang="en-US" altLang="en-US" sz="3200" b="1" dirty="0">
                <a:solidFill>
                  <a:srgbClr val="0070C0"/>
                </a:solidFill>
                <a:latin typeface="Arial" panose="020B0604020202020204" pitchFamily="34" charset="0"/>
                <a:ea typeface="Verdana" panose="020B0604030504040204" pitchFamily="34" charset="0"/>
                <a:cs typeface="Arial" panose="020B0604020202020204" pitchFamily="34" charset="0"/>
              </a:rPr>
            </a:br>
            <a:r>
              <a:rPr lang="en-US" altLang="en-US" sz="3200" b="1" dirty="0">
                <a:solidFill>
                  <a:srgbClr val="0070C0"/>
                </a:solidFill>
                <a:latin typeface="Arial" panose="020B0604020202020204" pitchFamily="34" charset="0"/>
                <a:ea typeface="Verdana" panose="020B0604030504040204" pitchFamily="34" charset="0"/>
                <a:cs typeface="Arial" panose="020B0604020202020204" pitchFamily="34" charset="0"/>
              </a:rPr>
              <a:t>Threats and Opportunities</a:t>
            </a:r>
            <a:br>
              <a:rPr lang="en-US" altLang="en-US" sz="3200" b="1" dirty="0">
                <a:solidFill>
                  <a:srgbClr val="0070C0"/>
                </a:solidFill>
                <a:latin typeface="Arial" panose="020B0604020202020204" pitchFamily="34" charset="0"/>
                <a:ea typeface="Verdana" panose="020B0604030504040204" pitchFamily="34" charset="0"/>
                <a:cs typeface="Arial" panose="020B0604020202020204" pitchFamily="34" charset="0"/>
              </a:rPr>
            </a:br>
            <a:endParaRPr lang="en-US" altLang="en-US" sz="3200" b="1" dirty="0">
              <a:solidFill>
                <a:srgbClr val="0070C0"/>
              </a:solidFill>
              <a:latin typeface="Arial" panose="020B0604020202020204" pitchFamily="34" charset="0"/>
              <a:ea typeface="Verdana" panose="020B0604030504040204" pitchFamily="34" charset="0"/>
              <a:cs typeface="Arial" panose="020B0604020202020204" pitchFamily="34" charset="0"/>
            </a:endParaRPr>
          </a:p>
        </p:txBody>
      </p:sp>
      <p:pic>
        <p:nvPicPr>
          <p:cNvPr id="1026" name="Picture 2" descr="Image result for NUCLEAR TERROR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619" y="2949461"/>
            <a:ext cx="4188002" cy="27954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treaty to ban nuclear weap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4636" y="3094527"/>
            <a:ext cx="3554513" cy="250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973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1056034"/>
            <a:ext cx="8229600" cy="1143000"/>
          </a:xfrm>
        </p:spPr>
        <p:txBody>
          <a:bodyPr>
            <a:normAutofit/>
          </a:bodyPr>
          <a:lstStyle/>
          <a:p>
            <a:pPr algn="ctr"/>
            <a:r>
              <a:rPr lang="en-US" sz="3000" b="1" cap="small" dirty="0" smtClean="0">
                <a:solidFill>
                  <a:srgbClr val="0070C0"/>
                </a:solidFill>
                <a:latin typeface="Arial" panose="020B0604020202020204" pitchFamily="34" charset="0"/>
                <a:ea typeface="Times New Roman" charset="0"/>
                <a:cs typeface="Arial" panose="020B0604020202020204" pitchFamily="34" charset="0"/>
              </a:rPr>
              <a:t>The NUCLEAR AGE begins </a:t>
            </a:r>
            <a:endParaRPr lang="en-US" sz="3000" b="1" cap="small" dirty="0">
              <a:solidFill>
                <a:srgbClr val="0070C0"/>
              </a:solidFill>
              <a:latin typeface="Arial" panose="020B0604020202020204" pitchFamily="34" charset="0"/>
              <a:ea typeface="Times New Roman" charset="0"/>
              <a:cs typeface="Arial" panose="020B0604020202020204" pitchFamily="34" charset="0"/>
            </a:endParaRPr>
          </a:p>
        </p:txBody>
      </p:sp>
      <p:sp>
        <p:nvSpPr>
          <p:cNvPr id="3" name="Content Placeholder 2"/>
          <p:cNvSpPr>
            <a:spLocks noGrp="1"/>
          </p:cNvSpPr>
          <p:nvPr>
            <p:ph idx="1"/>
          </p:nvPr>
        </p:nvSpPr>
        <p:spPr>
          <a:xfrm>
            <a:off x="4596938" y="1753984"/>
            <a:ext cx="4322617" cy="4411988"/>
          </a:xfrm>
        </p:spPr>
        <p:txBody>
          <a:bodyPr>
            <a:normAutofit fontScale="70000" lnSpcReduction="20000"/>
          </a:bodyPr>
          <a:lstStyle/>
          <a:p>
            <a:pPr marL="0" indent="0">
              <a:buNone/>
            </a:pPr>
            <a:r>
              <a:rPr lang="en-US" dirty="0" smtClean="0"/>
              <a:t>“</a:t>
            </a:r>
            <a:r>
              <a:rPr lang="en-US" dirty="0" smtClean="0">
                <a:latin typeface="Arial" panose="020B0604020202020204" pitchFamily="34" charset="0"/>
                <a:cs typeface="Arial" panose="020B0604020202020204" pitchFamily="34" charset="0"/>
              </a:rPr>
              <a:t>Sixteen hours ago, an </a:t>
            </a:r>
            <a:r>
              <a:rPr lang="en-US" dirty="0">
                <a:latin typeface="Arial" panose="020B0604020202020204" pitchFamily="34" charset="0"/>
                <a:cs typeface="Arial" panose="020B0604020202020204" pitchFamily="34" charset="0"/>
              </a:rPr>
              <a:t>American airplane dropped one bomb on Hiroshima, an important Japanese Army base. That bomb had more power than 20,000 tons of T.N.T. </a:t>
            </a:r>
            <a:r>
              <a:rPr lang="mr-IN" dirty="0" smtClean="0">
                <a:latin typeface="Arial" panose="020B0604020202020204" pitchFamily="34" charset="0"/>
              </a:rPr>
              <a:t>…</a:t>
            </a: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0" indent="0">
              <a:buNone/>
            </a:pPr>
            <a:endParaRPr lang="en-US" b="1" i="1" dirty="0" smtClean="0">
              <a:solidFill>
                <a:srgbClr val="FF0000"/>
              </a:solidFill>
              <a:latin typeface="Arial" panose="020B0604020202020204" pitchFamily="34" charset="0"/>
              <a:cs typeface="Arial" panose="020B0604020202020204" pitchFamily="34" charset="0"/>
            </a:endParaRPr>
          </a:p>
          <a:p>
            <a:pPr marL="0" indent="0">
              <a:buNone/>
            </a:pPr>
            <a:r>
              <a:rPr lang="en-US" b="1" dirty="0" smtClean="0">
                <a:latin typeface="Arial" panose="020B0604020202020204" pitchFamily="34" charset="0"/>
                <a:cs typeface="Arial" panose="020B0604020202020204" pitchFamily="34" charset="0"/>
              </a:rPr>
              <a:t>It </a:t>
            </a:r>
            <a:r>
              <a:rPr lang="en-US" b="1" dirty="0">
                <a:latin typeface="Arial" panose="020B0604020202020204" pitchFamily="34" charset="0"/>
                <a:cs typeface="Arial" panose="020B0604020202020204" pitchFamily="34" charset="0"/>
              </a:rPr>
              <a:t>is an atomic bomb. It is a harnessing of the basic power of the universe</a:t>
            </a:r>
            <a:r>
              <a:rPr lang="en-US" dirty="0">
                <a:latin typeface="Arial" panose="020B0604020202020204" pitchFamily="34" charset="0"/>
                <a:cs typeface="Arial" panose="020B0604020202020204" pitchFamily="34" charset="0"/>
              </a:rPr>
              <a:t>. The force from which the sun draws its power has been loosed against those who brought war to the Far East</a:t>
            </a:r>
            <a:r>
              <a:rPr lang="en-US" dirty="0" smtClean="0">
                <a:latin typeface="Arial" panose="020B0604020202020204" pitchFamily="34" charset="0"/>
                <a:cs typeface="Arial" panose="020B0604020202020204" pitchFamily="34" charset="0"/>
              </a:rPr>
              <a:t>.” </a:t>
            </a:r>
            <a:br>
              <a:rPr lang="en-US" dirty="0" smtClean="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3074" name="Picture 2" descr="Image result for truman announces the bo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568" y="1753984"/>
            <a:ext cx="4164284" cy="218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443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xfrm>
            <a:off x="474241" y="968263"/>
            <a:ext cx="8229600" cy="1143000"/>
          </a:xfrm>
        </p:spPr>
        <p:txBody>
          <a:bodyPr>
            <a:noAutofit/>
          </a:bodyPr>
          <a:lstStyle/>
          <a:p>
            <a:pPr eaLnBrk="1" hangingPunct="1">
              <a:defRPr/>
            </a:pPr>
            <a:r>
              <a:rPr lang="en-US" altLang="en-US" sz="3200" b="1" dirty="0" smtClean="0">
                <a:solidFill>
                  <a:srgbClr val="0070C0"/>
                </a:solidFill>
                <a:latin typeface="Arial" panose="020B0604020202020204" pitchFamily="34" charset="0"/>
                <a:ea typeface="Verdana" panose="020B0604030504040204" pitchFamily="34" charset="0"/>
                <a:cs typeface="Arial" panose="020B0604020202020204" pitchFamily="34" charset="0"/>
              </a:rPr>
              <a:t>NUCLEAR </a:t>
            </a:r>
            <a:r>
              <a:rPr lang="en-US" altLang="en-US" sz="3200" b="1" dirty="0">
                <a:solidFill>
                  <a:srgbClr val="0070C0"/>
                </a:solidFill>
                <a:latin typeface="Arial" panose="020B0604020202020204" pitchFamily="34" charset="0"/>
                <a:ea typeface="Verdana" panose="020B0604030504040204" pitchFamily="34" charset="0"/>
                <a:cs typeface="Arial" panose="020B0604020202020204" pitchFamily="34" charset="0"/>
              </a:rPr>
              <a:t>WEAPONS FREE ZONE TREATIES </a:t>
            </a:r>
          </a:p>
        </p:txBody>
      </p:sp>
      <p:sp>
        <p:nvSpPr>
          <p:cNvPr id="487427" name="Rectangle 3"/>
          <p:cNvSpPr>
            <a:spLocks noGrp="1" noChangeArrowheads="1"/>
          </p:cNvSpPr>
          <p:nvPr>
            <p:ph type="body" idx="1"/>
          </p:nvPr>
        </p:nvSpPr>
        <p:spPr>
          <a:xfrm>
            <a:off x="523568" y="2002094"/>
            <a:ext cx="4399552" cy="4297105"/>
          </a:xfrm>
        </p:spPr>
        <p:txBody>
          <a:bodyPr>
            <a:normAutofit lnSpcReduction="10000"/>
          </a:bodyPr>
          <a:lstStyle/>
          <a:p>
            <a:pPr eaLnBrk="1" hangingPunct="1">
              <a:defRPr/>
            </a:pPr>
            <a:endParaRPr lang="en-US" altLang="en-US" sz="1350" dirty="0">
              <a:solidFill>
                <a:schemeClr val="folHlink"/>
              </a:solidFill>
              <a:latin typeface="Arial" panose="020B0604020202020204" pitchFamily="34" charset="0"/>
              <a:cs typeface="Arial" panose="020B0604020202020204" pitchFamily="34" charset="0"/>
            </a:endParaRPr>
          </a:p>
          <a:p>
            <a:pPr eaLnBrk="1" hangingPunct="1">
              <a:defRPr/>
            </a:pPr>
            <a:r>
              <a:rPr lang="en-US" altLang="en-US" sz="1650" b="1" dirty="0">
                <a:latin typeface="Arial" panose="020B0604020202020204" pitchFamily="34" charset="0"/>
                <a:cs typeface="Arial" panose="020B0604020202020204" pitchFamily="34" charset="0"/>
              </a:rPr>
              <a:t>More than 110 states </a:t>
            </a:r>
            <a:r>
              <a:rPr lang="en-US" altLang="en-US" sz="1650" b="1" dirty="0" smtClean="0">
                <a:latin typeface="Arial" panose="020B0604020202020204" pitchFamily="34" charset="0"/>
                <a:cs typeface="Arial" panose="020B0604020202020204" pitchFamily="34" charset="0"/>
              </a:rPr>
              <a:t>covered</a:t>
            </a:r>
          </a:p>
          <a:p>
            <a:pPr eaLnBrk="1" hangingPunct="1">
              <a:defRPr/>
            </a:pPr>
            <a:r>
              <a:rPr lang="en-US" altLang="en-US" sz="1650" b="1" dirty="0" smtClean="0">
                <a:latin typeface="Arial" panose="020B0604020202020204" pitchFamily="34" charset="0"/>
                <a:cs typeface="Arial" panose="020B0604020202020204" pitchFamily="34" charset="0"/>
              </a:rPr>
              <a:t>Antarctic </a:t>
            </a:r>
            <a:r>
              <a:rPr lang="en-US" altLang="en-US" sz="1650" b="1" dirty="0">
                <a:latin typeface="Arial" panose="020B0604020202020204" pitchFamily="34" charset="0"/>
                <a:cs typeface="Arial" panose="020B0604020202020204" pitchFamily="34" charset="0"/>
              </a:rPr>
              <a:t>(1959) </a:t>
            </a:r>
          </a:p>
          <a:p>
            <a:pPr eaLnBrk="1" hangingPunct="1">
              <a:defRPr/>
            </a:pPr>
            <a:r>
              <a:rPr lang="en-US" altLang="en-US" sz="1650" b="1" dirty="0">
                <a:latin typeface="Arial" panose="020B0604020202020204" pitchFamily="34" charset="0"/>
                <a:cs typeface="Arial" panose="020B0604020202020204" pitchFamily="34" charset="0"/>
              </a:rPr>
              <a:t>Latin America and the Caribbean (</a:t>
            </a:r>
            <a:r>
              <a:rPr lang="en-US" altLang="en-US" sz="1650" b="1" dirty="0" err="1">
                <a:latin typeface="Arial" panose="020B0604020202020204" pitchFamily="34" charset="0"/>
                <a:cs typeface="Arial" panose="020B0604020202020204" pitchFamily="34" charset="0"/>
              </a:rPr>
              <a:t>Tlatelolco</a:t>
            </a:r>
            <a:r>
              <a:rPr lang="en-US" altLang="en-US" sz="1650" b="1" dirty="0">
                <a:latin typeface="Arial" panose="020B0604020202020204" pitchFamily="34" charset="0"/>
                <a:cs typeface="Arial" panose="020B0604020202020204" pitchFamily="34" charset="0"/>
              </a:rPr>
              <a:t>) (1967) </a:t>
            </a:r>
          </a:p>
          <a:p>
            <a:pPr eaLnBrk="1" hangingPunct="1">
              <a:defRPr/>
            </a:pPr>
            <a:r>
              <a:rPr lang="en-US" altLang="en-US" sz="1650" dirty="0">
                <a:latin typeface="Arial" panose="020B0604020202020204" pitchFamily="34" charset="0"/>
                <a:cs typeface="Arial" panose="020B0604020202020204" pitchFamily="34" charset="0"/>
              </a:rPr>
              <a:t>South Pacific (</a:t>
            </a:r>
            <a:r>
              <a:rPr lang="en-US" altLang="en-US" sz="1650" dirty="0" err="1">
                <a:latin typeface="Arial" panose="020B0604020202020204" pitchFamily="34" charset="0"/>
                <a:cs typeface="Arial" panose="020B0604020202020204" pitchFamily="34" charset="0"/>
              </a:rPr>
              <a:t>Rarotonga</a:t>
            </a:r>
            <a:r>
              <a:rPr lang="en-US" altLang="en-US" sz="1650" dirty="0">
                <a:latin typeface="Arial" panose="020B0604020202020204" pitchFamily="34" charset="0"/>
                <a:cs typeface="Arial" panose="020B0604020202020204" pitchFamily="34" charset="0"/>
              </a:rPr>
              <a:t>) (1986)</a:t>
            </a:r>
          </a:p>
          <a:p>
            <a:pPr eaLnBrk="1" hangingPunct="1">
              <a:defRPr/>
            </a:pPr>
            <a:r>
              <a:rPr lang="en-US" altLang="en-US" sz="1650" dirty="0">
                <a:latin typeface="Arial" panose="020B0604020202020204" pitchFamily="34" charset="0"/>
                <a:cs typeface="Arial" panose="020B0604020202020204" pitchFamily="34" charset="0"/>
              </a:rPr>
              <a:t>South East Asia (Bangkok) (1995)</a:t>
            </a:r>
          </a:p>
          <a:p>
            <a:pPr>
              <a:defRPr/>
            </a:pPr>
            <a:r>
              <a:rPr lang="en-US" altLang="en-US" sz="1650" dirty="0">
                <a:latin typeface="Arial" panose="020B0604020202020204" pitchFamily="34" charset="0"/>
                <a:cs typeface="Arial" panose="020B0604020202020204" pitchFamily="34" charset="0"/>
              </a:rPr>
              <a:t>Mongolia (2000) (NUCLEAR WEAPONS FREE STATUS)</a:t>
            </a:r>
          </a:p>
          <a:p>
            <a:pPr eaLnBrk="1" hangingPunct="1">
              <a:defRPr/>
            </a:pPr>
            <a:r>
              <a:rPr lang="en-US" altLang="en-US" sz="1650" dirty="0">
                <a:latin typeface="Arial" panose="020B0604020202020204" pitchFamily="34" charset="0"/>
                <a:cs typeface="Arial" panose="020B0604020202020204" pitchFamily="34" charset="0"/>
              </a:rPr>
              <a:t>Africa (</a:t>
            </a:r>
            <a:r>
              <a:rPr lang="en-US" altLang="en-US" sz="1650" dirty="0" err="1">
                <a:latin typeface="Arial" panose="020B0604020202020204" pitchFamily="34" charset="0"/>
                <a:cs typeface="Arial" panose="020B0604020202020204" pitchFamily="34" charset="0"/>
              </a:rPr>
              <a:t>Pelindaba</a:t>
            </a:r>
            <a:r>
              <a:rPr lang="en-US" altLang="en-US" sz="1650" dirty="0">
                <a:latin typeface="Arial" panose="020B0604020202020204" pitchFamily="34" charset="0"/>
                <a:cs typeface="Arial" panose="020B0604020202020204" pitchFamily="34" charset="0"/>
              </a:rPr>
              <a:t>) (2009)</a:t>
            </a:r>
            <a:br>
              <a:rPr lang="en-US" altLang="en-US" sz="1650" dirty="0">
                <a:latin typeface="Arial" panose="020B0604020202020204" pitchFamily="34" charset="0"/>
                <a:cs typeface="Arial" panose="020B0604020202020204" pitchFamily="34" charset="0"/>
              </a:rPr>
            </a:br>
            <a:r>
              <a:rPr lang="en-US" altLang="en-US" sz="1650" dirty="0">
                <a:latin typeface="Arial" panose="020B0604020202020204" pitchFamily="34" charset="0"/>
                <a:cs typeface="Arial" panose="020B0604020202020204" pitchFamily="34" charset="0"/>
              </a:rPr>
              <a:t>Nuclear Waste and no destruction </a:t>
            </a:r>
            <a:br>
              <a:rPr lang="en-US" altLang="en-US" sz="1650" dirty="0">
                <a:latin typeface="Arial" panose="020B0604020202020204" pitchFamily="34" charset="0"/>
                <a:cs typeface="Arial" panose="020B0604020202020204" pitchFamily="34" charset="0"/>
              </a:rPr>
            </a:br>
            <a:r>
              <a:rPr lang="en-US" altLang="en-US" sz="1650" dirty="0">
                <a:latin typeface="Arial" panose="020B0604020202020204" pitchFamily="34" charset="0"/>
                <a:cs typeface="Arial" panose="020B0604020202020204" pitchFamily="34" charset="0"/>
              </a:rPr>
              <a:t>of nuclear facilities </a:t>
            </a:r>
          </a:p>
          <a:p>
            <a:pPr eaLnBrk="1" hangingPunct="1">
              <a:defRPr/>
            </a:pPr>
            <a:r>
              <a:rPr lang="en-US" altLang="en-US" sz="1650" dirty="0">
                <a:latin typeface="Arial" panose="020B0604020202020204" pitchFamily="34" charset="0"/>
                <a:cs typeface="Arial" panose="020B0604020202020204" pitchFamily="34" charset="0"/>
              </a:rPr>
              <a:t>Central Asia (?)</a:t>
            </a:r>
          </a:p>
          <a:p>
            <a:pPr eaLnBrk="1" hangingPunct="1">
              <a:defRPr/>
            </a:pPr>
            <a:r>
              <a:rPr lang="en-US" altLang="en-US" sz="1650" dirty="0">
                <a:latin typeface="Arial" panose="020B0604020202020204" pitchFamily="34" charset="0"/>
                <a:cs typeface="Arial" panose="020B0604020202020204" pitchFamily="34" charset="0"/>
              </a:rPr>
              <a:t>Middle East (?) </a:t>
            </a:r>
            <a:r>
              <a:rPr lang="en-US" altLang="en-US" sz="1650" u="sng" dirty="0">
                <a:latin typeface="Arial" panose="020B0604020202020204" pitchFamily="34" charset="0"/>
                <a:cs typeface="Arial" panose="020B0604020202020204" pitchFamily="34" charset="0"/>
              </a:rPr>
              <a:t>WMD not only nuclear </a:t>
            </a:r>
          </a:p>
          <a:p>
            <a:pPr eaLnBrk="1" hangingPunct="1">
              <a:defRPr/>
            </a:pPr>
            <a:r>
              <a:rPr lang="en-US" altLang="en-US" sz="1650" dirty="0">
                <a:latin typeface="Arial" panose="020B0604020202020204" pitchFamily="34" charset="0"/>
                <a:cs typeface="Arial" panose="020B0604020202020204" pitchFamily="34" charset="0"/>
              </a:rPr>
              <a:t>South Asia (?)</a:t>
            </a:r>
          </a:p>
          <a:p>
            <a:pPr eaLnBrk="1" hangingPunct="1">
              <a:buFont typeface="Wingdings" panose="05000000000000000000" pitchFamily="2" charset="2"/>
              <a:buNone/>
              <a:defRPr/>
            </a:pPr>
            <a:endParaRPr lang="en-US" altLang="en-US" sz="1350" dirty="0">
              <a:solidFill>
                <a:schemeClr val="folHlink"/>
              </a:solidFill>
              <a:latin typeface="Arial" panose="020B0604020202020204" pitchFamily="34" charset="0"/>
              <a:cs typeface="Arial" panose="020B0604020202020204" pitchFamily="34" charset="0"/>
            </a:endParaRPr>
          </a:p>
          <a:p>
            <a:pPr eaLnBrk="1" hangingPunct="1">
              <a:buFont typeface="Wingdings" panose="05000000000000000000" pitchFamily="2" charset="2"/>
              <a:buNone/>
              <a:defRPr/>
            </a:pPr>
            <a:endParaRPr lang="en-US" altLang="en-US" sz="1800" dirty="0">
              <a:solidFill>
                <a:schemeClr val="folHlink"/>
              </a:solidFill>
              <a:latin typeface="Arial" panose="020B0604020202020204" pitchFamily="34" charset="0"/>
              <a:cs typeface="Arial" panose="020B0604020202020204" pitchFamily="34" charset="0"/>
            </a:endParaRPr>
          </a:p>
        </p:txBody>
      </p:sp>
      <p:pic>
        <p:nvPicPr>
          <p:cNvPr id="28676" name="Picture 4" descr="opa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3120" y="2538415"/>
            <a:ext cx="3780721" cy="268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4963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a:xfrm>
            <a:off x="5668368" y="1049228"/>
            <a:ext cx="3278203" cy="1820972"/>
          </a:xfrm>
        </p:spPr>
        <p:txBody>
          <a:bodyPr>
            <a:normAutofit/>
          </a:bodyPr>
          <a:lstStyle/>
          <a:p>
            <a:pPr algn="ctr" eaLnBrk="1" hangingPunct="1">
              <a:defRPr/>
            </a:pPr>
            <a:r>
              <a:rPr lang="en-US" altLang="en-US" sz="2900" b="1" dirty="0">
                <a:solidFill>
                  <a:srgbClr val="0070C0"/>
                </a:solidFill>
                <a:latin typeface="Arial" panose="020B0604020202020204" pitchFamily="34" charset="0"/>
                <a:ea typeface="Verdana" panose="020B0604030504040204" pitchFamily="34" charset="0"/>
                <a:cs typeface="Arial" panose="020B0604020202020204" pitchFamily="34" charset="0"/>
              </a:rPr>
              <a:t>Global Zero </a:t>
            </a:r>
            <a:br>
              <a:rPr lang="en-US" altLang="en-US" sz="2900" b="1" dirty="0">
                <a:solidFill>
                  <a:srgbClr val="0070C0"/>
                </a:solidFill>
                <a:latin typeface="Arial" panose="020B0604020202020204" pitchFamily="34" charset="0"/>
                <a:ea typeface="Verdana" panose="020B0604030504040204" pitchFamily="34" charset="0"/>
                <a:cs typeface="Arial" panose="020B0604020202020204" pitchFamily="34" charset="0"/>
              </a:rPr>
            </a:br>
            <a:r>
              <a:rPr lang="en-US" altLang="en-US" sz="2900" b="1" dirty="0" smtClean="0">
                <a:solidFill>
                  <a:srgbClr val="0070C0"/>
                </a:solidFill>
                <a:latin typeface="Arial" panose="020B0604020202020204" pitchFamily="34" charset="0"/>
                <a:ea typeface="Verdana" panose="020B0604030504040204" pitchFamily="34" charset="0"/>
                <a:cs typeface="Arial" panose="020B0604020202020204" pitchFamily="34" charset="0"/>
              </a:rPr>
              <a:t/>
            </a:r>
            <a:br>
              <a:rPr lang="en-US" altLang="en-US" sz="2900" b="1" dirty="0" smtClean="0">
                <a:solidFill>
                  <a:srgbClr val="0070C0"/>
                </a:solidFill>
                <a:latin typeface="Arial" panose="020B0604020202020204" pitchFamily="34" charset="0"/>
                <a:ea typeface="Verdana" panose="020B0604030504040204" pitchFamily="34" charset="0"/>
                <a:cs typeface="Arial" panose="020B0604020202020204" pitchFamily="34" charset="0"/>
              </a:rPr>
            </a:br>
            <a:r>
              <a:rPr lang="en-US" altLang="en-US" sz="2400" b="1" dirty="0" smtClean="0">
                <a:solidFill>
                  <a:srgbClr val="0070C0"/>
                </a:solidFill>
                <a:latin typeface="Arial" panose="020B0604020202020204" pitchFamily="34" charset="0"/>
                <a:ea typeface="Verdana" panose="020B0604030504040204" pitchFamily="34" charset="0"/>
                <a:cs typeface="Arial" panose="020B0604020202020204" pitchFamily="34" charset="0"/>
              </a:rPr>
              <a:t>(from the Four Horsemen article)</a:t>
            </a:r>
            <a:r>
              <a:rPr lang="en-US" altLang="en-US" sz="2700" b="1" dirty="0" smtClean="0">
                <a:solidFill>
                  <a:srgbClr val="0070C0"/>
                </a:solidFill>
                <a:latin typeface="Arial" panose="020B0604020202020204" pitchFamily="34" charset="0"/>
                <a:ea typeface="Verdana" panose="020B0604030504040204" pitchFamily="34" charset="0"/>
                <a:cs typeface="Arial" panose="020B0604020202020204" pitchFamily="34" charset="0"/>
              </a:rPr>
              <a:t> </a:t>
            </a:r>
            <a:endParaRPr lang="en-US" altLang="en-US" sz="2700" b="1" dirty="0">
              <a:solidFill>
                <a:srgbClr val="0070C0"/>
              </a:solidFill>
              <a:latin typeface="Arial" panose="020B0604020202020204" pitchFamily="34" charset="0"/>
              <a:ea typeface="Verdana" panose="020B060403050404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772862" y="1041030"/>
            <a:ext cx="4228412" cy="3772215"/>
          </a:xfrm>
          <a:prstGeom prst="rect">
            <a:avLst/>
          </a:prstGeom>
        </p:spPr>
      </p:pic>
      <p:pic>
        <p:nvPicPr>
          <p:cNvPr id="2050" name="Picture 2" descr="Image result for perry my journey at the bri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0962" y="3178602"/>
            <a:ext cx="2313017" cy="34695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p:cNvSpPr>
            <a:spLocks noChangeArrowheads="1"/>
          </p:cNvSpPr>
          <p:nvPr/>
        </p:nvSpPr>
        <p:spPr bwMode="auto">
          <a:xfrm>
            <a:off x="415637" y="5216393"/>
            <a:ext cx="5048260" cy="122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1875" dirty="0">
                <a:latin typeface="Arial" panose="020B0604020202020204" pitchFamily="34" charset="0"/>
                <a:cs typeface="Arial" panose="020B0604020202020204" pitchFamily="34" charset="0"/>
              </a:rPr>
              <a:t>“The gravest security threat of our time is the danger of a nuclear weapon being detonated in one of our cities.” — My Journey at the Nuclear Brink (Secretary William Perry) </a:t>
            </a:r>
          </a:p>
        </p:txBody>
      </p:sp>
    </p:spTree>
    <p:extLst>
      <p:ext uri="{BB962C8B-B14F-4D97-AF65-F5344CB8AC3E}">
        <p14:creationId xmlns:p14="http://schemas.microsoft.com/office/powerpoint/2010/main" val="70300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a:xfrm>
            <a:off x="254000" y="1022784"/>
            <a:ext cx="8724900" cy="1143000"/>
          </a:xfrm>
        </p:spPr>
        <p:txBody>
          <a:bodyPr/>
          <a:lstStyle/>
          <a:p>
            <a:pPr algn="ctr" eaLnBrk="1" hangingPunct="1">
              <a:defRPr/>
            </a:pPr>
            <a:r>
              <a:rPr lang="en-US" altLang="en-US" sz="3200" b="1" dirty="0">
                <a:solidFill>
                  <a:srgbClr val="0070C0"/>
                </a:solidFill>
                <a:latin typeface="Arial" panose="020B0604020202020204" pitchFamily="34" charset="0"/>
                <a:ea typeface="Verdana" panose="020B0604030504040204" pitchFamily="34" charset="0"/>
                <a:cs typeface="Arial" panose="020B0604020202020204" pitchFamily="34" charset="0"/>
              </a:rPr>
              <a:t>Global Zero </a:t>
            </a:r>
            <a:br>
              <a:rPr lang="en-US" altLang="en-US" sz="3200" b="1" dirty="0">
                <a:solidFill>
                  <a:srgbClr val="0070C0"/>
                </a:solidFill>
                <a:latin typeface="Arial" panose="020B0604020202020204" pitchFamily="34" charset="0"/>
                <a:ea typeface="Verdana" panose="020B0604030504040204" pitchFamily="34" charset="0"/>
                <a:cs typeface="Arial" panose="020B0604020202020204" pitchFamily="34" charset="0"/>
              </a:rPr>
            </a:br>
            <a:r>
              <a:rPr lang="en-US" altLang="en-US" sz="3200" b="1" dirty="0" smtClean="0">
                <a:solidFill>
                  <a:srgbClr val="0070C0"/>
                </a:solidFill>
                <a:latin typeface="Arial" panose="020B0604020202020204" pitchFamily="34" charset="0"/>
                <a:ea typeface="Verdana" panose="020B0604030504040204" pitchFamily="34" charset="0"/>
                <a:cs typeface="Arial" panose="020B0604020202020204" pitchFamily="34" charset="0"/>
              </a:rPr>
              <a:t>(from the Four Horsemen article) </a:t>
            </a:r>
            <a:endParaRPr lang="en-US" altLang="en-US" sz="3200" b="1" dirty="0">
              <a:solidFill>
                <a:srgbClr val="0070C0"/>
              </a:solidFill>
              <a:latin typeface="Arial" panose="020B0604020202020204" pitchFamily="34" charset="0"/>
              <a:ea typeface="Verdana" panose="020B0604030504040204" pitchFamily="34" charset="0"/>
              <a:cs typeface="Arial" panose="020B0604020202020204" pitchFamily="34" charset="0"/>
            </a:endParaRPr>
          </a:p>
        </p:txBody>
      </p:sp>
      <p:sp>
        <p:nvSpPr>
          <p:cNvPr id="515075" name="Rectangle 3"/>
          <p:cNvSpPr>
            <a:spLocks noGrp="1" noChangeArrowheads="1"/>
          </p:cNvSpPr>
          <p:nvPr>
            <p:ph type="body" idx="1"/>
          </p:nvPr>
        </p:nvSpPr>
        <p:spPr>
          <a:xfrm>
            <a:off x="417444" y="2303394"/>
            <a:ext cx="8097907" cy="3224886"/>
          </a:xfrm>
        </p:spPr>
        <p:txBody>
          <a:bodyPr>
            <a:normAutofit/>
          </a:bodyPr>
          <a:lstStyle/>
          <a:p>
            <a:pPr marL="0" indent="0">
              <a:buNone/>
              <a:defRPr/>
            </a:pPr>
            <a:r>
              <a:rPr lang="en-US" sz="1800" dirty="0"/>
              <a:t>  </a:t>
            </a:r>
            <a:r>
              <a:rPr lang="en-US" sz="1800" dirty="0">
                <a:latin typeface="Times New Roman" panose="02020603050405020304" pitchFamily="18" charset="0"/>
                <a:cs typeface="Times New Roman" panose="02020603050405020304" pitchFamily="18" charset="0"/>
              </a:rPr>
              <a:t>“It is not possible to replicate </a:t>
            </a:r>
            <a:r>
              <a:rPr lang="en-US" sz="1800" dirty="0">
                <a:solidFill>
                  <a:srgbClr val="FF0000"/>
                </a:solidFill>
                <a:latin typeface="Times New Roman" panose="02020603050405020304" pitchFamily="18" charset="0"/>
                <a:cs typeface="Times New Roman" panose="02020603050405020304" pitchFamily="18" charset="0"/>
              </a:rPr>
              <a:t>the high-risk stability </a:t>
            </a:r>
            <a:r>
              <a:rPr lang="en-US" sz="1800" dirty="0">
                <a:latin typeface="Times New Roman" panose="02020603050405020304" pitchFamily="18" charset="0"/>
                <a:cs typeface="Times New Roman" panose="02020603050405020304" pitchFamily="18" charset="0"/>
              </a:rPr>
              <a:t>that prevailed between the two nuclear superpowers during the Cold War. …The growing number of nations with nuclear arms and differing motives, aims and ambitions poses very high and unpredictable risks and increased instability…Does the world want to continue to bet its survival on continued good fortune with a growing number of nuclear nations and adversaries globally?</a:t>
            </a:r>
          </a:p>
          <a:p>
            <a:pPr marL="0" indent="0">
              <a:buNone/>
              <a:defRPr/>
            </a:pPr>
            <a:endParaRPr lang="en-US" sz="1800" dirty="0">
              <a:latin typeface="Times New Roman" panose="02020603050405020304" pitchFamily="18" charset="0"/>
              <a:cs typeface="Times New Roman" panose="02020603050405020304" pitchFamily="18" charset="0"/>
            </a:endParaRPr>
          </a:p>
          <a:p>
            <a:pPr marL="0" indent="0">
              <a:buNone/>
              <a:defRPr/>
            </a:pPr>
            <a:r>
              <a:rPr lang="en-US" sz="1800" dirty="0">
                <a:solidFill>
                  <a:srgbClr val="FF0000"/>
                </a:solidFill>
                <a:latin typeface="Times New Roman" panose="02020603050405020304" pitchFamily="18" charset="0"/>
                <a:cs typeface="Times New Roman" panose="02020603050405020304" pitchFamily="18" charset="0"/>
              </a:rPr>
              <a:t>Continued reliance on nuclear weapons </a:t>
            </a:r>
            <a:r>
              <a:rPr lang="en-US" sz="1800" dirty="0">
                <a:latin typeface="Times New Roman" panose="02020603050405020304" pitchFamily="18" charset="0"/>
                <a:cs typeface="Times New Roman" panose="02020603050405020304" pitchFamily="18" charset="0"/>
              </a:rPr>
              <a:t>as the principal element for deterrence [by the U.S. and Russia]  </a:t>
            </a:r>
            <a:r>
              <a:rPr lang="en-US" sz="1800" dirty="0">
                <a:solidFill>
                  <a:srgbClr val="FF0000"/>
                </a:solidFill>
                <a:latin typeface="Times New Roman" panose="02020603050405020304" pitchFamily="18" charset="0"/>
                <a:cs typeface="Times New Roman" panose="02020603050405020304" pitchFamily="18" charset="0"/>
              </a:rPr>
              <a:t>is encouraging, or at least excusing, the spread of nuclear weapons, and will inevitably erode the essential cooperation necessary to avoid proliferation</a:t>
            </a:r>
            <a:r>
              <a:rPr lang="en-US" sz="1800" dirty="0">
                <a:latin typeface="Times New Roman" panose="02020603050405020304" pitchFamily="18" charset="0"/>
                <a:cs typeface="Times New Roman" panose="02020603050405020304" pitchFamily="18" charset="0"/>
              </a:rPr>
              <a:t>, protect nuclear materials and deal effectively with new threats,” the statesmen wrote</a:t>
            </a:r>
            <a:r>
              <a:rPr lang="en-US" sz="1800" dirty="0"/>
              <a:t>.</a:t>
            </a:r>
            <a:endParaRPr lang="en-US" altLang="en-US" sz="1800" dirty="0"/>
          </a:p>
        </p:txBody>
      </p:sp>
    </p:spTree>
    <p:extLst>
      <p:ext uri="{BB962C8B-B14F-4D97-AF65-F5344CB8AC3E}">
        <p14:creationId xmlns:p14="http://schemas.microsoft.com/office/powerpoint/2010/main" val="38998121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9070" y="5677559"/>
            <a:ext cx="7275715" cy="1069524"/>
          </a:xfrm>
          <a:prstGeom prst="rect">
            <a:avLst/>
          </a:prstGeom>
          <a:noFill/>
        </p:spPr>
        <p:txBody>
          <a:bodyPr wrap="square" rtlCol="0">
            <a:spAutoFit/>
          </a:bodyPr>
          <a:lstStyle/>
          <a:p>
            <a:pPr algn="ctr"/>
            <a:endParaRPr lang="en-US" sz="1875" b="1" dirty="0">
              <a:solidFill>
                <a:srgbClr val="0070C0"/>
              </a:solidFill>
              <a:latin typeface="Times New Roman" panose="02020603050405020304" pitchFamily="18" charset="0"/>
              <a:cs typeface="Times New Roman" panose="02020603050405020304" pitchFamily="18" charset="0"/>
            </a:endParaRPr>
          </a:p>
          <a:p>
            <a:pPr algn="ctr"/>
            <a:r>
              <a:rPr lang="en-US" sz="2600" b="1" dirty="0">
                <a:solidFill>
                  <a:srgbClr val="0070C0"/>
                </a:solidFill>
                <a:latin typeface="Georgia" pitchFamily="18" charset="0"/>
                <a:ea typeface="Verdana" panose="020B0604030504040204" pitchFamily="34" charset="0"/>
                <a:cs typeface="Times New Roman" pitchFamily="18" charset="0"/>
              </a:rPr>
              <a:t>COPENHAGEN, SEPTEMBER 15, </a:t>
            </a:r>
            <a:r>
              <a:rPr lang="en-US" sz="2600" b="1" dirty="0" smtClean="0">
                <a:solidFill>
                  <a:srgbClr val="0070C0"/>
                </a:solidFill>
                <a:latin typeface="Georgia" pitchFamily="18" charset="0"/>
                <a:ea typeface="Verdana" panose="020B0604030504040204" pitchFamily="34" charset="0"/>
                <a:cs typeface="Times New Roman" pitchFamily="18" charset="0"/>
              </a:rPr>
              <a:t>1941</a:t>
            </a:r>
            <a:endParaRPr lang="en-US" sz="1875" dirty="0">
              <a:solidFill>
                <a:srgbClr val="0070C0"/>
              </a:solidFill>
              <a:latin typeface="Times New Roman" panose="02020603050405020304" pitchFamily="18" charset="0"/>
              <a:cs typeface="Times New Roman" panose="02020603050405020304" pitchFamily="18" charset="0"/>
            </a:endParaRPr>
          </a:p>
          <a:p>
            <a:pPr algn="ctr"/>
            <a:endParaRPr lang="en-US" sz="1875" dirty="0">
              <a:solidFill>
                <a:srgbClr val="0070C0"/>
              </a:solidFill>
              <a:latin typeface="Times New Roman" panose="02020603050405020304" pitchFamily="18" charset="0"/>
              <a:cs typeface="Times New Roman" panose="02020603050405020304" pitchFamily="18" charset="0"/>
            </a:endParaRPr>
          </a:p>
        </p:txBody>
      </p:sp>
      <p:pic>
        <p:nvPicPr>
          <p:cNvPr id="3074" name="Picture 2" descr="Image result for werner karl heisenbe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991" y="2413231"/>
            <a:ext cx="2556727" cy="2556727"/>
          </a:xfrm>
          <a:prstGeom prst="rect">
            <a:avLst/>
          </a:prstGeom>
          <a:solidFill>
            <a:schemeClr val="tx1"/>
          </a:solidFill>
        </p:spPr>
      </p:pic>
      <p:pic>
        <p:nvPicPr>
          <p:cNvPr id="3076" name="Picture 4" descr="http://www.crystalinks.com/boh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4194" y="2322241"/>
            <a:ext cx="2059175" cy="2738705"/>
          </a:xfrm>
          <a:prstGeom prst="rect">
            <a:avLst/>
          </a:prstGeom>
          <a:solidFill>
            <a:schemeClr val="tx1"/>
          </a:solidFill>
        </p:spPr>
      </p:pic>
      <p:sp>
        <p:nvSpPr>
          <p:cNvPr id="2" name="TextBox 1"/>
          <p:cNvSpPr txBox="1"/>
          <p:nvPr/>
        </p:nvSpPr>
        <p:spPr>
          <a:xfrm>
            <a:off x="1423489" y="5335200"/>
            <a:ext cx="2225732"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Werner Karl </a:t>
            </a:r>
            <a:r>
              <a:rPr lang="en-US" sz="1400" dirty="0" smtClean="0">
                <a:latin typeface="Arial" panose="020B0604020202020204" pitchFamily="34" charset="0"/>
                <a:cs typeface="Arial" panose="020B0604020202020204" pitchFamily="34" charset="0"/>
              </a:rPr>
              <a:t>Heisenberg</a:t>
            </a:r>
            <a:endParaRPr lang="en-US" sz="1400" dirty="0">
              <a:latin typeface="Arial" panose="020B0604020202020204" pitchFamily="34" charset="0"/>
              <a:cs typeface="Arial" panose="020B0604020202020204" pitchFamily="34" charset="0"/>
            </a:endParaRPr>
          </a:p>
        </p:txBody>
      </p:sp>
      <p:sp>
        <p:nvSpPr>
          <p:cNvPr id="7" name="TextBox 6"/>
          <p:cNvSpPr txBox="1"/>
          <p:nvPr/>
        </p:nvSpPr>
        <p:spPr>
          <a:xfrm>
            <a:off x="5245634" y="5335200"/>
            <a:ext cx="2225732" cy="300082"/>
          </a:xfrm>
          <a:prstGeom prst="rect">
            <a:avLst/>
          </a:prstGeom>
          <a:noFill/>
        </p:spPr>
        <p:txBody>
          <a:bodyPr wrap="square" rtlCol="0">
            <a:spAutoFit/>
          </a:bodyPr>
          <a:lstStyle/>
          <a:p>
            <a:pPr algn="ctr"/>
            <a:r>
              <a:rPr lang="en-US" sz="1350" dirty="0">
                <a:latin typeface="Arial" panose="020B0604020202020204" pitchFamily="34" charset="0"/>
                <a:cs typeface="Arial" panose="020B0604020202020204" pitchFamily="34" charset="0"/>
              </a:rPr>
              <a:t>Niels Bohr</a:t>
            </a:r>
          </a:p>
        </p:txBody>
      </p:sp>
      <p:sp>
        <p:nvSpPr>
          <p:cNvPr id="8" name="TextBox 7"/>
          <p:cNvSpPr txBox="1"/>
          <p:nvPr/>
        </p:nvSpPr>
        <p:spPr>
          <a:xfrm>
            <a:off x="496686" y="1091135"/>
            <a:ext cx="8040485" cy="1077218"/>
          </a:xfrm>
          <a:prstGeom prst="rect">
            <a:avLst/>
          </a:prstGeom>
          <a:noFill/>
        </p:spPr>
        <p:txBody>
          <a:bodyPr wrap="square" rtlCol="0">
            <a:spAutoFit/>
          </a:bodyPr>
          <a:lstStyle/>
          <a:p>
            <a:pPr algn="ctr"/>
            <a:r>
              <a:rPr lang="en-US" sz="3200" b="1" dirty="0" smtClean="0">
                <a:solidFill>
                  <a:srgbClr val="0070C0"/>
                </a:solidFill>
                <a:latin typeface="Arial" panose="020B0604020202020204" pitchFamily="34" charset="0"/>
                <a:ea typeface="Verdana" panose="020B0604030504040204" pitchFamily="34" charset="0"/>
                <a:cs typeface="Arial" panose="020B0604020202020204" pitchFamily="34" charset="0"/>
              </a:rPr>
              <a:t>The Nuclear Journey is the Man Journey away from his own self-destruction</a:t>
            </a:r>
            <a:endParaRPr lang="en-US" sz="2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67292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0"/>
            <a:ext cx="9144000" cy="6858000"/>
          </a:xfrm>
          <a:prstGeom prst="rect">
            <a:avLst/>
          </a:prstGeom>
          <a:solidFill>
            <a:srgbClr val="003B76"/>
          </a:solidFill>
          <a:ln w="9525">
            <a:noFill/>
            <a:miter lim="800000"/>
            <a:headEnd/>
            <a:tailEnd/>
          </a:ln>
          <a:effectLst/>
        </p:spPr>
        <p:txBody>
          <a:bodyPr anchor="ctr" anchorCtr="1"/>
          <a:lstStyle/>
          <a:p>
            <a:pPr algn="ctr" defTabSz="914400" fontAlgn="base">
              <a:lnSpc>
                <a:spcPct val="35000"/>
              </a:lnSpc>
              <a:spcBef>
                <a:spcPct val="0"/>
              </a:spcBef>
              <a:spcAft>
                <a:spcPct val="10000"/>
              </a:spcAft>
            </a:pPr>
            <a:endParaRPr lang="en-US" sz="3000">
              <a:solidFill>
                <a:srgbClr val="FFFFFF"/>
              </a:solidFill>
              <a:latin typeface="Cycles" pitchFamily="18" charset="0"/>
            </a:endParaRPr>
          </a:p>
        </p:txBody>
      </p:sp>
      <p:pic>
        <p:nvPicPr>
          <p:cNvPr id="28675" name="Picture 3" descr="1780_seal_20%_final"/>
          <p:cNvPicPr>
            <a:picLocks noChangeAspect="1" noChangeArrowheads="1"/>
          </p:cNvPicPr>
          <p:nvPr/>
        </p:nvPicPr>
        <p:blipFill>
          <a:blip r:embed="rId3" cstate="print"/>
          <a:srcRect/>
          <a:stretch>
            <a:fillRect/>
          </a:stretch>
        </p:blipFill>
        <p:spPr bwMode="auto">
          <a:xfrm>
            <a:off x="3289308" y="2735264"/>
            <a:ext cx="2547055" cy="2859087"/>
          </a:xfrm>
          <a:prstGeom prst="rect">
            <a:avLst/>
          </a:prstGeom>
          <a:noFill/>
        </p:spPr>
      </p:pic>
      <p:pic>
        <p:nvPicPr>
          <p:cNvPr id="28676" name="Picture 4" descr="logotype_white [Converted]"/>
          <p:cNvPicPr>
            <a:picLocks noChangeAspect="1" noChangeArrowheads="1"/>
          </p:cNvPicPr>
          <p:nvPr/>
        </p:nvPicPr>
        <p:blipFill>
          <a:blip r:embed="rId4" cstate="print"/>
          <a:srcRect/>
          <a:stretch>
            <a:fillRect/>
          </a:stretch>
        </p:blipFill>
        <p:spPr bwMode="auto">
          <a:xfrm>
            <a:off x="905935" y="989013"/>
            <a:ext cx="7310967" cy="1096962"/>
          </a:xfrm>
          <a:prstGeom prst="rect">
            <a:avLst/>
          </a:prstGeom>
          <a:noFill/>
        </p:spPr>
      </p:pic>
    </p:spTree>
    <p:extLst>
      <p:ext uri="{BB962C8B-B14F-4D97-AF65-F5344CB8AC3E}">
        <p14:creationId xmlns:p14="http://schemas.microsoft.com/office/powerpoint/2010/main" val="217941272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629" y="972589"/>
            <a:ext cx="3934383" cy="29589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614" y="4114799"/>
            <a:ext cx="2860199" cy="26579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dropping the nuclear bomb jap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9494" y="1064028"/>
            <a:ext cx="4142150" cy="5708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294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134" y="2057717"/>
            <a:ext cx="8229600" cy="4525963"/>
          </a:xfrm>
        </p:spPr>
        <p:txBody>
          <a:bodyPr/>
          <a:lstStyle/>
          <a:p>
            <a:pPr marL="0" indent="0" algn="ctr">
              <a:buNone/>
            </a:pPr>
            <a:r>
              <a:rPr lang="en-US" dirty="0" smtClean="0">
                <a:latin typeface="Arial" panose="020B0604020202020204" pitchFamily="34" charset="0"/>
                <a:cs typeface="Arial" panose="020B0604020202020204" pitchFamily="34" charset="0"/>
              </a:rPr>
              <a:t>“We </a:t>
            </a:r>
            <a:r>
              <a:rPr lang="en-US" dirty="0">
                <a:latin typeface="Arial" panose="020B0604020202020204" pitchFamily="34" charset="0"/>
                <a:cs typeface="Arial" panose="020B0604020202020204" pitchFamily="34" charset="0"/>
              </a:rPr>
              <a:t>are now </a:t>
            </a:r>
            <a:r>
              <a:rPr lang="en-US" dirty="0">
                <a:solidFill>
                  <a:srgbClr val="FF0000"/>
                </a:solidFill>
                <a:latin typeface="Arial" panose="020B0604020202020204" pitchFamily="34" charset="0"/>
                <a:cs typeface="Arial" panose="020B0604020202020204" pitchFamily="34" charset="0"/>
              </a:rPr>
              <a:t>prepared to obliterate more rapidly and completely </a:t>
            </a:r>
            <a:r>
              <a:rPr lang="en-US" dirty="0">
                <a:latin typeface="Arial" panose="020B0604020202020204" pitchFamily="34" charset="0"/>
                <a:cs typeface="Arial" panose="020B0604020202020204" pitchFamily="34" charset="0"/>
              </a:rPr>
              <a:t>every </a:t>
            </a:r>
            <a:r>
              <a:rPr lang="en-US" b="1" u="sng" dirty="0">
                <a:latin typeface="Arial" panose="020B0604020202020204" pitchFamily="34" charset="0"/>
                <a:cs typeface="Arial" panose="020B0604020202020204" pitchFamily="34" charset="0"/>
              </a:rPr>
              <a:t>productive enterprise the Japanese have above ground in any city.</a:t>
            </a:r>
            <a:r>
              <a:rPr lang="en-US" dirty="0">
                <a:latin typeface="Arial" panose="020B0604020202020204" pitchFamily="34" charset="0"/>
                <a:cs typeface="Arial" panose="020B0604020202020204" pitchFamily="34" charset="0"/>
              </a:rPr>
              <a:t> We shall destroy their docks, their factories, and their </a:t>
            </a:r>
            <a:r>
              <a:rPr lang="en-US" dirty="0" smtClean="0">
                <a:latin typeface="Arial" panose="020B0604020202020204" pitchFamily="34" charset="0"/>
                <a:cs typeface="Arial" panose="020B0604020202020204" pitchFamily="34" charset="0"/>
              </a:rPr>
              <a:t>communications….If </a:t>
            </a:r>
            <a:r>
              <a:rPr lang="en-US" dirty="0">
                <a:latin typeface="Arial" panose="020B0604020202020204" pitchFamily="34" charset="0"/>
                <a:cs typeface="Arial" panose="020B0604020202020204" pitchFamily="34" charset="0"/>
              </a:rPr>
              <a:t>they do not now accept our terms they may </a:t>
            </a:r>
            <a:r>
              <a:rPr lang="en-US" b="1" i="1" dirty="0">
                <a:solidFill>
                  <a:srgbClr val="FF0000"/>
                </a:solidFill>
                <a:latin typeface="Arial" panose="020B0604020202020204" pitchFamily="34" charset="0"/>
                <a:cs typeface="Arial" panose="020B0604020202020204" pitchFamily="34" charset="0"/>
              </a:rPr>
              <a:t>expect a rain of ruin from the air, the like of which has never been seen on this earth</a:t>
            </a:r>
            <a:r>
              <a:rPr lang="en-US" b="1" i="1" dirty="0" smtClean="0">
                <a:solidFill>
                  <a:srgbClr val="FF0000"/>
                </a:solidFill>
                <a:latin typeface="Arial" panose="020B0604020202020204" pitchFamily="34" charset="0"/>
                <a:cs typeface="Arial" panose="020B0604020202020204" pitchFamily="34" charset="0"/>
              </a:rPr>
              <a:t>.”</a:t>
            </a:r>
            <a:endParaRPr lang="en-US" b="1" i="1" dirty="0">
              <a:solidFill>
                <a:srgbClr val="FF0000"/>
              </a:solidFill>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4" name="Title 1"/>
          <p:cNvSpPr txBox="1">
            <a:spLocks/>
          </p:cNvSpPr>
          <p:nvPr/>
        </p:nvSpPr>
        <p:spPr>
          <a:xfrm>
            <a:off x="673332" y="1036210"/>
            <a:ext cx="7905402" cy="1396094"/>
          </a:xfrm>
          <a:prstGeom prst="rect">
            <a:avLst/>
          </a:prstGeom>
        </p:spPr>
        <p:txBody>
          <a:bodyPr>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r>
              <a:rPr lang="en-US" sz="4300" b="1" kern="0" dirty="0" smtClean="0">
                <a:solidFill>
                  <a:srgbClr val="0070C0"/>
                </a:solidFill>
                <a:latin typeface="Arial" panose="020B0604020202020204" pitchFamily="34" charset="0"/>
                <a:ea typeface="Arial Unicode MS" panose="020B0604020202020204" pitchFamily="34" charset="-128"/>
                <a:cs typeface="Arial" panose="020B0604020202020204" pitchFamily="34" charset="0"/>
              </a:rPr>
              <a:t>From a Nuclear Imagination</a:t>
            </a:r>
            <a:endParaRPr lang="en-US" sz="4300" b="1" kern="0" dirty="0">
              <a:solidFill>
                <a:srgbClr val="0070C0"/>
              </a:solidFill>
              <a:latin typeface="Arial" panose="020B0604020202020204" pitchFamily="34" charset="0"/>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2842871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92" y="1603317"/>
            <a:ext cx="8911244" cy="5012575"/>
          </a:xfrm>
          <a:prstGeom prst="rect">
            <a:avLst/>
          </a:prstGeom>
        </p:spPr>
      </p:pic>
      <p:sp>
        <p:nvSpPr>
          <p:cNvPr id="3" name="Rectangle 2"/>
          <p:cNvSpPr/>
          <p:nvPr/>
        </p:nvSpPr>
        <p:spPr>
          <a:xfrm>
            <a:off x="2483341" y="933396"/>
            <a:ext cx="4070345" cy="584775"/>
          </a:xfrm>
          <a:prstGeom prst="rect">
            <a:avLst/>
          </a:prstGeom>
        </p:spPr>
        <p:txBody>
          <a:bodyPr wrap="none">
            <a:spAutoFit/>
          </a:bodyPr>
          <a:lstStyle/>
          <a:p>
            <a:r>
              <a:rPr lang="en-US" sz="3200" b="1" dirty="0">
                <a:solidFill>
                  <a:srgbClr val="0070C0"/>
                </a:solidFill>
                <a:latin typeface="Arial" panose="020B0604020202020204" pitchFamily="34" charset="0"/>
                <a:ea typeface="Arial Unicode MS" panose="020B0604020202020204" pitchFamily="34" charset="-128"/>
                <a:cs typeface="Arial" panose="020B0604020202020204" pitchFamily="34" charset="0"/>
              </a:rPr>
              <a:t>To </a:t>
            </a:r>
            <a:r>
              <a:rPr lang="en-US" sz="3200" b="1" dirty="0" smtClean="0">
                <a:solidFill>
                  <a:srgbClr val="0070C0"/>
                </a:solidFill>
                <a:latin typeface="Arial" panose="020B0604020202020204" pitchFamily="34" charset="0"/>
                <a:ea typeface="Arial Unicode MS" panose="020B0604020202020204" pitchFamily="34" charset="-128"/>
                <a:cs typeface="Arial" panose="020B0604020202020204" pitchFamily="34" charset="0"/>
              </a:rPr>
              <a:t>a Nuclear Reality</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278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IROSHIMA BEFORE AND AF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85" y="1529543"/>
            <a:ext cx="7918877" cy="409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062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hadow of hiroshi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79" y="1192138"/>
            <a:ext cx="6969379" cy="5361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883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0130" y="1184673"/>
            <a:ext cx="6858000" cy="1249918"/>
          </a:xfrm>
        </p:spPr>
        <p:txBody>
          <a:bodyPr>
            <a:noAutofit/>
          </a:bodyPr>
          <a:lstStyle/>
          <a:p>
            <a:r>
              <a:rPr lang="en-US" sz="4300" b="1" dirty="0">
                <a:solidFill>
                  <a:srgbClr val="0070C0"/>
                </a:solidFill>
                <a:latin typeface="Arial" panose="020B0604020202020204" pitchFamily="34" charset="0"/>
                <a:ea typeface="Arial Unicode MS" panose="020B0604020202020204" pitchFamily="34" charset="-128"/>
                <a:cs typeface="Arial" panose="020B0604020202020204" pitchFamily="34" charset="0"/>
              </a:rPr>
              <a:t>Nuclear Weapons and </a:t>
            </a:r>
            <a:br>
              <a:rPr lang="en-US" sz="4300" b="1" dirty="0">
                <a:solidFill>
                  <a:srgbClr val="0070C0"/>
                </a:solidFill>
                <a:latin typeface="Arial" panose="020B0604020202020204" pitchFamily="34" charset="0"/>
                <a:ea typeface="Arial Unicode MS" panose="020B0604020202020204" pitchFamily="34" charset="-128"/>
                <a:cs typeface="Arial" panose="020B0604020202020204" pitchFamily="34" charset="0"/>
              </a:rPr>
            </a:br>
            <a:r>
              <a:rPr lang="en-US" sz="4300" b="1" dirty="0">
                <a:solidFill>
                  <a:srgbClr val="0070C0"/>
                </a:solidFill>
                <a:latin typeface="Arial" panose="020B0604020202020204" pitchFamily="34" charset="0"/>
                <a:ea typeface="Arial Unicode MS" panose="020B0604020202020204" pitchFamily="34" charset="-128"/>
                <a:cs typeface="Arial" panose="020B0604020202020204" pitchFamily="34" charset="0"/>
              </a:rPr>
              <a:t>the Art of War </a:t>
            </a:r>
          </a:p>
        </p:txBody>
      </p:sp>
      <p:sp>
        <p:nvSpPr>
          <p:cNvPr id="3" name="Subtitle 2"/>
          <p:cNvSpPr>
            <a:spLocks noGrp="1"/>
          </p:cNvSpPr>
          <p:nvPr>
            <p:ph type="subTitle" idx="1"/>
          </p:nvPr>
        </p:nvSpPr>
        <p:spPr>
          <a:xfrm>
            <a:off x="182880" y="2997564"/>
            <a:ext cx="8572500" cy="2699147"/>
          </a:xfrm>
        </p:spPr>
        <p:txBody>
          <a:bodyPr>
            <a:normAutofit fontScale="92500" lnSpcReduction="10000"/>
          </a:bodyPr>
          <a:lstStyle/>
          <a:p>
            <a:pPr algn="l"/>
            <a:r>
              <a:rPr lang="en-US" sz="2700" dirty="0">
                <a:latin typeface="Arial" panose="020B0604020202020204" pitchFamily="34" charset="0"/>
                <a:cs typeface="Arial" panose="020B0604020202020204" pitchFamily="34" charset="0"/>
              </a:rPr>
              <a:t>Thus, the first and most vital step in any American security program for the age of the atomic bombs is to take measures to guarantee to ourselves in case of attack the possibility of retaliation in kind. . . . </a:t>
            </a:r>
            <a:r>
              <a:rPr lang="en-US" sz="2700" dirty="0">
                <a:solidFill>
                  <a:srgbClr val="FF0000"/>
                </a:solidFill>
                <a:latin typeface="Arial" panose="020B0604020202020204" pitchFamily="34" charset="0"/>
                <a:cs typeface="Arial" panose="020B0604020202020204" pitchFamily="34" charset="0"/>
              </a:rPr>
              <a:t>Thus far the chief purpose of our military establishment has been to win wars. From now on its chief purpose must be to avert them</a:t>
            </a:r>
            <a:r>
              <a:rPr lang="en-US" sz="2700" dirty="0">
                <a:latin typeface="Arial" panose="020B0604020202020204" pitchFamily="34" charset="0"/>
                <a:cs typeface="Arial" panose="020B0604020202020204" pitchFamily="34" charset="0"/>
              </a:rPr>
              <a:t>. (Brodie, 1946, p. 76)</a:t>
            </a:r>
            <a:endParaRPr lang="en-US" sz="25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232483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Cycl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Cycles"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Cycl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Cycles"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1964</TotalTime>
  <Words>2675</Words>
  <Application>Microsoft Office PowerPoint</Application>
  <PresentationFormat>On-screen Show (4:3)</PresentationFormat>
  <Paragraphs>219</Paragraphs>
  <Slides>34</Slides>
  <Notes>29</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1_Office Theme</vt:lpstr>
      <vt:lpstr>Default Design</vt:lpstr>
      <vt:lpstr>1_Default Design</vt:lpstr>
      <vt:lpstr>PowerPoint Presentation</vt:lpstr>
      <vt:lpstr>PowerPoint Presentation</vt:lpstr>
      <vt:lpstr>The NUCLEAR AGE begins </vt:lpstr>
      <vt:lpstr>PowerPoint Presentation</vt:lpstr>
      <vt:lpstr>PowerPoint Presentation</vt:lpstr>
      <vt:lpstr>PowerPoint Presentation</vt:lpstr>
      <vt:lpstr>PowerPoint Presentation</vt:lpstr>
      <vt:lpstr>PowerPoint Presentation</vt:lpstr>
      <vt:lpstr>Nuclear Weapons and  the Art of War </vt:lpstr>
      <vt:lpstr>PowerPoint Presentation</vt:lpstr>
      <vt:lpstr>But something has gone wrong:   2 MINUTES TO DOOMSDAY </vt:lpstr>
      <vt:lpstr>Three introductory concepts </vt:lpstr>
      <vt:lpstr>NUKES AS WMD</vt:lpstr>
      <vt:lpstr>PowerPoint Presentation</vt:lpstr>
      <vt:lpstr>THE NORTH KOREA ISSUE </vt:lpstr>
      <vt:lpstr>Nuclear weapons and the Global South </vt:lpstr>
      <vt:lpstr>PowerPoint Presentation</vt:lpstr>
      <vt:lpstr>The US &amp; Russia: The Cornerstone of the Global Nuclear Order</vt:lpstr>
      <vt:lpstr>PowerPoint Presentation</vt:lpstr>
      <vt:lpstr>PowerPoint Presentation</vt:lpstr>
      <vt:lpstr>PowerPoint Presentation</vt:lpstr>
      <vt:lpstr>     </vt:lpstr>
      <vt:lpstr>     </vt:lpstr>
      <vt:lpstr>     </vt:lpstr>
      <vt:lpstr>PowerPoint Presentation</vt:lpstr>
      <vt:lpstr>Russia Defense Strategy 2009/2014</vt:lpstr>
      <vt:lpstr>Limited Nuclear War Strategy </vt:lpstr>
      <vt:lpstr>PowerPoint Presentation</vt:lpstr>
      <vt:lpstr>The Future of The Global Nuclear Order:  Threats and Opportunities </vt:lpstr>
      <vt:lpstr>NUCLEAR WEAPONS FREE ZONE TREATIES </vt:lpstr>
      <vt:lpstr>Global Zero   (from the Four Horsemen article) </vt:lpstr>
      <vt:lpstr>Global Zero  (from the Four Horsemen article) </vt:lpstr>
      <vt:lpstr>PowerPoint Presentation</vt:lpstr>
      <vt:lpstr>PowerPoint Presentation</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CISAC</dc:creator>
  <cp:lastModifiedBy>Paulette Boudrot</cp:lastModifiedBy>
  <cp:revision>72</cp:revision>
  <cp:lastPrinted>2017-07-26T18:35:11Z</cp:lastPrinted>
  <dcterms:created xsi:type="dcterms:W3CDTF">2015-09-28T21:37:24Z</dcterms:created>
  <dcterms:modified xsi:type="dcterms:W3CDTF">2018-05-29T19:44:28Z</dcterms:modified>
</cp:coreProperties>
</file>