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Lst>
  <p:notesMasterIdLst>
    <p:notesMasterId r:id="rId24"/>
  </p:notesMasterIdLst>
  <p:handoutMasterIdLst>
    <p:handoutMasterId r:id="rId25"/>
  </p:handoutMasterIdLst>
  <p:sldIdLst>
    <p:sldId id="302" r:id="rId3"/>
    <p:sldId id="278" r:id="rId4"/>
    <p:sldId id="279" r:id="rId5"/>
    <p:sldId id="324" r:id="rId6"/>
    <p:sldId id="310" r:id="rId7"/>
    <p:sldId id="260" r:id="rId8"/>
    <p:sldId id="262" r:id="rId9"/>
    <p:sldId id="275" r:id="rId10"/>
    <p:sldId id="266" r:id="rId11"/>
    <p:sldId id="298" r:id="rId12"/>
    <p:sldId id="329" r:id="rId13"/>
    <p:sldId id="330" r:id="rId14"/>
    <p:sldId id="331" r:id="rId15"/>
    <p:sldId id="328" r:id="rId16"/>
    <p:sldId id="269" r:id="rId17"/>
    <p:sldId id="325" r:id="rId18"/>
    <p:sldId id="332" r:id="rId19"/>
    <p:sldId id="318" r:id="rId20"/>
    <p:sldId id="319" r:id="rId21"/>
    <p:sldId id="333" r:id="rId22"/>
    <p:sldId id="270" r:id="rId23"/>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Times" pitchFamily="18" charset="0"/>
        <a:ea typeface="+mn-ea"/>
        <a:cs typeface="Arial" pitchFamily="34" charset="0"/>
      </a:defRPr>
    </a:lvl1pPr>
    <a:lvl2pPr marL="457200" algn="l" rtl="0" fontAlgn="base">
      <a:spcBef>
        <a:spcPct val="0"/>
      </a:spcBef>
      <a:spcAft>
        <a:spcPct val="0"/>
      </a:spcAft>
      <a:defRPr kern="1200">
        <a:solidFill>
          <a:schemeClr val="tx1"/>
        </a:solidFill>
        <a:latin typeface="Times" pitchFamily="18" charset="0"/>
        <a:ea typeface="+mn-ea"/>
        <a:cs typeface="Arial" pitchFamily="34" charset="0"/>
      </a:defRPr>
    </a:lvl2pPr>
    <a:lvl3pPr marL="914400" algn="l" rtl="0" fontAlgn="base">
      <a:spcBef>
        <a:spcPct val="0"/>
      </a:spcBef>
      <a:spcAft>
        <a:spcPct val="0"/>
      </a:spcAft>
      <a:defRPr kern="1200">
        <a:solidFill>
          <a:schemeClr val="tx1"/>
        </a:solidFill>
        <a:latin typeface="Times"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pitchFamily="18" charset="0"/>
        <a:ea typeface="+mn-ea"/>
        <a:cs typeface="Arial" pitchFamily="34" charset="0"/>
      </a:defRPr>
    </a:lvl5pPr>
    <a:lvl6pPr marL="2286000" algn="l" defTabSz="914400" rtl="0" eaLnBrk="1" latinLnBrk="0" hangingPunct="1">
      <a:defRPr kern="1200">
        <a:solidFill>
          <a:schemeClr val="tx1"/>
        </a:solidFill>
        <a:latin typeface="Times" pitchFamily="18" charset="0"/>
        <a:ea typeface="+mn-ea"/>
        <a:cs typeface="Arial" pitchFamily="34" charset="0"/>
      </a:defRPr>
    </a:lvl6pPr>
    <a:lvl7pPr marL="2743200" algn="l" defTabSz="914400" rtl="0" eaLnBrk="1" latinLnBrk="0" hangingPunct="1">
      <a:defRPr kern="1200">
        <a:solidFill>
          <a:schemeClr val="tx1"/>
        </a:solidFill>
        <a:latin typeface="Times" pitchFamily="18" charset="0"/>
        <a:ea typeface="+mn-ea"/>
        <a:cs typeface="Arial" pitchFamily="34" charset="0"/>
      </a:defRPr>
    </a:lvl7pPr>
    <a:lvl8pPr marL="3200400" algn="l" defTabSz="914400" rtl="0" eaLnBrk="1" latinLnBrk="0" hangingPunct="1">
      <a:defRPr kern="1200">
        <a:solidFill>
          <a:schemeClr val="tx1"/>
        </a:solidFill>
        <a:latin typeface="Times" pitchFamily="18" charset="0"/>
        <a:ea typeface="+mn-ea"/>
        <a:cs typeface="Arial" pitchFamily="34" charset="0"/>
      </a:defRPr>
    </a:lvl8pPr>
    <a:lvl9pPr marL="3657600" algn="l" defTabSz="914400" rtl="0" eaLnBrk="1" latinLnBrk="0" hangingPunct="1">
      <a:defRPr kern="1200">
        <a:solidFill>
          <a:schemeClr val="tx1"/>
        </a:solidFill>
        <a:latin typeface="Times" pitchFamily="18"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c"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B2B2B2"/>
    <a:srgbClr val="FF0000"/>
    <a:srgbClr val="FFFFFF"/>
    <a:srgbClr val="0000FF"/>
    <a:srgbClr val="33CC33"/>
    <a:srgbClr val="FFCC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7567" autoAdjust="0"/>
  </p:normalViewPr>
  <p:slideViewPr>
    <p:cSldViewPr>
      <p:cViewPr varScale="1">
        <p:scale>
          <a:sx n="89" d="100"/>
          <a:sy n="89" d="100"/>
        </p:scale>
        <p:origin x="-10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0" y="-72"/>
      </p:cViewPr>
      <p:guideLst>
        <p:guide orient="horz" pos="2911"/>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0809" tIns="45405" rIns="90809" bIns="45405" numCol="1" anchor="t" anchorCtr="0" compatLnSpc="1">
            <a:prstTxWarp prst="textNoShape">
              <a:avLst/>
            </a:prstTxWarp>
          </a:bodyPr>
          <a:lstStyle>
            <a:lvl1pPr defTabSz="908050">
              <a:defRPr sz="1200">
                <a:latin typeface="Arial" pitchFamily="34" charset="0"/>
              </a:defRPr>
            </a:lvl1pPr>
          </a:lstStyle>
          <a:p>
            <a:endParaRPr lang="en-US"/>
          </a:p>
        </p:txBody>
      </p:sp>
      <p:sp>
        <p:nvSpPr>
          <p:cNvPr id="192515" name="Rectangle 3"/>
          <p:cNvSpPr>
            <a:spLocks noGrp="1" noChangeArrowheads="1"/>
          </p:cNvSpPr>
          <p:nvPr>
            <p:ph type="dt" sz="quarter" idx="1"/>
          </p:nvPr>
        </p:nvSpPr>
        <p:spPr bwMode="auto">
          <a:xfrm>
            <a:off x="3938588" y="0"/>
            <a:ext cx="3014662" cy="461963"/>
          </a:xfrm>
          <a:prstGeom prst="rect">
            <a:avLst/>
          </a:prstGeom>
          <a:noFill/>
          <a:ln w="9525">
            <a:noFill/>
            <a:miter lim="800000"/>
            <a:headEnd/>
            <a:tailEnd/>
          </a:ln>
          <a:effectLst/>
        </p:spPr>
        <p:txBody>
          <a:bodyPr vert="horz" wrap="square" lIns="90809" tIns="45405" rIns="90809" bIns="45405" numCol="1" anchor="t" anchorCtr="0" compatLnSpc="1">
            <a:prstTxWarp prst="textNoShape">
              <a:avLst/>
            </a:prstTxWarp>
          </a:bodyPr>
          <a:lstStyle>
            <a:lvl1pPr algn="r" defTabSz="908050">
              <a:defRPr sz="1200">
                <a:latin typeface="Arial" pitchFamily="34" charset="0"/>
              </a:defRPr>
            </a:lvl1pPr>
          </a:lstStyle>
          <a:p>
            <a:endParaRPr lang="en-US"/>
          </a:p>
        </p:txBody>
      </p:sp>
      <p:sp>
        <p:nvSpPr>
          <p:cNvPr id="192516" name="Rectangle 4"/>
          <p:cNvSpPr>
            <a:spLocks noGrp="1" noChangeArrowheads="1"/>
          </p:cNvSpPr>
          <p:nvPr>
            <p:ph type="ftr" sz="quarter" idx="2"/>
          </p:nvPr>
        </p:nvSpPr>
        <p:spPr bwMode="auto">
          <a:xfrm>
            <a:off x="0" y="8777288"/>
            <a:ext cx="3014663" cy="461962"/>
          </a:xfrm>
          <a:prstGeom prst="rect">
            <a:avLst/>
          </a:prstGeom>
          <a:noFill/>
          <a:ln w="9525">
            <a:noFill/>
            <a:miter lim="800000"/>
            <a:headEnd/>
            <a:tailEnd/>
          </a:ln>
          <a:effectLst/>
        </p:spPr>
        <p:txBody>
          <a:bodyPr vert="horz" wrap="square" lIns="90809" tIns="45405" rIns="90809" bIns="45405" numCol="1" anchor="b" anchorCtr="0" compatLnSpc="1">
            <a:prstTxWarp prst="textNoShape">
              <a:avLst/>
            </a:prstTxWarp>
          </a:bodyPr>
          <a:lstStyle>
            <a:lvl1pPr defTabSz="908050">
              <a:defRPr sz="1200">
                <a:latin typeface="Arial" pitchFamily="34" charset="0"/>
              </a:defRPr>
            </a:lvl1pPr>
          </a:lstStyle>
          <a:p>
            <a:endParaRPr lang="en-US"/>
          </a:p>
        </p:txBody>
      </p:sp>
      <p:sp>
        <p:nvSpPr>
          <p:cNvPr id="192517" name="Rectangle 5"/>
          <p:cNvSpPr>
            <a:spLocks noGrp="1" noChangeArrowheads="1"/>
          </p:cNvSpPr>
          <p:nvPr>
            <p:ph type="sldNum" sz="quarter" idx="3"/>
          </p:nvPr>
        </p:nvSpPr>
        <p:spPr bwMode="auto">
          <a:xfrm>
            <a:off x="3938588" y="8777288"/>
            <a:ext cx="3014662" cy="461962"/>
          </a:xfrm>
          <a:prstGeom prst="rect">
            <a:avLst/>
          </a:prstGeom>
          <a:noFill/>
          <a:ln w="9525">
            <a:noFill/>
            <a:miter lim="800000"/>
            <a:headEnd/>
            <a:tailEnd/>
          </a:ln>
          <a:effectLst/>
        </p:spPr>
        <p:txBody>
          <a:bodyPr vert="horz" wrap="square" lIns="90809" tIns="45405" rIns="90809" bIns="45405" numCol="1" anchor="b" anchorCtr="0" compatLnSpc="1">
            <a:prstTxWarp prst="textNoShape">
              <a:avLst/>
            </a:prstTxWarp>
          </a:bodyPr>
          <a:lstStyle>
            <a:lvl1pPr algn="r" defTabSz="908050">
              <a:defRPr sz="1200">
                <a:latin typeface="Arial" pitchFamily="34" charset="0"/>
              </a:defRPr>
            </a:lvl1pPr>
          </a:lstStyle>
          <a:p>
            <a:fld id="{BCB770E4-1136-4CB6-B759-FE9C6D8B390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32" tIns="46267" rIns="92532" bIns="46267" numCol="1" anchor="t" anchorCtr="0" compatLnSpc="1">
            <a:prstTxWarp prst="textNoShape">
              <a:avLst/>
            </a:prstTxWarp>
          </a:bodyPr>
          <a:lstStyle>
            <a:lvl1pPr defTabSz="925513">
              <a:defRPr sz="1200">
                <a:latin typeface="Arial" pitchFamily="34" charset="0"/>
              </a:defRPr>
            </a:lvl1pPr>
          </a:lstStyle>
          <a:p>
            <a:endParaRPr lang="en-US"/>
          </a:p>
        </p:txBody>
      </p:sp>
      <p:sp>
        <p:nvSpPr>
          <p:cNvPr id="43011" name="Rectangle 3"/>
          <p:cNvSpPr>
            <a:spLocks noGrp="1" noChangeArrowheads="1"/>
          </p:cNvSpPr>
          <p:nvPr>
            <p:ph type="dt" idx="1"/>
          </p:nvPr>
        </p:nvSpPr>
        <p:spPr bwMode="auto">
          <a:xfrm>
            <a:off x="3940175" y="0"/>
            <a:ext cx="3013075" cy="461963"/>
          </a:xfrm>
          <a:prstGeom prst="rect">
            <a:avLst/>
          </a:prstGeom>
          <a:noFill/>
          <a:ln w="9525">
            <a:noFill/>
            <a:miter lim="800000"/>
            <a:headEnd/>
            <a:tailEnd/>
          </a:ln>
          <a:effectLst/>
        </p:spPr>
        <p:txBody>
          <a:bodyPr vert="horz" wrap="square" lIns="92532" tIns="46267" rIns="92532" bIns="46267" numCol="1" anchor="t" anchorCtr="0" compatLnSpc="1">
            <a:prstTxWarp prst="textNoShape">
              <a:avLst/>
            </a:prstTxWarp>
          </a:bodyPr>
          <a:lstStyle>
            <a:lvl1pPr algn="r" defTabSz="925513">
              <a:defRPr sz="1200">
                <a:latin typeface="Arial" pitchFamily="34" charset="0"/>
              </a:defRPr>
            </a:lvl1pPr>
          </a:lstStyle>
          <a:p>
            <a:endParaRPr lang="en-US"/>
          </a:p>
        </p:txBody>
      </p:sp>
      <p:sp>
        <p:nvSpPr>
          <p:cNvPr id="43012" name="Rectangle 4"/>
          <p:cNvSpPr>
            <a:spLocks noRot="1" noChangeArrowheads="1" noTextEdit="1"/>
          </p:cNvSpPr>
          <p:nvPr>
            <p:ph type="sldImg" idx="2"/>
          </p:nvPr>
        </p:nvSpPr>
        <p:spPr bwMode="auto">
          <a:xfrm>
            <a:off x="1169988" y="693738"/>
            <a:ext cx="4618037" cy="3463925"/>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a:effectLst/>
        </p:spPr>
        <p:txBody>
          <a:bodyPr vert="horz" wrap="square" lIns="92532" tIns="46267" rIns="92532" bIns="462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4" name="Rectangle 6"/>
          <p:cNvSpPr>
            <a:spLocks noGrp="1" noChangeArrowheads="1"/>
          </p:cNvSpPr>
          <p:nvPr>
            <p:ph type="ftr" sz="quarter" idx="4"/>
          </p:nvPr>
        </p:nvSpPr>
        <p:spPr bwMode="auto">
          <a:xfrm>
            <a:off x="0" y="8777288"/>
            <a:ext cx="3013075" cy="461962"/>
          </a:xfrm>
          <a:prstGeom prst="rect">
            <a:avLst/>
          </a:prstGeom>
          <a:noFill/>
          <a:ln w="9525">
            <a:noFill/>
            <a:miter lim="800000"/>
            <a:headEnd/>
            <a:tailEnd/>
          </a:ln>
          <a:effectLst/>
        </p:spPr>
        <p:txBody>
          <a:bodyPr vert="horz" wrap="square" lIns="92532" tIns="46267" rIns="92532" bIns="46267" numCol="1" anchor="b" anchorCtr="0" compatLnSpc="1">
            <a:prstTxWarp prst="textNoShape">
              <a:avLst/>
            </a:prstTxWarp>
          </a:bodyPr>
          <a:lstStyle>
            <a:lvl1pPr defTabSz="925513">
              <a:defRPr sz="1200">
                <a:latin typeface="Arial" pitchFamily="34" charset="0"/>
              </a:defRPr>
            </a:lvl1pPr>
          </a:lstStyle>
          <a:p>
            <a:endParaRPr lang="en-US"/>
          </a:p>
        </p:txBody>
      </p:sp>
      <p:sp>
        <p:nvSpPr>
          <p:cNvPr id="43015" name="Rectangle 7"/>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a:effectLst/>
        </p:spPr>
        <p:txBody>
          <a:bodyPr vert="horz" wrap="square" lIns="92532" tIns="46267" rIns="92532" bIns="46267" numCol="1" anchor="b" anchorCtr="0" compatLnSpc="1">
            <a:prstTxWarp prst="textNoShape">
              <a:avLst/>
            </a:prstTxWarp>
          </a:bodyPr>
          <a:lstStyle>
            <a:lvl1pPr algn="r" defTabSz="925513">
              <a:defRPr sz="1200">
                <a:latin typeface="Arial" pitchFamily="34" charset="0"/>
              </a:defRPr>
            </a:lvl1pPr>
          </a:lstStyle>
          <a:p>
            <a:fld id="{C45A1CCB-25C6-4326-8777-8D9BA26B1EB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BBADE-DAB2-491A-90CD-8484A6689A1A}" type="slidenum">
              <a:rPr lang="en-US"/>
              <a:pPr/>
              <a:t>1</a:t>
            </a:fld>
            <a:endParaRPr 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pPr marL="228600" indent="-228600"/>
            <a:r>
              <a:rPr lang="en-US"/>
              <a:t>STUART</a:t>
            </a:r>
          </a:p>
          <a:p>
            <a:pPr marL="228600" indent="-228600"/>
            <a:endParaRPr lang="en-US"/>
          </a:p>
          <a:p>
            <a:pPr marL="228600" indent="-228600"/>
            <a:r>
              <a:rPr lang="en-US"/>
              <a:t>Reference to letter</a:t>
            </a:r>
          </a:p>
          <a:p>
            <a:pPr marL="685800" lvl="1" indent="-228600"/>
            <a:r>
              <a:rPr lang="en-US"/>
              <a:t>Continuing development of strategy implementation</a:t>
            </a:r>
          </a:p>
          <a:p>
            <a:pPr marL="685800" lvl="1" indent="-228600"/>
            <a:r>
              <a:rPr lang="en-US"/>
              <a:t>Thank staff</a:t>
            </a:r>
          </a:p>
          <a:p>
            <a:pPr marL="685800" lvl="1" indent="-228600"/>
            <a:r>
              <a:rPr lang="en-US"/>
              <a:t>Major impediment of theme</a:t>
            </a:r>
          </a:p>
          <a:p>
            <a:pPr marL="685800" lvl="1" indent="-228600"/>
            <a:r>
              <a:rPr lang="en-US"/>
              <a:t>Refer to resource requirement</a:t>
            </a:r>
          </a:p>
          <a:p>
            <a:pPr marL="685800" lvl="1" indent="-228600"/>
            <a:r>
              <a:rPr lang="en-US"/>
              <a:t>Reference Core Essence statement</a:t>
            </a:r>
          </a:p>
          <a:p>
            <a:pPr marL="685800" lvl="1" indent="-228600"/>
            <a:r>
              <a:rPr lang="en-US"/>
              <a:t>Reference need for cultural change/behavior</a:t>
            </a:r>
          </a:p>
          <a:p>
            <a:pPr marL="685800" lvl="1" indent="-228600"/>
            <a:r>
              <a:rPr lang="en-US"/>
              <a:t>Membership change</a:t>
            </a:r>
          </a:p>
          <a:p>
            <a:pPr marL="685800" lvl="1" indent="-228600"/>
            <a:r>
              <a:rPr lang="en-US"/>
              <a:t>Background on session objectives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9799459-A9E4-4082-BE8A-C07CC077B23E}" type="slidenum">
              <a:rPr lang="en-US"/>
              <a:pPr/>
              <a:t>10</a:t>
            </a:fld>
            <a:endParaRPr lang="en-US"/>
          </a:p>
        </p:txBody>
      </p:sp>
      <p:sp>
        <p:nvSpPr>
          <p:cNvPr id="149506" name="Rectangle 7"/>
          <p:cNvSpPr txBox="1">
            <a:spLocks noGrp="1" noChangeArrowheads="1"/>
          </p:cNvSpPr>
          <p:nvPr/>
        </p:nvSpPr>
        <p:spPr bwMode="auto">
          <a:xfrm>
            <a:off x="3940175" y="8778875"/>
            <a:ext cx="3014663" cy="461963"/>
          </a:xfrm>
          <a:prstGeom prst="rect">
            <a:avLst/>
          </a:prstGeom>
          <a:noFill/>
          <a:ln w="9525">
            <a:noFill/>
            <a:miter lim="800000"/>
            <a:headEnd/>
            <a:tailEnd/>
          </a:ln>
        </p:spPr>
        <p:txBody>
          <a:bodyPr lIns="92534" tIns="46268" rIns="92534" bIns="46268" anchor="b"/>
          <a:lstStyle/>
          <a:p>
            <a:pPr algn="r" defTabSz="925513" eaLnBrk="0" hangingPunct="0"/>
            <a:fld id="{EF8CFBDE-FA12-4E26-B7FD-2CD24021E289}" type="slidenum">
              <a:rPr lang="en-US" sz="1200">
                <a:latin typeface="Arial" pitchFamily="34" charset="0"/>
                <a:ea typeface="ヒラギノ角ゴ Pro W3" pitchFamily="-105" charset="-128"/>
              </a:rPr>
              <a:pPr algn="r" defTabSz="925513" eaLnBrk="0" hangingPunct="0"/>
              <a:t>10</a:t>
            </a:fld>
            <a:endParaRPr lang="en-US" sz="1200">
              <a:latin typeface="Arial" pitchFamily="34" charset="0"/>
              <a:ea typeface="ヒラギノ角ゴ Pro W3" pitchFamily="-105" charset="-128"/>
            </a:endParaRPr>
          </a:p>
        </p:txBody>
      </p:sp>
      <p:sp>
        <p:nvSpPr>
          <p:cNvPr id="149507" name="Rectangle 2"/>
          <p:cNvSpPr>
            <a:spLocks noChangeArrowheads="1" noTextEdit="1"/>
          </p:cNvSpPr>
          <p:nvPr>
            <p:ph type="sldImg"/>
          </p:nvPr>
        </p:nvSpPr>
        <p:spPr>
          <a:xfrm>
            <a:off x="1166813" y="692150"/>
            <a:ext cx="4621212" cy="3465513"/>
          </a:xfrm>
          <a:ln/>
        </p:spPr>
      </p:sp>
      <p:sp>
        <p:nvSpPr>
          <p:cNvPr id="149508" name="Rectangle 3"/>
          <p:cNvSpPr>
            <a:spLocks noGrp="1" noChangeArrowheads="1"/>
          </p:cNvSpPr>
          <p:nvPr>
            <p:ph type="body" idx="1"/>
          </p:nvPr>
        </p:nvSpPr>
        <p:spPr>
          <a:xfrm>
            <a:off x="927100" y="4389438"/>
            <a:ext cx="5100638" cy="4159250"/>
          </a:xfrm>
          <a:noFill/>
        </p:spPr>
        <p:txBody>
          <a:bodyPr lIns="92534" tIns="46268" rIns="92534" bIns="46268"/>
          <a:lstStyle/>
          <a:p>
            <a:r>
              <a:rPr lang="en-US"/>
              <a:t>STUART</a:t>
            </a:r>
          </a:p>
          <a:p>
            <a:endParaRPr lang="en-US"/>
          </a:p>
          <a:p>
            <a:r>
              <a:rPr lang="en-US"/>
              <a:t>Several obstacles.  The one on screen is only one, but a significant one.</a:t>
            </a:r>
          </a:p>
          <a:p>
            <a:endParaRPr lang="en-US"/>
          </a:p>
          <a:p>
            <a:r>
              <a:rPr lang="en-US"/>
              <a:t>Rotary brand recognition diluted by annual themes and internal program logos</a:t>
            </a:r>
          </a:p>
          <a:p>
            <a:r>
              <a:rPr lang="en-US"/>
              <a:t>Every time a new logo is introduced, </a:t>
            </a:r>
          </a:p>
          <a:p>
            <a:endParaRPr lang="en-US"/>
          </a:p>
          <a:p>
            <a:r>
              <a:rPr lang="en-US"/>
              <a:t>Further complicated by the lack of PR skills, knowledge and material hinders local recognition </a:t>
            </a:r>
          </a:p>
          <a:p>
            <a:endParaRPr lang="en-US"/>
          </a:p>
          <a:p>
            <a:r>
              <a:rPr lang="en-US"/>
              <a:t>Networking and vocational service under-promoted</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0CC90B-91E4-4223-B2CE-E6D1F1115648}" type="slidenum">
              <a:rPr lang="en-US"/>
              <a:pPr/>
              <a:t>11</a:t>
            </a:fld>
            <a:endParaRPr lang="en-US"/>
          </a:p>
        </p:txBody>
      </p:sp>
      <p:sp>
        <p:nvSpPr>
          <p:cNvPr id="263170" name="Rectangle 7"/>
          <p:cNvSpPr txBox="1">
            <a:spLocks noGrp="1" noChangeArrowheads="1"/>
          </p:cNvSpPr>
          <p:nvPr/>
        </p:nvSpPr>
        <p:spPr bwMode="auto">
          <a:xfrm>
            <a:off x="3940175" y="8778875"/>
            <a:ext cx="3014663" cy="461963"/>
          </a:xfrm>
          <a:prstGeom prst="rect">
            <a:avLst/>
          </a:prstGeom>
          <a:noFill/>
          <a:ln w="9525">
            <a:noFill/>
            <a:miter lim="800000"/>
            <a:headEnd/>
            <a:tailEnd/>
          </a:ln>
        </p:spPr>
        <p:txBody>
          <a:bodyPr lIns="92534" tIns="46268" rIns="92534" bIns="46268" anchor="b"/>
          <a:lstStyle/>
          <a:p>
            <a:pPr algn="r" defTabSz="925513" eaLnBrk="0" hangingPunct="0"/>
            <a:fld id="{891ADB59-AEA0-493E-B1E1-831EE8946EFF}" type="slidenum">
              <a:rPr lang="en-US" sz="1200">
                <a:latin typeface="Arial" pitchFamily="34" charset="0"/>
                <a:ea typeface="ヒラギノ角ゴ Pro W3" pitchFamily="-105" charset="-128"/>
              </a:rPr>
              <a:pPr algn="r" defTabSz="925513" eaLnBrk="0" hangingPunct="0"/>
              <a:t>11</a:t>
            </a:fld>
            <a:endParaRPr lang="en-US" sz="1200">
              <a:latin typeface="Arial" pitchFamily="34" charset="0"/>
              <a:ea typeface="ヒラギノ角ゴ Pro W3" pitchFamily="-105" charset="-128"/>
            </a:endParaRPr>
          </a:p>
        </p:txBody>
      </p:sp>
      <p:sp>
        <p:nvSpPr>
          <p:cNvPr id="263171" name="Rectangle 2"/>
          <p:cNvSpPr>
            <a:spLocks noChangeArrowheads="1" noTextEdit="1"/>
          </p:cNvSpPr>
          <p:nvPr>
            <p:ph type="sldImg"/>
          </p:nvPr>
        </p:nvSpPr>
        <p:spPr>
          <a:xfrm>
            <a:off x="1166813" y="692150"/>
            <a:ext cx="4621212" cy="3465513"/>
          </a:xfrm>
          <a:ln/>
        </p:spPr>
      </p:sp>
      <p:sp>
        <p:nvSpPr>
          <p:cNvPr id="263172" name="Rectangle 3"/>
          <p:cNvSpPr>
            <a:spLocks noGrp="1" noChangeArrowheads="1"/>
          </p:cNvSpPr>
          <p:nvPr>
            <p:ph type="body" idx="1"/>
          </p:nvPr>
        </p:nvSpPr>
        <p:spPr>
          <a:xfrm>
            <a:off x="927100" y="4389438"/>
            <a:ext cx="5100638" cy="4159250"/>
          </a:xfrm>
          <a:noFill/>
        </p:spPr>
        <p:txBody>
          <a:bodyPr lIns="92534" tIns="46268" rIns="92534" bIns="46268"/>
          <a:lstStyle/>
          <a:p>
            <a:r>
              <a:rPr lang="en-US"/>
              <a:t>STUART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B7043A-98F3-4830-81CC-1DDB07170316}" type="slidenum">
              <a:rPr lang="en-US"/>
              <a:pPr/>
              <a:t>12</a:t>
            </a:fld>
            <a:endParaRPr lang="en-US"/>
          </a:p>
        </p:txBody>
      </p:sp>
      <p:sp>
        <p:nvSpPr>
          <p:cNvPr id="265218" name="Rectangle 7"/>
          <p:cNvSpPr txBox="1">
            <a:spLocks noGrp="1" noChangeArrowheads="1"/>
          </p:cNvSpPr>
          <p:nvPr/>
        </p:nvSpPr>
        <p:spPr bwMode="auto">
          <a:xfrm>
            <a:off x="3940175" y="8778875"/>
            <a:ext cx="3014663" cy="461963"/>
          </a:xfrm>
          <a:prstGeom prst="rect">
            <a:avLst/>
          </a:prstGeom>
          <a:noFill/>
          <a:ln w="9525">
            <a:noFill/>
            <a:miter lim="800000"/>
            <a:headEnd/>
            <a:tailEnd/>
          </a:ln>
        </p:spPr>
        <p:txBody>
          <a:bodyPr lIns="92534" tIns="46268" rIns="92534" bIns="46268" anchor="b"/>
          <a:lstStyle/>
          <a:p>
            <a:pPr algn="r" defTabSz="925513" eaLnBrk="0" hangingPunct="0"/>
            <a:fld id="{2C13EF1E-F15F-4626-927C-C02858E965DD}" type="slidenum">
              <a:rPr lang="en-US" sz="1200">
                <a:latin typeface="Arial" pitchFamily="34" charset="0"/>
                <a:ea typeface="ヒラギノ角ゴ Pro W3" pitchFamily="-105" charset="-128"/>
              </a:rPr>
              <a:pPr algn="r" defTabSz="925513" eaLnBrk="0" hangingPunct="0"/>
              <a:t>12</a:t>
            </a:fld>
            <a:endParaRPr lang="en-US" sz="1200">
              <a:latin typeface="Arial" pitchFamily="34" charset="0"/>
              <a:ea typeface="ヒラギノ角ゴ Pro W3" pitchFamily="-105" charset="-128"/>
            </a:endParaRPr>
          </a:p>
        </p:txBody>
      </p:sp>
      <p:sp>
        <p:nvSpPr>
          <p:cNvPr id="265219" name="Rectangle 2"/>
          <p:cNvSpPr>
            <a:spLocks noChangeArrowheads="1" noTextEdit="1"/>
          </p:cNvSpPr>
          <p:nvPr>
            <p:ph type="sldImg"/>
          </p:nvPr>
        </p:nvSpPr>
        <p:spPr>
          <a:xfrm>
            <a:off x="1166813" y="692150"/>
            <a:ext cx="4621212" cy="3465513"/>
          </a:xfrm>
          <a:ln/>
        </p:spPr>
      </p:sp>
      <p:sp>
        <p:nvSpPr>
          <p:cNvPr id="265220" name="Rectangle 3"/>
          <p:cNvSpPr>
            <a:spLocks noGrp="1" noChangeArrowheads="1"/>
          </p:cNvSpPr>
          <p:nvPr>
            <p:ph type="body" idx="1"/>
          </p:nvPr>
        </p:nvSpPr>
        <p:spPr>
          <a:xfrm>
            <a:off x="927100" y="4389438"/>
            <a:ext cx="5100638" cy="4159250"/>
          </a:xfrm>
          <a:noFill/>
        </p:spPr>
        <p:txBody>
          <a:bodyPr lIns="92534" tIns="46268" rIns="92534" bIns="46268"/>
          <a:lstStyle/>
          <a:p>
            <a:r>
              <a:rPr lang="en-US"/>
              <a:t>STUART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7A3F41-E619-4DD5-9C58-3BC7B21A3643}" type="slidenum">
              <a:rPr lang="en-US"/>
              <a:pPr/>
              <a:t>13</a:t>
            </a:fld>
            <a:endParaRPr lang="en-US"/>
          </a:p>
        </p:txBody>
      </p:sp>
      <p:sp>
        <p:nvSpPr>
          <p:cNvPr id="267266" name="Rectangle 7"/>
          <p:cNvSpPr txBox="1">
            <a:spLocks noGrp="1" noChangeArrowheads="1"/>
          </p:cNvSpPr>
          <p:nvPr/>
        </p:nvSpPr>
        <p:spPr bwMode="auto">
          <a:xfrm>
            <a:off x="3940175" y="8778875"/>
            <a:ext cx="3014663" cy="461963"/>
          </a:xfrm>
          <a:prstGeom prst="rect">
            <a:avLst/>
          </a:prstGeom>
          <a:noFill/>
          <a:ln w="9525">
            <a:noFill/>
            <a:miter lim="800000"/>
            <a:headEnd/>
            <a:tailEnd/>
          </a:ln>
        </p:spPr>
        <p:txBody>
          <a:bodyPr lIns="92534" tIns="46268" rIns="92534" bIns="46268" anchor="b"/>
          <a:lstStyle/>
          <a:p>
            <a:pPr algn="r" defTabSz="925513" eaLnBrk="0" hangingPunct="0"/>
            <a:fld id="{A48A5427-F8CF-4B9B-BD66-23AE2A93B2E5}" type="slidenum">
              <a:rPr lang="en-US" sz="1200">
                <a:latin typeface="Arial" pitchFamily="34" charset="0"/>
                <a:ea typeface="ヒラギノ角ゴ Pro W3" pitchFamily="-105" charset="-128"/>
              </a:rPr>
              <a:pPr algn="r" defTabSz="925513" eaLnBrk="0" hangingPunct="0"/>
              <a:t>13</a:t>
            </a:fld>
            <a:endParaRPr lang="en-US" sz="1200">
              <a:latin typeface="Arial" pitchFamily="34" charset="0"/>
              <a:ea typeface="ヒラギノ角ゴ Pro W3" pitchFamily="-105" charset="-128"/>
            </a:endParaRPr>
          </a:p>
        </p:txBody>
      </p:sp>
      <p:sp>
        <p:nvSpPr>
          <p:cNvPr id="267267" name="Rectangle 2"/>
          <p:cNvSpPr>
            <a:spLocks noChangeArrowheads="1" noTextEdit="1"/>
          </p:cNvSpPr>
          <p:nvPr>
            <p:ph type="sldImg"/>
          </p:nvPr>
        </p:nvSpPr>
        <p:spPr>
          <a:xfrm>
            <a:off x="1166813" y="692150"/>
            <a:ext cx="4621212" cy="3465513"/>
          </a:xfrm>
          <a:ln/>
        </p:spPr>
      </p:sp>
      <p:sp>
        <p:nvSpPr>
          <p:cNvPr id="267268" name="Rectangle 3"/>
          <p:cNvSpPr>
            <a:spLocks noGrp="1" noChangeArrowheads="1"/>
          </p:cNvSpPr>
          <p:nvPr>
            <p:ph type="body" idx="1"/>
          </p:nvPr>
        </p:nvSpPr>
        <p:spPr>
          <a:xfrm>
            <a:off x="927100" y="4389438"/>
            <a:ext cx="5100638" cy="4159250"/>
          </a:xfrm>
          <a:noFill/>
        </p:spPr>
        <p:txBody>
          <a:bodyPr lIns="92534" tIns="46268" rIns="92534" bIns="46268"/>
          <a:lstStyle/>
          <a:p>
            <a:r>
              <a:rPr lang="en-US"/>
              <a:t>STUART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726CE-B626-4B4D-A91B-54E94134A6A8}" type="slidenum">
              <a:rPr lang="en-US"/>
              <a:pPr/>
              <a:t>14</a:t>
            </a:fld>
            <a:endParaRPr lang="en-US"/>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a:t>STUART</a:t>
            </a:r>
          </a:p>
          <a:p>
            <a:endParaRPr lang="en-US"/>
          </a:p>
          <a:p>
            <a:r>
              <a:rPr lang="en-US"/>
              <a:t>Value of PR grants</a:t>
            </a:r>
          </a:p>
          <a:p>
            <a:endParaRPr lang="en-US"/>
          </a:p>
          <a:p>
            <a:r>
              <a:rPr lang="en-US"/>
              <a:t>Underfunding</a:t>
            </a:r>
          </a:p>
          <a:p>
            <a:endParaRPr lang="en-US"/>
          </a:p>
          <a:p>
            <a:r>
              <a:rPr lang="en-US"/>
              <a:t>4-6:1 Ratio</a:t>
            </a:r>
          </a:p>
          <a:p>
            <a:endParaRPr lang="en-US"/>
          </a:p>
          <a:p>
            <a:r>
              <a:rPr lang="en-US"/>
              <a:t>Rotary is well known in the international arena (UN/gov’t)</a:t>
            </a:r>
          </a:p>
          <a:p>
            <a:r>
              <a:rPr lang="en-US"/>
              <a:t>Need to help clubs and districts reach out to prospective members and the general public to help them understand the Rotary brand promise of service integrity, networking and relationships</a:t>
            </a:r>
          </a:p>
          <a:p>
            <a:endParaRPr lang="en-US"/>
          </a:p>
          <a:p>
            <a:endParaRPr lang="en-US"/>
          </a:p>
          <a:p>
            <a:r>
              <a:rPr lang="en-US"/>
              <a:t>E-14-c decisions help:</a:t>
            </a:r>
          </a:p>
          <a:p>
            <a:r>
              <a:rPr lang="en-US"/>
              <a:t>Raise our profile locally</a:t>
            </a:r>
          </a:p>
          <a:p>
            <a:r>
              <a:rPr lang="en-US"/>
              <a:t>Encourages multi-district cooperation in publicizing Rotary achievements</a:t>
            </a:r>
          </a:p>
          <a:p>
            <a:endParaRPr lang="en-US"/>
          </a:p>
          <a:p>
            <a:r>
              <a:rPr lang="en-US"/>
              <a:t>More needs to happen – </a:t>
            </a:r>
          </a:p>
          <a:p>
            <a:r>
              <a:rPr lang="en-US"/>
              <a:t>Need to provide tools and training to Rotarians in PR – leveraging the contributions of PIRF</a:t>
            </a:r>
          </a:p>
          <a:p>
            <a:endParaRPr lang="en-US"/>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8C4EE-8364-4B17-AA8E-C78B774E1C0C}" type="slidenum">
              <a:rPr lang="en-US"/>
              <a:pPr/>
              <a:t>15</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STUART pt 1</a:t>
            </a:r>
          </a:p>
          <a:p>
            <a:endParaRPr lang="en-US"/>
          </a:p>
          <a:p>
            <a:r>
              <a:rPr lang="en-US"/>
              <a:t>JOE pt 2-3</a:t>
            </a:r>
          </a:p>
          <a:p>
            <a:endParaRPr lang="en-US"/>
          </a:p>
          <a:p>
            <a:r>
              <a:rPr lang="en-US"/>
              <a:t>E-14-d supports the continuing effort to support the board’s strategic decision making.</a:t>
            </a:r>
          </a:p>
          <a:p>
            <a:endParaRPr lang="en-US"/>
          </a:p>
          <a:p>
            <a:r>
              <a:rPr lang="en-US"/>
              <a:t>Board decisions inadequately supported without strategic impact information (</a:t>
            </a:r>
            <a:r>
              <a:rPr lang="en-US" sz="1000"/>
              <a:t>E-14-d.4)</a:t>
            </a:r>
            <a:endParaRPr lang="en-US"/>
          </a:p>
          <a:p>
            <a:r>
              <a:rPr lang="en-US"/>
              <a:t>Inconsistent measuring and monitoring of organizational progress (</a:t>
            </a:r>
            <a:r>
              <a:rPr lang="en-US" sz="1000"/>
              <a:t>E-14-d.2)</a:t>
            </a:r>
            <a:endParaRPr lang="en-US"/>
          </a:p>
          <a:p>
            <a:endParaRPr lang="en-US"/>
          </a:p>
          <a:p>
            <a:r>
              <a:rPr lang="en-US"/>
              <a:t>These decisions do not address how long term planning impeded by annual leadership themes and turnover</a:t>
            </a:r>
          </a:p>
          <a:p>
            <a:endParaRPr lang="en-US"/>
          </a:p>
          <a:p>
            <a:r>
              <a:rPr lang="en-US"/>
              <a:t>Provides a consistent measuring tool and report system that helps maintain continuity across presidential years</a:t>
            </a:r>
          </a:p>
          <a:p>
            <a:endParaRPr lang="en-US"/>
          </a:p>
          <a:p>
            <a:endParaRPr lang="en-US"/>
          </a:p>
          <a:p>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5FE95-B0F6-4B32-B18B-7878825A58EE}" type="slidenum">
              <a:rPr lang="en-US"/>
              <a:pPr/>
              <a:t>16</a:t>
            </a:fld>
            <a:endParaRPr lang="en-US"/>
          </a:p>
        </p:txBody>
      </p:sp>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p:spPr>
        <p:txBody>
          <a:bodyPr/>
          <a:lstStyle/>
          <a:p>
            <a:pPr defTabSz="457200">
              <a:spcBef>
                <a:spcPct val="0"/>
              </a:spcBef>
            </a:pPr>
            <a:r>
              <a:rPr lang="en-US"/>
              <a:t>JOE (with Stuart interjecting)</a:t>
            </a:r>
          </a:p>
          <a:p>
            <a:pPr defTabSz="457200">
              <a:spcBef>
                <a:spcPct val="0"/>
              </a:spcBef>
            </a:pPr>
            <a:endParaRPr lang="en-US"/>
          </a:p>
          <a:p>
            <a:pPr defTabSz="457200"/>
            <a:r>
              <a:rPr lang="en-US"/>
              <a:t>Is this the promise land?</a:t>
            </a:r>
          </a:p>
          <a:p>
            <a:pPr defTabSz="457200">
              <a:spcBef>
                <a:spcPct val="0"/>
              </a:spcBef>
            </a:pPr>
            <a:r>
              <a:rPr lang="en-US"/>
              <a:t>Here’s a take on our core essence from an outsider’s perspective recently shared with several board members….</a:t>
            </a:r>
          </a:p>
          <a:p>
            <a:pPr defTabSz="457200">
              <a:spcBef>
                <a:spcPct val="0"/>
              </a:spcBef>
            </a:pPr>
            <a:endParaRPr lang="en-US"/>
          </a:p>
          <a:p>
            <a:pPr defTabSz="457200">
              <a:spcBef>
                <a:spcPct val="0"/>
              </a:spcBef>
            </a:pPr>
            <a:r>
              <a:rPr lang="en-US"/>
              <a:t>Does this translate our purpose and meaning more powerfully?  Would the younger generations view Rotary as a more relevant organization if this is their perspective? </a:t>
            </a:r>
          </a:p>
          <a:p>
            <a:pPr defTabSz="457200">
              <a:spcBef>
                <a:spcPct val="0"/>
              </a:spcBef>
            </a:pPr>
            <a:endParaRPr lang="en-US"/>
          </a:p>
          <a:p>
            <a:pPr defTabSz="457200">
              <a:spcBef>
                <a:spcPct val="0"/>
              </a:spcBef>
            </a:pPr>
            <a:r>
              <a:rPr lang="en-US"/>
              <a:t>Believe it or not, this is one perspective about Rotary from a bunch of university graduate students.  How motivating is this?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AC9D0-46DA-4191-A0C9-C079445180C6}" type="slidenum">
              <a:rPr lang="en-US"/>
              <a:pPr/>
              <a:t>17</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JOE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109086-55EB-4483-8D2E-A7E489EFDE4A}" type="slidenum">
              <a:rPr lang="en-US"/>
              <a:pPr/>
              <a:t>18</a:t>
            </a:fld>
            <a:endParaRPr lang="en-US"/>
          </a:p>
        </p:txBody>
      </p:sp>
      <p:sp>
        <p:nvSpPr>
          <p:cNvPr id="188418" name="Slide Image Placeholder 1"/>
          <p:cNvSpPr>
            <a:spLocks noGrp="1" noRot="1" noChangeAspect="1" noTextEdit="1"/>
          </p:cNvSpPr>
          <p:nvPr>
            <p:ph type="sldImg"/>
          </p:nvPr>
        </p:nvSpPr>
        <p:spPr>
          <a:xfrm>
            <a:off x="1166813" y="692150"/>
            <a:ext cx="4621212" cy="3465513"/>
          </a:xfrm>
          <a:ln/>
        </p:spPr>
      </p:sp>
      <p:sp>
        <p:nvSpPr>
          <p:cNvPr id="188419" name="Notes Placeholder 2"/>
          <p:cNvSpPr>
            <a:spLocks noGrp="1"/>
          </p:cNvSpPr>
          <p:nvPr>
            <p:ph type="body" idx="1"/>
          </p:nvPr>
        </p:nvSpPr>
        <p:spPr>
          <a:xfrm>
            <a:off x="695325" y="4389438"/>
            <a:ext cx="5564188" cy="4159250"/>
          </a:xfrm>
        </p:spPr>
        <p:txBody>
          <a:bodyPr lIns="92534" tIns="46268" rIns="92534" bIns="46268"/>
          <a:lstStyle/>
          <a:p>
            <a:pPr defTabSz="457200">
              <a:spcBef>
                <a:spcPct val="0"/>
              </a:spcBef>
            </a:pPr>
            <a:r>
              <a:rPr lang="en-US"/>
              <a:t>JOE</a:t>
            </a:r>
          </a:p>
          <a:p>
            <a:pPr defTabSz="457200">
              <a:spcBef>
                <a:spcPct val="0"/>
              </a:spcBef>
            </a:pPr>
            <a:endParaRPr lang="en-US"/>
          </a:p>
          <a:p>
            <a:pPr defTabSz="457200">
              <a:spcBef>
                <a:spcPct val="0"/>
              </a:spcBef>
            </a:pPr>
            <a:r>
              <a:rPr lang="en-US"/>
              <a:t>Sort of language to use in future; the way of the future</a:t>
            </a:r>
          </a:p>
          <a:p>
            <a:pPr defTabSz="457200">
              <a:spcBef>
                <a:spcPct val="0"/>
              </a:spcBef>
            </a:pPr>
            <a:r>
              <a:rPr lang="en-US"/>
              <a:t>To highlight Rotary existing resource tools: district governors and people to spread the word and message</a:t>
            </a:r>
          </a:p>
          <a:p>
            <a:pPr defTabSz="457200">
              <a:spcBef>
                <a:spcPct val="0"/>
              </a:spcBef>
            </a:pPr>
            <a:endParaRPr lang="en-US"/>
          </a:p>
          <a:p>
            <a:pPr defTabSz="457200">
              <a:spcBef>
                <a:spcPct val="0"/>
              </a:spcBef>
            </a:pPr>
            <a:r>
              <a:rPr lang="en-US"/>
              <a:t>SL: I think maybe verb form is more powerful, so collaborate, revitalize, etc. While I love the overall connotation of revitalize, I’m not sure I love the think it fits because I think it’s more of an overall solution, not so much a step to get there. Thoughts? Embrace isn’t as strong but seems a little more fitting…I don’t know, what do y’all think? Maybe:</a:t>
            </a:r>
          </a:p>
          <a:p>
            <a:pPr defTabSz="457200">
              <a:spcBef>
                <a:spcPct val="0"/>
              </a:spcBef>
            </a:pPr>
            <a:r>
              <a:rPr lang="en-US"/>
              <a:t>Embrace – Welcome a new generations’ approach to service and social while respecting Rotary’s traditions to co-exist within a more dynamic, sustainable organization’</a:t>
            </a:r>
          </a:p>
          <a:p>
            <a:pPr defTabSz="457200">
              <a:spcBef>
                <a:spcPct val="0"/>
              </a:spcBef>
            </a:pPr>
            <a:r>
              <a:rPr lang="en-US"/>
              <a:t>The other thought I had was that if we look at it more as a linear progression of steps rather than 3 general pillars all at the same time, maybe collaborate (work together, mentorships, old clubs help start new clubs, etc.) </a:t>
            </a:r>
            <a:r>
              <a:rPr lang="en-US">
                <a:sym typeface="Wingdings" pitchFamily="2" charset="2"/>
              </a:rPr>
              <a:t> revitalize (new clubs and more dynamic clubs like Capital Hill thrive and inspire people, reinvigorating Rotary)  co-exist (through their collaboration and revitalization they can now coexist for a better Rotary)</a:t>
            </a:r>
          </a:p>
          <a:p>
            <a:pPr defTabSz="457200">
              <a:spcBef>
                <a:spcPct val="0"/>
              </a:spcBef>
            </a:pPr>
            <a:r>
              <a:rPr lang="en-US">
                <a:sym typeface="Wingdings" pitchFamily="2" charset="2"/>
              </a:rPr>
              <a:t>Might be a dumb idea, just throwing things out there</a:t>
            </a:r>
          </a:p>
          <a:p>
            <a:pPr defTabSz="457200">
              <a:spcBef>
                <a:spcPct val="0"/>
              </a:spcBef>
            </a:pPr>
            <a:r>
              <a:rPr lang="en-US">
                <a:sym typeface="Wingdings" pitchFamily="2" charset="2"/>
              </a:rPr>
              <a:t>I also thought inspire, collaborate, activate go well together (they all indicate empowerment to me)</a:t>
            </a:r>
          </a:p>
          <a:p>
            <a:pPr defTabSz="457200">
              <a:spcBef>
                <a:spcPct val="0"/>
              </a:spcBef>
            </a:pPr>
            <a:r>
              <a:rPr lang="en-US">
                <a:sym typeface="Wingdings" pitchFamily="2" charset="2"/>
              </a:rPr>
              <a:t>I also liked provoke and just a few other suggestions: energize, galvanize, inflame. More generally in terms of fitting them together, I think collaboration is vital and then one that suggests the inspiring their mind and one that suggests their action upon this….that’s how I think of empowerment anyway…btw you can call me if I was just really confusing </a:t>
            </a:r>
          </a:p>
          <a:p>
            <a:pPr defTabSz="457200">
              <a:spcBef>
                <a:spcPct val="0"/>
              </a:spcBef>
            </a:pPr>
            <a:endParaRPr lang="en-US"/>
          </a:p>
          <a:p>
            <a:pPr defTabSz="457200">
              <a:spcBef>
                <a:spcPct val="0"/>
              </a:spcBef>
            </a:pPr>
            <a:r>
              <a:rPr lang="en-US"/>
              <a:t>TH: I like the idea of verb form, but either way I think it will work.  Here are my suggestions for the third word: </a:t>
            </a:r>
            <a:r>
              <a:rPr lang="en-US" b="1"/>
              <a:t>Implementation or Execution (either or)  </a:t>
            </a:r>
            <a:r>
              <a:rPr lang="en-US"/>
              <a:t/>
            </a:r>
            <a:br>
              <a:rPr lang="en-US"/>
            </a:br>
            <a:r>
              <a:rPr lang="en-US"/>
              <a:t>"Effect change and achieve objectives through Rotary-wide acceptance and implementation or execution of strategies." </a:t>
            </a:r>
            <a:br>
              <a:rPr lang="en-US"/>
            </a:br>
            <a:r>
              <a:rPr lang="en-US"/>
              <a:t>    With the above, I just think the point needs to get across that necessary steps should be taken to implement!</a:t>
            </a:r>
            <a:br>
              <a:rPr lang="en-US"/>
            </a:br>
            <a:endParaRPr lang="en-US"/>
          </a:p>
        </p:txBody>
      </p:sp>
      <p:sp>
        <p:nvSpPr>
          <p:cNvPr id="188420" name="Slide Number Placeholder 3"/>
          <p:cNvSpPr txBox="1">
            <a:spLocks noGrp="1"/>
          </p:cNvSpPr>
          <p:nvPr/>
        </p:nvSpPr>
        <p:spPr bwMode="auto">
          <a:xfrm>
            <a:off x="3938588" y="8777288"/>
            <a:ext cx="3014662" cy="461962"/>
          </a:xfrm>
          <a:prstGeom prst="rect">
            <a:avLst/>
          </a:prstGeom>
          <a:noFill/>
          <a:ln w="9525">
            <a:noFill/>
            <a:miter lim="800000"/>
            <a:headEnd/>
            <a:tailEnd/>
          </a:ln>
        </p:spPr>
        <p:txBody>
          <a:bodyPr lIns="92534" tIns="46268" rIns="92534" bIns="46268" anchor="b"/>
          <a:lstStyle/>
          <a:p>
            <a:pPr algn="r" defTabSz="461963"/>
            <a:fld id="{56A0D161-3092-4EA2-8A7B-4DE48DE9FF8D}" type="slidenum">
              <a:rPr lang="en-US" sz="1200">
                <a:latin typeface="Calibri" pitchFamily="34" charset="0"/>
              </a:rPr>
              <a:pPr algn="r" defTabSz="461963"/>
              <a:t>18</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B4AD3-14CE-4237-8A26-F5F1D6645DDF}" type="slidenum">
              <a:rPr lang="en-US"/>
              <a:pPr/>
              <a:t>19</a:t>
            </a:fld>
            <a:endParaRPr lang="en-US"/>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t>STUART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40F3E-3D9A-4ACC-A856-9A3DB5DD349E}" type="slidenum">
              <a:rPr lang="en-US"/>
              <a:pPr/>
              <a:t>2</a:t>
            </a:fld>
            <a:endParaRPr 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t>STUART</a:t>
            </a:r>
          </a:p>
          <a:p>
            <a:r>
              <a:rPr lang="en-US"/>
              <a:t>We talked a lot about this at the last SPC in September as we considered the particular opportunities and challenges of each strategic priority.  In my letter to you I shared some observations about where we are and spoke to a select few and significant challenges that tangibly inhibit realizing our mission.</a:t>
            </a:r>
          </a:p>
          <a:p>
            <a:endParaRPr lang="en-US"/>
          </a:p>
          <a:p>
            <a:r>
              <a:rPr lang="en-US"/>
              <a:t>I’m calling these out in particular because they affect progress in all of the priorities.  In this report I hope it will become clear how and to what extent these issues are obstacles.</a:t>
            </a:r>
          </a:p>
          <a:p>
            <a:endParaRPr lang="en-US"/>
          </a:p>
          <a:p>
            <a:r>
              <a:rPr lang="en-US"/>
              <a:t>Annual themes/”my year” mentality – promotes short over long term goals and planning</a:t>
            </a:r>
          </a:p>
          <a:p>
            <a:r>
              <a:rPr lang="en-US"/>
              <a:t>Rigid rules and outdated language (attendance over engagement)</a:t>
            </a:r>
          </a:p>
          <a:p>
            <a:r>
              <a:rPr lang="en-US"/>
              <a:t>Lack of diversity and negative perception, particularly with regard to gender imbalance</a:t>
            </a:r>
          </a:p>
          <a:p>
            <a:r>
              <a:rPr lang="en-US"/>
              <a:t>Disconnect between decisions, strategic progress and financial impact</a:t>
            </a:r>
          </a:p>
          <a:p>
            <a:endParaRPr lang="en-US"/>
          </a:p>
          <a:p>
            <a:r>
              <a:rPr lang="en-US"/>
              <a:t>With the help of staff, the committee was able grasp the far reaching nature of these issues and also to guide and support the general secretary in its effort to serve RI.  </a:t>
            </a:r>
          </a:p>
          <a:p>
            <a:endParaRPr lang="en-US"/>
          </a:p>
          <a:p>
            <a:r>
              <a:rPr lang="en-US"/>
              <a:t>There are many decisions brought forward for your consideration which we believe will give RI the starting advantage to implement its strategy</a:t>
            </a:r>
          </a:p>
          <a:p>
            <a:endParaRPr lang="en-US"/>
          </a:p>
          <a:p>
            <a:r>
              <a:rPr lang="en-US"/>
              <a:t>Culture is resistant to change</a:t>
            </a:r>
          </a:p>
          <a:p>
            <a:endParaRPr lang="en-US"/>
          </a:p>
          <a:p>
            <a:r>
              <a:rPr lang="en-US"/>
              <a:t>The selection, analysis and discussion of  obstacles  to progressing in our priorities is fact-based and thoroughly considered.  </a:t>
            </a:r>
          </a:p>
          <a:p>
            <a:endParaRPr lang="en-US"/>
          </a:p>
          <a:p>
            <a:r>
              <a:rPr lang="en-US"/>
              <a:t>Going to highlight the most significant in each priority that require action or direction.</a:t>
            </a:r>
          </a:p>
          <a:p>
            <a:endParaRPr lang="en-US"/>
          </a:p>
          <a:p>
            <a:r>
              <a:rPr lang="en-US"/>
              <a:t>However inspiring the annual themes are, if you look beyond the convention, they present surprising obstacles:</a:t>
            </a:r>
          </a:p>
          <a:p>
            <a:endParaRPr lang="en-US"/>
          </a:p>
          <a:p>
            <a:r>
              <a:rPr lang="en-US"/>
              <a:t>Inhibits long term planning at all levels</a:t>
            </a:r>
          </a:p>
          <a:p>
            <a:r>
              <a:rPr lang="en-US"/>
              <a:t>Diverts attention, energy and resources from Rotary’s shared priorities</a:t>
            </a:r>
          </a:p>
          <a:p>
            <a:r>
              <a:rPr lang="en-US"/>
              <a:t>Fractures Rotary’s brand image.</a:t>
            </a:r>
          </a:p>
          <a:p>
            <a:endParaRPr lang="en-US"/>
          </a:p>
          <a:p>
            <a:r>
              <a:rPr lang="en-US"/>
              <a:t>Over time, Rotary has allowed the rules to define the culture</a:t>
            </a:r>
          </a:p>
          <a:p>
            <a:r>
              <a:rPr lang="en-US"/>
              <a:t>Rotary is not its rules.  Rotary is its members and it’s members’ achievements.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D81F5B-3FED-4EB7-A765-4F003D883D93}" type="slidenum">
              <a:rPr lang="en-US"/>
              <a:pPr/>
              <a:t>21</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STUART</a:t>
            </a:r>
          </a:p>
          <a:p>
            <a:endParaRPr lang="en-US"/>
          </a:p>
          <a:p>
            <a:r>
              <a:rPr lang="en-US"/>
              <a:t>Annual theme affects all priorities, diverting resources, diluting the brand and inhibiting long term orientation at all levels </a:t>
            </a:r>
          </a:p>
          <a:p>
            <a:r>
              <a:rPr lang="en-US"/>
              <a:t>Modernizing </a:t>
            </a:r>
          </a:p>
          <a:p>
            <a:pPr lvl="1"/>
            <a:r>
              <a:rPr lang="en-US"/>
              <a:t>The Rotary wheel</a:t>
            </a:r>
          </a:p>
          <a:p>
            <a:pPr lvl="1"/>
            <a:r>
              <a:rPr lang="en-US"/>
              <a:t>Club structure</a:t>
            </a:r>
          </a:p>
          <a:p>
            <a:pPr lvl="1"/>
            <a:r>
              <a:rPr lang="en-US"/>
              <a:t>Terms and terminology</a:t>
            </a:r>
          </a:p>
          <a:p>
            <a:pPr lvl="1"/>
            <a:r>
              <a:rPr lang="en-US"/>
              <a:t>Grass roots driven</a:t>
            </a:r>
          </a:p>
          <a:p>
            <a:r>
              <a:rPr lang="en-US"/>
              <a:t>Navigating the Council on Legislation</a:t>
            </a:r>
          </a:p>
          <a:p>
            <a:endParaRPr lang="en-US"/>
          </a:p>
          <a:p>
            <a:r>
              <a:rPr lang="en-US"/>
              <a:t>Paul harris urged us to mind the times.  Change with the world</a:t>
            </a:r>
          </a:p>
          <a:p>
            <a:endParaRPr lang="en-US"/>
          </a:p>
          <a:p>
            <a:r>
              <a:rPr lang="en-US"/>
              <a:t>“– We must never permit ourselves to become a super-exclusive, hide bound little body…”  1918 RI Convention</a:t>
            </a:r>
          </a:p>
          <a:p>
            <a:endParaRPr lang="en-US"/>
          </a:p>
          <a:p>
            <a:r>
              <a:rPr lang="en-US"/>
              <a:t>Need to bring the organization along and plan a strategy to address those items that require the Council’s action.</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E41C1-14DB-4D26-BD2D-D583F358FB3F}" type="slidenum">
              <a:rPr lang="en-US"/>
              <a:pPr/>
              <a:t>3</a:t>
            </a:fld>
            <a:endParaRPr lang="en-US"/>
          </a:p>
        </p:txBody>
      </p:sp>
      <p:sp>
        <p:nvSpPr>
          <p:cNvPr id="100354" name="Rectangle 2"/>
          <p:cNvSpPr>
            <a:spLocks noRot="1" noChangeArrowheads="1" noTextEdit="1"/>
          </p:cNvSpPr>
          <p:nvPr>
            <p:ph type="sldImg"/>
          </p:nvPr>
        </p:nvSpPr>
        <p:spPr>
          <a:xfrm>
            <a:off x="1166813" y="692150"/>
            <a:ext cx="4621212" cy="3465513"/>
          </a:xfrm>
          <a:ln/>
        </p:spPr>
      </p:sp>
      <p:sp>
        <p:nvSpPr>
          <p:cNvPr id="100355" name="Rectangle 3"/>
          <p:cNvSpPr>
            <a:spLocks noGrp="1" noChangeArrowheads="1"/>
          </p:cNvSpPr>
          <p:nvPr>
            <p:ph type="body" idx="1"/>
          </p:nvPr>
        </p:nvSpPr>
        <p:spPr>
          <a:xfrm>
            <a:off x="695325" y="4389438"/>
            <a:ext cx="5564188" cy="4159250"/>
          </a:xfrm>
        </p:spPr>
        <p:txBody>
          <a:bodyPr/>
          <a:lstStyle/>
          <a:p>
            <a:r>
              <a:rPr lang="en-US"/>
              <a:t>STUART</a:t>
            </a:r>
          </a:p>
          <a:p>
            <a:endParaRPr lang="en-US"/>
          </a:p>
          <a:p>
            <a:r>
              <a:rPr lang="en-US"/>
              <a:t>As background for the SPC’s report, I’d like to show you a video that illustrates the shifts in social and work culture that shape the environment and mindset of our New Generations . The world of work has changed, is Rotary ready? Are WE ready?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DFDA5-8A2E-4BFB-ADF1-7EF33591D3A5}" type="slidenum">
              <a:rPr lang="en-US"/>
              <a:pPr/>
              <a:t>4</a:t>
            </a:fld>
            <a:endParaRPr lang="en-US"/>
          </a:p>
        </p:txBody>
      </p:sp>
      <p:sp>
        <p:nvSpPr>
          <p:cNvPr id="252930" name="Rectangle 2"/>
          <p:cNvSpPr>
            <a:spLocks noRot="1" noChangeArrowheads="1" noTextEdit="1"/>
          </p:cNvSpPr>
          <p:nvPr>
            <p:ph type="sldImg"/>
          </p:nvPr>
        </p:nvSpPr>
        <p:spPr>
          <a:xfrm>
            <a:off x="1774825" y="201613"/>
            <a:ext cx="3454400" cy="2590800"/>
          </a:xfrm>
          <a:ln/>
        </p:spPr>
      </p:sp>
      <p:sp>
        <p:nvSpPr>
          <p:cNvPr id="252931" name="Rectangle 3"/>
          <p:cNvSpPr>
            <a:spLocks noGrp="1" noChangeArrowheads="1"/>
          </p:cNvSpPr>
          <p:nvPr>
            <p:ph type="body" idx="1"/>
          </p:nvPr>
        </p:nvSpPr>
        <p:spPr>
          <a:xfrm>
            <a:off x="430213" y="2868613"/>
            <a:ext cx="6172200" cy="5678487"/>
          </a:xfrm>
        </p:spPr>
        <p:txBody>
          <a:bodyPr/>
          <a:lstStyle/>
          <a:p>
            <a:r>
              <a:rPr lang="en-US" sz="1600"/>
              <a:t>STUART</a:t>
            </a:r>
          </a:p>
          <a:p>
            <a:endParaRPr lang="en-US" sz="1600"/>
          </a:p>
          <a:p>
            <a:r>
              <a:rPr lang="en-US" sz="1600"/>
              <a:t>We all know how we are perceived.  </a:t>
            </a:r>
          </a:p>
          <a:p>
            <a:endParaRPr lang="en-US" sz="1600"/>
          </a:p>
          <a:p>
            <a:r>
              <a:rPr lang="en-US" sz="1600"/>
              <a:t>To some who know us, they perceive us as:</a:t>
            </a:r>
          </a:p>
          <a:p>
            <a:pPr marL="742950" lvl="1" indent="-285750">
              <a:buFontTx/>
              <a:buChar char="•"/>
            </a:pPr>
            <a:r>
              <a:rPr lang="en-US" sz="1600"/>
              <a:t>Able to get things done </a:t>
            </a:r>
          </a:p>
          <a:p>
            <a:pPr marL="742950" lvl="1" indent="-285750">
              <a:buFontTx/>
              <a:buChar char="•"/>
            </a:pPr>
            <a:r>
              <a:rPr lang="en-US" sz="1600"/>
              <a:t>Having great connections </a:t>
            </a:r>
          </a:p>
          <a:p>
            <a:pPr marL="742950" lvl="1" indent="-285750">
              <a:buFontTx/>
              <a:buChar char="•"/>
            </a:pPr>
            <a:r>
              <a:rPr lang="en-US" sz="1600"/>
              <a:t>And significant resources</a:t>
            </a:r>
          </a:p>
          <a:p>
            <a:pPr marL="742950" lvl="1" indent="-285750">
              <a:buFontTx/>
              <a:buChar char="•"/>
            </a:pPr>
            <a:r>
              <a:rPr lang="en-US" sz="1600"/>
              <a:t>While making an impact</a:t>
            </a:r>
          </a:p>
          <a:p>
            <a:endParaRPr lang="en-US" sz="1600"/>
          </a:p>
          <a:p>
            <a:r>
              <a:rPr lang="en-US" sz="1600"/>
              <a:t>Others, however, do not perceive us in a positive light.</a:t>
            </a:r>
          </a:p>
          <a:p>
            <a:endParaRPr lang="en-US" sz="1600"/>
          </a:p>
          <a:p>
            <a:r>
              <a:rPr lang="en-US" sz="1500" b="1" i="1"/>
              <a:t>&lt;&lt;click&gt;&gt;</a:t>
            </a:r>
            <a:endParaRPr lang="en-US" sz="1600"/>
          </a:p>
          <a:p>
            <a:endParaRPr lang="en-US" sz="1600"/>
          </a:p>
          <a:p>
            <a:r>
              <a:rPr lang="en-US" sz="1600"/>
              <a:t>They don’t know who we are and the good things we do</a:t>
            </a:r>
          </a:p>
          <a:p>
            <a:endParaRPr lang="en-US" sz="1600"/>
          </a:p>
          <a:p>
            <a:r>
              <a:rPr lang="en-US" sz="1600"/>
              <a:t>We deserve a better brand image and greater awareness of who we are and what we do!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7E17C-E7D3-4A4F-B7A9-D4CB3B598DAF}" type="slidenum">
              <a:rPr lang="en-US"/>
              <a:pPr/>
              <a:t>5</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pPr>
              <a:lnSpc>
                <a:spcPct val="90000"/>
              </a:lnSpc>
            </a:pPr>
            <a:r>
              <a:rPr lang="en-US"/>
              <a:t>JOE</a:t>
            </a:r>
          </a:p>
          <a:p>
            <a:pPr>
              <a:lnSpc>
                <a:spcPct val="90000"/>
              </a:lnSpc>
            </a:pPr>
            <a:r>
              <a:rPr lang="en-US"/>
              <a:t>1. High financial burden for younger members, especially when they are starting out with their families and careers</a:t>
            </a:r>
          </a:p>
          <a:p>
            <a:pPr>
              <a:lnSpc>
                <a:spcPct val="90000"/>
              </a:lnSpc>
            </a:pPr>
            <a:endParaRPr lang="en-US"/>
          </a:p>
          <a:p>
            <a:pPr>
              <a:lnSpc>
                <a:spcPct val="90000"/>
              </a:lnSpc>
            </a:pPr>
            <a:r>
              <a:rPr lang="en-US"/>
              <a:t>2. Understanding and being aware of different time  schedules – some meeting times can’t fit into professionals’ schedules  Moving to new locations Weekly obligations  Need to keep a sense of commitment and community</a:t>
            </a:r>
          </a:p>
          <a:p>
            <a:pPr>
              <a:lnSpc>
                <a:spcPct val="90000"/>
              </a:lnSpc>
            </a:pPr>
            <a:endParaRPr lang="en-US"/>
          </a:p>
          <a:p>
            <a:pPr>
              <a:lnSpc>
                <a:spcPct val="90000"/>
              </a:lnSpc>
            </a:pPr>
            <a:r>
              <a:rPr lang="en-US"/>
              <a:t>3. More welcoming environment for Rotaractors/new members/Use aspirational aspects of Rotary to leverage their strengths and buy-in  </a:t>
            </a:r>
          </a:p>
          <a:p>
            <a:pPr>
              <a:lnSpc>
                <a:spcPct val="90000"/>
              </a:lnSpc>
            </a:pPr>
            <a:endParaRPr lang="en-US"/>
          </a:p>
          <a:p>
            <a:pPr>
              <a:lnSpc>
                <a:spcPct val="90000"/>
              </a:lnSpc>
            </a:pPr>
            <a:r>
              <a:rPr lang="en-US" sz="1000" b="1">
                <a:latin typeface="Helvetica Neue"/>
                <a:ea typeface="Helvetica Neue"/>
                <a:cs typeface="Helvetica Neue"/>
              </a:rPr>
              <a:t>4. PASSIVE versus ACTIVE service</a:t>
            </a:r>
          </a:p>
          <a:p>
            <a:pPr>
              <a:lnSpc>
                <a:spcPct val="90000"/>
              </a:lnSpc>
            </a:pPr>
            <a:r>
              <a:rPr lang="en-US" sz="1000"/>
              <a:t>Service need to be more “hands-on” and ACTION-oriented, need to feel high SROI</a:t>
            </a:r>
          </a:p>
          <a:p>
            <a:pPr>
              <a:lnSpc>
                <a:spcPct val="90000"/>
              </a:lnSpc>
            </a:pPr>
            <a:r>
              <a:rPr lang="en-US" sz="1000"/>
              <a:t>Check-writing oriented vs. Service-oriented</a:t>
            </a:r>
          </a:p>
          <a:p>
            <a:pPr>
              <a:lnSpc>
                <a:spcPct val="90000"/>
              </a:lnSpc>
            </a:pPr>
            <a:r>
              <a:rPr lang="en-US" sz="1000"/>
              <a:t>Balance between local and global service</a:t>
            </a:r>
          </a:p>
          <a:p>
            <a:pPr>
              <a:lnSpc>
                <a:spcPct val="90000"/>
              </a:lnSpc>
            </a:pPr>
            <a:r>
              <a:rPr lang="en-US" sz="1000"/>
              <a:t>Function of money versus time </a:t>
            </a:r>
          </a:p>
          <a:p>
            <a:pPr>
              <a:lnSpc>
                <a:spcPct val="90000"/>
              </a:lnSpc>
            </a:pPr>
            <a:endParaRPr lang="en-US"/>
          </a:p>
          <a:p>
            <a:pPr>
              <a:lnSpc>
                <a:spcPct val="90000"/>
              </a:lnSpc>
            </a:pPr>
            <a:r>
              <a:rPr lang="en-US" sz="1000"/>
              <a:t>5. Rotarians are less aware of Rotaract members</a:t>
            </a:r>
          </a:p>
          <a:p>
            <a:pPr>
              <a:lnSpc>
                <a:spcPct val="90000"/>
              </a:lnSpc>
            </a:pPr>
            <a:r>
              <a:rPr lang="en-US" sz="1000"/>
              <a:t>Sometimes less welcoming to new members</a:t>
            </a:r>
          </a:p>
          <a:p>
            <a:pPr>
              <a:lnSpc>
                <a:spcPct val="90000"/>
              </a:lnSpc>
            </a:pPr>
            <a:r>
              <a:rPr lang="en-US" sz="1000"/>
              <a:t>Less connection with Rotaract and Interact, there needs to be more nurturing of the young future members</a:t>
            </a:r>
            <a:endParaRPr lang="en-US" sz="900"/>
          </a:p>
          <a:p>
            <a:pPr>
              <a:lnSpc>
                <a:spcPct val="90000"/>
              </a:lnSpc>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D3A07-3000-43D1-94B3-6E4137091BBC}" type="slidenum">
              <a:rPr lang="en-US"/>
              <a:pPr/>
              <a:t>6</a:t>
            </a:fld>
            <a:endParaRPr lang="en-US"/>
          </a:p>
        </p:txBody>
      </p:sp>
      <p:sp>
        <p:nvSpPr>
          <p:cNvPr id="44034" name="Rectangle 2"/>
          <p:cNvSpPr>
            <a:spLocks noRot="1" noChangeArrowheads="1" noTextEdit="1"/>
          </p:cNvSpPr>
          <p:nvPr>
            <p:ph type="sldImg"/>
          </p:nvPr>
        </p:nvSpPr>
        <p:spPr>
          <a:xfrm>
            <a:off x="1228725" y="693738"/>
            <a:ext cx="4618038" cy="3463925"/>
          </a:xfrm>
          <a:ln/>
        </p:spPr>
      </p:sp>
      <p:sp>
        <p:nvSpPr>
          <p:cNvPr id="44035" name="Rectangle 3"/>
          <p:cNvSpPr>
            <a:spLocks noGrp="1" noChangeArrowheads="1"/>
          </p:cNvSpPr>
          <p:nvPr>
            <p:ph type="body" idx="1"/>
          </p:nvPr>
        </p:nvSpPr>
        <p:spPr>
          <a:xfrm>
            <a:off x="385763" y="4465638"/>
            <a:ext cx="6248400" cy="4159250"/>
          </a:xfrm>
        </p:spPr>
        <p:txBody>
          <a:bodyPr lIns="92514" tIns="46259" rIns="92514" bIns="46259"/>
          <a:lstStyle/>
          <a:p>
            <a:r>
              <a:rPr lang="en-US" sz="1400">
                <a:latin typeface="Times New Roman" pitchFamily="18" charset="0"/>
              </a:rPr>
              <a:t>JOE</a:t>
            </a:r>
          </a:p>
          <a:p>
            <a:r>
              <a:rPr lang="en-US" sz="1400">
                <a:latin typeface="Times New Roman" pitchFamily="18" charset="0"/>
              </a:rPr>
              <a:t>progress is made through collaboration and cooperation,</a:t>
            </a:r>
          </a:p>
          <a:p>
            <a:r>
              <a:rPr lang="en-US" sz="1400">
                <a:latin typeface="Times New Roman" pitchFamily="18" charset="0"/>
              </a:rPr>
              <a:t> the SPC, members of the Board of Directors and the general secretary have been methodically working together on a systematic strategic approach to implementation.  </a:t>
            </a:r>
          </a:p>
          <a:p>
            <a:r>
              <a:rPr lang="en-US" sz="1400">
                <a:latin typeface="Times New Roman" pitchFamily="18" charset="0"/>
              </a:rPr>
              <a:t>Using an action-oriented and measurable method that is modeled on best practices in business. </a:t>
            </a:r>
          </a:p>
          <a:p>
            <a:endParaRPr lang="en-US" sz="1400">
              <a:latin typeface="Times New Roman" pitchFamily="18" charset="0"/>
            </a:endParaRPr>
          </a:p>
          <a:p>
            <a:r>
              <a:rPr lang="en-US" sz="1400">
                <a:latin typeface="Times New Roman" pitchFamily="18" charset="0"/>
              </a:rPr>
              <a:t>Board assigned Priorities &amp; Goals/</a:t>
            </a:r>
          </a:p>
          <a:p>
            <a:r>
              <a:rPr lang="en-US" sz="1400">
                <a:latin typeface="Times New Roman" pitchFamily="18" charset="0"/>
              </a:rPr>
              <a:t>SPC w/ staff and board input develops Measures/Targets/Tactics</a:t>
            </a:r>
          </a:p>
          <a:p>
            <a:endParaRPr lang="en-US" sz="1400">
              <a:latin typeface="Times New Roman" pitchFamily="18" charset="0"/>
            </a:endParaRPr>
          </a:p>
          <a:p>
            <a:r>
              <a:rPr lang="en-US" sz="1400">
                <a:latin typeface="Times New Roman" pitchFamily="18" charset="0"/>
              </a:rPr>
              <a:t>Actions and progress since November 2010</a:t>
            </a:r>
          </a:p>
          <a:p>
            <a:pPr>
              <a:buFontTx/>
              <a:buChar char="•"/>
            </a:pPr>
            <a:r>
              <a:rPr lang="en-US" sz="1400">
                <a:latin typeface="Times New Roman" pitchFamily="18" charset="0"/>
              </a:rPr>
              <a:t>September 09 Board adopted revised RISP recognizing and addressing strengths and weaknesses</a:t>
            </a:r>
          </a:p>
          <a:p>
            <a:pPr>
              <a:buFontTx/>
              <a:buChar char="•"/>
            </a:pPr>
            <a:r>
              <a:rPr lang="en-US" sz="1400">
                <a:latin typeface="Times New Roman" pitchFamily="18" charset="0"/>
              </a:rPr>
              <a:t>1 May 2010 Director/SPC/general secretary meeting generating plan measures</a:t>
            </a:r>
          </a:p>
          <a:p>
            <a:pPr>
              <a:buFontTx/>
              <a:buChar char="•"/>
            </a:pPr>
            <a:r>
              <a:rPr lang="en-US" sz="1400">
                <a:latin typeface="Times New Roman" pitchFamily="18" charset="0"/>
              </a:rPr>
              <a:t>June 2010-ongoing SPC/Director/general secretary goal teams defining and refining measures, developing tactics and identifying significant obstacles</a:t>
            </a:r>
          </a:p>
          <a:p>
            <a:pPr>
              <a:buFontTx/>
              <a:buChar char="•"/>
            </a:pPr>
            <a:endParaRPr lang="en-US" sz="1400">
              <a:latin typeface="Times New Roman" pitchFamily="18" charset="0"/>
            </a:endParaRPr>
          </a:p>
          <a:p>
            <a:r>
              <a:rPr lang="en-US" sz="1400">
                <a:latin typeface="Times New Roman" pitchFamily="18" charset="0"/>
              </a:rPr>
              <a:t>This process has resulted in some pretty clear obstacles that have to be addressed</a:t>
            </a:r>
          </a:p>
          <a:p>
            <a:endParaRPr lang="en-US" sz="1400">
              <a:latin typeface="Times New Roman" pitchFamily="18" charset="0"/>
            </a:endParaRPr>
          </a:p>
          <a:p>
            <a:r>
              <a:rPr lang="en-US" sz="1400">
                <a:latin typeface="Times New Roman" pitchFamily="18" charset="0"/>
              </a:rPr>
              <a:t>The obstacles are consequential in large part because many are based in cultural practice.  Effecting culture change is by far more difficult than changing business practice.  Culture change is emotional.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5A029-26DF-41BC-8E11-17FD72222DE8}" type="slidenum">
              <a:rPr lang="en-US"/>
              <a:pPr/>
              <a:t>7</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sz="1000"/>
              <a:t>JOE</a:t>
            </a:r>
          </a:p>
          <a:p>
            <a:endParaRPr lang="en-US" sz="1000"/>
          </a:p>
          <a:p>
            <a:r>
              <a:rPr lang="en-US" sz="1000"/>
              <a:t>Highlights of the decision E-14-a include</a:t>
            </a:r>
          </a:p>
          <a:p>
            <a:endParaRPr lang="en-US"/>
          </a:p>
          <a:p>
            <a:pPr>
              <a:buFontTx/>
              <a:buChar char="•"/>
            </a:pPr>
            <a:r>
              <a:rPr lang="en-US"/>
              <a:t>Encourage clubs to try out new ideas and operations (pilot test ideas)</a:t>
            </a:r>
          </a:p>
          <a:p>
            <a:pPr>
              <a:buFontTx/>
              <a:buChar char="•"/>
            </a:pPr>
            <a:r>
              <a:rPr lang="en-US"/>
              <a:t>Encourage collaboration among clubs in the same community to fundraise, do service, etc.</a:t>
            </a:r>
          </a:p>
          <a:p>
            <a:pPr>
              <a:buFontTx/>
              <a:buChar char="•"/>
            </a:pPr>
            <a:r>
              <a:rPr lang="en-US"/>
              <a:t>Allow clubs greater leeway to measure member involvement/commitment beyond attendance</a:t>
            </a:r>
          </a:p>
          <a:p>
            <a:pPr>
              <a:buFontTx/>
              <a:buChar char="•"/>
            </a:pPr>
            <a:r>
              <a:rPr lang="en-US"/>
              <a:t>Request the COL to change select rules and</a:t>
            </a:r>
          </a:p>
          <a:p>
            <a:pPr>
              <a:buFontTx/>
              <a:buChar char="•"/>
            </a:pPr>
            <a:r>
              <a:rPr lang="en-US"/>
              <a:t> increase # of e-clubs</a:t>
            </a:r>
          </a:p>
          <a:p>
            <a:pPr>
              <a:buFontTx/>
              <a:buChar char="•"/>
            </a:pPr>
            <a:r>
              <a:rPr lang="en-US"/>
              <a:t>Update terminology to include fewer “Rotary-only” worlds</a:t>
            </a:r>
          </a:p>
          <a:p>
            <a:pPr>
              <a:buFontTx/>
              <a:buChar char="•"/>
            </a:pPr>
            <a:r>
              <a:rPr lang="en-US"/>
              <a:t>Improve club data collection and reporting tools (on-line assessment tool)</a:t>
            </a:r>
          </a:p>
          <a:p>
            <a:endParaRPr lang="en-US"/>
          </a:p>
          <a:p>
            <a:r>
              <a:rPr lang="en-US"/>
              <a:t>Decisions forwarded under E-14 will enable broader, more sustainable growth by empowering clubs to be innovative and focus on their local needs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511D7-15B6-43B5-9D20-71251DBF3A38}" type="slidenum">
              <a:rPr lang="en-US"/>
              <a:pPr/>
              <a:t>8</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JOE</a:t>
            </a:r>
          </a:p>
          <a:p>
            <a:endParaRPr lang="en-US"/>
          </a:p>
          <a:p>
            <a:pPr>
              <a:buFontTx/>
              <a:buChar char="•"/>
            </a:pPr>
            <a:r>
              <a:rPr lang="en-US"/>
              <a:t>The board is already considering a proposal to add a New Generations Program (EarlyAct) which will add cost if approved</a:t>
            </a:r>
          </a:p>
          <a:p>
            <a:pPr>
              <a:buFontTx/>
              <a:buChar char="•"/>
            </a:pPr>
            <a:endParaRPr lang="en-US"/>
          </a:p>
          <a:p>
            <a:pPr>
              <a:buFontTx/>
              <a:buChar char="•"/>
            </a:pPr>
            <a:r>
              <a:rPr lang="en-US"/>
              <a:t>SPC endorses the recommended changes to the RI Programs Structure in E-14-b phasing out two programs and to centralize the Rotary Volunteer database and ProjectLink under a redesigned Rotary Friendship Exchange.</a:t>
            </a:r>
          </a:p>
          <a:p>
            <a:pPr>
              <a:buFontTx/>
              <a:buChar char="•"/>
            </a:pPr>
            <a:r>
              <a:rPr lang="en-US"/>
              <a:t>The SPC also supports the creation of a joint RI/TRF alumni relations function to take advantage of the benefit of combining the organization’s alumni efforts.</a:t>
            </a:r>
          </a:p>
          <a:p>
            <a:pPr>
              <a:buFontTx/>
              <a:buChar char="•"/>
            </a:pPr>
            <a:endParaRPr lang="en-US"/>
          </a:p>
          <a:p>
            <a:r>
              <a:rPr lang="en-US"/>
              <a:t>Point out that annual themes inhibit clubs from doing longer term, sustainable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5A479-AF01-4E86-9ADF-3154E1407CF4}" type="slidenum">
              <a:rPr lang="en-US"/>
              <a:pPr/>
              <a:t>9</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STUART</a:t>
            </a:r>
          </a:p>
          <a:p>
            <a:r>
              <a:rPr lang="en-US"/>
              <a:t>Value of PR grants</a:t>
            </a:r>
          </a:p>
          <a:p>
            <a:endParaRPr lang="en-US"/>
          </a:p>
          <a:p>
            <a:r>
              <a:rPr lang="en-US"/>
              <a:t>Underfunding</a:t>
            </a:r>
          </a:p>
          <a:p>
            <a:endParaRPr lang="en-US"/>
          </a:p>
          <a:p>
            <a:r>
              <a:rPr lang="en-US"/>
              <a:t>4-6:1 Ratio</a:t>
            </a:r>
          </a:p>
          <a:p>
            <a:endParaRPr lang="en-US"/>
          </a:p>
          <a:p>
            <a:r>
              <a:rPr lang="en-US"/>
              <a:t>Rotary is well known in the international arena (UN/gov’t)</a:t>
            </a:r>
          </a:p>
          <a:p>
            <a:r>
              <a:rPr lang="en-US"/>
              <a:t>Need to help clubs and districts reach out to prospective members and the general public to help them understand the Rotary brand promise of service integrity, networking and relationships</a:t>
            </a:r>
          </a:p>
          <a:p>
            <a:endParaRPr lang="en-US"/>
          </a:p>
          <a:p>
            <a:endParaRPr lang="en-US"/>
          </a:p>
          <a:p>
            <a:r>
              <a:rPr lang="en-US"/>
              <a:t>E-14-c decisions help:</a:t>
            </a:r>
          </a:p>
          <a:p>
            <a:r>
              <a:rPr lang="en-US"/>
              <a:t>Raise our profile locally</a:t>
            </a:r>
          </a:p>
          <a:p>
            <a:r>
              <a:rPr lang="en-US"/>
              <a:t>Encourages multi-district cooperation in publicizing Rotary achievements</a:t>
            </a:r>
          </a:p>
          <a:p>
            <a:endParaRPr lang="en-US"/>
          </a:p>
          <a:p>
            <a:r>
              <a:rPr lang="en-US"/>
              <a:t>More needs to happen – </a:t>
            </a:r>
          </a:p>
          <a:p>
            <a:r>
              <a:rPr lang="en-US"/>
              <a:t>Need to provide tools and training to Rotarians in PR – leveraging the contributions of PIRF</a:t>
            </a:r>
          </a:p>
          <a:p>
            <a:endParaRPr 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02363"/>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0" y="0"/>
            <a:ext cx="67056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228600" y="1066800"/>
            <a:ext cx="43053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86300" y="1066800"/>
            <a:ext cx="43053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02363"/>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0" y="0"/>
            <a:ext cx="670560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228600" y="1066800"/>
            <a:ext cx="8763000" cy="5135563"/>
          </a:xfrm>
        </p:spPr>
        <p:txBody>
          <a:bodyPr/>
          <a:lstStyle/>
          <a:p>
            <a:endParaRPr lang="en-NZ"/>
          </a:p>
        </p:txBody>
      </p:sp>
      <p:sp>
        <p:nvSpPr>
          <p:cNvPr id="4" name="Date Placeholder 3"/>
          <p:cNvSpPr>
            <a:spLocks noGrp="1"/>
          </p:cNvSpPr>
          <p:nvPr>
            <p:ph type="dt" sz="half" idx="10"/>
          </p:nvPr>
        </p:nvSpPr>
        <p:spPr>
          <a:xfrm>
            <a:off x="0" y="6477000"/>
            <a:ext cx="4419600" cy="228600"/>
          </a:xfrm>
        </p:spPr>
        <p:txBody>
          <a:bodyPr/>
          <a:lstStyle>
            <a:lvl1pPr>
              <a:defRPr/>
            </a:lvl1pPr>
          </a:lstStyle>
          <a:p>
            <a:r>
              <a:rPr lang="en-US"/>
              <a:t>SPC Report to Board of Directors, November 2010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0" y="990600"/>
            <a:ext cx="44958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990600"/>
            <a:ext cx="44958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SPC Report to Board of Directors, November 2010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52400" y="0"/>
            <a:ext cx="8991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0" y="990600"/>
            <a:ext cx="9144000" cy="5211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76200" y="6400800"/>
            <a:ext cx="457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mn-lt"/>
              </a:defRPr>
            </a:lvl1pPr>
          </a:lstStyle>
          <a:p>
            <a:r>
              <a:rPr lang="en-US"/>
              <a:t>SPC Report to Board of Directors, November 2010</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cs typeface="+mn-cs"/>
        </a:defRPr>
      </a:lvl2pPr>
      <a:lvl3pPr marL="1143000" indent="-228600" algn="l" rtl="0" fontAlgn="base">
        <a:spcBef>
          <a:spcPct val="20000"/>
        </a:spcBef>
        <a:spcAft>
          <a:spcPct val="0"/>
        </a:spcAft>
        <a:buChar char="•"/>
        <a:defRPr sz="3200">
          <a:solidFill>
            <a:schemeClr val="tx1"/>
          </a:solidFill>
          <a:latin typeface="+mn-lt"/>
          <a:cs typeface="+mn-cs"/>
        </a:defRPr>
      </a:lvl3pPr>
      <a:lvl4pPr marL="1600200" indent="-228600" algn="l" rtl="0" fontAlgn="base">
        <a:spcBef>
          <a:spcPct val="20000"/>
        </a:spcBef>
        <a:spcAft>
          <a:spcPct val="0"/>
        </a:spcAft>
        <a:buChar char="–"/>
        <a:defRPr sz="3200">
          <a:solidFill>
            <a:schemeClr val="tx1"/>
          </a:solidFill>
          <a:latin typeface="+mn-lt"/>
          <a:cs typeface="+mn-cs"/>
        </a:defRPr>
      </a:lvl4pPr>
      <a:lvl5pPr marL="2057400" indent="-228600" algn="l" rtl="0" fontAlgn="base">
        <a:spcBef>
          <a:spcPct val="20000"/>
        </a:spcBef>
        <a:spcAft>
          <a:spcPct val="0"/>
        </a:spcAft>
        <a:buChar char="»"/>
        <a:defRPr sz="3200">
          <a:solidFill>
            <a:schemeClr val="tx1"/>
          </a:solidFill>
          <a:latin typeface="+mn-lt"/>
          <a:cs typeface="+mn-cs"/>
        </a:defRPr>
      </a:lvl5pPr>
      <a:lvl6pPr marL="2514600" indent="-228600" algn="l" rtl="0" fontAlgn="base">
        <a:spcBef>
          <a:spcPct val="20000"/>
        </a:spcBef>
        <a:spcAft>
          <a:spcPct val="0"/>
        </a:spcAft>
        <a:buChar char="»"/>
        <a:defRPr sz="3200">
          <a:solidFill>
            <a:schemeClr val="tx1"/>
          </a:solidFill>
          <a:latin typeface="+mn-lt"/>
          <a:cs typeface="+mn-cs"/>
        </a:defRPr>
      </a:lvl6pPr>
      <a:lvl7pPr marL="2971800" indent="-228600" algn="l" rtl="0" fontAlgn="base">
        <a:spcBef>
          <a:spcPct val="20000"/>
        </a:spcBef>
        <a:spcAft>
          <a:spcPct val="0"/>
        </a:spcAft>
        <a:buChar char="»"/>
        <a:defRPr sz="3200">
          <a:solidFill>
            <a:schemeClr val="tx1"/>
          </a:solidFill>
          <a:latin typeface="+mn-lt"/>
          <a:cs typeface="+mn-cs"/>
        </a:defRPr>
      </a:lvl7pPr>
      <a:lvl8pPr marL="3429000" indent="-228600" algn="l" rtl="0" fontAlgn="base">
        <a:spcBef>
          <a:spcPct val="20000"/>
        </a:spcBef>
        <a:spcAft>
          <a:spcPct val="0"/>
        </a:spcAft>
        <a:buChar char="»"/>
        <a:defRPr sz="3200">
          <a:solidFill>
            <a:schemeClr val="tx1"/>
          </a:solidFill>
          <a:latin typeface="+mn-lt"/>
          <a:cs typeface="+mn-cs"/>
        </a:defRPr>
      </a:lvl8pPr>
      <a:lvl9pPr marL="3886200" indent="-228600" algn="l" rtl="0" fontAlgn="base">
        <a:spcBef>
          <a:spcPct val="20000"/>
        </a:spcBef>
        <a:spcAft>
          <a:spcPct val="0"/>
        </a:spcAft>
        <a:buChar char="»"/>
        <a:defRPr sz="3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228600" y="1066800"/>
            <a:ext cx="8763000" cy="5135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0" y="6477000"/>
            <a:ext cx="441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mj-lt"/>
              </a:defRPr>
            </a:lvl1pPr>
          </a:lstStyle>
          <a:p>
            <a:r>
              <a:rPr lang="en-US"/>
              <a:t>SPC Report to Board of Directors, November 2010</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2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vimeo.com/13883635"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uH8tW1lihtA&amp;feature=related"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SPC Report to Board of Directors, November 2010</a:t>
            </a:r>
          </a:p>
        </p:txBody>
      </p:sp>
      <p:sp>
        <p:nvSpPr>
          <p:cNvPr id="160770" name="Title 1"/>
          <p:cNvSpPr>
            <a:spLocks noGrp="1"/>
          </p:cNvSpPr>
          <p:nvPr>
            <p:ph type="ctrTitle" idx="4294967295"/>
          </p:nvPr>
        </p:nvSpPr>
        <p:spPr>
          <a:xfrm>
            <a:off x="838200" y="1295400"/>
            <a:ext cx="7772400" cy="2057400"/>
          </a:xfrm>
        </p:spPr>
        <p:txBody>
          <a:bodyPr/>
          <a:lstStyle/>
          <a:p>
            <a:r>
              <a:rPr lang="en-US" sz="7200">
                <a:solidFill>
                  <a:srgbClr val="000099"/>
                </a:solidFill>
                <a:latin typeface="Matura MT Script Capitals" pitchFamily="66" charset="0"/>
              </a:rPr>
              <a:t>Our Vision for the Future</a:t>
            </a:r>
          </a:p>
        </p:txBody>
      </p:sp>
      <p:pic>
        <p:nvPicPr>
          <p:cNvPr id="160774" name="Picture 7" descr="RI-lft-4p-ol_jane2.eps"/>
          <p:cNvPicPr>
            <a:picLocks noChangeAspect="1"/>
          </p:cNvPicPr>
          <p:nvPr/>
        </p:nvPicPr>
        <p:blipFill>
          <a:blip r:embed="rId3" cstate="print"/>
          <a:srcRect/>
          <a:stretch>
            <a:fillRect/>
          </a:stretch>
        </p:blipFill>
        <p:spPr bwMode="auto">
          <a:xfrm>
            <a:off x="2133600" y="3733800"/>
            <a:ext cx="4572000"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a:t>SPC Report to Board of Directors, November 2010</a:t>
            </a:r>
          </a:p>
        </p:txBody>
      </p:sp>
      <p:sp>
        <p:nvSpPr>
          <p:cNvPr id="148482" name="Rectangle 4"/>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en-US" sz="4000">
                <a:latin typeface="Times New Roman" pitchFamily="18" charset="0"/>
                <a:ea typeface="ヒラギノ角ゴ Pro W3" pitchFamily="-105" charset="-128"/>
              </a:rPr>
              <a:t>Brand Confusion?</a:t>
            </a:r>
          </a:p>
        </p:txBody>
      </p:sp>
      <p:pic>
        <p:nvPicPr>
          <p:cNvPr id="148484" name="Picture 20" descr="wheel jane.jpg"/>
          <p:cNvPicPr>
            <a:picLocks noChangeAspect="1"/>
          </p:cNvPicPr>
          <p:nvPr/>
        </p:nvPicPr>
        <p:blipFill>
          <a:blip r:embed="rId3" cstate="print"/>
          <a:srcRect/>
          <a:stretch>
            <a:fillRect/>
          </a:stretch>
        </p:blipFill>
        <p:spPr bwMode="auto">
          <a:xfrm>
            <a:off x="5105400" y="3276600"/>
            <a:ext cx="1143000" cy="1143000"/>
          </a:xfrm>
          <a:prstGeom prst="rect">
            <a:avLst/>
          </a:prstGeom>
          <a:noFill/>
          <a:ln w="9525">
            <a:noFill/>
            <a:miter lim="800000"/>
            <a:headEnd/>
            <a:tailEnd/>
          </a:ln>
        </p:spPr>
      </p:pic>
      <p:pic>
        <p:nvPicPr>
          <p:cNvPr id="148485" name="Picture 10"/>
          <p:cNvPicPr>
            <a:picLocks noChangeAspect="1"/>
          </p:cNvPicPr>
          <p:nvPr/>
        </p:nvPicPr>
        <p:blipFill>
          <a:blip r:embed="rId4" cstate="print"/>
          <a:srcRect/>
          <a:stretch>
            <a:fillRect/>
          </a:stretch>
        </p:blipFill>
        <p:spPr bwMode="auto">
          <a:xfrm>
            <a:off x="5181600" y="1524000"/>
            <a:ext cx="838200" cy="1065213"/>
          </a:xfrm>
          <a:prstGeom prst="rect">
            <a:avLst/>
          </a:prstGeom>
          <a:noFill/>
          <a:ln w="9525">
            <a:noFill/>
            <a:miter lim="800000"/>
            <a:headEnd/>
            <a:tailEnd/>
          </a:ln>
        </p:spPr>
      </p:pic>
      <p:pic>
        <p:nvPicPr>
          <p:cNvPr id="148486" name="P 20"/>
          <p:cNvPicPr>
            <a:picLocks noChangeAspect="1" noChangeArrowheads="1"/>
          </p:cNvPicPr>
          <p:nvPr/>
        </p:nvPicPr>
        <p:blipFill>
          <a:blip r:embed="rId5" cstate="print"/>
          <a:srcRect/>
          <a:stretch>
            <a:fillRect/>
          </a:stretch>
        </p:blipFill>
        <p:spPr bwMode="auto">
          <a:xfrm>
            <a:off x="2971800" y="1524000"/>
            <a:ext cx="1295400" cy="806450"/>
          </a:xfrm>
          <a:prstGeom prst="rect">
            <a:avLst/>
          </a:prstGeom>
          <a:noFill/>
          <a:ln w="9525">
            <a:noFill/>
            <a:miter lim="800000"/>
            <a:headEnd/>
            <a:tailEnd/>
          </a:ln>
        </p:spPr>
      </p:pic>
      <p:pic>
        <p:nvPicPr>
          <p:cNvPr id="148487" name="Picture 9" descr="peace-286-rgb.jpg"/>
          <p:cNvPicPr>
            <a:picLocks noChangeAspect="1"/>
          </p:cNvPicPr>
          <p:nvPr/>
        </p:nvPicPr>
        <p:blipFill>
          <a:blip r:embed="rId6" cstate="print"/>
          <a:srcRect/>
          <a:stretch>
            <a:fillRect/>
          </a:stretch>
        </p:blipFill>
        <p:spPr bwMode="auto">
          <a:xfrm>
            <a:off x="838200" y="3200400"/>
            <a:ext cx="1143000" cy="1154113"/>
          </a:xfrm>
          <a:prstGeom prst="rect">
            <a:avLst/>
          </a:prstGeom>
          <a:noFill/>
          <a:ln w="9525">
            <a:noFill/>
            <a:miter lim="800000"/>
            <a:headEnd/>
            <a:tailEnd/>
          </a:ln>
        </p:spPr>
      </p:pic>
      <p:pic>
        <p:nvPicPr>
          <p:cNvPr id="148488" name="Picture 9" descr="PPpartners-k.eps"/>
          <p:cNvPicPr>
            <a:picLocks noChangeAspect="1"/>
          </p:cNvPicPr>
          <p:nvPr/>
        </p:nvPicPr>
        <p:blipFill>
          <a:blip r:embed="rId7" cstate="print"/>
          <a:srcRect/>
          <a:stretch>
            <a:fillRect/>
          </a:stretch>
        </p:blipFill>
        <p:spPr bwMode="auto">
          <a:xfrm>
            <a:off x="3048000" y="3352800"/>
            <a:ext cx="1066800" cy="889000"/>
          </a:xfrm>
          <a:prstGeom prst="rect">
            <a:avLst/>
          </a:prstGeom>
          <a:noFill/>
          <a:ln w="9525">
            <a:noFill/>
            <a:miter lim="800000"/>
            <a:headEnd/>
            <a:tailEnd/>
          </a:ln>
        </p:spPr>
      </p:pic>
      <p:pic>
        <p:nvPicPr>
          <p:cNvPr id="148489" name="Picture 21" descr="RYLA-3c"/>
          <p:cNvPicPr>
            <a:picLocks noChangeAspect="1" noChangeArrowheads="1"/>
          </p:cNvPicPr>
          <p:nvPr/>
        </p:nvPicPr>
        <p:blipFill>
          <a:blip r:embed="rId8" cstate="print"/>
          <a:srcRect/>
          <a:stretch>
            <a:fillRect/>
          </a:stretch>
        </p:blipFill>
        <p:spPr bwMode="auto">
          <a:xfrm>
            <a:off x="7010400" y="5105400"/>
            <a:ext cx="1447800" cy="663575"/>
          </a:xfrm>
          <a:prstGeom prst="rect">
            <a:avLst/>
          </a:prstGeom>
          <a:noFill/>
          <a:ln w="9525">
            <a:noFill/>
            <a:miter lim="800000"/>
            <a:headEnd/>
            <a:tailEnd/>
          </a:ln>
        </p:spPr>
      </p:pic>
      <p:pic>
        <p:nvPicPr>
          <p:cNvPr id="148490" name="Picture 20" descr="RYE-2c-c"/>
          <p:cNvPicPr>
            <a:picLocks noChangeAspect="1" noChangeArrowheads="1"/>
          </p:cNvPicPr>
          <p:nvPr/>
        </p:nvPicPr>
        <p:blipFill>
          <a:blip r:embed="rId9" cstate="print"/>
          <a:srcRect/>
          <a:stretch>
            <a:fillRect/>
          </a:stretch>
        </p:blipFill>
        <p:spPr bwMode="auto">
          <a:xfrm>
            <a:off x="7086600" y="1447800"/>
            <a:ext cx="1143000" cy="1231900"/>
          </a:xfrm>
          <a:prstGeom prst="rect">
            <a:avLst/>
          </a:prstGeom>
          <a:noFill/>
          <a:ln w="9525">
            <a:noFill/>
            <a:miter lim="800000"/>
            <a:headEnd/>
            <a:tailEnd/>
          </a:ln>
        </p:spPr>
      </p:pic>
      <p:pic>
        <p:nvPicPr>
          <p:cNvPr id="148491" name="Picture 10" descr="RFE-4c_EN"/>
          <p:cNvPicPr>
            <a:picLocks noChangeAspect="1" noChangeArrowheads="1"/>
          </p:cNvPicPr>
          <p:nvPr/>
        </p:nvPicPr>
        <p:blipFill>
          <a:blip r:embed="rId10" cstate="print"/>
          <a:srcRect/>
          <a:stretch>
            <a:fillRect/>
          </a:stretch>
        </p:blipFill>
        <p:spPr bwMode="auto">
          <a:xfrm>
            <a:off x="6934200" y="3505200"/>
            <a:ext cx="1671638" cy="862013"/>
          </a:xfrm>
          <a:prstGeom prst="rect">
            <a:avLst/>
          </a:prstGeom>
          <a:noFill/>
          <a:ln w="9525">
            <a:noFill/>
            <a:miter lim="800000"/>
            <a:headEnd/>
            <a:tailEnd/>
          </a:ln>
        </p:spPr>
      </p:pic>
      <p:pic>
        <p:nvPicPr>
          <p:cNvPr id="148492" name="Picture 17" descr="RCC-c"/>
          <p:cNvPicPr>
            <a:picLocks noChangeAspect="1" noChangeArrowheads="1"/>
          </p:cNvPicPr>
          <p:nvPr/>
        </p:nvPicPr>
        <p:blipFill>
          <a:blip r:embed="rId11" cstate="print"/>
          <a:srcRect/>
          <a:stretch>
            <a:fillRect/>
          </a:stretch>
        </p:blipFill>
        <p:spPr bwMode="auto">
          <a:xfrm>
            <a:off x="914400" y="4953000"/>
            <a:ext cx="990600" cy="976313"/>
          </a:xfrm>
          <a:prstGeom prst="rect">
            <a:avLst/>
          </a:prstGeom>
          <a:noFill/>
          <a:ln w="9525">
            <a:noFill/>
            <a:miter lim="800000"/>
            <a:headEnd/>
            <a:tailEnd/>
          </a:ln>
        </p:spPr>
      </p:pic>
      <p:pic>
        <p:nvPicPr>
          <p:cNvPr id="148493" name="Picture 18" descr="T1011EN_RGB.jpg"/>
          <p:cNvPicPr>
            <a:picLocks noChangeAspect="1"/>
          </p:cNvPicPr>
          <p:nvPr/>
        </p:nvPicPr>
        <p:blipFill>
          <a:blip r:embed="rId12" cstate="print"/>
          <a:srcRect/>
          <a:stretch>
            <a:fillRect/>
          </a:stretch>
        </p:blipFill>
        <p:spPr bwMode="auto">
          <a:xfrm>
            <a:off x="609600" y="1600200"/>
            <a:ext cx="1584325" cy="838200"/>
          </a:xfrm>
          <a:prstGeom prst="rect">
            <a:avLst/>
          </a:prstGeom>
          <a:noFill/>
          <a:ln w="9525">
            <a:noFill/>
            <a:miter lim="800000"/>
            <a:headEnd/>
            <a:tailEnd/>
          </a:ln>
        </p:spPr>
      </p:pic>
      <p:pic>
        <p:nvPicPr>
          <p:cNvPr id="148494" name="Picture 19" descr="T0910EN.jpg"/>
          <p:cNvPicPr>
            <a:picLocks noChangeAspect="1"/>
          </p:cNvPicPr>
          <p:nvPr/>
        </p:nvPicPr>
        <p:blipFill>
          <a:blip r:embed="rId13" cstate="print"/>
          <a:srcRect/>
          <a:stretch>
            <a:fillRect/>
          </a:stretch>
        </p:blipFill>
        <p:spPr bwMode="auto">
          <a:xfrm>
            <a:off x="2590800" y="4876800"/>
            <a:ext cx="1760538" cy="1219200"/>
          </a:xfrm>
          <a:prstGeom prst="rect">
            <a:avLst/>
          </a:prstGeom>
          <a:noFill/>
          <a:ln w="9525">
            <a:noFill/>
            <a:miter lim="800000"/>
            <a:headEnd/>
            <a:tailEnd/>
          </a:ln>
        </p:spPr>
      </p:pic>
      <p:pic>
        <p:nvPicPr>
          <p:cNvPr id="148495" name="Picture 14" descr="Logo_Global_Networking_Groups_blue"/>
          <p:cNvPicPr>
            <a:picLocks noChangeAspect="1" noChangeArrowheads="1"/>
          </p:cNvPicPr>
          <p:nvPr/>
        </p:nvPicPr>
        <p:blipFill>
          <a:blip r:embed="rId14" cstate="print"/>
          <a:srcRect/>
          <a:stretch>
            <a:fillRect/>
          </a:stretch>
        </p:blipFill>
        <p:spPr bwMode="auto">
          <a:xfrm>
            <a:off x="5105400" y="4953000"/>
            <a:ext cx="1093788"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a:t>SPC Report to Board of Directors, November 2010</a:t>
            </a:r>
          </a:p>
        </p:txBody>
      </p:sp>
      <p:sp>
        <p:nvSpPr>
          <p:cNvPr id="262146" name="AutoShape 6" descr="090524915@20072010-07DF"/>
          <p:cNvSpPr>
            <a:spLocks noChangeAspect="1" noChangeArrowheads="1"/>
          </p:cNvSpPr>
          <p:nvPr/>
        </p:nvSpPr>
        <p:spPr bwMode="auto">
          <a:xfrm>
            <a:off x="127000" y="46038"/>
            <a:ext cx="3286125" cy="3467100"/>
          </a:xfrm>
          <a:prstGeom prst="rect">
            <a:avLst/>
          </a:prstGeom>
          <a:noFill/>
          <a:ln w="9525">
            <a:noFill/>
            <a:miter lim="800000"/>
            <a:headEnd/>
            <a:tailEnd/>
          </a:ln>
        </p:spPr>
        <p:txBody>
          <a:bodyPr/>
          <a:lstStyle/>
          <a:p>
            <a:pPr eaLnBrk="0" hangingPunct="0"/>
            <a:endParaRPr lang="en-US" sz="2400">
              <a:latin typeface="Arial" pitchFamily="34" charset="0"/>
              <a:ea typeface="ヒラギノ角ゴ Pro W3" pitchFamily="-105" charset="-128"/>
            </a:endParaRPr>
          </a:p>
        </p:txBody>
      </p:sp>
      <p:pic>
        <p:nvPicPr>
          <p:cNvPr id="262147" name="Picture 7" descr="RI-lft-4p-ol_jane2.eps"/>
          <p:cNvPicPr>
            <a:picLocks noChangeAspect="1"/>
          </p:cNvPicPr>
          <p:nvPr/>
        </p:nvPicPr>
        <p:blipFill>
          <a:blip r:embed="rId3" cstate="print"/>
          <a:srcRect/>
          <a:stretch>
            <a:fillRect/>
          </a:stretch>
        </p:blipFill>
        <p:spPr bwMode="auto">
          <a:xfrm>
            <a:off x="2209800" y="2286000"/>
            <a:ext cx="4572000" cy="2032000"/>
          </a:xfrm>
          <a:prstGeom prst="rect">
            <a:avLst/>
          </a:prstGeom>
          <a:noFill/>
          <a:ln w="9525">
            <a:noFill/>
            <a:miter lim="800000"/>
            <a:headEnd/>
            <a:tailEnd/>
          </a:ln>
        </p:spPr>
      </p:pic>
      <p:sp>
        <p:nvSpPr>
          <p:cNvPr id="262148" name="Rectangle 4"/>
          <p:cNvSpPr>
            <a:spLocks noGrp="1" noChangeArrowheads="1"/>
          </p:cNvSpPr>
          <p:nvPr>
            <p:ph type="title"/>
          </p:nvPr>
        </p:nvSpPr>
        <p:spPr/>
        <p:txBody>
          <a:bodyPr/>
          <a:lstStyle/>
          <a:p>
            <a:r>
              <a:rPr lang="en-US" sz="4000"/>
              <a:t>Potential Corporate Change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a:t>SPC Report to Board of Directors, November 2010</a:t>
            </a:r>
          </a:p>
        </p:txBody>
      </p:sp>
      <p:pic>
        <p:nvPicPr>
          <p:cNvPr id="264194" name="Picture 7"/>
          <p:cNvPicPr>
            <a:picLocks noChangeAspect="1" noChangeArrowheads="1"/>
          </p:cNvPicPr>
          <p:nvPr/>
        </p:nvPicPr>
        <p:blipFill>
          <a:blip r:embed="rId3" cstate="print"/>
          <a:srcRect/>
          <a:stretch>
            <a:fillRect/>
          </a:stretch>
        </p:blipFill>
        <p:spPr bwMode="auto">
          <a:xfrm>
            <a:off x="990600" y="1585913"/>
            <a:ext cx="7018338" cy="1538287"/>
          </a:xfrm>
          <a:prstGeom prst="rect">
            <a:avLst/>
          </a:prstGeom>
          <a:noFill/>
          <a:ln w="9525">
            <a:noFill/>
            <a:miter lim="800000"/>
            <a:headEnd/>
            <a:tailEnd/>
          </a:ln>
        </p:spPr>
      </p:pic>
      <p:pic>
        <p:nvPicPr>
          <p:cNvPr id="264195" name="Picture 6" descr="wheel_06.pdf"/>
          <p:cNvPicPr>
            <a:picLocks noChangeAspect="1"/>
          </p:cNvPicPr>
          <p:nvPr/>
        </p:nvPicPr>
        <p:blipFill>
          <a:blip r:embed="rId4" cstate="print"/>
          <a:srcRect/>
          <a:stretch>
            <a:fillRect/>
          </a:stretch>
        </p:blipFill>
        <p:spPr bwMode="auto">
          <a:xfrm>
            <a:off x="2590800" y="3810000"/>
            <a:ext cx="3967163" cy="1752600"/>
          </a:xfrm>
          <a:prstGeom prst="rect">
            <a:avLst/>
          </a:prstGeom>
          <a:noFill/>
          <a:ln w="9525">
            <a:noFill/>
            <a:miter lim="800000"/>
            <a:headEnd/>
            <a:tailEnd/>
          </a:ln>
        </p:spPr>
      </p:pic>
      <p:sp>
        <p:nvSpPr>
          <p:cNvPr id="264196" name="Rectangle 4"/>
          <p:cNvSpPr>
            <a:spLocks noGrp="1" noChangeArrowheads="1"/>
          </p:cNvSpPr>
          <p:nvPr>
            <p:ph type="title"/>
          </p:nvPr>
        </p:nvSpPr>
        <p:spPr/>
        <p:txBody>
          <a:bodyPr/>
          <a:lstStyle/>
          <a:p>
            <a:r>
              <a:rPr lang="en-US" sz="4000"/>
              <a:t>Strengthening our Brand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half" idx="10"/>
          </p:nvPr>
        </p:nvSpPr>
        <p:spPr/>
        <p:txBody>
          <a:bodyPr/>
          <a:lstStyle/>
          <a:p>
            <a:r>
              <a:rPr lang="en-US"/>
              <a:t>SPC Report to Board of Directors, November 2010</a:t>
            </a:r>
          </a:p>
        </p:txBody>
      </p:sp>
      <p:sp>
        <p:nvSpPr>
          <p:cNvPr id="266242" name="AutoShape 10" descr="090524915@20072010-07DF"/>
          <p:cNvSpPr>
            <a:spLocks noChangeAspect="1" noChangeArrowheads="1"/>
          </p:cNvSpPr>
          <p:nvPr/>
        </p:nvSpPr>
        <p:spPr bwMode="auto">
          <a:xfrm>
            <a:off x="127000" y="46038"/>
            <a:ext cx="3286125" cy="3467100"/>
          </a:xfrm>
          <a:prstGeom prst="rect">
            <a:avLst/>
          </a:prstGeom>
          <a:noFill/>
          <a:ln w="9525">
            <a:noFill/>
            <a:miter lim="800000"/>
            <a:headEnd/>
            <a:tailEnd/>
          </a:ln>
        </p:spPr>
        <p:txBody>
          <a:bodyPr/>
          <a:lstStyle/>
          <a:p>
            <a:pPr eaLnBrk="0" hangingPunct="0"/>
            <a:endParaRPr lang="en-US" sz="2400">
              <a:latin typeface="Arial" pitchFamily="34" charset="0"/>
              <a:ea typeface="ヒラギノ角ゴ Pro W3" pitchFamily="-105" charset="-128"/>
            </a:endParaRPr>
          </a:p>
        </p:txBody>
      </p:sp>
      <p:sp>
        <p:nvSpPr>
          <p:cNvPr id="266243" name="AutoShape 11" descr="090524915@20072010-07DF"/>
          <p:cNvSpPr>
            <a:spLocks noChangeAspect="1" noChangeArrowheads="1"/>
          </p:cNvSpPr>
          <p:nvPr/>
        </p:nvSpPr>
        <p:spPr bwMode="auto">
          <a:xfrm>
            <a:off x="127000" y="46038"/>
            <a:ext cx="3286125" cy="3467100"/>
          </a:xfrm>
          <a:prstGeom prst="rect">
            <a:avLst/>
          </a:prstGeom>
          <a:noFill/>
          <a:ln w="9525">
            <a:noFill/>
            <a:miter lim="800000"/>
            <a:headEnd/>
            <a:tailEnd/>
          </a:ln>
        </p:spPr>
        <p:txBody>
          <a:bodyPr/>
          <a:lstStyle/>
          <a:p>
            <a:pPr eaLnBrk="0" hangingPunct="0"/>
            <a:endParaRPr lang="en-US" sz="2400">
              <a:latin typeface="Arial" pitchFamily="34" charset="0"/>
              <a:ea typeface="ヒラギノ角ゴ Pro W3" pitchFamily="-105" charset="-128"/>
            </a:endParaRPr>
          </a:p>
        </p:txBody>
      </p:sp>
      <p:grpSp>
        <p:nvGrpSpPr>
          <p:cNvPr id="266244" name="Group 4"/>
          <p:cNvGrpSpPr>
            <a:grpSpLocks/>
          </p:cNvGrpSpPr>
          <p:nvPr/>
        </p:nvGrpSpPr>
        <p:grpSpPr bwMode="auto">
          <a:xfrm>
            <a:off x="533400" y="1295400"/>
            <a:ext cx="8458200" cy="4572000"/>
            <a:chOff x="336" y="1056"/>
            <a:chExt cx="5328" cy="2880"/>
          </a:xfrm>
        </p:grpSpPr>
        <p:sp>
          <p:nvSpPr>
            <p:cNvPr id="266245" name="Rectangle 4"/>
            <p:cNvSpPr>
              <a:spLocks noChangeArrowheads="1"/>
            </p:cNvSpPr>
            <p:nvPr/>
          </p:nvSpPr>
          <p:spPr bwMode="auto">
            <a:xfrm>
              <a:off x="2784" y="1200"/>
              <a:ext cx="2784" cy="384"/>
            </a:xfrm>
            <a:prstGeom prst="rect">
              <a:avLst/>
            </a:prstGeom>
            <a:noFill/>
            <a:ln w="9525">
              <a:noFill/>
              <a:miter lim="800000"/>
              <a:headEnd/>
              <a:tailEnd/>
            </a:ln>
          </p:spPr>
          <p:txBody>
            <a:bodyPr/>
            <a:lstStyle/>
            <a:p>
              <a:r>
                <a:rPr lang="en-US" sz="2200" b="1">
                  <a:solidFill>
                    <a:srgbClr val="00329A"/>
                  </a:solidFill>
                  <a:latin typeface="Palatino LT Std" pitchFamily="-105" charset="0"/>
                  <a:ea typeface="ヒラギノ角ゴ Pro W3" pitchFamily="-105" charset="-128"/>
                </a:rPr>
                <a:t>Rotary Youth Exchange</a:t>
              </a:r>
            </a:p>
          </p:txBody>
        </p:sp>
        <p:pic>
          <p:nvPicPr>
            <p:cNvPr id="266246" name="Picture 18" descr="RYE-2c-c"/>
            <p:cNvPicPr>
              <a:picLocks noChangeAspect="1" noChangeArrowheads="1"/>
            </p:cNvPicPr>
            <p:nvPr/>
          </p:nvPicPr>
          <p:blipFill>
            <a:blip r:embed="rId3" cstate="print"/>
            <a:srcRect/>
            <a:stretch>
              <a:fillRect/>
            </a:stretch>
          </p:blipFill>
          <p:spPr bwMode="auto">
            <a:xfrm>
              <a:off x="567" y="1056"/>
              <a:ext cx="489" cy="528"/>
            </a:xfrm>
            <a:prstGeom prst="rect">
              <a:avLst/>
            </a:prstGeom>
            <a:noFill/>
            <a:ln w="9525">
              <a:noFill/>
              <a:miter lim="800000"/>
              <a:headEnd/>
              <a:tailEnd/>
            </a:ln>
          </p:spPr>
        </p:pic>
        <p:sp>
          <p:nvSpPr>
            <p:cNvPr id="266247" name="Rectangle 4"/>
            <p:cNvSpPr>
              <a:spLocks noChangeArrowheads="1"/>
            </p:cNvSpPr>
            <p:nvPr/>
          </p:nvSpPr>
          <p:spPr bwMode="auto">
            <a:xfrm>
              <a:off x="2784" y="1968"/>
              <a:ext cx="2880" cy="288"/>
            </a:xfrm>
            <a:prstGeom prst="rect">
              <a:avLst/>
            </a:prstGeom>
            <a:noFill/>
            <a:ln w="9525">
              <a:noFill/>
              <a:miter lim="800000"/>
              <a:headEnd/>
              <a:tailEnd/>
            </a:ln>
          </p:spPr>
          <p:txBody>
            <a:bodyPr/>
            <a:lstStyle/>
            <a:p>
              <a:r>
                <a:rPr lang="en-US" sz="2200" b="1">
                  <a:solidFill>
                    <a:srgbClr val="00329A"/>
                  </a:solidFill>
                  <a:latin typeface="Palatino LT Std" pitchFamily="-105" charset="0"/>
                  <a:ea typeface="ヒラギノ角ゴ Pro W3" pitchFamily="-105" charset="-128"/>
                </a:rPr>
                <a:t>Rotary Youth Leadership Awards</a:t>
              </a:r>
              <a:endParaRPr lang="en-US" sz="2200">
                <a:solidFill>
                  <a:srgbClr val="00329A"/>
                </a:solidFill>
                <a:latin typeface="Palatino LT Std" pitchFamily="-105" charset="0"/>
                <a:ea typeface="ヒラギノ角ゴ Pro W3" pitchFamily="-105" charset="-128"/>
              </a:endParaRPr>
            </a:p>
          </p:txBody>
        </p:sp>
        <p:sp>
          <p:nvSpPr>
            <p:cNvPr id="266248" name="Rectangle 4"/>
            <p:cNvSpPr>
              <a:spLocks noChangeArrowheads="1"/>
            </p:cNvSpPr>
            <p:nvPr/>
          </p:nvSpPr>
          <p:spPr bwMode="auto">
            <a:xfrm>
              <a:off x="2784" y="2736"/>
              <a:ext cx="2753" cy="279"/>
            </a:xfrm>
            <a:prstGeom prst="rect">
              <a:avLst/>
            </a:prstGeom>
            <a:noFill/>
            <a:ln w="9525">
              <a:noFill/>
              <a:miter lim="800000"/>
              <a:headEnd/>
              <a:tailEnd/>
            </a:ln>
          </p:spPr>
          <p:txBody>
            <a:bodyPr/>
            <a:lstStyle/>
            <a:p>
              <a:r>
                <a:rPr lang="en-US" sz="2200" b="1">
                  <a:solidFill>
                    <a:srgbClr val="00329A"/>
                  </a:solidFill>
                  <a:latin typeface="Palatino LT Std" pitchFamily="-105" charset="0"/>
                  <a:ea typeface="ヒラギノ角ゴ Pro W3" pitchFamily="-105" charset="-128"/>
                </a:rPr>
                <a:t>Rotary Friendship Exchange</a:t>
              </a:r>
            </a:p>
          </p:txBody>
        </p:sp>
        <p:sp>
          <p:nvSpPr>
            <p:cNvPr id="266249" name="Rectangle 4"/>
            <p:cNvSpPr>
              <a:spLocks noChangeArrowheads="1"/>
            </p:cNvSpPr>
            <p:nvPr/>
          </p:nvSpPr>
          <p:spPr bwMode="auto">
            <a:xfrm>
              <a:off x="2832" y="3552"/>
              <a:ext cx="2016" cy="279"/>
            </a:xfrm>
            <a:prstGeom prst="rect">
              <a:avLst/>
            </a:prstGeom>
            <a:noFill/>
            <a:ln w="9525">
              <a:noFill/>
              <a:miter lim="800000"/>
              <a:headEnd/>
              <a:tailEnd/>
            </a:ln>
          </p:spPr>
          <p:txBody>
            <a:bodyPr/>
            <a:lstStyle/>
            <a:p>
              <a:r>
                <a:rPr lang="en-US" sz="2200" b="1">
                  <a:solidFill>
                    <a:srgbClr val="00329A"/>
                  </a:solidFill>
                  <a:latin typeface="Palatino LT Std" pitchFamily="-105" charset="0"/>
                  <a:ea typeface="ヒラギノ角ゴ Pro W3" pitchFamily="-105" charset="-128"/>
                </a:rPr>
                <a:t>Rotary Fellowships</a:t>
              </a:r>
            </a:p>
          </p:txBody>
        </p:sp>
        <p:pic>
          <p:nvPicPr>
            <p:cNvPr id="266250" name="Picture 12" descr="RFE-4c_EN"/>
            <p:cNvPicPr>
              <a:picLocks noChangeAspect="1" noChangeArrowheads="1"/>
            </p:cNvPicPr>
            <p:nvPr/>
          </p:nvPicPr>
          <p:blipFill>
            <a:blip r:embed="rId4" cstate="print"/>
            <a:srcRect/>
            <a:stretch>
              <a:fillRect/>
            </a:stretch>
          </p:blipFill>
          <p:spPr bwMode="auto">
            <a:xfrm>
              <a:off x="336" y="2615"/>
              <a:ext cx="1008" cy="520"/>
            </a:xfrm>
            <a:prstGeom prst="rect">
              <a:avLst/>
            </a:prstGeom>
            <a:noFill/>
            <a:ln w="9525">
              <a:noFill/>
              <a:miter lim="800000"/>
              <a:headEnd/>
              <a:tailEnd/>
            </a:ln>
          </p:spPr>
        </p:pic>
        <p:pic>
          <p:nvPicPr>
            <p:cNvPr id="266251" name="Picture 14" descr="Logo_Global_Networking_Groups_blue"/>
            <p:cNvPicPr>
              <a:picLocks noChangeAspect="1" noChangeArrowheads="1"/>
            </p:cNvPicPr>
            <p:nvPr/>
          </p:nvPicPr>
          <p:blipFill>
            <a:blip r:embed="rId5" cstate="print"/>
            <a:srcRect/>
            <a:stretch>
              <a:fillRect/>
            </a:stretch>
          </p:blipFill>
          <p:spPr bwMode="auto">
            <a:xfrm>
              <a:off x="563" y="3408"/>
              <a:ext cx="541" cy="528"/>
            </a:xfrm>
            <a:prstGeom prst="rect">
              <a:avLst/>
            </a:prstGeom>
            <a:noFill/>
            <a:ln w="9525">
              <a:noFill/>
              <a:miter lim="800000"/>
              <a:headEnd/>
              <a:tailEnd/>
            </a:ln>
          </p:spPr>
        </p:pic>
        <p:pic>
          <p:nvPicPr>
            <p:cNvPr id="266252" name="Picture 18" descr="wheel jane.jpg"/>
            <p:cNvPicPr>
              <a:picLocks noChangeAspect="1"/>
            </p:cNvPicPr>
            <p:nvPr/>
          </p:nvPicPr>
          <p:blipFill>
            <a:blip r:embed="rId6" cstate="print"/>
            <a:srcRect/>
            <a:stretch>
              <a:fillRect/>
            </a:stretch>
          </p:blipFill>
          <p:spPr bwMode="auto">
            <a:xfrm>
              <a:off x="2208" y="1056"/>
              <a:ext cx="528" cy="528"/>
            </a:xfrm>
            <a:prstGeom prst="rect">
              <a:avLst/>
            </a:prstGeom>
            <a:noFill/>
            <a:ln w="9525">
              <a:noFill/>
              <a:miter lim="800000"/>
              <a:headEnd/>
              <a:tailEnd/>
            </a:ln>
          </p:spPr>
        </p:pic>
        <p:pic>
          <p:nvPicPr>
            <p:cNvPr id="266253" name="Picture 19" descr="wheel jane.jpg"/>
            <p:cNvPicPr>
              <a:picLocks noChangeAspect="1"/>
            </p:cNvPicPr>
            <p:nvPr/>
          </p:nvPicPr>
          <p:blipFill>
            <a:blip r:embed="rId6" cstate="print"/>
            <a:srcRect/>
            <a:stretch>
              <a:fillRect/>
            </a:stretch>
          </p:blipFill>
          <p:spPr bwMode="auto">
            <a:xfrm>
              <a:off x="2208" y="1824"/>
              <a:ext cx="528" cy="528"/>
            </a:xfrm>
            <a:prstGeom prst="rect">
              <a:avLst/>
            </a:prstGeom>
            <a:noFill/>
            <a:ln w="9525">
              <a:noFill/>
              <a:miter lim="800000"/>
              <a:headEnd/>
              <a:tailEnd/>
            </a:ln>
          </p:spPr>
        </p:pic>
        <p:pic>
          <p:nvPicPr>
            <p:cNvPr id="266254" name="Picture 20" descr="wheel jane.jpg"/>
            <p:cNvPicPr>
              <a:picLocks noChangeAspect="1"/>
            </p:cNvPicPr>
            <p:nvPr/>
          </p:nvPicPr>
          <p:blipFill>
            <a:blip r:embed="rId6" cstate="print"/>
            <a:srcRect/>
            <a:stretch>
              <a:fillRect/>
            </a:stretch>
          </p:blipFill>
          <p:spPr bwMode="auto">
            <a:xfrm>
              <a:off x="2208" y="2592"/>
              <a:ext cx="528" cy="528"/>
            </a:xfrm>
            <a:prstGeom prst="rect">
              <a:avLst/>
            </a:prstGeom>
            <a:noFill/>
            <a:ln w="9525">
              <a:noFill/>
              <a:miter lim="800000"/>
              <a:headEnd/>
              <a:tailEnd/>
            </a:ln>
          </p:spPr>
        </p:pic>
        <p:pic>
          <p:nvPicPr>
            <p:cNvPr id="266255" name="Picture 21" descr="wheel jane.jpg"/>
            <p:cNvPicPr>
              <a:picLocks noChangeAspect="1"/>
            </p:cNvPicPr>
            <p:nvPr/>
          </p:nvPicPr>
          <p:blipFill>
            <a:blip r:embed="rId6" cstate="print"/>
            <a:srcRect/>
            <a:stretch>
              <a:fillRect/>
            </a:stretch>
          </p:blipFill>
          <p:spPr bwMode="auto">
            <a:xfrm>
              <a:off x="2208" y="3408"/>
              <a:ext cx="528" cy="528"/>
            </a:xfrm>
            <a:prstGeom prst="rect">
              <a:avLst/>
            </a:prstGeom>
            <a:noFill/>
            <a:ln w="9525">
              <a:noFill/>
              <a:miter lim="800000"/>
              <a:headEnd/>
              <a:tailEnd/>
            </a:ln>
          </p:spPr>
        </p:pic>
        <p:pic>
          <p:nvPicPr>
            <p:cNvPr id="266256" name="Picture 21" descr="RYLA-3c"/>
            <p:cNvPicPr>
              <a:picLocks noChangeAspect="1" noChangeArrowheads="1"/>
            </p:cNvPicPr>
            <p:nvPr/>
          </p:nvPicPr>
          <p:blipFill>
            <a:blip r:embed="rId7" cstate="print"/>
            <a:srcRect/>
            <a:stretch>
              <a:fillRect/>
            </a:stretch>
          </p:blipFill>
          <p:spPr bwMode="auto">
            <a:xfrm>
              <a:off x="384" y="1824"/>
              <a:ext cx="912" cy="418"/>
            </a:xfrm>
            <a:prstGeom prst="rect">
              <a:avLst/>
            </a:prstGeom>
            <a:noFill/>
            <a:ln w="9525">
              <a:noFill/>
              <a:miter lim="800000"/>
              <a:headEnd/>
              <a:tailEnd/>
            </a:ln>
          </p:spPr>
        </p:pic>
      </p:grpSp>
      <p:sp>
        <p:nvSpPr>
          <p:cNvPr id="266257" name="Rectangle 17"/>
          <p:cNvSpPr>
            <a:spLocks noGrp="1" noChangeArrowheads="1"/>
          </p:cNvSpPr>
          <p:nvPr>
            <p:ph type="title"/>
          </p:nvPr>
        </p:nvSpPr>
        <p:spPr>
          <a:xfrm>
            <a:off x="0" y="0"/>
            <a:ext cx="9144000" cy="762000"/>
          </a:xfrm>
        </p:spPr>
        <p:txBody>
          <a:bodyPr/>
          <a:lstStyle/>
          <a:p>
            <a:r>
              <a:rPr lang="en-US" sz="4000"/>
              <a:t>Controlling our Brand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SPC Report to Board of Directors, November 2010</a:t>
            </a:r>
          </a:p>
        </p:txBody>
      </p:sp>
      <p:sp>
        <p:nvSpPr>
          <p:cNvPr id="260098" name="Rectangle 2"/>
          <p:cNvSpPr>
            <a:spLocks noGrp="1" noChangeArrowheads="1"/>
          </p:cNvSpPr>
          <p:nvPr>
            <p:ph type="title"/>
          </p:nvPr>
        </p:nvSpPr>
        <p:spPr/>
        <p:txBody>
          <a:bodyPr/>
          <a:lstStyle/>
          <a:p>
            <a:r>
              <a:rPr lang="en-US" sz="4000"/>
              <a:t>Enhance Public Image and Awareness</a:t>
            </a:r>
          </a:p>
        </p:txBody>
      </p:sp>
      <p:sp>
        <p:nvSpPr>
          <p:cNvPr id="260099" name="Rectangle 3"/>
          <p:cNvSpPr>
            <a:spLocks noGrp="1" noChangeArrowheads="1"/>
          </p:cNvSpPr>
          <p:nvPr>
            <p:ph type="body" idx="1"/>
          </p:nvPr>
        </p:nvSpPr>
        <p:spPr>
          <a:xfrm>
            <a:off x="228600" y="1219200"/>
            <a:ext cx="8763000" cy="4648200"/>
          </a:xfrm>
        </p:spPr>
        <p:txBody>
          <a:bodyPr/>
          <a:lstStyle/>
          <a:p>
            <a:r>
              <a:rPr lang="en-US"/>
              <a:t>Standardizing logo use </a:t>
            </a:r>
          </a:p>
          <a:p>
            <a:r>
              <a:rPr lang="en-US"/>
              <a:t>Phase out program logos </a:t>
            </a:r>
          </a:p>
          <a:p>
            <a:r>
              <a:rPr lang="en-US"/>
              <a:t>Simplified access to Rotary marks increases use and raises Rotary’s profile</a:t>
            </a:r>
          </a:p>
          <a:p>
            <a:r>
              <a:rPr lang="en-US"/>
              <a:t>Is it time to revitalize our logo?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SPC Report to Board of Directors, November 2010</a:t>
            </a:r>
          </a:p>
        </p:txBody>
      </p:sp>
      <p:sp>
        <p:nvSpPr>
          <p:cNvPr id="65538" name="Rectangle 2"/>
          <p:cNvSpPr>
            <a:spLocks noGrp="1" noChangeArrowheads="1"/>
          </p:cNvSpPr>
          <p:nvPr>
            <p:ph type="title"/>
          </p:nvPr>
        </p:nvSpPr>
        <p:spPr/>
        <p:txBody>
          <a:bodyPr/>
          <a:lstStyle/>
          <a:p>
            <a:r>
              <a:rPr lang="en-US" sz="4000"/>
              <a:t>Administrative/Governance</a:t>
            </a:r>
          </a:p>
        </p:txBody>
      </p:sp>
      <p:sp>
        <p:nvSpPr>
          <p:cNvPr id="65539" name="Rectangle 3"/>
          <p:cNvSpPr>
            <a:spLocks noGrp="1" noChangeArrowheads="1"/>
          </p:cNvSpPr>
          <p:nvPr>
            <p:ph type="body" idx="1"/>
          </p:nvPr>
        </p:nvSpPr>
        <p:spPr/>
        <p:txBody>
          <a:bodyPr/>
          <a:lstStyle/>
          <a:p>
            <a:pPr marL="609600" indent="-609600">
              <a:lnSpc>
                <a:spcPct val="150000"/>
              </a:lnSpc>
            </a:pPr>
            <a:r>
              <a:rPr lang="en-US"/>
              <a:t>Strategic impact of all decisions</a:t>
            </a:r>
          </a:p>
          <a:p>
            <a:pPr marL="609600" indent="-609600">
              <a:lnSpc>
                <a:spcPct val="150000"/>
              </a:lnSpc>
            </a:pPr>
            <a:r>
              <a:rPr lang="en-US"/>
              <a:t>Regular updates on scorecard</a:t>
            </a:r>
          </a:p>
          <a:p>
            <a:pPr marL="609600" indent="-609600">
              <a:lnSpc>
                <a:spcPct val="150000"/>
              </a:lnSpc>
            </a:pPr>
            <a:r>
              <a:rPr lang="en-US"/>
              <a:t>President-elect and –nominee contact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a:t>SPC Report to Board of Directors, November 2010</a:t>
            </a:r>
          </a:p>
        </p:txBody>
      </p:sp>
      <p:sp>
        <p:nvSpPr>
          <p:cNvPr id="253954" name="Title 1"/>
          <p:cNvSpPr>
            <a:spLocks noGrp="1"/>
          </p:cNvSpPr>
          <p:nvPr>
            <p:ph type="title" idx="4294967295"/>
          </p:nvPr>
        </p:nvSpPr>
        <p:spPr>
          <a:xfrm>
            <a:off x="0" y="152400"/>
            <a:ext cx="9144000" cy="533400"/>
          </a:xfrm>
        </p:spPr>
        <p:txBody>
          <a:bodyPr/>
          <a:lstStyle/>
          <a:p>
            <a:r>
              <a:rPr lang="en-US" sz="4000"/>
              <a:t>Our Core Essence</a:t>
            </a:r>
          </a:p>
        </p:txBody>
      </p:sp>
      <p:sp>
        <p:nvSpPr>
          <p:cNvPr id="253955" name="Content Placeholder 2"/>
          <p:cNvSpPr>
            <a:spLocks noGrp="1"/>
          </p:cNvSpPr>
          <p:nvPr>
            <p:ph idx="4294967295"/>
          </p:nvPr>
        </p:nvSpPr>
        <p:spPr>
          <a:xfrm>
            <a:off x="381000" y="1219200"/>
            <a:ext cx="8229600" cy="2422525"/>
          </a:xfrm>
        </p:spPr>
        <p:txBody>
          <a:bodyPr/>
          <a:lstStyle/>
          <a:p>
            <a:pPr marL="0" indent="0">
              <a:buFontTx/>
              <a:buNone/>
            </a:pPr>
            <a:r>
              <a:rPr lang="en-US"/>
              <a:t>A worldwide network of inspired individuals who translate their passions into relevant social causes to change lives in communities.</a:t>
            </a:r>
          </a:p>
        </p:txBody>
      </p:sp>
      <p:sp>
        <p:nvSpPr>
          <p:cNvPr id="253956"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E4D9DF2C-1456-496F-9181-79F449F578EF}" type="slidenum">
              <a:rPr lang="en-US" sz="1200">
                <a:solidFill>
                  <a:srgbClr val="898989"/>
                </a:solidFill>
                <a:latin typeface="Calibri" pitchFamily="34" charset="0"/>
                <a:ea typeface="MS PGothic" pitchFamily="34" charset="-128"/>
              </a:rPr>
              <a:pPr algn="r" defTabSz="457200"/>
              <a:t>16</a:t>
            </a:fld>
            <a:endParaRPr lang="en-US" sz="1200">
              <a:solidFill>
                <a:srgbClr val="898989"/>
              </a:solidFill>
              <a:latin typeface="Calibri" pitchFamily="34" charset="0"/>
              <a:ea typeface="MS PGothic" pitchFamily="34" charset="-128"/>
            </a:endParaRPr>
          </a:p>
        </p:txBody>
      </p:sp>
      <p:pic>
        <p:nvPicPr>
          <p:cNvPr id="7" name="Picture 6" descr="rotary 1.jpg"/>
          <p:cNvPicPr>
            <a:picLocks noChangeAspect="1"/>
          </p:cNvPicPr>
          <p:nvPr/>
        </p:nvPicPr>
        <p:blipFill>
          <a:blip r:embed="rId3" cstate="print"/>
          <a:srcRect/>
          <a:stretch>
            <a:fillRect/>
          </a:stretch>
        </p:blipFill>
        <p:spPr bwMode="auto">
          <a:xfrm rot="496919">
            <a:off x="6438900" y="4113213"/>
            <a:ext cx="2373313" cy="1590675"/>
          </a:xfrm>
          <a:prstGeom prst="rect">
            <a:avLst/>
          </a:prstGeom>
          <a:noFill/>
          <a:ln w="76200">
            <a:solidFill>
              <a:schemeClr val="bg1"/>
            </a:solidFill>
            <a:miter lim="800000"/>
            <a:headEnd/>
            <a:tailEnd/>
          </a:ln>
          <a:effectLst>
            <a:outerShdw dist="38100" dir="2700000" algn="tl" rotWithShape="0">
              <a:srgbClr val="808080">
                <a:alpha val="42998"/>
              </a:srgbClr>
            </a:outerShdw>
          </a:effectLst>
        </p:spPr>
      </p:pic>
      <p:pic>
        <p:nvPicPr>
          <p:cNvPr id="8" name="Picture 7" descr="rotary 2 .jpg"/>
          <p:cNvPicPr>
            <a:picLocks noChangeAspect="1"/>
          </p:cNvPicPr>
          <p:nvPr/>
        </p:nvPicPr>
        <p:blipFill>
          <a:blip r:embed="rId4" cstate="print"/>
          <a:srcRect/>
          <a:stretch>
            <a:fillRect/>
          </a:stretch>
        </p:blipFill>
        <p:spPr bwMode="auto">
          <a:xfrm rot="-712973">
            <a:off x="338138" y="4289425"/>
            <a:ext cx="2100262" cy="1574800"/>
          </a:xfrm>
          <a:prstGeom prst="rect">
            <a:avLst/>
          </a:prstGeom>
          <a:noFill/>
          <a:ln w="76200">
            <a:solidFill>
              <a:schemeClr val="bg1"/>
            </a:solidFill>
            <a:miter lim="800000"/>
            <a:headEnd/>
            <a:tailEnd/>
          </a:ln>
          <a:effectLst>
            <a:outerShdw dist="38100" dir="2700000" algn="tl" rotWithShape="0">
              <a:srgbClr val="808080">
                <a:alpha val="42998"/>
              </a:srgbClr>
            </a:outerShdw>
          </a:effectLst>
        </p:spPr>
      </p:pic>
      <p:pic>
        <p:nvPicPr>
          <p:cNvPr id="9" name="Picture 8" descr="rotary 3 .jpg"/>
          <p:cNvPicPr>
            <a:picLocks noChangeAspect="1"/>
          </p:cNvPicPr>
          <p:nvPr/>
        </p:nvPicPr>
        <p:blipFill>
          <a:blip r:embed="rId5" cstate="print"/>
          <a:srcRect/>
          <a:stretch>
            <a:fillRect/>
          </a:stretch>
        </p:blipFill>
        <p:spPr bwMode="auto">
          <a:xfrm>
            <a:off x="2447925" y="3998913"/>
            <a:ext cx="2109788" cy="1581150"/>
          </a:xfrm>
          <a:prstGeom prst="rect">
            <a:avLst/>
          </a:prstGeom>
          <a:noFill/>
          <a:ln w="76200">
            <a:solidFill>
              <a:schemeClr val="bg1"/>
            </a:solidFill>
            <a:miter lim="800000"/>
            <a:headEnd/>
            <a:tailEnd/>
          </a:ln>
          <a:effectLst>
            <a:outerShdw dist="38100" dir="2700000" algn="tl" rotWithShape="0">
              <a:srgbClr val="808080">
                <a:alpha val="42998"/>
              </a:srgbClr>
            </a:outerShdw>
          </a:effectLst>
        </p:spPr>
      </p:pic>
      <p:pic>
        <p:nvPicPr>
          <p:cNvPr id="10" name="Picture 9" descr="rotaty 4 .jpg"/>
          <p:cNvPicPr>
            <a:picLocks noChangeAspect="1"/>
          </p:cNvPicPr>
          <p:nvPr/>
        </p:nvPicPr>
        <p:blipFill>
          <a:blip r:embed="rId6" cstate="print"/>
          <a:srcRect/>
          <a:stretch>
            <a:fillRect/>
          </a:stretch>
        </p:blipFill>
        <p:spPr bwMode="auto">
          <a:xfrm>
            <a:off x="4308475" y="4267200"/>
            <a:ext cx="2211388" cy="1473200"/>
          </a:xfrm>
          <a:prstGeom prst="rect">
            <a:avLst/>
          </a:prstGeom>
          <a:noFill/>
          <a:ln w="76200">
            <a:solidFill>
              <a:schemeClr val="bg1"/>
            </a:solidFill>
            <a:miter lim="800000"/>
            <a:headEnd/>
            <a:tailEnd/>
          </a:ln>
          <a:effectLst>
            <a:outerShdw dist="38100" dir="2700000" algn="tl" rotWithShape="0">
              <a:srgbClr val="808080">
                <a:alpha val="42998"/>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SPC Report to Board of Directors, November 2010</a:t>
            </a:r>
          </a:p>
        </p:txBody>
      </p:sp>
      <p:sp>
        <p:nvSpPr>
          <p:cNvPr id="274450" name="Rectangle 18"/>
          <p:cNvSpPr>
            <a:spLocks noGrp="1" noChangeArrowheads="1"/>
          </p:cNvSpPr>
          <p:nvPr>
            <p:ph type="title"/>
          </p:nvPr>
        </p:nvSpPr>
        <p:spPr/>
        <p:txBody>
          <a:bodyPr/>
          <a:lstStyle/>
          <a:p>
            <a:r>
              <a:rPr lang="en-US" sz="4000"/>
              <a:t>Revisions to Goals</a:t>
            </a:r>
          </a:p>
        </p:txBody>
      </p:sp>
      <p:graphicFrame>
        <p:nvGraphicFramePr>
          <p:cNvPr id="274436" name="Group 4"/>
          <p:cNvGraphicFramePr>
            <a:graphicFrameLocks noGrp="1"/>
          </p:cNvGraphicFramePr>
          <p:nvPr>
            <p:ph idx="1"/>
          </p:nvPr>
        </p:nvGraphicFramePr>
        <p:xfrm>
          <a:off x="228600" y="1066800"/>
          <a:ext cx="8763000" cy="5135563"/>
        </p:xfrm>
        <a:graphic>
          <a:graphicData uri="http://schemas.openxmlformats.org/drawingml/2006/table">
            <a:tbl>
              <a:tblPr/>
              <a:tblGrid>
                <a:gridCol w="3100388"/>
                <a:gridCol w="2973387"/>
                <a:gridCol w="2689225"/>
              </a:tblGrid>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cs typeface="Times New Roman" pitchFamily="18" charset="0"/>
                        </a:rPr>
                        <a:t>Support and </a:t>
                      </a:r>
                      <a:br>
                        <a:rPr kumimoji="0" lang="en-US" sz="2000" b="1" i="0" u="none" strike="noStrike" cap="none" normalizeH="0" baseline="0" smtClean="0">
                          <a:ln>
                            <a:noFill/>
                          </a:ln>
                          <a:solidFill>
                            <a:schemeClr val="bg1"/>
                          </a:solidFill>
                          <a:effectLst/>
                          <a:latin typeface="Times New Roman" pitchFamily="18" charset="0"/>
                          <a:cs typeface="Times New Roman" pitchFamily="18" charset="0"/>
                        </a:rPr>
                      </a:br>
                      <a:r>
                        <a:rPr kumimoji="0" lang="en-US" sz="2000" b="1" i="0" u="none" strike="noStrike" cap="none" normalizeH="0" baseline="0" smtClean="0">
                          <a:ln>
                            <a:noFill/>
                          </a:ln>
                          <a:solidFill>
                            <a:schemeClr val="bg1"/>
                          </a:solidFill>
                          <a:effectLst/>
                          <a:latin typeface="Times New Roman" pitchFamily="18" charset="0"/>
                          <a:cs typeface="Times New Roman" pitchFamily="18" charset="0"/>
                        </a:rPr>
                        <a:t>Strengthen Clubs</a:t>
                      </a:r>
                      <a:endParaRPr kumimoji="0" lang="en-US" sz="2000" b="1" i="0" u="none" strike="noStrike" cap="none" normalizeH="0" baseline="0" smtClean="0">
                        <a:ln>
                          <a:noFill/>
                        </a:ln>
                        <a:solidFill>
                          <a:schemeClr val="bg1"/>
                        </a:solidFill>
                        <a:effectLst/>
                        <a:latin typeface="Times"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cs typeface="Times New Roman" pitchFamily="18" charset="0"/>
                        </a:rPr>
                        <a:t>Focus and Increase Humanitarian Service</a:t>
                      </a:r>
                      <a:endParaRPr kumimoji="0" lang="en-US" sz="2000" b="1" i="0" u="none" strike="noStrike" cap="none" normalizeH="0" baseline="0" smtClean="0">
                        <a:ln>
                          <a:noFill/>
                        </a:ln>
                        <a:solidFill>
                          <a:srgbClr val="0000FF"/>
                        </a:solidFill>
                        <a:effectLst/>
                        <a:latin typeface="Times"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Enhance Public Image and Awareness</a:t>
                      </a:r>
                      <a:endParaRPr kumimoji="0" lang="en-US" sz="2000" b="1" i="0" u="none" strike="noStrike" cap="none" normalizeH="0" baseline="0" smtClean="0">
                        <a:ln>
                          <a:noFill/>
                        </a:ln>
                        <a:solidFill>
                          <a:schemeClr val="tx1"/>
                        </a:solidFill>
                        <a:effectLst/>
                        <a:latin typeface="Times"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r>
              <a:tr h="4002088">
                <a:tc>
                  <a:txBody>
                    <a:bodyPr/>
                    <a:lstStyle/>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143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Foster club innovation and flexibility</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14300" algn="l"/>
                        </a:tabLst>
                      </a:pPr>
                      <a:r>
                        <a:rPr kumimoji="0" lang="en-US" sz="1600" b="0" i="0" u="sng" strike="noStrike" cap="none" normalizeH="0" baseline="0" smtClean="0">
                          <a:ln>
                            <a:noFill/>
                          </a:ln>
                          <a:solidFill>
                            <a:schemeClr val="tx1"/>
                          </a:solidFill>
                          <a:effectLst/>
                          <a:latin typeface="Times New Roman" pitchFamily="18" charset="0"/>
                          <a:cs typeface="Times New Roman" pitchFamily="18" charset="0"/>
                        </a:rPr>
                        <a:t>Encourage clubs to participate in a variety of service activities</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Balance activities in all Avenues of Service</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143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Promote membership diversity</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143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Improve member recruitment and retention</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143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Develop leaders</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14300" algn="l"/>
                        </a:tabLst>
                      </a:pPr>
                      <a:r>
                        <a:rPr kumimoji="0" lang="en-US" sz="1600" b="0" i="0" u="sng" strike="noStrike" cap="none" normalizeH="0" baseline="0" smtClean="0">
                          <a:ln>
                            <a:noFill/>
                          </a:ln>
                          <a:solidFill>
                            <a:schemeClr val="tx1"/>
                          </a:solidFill>
                          <a:effectLst/>
                          <a:latin typeface="Times New Roman" pitchFamily="18" charset="0"/>
                          <a:cs typeface="Times New Roman" pitchFamily="18" charset="0"/>
                        </a:rPr>
                        <a:t>Start new, dynamic clubs</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Extend Rotary</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143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Encourage strategic planning at club and district levels</a:t>
                      </a:r>
                      <a:endParaRPr kumimoji="0" lang="en-US" sz="1600" b="0" i="0" u="none" strike="noStrike" cap="none" normalizeH="0" baseline="0" smtClean="0">
                        <a:ln>
                          <a:noFill/>
                        </a:ln>
                        <a:solidFill>
                          <a:schemeClr val="tx1"/>
                        </a:solidFill>
                        <a:effectLst/>
                        <a:latin typeface="Times"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71450" algn="l"/>
                          <a:tab pos="11430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Eradicate polio</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71450" algn="l"/>
                          <a:tab pos="11430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Increase sustainable service focused on in </a:t>
                      </a:r>
                    </a:p>
                    <a:p>
                      <a:pPr marL="742950" marR="0" lvl="1" indent="-285750" algn="l" defTabSz="914400" rtl="0" eaLnBrk="1" fontAlgn="base" latinLnBrk="0" hangingPunct="1">
                        <a:lnSpc>
                          <a:spcPct val="100000"/>
                        </a:lnSpc>
                        <a:spcBef>
                          <a:spcPct val="0"/>
                        </a:spcBef>
                        <a:spcAft>
                          <a:spcPct val="0"/>
                        </a:spcAft>
                        <a:buClrTx/>
                        <a:buSzTx/>
                        <a:buFontTx/>
                        <a:buChar char="o"/>
                        <a:tabLst>
                          <a:tab pos="171450" algn="l"/>
                          <a:tab pos="11430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New Generations programs</a:t>
                      </a:r>
                    </a:p>
                    <a:p>
                      <a:pPr marL="742950" marR="0" lvl="1" indent="-285750" algn="l" defTabSz="914400" rtl="0" eaLnBrk="1" fontAlgn="base" latinLnBrk="0" hangingPunct="1">
                        <a:lnSpc>
                          <a:spcPct val="100000"/>
                        </a:lnSpc>
                        <a:spcBef>
                          <a:spcPct val="0"/>
                        </a:spcBef>
                        <a:spcAft>
                          <a:spcPct val="0"/>
                        </a:spcAft>
                        <a:buClrTx/>
                        <a:buSzTx/>
                        <a:buFontTx/>
                        <a:buChar char="o"/>
                        <a:tabLst>
                          <a:tab pos="171450" algn="l"/>
                          <a:tab pos="11430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TRF’s six areas of focus</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71450" algn="l"/>
                          <a:tab pos="1143000" algn="l"/>
                        </a:tabLst>
                      </a:pPr>
                      <a:r>
                        <a:rPr kumimoji="0" lang="en-US" sz="1600" b="0" i="0" u="sng" strike="noStrike" cap="none" normalizeH="0" baseline="0" smtClean="0">
                          <a:ln>
                            <a:noFill/>
                          </a:ln>
                          <a:solidFill>
                            <a:schemeClr val="tx1"/>
                          </a:solidFill>
                          <a:effectLst/>
                          <a:latin typeface="Times New Roman" pitchFamily="18" charset="0"/>
                          <a:cs typeface="Times New Roman" pitchFamily="18" charset="0"/>
                        </a:rPr>
                        <a:t>Increase collaboration and connection with other organizations </a:t>
                      </a:r>
                      <a:br>
                        <a:rPr kumimoji="0" lang="en-US" sz="1600" b="0" i="0" u="sng" strike="noStrike" cap="none" normalizeH="0" baseline="0" smtClean="0">
                          <a:ln>
                            <a:noFill/>
                          </a:ln>
                          <a:solidFill>
                            <a:schemeClr val="tx1"/>
                          </a:solidFill>
                          <a:effectLst/>
                          <a:latin typeface="Times New Roman" pitchFamily="18" charset="0"/>
                          <a:cs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Expand strategic partnerships and cooperative relationships </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171450" algn="l"/>
                          <a:tab pos="11430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Create significant projects both locally and internationally</a:t>
                      </a:r>
                      <a:endParaRPr kumimoji="0" lang="en-US" sz="1600" b="0" i="0" u="none" strike="noStrike" cap="none" normalizeH="0" baseline="0" smtClean="0">
                        <a:ln>
                          <a:noFill/>
                        </a:ln>
                        <a:solidFill>
                          <a:schemeClr val="tx1"/>
                        </a:solidFill>
                        <a:effectLst/>
                        <a:latin typeface="Times"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228600" algn="l"/>
                          <a:tab pos="28575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Unify image and brand awareness</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228600" algn="l"/>
                          <a:tab pos="28575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Publicize action-oriented service</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228600" algn="l"/>
                          <a:tab pos="28575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Promote core values</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228600" algn="l"/>
                          <a:tab pos="28575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Emphasize vocational service</a:t>
                      </a:r>
                    </a:p>
                    <a:p>
                      <a:pPr marL="342900" marR="0" lvl="0" indent="-342900" algn="l" defTabSz="914400" rtl="0" eaLnBrk="1" fontAlgn="base" latinLnBrk="0" hangingPunct="1">
                        <a:lnSpc>
                          <a:spcPct val="100000"/>
                        </a:lnSpc>
                        <a:spcBef>
                          <a:spcPct val="0"/>
                        </a:spcBef>
                        <a:spcAft>
                          <a:spcPct val="0"/>
                        </a:spcAft>
                        <a:buClrTx/>
                        <a:buSzTx/>
                        <a:buFont typeface="Courier New" pitchFamily="49" charset="0"/>
                        <a:buChar char=""/>
                        <a:tabLst>
                          <a:tab pos="228600" algn="l"/>
                          <a:tab pos="28575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Encourage clubs to promote their networking opportunities and signature activities</a:t>
                      </a:r>
                      <a:endParaRPr kumimoji="0" lang="en-US" sz="1600" b="0" i="0" u="none" strike="noStrike" cap="none" normalizeH="0" baseline="0" smtClean="0">
                        <a:ln>
                          <a:noFill/>
                        </a:ln>
                        <a:solidFill>
                          <a:schemeClr val="tx1"/>
                        </a:solidFill>
                        <a:effectLst/>
                        <a:latin typeface="Times"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4470" name="Line 38"/>
          <p:cNvSpPr>
            <a:spLocks noChangeShapeType="1"/>
          </p:cNvSpPr>
          <p:nvPr/>
        </p:nvSpPr>
        <p:spPr bwMode="auto">
          <a:xfrm flipV="1">
            <a:off x="609600" y="5029200"/>
            <a:ext cx="1219200" cy="0"/>
          </a:xfrm>
          <a:prstGeom prst="line">
            <a:avLst/>
          </a:prstGeom>
          <a:noFill/>
          <a:ln w="9525">
            <a:solidFill>
              <a:schemeClr val="tx1"/>
            </a:solidFill>
            <a:round/>
            <a:headEnd/>
            <a:tailEnd/>
          </a:ln>
          <a:effectLst/>
        </p:spPr>
        <p:txBody>
          <a:bodyPr/>
          <a:lstStyle/>
          <a:p>
            <a:endParaRPr lang="en-NZ"/>
          </a:p>
        </p:txBody>
      </p:sp>
      <p:sp>
        <p:nvSpPr>
          <p:cNvPr id="274471" name="Line 39"/>
          <p:cNvSpPr>
            <a:spLocks noChangeShapeType="1"/>
          </p:cNvSpPr>
          <p:nvPr/>
        </p:nvSpPr>
        <p:spPr bwMode="auto">
          <a:xfrm flipV="1">
            <a:off x="685800" y="3352800"/>
            <a:ext cx="1905000" cy="0"/>
          </a:xfrm>
          <a:prstGeom prst="line">
            <a:avLst/>
          </a:prstGeom>
          <a:noFill/>
          <a:ln w="9525">
            <a:solidFill>
              <a:schemeClr val="tx1"/>
            </a:solidFill>
            <a:round/>
            <a:headEnd/>
            <a:tailEnd/>
          </a:ln>
          <a:effectLst/>
        </p:spPr>
        <p:txBody>
          <a:bodyPr/>
          <a:lstStyle/>
          <a:p>
            <a:endParaRPr lang="en-NZ"/>
          </a:p>
        </p:txBody>
      </p:sp>
      <p:sp>
        <p:nvSpPr>
          <p:cNvPr id="274472" name="Line 40"/>
          <p:cNvSpPr>
            <a:spLocks noChangeShapeType="1"/>
          </p:cNvSpPr>
          <p:nvPr/>
        </p:nvSpPr>
        <p:spPr bwMode="auto">
          <a:xfrm flipV="1">
            <a:off x="685800" y="3581400"/>
            <a:ext cx="1600200" cy="0"/>
          </a:xfrm>
          <a:prstGeom prst="line">
            <a:avLst/>
          </a:prstGeom>
          <a:noFill/>
          <a:ln w="9525">
            <a:solidFill>
              <a:schemeClr val="tx1"/>
            </a:solidFill>
            <a:round/>
            <a:headEnd/>
            <a:tailEnd/>
          </a:ln>
          <a:effectLst/>
        </p:spPr>
        <p:txBody>
          <a:bodyPr/>
          <a:lstStyle/>
          <a:p>
            <a:endParaRPr lang="en-NZ"/>
          </a:p>
        </p:txBody>
      </p:sp>
      <p:sp>
        <p:nvSpPr>
          <p:cNvPr id="274473" name="Line 41"/>
          <p:cNvSpPr>
            <a:spLocks noChangeShapeType="1"/>
          </p:cNvSpPr>
          <p:nvPr/>
        </p:nvSpPr>
        <p:spPr bwMode="auto">
          <a:xfrm flipV="1">
            <a:off x="3733800" y="4572000"/>
            <a:ext cx="2438400" cy="0"/>
          </a:xfrm>
          <a:prstGeom prst="line">
            <a:avLst/>
          </a:prstGeom>
          <a:noFill/>
          <a:ln w="9525">
            <a:solidFill>
              <a:schemeClr val="tx1"/>
            </a:solidFill>
            <a:round/>
            <a:headEnd/>
            <a:tailEnd/>
          </a:ln>
          <a:effectLst/>
        </p:spPr>
        <p:txBody>
          <a:bodyPr/>
          <a:lstStyle/>
          <a:p>
            <a:endParaRPr lang="en-NZ"/>
          </a:p>
        </p:txBody>
      </p:sp>
      <p:sp>
        <p:nvSpPr>
          <p:cNvPr id="274474" name="Line 42"/>
          <p:cNvSpPr>
            <a:spLocks noChangeShapeType="1"/>
          </p:cNvSpPr>
          <p:nvPr/>
        </p:nvSpPr>
        <p:spPr bwMode="auto">
          <a:xfrm flipV="1">
            <a:off x="3733800" y="4800600"/>
            <a:ext cx="2438400" cy="0"/>
          </a:xfrm>
          <a:prstGeom prst="line">
            <a:avLst/>
          </a:prstGeom>
          <a:noFill/>
          <a:ln w="9525">
            <a:solidFill>
              <a:schemeClr val="tx1"/>
            </a:solidFill>
            <a:round/>
            <a:headEnd/>
            <a:tailEnd/>
          </a:ln>
          <a:effectLst/>
        </p:spPr>
        <p:txBody>
          <a:bodyPr/>
          <a:lstStyle/>
          <a:p>
            <a:endParaRPr lang="en-N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a:t>SPC Report to Board of Directors, November 2010</a:t>
            </a:r>
          </a:p>
        </p:txBody>
      </p:sp>
      <p:sp>
        <p:nvSpPr>
          <p:cNvPr id="12" name="Explosion 1 11"/>
          <p:cNvSpPr>
            <a:spLocks noChangeArrowheads="1"/>
          </p:cNvSpPr>
          <p:nvPr/>
        </p:nvSpPr>
        <p:spPr bwMode="auto">
          <a:xfrm>
            <a:off x="0" y="0"/>
            <a:ext cx="9144000" cy="6858000"/>
          </a:xfrm>
          <a:prstGeom prst="irregularSeal1">
            <a:avLst/>
          </a:prstGeom>
          <a:solidFill>
            <a:srgbClr val="FFCC00"/>
          </a:solidFill>
          <a:ln w="95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4400" dirty="0">
              <a:solidFill>
                <a:prstClr val="black"/>
              </a:solidFill>
              <a:latin typeface="Stencil"/>
              <a:cs typeface="Stencil"/>
            </a:endParaRPr>
          </a:p>
        </p:txBody>
      </p:sp>
      <p:sp>
        <p:nvSpPr>
          <p:cNvPr id="13" name="Rounded Rectangle 12"/>
          <p:cNvSpPr/>
          <p:nvPr/>
        </p:nvSpPr>
        <p:spPr>
          <a:xfrm>
            <a:off x="228600" y="2133600"/>
            <a:ext cx="2970213" cy="3429000"/>
          </a:xfrm>
          <a:prstGeom prst="roundRect">
            <a:avLst>
              <a:gd name="adj" fmla="val 12378"/>
            </a:avLst>
          </a:prstGeom>
          <a:solidFill>
            <a:srgbClr val="FCFCFC"/>
          </a:solidFill>
          <a:ln w="28575" cap="flat" cmpd="sng" algn="ctr">
            <a:solidFill>
              <a:srgbClr val="FFC62A"/>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defTabSz="457200"/>
            <a:r>
              <a:rPr lang="en-US" sz="2400" b="1">
                <a:solidFill>
                  <a:schemeClr val="tx1"/>
                </a:solidFill>
                <a:latin typeface="Helvetica Neue"/>
                <a:ea typeface="Helvetica Neue"/>
                <a:cs typeface="Helvetica Neue"/>
              </a:rPr>
              <a:t>COLLABORATE</a:t>
            </a:r>
          </a:p>
          <a:p>
            <a:pPr defTabSz="457200"/>
            <a:r>
              <a:rPr lang="en-US" sz="2000">
                <a:solidFill>
                  <a:schemeClr val="tx1"/>
                </a:solidFill>
                <a:latin typeface="Helvetica Neue Light"/>
                <a:ea typeface="Helvetica Neue Light"/>
                <a:cs typeface="Helvetica Neue Light"/>
              </a:rPr>
              <a:t>Bringing together people of all ages and experiences to foster and build the Rotary community</a:t>
            </a:r>
          </a:p>
        </p:txBody>
      </p:sp>
      <p:sp>
        <p:nvSpPr>
          <p:cNvPr id="14" name="Rounded Rectangle 13"/>
          <p:cNvSpPr/>
          <p:nvPr/>
        </p:nvSpPr>
        <p:spPr>
          <a:xfrm>
            <a:off x="3057525" y="2133600"/>
            <a:ext cx="2886075" cy="3429000"/>
          </a:xfrm>
          <a:prstGeom prst="roundRect">
            <a:avLst>
              <a:gd name="adj" fmla="val 12378"/>
            </a:avLst>
          </a:prstGeom>
          <a:solidFill>
            <a:srgbClr val="FCFCFC"/>
          </a:solidFill>
          <a:ln w="28575" cap="flat" cmpd="sng" algn="ctr">
            <a:solidFill>
              <a:srgbClr val="FFC62A"/>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defTabSz="457200"/>
            <a:r>
              <a:rPr lang="en-US" sz="2400" b="1">
                <a:solidFill>
                  <a:schemeClr val="tx1"/>
                </a:solidFill>
                <a:latin typeface="Helvetica Neue"/>
                <a:ea typeface="Helvetica Neue"/>
                <a:cs typeface="Helvetica Neue"/>
              </a:rPr>
              <a:t>REVITALIZE</a:t>
            </a:r>
          </a:p>
          <a:p>
            <a:pPr defTabSz="457200"/>
            <a:r>
              <a:rPr lang="en-US" sz="2000">
                <a:solidFill>
                  <a:schemeClr val="tx1"/>
                </a:solidFill>
                <a:latin typeface="Helvetica Neue Light"/>
                <a:ea typeface="Helvetica Neue Light"/>
                <a:cs typeface="Helvetica Neue Light"/>
              </a:rPr>
              <a:t>Embracing a mindset of change to rejuvenate the Rotary organization</a:t>
            </a:r>
          </a:p>
          <a:p>
            <a:pPr defTabSz="457200"/>
            <a:endParaRPr lang="en-US" sz="2000">
              <a:solidFill>
                <a:schemeClr val="tx1"/>
              </a:solidFill>
              <a:latin typeface="Helvetica Neue Light"/>
              <a:ea typeface="Helvetica Neue Light"/>
              <a:cs typeface="Helvetica Neue Light"/>
            </a:endParaRPr>
          </a:p>
        </p:txBody>
      </p:sp>
      <p:sp>
        <p:nvSpPr>
          <p:cNvPr id="15" name="Rounded Rectangle 14"/>
          <p:cNvSpPr/>
          <p:nvPr/>
        </p:nvSpPr>
        <p:spPr>
          <a:xfrm>
            <a:off x="5791200" y="2133600"/>
            <a:ext cx="2970213" cy="3429000"/>
          </a:xfrm>
          <a:prstGeom prst="roundRect">
            <a:avLst>
              <a:gd name="adj" fmla="val 12378"/>
            </a:avLst>
          </a:prstGeom>
          <a:solidFill>
            <a:srgbClr val="FCFCFC"/>
          </a:solidFill>
          <a:ln w="28575" cap="flat" cmpd="sng" algn="ctr">
            <a:solidFill>
              <a:srgbClr val="FFC62A"/>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defTabSz="457200"/>
            <a:r>
              <a:rPr lang="en-US" sz="2400" b="1">
                <a:solidFill>
                  <a:schemeClr val="tx1"/>
                </a:solidFill>
                <a:latin typeface="Helvetica Neue"/>
                <a:ea typeface="Helvetica Neue"/>
                <a:cs typeface="Helvetica Neue"/>
              </a:rPr>
              <a:t>ENERGIZE</a:t>
            </a:r>
            <a:endParaRPr lang="en-US" sz="2400">
              <a:solidFill>
                <a:schemeClr val="tx1"/>
              </a:solidFill>
              <a:latin typeface="Helvetica Neue Light"/>
              <a:ea typeface="Helvetica Neue Light"/>
              <a:cs typeface="Helvetica Neue Light"/>
            </a:endParaRPr>
          </a:p>
          <a:p>
            <a:pPr defTabSz="457200"/>
            <a:r>
              <a:rPr lang="en-US" sz="2000">
                <a:solidFill>
                  <a:schemeClr val="tx1"/>
                </a:solidFill>
                <a:latin typeface="Helvetica Neue Light"/>
                <a:ea typeface="Helvetica Neue Light"/>
                <a:cs typeface="Helvetica Neue Light"/>
              </a:rPr>
              <a:t>Moving and energizing members to take on greater responsibility and action in building up the Rotary organization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SPC Report to Board of Directors, November 2010</a:t>
            </a:r>
          </a:p>
        </p:txBody>
      </p:sp>
      <p:pic>
        <p:nvPicPr>
          <p:cNvPr id="4" name="Picture 3" descr="story1.jpg">
            <a:hlinkClick r:id="rId3"/>
          </p:cNvPr>
          <p:cNvPicPr>
            <a:picLocks noChangeAspect="1"/>
          </p:cNvPicPr>
          <p:nvPr/>
        </p:nvPicPr>
        <p:blipFill>
          <a:blip r:embed="rId4" cstate="print"/>
          <a:stretch>
            <a:fillRect/>
          </a:stretch>
        </p:blipFill>
        <p:spPr>
          <a:xfrm>
            <a:off x="771525" y="3176"/>
            <a:ext cx="7648576" cy="5562600"/>
          </a:xfrm>
          <a:prstGeom prst="rect">
            <a:avLst/>
          </a:prstGeom>
          <a:ln>
            <a:noFill/>
          </a:ln>
          <a:effectLst>
            <a:softEdge rad="112500"/>
          </a:effectLst>
        </p:spPr>
      </p:pic>
      <p:sp>
        <p:nvSpPr>
          <p:cNvPr id="11" name="Title 10"/>
          <p:cNvSpPr>
            <a:spLocks noGrp="1"/>
          </p:cNvSpPr>
          <p:nvPr>
            <p:ph type="title" idx="4294967295"/>
          </p:nvPr>
        </p:nvSpPr>
        <p:spPr>
          <a:xfrm>
            <a:off x="76200" y="0"/>
            <a:ext cx="9067800" cy="685800"/>
          </a:xfrm>
        </p:spPr>
        <p:txBody>
          <a:bodyPr anchor="t">
            <a:normAutofit/>
          </a:bodyPr>
          <a:lstStyle/>
          <a:p>
            <a:r>
              <a:rPr lang="en-US" sz="4000"/>
              <a:t>THE ROTARY BRAND STORY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SPC Report to Board of Directors, November 2010</a:t>
            </a:r>
          </a:p>
        </p:txBody>
      </p:sp>
      <p:pic>
        <p:nvPicPr>
          <p:cNvPr id="93188" name="Picture 4" descr="cuture east strategy"/>
          <p:cNvPicPr>
            <a:picLocks noChangeAspect="1" noChangeArrowheads="1"/>
          </p:cNvPicPr>
          <p:nvPr/>
        </p:nvPicPr>
        <p:blipFill>
          <a:blip r:embed="rId3" cstate="print"/>
          <a:srcRect/>
          <a:stretch>
            <a:fillRect/>
          </a:stretch>
        </p:blipFill>
        <p:spPr bwMode="auto">
          <a:xfrm>
            <a:off x="1295400" y="1565275"/>
            <a:ext cx="7086600" cy="3803650"/>
          </a:xfrm>
          <a:prstGeom prst="rect">
            <a:avLst/>
          </a:prstGeom>
          <a:noFill/>
        </p:spPr>
      </p:pic>
      <p:sp>
        <p:nvSpPr>
          <p:cNvPr id="93190" name="Rectangle 6"/>
          <p:cNvSpPr>
            <a:spLocks noGrp="1" noChangeArrowheads="1"/>
          </p:cNvSpPr>
          <p:nvPr>
            <p:ph type="title"/>
          </p:nvPr>
        </p:nvSpPr>
        <p:spPr/>
        <p:txBody>
          <a:bodyPr/>
          <a:lstStyle/>
          <a:p>
            <a:r>
              <a:rPr lang="en-US" sz="4000"/>
              <a:t>Culture/Behavior Shift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SPC Report to Board of Directors, November 2010</a:t>
            </a:r>
          </a:p>
        </p:txBody>
      </p:sp>
      <p:sp>
        <p:nvSpPr>
          <p:cNvPr id="278530" name="Rectangle 2"/>
          <p:cNvSpPr>
            <a:spLocks noGrp="1" noChangeArrowheads="1"/>
          </p:cNvSpPr>
          <p:nvPr>
            <p:ph type="title"/>
          </p:nvPr>
        </p:nvSpPr>
        <p:spPr/>
        <p:txBody>
          <a:bodyPr/>
          <a:lstStyle/>
          <a:p>
            <a:r>
              <a:rPr lang="en-US" sz="4000"/>
              <a:t>Summary of Key Suggestions</a:t>
            </a:r>
          </a:p>
        </p:txBody>
      </p:sp>
      <p:sp>
        <p:nvSpPr>
          <p:cNvPr id="278531" name="Rectangle 3"/>
          <p:cNvSpPr>
            <a:spLocks noGrp="1" noChangeArrowheads="1"/>
          </p:cNvSpPr>
          <p:nvPr>
            <p:ph type="body" idx="1"/>
          </p:nvPr>
        </p:nvSpPr>
        <p:spPr/>
        <p:txBody>
          <a:bodyPr/>
          <a:lstStyle/>
          <a:p>
            <a:pPr>
              <a:lnSpc>
                <a:spcPct val="90000"/>
              </a:lnSpc>
            </a:pPr>
            <a:r>
              <a:rPr lang="en-US"/>
              <a:t>Shift culture (attendance to engagement)</a:t>
            </a:r>
          </a:p>
          <a:p>
            <a:pPr>
              <a:lnSpc>
                <a:spcPct val="90000"/>
              </a:lnSpc>
            </a:pPr>
            <a:r>
              <a:rPr lang="en-US"/>
              <a:t>More contemporary Rotary language</a:t>
            </a:r>
          </a:p>
          <a:p>
            <a:pPr>
              <a:lnSpc>
                <a:spcPct val="90000"/>
              </a:lnSpc>
            </a:pPr>
            <a:r>
              <a:rPr lang="en-US"/>
              <a:t>Amend membership requirements </a:t>
            </a:r>
          </a:p>
          <a:p>
            <a:pPr>
              <a:lnSpc>
                <a:spcPct val="90000"/>
              </a:lnSpc>
            </a:pPr>
            <a:r>
              <a:rPr lang="en-US"/>
              <a:t>Create online club planning and evaluation tool</a:t>
            </a:r>
          </a:p>
          <a:p>
            <a:pPr>
              <a:lnSpc>
                <a:spcPct val="90000"/>
              </a:lnSpc>
            </a:pPr>
            <a:r>
              <a:rPr lang="en-US"/>
              <a:t>Transform RI Programs to resource model</a:t>
            </a:r>
          </a:p>
          <a:p>
            <a:pPr>
              <a:lnSpc>
                <a:spcPct val="90000"/>
              </a:lnSpc>
            </a:pPr>
            <a:r>
              <a:rPr lang="en-US"/>
              <a:t>Connect and attract all Rotary alumni</a:t>
            </a:r>
          </a:p>
          <a:p>
            <a:pPr>
              <a:lnSpc>
                <a:spcPct val="90000"/>
              </a:lnSpc>
            </a:pPr>
            <a:r>
              <a:rPr lang="en-US"/>
              <a:t>Expand funding of PR grants to US$4M</a:t>
            </a:r>
          </a:p>
          <a:p>
            <a:pPr>
              <a:lnSpc>
                <a:spcPct val="90000"/>
              </a:lnSpc>
            </a:pPr>
            <a:r>
              <a:rPr lang="en-US"/>
              <a:t>Strengthen and control Rotary’s brand</a:t>
            </a:r>
          </a:p>
          <a:p>
            <a:pPr lvl="1">
              <a:lnSpc>
                <a:spcPct val="90000"/>
              </a:lnSpc>
            </a:pPr>
            <a:r>
              <a:rPr lang="en-US"/>
              <a:t>Standardize, phase-out, and revitalize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SPC Report to Board of Directors, November 2010</a:t>
            </a:r>
          </a:p>
        </p:txBody>
      </p:sp>
      <p:sp>
        <p:nvSpPr>
          <p:cNvPr id="73730" name="Rectangle 2"/>
          <p:cNvSpPr>
            <a:spLocks noGrp="1" noChangeArrowheads="1"/>
          </p:cNvSpPr>
          <p:nvPr>
            <p:ph type="title"/>
          </p:nvPr>
        </p:nvSpPr>
        <p:spPr/>
        <p:txBody>
          <a:bodyPr/>
          <a:lstStyle/>
          <a:p>
            <a:r>
              <a:rPr lang="en-US" sz="4000"/>
              <a:t>Cultural challenges</a:t>
            </a:r>
          </a:p>
        </p:txBody>
      </p:sp>
      <p:pic>
        <p:nvPicPr>
          <p:cNvPr id="73733" name="Picture 5" descr="elephant 2"/>
          <p:cNvPicPr>
            <a:picLocks noChangeAspect="1" noChangeArrowheads="1"/>
          </p:cNvPicPr>
          <p:nvPr/>
        </p:nvPicPr>
        <p:blipFill>
          <a:blip r:embed="rId3" cstate="print"/>
          <a:srcRect/>
          <a:stretch>
            <a:fillRect/>
          </a:stretch>
        </p:blipFill>
        <p:spPr bwMode="auto">
          <a:xfrm>
            <a:off x="1295400" y="1077913"/>
            <a:ext cx="6553200" cy="4992687"/>
          </a:xfrm>
          <a:prstGeom prst="rect">
            <a:avLst/>
          </a:prstGeom>
          <a:noFill/>
        </p:spPr>
      </p:pic>
      <p:pic>
        <p:nvPicPr>
          <p:cNvPr id="73735" name="Picture 7" descr="board 10-11"/>
          <p:cNvPicPr>
            <a:picLocks noChangeAspect="1" noChangeArrowheads="1"/>
          </p:cNvPicPr>
          <p:nvPr/>
        </p:nvPicPr>
        <p:blipFill>
          <a:blip r:embed="rId4" cstate="print"/>
          <a:srcRect/>
          <a:stretch>
            <a:fillRect/>
          </a:stretch>
        </p:blipFill>
        <p:spPr bwMode="auto">
          <a:xfrm>
            <a:off x="1219200" y="2819400"/>
            <a:ext cx="5029200" cy="2657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 calcmode="lin" valueType="num">
                                      <p:cBhvr additive="base">
                                        <p:cTn id="7" dur="500" fill="hold"/>
                                        <p:tgtEl>
                                          <p:spTgt spid="73735"/>
                                        </p:tgtEl>
                                        <p:attrNameLst>
                                          <p:attrName>ppt_x</p:attrName>
                                        </p:attrNameLst>
                                      </p:cBhvr>
                                      <p:tavLst>
                                        <p:tav tm="0">
                                          <p:val>
                                            <p:strVal val="0-#ppt_w/2"/>
                                          </p:val>
                                        </p:tav>
                                        <p:tav tm="100000">
                                          <p:val>
                                            <p:strVal val="#ppt_x"/>
                                          </p:val>
                                        </p:tav>
                                      </p:tavLst>
                                    </p:anim>
                                    <p:anim calcmode="lin" valueType="num">
                                      <p:cBhvr additive="base">
                                        <p:cTn id="8" dur="500" fill="hold"/>
                                        <p:tgtEl>
                                          <p:spTgt spid="737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SPC Report to Board of Directors, November 2010</a:t>
            </a:r>
          </a:p>
        </p:txBody>
      </p:sp>
      <p:pic>
        <p:nvPicPr>
          <p:cNvPr id="99330" name="Picture 2">
            <a:hlinkClick r:id="rId3"/>
          </p:cNvPr>
          <p:cNvPicPr>
            <a:picLocks noChangeAspect="1" noChangeArrowheads="1"/>
          </p:cNvPicPr>
          <p:nvPr/>
        </p:nvPicPr>
        <p:blipFill>
          <a:blip r:embed="rId4" cstate="print"/>
          <a:srcRect/>
          <a:stretch>
            <a:fillRect/>
          </a:stretch>
        </p:blipFill>
        <p:spPr bwMode="auto">
          <a:xfrm>
            <a:off x="838200" y="1981200"/>
            <a:ext cx="4038600" cy="2995613"/>
          </a:xfrm>
          <a:prstGeom prst="rect">
            <a:avLst/>
          </a:prstGeom>
          <a:noFill/>
        </p:spPr>
      </p:pic>
      <p:sp>
        <p:nvSpPr>
          <p:cNvPr id="99331" name="Rectangle 3"/>
          <p:cNvSpPr>
            <a:spLocks noGrp="1" noChangeArrowheads="1"/>
          </p:cNvSpPr>
          <p:nvPr>
            <p:ph type="title"/>
          </p:nvPr>
        </p:nvSpPr>
        <p:spPr>
          <a:xfrm>
            <a:off x="0" y="0"/>
            <a:ext cx="9144000" cy="762000"/>
          </a:xfrm>
        </p:spPr>
        <p:txBody>
          <a:bodyPr/>
          <a:lstStyle/>
          <a:p>
            <a:r>
              <a:rPr lang="en-US" sz="4000"/>
              <a:t>The world has changed…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a:t>SPC Report to Board of Directors, November 2010</a:t>
            </a:r>
          </a:p>
        </p:txBody>
      </p:sp>
      <p:pic>
        <p:nvPicPr>
          <p:cNvPr id="251906" name="Picture 2" descr="CheckMarkX"/>
          <p:cNvPicPr>
            <a:picLocks noChangeAspect="1" noChangeArrowheads="1"/>
          </p:cNvPicPr>
          <p:nvPr/>
        </p:nvPicPr>
        <p:blipFill>
          <a:blip r:embed="rId4" cstate="print"/>
          <a:srcRect l="24001" t="10860" r="24001" b="21719"/>
          <a:stretch>
            <a:fillRect/>
          </a:stretch>
        </p:blipFill>
        <p:spPr bwMode="auto">
          <a:xfrm>
            <a:off x="1143000" y="979488"/>
            <a:ext cx="7010400" cy="4997450"/>
          </a:xfrm>
          <a:prstGeom prst="rect">
            <a:avLst/>
          </a:prstGeom>
          <a:noFill/>
        </p:spPr>
      </p:pic>
      <p:sp>
        <p:nvSpPr>
          <p:cNvPr id="251907" name="Rectangle 2"/>
          <p:cNvSpPr>
            <a:spLocks noGrp="1" noChangeArrowheads="1"/>
          </p:cNvSpPr>
          <p:nvPr>
            <p:ph type="title" idx="4294967295"/>
          </p:nvPr>
        </p:nvSpPr>
        <p:spPr>
          <a:xfrm>
            <a:off x="0" y="0"/>
            <a:ext cx="9144000" cy="762000"/>
          </a:xfrm>
        </p:spPr>
        <p:txBody>
          <a:bodyPr/>
          <a:lstStyle/>
          <a:p>
            <a:r>
              <a:rPr lang="en-US" sz="4000"/>
              <a:t>Our Research</a:t>
            </a:r>
          </a:p>
        </p:txBody>
      </p:sp>
      <p:sp>
        <p:nvSpPr>
          <p:cNvPr id="251908" name="Rectangle 3"/>
          <p:cNvSpPr>
            <a:spLocks noChangeArrowheads="1"/>
          </p:cNvSpPr>
          <p:nvPr/>
        </p:nvSpPr>
        <p:spPr bwMode="auto">
          <a:xfrm>
            <a:off x="457200" y="1676400"/>
            <a:ext cx="8229600" cy="4724400"/>
          </a:xfrm>
          <a:prstGeom prst="rect">
            <a:avLst/>
          </a:prstGeom>
          <a:noFill/>
          <a:ln w="9525">
            <a:noFill/>
            <a:miter lim="800000"/>
            <a:headEnd/>
            <a:tailEnd/>
          </a:ln>
        </p:spPr>
        <p:txBody>
          <a:bodyPr/>
          <a:lstStyle/>
          <a:p>
            <a:pPr marL="342900" indent="-342900">
              <a:spcBef>
                <a:spcPct val="20000"/>
              </a:spcBef>
              <a:buFontTx/>
              <a:buChar char="•"/>
            </a:pPr>
            <a:endParaRPr lang="da-DK" sz="3200">
              <a:solidFill>
                <a:srgbClr val="003399"/>
              </a:solidFill>
              <a:latin typeface="Helvetica" pitchFamily="34" charset="0"/>
              <a:ea typeface="MS PGothic" pitchFamily="34" charset="-128"/>
            </a:endParaRPr>
          </a:p>
        </p:txBody>
      </p:sp>
      <p:sp>
        <p:nvSpPr>
          <p:cNvPr id="18439" name="Text Box 7"/>
          <p:cNvSpPr txBox="1">
            <a:spLocks noChangeArrowheads="1"/>
          </p:cNvSpPr>
          <p:nvPr/>
        </p:nvSpPr>
        <p:spPr bwMode="auto">
          <a:xfrm>
            <a:off x="1447800" y="2057400"/>
            <a:ext cx="22098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ea typeface="MS PGothic" pitchFamily="34" charset="-128"/>
              </a:rPr>
              <a:t>Expensive?</a:t>
            </a:r>
          </a:p>
        </p:txBody>
      </p:sp>
      <p:sp>
        <p:nvSpPr>
          <p:cNvPr id="18440" name="Text Box 8"/>
          <p:cNvSpPr txBox="1">
            <a:spLocks noChangeArrowheads="1"/>
          </p:cNvSpPr>
          <p:nvPr/>
        </p:nvSpPr>
        <p:spPr bwMode="auto">
          <a:xfrm>
            <a:off x="1981200" y="5334000"/>
            <a:ext cx="19812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ea typeface="MS PGothic" pitchFamily="34" charset="-128"/>
              </a:rPr>
              <a:t>Old?</a:t>
            </a:r>
          </a:p>
        </p:txBody>
      </p:sp>
      <p:sp>
        <p:nvSpPr>
          <p:cNvPr id="18441" name="Text Box 9"/>
          <p:cNvSpPr txBox="1">
            <a:spLocks noChangeArrowheads="1"/>
          </p:cNvSpPr>
          <p:nvPr/>
        </p:nvSpPr>
        <p:spPr bwMode="auto">
          <a:xfrm>
            <a:off x="5562600" y="5257800"/>
            <a:ext cx="22860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ea typeface="MS PGothic" pitchFamily="34" charset="-128"/>
              </a:rPr>
              <a:t>Exclusive?</a:t>
            </a:r>
          </a:p>
        </p:txBody>
      </p:sp>
      <p:sp>
        <p:nvSpPr>
          <p:cNvPr id="18442" name="Text Box 10"/>
          <p:cNvSpPr txBox="1">
            <a:spLocks noChangeArrowheads="1"/>
          </p:cNvSpPr>
          <p:nvPr/>
        </p:nvSpPr>
        <p:spPr bwMode="auto">
          <a:xfrm>
            <a:off x="685800" y="3733800"/>
            <a:ext cx="26670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ea typeface="MS PGothic" pitchFamily="34" charset="-128"/>
              </a:rPr>
              <a:t>Not diverse?</a:t>
            </a:r>
          </a:p>
        </p:txBody>
      </p:sp>
      <p:sp>
        <p:nvSpPr>
          <p:cNvPr id="18444" name="Text Box 12"/>
          <p:cNvSpPr txBox="1">
            <a:spLocks noChangeArrowheads="1"/>
          </p:cNvSpPr>
          <p:nvPr/>
        </p:nvSpPr>
        <p:spPr bwMode="auto">
          <a:xfrm>
            <a:off x="3733800" y="990600"/>
            <a:ext cx="19812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ea typeface="MS PGothic" pitchFamily="34" charset="-128"/>
              </a:rPr>
              <a:t>Who?</a:t>
            </a:r>
          </a:p>
        </p:txBody>
      </p:sp>
      <p:sp>
        <p:nvSpPr>
          <p:cNvPr id="18445" name="Text Box 13"/>
          <p:cNvSpPr txBox="1">
            <a:spLocks noChangeArrowheads="1"/>
          </p:cNvSpPr>
          <p:nvPr/>
        </p:nvSpPr>
        <p:spPr bwMode="auto">
          <a:xfrm>
            <a:off x="6477000" y="3733800"/>
            <a:ext cx="22098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ea typeface="MS PGothic" pitchFamily="34" charset="-128"/>
              </a:rPr>
              <a:t>Inflexible?</a:t>
            </a:r>
          </a:p>
        </p:txBody>
      </p:sp>
      <p:sp>
        <p:nvSpPr>
          <p:cNvPr id="18446" name="Text Box 14"/>
          <p:cNvSpPr txBox="1">
            <a:spLocks noChangeArrowheads="1"/>
          </p:cNvSpPr>
          <p:nvPr/>
        </p:nvSpPr>
        <p:spPr bwMode="auto">
          <a:xfrm>
            <a:off x="5334000" y="2133600"/>
            <a:ext cx="35052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ea typeface="MS PGothic" pitchFamily="34" charset="-128"/>
              </a:rPr>
              <a:t>Accomplishments?</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half" idx="10"/>
          </p:nvPr>
        </p:nvSpPr>
        <p:spPr/>
        <p:txBody>
          <a:bodyPr/>
          <a:lstStyle/>
          <a:p>
            <a:r>
              <a:rPr lang="en-US"/>
              <a:t>SPC Report to Board of Directors, November 2010</a:t>
            </a:r>
          </a:p>
        </p:txBody>
      </p:sp>
      <p:sp>
        <p:nvSpPr>
          <p:cNvPr id="175106" name="Title 1"/>
          <p:cNvSpPr>
            <a:spLocks noGrp="1"/>
          </p:cNvSpPr>
          <p:nvPr>
            <p:ph type="title" idx="4294967295"/>
          </p:nvPr>
        </p:nvSpPr>
        <p:spPr/>
        <p:txBody>
          <a:bodyPr/>
          <a:lstStyle/>
          <a:p>
            <a:r>
              <a:rPr lang="en-US" sz="4000">
                <a:solidFill>
                  <a:schemeClr val="tx1"/>
                </a:solidFill>
              </a:rPr>
              <a:t>Key Learning</a:t>
            </a:r>
          </a:p>
        </p:txBody>
      </p:sp>
      <p:grpSp>
        <p:nvGrpSpPr>
          <p:cNvPr id="175110" name="Group 6"/>
          <p:cNvGrpSpPr>
            <a:grpSpLocks/>
          </p:cNvGrpSpPr>
          <p:nvPr/>
        </p:nvGrpSpPr>
        <p:grpSpPr bwMode="auto">
          <a:xfrm>
            <a:off x="76200" y="990600"/>
            <a:ext cx="8839200" cy="1084263"/>
            <a:chOff x="288" y="805"/>
            <a:chExt cx="4944" cy="683"/>
          </a:xfrm>
        </p:grpSpPr>
        <p:sp>
          <p:nvSpPr>
            <p:cNvPr id="8" name="Rounded Rectangle 7"/>
            <p:cNvSpPr/>
            <p:nvPr/>
          </p:nvSpPr>
          <p:spPr>
            <a:xfrm>
              <a:off x="528" y="939"/>
              <a:ext cx="4704" cy="432"/>
            </a:xfrm>
            <a:prstGeom prst="roundRect">
              <a:avLst/>
            </a:prstGeom>
            <a:solidFill>
              <a:schemeClr val="tx1"/>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800">
                  <a:solidFill>
                    <a:schemeClr val="bg1"/>
                  </a:solidFill>
                  <a:latin typeface="Arial" pitchFamily="34" charset="0"/>
                  <a:cs typeface="Arial" pitchFamily="34" charset="0"/>
                </a:rPr>
                <a:t>COST</a:t>
              </a:r>
            </a:p>
          </p:txBody>
        </p:sp>
        <p:sp>
          <p:nvSpPr>
            <p:cNvPr id="9" name="Oval 8"/>
            <p:cNvSpPr/>
            <p:nvPr/>
          </p:nvSpPr>
          <p:spPr>
            <a:xfrm>
              <a:off x="288" y="805"/>
              <a:ext cx="768" cy="683"/>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8000" dirty="0">
                  <a:solidFill>
                    <a:srgbClr val="FFFFFF"/>
                  </a:solidFill>
                  <a:latin typeface="Arial Rounded MT Bold"/>
                  <a:cs typeface="Arial Rounded MT Bold"/>
                </a:rPr>
                <a:t>1</a:t>
              </a:r>
              <a:endParaRPr lang="en-US" sz="8000" dirty="0">
                <a:solidFill>
                  <a:srgbClr val="FFFFFF"/>
                </a:solidFill>
                <a:latin typeface="Arial Rounded MT Bold"/>
                <a:cs typeface="Arial Rounded MT Bold"/>
              </a:endParaRPr>
            </a:p>
          </p:txBody>
        </p:sp>
      </p:grpSp>
      <p:grpSp>
        <p:nvGrpSpPr>
          <p:cNvPr id="175111" name="Group 7"/>
          <p:cNvGrpSpPr>
            <a:grpSpLocks/>
          </p:cNvGrpSpPr>
          <p:nvPr/>
        </p:nvGrpSpPr>
        <p:grpSpPr bwMode="auto">
          <a:xfrm>
            <a:off x="76200" y="2039938"/>
            <a:ext cx="8610600" cy="1084262"/>
            <a:chOff x="288" y="805"/>
            <a:chExt cx="5040" cy="683"/>
          </a:xfrm>
        </p:grpSpPr>
        <p:sp>
          <p:nvSpPr>
            <p:cNvPr id="2" name="Rounded Rectangle 5"/>
            <p:cNvSpPr/>
            <p:nvPr/>
          </p:nvSpPr>
          <p:spPr>
            <a:xfrm>
              <a:off x="528" y="939"/>
              <a:ext cx="4800" cy="432"/>
            </a:xfrm>
            <a:prstGeom prst="roundRect">
              <a:avLst/>
            </a:prstGeom>
            <a:solidFill>
              <a:schemeClr val="tx1"/>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800">
                  <a:solidFill>
                    <a:schemeClr val="bg1"/>
                  </a:solidFill>
                  <a:latin typeface="Arial" pitchFamily="34" charset="0"/>
                  <a:cs typeface="Arial" pitchFamily="34" charset="0"/>
                </a:rPr>
                <a:t>TIME CONSTRAINTS</a:t>
              </a:r>
            </a:p>
          </p:txBody>
        </p:sp>
        <p:sp>
          <p:nvSpPr>
            <p:cNvPr id="3" name="Oval 6"/>
            <p:cNvSpPr/>
            <p:nvPr/>
          </p:nvSpPr>
          <p:spPr>
            <a:xfrm>
              <a:off x="288" y="805"/>
              <a:ext cx="768" cy="683"/>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8000" dirty="0">
                  <a:solidFill>
                    <a:srgbClr val="FFFFFF"/>
                  </a:solidFill>
                  <a:latin typeface="Arial Rounded MT Bold"/>
                  <a:cs typeface="Arial Rounded MT Bold"/>
                </a:rPr>
                <a:t>2</a:t>
              </a:r>
              <a:endParaRPr lang="en-US" sz="8000" dirty="0">
                <a:solidFill>
                  <a:srgbClr val="FFFFFF"/>
                </a:solidFill>
                <a:latin typeface="Arial Rounded MT Bold"/>
                <a:cs typeface="Arial Rounded MT Bold"/>
              </a:endParaRPr>
            </a:p>
          </p:txBody>
        </p:sp>
      </p:grpSp>
      <p:grpSp>
        <p:nvGrpSpPr>
          <p:cNvPr id="175114" name="Group 10"/>
          <p:cNvGrpSpPr>
            <a:grpSpLocks/>
          </p:cNvGrpSpPr>
          <p:nvPr/>
        </p:nvGrpSpPr>
        <p:grpSpPr bwMode="auto">
          <a:xfrm>
            <a:off x="76200" y="3106738"/>
            <a:ext cx="8763000" cy="1084262"/>
            <a:chOff x="288" y="816"/>
            <a:chExt cx="4992" cy="683"/>
          </a:xfrm>
        </p:grpSpPr>
        <p:sp>
          <p:nvSpPr>
            <p:cNvPr id="4" name="Rounded Rectangle 5"/>
            <p:cNvSpPr/>
            <p:nvPr/>
          </p:nvSpPr>
          <p:spPr>
            <a:xfrm>
              <a:off x="528" y="949"/>
              <a:ext cx="4752" cy="432"/>
            </a:xfrm>
            <a:prstGeom prst="roundRect">
              <a:avLst/>
            </a:prstGeom>
            <a:solidFill>
              <a:schemeClr val="tx1"/>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800">
                  <a:solidFill>
                    <a:schemeClr val="bg1"/>
                  </a:solidFill>
                  <a:latin typeface="Arial" pitchFamily="34" charset="0"/>
                  <a:cs typeface="Arial" pitchFamily="34" charset="0"/>
                </a:rPr>
                <a:t>EXCLUSIVITY</a:t>
              </a:r>
            </a:p>
          </p:txBody>
        </p:sp>
        <p:sp>
          <p:nvSpPr>
            <p:cNvPr id="5" name="Oval 6"/>
            <p:cNvSpPr/>
            <p:nvPr/>
          </p:nvSpPr>
          <p:spPr>
            <a:xfrm>
              <a:off x="288" y="816"/>
              <a:ext cx="768" cy="683"/>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8000" dirty="0">
                  <a:solidFill>
                    <a:srgbClr val="FFFFFF"/>
                  </a:solidFill>
                  <a:latin typeface="Arial Rounded MT Bold"/>
                  <a:cs typeface="Arial Rounded MT Bold"/>
                </a:rPr>
                <a:t>3</a:t>
              </a:r>
              <a:endParaRPr lang="en-US" sz="8000" dirty="0">
                <a:solidFill>
                  <a:srgbClr val="FFFFFF"/>
                </a:solidFill>
                <a:latin typeface="Arial Rounded MT Bold"/>
                <a:cs typeface="Arial Rounded MT Bold"/>
              </a:endParaRPr>
            </a:p>
          </p:txBody>
        </p:sp>
      </p:grpSp>
      <p:grpSp>
        <p:nvGrpSpPr>
          <p:cNvPr id="175119" name="Group 15"/>
          <p:cNvGrpSpPr>
            <a:grpSpLocks/>
          </p:cNvGrpSpPr>
          <p:nvPr/>
        </p:nvGrpSpPr>
        <p:grpSpPr bwMode="auto">
          <a:xfrm>
            <a:off x="76200" y="4173538"/>
            <a:ext cx="8686800" cy="1084262"/>
            <a:chOff x="96" y="2581"/>
            <a:chExt cx="4992" cy="683"/>
          </a:xfrm>
        </p:grpSpPr>
        <p:sp>
          <p:nvSpPr>
            <p:cNvPr id="10" name="Rounded Rectangle 5"/>
            <p:cNvSpPr/>
            <p:nvPr/>
          </p:nvSpPr>
          <p:spPr>
            <a:xfrm>
              <a:off x="336" y="2715"/>
              <a:ext cx="4752" cy="432"/>
            </a:xfrm>
            <a:prstGeom prst="roundRect">
              <a:avLst/>
            </a:prstGeom>
            <a:solidFill>
              <a:schemeClr val="tx1"/>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800">
                  <a:solidFill>
                    <a:schemeClr val="bg1"/>
                  </a:solidFill>
                  <a:latin typeface="Arial" pitchFamily="34" charset="0"/>
                  <a:cs typeface="Arial" pitchFamily="34" charset="0"/>
                </a:rPr>
                <a:t>ACTIVE SERVICE</a:t>
              </a:r>
            </a:p>
          </p:txBody>
        </p:sp>
        <p:sp>
          <p:nvSpPr>
            <p:cNvPr id="11" name="Oval 6"/>
            <p:cNvSpPr/>
            <p:nvPr/>
          </p:nvSpPr>
          <p:spPr>
            <a:xfrm>
              <a:off x="96" y="2581"/>
              <a:ext cx="768" cy="683"/>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8000" dirty="0">
                  <a:solidFill>
                    <a:srgbClr val="FFFFFF"/>
                  </a:solidFill>
                  <a:latin typeface="Arial Rounded MT Bold"/>
                  <a:cs typeface="Arial Rounded MT Bold"/>
                </a:rPr>
                <a:t>4</a:t>
              </a:r>
              <a:endParaRPr lang="en-US" sz="8000" dirty="0">
                <a:solidFill>
                  <a:srgbClr val="FFFFFF"/>
                </a:solidFill>
                <a:latin typeface="Arial Rounded MT Bold"/>
                <a:cs typeface="Arial Rounded MT Bold"/>
              </a:endParaRPr>
            </a:p>
          </p:txBody>
        </p:sp>
      </p:grpSp>
      <p:grpSp>
        <p:nvGrpSpPr>
          <p:cNvPr id="175122" name="Group 18"/>
          <p:cNvGrpSpPr>
            <a:grpSpLocks/>
          </p:cNvGrpSpPr>
          <p:nvPr/>
        </p:nvGrpSpPr>
        <p:grpSpPr bwMode="auto">
          <a:xfrm>
            <a:off x="76200" y="5164138"/>
            <a:ext cx="8763000" cy="1084262"/>
            <a:chOff x="96" y="3253"/>
            <a:chExt cx="4944" cy="683"/>
          </a:xfrm>
        </p:grpSpPr>
        <p:sp>
          <p:nvSpPr>
            <p:cNvPr id="6" name="Rounded Rectangle 5"/>
            <p:cNvSpPr/>
            <p:nvPr/>
          </p:nvSpPr>
          <p:spPr>
            <a:xfrm>
              <a:off x="336" y="3387"/>
              <a:ext cx="4704" cy="432"/>
            </a:xfrm>
            <a:prstGeom prst="roundRect">
              <a:avLst/>
            </a:prstGeom>
            <a:solidFill>
              <a:schemeClr val="tx1"/>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800">
                  <a:solidFill>
                    <a:schemeClr val="bg1"/>
                  </a:solidFill>
                  <a:latin typeface="Arial" pitchFamily="34" charset="0"/>
                  <a:cs typeface="Arial" pitchFamily="34" charset="0"/>
                </a:rPr>
                <a:t>GENERATIONAL DIVIDE</a:t>
              </a:r>
            </a:p>
          </p:txBody>
        </p:sp>
        <p:sp>
          <p:nvSpPr>
            <p:cNvPr id="7" name="Oval 6"/>
            <p:cNvSpPr/>
            <p:nvPr/>
          </p:nvSpPr>
          <p:spPr>
            <a:xfrm>
              <a:off x="96" y="3253"/>
              <a:ext cx="768" cy="683"/>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8000" dirty="0">
                  <a:solidFill>
                    <a:srgbClr val="FFFFFF"/>
                  </a:solidFill>
                  <a:latin typeface="Arial Rounded MT Bold"/>
                  <a:cs typeface="Arial Rounded MT Bold"/>
                </a:rPr>
                <a:t>5</a:t>
              </a:r>
              <a:endParaRPr lang="en-US" sz="8000" dirty="0">
                <a:solidFill>
                  <a:srgbClr val="FFFFFF"/>
                </a:solidFill>
                <a:latin typeface="Arial Rounded MT Bold"/>
                <a:cs typeface="Arial Rounded MT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SPC Report to Board of Directors, November 2010</a:t>
            </a:r>
          </a:p>
        </p:txBody>
      </p:sp>
      <p:sp>
        <p:nvSpPr>
          <p:cNvPr id="41986" name="Rectangle 2"/>
          <p:cNvSpPr>
            <a:spLocks noGrp="1" noChangeArrowheads="1"/>
          </p:cNvSpPr>
          <p:nvPr>
            <p:ph type="title" idx="4294967295"/>
          </p:nvPr>
        </p:nvSpPr>
        <p:spPr>
          <a:xfrm>
            <a:off x="0" y="0"/>
            <a:ext cx="9144000" cy="762000"/>
          </a:xfrm>
        </p:spPr>
        <p:txBody>
          <a:bodyPr/>
          <a:lstStyle/>
          <a:p>
            <a:r>
              <a:rPr lang="en-US" sz="4000"/>
              <a:t>Revised RI Strategic Plan</a:t>
            </a:r>
          </a:p>
        </p:txBody>
      </p:sp>
      <p:pic>
        <p:nvPicPr>
          <p:cNvPr id="41987" name="Picture 3" descr="StrategicPlan_EN-10"/>
          <p:cNvPicPr>
            <a:picLocks noChangeAspect="1" noChangeArrowheads="1"/>
          </p:cNvPicPr>
          <p:nvPr/>
        </p:nvPicPr>
        <p:blipFill>
          <a:blip r:embed="rId3" cstate="print"/>
          <a:srcRect l="5008" t="30751" r="5008" b="4556"/>
          <a:stretch>
            <a:fillRect/>
          </a:stretch>
        </p:blipFill>
        <p:spPr bwMode="auto">
          <a:xfrm>
            <a:off x="228600" y="1066800"/>
            <a:ext cx="8610600" cy="48006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SPC Report to Board of Directors, November 2010</a:t>
            </a:r>
          </a:p>
        </p:txBody>
      </p:sp>
      <p:sp>
        <p:nvSpPr>
          <p:cNvPr id="49154" name="Rectangle 2"/>
          <p:cNvSpPr>
            <a:spLocks noGrp="1" noChangeArrowheads="1"/>
          </p:cNvSpPr>
          <p:nvPr>
            <p:ph type="title"/>
          </p:nvPr>
        </p:nvSpPr>
        <p:spPr/>
        <p:txBody>
          <a:bodyPr/>
          <a:lstStyle/>
          <a:p>
            <a:r>
              <a:rPr lang="en-US" sz="4000"/>
              <a:t>Support and strengthen clubs</a:t>
            </a:r>
          </a:p>
        </p:txBody>
      </p:sp>
      <p:sp>
        <p:nvSpPr>
          <p:cNvPr id="49156" name="Rectangle 4"/>
          <p:cNvSpPr>
            <a:spLocks noGrp="1" noChangeArrowheads="1"/>
          </p:cNvSpPr>
          <p:nvPr>
            <p:ph type="body" idx="1"/>
          </p:nvPr>
        </p:nvSpPr>
        <p:spPr>
          <a:noFill/>
          <a:ln/>
        </p:spPr>
        <p:txBody>
          <a:bodyPr/>
          <a:lstStyle/>
          <a:p>
            <a:pPr marL="609600" indent="-609600">
              <a:lnSpc>
                <a:spcPct val="140000"/>
              </a:lnSpc>
            </a:pPr>
            <a:r>
              <a:rPr lang="en-US"/>
              <a:t>Shift to engagement</a:t>
            </a:r>
          </a:p>
          <a:p>
            <a:pPr marL="609600" indent="-609600">
              <a:lnSpc>
                <a:spcPct val="140000"/>
              </a:lnSpc>
            </a:pPr>
            <a:r>
              <a:rPr lang="en-US"/>
              <a:t>Online club planning and evaluation tool</a:t>
            </a:r>
          </a:p>
          <a:p>
            <a:pPr marL="609600" indent="-609600">
              <a:lnSpc>
                <a:spcPct val="140000"/>
              </a:lnSpc>
            </a:pPr>
            <a:r>
              <a:rPr lang="en-US"/>
              <a:t>Make Rotary language contemporary (e.g. HOF to Rotary Expo/Showcase make-up to visit)</a:t>
            </a:r>
          </a:p>
          <a:p>
            <a:pPr marL="609600" indent="-609600">
              <a:lnSpc>
                <a:spcPct val="140000"/>
              </a:lnSpc>
            </a:pPr>
            <a:r>
              <a:rPr lang="en-US"/>
              <a:t>Amend membership requirements to match career and social trends</a:t>
            </a:r>
          </a:p>
          <a:p>
            <a:pPr marL="609600" indent="-609600">
              <a:lnSpc>
                <a:spcPct val="140000"/>
              </a:lnSpc>
              <a:buFontTx/>
              <a:buNone/>
            </a:pPr>
            <a:endParaRPr lang="en-US" sz="28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SPC Report to Board of Directors, November 2010</a:t>
            </a:r>
          </a:p>
        </p:txBody>
      </p:sp>
      <p:sp>
        <p:nvSpPr>
          <p:cNvPr id="84994" name="Rectangle 2"/>
          <p:cNvSpPr>
            <a:spLocks noGrp="1" noChangeArrowheads="1"/>
          </p:cNvSpPr>
          <p:nvPr>
            <p:ph type="title"/>
          </p:nvPr>
        </p:nvSpPr>
        <p:spPr>
          <a:xfrm>
            <a:off x="-228600" y="76200"/>
            <a:ext cx="9753600" cy="685800"/>
          </a:xfrm>
        </p:spPr>
        <p:txBody>
          <a:bodyPr/>
          <a:lstStyle/>
          <a:p>
            <a:r>
              <a:rPr lang="en-US" sz="4000"/>
              <a:t>Focus and Increase Humanitarian Service</a:t>
            </a:r>
          </a:p>
        </p:txBody>
      </p:sp>
      <p:sp>
        <p:nvSpPr>
          <p:cNvPr id="84996" name="Rectangle 4"/>
          <p:cNvSpPr>
            <a:spLocks noGrp="1" noChangeArrowheads="1"/>
          </p:cNvSpPr>
          <p:nvPr>
            <p:ph type="body" idx="1"/>
          </p:nvPr>
        </p:nvSpPr>
        <p:spPr>
          <a:xfrm>
            <a:off x="307975" y="1066800"/>
            <a:ext cx="8051800" cy="4953000"/>
          </a:xfrm>
          <a:noFill/>
          <a:ln/>
        </p:spPr>
        <p:txBody>
          <a:bodyPr/>
          <a:lstStyle/>
          <a:p>
            <a:pPr>
              <a:lnSpc>
                <a:spcPct val="90000"/>
              </a:lnSpc>
            </a:pPr>
            <a:r>
              <a:rPr lang="en-US"/>
              <a:t>RI programs resource and support model</a:t>
            </a:r>
          </a:p>
          <a:p>
            <a:pPr lvl="1">
              <a:lnSpc>
                <a:spcPct val="90000"/>
              </a:lnSpc>
            </a:pPr>
            <a:r>
              <a:rPr lang="en-US"/>
              <a:t>Focus support on service—international, community, and vocational</a:t>
            </a:r>
          </a:p>
          <a:p>
            <a:pPr lvl="1">
              <a:lnSpc>
                <a:spcPct val="90000"/>
              </a:lnSpc>
            </a:pPr>
            <a:r>
              <a:rPr lang="en-US"/>
              <a:t>Help clubs find partners</a:t>
            </a:r>
          </a:p>
          <a:p>
            <a:pPr lvl="1">
              <a:lnSpc>
                <a:spcPct val="90000"/>
              </a:lnSpc>
            </a:pPr>
            <a:r>
              <a:rPr lang="en-US"/>
              <a:t>Improve resources in developing projects</a:t>
            </a:r>
          </a:p>
          <a:p>
            <a:pPr lvl="1">
              <a:lnSpc>
                <a:spcPct val="90000"/>
              </a:lnSpc>
            </a:pPr>
            <a:r>
              <a:rPr lang="en-US"/>
              <a:t>Expand cooperative relationships</a:t>
            </a:r>
          </a:p>
          <a:p>
            <a:pPr>
              <a:lnSpc>
                <a:spcPct val="90000"/>
              </a:lnSpc>
            </a:pPr>
            <a:r>
              <a:rPr lang="en-US"/>
              <a:t>Connect and attract all Rotary alumni</a:t>
            </a:r>
          </a:p>
          <a:p>
            <a:pPr lvl="1">
              <a:lnSpc>
                <a:spcPct val="90000"/>
              </a:lnSpc>
            </a:pPr>
            <a:r>
              <a:rPr lang="en-US"/>
              <a:t>Return on our investment in alumni</a:t>
            </a:r>
          </a:p>
          <a:p>
            <a:pPr>
              <a:lnSpc>
                <a:spcPct val="90000"/>
              </a:lnSpc>
            </a:pP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SPC Report to Board of Directors, November 2010</a:t>
            </a:r>
          </a:p>
        </p:txBody>
      </p:sp>
      <p:sp>
        <p:nvSpPr>
          <p:cNvPr id="54274" name="Rectangle 2"/>
          <p:cNvSpPr>
            <a:spLocks noGrp="1" noChangeArrowheads="1"/>
          </p:cNvSpPr>
          <p:nvPr>
            <p:ph type="title"/>
          </p:nvPr>
        </p:nvSpPr>
        <p:spPr/>
        <p:txBody>
          <a:bodyPr/>
          <a:lstStyle/>
          <a:p>
            <a:r>
              <a:rPr lang="en-US" sz="4000"/>
              <a:t>Enhance Public Image and Awareness</a:t>
            </a:r>
          </a:p>
        </p:txBody>
      </p:sp>
      <p:sp>
        <p:nvSpPr>
          <p:cNvPr id="54275" name="Rectangle 3"/>
          <p:cNvSpPr>
            <a:spLocks noGrp="1" noChangeArrowheads="1"/>
          </p:cNvSpPr>
          <p:nvPr>
            <p:ph type="body" idx="1"/>
          </p:nvPr>
        </p:nvSpPr>
        <p:spPr>
          <a:xfrm>
            <a:off x="228600" y="1219200"/>
            <a:ext cx="8763000" cy="1447800"/>
          </a:xfrm>
        </p:spPr>
        <p:txBody>
          <a:bodyPr/>
          <a:lstStyle/>
          <a:p>
            <a:r>
              <a:rPr lang="en-US"/>
              <a:t>Increasing districts public relations grant funding to support and expand successful PR initiatives</a:t>
            </a:r>
          </a:p>
        </p:txBody>
      </p:sp>
      <p:pic>
        <p:nvPicPr>
          <p:cNvPr id="54276" name="Picture 4" descr="him5_print_globe_en"/>
          <p:cNvPicPr>
            <a:picLocks noChangeAspect="1" noChangeArrowheads="1"/>
          </p:cNvPicPr>
          <p:nvPr/>
        </p:nvPicPr>
        <p:blipFill>
          <a:blip r:embed="rId3" cstate="print"/>
          <a:srcRect/>
          <a:stretch>
            <a:fillRect/>
          </a:stretch>
        </p:blipFill>
        <p:spPr bwMode="auto">
          <a:xfrm>
            <a:off x="762000" y="2438400"/>
            <a:ext cx="2790825" cy="3597275"/>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4|0|61.6"/>
</p:tagLst>
</file>

<file path=ppt/theme/theme1.xml><?xml version="1.0" encoding="utf-8"?>
<a:theme xmlns:a="http://schemas.openxmlformats.org/drawingml/2006/main" name="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2">
  <a:themeElements>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2">
      <a:majorFont>
        <a:latin typeface="Times New Roman"/>
        <a:ea typeface=""/>
        <a:cs typeface="Arial"/>
      </a:majorFont>
      <a:minorFont>
        <a:latin typeface="Time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3349</TotalTime>
  <Words>2460</Words>
  <Application>Microsoft Office PowerPoint</Application>
  <PresentationFormat>On-screen Show (4:3)</PresentationFormat>
  <Paragraphs>358</Paragraphs>
  <Slides>21</Slides>
  <Notes>20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21</vt:i4>
      </vt:variant>
    </vt:vector>
  </HeadingPairs>
  <TitlesOfParts>
    <vt:vector size="38" baseType="lpstr">
      <vt:lpstr>Arial</vt:lpstr>
      <vt:lpstr>Times New Roman</vt:lpstr>
      <vt:lpstr>Times</vt:lpstr>
      <vt:lpstr>Matura MT Script Capitals</vt:lpstr>
      <vt:lpstr>Helvetica</vt:lpstr>
      <vt:lpstr>MS PGothic</vt:lpstr>
      <vt:lpstr>Arial Rounded MT Bold</vt:lpstr>
      <vt:lpstr>ヒラギノ角ゴ Pro W3</vt:lpstr>
      <vt:lpstr>Palatino LT Std</vt:lpstr>
      <vt:lpstr>Calibri</vt:lpstr>
      <vt:lpstr>Courier New</vt:lpstr>
      <vt:lpstr>Stencil</vt:lpstr>
      <vt:lpstr>Helvetica Neue</vt:lpstr>
      <vt:lpstr>Helvetica Neue Light</vt:lpstr>
      <vt:lpstr>Wingdings</vt:lpstr>
      <vt:lpstr>master 1</vt:lpstr>
      <vt:lpstr>master 2</vt:lpstr>
      <vt:lpstr>Our Vision for the Future</vt:lpstr>
      <vt:lpstr>Culture/Behavior Shift</vt:lpstr>
      <vt:lpstr>The world has changed…</vt:lpstr>
      <vt:lpstr>Our Research</vt:lpstr>
      <vt:lpstr>Key Learning</vt:lpstr>
      <vt:lpstr>Revised RI Strategic Plan</vt:lpstr>
      <vt:lpstr>Support and strengthen clubs</vt:lpstr>
      <vt:lpstr>Focus and Increase Humanitarian Service</vt:lpstr>
      <vt:lpstr>Enhance Public Image and Awareness</vt:lpstr>
      <vt:lpstr>Slide 10</vt:lpstr>
      <vt:lpstr>Potential Corporate Change</vt:lpstr>
      <vt:lpstr>Strengthening our Brand</vt:lpstr>
      <vt:lpstr>Controlling our Brand</vt:lpstr>
      <vt:lpstr>Enhance Public Image and Awareness</vt:lpstr>
      <vt:lpstr>Administrative/Governance</vt:lpstr>
      <vt:lpstr>Our Core Essence</vt:lpstr>
      <vt:lpstr>Revisions to Goals</vt:lpstr>
      <vt:lpstr>Slide 18</vt:lpstr>
      <vt:lpstr>THE ROTARY BRAND STORY</vt:lpstr>
      <vt:lpstr>Summary of Key Suggestions</vt:lpstr>
      <vt:lpstr>Cultural challenges</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martinc</dc:creator>
  <cp:lastModifiedBy>Stuart Heal</cp:lastModifiedBy>
  <cp:revision>151</cp:revision>
  <dcterms:created xsi:type="dcterms:W3CDTF">2010-10-14T16:41:42Z</dcterms:created>
  <dcterms:modified xsi:type="dcterms:W3CDTF">2011-02-14T08:41:30Z</dcterms:modified>
</cp:coreProperties>
</file>