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870" r:id="rId3"/>
    <p:sldId id="861" r:id="rId4"/>
    <p:sldId id="862" r:id="rId5"/>
    <p:sldId id="709" r:id="rId6"/>
    <p:sldId id="712" r:id="rId7"/>
    <p:sldId id="952" r:id="rId8"/>
    <p:sldId id="953" r:id="rId9"/>
    <p:sldId id="954" r:id="rId10"/>
    <p:sldId id="955" r:id="rId11"/>
    <p:sldId id="360" r:id="rId12"/>
    <p:sldId id="950" r:id="rId13"/>
    <p:sldId id="951" r:id="rId14"/>
    <p:sldId id="8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5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9634E-FA71-4D4D-AB3A-12F11CBFDA93}" type="datetimeFigureOut">
              <a:rPr lang="en-AU" smtClean="0"/>
              <a:t>24/05/2025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B8276-58D8-4ED2-92CC-EBD70068A9E6}" type="slidenum">
              <a:rPr lang="en-AU" smtClean="0"/>
              <a:t>‹#›</a:t>
            </a:fld>
            <a:endParaRPr lang="en-AU"/>
          </a:p>
        </p:txBody>
      </p:sp>
    </p:spTree>
    <p:extLst>
      <p:ext uri="{BB962C8B-B14F-4D97-AF65-F5344CB8AC3E}">
        <p14:creationId xmlns:p14="http://schemas.microsoft.com/office/powerpoint/2010/main" val="7620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43C1-C303-4912-BCD1-BA37195AC6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30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15D7B11-1DC2-49D0-A4A1-46A7D6782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EF40CBA-EC84-4A8A-9F1C-94684BFB48C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507" name="Rectangle 2">
            <a:extLst>
              <a:ext uri="{FF2B5EF4-FFF2-40B4-BE49-F238E27FC236}">
                <a16:creationId xmlns:a16="http://schemas.microsoft.com/office/drawing/2014/main" id="{80EA1329-D6DC-4767-BB3B-D0CFE7871439}"/>
              </a:ext>
            </a:extLst>
          </p:cNvPr>
          <p:cNvSpPr>
            <a:spLocks noGrp="1" noRot="1" noChangeAspect="1" noChangeArrowheads="1" noTextEdit="1"/>
          </p:cNvSpPr>
          <p:nvPr>
            <p:ph type="sldImg"/>
          </p:nvPr>
        </p:nvSpPr>
        <p:spPr>
          <a:xfrm>
            <a:off x="325438" y="533400"/>
            <a:ext cx="6364287" cy="3581400"/>
          </a:xfrm>
          <a:ln/>
        </p:spPr>
      </p:sp>
      <p:sp>
        <p:nvSpPr>
          <p:cNvPr id="2" name="Notes Placeholder 1">
            <a:extLst>
              <a:ext uri="{FF2B5EF4-FFF2-40B4-BE49-F238E27FC236}">
                <a16:creationId xmlns:a16="http://schemas.microsoft.com/office/drawing/2014/main" id="{F9A6D282-1D37-4B1D-9F5E-47D76B491ED7}"/>
              </a:ext>
            </a:extLst>
          </p:cNvPr>
          <p:cNvSpPr>
            <a:spLocks noGrp="1"/>
          </p:cNvSpPr>
          <p:nvPr>
            <p:ph type="body" idx="1"/>
          </p:nvPr>
        </p:nvSpPr>
        <p:spPr/>
        <p:txBody>
          <a:bodyPr/>
          <a:lstStyle/>
          <a:p>
            <a:r>
              <a:rPr lang="en-AU"/>
              <a:t>I am going to deal with each of these in turn </a:t>
            </a:r>
          </a:p>
          <a:p>
            <a:r>
              <a:rPr lang="en-AU"/>
              <a:t>Starting with …</a:t>
            </a:r>
          </a:p>
        </p:txBody>
      </p:sp>
    </p:spTree>
    <p:extLst>
      <p:ext uri="{BB962C8B-B14F-4D97-AF65-F5344CB8AC3E}">
        <p14:creationId xmlns:p14="http://schemas.microsoft.com/office/powerpoint/2010/main" val="396745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DCF9E34-8EDE-47D9-9B87-91A83F1E6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66FF71-1D73-4F81-85E0-50779ABFED9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5" name="Rectangle 2">
            <a:extLst>
              <a:ext uri="{FF2B5EF4-FFF2-40B4-BE49-F238E27FC236}">
                <a16:creationId xmlns:a16="http://schemas.microsoft.com/office/drawing/2014/main" id="{3A914AD9-CD0B-46A8-BDA0-571D27A1CBD1}"/>
              </a:ext>
            </a:extLst>
          </p:cNvPr>
          <p:cNvSpPr>
            <a:spLocks noGrp="1" noRot="1" noChangeAspect="1" noChangeArrowheads="1" noTextEdit="1"/>
          </p:cNvSpPr>
          <p:nvPr>
            <p:ph type="sldImg"/>
          </p:nvPr>
        </p:nvSpPr>
        <p:spPr>
          <a:xfrm>
            <a:off x="325438" y="533400"/>
            <a:ext cx="6364287" cy="3581400"/>
          </a:xfrm>
          <a:ln/>
        </p:spPr>
      </p:sp>
      <p:sp>
        <p:nvSpPr>
          <p:cNvPr id="2" name="Notes Placeholder 1">
            <a:extLst>
              <a:ext uri="{FF2B5EF4-FFF2-40B4-BE49-F238E27FC236}">
                <a16:creationId xmlns:a16="http://schemas.microsoft.com/office/drawing/2014/main" id="{FA19BAC8-9649-409F-97FE-1A88CE0E8694}"/>
              </a:ext>
            </a:extLst>
          </p:cNvPr>
          <p:cNvSpPr>
            <a:spLocks noGrp="1"/>
          </p:cNvSpPr>
          <p:nvPr>
            <p:ph type="body" idx="1"/>
          </p:nvPr>
        </p:nvSpPr>
        <p:spPr/>
        <p:txBody>
          <a:bodyPr/>
          <a:lstStyle/>
          <a:p>
            <a:r>
              <a:rPr lang="en-AU"/>
              <a:t>What is risk assessment?</a:t>
            </a:r>
          </a:p>
          <a:p>
            <a:pPr>
              <a:spcBef>
                <a:spcPts val="600"/>
              </a:spcBef>
              <a:spcAft>
                <a:spcPts val="600"/>
              </a:spcAft>
              <a:buClr>
                <a:srgbClr val="CCFFFF"/>
              </a:buClr>
              <a:buSzTx/>
              <a:buFontTx/>
              <a:buChar char="•"/>
            </a:pPr>
            <a:r>
              <a:rPr lang="en-AU" altLang="en-US">
                <a:latin typeface="Arial" panose="020B0604020202020204" pitchFamily="34" charset="0"/>
              </a:rPr>
              <a:t>In very simple terms a risk analysis or assessment…</a:t>
            </a:r>
          </a:p>
          <a:p>
            <a:pPr marL="342900" lvl="0" indent="-342900">
              <a:spcBef>
                <a:spcPts val="600"/>
              </a:spcBef>
              <a:spcAft>
                <a:spcPts val="600"/>
              </a:spcAft>
              <a:buFont typeface="Arial" panose="020B0604020202020204" pitchFamily="34" charset="0"/>
              <a:buChar char="•"/>
            </a:pPr>
            <a:r>
              <a:rPr lang="en-US" altLang="en-US" sz="2400">
                <a:latin typeface="Arial" panose="020B0604020202020204" pitchFamily="34" charset="0"/>
              </a:rPr>
              <a:t>Identifies a risk that may lead to a claim</a:t>
            </a:r>
          </a:p>
          <a:p>
            <a:pPr marL="342900" lvl="0" indent="-342900">
              <a:spcBef>
                <a:spcPts val="600"/>
              </a:spcBef>
              <a:spcAft>
                <a:spcPts val="600"/>
              </a:spcAft>
              <a:buFont typeface="Arial" panose="020B0604020202020204" pitchFamily="34" charset="0"/>
              <a:buChar char="•"/>
            </a:pPr>
            <a:r>
              <a:rPr lang="en-US" altLang="en-US" sz="2400">
                <a:latin typeface="Arial" panose="020B0604020202020204" pitchFamily="34" charset="0"/>
              </a:rPr>
              <a:t>Sets out steps to take to reduce that risk</a:t>
            </a:r>
          </a:p>
          <a:p>
            <a:pPr marL="342900" lvl="0" indent="-342900">
              <a:spcBef>
                <a:spcPts val="600"/>
              </a:spcBef>
              <a:spcAft>
                <a:spcPts val="600"/>
              </a:spcAft>
              <a:buFont typeface="Arial" panose="020B0604020202020204" pitchFamily="34" charset="0"/>
              <a:buChar char="•"/>
            </a:pPr>
            <a:r>
              <a:rPr lang="en-US" altLang="en-US" sz="2400">
                <a:latin typeface="Arial" panose="020B0604020202020204" pitchFamily="34" charset="0"/>
              </a:rPr>
              <a:t>Informs participants of the identified risks and the steps to be put in place to reduce the risks</a:t>
            </a:r>
          </a:p>
          <a:p>
            <a:pPr algn="ctr">
              <a:spcBef>
                <a:spcPct val="0"/>
              </a:spcBef>
              <a:buClr>
                <a:srgbClr val="CCFFFF"/>
              </a:buClr>
              <a:buSzTx/>
              <a:buFontTx/>
              <a:buNone/>
            </a:pPr>
            <a:endParaRPr lang="en-US" altLang="en-US">
              <a:latin typeface="Arial" panose="020B0604020202020204" pitchFamily="34" charset="0"/>
            </a:endParaRPr>
          </a:p>
          <a:p>
            <a:pPr marL="268288" indent="0">
              <a:spcBef>
                <a:spcPct val="0"/>
              </a:spcBef>
              <a:buClr>
                <a:srgbClr val="CCFFFF"/>
              </a:buClr>
              <a:buSzTx/>
              <a:buFontTx/>
              <a:buNone/>
            </a:pPr>
            <a:r>
              <a:rPr lang="en-US" altLang="en-US">
                <a:latin typeface="Arial" panose="020B0604020202020204" pitchFamily="34" charset="0"/>
              </a:rPr>
              <a:t>It also indicates if the level of risk is acceptable to the club conducting the event.</a:t>
            </a:r>
          </a:p>
          <a:p>
            <a:pPr marL="268288" indent="0">
              <a:spcBef>
                <a:spcPct val="0"/>
              </a:spcBef>
              <a:buClr>
                <a:srgbClr val="CCFFFF"/>
              </a:buClr>
              <a:buSzTx/>
              <a:buFontTx/>
              <a:buNone/>
            </a:pPr>
            <a:endParaRPr lang="en-US" altLang="en-US">
              <a:latin typeface="Arial" panose="020B0604020202020204" pitchFamily="34" charset="0"/>
            </a:endParaRPr>
          </a:p>
          <a:p>
            <a:pPr marL="268288" indent="0">
              <a:spcBef>
                <a:spcPct val="0"/>
              </a:spcBef>
              <a:buClr>
                <a:srgbClr val="CCFFFF"/>
              </a:buClr>
              <a:buSzTx/>
              <a:buFontTx/>
              <a:buNone/>
            </a:pPr>
            <a:r>
              <a:rPr lang="en-US" altLang="en-US">
                <a:latin typeface="Arial" panose="020B0604020202020204" pitchFamily="34" charset="0"/>
              </a:rPr>
              <a:t>You can’t avoid all risk, as Risk in inherent in every activity. You MUST consider measures to reduce, avoid, transfer (insurance) or accept it. </a:t>
            </a:r>
          </a:p>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 typeface="Wingdings" panose="05000000000000000000" pitchFamily="2" charset="2"/>
              <a:buNone/>
              <a:defRPr/>
            </a:pPr>
            <a:r>
              <a:rPr lang="en-AU">
                <a:latin typeface="Arial" panose="020B0604020202020204" pitchFamily="34" charset="0"/>
              </a:rPr>
              <a:t>Risk Assessment is not just for Insurance, consider:</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Negative Public Relations - Image and reputation of your club and Rotary should something go wrong;</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Loss of Membership (existing and new prospects)</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Financial Loss (not just claim excess but bad PR may effect clubs ability to raise funds)</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43C1-C303-4912-BCD1-BA37195AC6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00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C9A14-6175-B32E-CB60-C1FF74EED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509B8-3B37-7F80-C9BE-60FD2ABB8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21666-D2B2-5104-40E7-6F93FAB7D038}"/>
              </a:ext>
            </a:extLst>
          </p:cNvPr>
          <p:cNvSpPr>
            <a:spLocks noGrp="1"/>
          </p:cNvSpPr>
          <p:nvPr>
            <p:ph type="body" idx="1"/>
          </p:nvPr>
        </p:nvSpPr>
        <p:spPr/>
        <p:txBody>
          <a:bodyPr/>
          <a:lstStyle/>
          <a:p>
            <a:pPr>
              <a:spcBef>
                <a:spcPts val="600"/>
              </a:spcBef>
              <a:spcAft>
                <a:spcPts val="600"/>
              </a:spcAft>
              <a:buFont typeface="Wingdings" panose="05000000000000000000" pitchFamily="2" charset="2"/>
              <a:buNone/>
              <a:defRPr/>
            </a:pPr>
            <a:r>
              <a:rPr lang="en-AU">
                <a:latin typeface="Arial" panose="020B0604020202020204" pitchFamily="34" charset="0"/>
              </a:rPr>
              <a:t>Risk Assessment is not just for Insurance, consider:</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Negative Public Relations - Image and reputation of your club and Rotary should something go wrong;</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Loss of Membership (existing and new prospects)</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Financial Loss (not just claim excess but bad PR may effect clubs ability to raise funds)</a:t>
            </a:r>
          </a:p>
          <a:p>
            <a:endParaRPr lang="en-AU"/>
          </a:p>
        </p:txBody>
      </p:sp>
      <p:sp>
        <p:nvSpPr>
          <p:cNvPr id="4" name="Slide Number Placeholder 3">
            <a:extLst>
              <a:ext uri="{FF2B5EF4-FFF2-40B4-BE49-F238E27FC236}">
                <a16:creationId xmlns:a16="http://schemas.microsoft.com/office/drawing/2014/main" id="{56CBBA0D-3E5A-C0C4-05DD-A624BC8B7C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43C1-C303-4912-BCD1-BA37195AC6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5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1D9EE-5187-0042-FC6A-8ABE08284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5CF82-2057-2C66-6BE8-17C630AAF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65800-7F05-C6D0-A014-8CB8180DEA35}"/>
              </a:ext>
            </a:extLst>
          </p:cNvPr>
          <p:cNvSpPr>
            <a:spLocks noGrp="1"/>
          </p:cNvSpPr>
          <p:nvPr>
            <p:ph type="body" idx="1"/>
          </p:nvPr>
        </p:nvSpPr>
        <p:spPr/>
        <p:txBody>
          <a:bodyPr/>
          <a:lstStyle/>
          <a:p>
            <a:pPr>
              <a:spcBef>
                <a:spcPts val="600"/>
              </a:spcBef>
              <a:spcAft>
                <a:spcPts val="600"/>
              </a:spcAft>
              <a:buFont typeface="Wingdings" panose="05000000000000000000" pitchFamily="2" charset="2"/>
              <a:buNone/>
              <a:defRPr/>
            </a:pPr>
            <a:r>
              <a:rPr lang="en-AU">
                <a:latin typeface="Arial" panose="020B0604020202020204" pitchFamily="34" charset="0"/>
              </a:rPr>
              <a:t>Risk Assessment is not just for Insurance, consider:</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Negative Public Relations - Image and reputation of your club and Rotary should something go wrong;</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Loss of Membership (existing and new prospects)</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Financial Loss (not just claim excess but bad PR may effect clubs ability to raise funds)</a:t>
            </a:r>
          </a:p>
          <a:p>
            <a:endParaRPr lang="en-AU"/>
          </a:p>
        </p:txBody>
      </p:sp>
      <p:sp>
        <p:nvSpPr>
          <p:cNvPr id="4" name="Slide Number Placeholder 3">
            <a:extLst>
              <a:ext uri="{FF2B5EF4-FFF2-40B4-BE49-F238E27FC236}">
                <a16:creationId xmlns:a16="http://schemas.microsoft.com/office/drawing/2014/main" id="{DA6CEC12-8228-5184-03C2-3B458E035C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43C1-C303-4912-BCD1-BA37195AC6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1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B04A-0AB6-9281-10C2-7CD0FDD6D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972FE-DEA6-211E-BEB1-5687703C6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BB64A-7B4B-B96F-5DE3-2DEEE6CA715F}"/>
              </a:ext>
            </a:extLst>
          </p:cNvPr>
          <p:cNvSpPr>
            <a:spLocks noGrp="1"/>
          </p:cNvSpPr>
          <p:nvPr>
            <p:ph type="body" idx="1"/>
          </p:nvPr>
        </p:nvSpPr>
        <p:spPr/>
        <p:txBody>
          <a:bodyPr/>
          <a:lstStyle/>
          <a:p>
            <a:pPr>
              <a:spcBef>
                <a:spcPts val="600"/>
              </a:spcBef>
              <a:spcAft>
                <a:spcPts val="600"/>
              </a:spcAft>
              <a:buFont typeface="Wingdings" panose="05000000000000000000" pitchFamily="2" charset="2"/>
              <a:buNone/>
              <a:defRPr/>
            </a:pPr>
            <a:r>
              <a:rPr lang="en-AU">
                <a:latin typeface="Arial" panose="020B0604020202020204" pitchFamily="34" charset="0"/>
              </a:rPr>
              <a:t>Risk Assessment is not just for Insurance, consider:</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Negative Public Relations - Image and reputation of your club and Rotary should something go wrong;</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Loss of Membership (existing and new prospects)</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Financial Loss (not just claim excess but bad PR may effect clubs ability to raise funds)</a:t>
            </a:r>
          </a:p>
          <a:p>
            <a:endParaRPr lang="en-AU"/>
          </a:p>
        </p:txBody>
      </p:sp>
      <p:sp>
        <p:nvSpPr>
          <p:cNvPr id="4" name="Slide Number Placeholder 3">
            <a:extLst>
              <a:ext uri="{FF2B5EF4-FFF2-40B4-BE49-F238E27FC236}">
                <a16:creationId xmlns:a16="http://schemas.microsoft.com/office/drawing/2014/main" id="{BDCA145E-C2DA-7A11-03D2-C9B0D3ADE4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43C1-C303-4912-BCD1-BA37195AC6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78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33697-94CC-5A98-A781-E65AA76E0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DB217-D072-8A9E-45C1-7011D937C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DDBBF-015B-FCB3-DE97-5A1A0EACDD13}"/>
              </a:ext>
            </a:extLst>
          </p:cNvPr>
          <p:cNvSpPr>
            <a:spLocks noGrp="1"/>
          </p:cNvSpPr>
          <p:nvPr>
            <p:ph type="body" idx="1"/>
          </p:nvPr>
        </p:nvSpPr>
        <p:spPr/>
        <p:txBody>
          <a:bodyPr/>
          <a:lstStyle/>
          <a:p>
            <a:pPr>
              <a:spcBef>
                <a:spcPts val="600"/>
              </a:spcBef>
              <a:spcAft>
                <a:spcPts val="600"/>
              </a:spcAft>
              <a:buFont typeface="Wingdings" panose="05000000000000000000" pitchFamily="2" charset="2"/>
              <a:buNone/>
              <a:defRPr/>
            </a:pPr>
            <a:r>
              <a:rPr lang="en-AU">
                <a:latin typeface="Arial" panose="020B0604020202020204" pitchFamily="34" charset="0"/>
              </a:rPr>
              <a:t>Risk Assessment is not just for Insurance, consider:</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Negative Public Relations - Image and reputation of your club and Rotary should something go wrong;</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Loss of Membership (existing and new prospects)</a:t>
            </a:r>
          </a:p>
          <a:p>
            <a:pPr marL="171450" indent="-171450">
              <a:spcBef>
                <a:spcPts val="600"/>
              </a:spcBef>
              <a:spcAft>
                <a:spcPts val="600"/>
              </a:spcAft>
              <a:buFont typeface="Arial" panose="020B0604020202020204" pitchFamily="34" charset="0"/>
              <a:buChar char="•"/>
              <a:defRPr/>
            </a:pPr>
            <a:r>
              <a:rPr lang="en-AU">
                <a:latin typeface="Arial" panose="020B0604020202020204" pitchFamily="34" charset="0"/>
              </a:rPr>
              <a:t>Financial Loss (not just claim excess but bad PR may effect clubs ability to raise funds)</a:t>
            </a:r>
          </a:p>
          <a:p>
            <a:endParaRPr lang="en-AU"/>
          </a:p>
        </p:txBody>
      </p:sp>
      <p:sp>
        <p:nvSpPr>
          <p:cNvPr id="4" name="Slide Number Placeholder 3">
            <a:extLst>
              <a:ext uri="{FF2B5EF4-FFF2-40B4-BE49-F238E27FC236}">
                <a16:creationId xmlns:a16="http://schemas.microsoft.com/office/drawing/2014/main" id="{2A176E2A-F7DB-B6F0-B53C-C009401837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43C1-C303-4912-BCD1-BA37195AC6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75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B211553-76FC-4FAF-9462-962F0E6DA6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D2AA54E-350B-4E7D-9420-5CDB2BD0D86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1E4AC041-206B-49EA-9F37-0B957A52F2C0}"/>
              </a:ext>
            </a:extLst>
          </p:cNvPr>
          <p:cNvSpPr>
            <a:spLocks noGrp="1" noRot="1" noChangeAspect="1" noChangeArrowheads="1" noTextEdit="1"/>
          </p:cNvSpPr>
          <p:nvPr>
            <p:ph type="sldImg"/>
          </p:nvPr>
        </p:nvSpPr>
        <p:spPr>
          <a:xfrm>
            <a:off x="325438" y="533400"/>
            <a:ext cx="6364287" cy="3581400"/>
          </a:xfrm>
          <a:ln/>
        </p:spPr>
      </p:sp>
      <p:sp>
        <p:nvSpPr>
          <p:cNvPr id="2" name="Notes Placeholder 1">
            <a:extLst>
              <a:ext uri="{FF2B5EF4-FFF2-40B4-BE49-F238E27FC236}">
                <a16:creationId xmlns:a16="http://schemas.microsoft.com/office/drawing/2014/main" id="{B66FA098-907D-4D5E-911F-D94ACDC69A59}"/>
              </a:ext>
            </a:extLst>
          </p:cNvPr>
          <p:cNvSpPr>
            <a:spLocks noGrp="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39678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3471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72408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8309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871324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8698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95527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90891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719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53322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32330848"/>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51694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384386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632814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373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96184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29C9C-7270-4947-97F1-E0CA2E773B32}"/>
              </a:ext>
            </a:extLst>
          </p:cNvPr>
          <p:cNvSpPr>
            <a:spLocks noGrp="1"/>
          </p:cNvSpPr>
          <p:nvPr>
            <p:ph type="dt" sz="half" idx="10"/>
          </p:nvPr>
        </p:nvSpPr>
        <p:spPr/>
        <p:txBody>
          <a:bodyPr/>
          <a:lstStyle/>
          <a:p>
            <a:fld id="{CF7A1FE2-68D7-45BA-8EC8-677D88AA1A27}" type="datetimeFigureOut">
              <a:rPr lang="en-AU" smtClean="0"/>
              <a:t>24/05/2025</a:t>
            </a:fld>
            <a:endParaRPr lang="en-AU"/>
          </a:p>
        </p:txBody>
      </p:sp>
      <p:sp>
        <p:nvSpPr>
          <p:cNvPr id="3" name="Footer Placeholder 2">
            <a:extLst>
              <a:ext uri="{FF2B5EF4-FFF2-40B4-BE49-F238E27FC236}">
                <a16:creationId xmlns:a16="http://schemas.microsoft.com/office/drawing/2014/main" id="{0E3AFDB3-436E-4122-B346-CDA7073D9BB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4BAA04-CFAA-45BF-B18A-0B7A4E59659B}"/>
              </a:ext>
            </a:extLst>
          </p:cNvPr>
          <p:cNvSpPr>
            <a:spLocks noGrp="1"/>
          </p:cNvSpPr>
          <p:nvPr>
            <p:ph type="sldNum" sz="quarter" idx="12"/>
          </p:nvPr>
        </p:nvSpPr>
        <p:spPr/>
        <p:txBody>
          <a:bodyPr/>
          <a:lstStyle/>
          <a:p>
            <a:fld id="{91A4BCFA-57B0-4607-A66F-E4EDAB36A351}" type="slidenum">
              <a:rPr lang="en-AU" smtClean="0"/>
              <a:t>‹#›</a:t>
            </a:fld>
            <a:endParaRPr lang="en-AU"/>
          </a:p>
        </p:txBody>
      </p:sp>
    </p:spTree>
    <p:extLst>
      <p:ext uri="{BB962C8B-B14F-4D97-AF65-F5344CB8AC3E}">
        <p14:creationId xmlns:p14="http://schemas.microsoft.com/office/powerpoint/2010/main" val="4220647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8156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4"/>
            <a:ext cx="11506200" cy="821931"/>
          </a:xfrm>
        </p:spPr>
        <p:txBody>
          <a:bodyPr tIns="0" bIns="91440" anchor="b">
            <a:normAutofit/>
          </a:bodyPr>
          <a:lstStyle>
            <a:lvl1pPr marL="0" indent="0" algn="ctr" defTabSz="914377" rtl="0" eaLnBrk="1" latinLnBrk="0" hangingPunct="1">
              <a:buNone/>
              <a:defRPr lang="en-US" sz="4800" b="1" kern="1200" cap="all" baseline="0" dirty="0">
                <a:solidFill>
                  <a:srgbClr val="005DAA"/>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376" y="569510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4" y="323243"/>
            <a:ext cx="2609627" cy="2619982"/>
          </a:xfrm>
          <a:prstGeom prst="rect">
            <a:avLst/>
          </a:prstGeom>
        </p:spPr>
      </p:pic>
      <p:sp>
        <p:nvSpPr>
          <p:cNvPr id="4" name="Flowchart: Process 3">
            <a:extLst>
              <a:ext uri="{FF2B5EF4-FFF2-40B4-BE49-F238E27FC236}">
                <a16:creationId xmlns:a16="http://schemas.microsoft.com/office/drawing/2014/main" id="{E2C47157-18FE-43FD-A5D5-499AD5560341}"/>
              </a:ext>
            </a:extLst>
          </p:cNvPr>
          <p:cNvSpPr/>
          <p:nvPr userDrawn="1"/>
        </p:nvSpPr>
        <p:spPr>
          <a:xfrm>
            <a:off x="342899" y="6008285"/>
            <a:ext cx="2409825" cy="821931"/>
          </a:xfrm>
          <a:prstGeom prst="flowChartProcess">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800"/>
          </a:p>
        </p:txBody>
      </p:sp>
    </p:spTree>
    <p:extLst>
      <p:ext uri="{BB962C8B-B14F-4D97-AF65-F5344CB8AC3E}">
        <p14:creationId xmlns:p14="http://schemas.microsoft.com/office/powerpoint/2010/main" val="3124474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81421387"/>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141476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2141728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423174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66486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4586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77744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2140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3175724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326E3-4B57-40D8-85B9-BA1E35629A4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42807B-9802-43D6-87FC-B9F601C0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DF8112-4246-4C48-84A3-E0C14704482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A1FE2-68D7-45BA-8EC8-677D88AA1A27}" type="datetimeFigureOut">
              <a:rPr lang="en-AU" smtClean="0"/>
              <a:t>24/05/2025</a:t>
            </a:fld>
            <a:endParaRPr lang="en-AU"/>
          </a:p>
        </p:txBody>
      </p:sp>
      <p:sp>
        <p:nvSpPr>
          <p:cNvPr id="5" name="Footer Placeholder 4">
            <a:extLst>
              <a:ext uri="{FF2B5EF4-FFF2-40B4-BE49-F238E27FC236}">
                <a16:creationId xmlns:a16="http://schemas.microsoft.com/office/drawing/2014/main" id="{F128C1B5-ADBD-4636-BC5D-485F2E6A019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E336C60-4105-488D-B057-BB83ADC3F62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4BCFA-57B0-4607-A66F-E4EDAB36A351}" type="slidenum">
              <a:rPr lang="en-AU" smtClean="0"/>
              <a:t>‹#›</a:t>
            </a:fld>
            <a:endParaRPr lang="en-AU"/>
          </a:p>
        </p:txBody>
      </p:sp>
    </p:spTree>
    <p:extLst>
      <p:ext uri="{BB962C8B-B14F-4D97-AF65-F5344CB8AC3E}">
        <p14:creationId xmlns:p14="http://schemas.microsoft.com/office/powerpoint/2010/main" val="14533528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Lst>
  <p:txStyles>
    <p:titleStyle>
      <a:lvl1pPr algn="l" defTabSz="914377"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mailto:don@gibvic.com.au"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hyperlink" Target="https://www.rotary9780.org/"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highlight>
                <a:srgbClr val="01B4E7"/>
              </a:highligh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570357"/>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DON SHIELDS</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352228"/>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5DAA"/>
                </a:solidFill>
                <a:effectLst/>
                <a:uLnTx/>
                <a:uFillTx/>
                <a:latin typeface="Arial" panose="020B0604020202020204"/>
                <a:ea typeface="+mn-ea"/>
                <a:cs typeface="+mn-cs"/>
              </a:rPr>
              <a:t>District Insurance and Risk Management Officer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5DAA"/>
                </a:solidFill>
                <a:effectLst/>
                <a:uLnTx/>
                <a:uFillTx/>
                <a:latin typeface="Arial" panose="020B0604020202020204"/>
                <a:ea typeface="+mn-ea"/>
                <a:cs typeface="+mn-cs"/>
              </a:rPr>
              <a:t>District 9780</a:t>
            </a:r>
          </a:p>
        </p:txBody>
      </p:sp>
    </p:spTree>
    <p:custDataLst>
      <p:tags r:id="rId1"/>
    </p:custDataLst>
    <p:extLst>
      <p:ext uri="{BB962C8B-B14F-4D97-AF65-F5344CB8AC3E}">
        <p14:creationId xmlns:p14="http://schemas.microsoft.com/office/powerpoint/2010/main" val="124522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FC008C-178C-4119-8E51-EA441665DFC4}"/>
              </a:ext>
            </a:extLst>
          </p:cNvPr>
          <p:cNvSpPr>
            <a:spLocks noGrp="1" noChangeArrowheads="1"/>
          </p:cNvSpPr>
          <p:nvPr>
            <p:ph type="title"/>
          </p:nvPr>
        </p:nvSpPr>
        <p:spPr>
          <a:xfrm>
            <a:off x="380999" y="277814"/>
            <a:ext cx="9829801" cy="1139825"/>
          </a:xfrm>
        </p:spPr>
        <p:txBody>
          <a:bodyPr/>
          <a:lstStyle/>
          <a:p>
            <a:pPr eaLnBrk="1" hangingPunct="1"/>
            <a:r>
              <a:rPr lang="en-AU" altLang="en-US">
                <a:effectLst/>
              </a:rPr>
              <a:t>What the DIO does</a:t>
            </a:r>
          </a:p>
        </p:txBody>
      </p:sp>
      <p:sp>
        <p:nvSpPr>
          <p:cNvPr id="211971" name="Rectangle 3">
            <a:extLst>
              <a:ext uri="{FF2B5EF4-FFF2-40B4-BE49-F238E27FC236}">
                <a16:creationId xmlns:a16="http://schemas.microsoft.com/office/drawing/2014/main" id="{682E7695-D9C5-4311-BAEA-08591FF4A327}"/>
              </a:ext>
            </a:extLst>
          </p:cNvPr>
          <p:cNvSpPr>
            <a:spLocks noGrp="1" noChangeArrowheads="1"/>
          </p:cNvSpPr>
          <p:nvPr>
            <p:ph type="body" idx="1"/>
          </p:nvPr>
        </p:nvSpPr>
        <p:spPr/>
        <p:txBody>
          <a:bodyPr vert="horz" lIns="91440" tIns="45720" rIns="91440" bIns="45720" rtlCol="0" anchor="t">
            <a:normAutofit fontScale="77500" lnSpcReduction="20000"/>
          </a:bodyPr>
          <a:lstStyle/>
          <a:p>
            <a:pPr>
              <a:lnSpc>
                <a:spcPct val="150000"/>
              </a:lnSpc>
              <a:spcBef>
                <a:spcPct val="0"/>
              </a:spcBef>
              <a:buClr>
                <a:srgbClr val="CCFFFF"/>
              </a:buClr>
              <a:buSzTx/>
              <a:buBlip>
                <a:blip r:embed="rId2">
                  <a:extLst>
                    <a:ext uri="{96DAC541-7B7A-43D3-8B79-37D633B846F1}">
                      <asvg:svgBlip xmlns:asvg="http://schemas.microsoft.com/office/drawing/2016/SVG/main" r:embed="rId3"/>
                    </a:ext>
                  </a:extLst>
                </a:blip>
              </a:buBlip>
            </a:pPr>
            <a:r>
              <a:rPr lang="en-AU" altLang="en-US" sz="2400" dirty="0">
                <a:latin typeface="Arial" panose="020B0604020202020204" pitchFamily="34" charset="0"/>
              </a:rPr>
              <a:t>    Received Project &amp; Event Notification </a:t>
            </a:r>
            <a:r>
              <a:rPr lang="en-AU" altLang="en-US" sz="2400" dirty="0">
                <a:solidFill>
                  <a:schemeClr val="tx1"/>
                </a:solidFill>
                <a:latin typeface="Arial" panose="020B0604020202020204" pitchFamily="34" charset="0"/>
              </a:rPr>
              <a:t>Form</a:t>
            </a:r>
            <a:r>
              <a:rPr lang="en-AU" altLang="en-US" dirty="0">
                <a:solidFill>
                  <a:schemeClr val="tx1"/>
                </a:solidFill>
                <a:latin typeface="Arial" panose="020B0604020202020204" pitchFamily="34" charset="0"/>
              </a:rPr>
              <a:t>s </a:t>
            </a:r>
            <a:r>
              <a:rPr lang="en-AU" altLang="en-US" sz="2400" dirty="0">
                <a:solidFill>
                  <a:schemeClr val="tx1"/>
                </a:solidFill>
                <a:latin typeface="Arial" panose="020B0604020202020204" pitchFamily="34" charset="0"/>
              </a:rPr>
              <a:t>for all projects, accompanied by Risk </a:t>
            </a:r>
          </a:p>
          <a:p>
            <a:pPr marL="0" indent="0">
              <a:lnSpc>
                <a:spcPct val="150000"/>
              </a:lnSpc>
              <a:spcBef>
                <a:spcPct val="0"/>
              </a:spcBef>
              <a:buClr>
                <a:srgbClr val="CCFFFF"/>
              </a:buClr>
              <a:buSzTx/>
              <a:buNone/>
            </a:pPr>
            <a:r>
              <a:rPr lang="en-AU" altLang="en-US" sz="2400" dirty="0">
                <a:solidFill>
                  <a:schemeClr val="tx1"/>
                </a:solidFill>
                <a:latin typeface="Arial" panose="020B0604020202020204" pitchFamily="34" charset="0"/>
              </a:rPr>
              <a:t>       Management, then confirms insurance coverage. </a:t>
            </a:r>
          </a:p>
          <a:p>
            <a:pPr marL="0" indent="0">
              <a:lnSpc>
                <a:spcPct val="150000"/>
              </a:lnSpc>
              <a:spcBef>
                <a:spcPct val="0"/>
              </a:spcBef>
              <a:buClr>
                <a:srgbClr val="CCFFFF"/>
              </a:buClr>
              <a:buSzTx/>
              <a:buNone/>
            </a:pPr>
            <a:endParaRPr lang="en-AU" dirty="0">
              <a:latin typeface="Arial"/>
              <a:ea typeface="Open Sans"/>
              <a:cs typeface="Arial"/>
            </a:endParaRPr>
          </a:p>
          <a:p>
            <a:pPr marL="534670" indent="-534670" eaLnBrk="1" hangingPunct="1">
              <a:lnSpc>
                <a:spcPct val="90000"/>
              </a:lnSpc>
              <a:buFont typeface="Wingdings" panose="05000000000000000000" pitchFamily="2" charset="2"/>
              <a:buChar char="ü"/>
              <a:defRPr/>
            </a:pPr>
            <a:r>
              <a:rPr lang="en-AU" dirty="0">
                <a:latin typeface="Arial"/>
                <a:ea typeface="Open Sans"/>
                <a:cs typeface="Arial"/>
              </a:rPr>
              <a:t>Answer questions about the insurance policy coverage (after you have read the Club Handbook) and refers matter if necessary to Rotary’s Broker</a:t>
            </a:r>
            <a:endParaRPr lang="en-US" dirty="0">
              <a:latin typeface="Arial"/>
              <a:ea typeface="Open Sans"/>
              <a:cs typeface="Arial"/>
            </a:endParaRPr>
          </a:p>
          <a:p>
            <a:pPr marL="534670" indent="-534670">
              <a:buFont typeface="Wingdings" panose="05000000000000000000" pitchFamily="2" charset="2"/>
              <a:buChar char="ü"/>
              <a:defRPr/>
            </a:pPr>
            <a:endParaRPr lang="en-AU" dirty="0">
              <a:latin typeface="Arial"/>
              <a:ea typeface="Open Sans"/>
              <a:cs typeface="Arial"/>
            </a:endParaRPr>
          </a:p>
          <a:p>
            <a:pPr marL="534670" indent="-534670" eaLnBrk="1" hangingPunct="1">
              <a:lnSpc>
                <a:spcPct val="90000"/>
              </a:lnSpc>
              <a:buFont typeface="Wingdings" panose="05000000000000000000" pitchFamily="2" charset="2"/>
              <a:buChar char="ü"/>
              <a:defRPr/>
            </a:pPr>
            <a:r>
              <a:rPr lang="en-AU" dirty="0">
                <a:latin typeface="Arial"/>
                <a:ea typeface="Open Sans"/>
                <a:cs typeface="Arial"/>
              </a:rPr>
              <a:t>Supply of Certificates of Currency &amp; Claim forms (most of which are also on the District Website)</a:t>
            </a:r>
          </a:p>
          <a:p>
            <a:pPr marL="534670" indent="-534670">
              <a:buFont typeface="Wingdings" panose="05000000000000000000" pitchFamily="2" charset="2"/>
              <a:buChar char="ü"/>
              <a:defRPr/>
            </a:pPr>
            <a:endParaRPr lang="en-AU" dirty="0">
              <a:latin typeface="Arial"/>
              <a:ea typeface="Open Sans"/>
              <a:cs typeface="Arial"/>
            </a:endParaRPr>
          </a:p>
          <a:p>
            <a:pPr marL="534670" indent="-534670" eaLnBrk="1" hangingPunct="1">
              <a:lnSpc>
                <a:spcPct val="90000"/>
              </a:lnSpc>
              <a:buFont typeface="Wingdings" panose="05000000000000000000" pitchFamily="2" charset="2"/>
              <a:buChar char="ü"/>
              <a:defRPr/>
            </a:pPr>
            <a:r>
              <a:rPr lang="en-AU" dirty="0">
                <a:latin typeface="Arial"/>
                <a:ea typeface="Open Sans"/>
                <a:cs typeface="Arial"/>
              </a:rPr>
              <a:t>Forwards claim to Rotary’s Broker</a:t>
            </a:r>
          </a:p>
          <a:p>
            <a:pPr marL="0" indent="0">
              <a:buNone/>
              <a:defRPr/>
            </a:pPr>
            <a:endParaRPr lang="en-AU" dirty="0">
              <a:latin typeface="Arial"/>
              <a:ea typeface="Open Sans"/>
              <a:cs typeface="Arial"/>
            </a:endParaRPr>
          </a:p>
          <a:p>
            <a:pPr marL="534670" indent="-534670" eaLnBrk="1" hangingPunct="1">
              <a:lnSpc>
                <a:spcPct val="90000"/>
              </a:lnSpc>
              <a:buFont typeface="Wingdings" panose="05000000000000000000" pitchFamily="2" charset="2"/>
              <a:buChar char="ü"/>
              <a:defRPr/>
            </a:pPr>
            <a:r>
              <a:rPr lang="en-AU" dirty="0">
                <a:latin typeface="Arial"/>
                <a:ea typeface="Open Sans"/>
                <a:cs typeface="Arial"/>
              </a:rPr>
              <a:t>Renewal forms (based on number of Rotarians &amp; value of assets of clubs)</a:t>
            </a:r>
          </a:p>
        </p:txBody>
      </p:sp>
    </p:spTree>
    <p:extLst>
      <p:ext uri="{BB962C8B-B14F-4D97-AF65-F5344CB8AC3E}">
        <p14:creationId xmlns:p14="http://schemas.microsoft.com/office/powerpoint/2010/main" val="192915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5A643718-4C05-4F97-A669-D09EF50616E5}"/>
              </a:ext>
            </a:extLst>
          </p:cNvPr>
          <p:cNvSpPr>
            <a:spLocks noGrp="1" noChangeArrowheads="1"/>
          </p:cNvSpPr>
          <p:nvPr>
            <p:ph type="title"/>
          </p:nvPr>
        </p:nvSpPr>
        <p:spPr>
          <a:xfrm>
            <a:off x="380999" y="357189"/>
            <a:ext cx="9737726" cy="1139825"/>
          </a:xfrm>
        </p:spPr>
        <p:txBody>
          <a:bodyPr>
            <a:normAutofit/>
          </a:bodyPr>
          <a:lstStyle/>
          <a:p>
            <a:pPr eaLnBrk="1" hangingPunct="1">
              <a:defRPr/>
            </a:pPr>
            <a:r>
              <a:rPr lang="en-AU"/>
              <a:t>What DIO does NOT do</a:t>
            </a:r>
          </a:p>
        </p:txBody>
      </p:sp>
      <p:sp>
        <p:nvSpPr>
          <p:cNvPr id="197635" name="Rectangle 3">
            <a:extLst>
              <a:ext uri="{FF2B5EF4-FFF2-40B4-BE49-F238E27FC236}">
                <a16:creationId xmlns:a16="http://schemas.microsoft.com/office/drawing/2014/main" id="{738CFD91-CC40-43E4-9C8A-3AAA62FF3A62}"/>
              </a:ext>
            </a:extLst>
          </p:cNvPr>
          <p:cNvSpPr>
            <a:spLocks noGrp="1" noChangeArrowheads="1"/>
          </p:cNvSpPr>
          <p:nvPr>
            <p:ph type="body" idx="1"/>
          </p:nvPr>
        </p:nvSpPr>
        <p:spPr/>
        <p:txBody>
          <a:bodyPr/>
          <a:lstStyle/>
          <a:p>
            <a:pPr marL="628650" indent="-628650">
              <a:lnSpc>
                <a:spcPct val="100000"/>
              </a:lnSpc>
              <a:spcBef>
                <a:spcPct val="0"/>
              </a:spcBef>
              <a:spcAft>
                <a:spcPts val="600"/>
              </a:spcAft>
              <a:buBlip>
                <a:blip r:embed="rId2">
                  <a:extLst>
                    <a:ext uri="{96DAC541-7B7A-43D3-8B79-37D633B846F1}">
                      <asvg:svgBlip xmlns:asvg="http://schemas.microsoft.com/office/drawing/2016/SVG/main" r:embed="rId3"/>
                    </a:ext>
                  </a:extLst>
                </a:blip>
              </a:buBlip>
              <a:defRPr/>
            </a:pPr>
            <a:r>
              <a:rPr lang="en-AU" dirty="0">
                <a:latin typeface="Arial" panose="020B0604020202020204" pitchFamily="34" charset="0"/>
                <a:cs typeface="Arial" panose="020B0604020202020204" pitchFamily="34" charset="0"/>
              </a:rPr>
              <a:t>Provide financial advice</a:t>
            </a:r>
          </a:p>
          <a:p>
            <a:pPr marL="628650" indent="-628650">
              <a:lnSpc>
                <a:spcPct val="100000"/>
              </a:lnSpc>
              <a:spcBef>
                <a:spcPct val="0"/>
              </a:spcBef>
              <a:spcAft>
                <a:spcPts val="600"/>
              </a:spcAft>
              <a:buBlip>
                <a:blip r:embed="rId2">
                  <a:extLst>
                    <a:ext uri="{96DAC541-7B7A-43D3-8B79-37D633B846F1}">
                      <asvg:svgBlip xmlns:asvg="http://schemas.microsoft.com/office/drawing/2016/SVG/main" r:embed="rId3"/>
                    </a:ext>
                  </a:extLst>
                </a:blip>
              </a:buBlip>
              <a:defRPr/>
            </a:pPr>
            <a:endParaRPr lang="en-AU" dirty="0">
              <a:latin typeface="Arial" panose="020B0604020202020204" pitchFamily="34" charset="0"/>
              <a:cs typeface="Arial" panose="020B0604020202020204" pitchFamily="34" charset="0"/>
            </a:endParaRPr>
          </a:p>
          <a:p>
            <a:pPr marL="628650" indent="-628650">
              <a:lnSpc>
                <a:spcPct val="100000"/>
              </a:lnSpc>
              <a:spcBef>
                <a:spcPct val="0"/>
              </a:spcBef>
              <a:spcAft>
                <a:spcPts val="600"/>
              </a:spcAft>
              <a:buBlip>
                <a:blip r:embed="rId2">
                  <a:extLst>
                    <a:ext uri="{96DAC541-7B7A-43D3-8B79-37D633B846F1}">
                      <asvg:svgBlip xmlns:asvg="http://schemas.microsoft.com/office/drawing/2016/SVG/main" r:embed="rId3"/>
                    </a:ext>
                  </a:extLst>
                </a:blip>
              </a:buBlip>
              <a:defRPr/>
            </a:pPr>
            <a:r>
              <a:rPr lang="en-AU" dirty="0">
                <a:latin typeface="Arial" panose="020B0604020202020204" pitchFamily="34" charset="0"/>
                <a:cs typeface="Arial" panose="020B0604020202020204" pitchFamily="34" charset="0"/>
              </a:rPr>
              <a:t>Represent the Broker or the Insurers (I represent the District)</a:t>
            </a:r>
          </a:p>
          <a:p>
            <a:pPr marL="628650" indent="-628650">
              <a:lnSpc>
                <a:spcPct val="100000"/>
              </a:lnSpc>
              <a:spcBef>
                <a:spcPct val="0"/>
              </a:spcBef>
              <a:spcAft>
                <a:spcPts val="600"/>
              </a:spcAft>
              <a:buBlip>
                <a:blip r:embed="rId2">
                  <a:extLst>
                    <a:ext uri="{96DAC541-7B7A-43D3-8B79-37D633B846F1}">
                      <asvg:svgBlip xmlns:asvg="http://schemas.microsoft.com/office/drawing/2016/SVG/main" r:embed="rId3"/>
                    </a:ext>
                  </a:extLst>
                </a:blip>
              </a:buBlip>
              <a:defRPr/>
            </a:pPr>
            <a:endParaRPr lang="en-AU" dirty="0">
              <a:latin typeface="Arial" panose="020B0604020202020204" pitchFamily="34" charset="0"/>
              <a:cs typeface="Arial" panose="020B0604020202020204" pitchFamily="34" charset="0"/>
            </a:endParaRPr>
          </a:p>
          <a:p>
            <a:pPr marL="628650" indent="-628650">
              <a:lnSpc>
                <a:spcPct val="100000"/>
              </a:lnSpc>
              <a:spcBef>
                <a:spcPct val="0"/>
              </a:spcBef>
              <a:spcAft>
                <a:spcPts val="600"/>
              </a:spcAft>
              <a:buBlip>
                <a:blip r:embed="rId2">
                  <a:extLst>
                    <a:ext uri="{96DAC541-7B7A-43D3-8B79-37D633B846F1}">
                      <asvg:svgBlip xmlns:asvg="http://schemas.microsoft.com/office/drawing/2016/SVG/main" r:embed="rId3"/>
                    </a:ext>
                  </a:extLst>
                </a:blip>
              </a:buBlip>
              <a:defRPr/>
            </a:pPr>
            <a:r>
              <a:rPr lang="en-AU" dirty="0">
                <a:latin typeface="Arial" panose="020B0604020202020204" pitchFamily="34" charset="0"/>
                <a:cs typeface="Arial" panose="020B0604020202020204" pitchFamily="34" charset="0"/>
              </a:rPr>
              <a:t>Check or complete your Risk Management </a:t>
            </a:r>
          </a:p>
          <a:p>
            <a:pPr marL="609600" indent="-609600">
              <a:spcBef>
                <a:spcPct val="0"/>
              </a:spcBef>
              <a:buClr>
                <a:srgbClr val="CCFFFF"/>
              </a:buClr>
              <a:buNone/>
              <a:defRPr/>
            </a:pPr>
            <a:endParaRPr lang="en-AU" dirty="0"/>
          </a:p>
        </p:txBody>
      </p:sp>
    </p:spTree>
    <p:extLst>
      <p:ext uri="{BB962C8B-B14F-4D97-AF65-F5344CB8AC3E}">
        <p14:creationId xmlns:p14="http://schemas.microsoft.com/office/powerpoint/2010/main" val="14973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E52B7F-8B04-461F-8254-2B278DC1EF79}"/>
              </a:ext>
            </a:extLst>
          </p:cNvPr>
          <p:cNvSpPr>
            <a:spLocks noGrp="1"/>
          </p:cNvSpPr>
          <p:nvPr>
            <p:ph type="body" sz="quarter" idx="14"/>
          </p:nvPr>
        </p:nvSpPr>
        <p:spPr>
          <a:xfrm>
            <a:off x="558800" y="1828800"/>
            <a:ext cx="4978400" cy="1447800"/>
          </a:xfrm>
        </p:spPr>
        <p:txBody>
          <a:bodyPr/>
          <a:lstStyle/>
          <a:p>
            <a:r>
              <a:rPr lang="en-AU"/>
              <a:t>MY contact details</a:t>
            </a:r>
          </a:p>
        </p:txBody>
      </p:sp>
      <p:sp>
        <p:nvSpPr>
          <p:cNvPr id="2" name="Subtitle 1">
            <a:extLst>
              <a:ext uri="{FF2B5EF4-FFF2-40B4-BE49-F238E27FC236}">
                <a16:creationId xmlns:a16="http://schemas.microsoft.com/office/drawing/2014/main" id="{E537DC5C-C695-4852-9B3B-89361C4599DF}"/>
              </a:ext>
            </a:extLst>
          </p:cNvPr>
          <p:cNvSpPr>
            <a:spLocks noGrp="1"/>
          </p:cNvSpPr>
          <p:nvPr>
            <p:ph type="subTitle" idx="1"/>
          </p:nvPr>
        </p:nvSpPr>
        <p:spPr>
          <a:xfrm>
            <a:off x="6966125" y="1914863"/>
            <a:ext cx="4986867" cy="3964910"/>
          </a:xfrm>
        </p:spPr>
        <p:txBody>
          <a:bodyPr>
            <a:normAutofit/>
          </a:bodyPr>
          <a:lstStyle/>
          <a:p>
            <a:pPr>
              <a:spcBef>
                <a:spcPct val="0"/>
              </a:spcBef>
              <a:buClr>
                <a:srgbClr val="CCFFFF"/>
              </a:buClr>
              <a:buSzTx/>
              <a:buFontTx/>
              <a:buNone/>
            </a:pPr>
            <a:r>
              <a:rPr lang="en-AU" altLang="en-US" sz="2400" b="1" dirty="0">
                <a:solidFill>
                  <a:schemeClr val="bg1"/>
                </a:solidFill>
                <a:latin typeface="Arial" panose="020B0604020202020204" pitchFamily="34" charset="0"/>
              </a:rPr>
              <a:t>Don Shield</a:t>
            </a:r>
          </a:p>
          <a:p>
            <a:pPr>
              <a:spcBef>
                <a:spcPct val="0"/>
              </a:spcBef>
              <a:buClr>
                <a:srgbClr val="CCFFFF"/>
              </a:buClr>
              <a:buSzTx/>
              <a:buFontTx/>
              <a:buNone/>
            </a:pPr>
            <a:r>
              <a:rPr lang="en-AU" altLang="en-US" sz="2400" b="1" dirty="0">
                <a:solidFill>
                  <a:schemeClr val="bg1"/>
                </a:solidFill>
                <a:latin typeface="Arial" panose="020B0604020202020204" pitchFamily="34" charset="0"/>
              </a:rPr>
              <a:t>34 Ormond Road, </a:t>
            </a:r>
          </a:p>
          <a:p>
            <a:pPr>
              <a:spcBef>
                <a:spcPct val="0"/>
              </a:spcBef>
              <a:buClr>
                <a:srgbClr val="CCFFFF"/>
              </a:buClr>
              <a:buSzTx/>
              <a:buFontTx/>
              <a:buNone/>
            </a:pPr>
            <a:r>
              <a:rPr lang="en-AU" altLang="en-US" sz="2400" b="1" dirty="0">
                <a:solidFill>
                  <a:schemeClr val="bg1"/>
                </a:solidFill>
                <a:latin typeface="Arial" panose="020B0604020202020204" pitchFamily="34" charset="0"/>
              </a:rPr>
              <a:t>East Geelong 3219</a:t>
            </a:r>
          </a:p>
          <a:p>
            <a:pPr>
              <a:spcBef>
                <a:spcPct val="0"/>
              </a:spcBef>
              <a:buClr>
                <a:srgbClr val="CCFFFF"/>
              </a:buClr>
              <a:buSzTx/>
              <a:buFontTx/>
              <a:buNone/>
            </a:pPr>
            <a:endParaRPr lang="en-AU" altLang="en-US" sz="2400" b="1" dirty="0">
              <a:solidFill>
                <a:schemeClr val="bg1"/>
              </a:solidFill>
              <a:latin typeface="Arial" panose="020B0604020202020204" pitchFamily="34" charset="0"/>
            </a:endParaRPr>
          </a:p>
          <a:p>
            <a:pPr>
              <a:spcBef>
                <a:spcPct val="0"/>
              </a:spcBef>
              <a:buClr>
                <a:srgbClr val="CCFFFF"/>
              </a:buClr>
              <a:buSzTx/>
              <a:buFontTx/>
              <a:buNone/>
            </a:pPr>
            <a:r>
              <a:rPr lang="en-AU" altLang="en-US" sz="2400" b="1" dirty="0">
                <a:solidFill>
                  <a:schemeClr val="bg1"/>
                </a:solidFill>
                <a:latin typeface="Arial" panose="020B0604020202020204" pitchFamily="34" charset="0"/>
              </a:rPr>
              <a:t>P O Box 96, Geelong 3220</a:t>
            </a:r>
          </a:p>
          <a:p>
            <a:pPr>
              <a:spcBef>
                <a:spcPct val="0"/>
              </a:spcBef>
              <a:buClr>
                <a:srgbClr val="CCFFFF"/>
              </a:buClr>
              <a:buSzTx/>
              <a:buFontTx/>
              <a:buNone/>
            </a:pPr>
            <a:endParaRPr lang="en-AU" altLang="en-US" sz="2400" b="1" dirty="0">
              <a:solidFill>
                <a:schemeClr val="bg1"/>
              </a:solidFill>
              <a:latin typeface="Arial" panose="020B0604020202020204" pitchFamily="34" charset="0"/>
            </a:endParaRPr>
          </a:p>
          <a:p>
            <a:pPr>
              <a:spcBef>
                <a:spcPct val="0"/>
              </a:spcBef>
              <a:buClr>
                <a:srgbClr val="CCFFFF"/>
              </a:buClr>
              <a:buSzTx/>
              <a:buFontTx/>
              <a:buNone/>
            </a:pPr>
            <a:r>
              <a:rPr lang="en-AU" altLang="en-US" sz="2400" b="1" dirty="0">
                <a:solidFill>
                  <a:schemeClr val="bg1"/>
                </a:solidFill>
                <a:latin typeface="Arial" panose="020B0604020202020204" pitchFamily="34" charset="0"/>
              </a:rPr>
              <a:t>Work (03) 5229 0061</a:t>
            </a:r>
          </a:p>
          <a:p>
            <a:pPr>
              <a:spcBef>
                <a:spcPct val="0"/>
              </a:spcBef>
              <a:buClr>
                <a:srgbClr val="CCFFFF"/>
              </a:buClr>
              <a:buSzTx/>
              <a:buFontTx/>
              <a:buNone/>
            </a:pPr>
            <a:r>
              <a:rPr lang="en-AU" altLang="en-US" sz="2400" b="1" dirty="0">
                <a:solidFill>
                  <a:schemeClr val="bg1"/>
                </a:solidFill>
                <a:latin typeface="Arial" panose="020B0604020202020204" pitchFamily="34" charset="0"/>
              </a:rPr>
              <a:t>Mobile 0419 390 303</a:t>
            </a:r>
          </a:p>
          <a:p>
            <a:pPr>
              <a:spcBef>
                <a:spcPct val="0"/>
              </a:spcBef>
              <a:buClr>
                <a:srgbClr val="CCFFFF"/>
              </a:buClr>
              <a:buSzTx/>
              <a:buFontTx/>
              <a:buNone/>
            </a:pPr>
            <a:endParaRPr lang="en-AU" altLang="en-US" sz="2400" dirty="0">
              <a:latin typeface="Arial" panose="020B0604020202020204" pitchFamily="34" charset="0"/>
            </a:endParaRPr>
          </a:p>
          <a:p>
            <a:pPr>
              <a:spcBef>
                <a:spcPct val="0"/>
              </a:spcBef>
              <a:buClr>
                <a:srgbClr val="CCFFFF"/>
              </a:buClr>
              <a:buSzTx/>
              <a:buFontTx/>
              <a:buNone/>
            </a:pPr>
            <a:r>
              <a:rPr lang="en-AU" altLang="en-US" sz="2400" u="sng" dirty="0">
                <a:latin typeface="Arial" panose="020B0604020202020204" pitchFamily="34" charset="0"/>
                <a:hlinkClick r:id="rId3"/>
              </a:rPr>
              <a:t>don@gibvic.com.au</a:t>
            </a:r>
            <a:endParaRPr lang="en-AU" altLang="en-US" sz="2400" u="sng" dirty="0">
              <a:latin typeface="Arial" panose="020B0604020202020204" pitchFamily="34" charset="0"/>
            </a:endParaRPr>
          </a:p>
          <a:p>
            <a:endParaRPr lang="en-AU"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2803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2876-97FA-4213-9B50-3A6FCF5893B7}"/>
              </a:ext>
            </a:extLst>
          </p:cNvPr>
          <p:cNvSpPr>
            <a:spLocks noGrp="1"/>
          </p:cNvSpPr>
          <p:nvPr>
            <p:ph type="title"/>
          </p:nvPr>
        </p:nvSpPr>
        <p:spPr/>
        <p:txBody>
          <a:bodyPr/>
          <a:lstStyle/>
          <a:p>
            <a:r>
              <a:rPr lang="en-AU" dirty="0"/>
              <a:t>What we cover</a:t>
            </a:r>
          </a:p>
        </p:txBody>
      </p:sp>
      <p:sp>
        <p:nvSpPr>
          <p:cNvPr id="3" name="Content Placeholder 2">
            <a:extLst>
              <a:ext uri="{FF2B5EF4-FFF2-40B4-BE49-F238E27FC236}">
                <a16:creationId xmlns:a16="http://schemas.microsoft.com/office/drawing/2014/main" id="{6F381895-D9B3-4B58-9F3F-3AE72A4BF022}"/>
              </a:ext>
            </a:extLst>
          </p:cNvPr>
          <p:cNvSpPr>
            <a:spLocks noGrp="1"/>
          </p:cNvSpPr>
          <p:nvPr>
            <p:ph idx="1"/>
          </p:nvPr>
        </p:nvSpPr>
        <p:spPr/>
        <p:txBody>
          <a:bodyPr/>
          <a:lstStyle/>
          <a:p>
            <a:r>
              <a:rPr lang="en-AU" dirty="0"/>
              <a:t>See District 9780 website </a:t>
            </a:r>
            <a:r>
              <a:rPr lang="en-AU" dirty="0">
                <a:hlinkClick r:id="rId2"/>
              </a:rPr>
              <a:t>https://www.rotary9780.org</a:t>
            </a:r>
            <a:r>
              <a:rPr lang="en-AU" dirty="0"/>
              <a:t> </a:t>
            </a:r>
          </a:p>
          <a:p>
            <a:r>
              <a:rPr lang="en-AU" dirty="0"/>
              <a:t>Then click “insurance”</a:t>
            </a:r>
          </a:p>
          <a:p>
            <a:r>
              <a:rPr lang="en-AU" dirty="0"/>
              <a:t>Then click “Risk Management, Youth Protection &amp; Insurance Club Handbook”</a:t>
            </a:r>
          </a:p>
          <a:p>
            <a:pPr marL="0" indent="0">
              <a:buNone/>
            </a:pPr>
            <a:endParaRPr lang="en-AU" dirty="0"/>
          </a:p>
          <a:p>
            <a:pPr marL="0" indent="0">
              <a:buNone/>
            </a:pPr>
            <a:r>
              <a:rPr lang="en-AU" dirty="0"/>
              <a:t>Note: Hereafter in this presentation I will refer to is as the “Club Handbook.</a:t>
            </a:r>
          </a:p>
        </p:txBody>
      </p:sp>
    </p:spTree>
    <p:extLst>
      <p:ext uri="{BB962C8B-B14F-4D97-AF65-F5344CB8AC3E}">
        <p14:creationId xmlns:p14="http://schemas.microsoft.com/office/powerpoint/2010/main" val="338162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8440-0AB5-40F8-877E-2B8A4CEEB706}"/>
              </a:ext>
            </a:extLst>
          </p:cNvPr>
          <p:cNvSpPr>
            <a:spLocks noGrp="1"/>
          </p:cNvSpPr>
          <p:nvPr>
            <p:ph type="title"/>
          </p:nvPr>
        </p:nvSpPr>
        <p:spPr/>
        <p:txBody>
          <a:bodyPr/>
          <a:lstStyle/>
          <a:p>
            <a:r>
              <a:rPr lang="en-AU"/>
              <a:t>Your Club </a:t>
            </a:r>
            <a:r>
              <a:rPr lang="en-AU" b="1"/>
              <a:t>MUST Do list</a:t>
            </a:r>
          </a:p>
        </p:txBody>
      </p:sp>
      <p:sp>
        <p:nvSpPr>
          <p:cNvPr id="3" name="Content Placeholder 2">
            <a:extLst>
              <a:ext uri="{FF2B5EF4-FFF2-40B4-BE49-F238E27FC236}">
                <a16:creationId xmlns:a16="http://schemas.microsoft.com/office/drawing/2014/main" id="{1BA2689E-151C-4B8B-B1EE-A6ECA8FE6CF0}"/>
              </a:ext>
            </a:extLst>
          </p:cNvPr>
          <p:cNvSpPr>
            <a:spLocks noGrp="1"/>
          </p:cNvSpPr>
          <p:nvPr>
            <p:ph idx="1"/>
          </p:nvPr>
        </p:nvSpPr>
        <p:spPr>
          <a:xfrm>
            <a:off x="381001" y="1948429"/>
            <a:ext cx="11506199" cy="4034896"/>
          </a:xfrm>
        </p:spPr>
        <p:txBody>
          <a:bodyPr>
            <a:normAutofit fontScale="70000" lnSpcReduction="20000"/>
          </a:bodyPr>
          <a:lstStyle/>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sz="2400" dirty="0">
                <a:latin typeface="Arial" panose="020B0604020202020204" pitchFamily="34" charset="0"/>
              </a:rPr>
              <a:t> </a:t>
            </a:r>
            <a:r>
              <a:rPr lang="en-AU" altLang="en-US" dirty="0">
                <a:solidFill>
                  <a:srgbClr val="FF0000"/>
                </a:solidFill>
                <a:highlight>
                  <a:srgbClr val="FFFF00"/>
                </a:highlight>
                <a:latin typeface="Arial" panose="020B0604020202020204" pitchFamily="34" charset="0"/>
              </a:rPr>
              <a:t>For every project and activity, send the DIO:</a:t>
            </a:r>
          </a:p>
          <a:p>
            <a:pPr lvl="2">
              <a:lnSpc>
                <a:spcPct val="150000"/>
              </a:lnSpc>
              <a:spcBef>
                <a:spcPct val="0"/>
              </a:spcBef>
              <a:buClr>
                <a:srgbClr val="CCFFFF"/>
              </a:buClr>
              <a:buBlip>
                <a:blip r:embed="rId3">
                  <a:extLst>
                    <a:ext uri="{96DAC541-7B7A-43D3-8B79-37D633B846F1}">
                      <asvg:svgBlip xmlns:asvg="http://schemas.microsoft.com/office/drawing/2016/SVG/main" r:embed="rId4"/>
                    </a:ext>
                  </a:extLst>
                </a:blip>
              </a:buBlip>
            </a:pPr>
            <a:r>
              <a:rPr lang="en-AU" altLang="en-US" sz="2200" dirty="0">
                <a:solidFill>
                  <a:srgbClr val="FF0000"/>
                </a:solidFill>
                <a:highlight>
                  <a:srgbClr val="FFFF00"/>
                </a:highlight>
                <a:latin typeface="Arial" panose="020B0604020202020204" pitchFamily="34" charset="0"/>
              </a:rPr>
              <a:t>Projects &amp; Events Notification Form. </a:t>
            </a:r>
          </a:p>
          <a:p>
            <a:pPr lvl="2">
              <a:lnSpc>
                <a:spcPct val="150000"/>
              </a:lnSpc>
              <a:spcBef>
                <a:spcPct val="0"/>
              </a:spcBef>
              <a:buClr>
                <a:srgbClr val="CCFFFF"/>
              </a:buClr>
              <a:buBlip>
                <a:blip r:embed="rId3">
                  <a:extLst>
                    <a:ext uri="{96DAC541-7B7A-43D3-8B79-37D633B846F1}">
                      <asvg:svgBlip xmlns:asvg="http://schemas.microsoft.com/office/drawing/2016/SVG/main" r:embed="rId4"/>
                    </a:ext>
                  </a:extLst>
                </a:blip>
              </a:buBlip>
            </a:pPr>
            <a:r>
              <a:rPr lang="en-AU" altLang="en-US" sz="2200" dirty="0">
                <a:solidFill>
                  <a:srgbClr val="FF0000"/>
                </a:solidFill>
                <a:highlight>
                  <a:srgbClr val="FFFF00"/>
                </a:highlight>
                <a:latin typeface="Arial" panose="020B0604020202020204" pitchFamily="34" charset="0"/>
              </a:rPr>
              <a:t>Risk Management </a:t>
            </a:r>
            <a:endParaRPr lang="en-AU" altLang="en-US" sz="2200" dirty="0">
              <a:solidFill>
                <a:schemeClr val="tx1"/>
              </a:solidFill>
              <a:highlight>
                <a:srgbClr val="FFFF00"/>
              </a:highlight>
              <a:latin typeface="Arial" panose="020B0604020202020204" pitchFamily="34" charset="0"/>
            </a:endParaRPr>
          </a:p>
          <a:p>
            <a:pPr lvl="2">
              <a:lnSpc>
                <a:spcPct val="150000"/>
              </a:lnSpc>
              <a:spcBef>
                <a:spcPct val="0"/>
              </a:spcBef>
              <a:buClr>
                <a:srgbClr val="CCFFFF"/>
              </a:buClr>
              <a:buBlip>
                <a:blip r:embed="rId3">
                  <a:extLst>
                    <a:ext uri="{96DAC541-7B7A-43D3-8B79-37D633B846F1}">
                      <asvg:svgBlip xmlns:asvg="http://schemas.microsoft.com/office/drawing/2016/SVG/main" r:embed="rId4"/>
                    </a:ext>
                  </a:extLst>
                </a:blip>
              </a:buBlip>
            </a:pPr>
            <a:r>
              <a:rPr lang="en-AU" altLang="en-US" sz="2200" dirty="0">
                <a:solidFill>
                  <a:srgbClr val="FF0000"/>
                </a:solidFill>
                <a:highlight>
                  <a:srgbClr val="FFFF00"/>
                </a:highlight>
                <a:latin typeface="Arial" panose="020B0604020202020204" pitchFamily="34" charset="0"/>
              </a:rPr>
              <a:t>Basic Checklist for a Project or Event</a:t>
            </a:r>
          </a:p>
          <a:p>
            <a:pPr marL="457200" lvl="2" indent="0">
              <a:lnSpc>
                <a:spcPct val="150000"/>
              </a:lnSpc>
              <a:spcBef>
                <a:spcPct val="0"/>
              </a:spcBef>
              <a:buClr>
                <a:srgbClr val="CCFFFF"/>
              </a:buClr>
              <a:buNone/>
            </a:pPr>
            <a:r>
              <a:rPr lang="en-AU" altLang="en-US" sz="2200" dirty="0">
                <a:solidFill>
                  <a:srgbClr val="FF0000"/>
                </a:solidFill>
                <a:highlight>
                  <a:srgbClr val="FFFF00"/>
                </a:highlight>
                <a:latin typeface="Arial" panose="020B0604020202020204" pitchFamily="34" charset="0"/>
              </a:rPr>
              <a:t>For annual, regular or on-going projects – send only once a year. </a:t>
            </a:r>
          </a:p>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sz="2400" dirty="0">
                <a:latin typeface="Arial" panose="020B0604020202020204" pitchFamily="34" charset="0"/>
              </a:rPr>
              <a:t> Advise DIO as soon as possible of all potential claims or incidents (using form)</a:t>
            </a:r>
          </a:p>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sz="2400" dirty="0">
                <a:latin typeface="Arial" panose="020B0604020202020204" pitchFamily="34" charset="0"/>
              </a:rPr>
              <a:t> Annually review value of club assets </a:t>
            </a:r>
          </a:p>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dirty="0">
                <a:latin typeface="Arial" panose="020B0604020202020204" pitchFamily="34" charset="0"/>
              </a:rPr>
              <a:t>Complete annual renewal declaration (now online)</a:t>
            </a:r>
            <a:endParaRPr lang="en-AU" altLang="en-US" sz="2400" dirty="0">
              <a:latin typeface="Arial" panose="020B0604020202020204" pitchFamily="34" charset="0"/>
            </a:endParaRPr>
          </a:p>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sz="2400" dirty="0">
                <a:latin typeface="Arial" panose="020B0604020202020204" pitchFamily="34" charset="0"/>
              </a:rPr>
              <a:t> Respond to DIO’s requests for info</a:t>
            </a:r>
          </a:p>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sz="2400" dirty="0">
                <a:latin typeface="Arial" panose="020B0604020202020204" pitchFamily="34" charset="0"/>
              </a:rPr>
              <a:t> Read the Club Handbook on the District 9780 Website, and </a:t>
            </a:r>
            <a:r>
              <a:rPr lang="en-AU" altLang="en-US" sz="2400" u="sng" dirty="0">
                <a:latin typeface="Arial" panose="020B0604020202020204" pitchFamily="34" charset="0"/>
              </a:rPr>
              <a:t>only then</a:t>
            </a:r>
            <a:r>
              <a:rPr lang="en-AU" altLang="en-US" sz="2400" dirty="0">
                <a:latin typeface="Arial" panose="020B0604020202020204" pitchFamily="34" charset="0"/>
              </a:rPr>
              <a:t> contact the DIO (preferably by email – my only records).</a:t>
            </a:r>
          </a:p>
          <a:p>
            <a:pPr>
              <a:lnSpc>
                <a:spcPct val="150000"/>
              </a:lnSpc>
              <a:spcBef>
                <a:spcPct val="0"/>
              </a:spcBef>
              <a:buClr>
                <a:srgbClr val="CCFFFF"/>
              </a:buClr>
              <a:buSzTx/>
              <a:buBlip>
                <a:blip r:embed="rId3">
                  <a:extLst>
                    <a:ext uri="{96DAC541-7B7A-43D3-8B79-37D633B846F1}">
                      <asvg:svgBlip xmlns:asvg="http://schemas.microsoft.com/office/drawing/2016/SVG/main" r:embed="rId4"/>
                    </a:ext>
                  </a:extLst>
                </a:blip>
              </a:buBlip>
            </a:pPr>
            <a:r>
              <a:rPr lang="en-AU" altLang="en-US" sz="2400" dirty="0">
                <a:latin typeface="Arial" panose="020B0604020202020204" pitchFamily="34" charset="0"/>
              </a:rPr>
              <a:t>If you have any questions, put them to the DIO in writing (prefer email)</a:t>
            </a:r>
            <a:endParaRPr lang="en-AU" altLang="en-US" dirty="0">
              <a:latin typeface="Arial" panose="020B0604020202020204" pitchFamily="34" charset="0"/>
            </a:endParaRPr>
          </a:p>
          <a:p>
            <a:pPr marL="0" indent="0">
              <a:buNone/>
            </a:pPr>
            <a:endParaRPr lang="en-AU" dirty="0"/>
          </a:p>
        </p:txBody>
      </p:sp>
    </p:spTree>
    <p:extLst>
      <p:ext uri="{BB962C8B-B14F-4D97-AF65-F5344CB8AC3E}">
        <p14:creationId xmlns:p14="http://schemas.microsoft.com/office/powerpoint/2010/main" val="2942688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D32A-FAE7-4D10-963B-B373906A9A89}"/>
              </a:ext>
            </a:extLst>
          </p:cNvPr>
          <p:cNvSpPr>
            <a:spLocks noGrp="1"/>
          </p:cNvSpPr>
          <p:nvPr>
            <p:ph type="title"/>
          </p:nvPr>
        </p:nvSpPr>
        <p:spPr>
          <a:xfrm>
            <a:off x="380999" y="0"/>
            <a:ext cx="11506200" cy="1540042"/>
          </a:xfrm>
        </p:spPr>
        <p:txBody>
          <a:bodyPr/>
          <a:lstStyle/>
          <a:p>
            <a:r>
              <a:rPr lang="en-AU" dirty="0"/>
              <a:t>What is risk </a:t>
            </a:r>
            <a:r>
              <a:rPr lang="en-AU" dirty="0" err="1"/>
              <a:t>mANAGEMENT</a:t>
            </a:r>
            <a:r>
              <a:rPr lang="en-AU" dirty="0"/>
              <a:t>?</a:t>
            </a:r>
          </a:p>
        </p:txBody>
      </p:sp>
      <p:sp>
        <p:nvSpPr>
          <p:cNvPr id="3" name="Content Placeholder 2">
            <a:extLst>
              <a:ext uri="{FF2B5EF4-FFF2-40B4-BE49-F238E27FC236}">
                <a16:creationId xmlns:a16="http://schemas.microsoft.com/office/drawing/2014/main" id="{82201CE7-29C3-4581-B9B0-447886A54407}"/>
              </a:ext>
            </a:extLst>
          </p:cNvPr>
          <p:cNvSpPr>
            <a:spLocks noGrp="1"/>
          </p:cNvSpPr>
          <p:nvPr>
            <p:ph idx="1"/>
          </p:nvPr>
        </p:nvSpPr>
        <p:spPr>
          <a:xfrm>
            <a:off x="381000" y="2142066"/>
            <a:ext cx="11506199" cy="4377067"/>
          </a:xfrm>
        </p:spPr>
        <p:txBody>
          <a:bodyPr>
            <a:normAutofit/>
          </a:bodyPr>
          <a:lstStyle/>
          <a:p>
            <a:pPr>
              <a:spcBef>
                <a:spcPts val="600"/>
              </a:spcBef>
              <a:spcAft>
                <a:spcPts val="600"/>
              </a:spcAft>
              <a:buClr>
                <a:srgbClr val="CCFFFF"/>
              </a:buClr>
              <a:buSzTx/>
              <a:buFontTx/>
              <a:buChar char="•"/>
            </a:pPr>
            <a:r>
              <a:rPr lang="en-AU" altLang="en-US" dirty="0">
                <a:latin typeface="Arial" panose="020B0604020202020204" pitchFamily="34" charset="0"/>
              </a:rPr>
              <a:t>In very simple terms Risk Management starts with analysis or assessment that</a:t>
            </a:r>
          </a:p>
          <a:p>
            <a:pPr lvl="2">
              <a:spcBef>
                <a:spcPts val="600"/>
              </a:spcBef>
              <a:spcAft>
                <a:spcPts val="600"/>
              </a:spcAft>
            </a:pPr>
            <a:r>
              <a:rPr lang="en-US" altLang="en-US" sz="2400" dirty="0">
                <a:latin typeface="Arial" panose="020B0604020202020204" pitchFamily="34" charset="0"/>
              </a:rPr>
              <a:t>Identifies a risk that may lead to a claim</a:t>
            </a:r>
          </a:p>
          <a:p>
            <a:pPr lvl="2">
              <a:spcBef>
                <a:spcPts val="600"/>
              </a:spcBef>
              <a:spcAft>
                <a:spcPts val="600"/>
              </a:spcAft>
            </a:pPr>
            <a:r>
              <a:rPr lang="en-US" altLang="en-US" sz="2400" dirty="0">
                <a:latin typeface="Arial" panose="020B0604020202020204" pitchFamily="34" charset="0"/>
              </a:rPr>
              <a:t>Sets out steps to take to reduce that risk</a:t>
            </a:r>
          </a:p>
          <a:p>
            <a:pPr lvl="2">
              <a:spcBef>
                <a:spcPts val="600"/>
              </a:spcBef>
              <a:spcAft>
                <a:spcPts val="600"/>
              </a:spcAft>
            </a:pPr>
            <a:r>
              <a:rPr lang="en-US" altLang="en-US" sz="2400" dirty="0">
                <a:latin typeface="Arial" panose="020B0604020202020204" pitchFamily="34" charset="0"/>
              </a:rPr>
              <a:t>Produces a plan and informs participants of the identified risks and the steps to be put in place to reduce the risks</a:t>
            </a:r>
          </a:p>
          <a:p>
            <a:pPr algn="ctr">
              <a:spcBef>
                <a:spcPct val="0"/>
              </a:spcBef>
              <a:buClr>
                <a:srgbClr val="CCFFFF"/>
              </a:buClr>
              <a:buSzTx/>
              <a:buFontTx/>
              <a:buNone/>
            </a:pPr>
            <a:endParaRPr lang="en-US" altLang="en-US" dirty="0">
              <a:latin typeface="Arial" panose="020B0604020202020204" pitchFamily="34" charset="0"/>
            </a:endParaRPr>
          </a:p>
          <a:p>
            <a:pPr marL="268288" indent="0">
              <a:spcBef>
                <a:spcPct val="0"/>
              </a:spcBef>
              <a:buClr>
                <a:srgbClr val="CCFFFF"/>
              </a:buClr>
              <a:buSzTx/>
              <a:buFontTx/>
              <a:buNone/>
            </a:pPr>
            <a:r>
              <a:rPr lang="en-US" altLang="en-US" dirty="0">
                <a:latin typeface="Arial" panose="020B0604020202020204" pitchFamily="34" charset="0"/>
              </a:rPr>
              <a:t>It also indicates if the level of risk is acceptable to the club conducting the event.</a:t>
            </a:r>
          </a:p>
          <a:p>
            <a:pPr marL="268288" indent="0">
              <a:spcBef>
                <a:spcPct val="0"/>
              </a:spcBef>
              <a:buClr>
                <a:srgbClr val="CCFFFF"/>
              </a:buClr>
              <a:buSzTx/>
              <a:buFontTx/>
              <a:buNone/>
            </a:pPr>
            <a:endParaRPr lang="en-US" altLang="en-US" dirty="0">
              <a:latin typeface="Arial" panose="020B0604020202020204" pitchFamily="34" charset="0"/>
            </a:endParaRPr>
          </a:p>
          <a:p>
            <a:pPr marL="268288" indent="0">
              <a:spcBef>
                <a:spcPct val="0"/>
              </a:spcBef>
              <a:buClr>
                <a:srgbClr val="CCFFFF"/>
              </a:buClr>
              <a:buSzTx/>
              <a:buFontTx/>
              <a:buNone/>
            </a:pPr>
            <a:r>
              <a:rPr lang="en-US" altLang="en-US" dirty="0">
                <a:latin typeface="Arial" panose="020B0604020202020204" pitchFamily="34" charset="0"/>
              </a:rPr>
              <a:t>You can’t avoid all risk, as Risk in inherent in every activity. You MUST consider measures to reduce, avoid, transfer (insurance) or accept it. </a:t>
            </a:r>
          </a:p>
          <a:p>
            <a:endParaRPr lang="en-AU"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080B3-4DF7-4FC4-BD42-1097D4D62A83}"/>
              </a:ext>
            </a:extLst>
          </p:cNvPr>
          <p:cNvSpPr>
            <a:spLocks noGrp="1"/>
          </p:cNvSpPr>
          <p:nvPr>
            <p:ph type="title"/>
          </p:nvPr>
        </p:nvSpPr>
        <p:spPr/>
        <p:txBody>
          <a:bodyPr/>
          <a:lstStyle/>
          <a:p>
            <a:r>
              <a:rPr lang="en-AU" dirty="0"/>
              <a:t>Why risk management matters </a:t>
            </a:r>
          </a:p>
        </p:txBody>
      </p:sp>
      <p:sp>
        <p:nvSpPr>
          <p:cNvPr id="5" name="Content Placeholder 4">
            <a:extLst>
              <a:ext uri="{FF2B5EF4-FFF2-40B4-BE49-F238E27FC236}">
                <a16:creationId xmlns:a16="http://schemas.microsoft.com/office/drawing/2014/main" id="{4B973754-8926-4C20-A57D-DE4F54CC743F}"/>
              </a:ext>
            </a:extLst>
          </p:cNvPr>
          <p:cNvSpPr>
            <a:spLocks noGrp="1"/>
          </p:cNvSpPr>
          <p:nvPr>
            <p:ph idx="1"/>
          </p:nvPr>
        </p:nvSpPr>
        <p:spPr/>
        <p:txBody>
          <a:bodyPr>
            <a:normAutofit lnSpcReduction="10000"/>
          </a:bodyPr>
          <a:lstStyle/>
          <a:p>
            <a:pPr>
              <a:spcBef>
                <a:spcPts val="600"/>
              </a:spcBef>
              <a:spcAft>
                <a:spcPts val="600"/>
              </a:spcAft>
              <a:buFont typeface="Wingdings" panose="05000000000000000000" pitchFamily="2" charset="2"/>
              <a:buNone/>
              <a:defRPr/>
            </a:pPr>
            <a:r>
              <a:rPr lang="en-AU" dirty="0">
                <a:latin typeface="Arial" panose="020B0604020202020204" pitchFamily="34" charset="0"/>
              </a:rPr>
              <a:t>It is not just for Insurance, consider:</a:t>
            </a:r>
          </a:p>
          <a:p>
            <a:pPr>
              <a:spcBef>
                <a:spcPts val="600"/>
              </a:spcBef>
              <a:spcAft>
                <a:spcPts val="600"/>
              </a:spcAft>
              <a:defRPr/>
            </a:pPr>
            <a:r>
              <a:rPr lang="en-AU" dirty="0">
                <a:latin typeface="Arial" panose="020B0604020202020204" pitchFamily="34" charset="0"/>
              </a:rPr>
              <a:t>Negative Public Relations - Image and reputation of your club and Rotary should something go wrong;</a:t>
            </a:r>
          </a:p>
          <a:p>
            <a:pPr>
              <a:spcBef>
                <a:spcPts val="600"/>
              </a:spcBef>
              <a:spcAft>
                <a:spcPts val="600"/>
              </a:spcAft>
              <a:defRPr/>
            </a:pPr>
            <a:r>
              <a:rPr lang="en-AU" dirty="0">
                <a:latin typeface="Arial" panose="020B0604020202020204" pitchFamily="34" charset="0"/>
              </a:rPr>
              <a:t>Loss of Membership (existing and new prospects)</a:t>
            </a:r>
          </a:p>
          <a:p>
            <a:pPr>
              <a:spcBef>
                <a:spcPts val="600"/>
              </a:spcBef>
              <a:spcAft>
                <a:spcPts val="600"/>
              </a:spcAft>
              <a:defRPr/>
            </a:pPr>
            <a:r>
              <a:rPr lang="en-AU" dirty="0">
                <a:latin typeface="Arial" panose="020B0604020202020204" pitchFamily="34" charset="0"/>
              </a:rPr>
              <a:t>Financial Loss (not just claim excess but bad PR may affect clubs' ability to raise funds)</a:t>
            </a:r>
          </a:p>
          <a:p>
            <a:pPr marL="0" indent="0">
              <a:spcBef>
                <a:spcPts val="600"/>
              </a:spcBef>
              <a:spcAft>
                <a:spcPts val="600"/>
              </a:spcAft>
              <a:buNone/>
              <a:defRPr/>
            </a:pPr>
            <a:endParaRPr lang="en-AU" dirty="0">
              <a:latin typeface="Arial" panose="020B0604020202020204" pitchFamily="34" charset="0"/>
            </a:endParaRPr>
          </a:p>
          <a:p>
            <a:pPr marL="0" indent="0">
              <a:spcBef>
                <a:spcPts val="600"/>
              </a:spcBef>
              <a:spcAft>
                <a:spcPts val="600"/>
              </a:spcAft>
              <a:buNone/>
              <a:defRPr/>
            </a:pPr>
            <a:r>
              <a:rPr lang="en-AU" dirty="0">
                <a:latin typeface="Arial" panose="020B0604020202020204" pitchFamily="34" charset="0"/>
              </a:rPr>
              <a:t>Risk Management is MANDATORY for all activities and projects. I proves to our insurers we are serious about avoiding or minimising risks. This keeps our premiums down!</a:t>
            </a:r>
          </a:p>
          <a:p>
            <a:pPr>
              <a:spcBef>
                <a:spcPts val="600"/>
              </a:spcBef>
              <a:spcAft>
                <a:spcPts val="600"/>
              </a:spcAft>
              <a:defRPr/>
            </a:pPr>
            <a:endParaRPr lang="en-AU" dirty="0">
              <a:latin typeface="Arial" panose="020B0604020202020204" pitchFamily="34" charset="0"/>
            </a:endParaRPr>
          </a:p>
        </p:txBody>
      </p:sp>
    </p:spTree>
    <p:extLst>
      <p:ext uri="{BB962C8B-B14F-4D97-AF65-F5344CB8AC3E}">
        <p14:creationId xmlns:p14="http://schemas.microsoft.com/office/powerpoint/2010/main" val="280477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5060-805D-3DF8-267F-297666BB6B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CF55FF-437F-ACFB-D5C0-3E2C3F807669}"/>
              </a:ext>
            </a:extLst>
          </p:cNvPr>
          <p:cNvSpPr>
            <a:spLocks noGrp="1"/>
          </p:cNvSpPr>
          <p:nvPr>
            <p:ph type="title"/>
          </p:nvPr>
        </p:nvSpPr>
        <p:spPr/>
        <p:txBody>
          <a:bodyPr/>
          <a:lstStyle/>
          <a:p>
            <a:r>
              <a:rPr lang="en-AU" dirty="0"/>
              <a:t>risk management</a:t>
            </a:r>
          </a:p>
        </p:txBody>
      </p:sp>
      <p:sp>
        <p:nvSpPr>
          <p:cNvPr id="5" name="Content Placeholder 4">
            <a:extLst>
              <a:ext uri="{FF2B5EF4-FFF2-40B4-BE49-F238E27FC236}">
                <a16:creationId xmlns:a16="http://schemas.microsoft.com/office/drawing/2014/main" id="{FB82FB9B-87EF-20AC-67E3-87D5C70039FF}"/>
              </a:ext>
            </a:extLst>
          </p:cNvPr>
          <p:cNvSpPr>
            <a:spLocks noGrp="1"/>
          </p:cNvSpPr>
          <p:nvPr>
            <p:ph idx="1"/>
          </p:nvPr>
        </p:nvSpPr>
        <p:spPr/>
        <p:txBody>
          <a:bodyPr>
            <a:normAutofit/>
          </a:bodyPr>
          <a:lstStyle/>
          <a:p>
            <a:pPr>
              <a:spcBef>
                <a:spcPts val="600"/>
              </a:spcBef>
              <a:spcAft>
                <a:spcPts val="600"/>
              </a:spcAft>
              <a:buFont typeface="Wingdings" panose="05000000000000000000" pitchFamily="2" charset="2"/>
              <a:buNone/>
              <a:defRPr/>
            </a:pPr>
            <a:r>
              <a:rPr lang="en-AU" dirty="0">
                <a:latin typeface="Arial" panose="020B0604020202020204" pitchFamily="34" charset="0"/>
              </a:rPr>
              <a:t>In the “</a:t>
            </a:r>
            <a:r>
              <a:rPr lang="en-AU" dirty="0"/>
              <a:t>Club Handbook” you will find </a:t>
            </a:r>
            <a:r>
              <a:rPr lang="en-AU" dirty="0">
                <a:latin typeface="Arial" panose="020B0604020202020204" pitchFamily="34" charset="0"/>
              </a:rPr>
              <a:t>forms supplied by Rotary’s broker. It is NOT mandatory that you use these forms.</a:t>
            </a:r>
          </a:p>
          <a:p>
            <a:pPr>
              <a:spcBef>
                <a:spcPts val="600"/>
              </a:spcBef>
              <a:spcAft>
                <a:spcPts val="600"/>
              </a:spcAft>
              <a:buFont typeface="Wingdings" panose="05000000000000000000" pitchFamily="2" charset="2"/>
              <a:buNone/>
              <a:defRPr/>
            </a:pPr>
            <a:r>
              <a:rPr lang="en-AU" dirty="0">
                <a:latin typeface="Arial" panose="020B0604020202020204" pitchFamily="34" charset="0"/>
              </a:rPr>
              <a:t>If you have a Risk Management professional in your club or someone trained in Risk Management, they can produce a better Risk Management Plan.</a:t>
            </a: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r>
              <a:rPr lang="en-AU" dirty="0">
                <a:latin typeface="Arial" panose="020B0604020202020204" pitchFamily="34" charset="0"/>
              </a:rPr>
              <a:t>You can use AI to produce a plan (ChatGPT, Copilot, Google Cloud AI, and others)</a:t>
            </a: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None/>
              <a:defRPr/>
            </a:pPr>
            <a:r>
              <a:rPr lang="en-AU" dirty="0">
                <a:latin typeface="Arial" panose="020B0604020202020204" pitchFamily="34" charset="0"/>
                <a:hlinkClick r:id="rId3"/>
              </a:rPr>
              <a:t>h</a:t>
            </a:r>
            <a:r>
              <a:rPr lang="en-AU" b="0" i="0" u="none" strike="noStrike" dirty="0">
                <a:solidFill>
                  <a:srgbClr val="444444"/>
                </a:solidFill>
                <a:effectLst/>
                <a:latin typeface="Roboto" panose="02000000000000000000" pitchFamily="2" charset="0"/>
                <a:hlinkClick r:id="rId3"/>
              </a:rPr>
              <a:t>ttps://chatgpt.com</a:t>
            </a:r>
            <a:r>
              <a:rPr lang="en-AU" b="0" i="0" u="none" strike="noStrike" dirty="0">
                <a:solidFill>
                  <a:srgbClr val="444444"/>
                </a:solidFill>
                <a:effectLst/>
                <a:latin typeface="Roboto" panose="02000000000000000000" pitchFamily="2" charset="0"/>
                <a:hlinkClick r:id="rId3"/>
              </a:rPr>
              <a:t> </a:t>
            </a:r>
            <a:endParaRPr lang="en-AU" b="0" i="0" u="none" strike="noStrike" dirty="0">
              <a:solidFill>
                <a:srgbClr val="767676"/>
              </a:solidFill>
              <a:effectLst/>
              <a:latin typeface="Roboto" panose="02000000000000000000" pitchFamily="2" charset="0"/>
              <a:hlinkClick r:id="rId3"/>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p:txBody>
      </p:sp>
    </p:spTree>
    <p:extLst>
      <p:ext uri="{BB962C8B-B14F-4D97-AF65-F5344CB8AC3E}">
        <p14:creationId xmlns:p14="http://schemas.microsoft.com/office/powerpoint/2010/main" val="22990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B92E1-7CCD-2C57-A321-5B99EDD2FC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500B11-7BB2-7F51-5BDE-5C0CCF517AC5}"/>
              </a:ext>
            </a:extLst>
          </p:cNvPr>
          <p:cNvSpPr>
            <a:spLocks noGrp="1"/>
          </p:cNvSpPr>
          <p:nvPr>
            <p:ph type="title"/>
          </p:nvPr>
        </p:nvSpPr>
        <p:spPr/>
        <p:txBody>
          <a:bodyPr/>
          <a:lstStyle/>
          <a:p>
            <a:r>
              <a:rPr lang="en-AU" dirty="0"/>
              <a:t>risk management</a:t>
            </a:r>
          </a:p>
        </p:txBody>
      </p:sp>
      <p:sp>
        <p:nvSpPr>
          <p:cNvPr id="5" name="Content Placeholder 4">
            <a:extLst>
              <a:ext uri="{FF2B5EF4-FFF2-40B4-BE49-F238E27FC236}">
                <a16:creationId xmlns:a16="http://schemas.microsoft.com/office/drawing/2014/main" id="{5D114DF4-497D-155A-F1C2-5DF1D9A50C87}"/>
              </a:ext>
            </a:extLst>
          </p:cNvPr>
          <p:cNvSpPr>
            <a:spLocks noGrp="1"/>
          </p:cNvSpPr>
          <p:nvPr>
            <p:ph idx="1"/>
          </p:nvPr>
        </p:nvSpPr>
        <p:spPr/>
        <p:txBody>
          <a:bodyPr>
            <a:normAutofit fontScale="92500"/>
          </a:bodyPr>
          <a:lstStyle/>
          <a:p>
            <a:pPr>
              <a:spcBef>
                <a:spcPts val="600"/>
              </a:spcBef>
              <a:spcAft>
                <a:spcPts val="600"/>
              </a:spcAft>
              <a:buFont typeface="Wingdings" panose="05000000000000000000" pitchFamily="2" charset="2"/>
              <a:buNone/>
              <a:defRPr/>
            </a:pPr>
            <a:r>
              <a:rPr lang="en-AU" dirty="0">
                <a:latin typeface="Arial" panose="020B0604020202020204" pitchFamily="34" charset="0"/>
              </a:rPr>
              <a:t>Hints to using AI:</a:t>
            </a:r>
          </a:p>
          <a:p>
            <a:pPr>
              <a:spcBef>
                <a:spcPts val="600"/>
              </a:spcBef>
              <a:spcAft>
                <a:spcPts val="600"/>
              </a:spcAft>
              <a:buFont typeface="Wingdings" panose="05000000000000000000" pitchFamily="2" charset="2"/>
              <a:buNone/>
              <a:defRPr/>
            </a:pPr>
            <a:r>
              <a:rPr lang="en-AU" dirty="0">
                <a:latin typeface="Arial" panose="020B0604020202020204" pitchFamily="34" charset="0"/>
              </a:rPr>
              <a:t>1. </a:t>
            </a:r>
            <a:r>
              <a:rPr lang="en-AU" b="1" u="sng" dirty="0">
                <a:latin typeface="Arial" panose="020B0604020202020204" pitchFamily="34" charset="0"/>
              </a:rPr>
              <a:t>Be Clear and Specific </a:t>
            </a:r>
            <a:r>
              <a:rPr lang="en-AU" dirty="0">
                <a:latin typeface="Arial" panose="020B0604020202020204" pitchFamily="34" charset="0"/>
              </a:rPr>
              <a:t>– avoid vague commands (e.g. Write a 300-word summary of attached article in simple English – NOT summarise this)</a:t>
            </a:r>
          </a:p>
          <a:p>
            <a:pPr>
              <a:spcBef>
                <a:spcPts val="600"/>
              </a:spcBef>
              <a:spcAft>
                <a:spcPts val="600"/>
              </a:spcAft>
              <a:buFont typeface="Wingdings" panose="05000000000000000000" pitchFamily="2" charset="2"/>
              <a:buNone/>
              <a:defRPr/>
            </a:pPr>
            <a:r>
              <a:rPr lang="en-AU" dirty="0">
                <a:latin typeface="Arial" panose="020B0604020202020204" pitchFamily="34" charset="0"/>
              </a:rPr>
              <a:t>2. </a:t>
            </a:r>
            <a:r>
              <a:rPr lang="en-AU" b="1" u="sng" dirty="0">
                <a:latin typeface="Arial" panose="020B0604020202020204" pitchFamily="34" charset="0"/>
              </a:rPr>
              <a:t>Provide Contest </a:t>
            </a:r>
            <a:r>
              <a:rPr lang="en-AU" dirty="0">
                <a:latin typeface="Arial" panose="020B0604020202020204" pitchFamily="34" charset="0"/>
              </a:rPr>
              <a:t>– AI performs better when it understands the purpose or background (e.g. I am preparing Risk Management for …, please write a plan suitable for ….)</a:t>
            </a:r>
          </a:p>
          <a:p>
            <a:pPr>
              <a:spcBef>
                <a:spcPts val="600"/>
              </a:spcBef>
              <a:spcAft>
                <a:spcPts val="600"/>
              </a:spcAft>
              <a:buFont typeface="Wingdings" panose="05000000000000000000" pitchFamily="2" charset="2"/>
              <a:buNone/>
              <a:defRPr/>
            </a:pPr>
            <a:r>
              <a:rPr lang="en-AU" dirty="0">
                <a:latin typeface="Arial" panose="020B0604020202020204" pitchFamily="34" charset="0"/>
              </a:rPr>
              <a:t>3. </a:t>
            </a:r>
            <a:r>
              <a:rPr lang="en-AU" b="1" u="sng" dirty="0">
                <a:latin typeface="Arial" panose="020B0604020202020204" pitchFamily="34" charset="0"/>
              </a:rPr>
              <a:t>Break Down Complex Tasks</a:t>
            </a:r>
            <a:r>
              <a:rPr lang="en-AU" b="1" dirty="0">
                <a:latin typeface="Arial" panose="020B0604020202020204" pitchFamily="34" charset="0"/>
              </a:rPr>
              <a:t> </a:t>
            </a:r>
            <a:r>
              <a:rPr lang="en-AU" dirty="0">
                <a:latin typeface="Arial" panose="020B0604020202020204" pitchFamily="34" charset="0"/>
              </a:rPr>
              <a:t>– Large requests can overwhelm or confuse AI</a:t>
            </a:r>
          </a:p>
          <a:p>
            <a:pPr>
              <a:spcBef>
                <a:spcPts val="600"/>
              </a:spcBef>
              <a:spcAft>
                <a:spcPts val="600"/>
              </a:spcAft>
              <a:buFont typeface="Wingdings" panose="05000000000000000000" pitchFamily="2" charset="2"/>
              <a:buNone/>
              <a:defRPr/>
            </a:pPr>
            <a:r>
              <a:rPr lang="en-AU" dirty="0">
                <a:latin typeface="Arial" panose="020B0604020202020204" pitchFamily="34" charset="0"/>
              </a:rPr>
              <a:t>4. </a:t>
            </a:r>
            <a:r>
              <a:rPr lang="en-AU" b="1" u="sng" dirty="0">
                <a:latin typeface="Arial" panose="020B0604020202020204" pitchFamily="34" charset="0"/>
              </a:rPr>
              <a:t>Specify Format or Style </a:t>
            </a:r>
            <a:r>
              <a:rPr lang="en-AU" dirty="0">
                <a:latin typeface="Arial" panose="020B0604020202020204" pitchFamily="34" charset="0"/>
              </a:rPr>
              <a:t>– You will get better results if you specify what you want (e.g. use tone of a friendly teacher or use bullet points)</a:t>
            </a:r>
          </a:p>
          <a:p>
            <a:pPr>
              <a:spcBef>
                <a:spcPts val="600"/>
              </a:spcBef>
              <a:spcAft>
                <a:spcPts val="600"/>
              </a:spcAft>
              <a:buFont typeface="Wingdings" panose="05000000000000000000" pitchFamily="2" charset="2"/>
              <a:buNone/>
              <a:defRPr/>
            </a:pPr>
            <a:r>
              <a:rPr lang="en-AU" dirty="0">
                <a:latin typeface="Arial" panose="020B0604020202020204" pitchFamily="34" charset="0"/>
              </a:rPr>
              <a:t>5. </a:t>
            </a:r>
            <a:r>
              <a:rPr lang="en-AU" b="1" u="sng" dirty="0">
                <a:latin typeface="Arial" panose="020B0604020202020204" pitchFamily="34" charset="0"/>
              </a:rPr>
              <a:t>Iterate and Refine </a:t>
            </a:r>
            <a:r>
              <a:rPr lang="en-AU" dirty="0">
                <a:latin typeface="Arial" panose="020B0604020202020204" pitchFamily="34" charset="0"/>
              </a:rPr>
              <a:t>– you don’t have to get it right first time – refine step by step            (e.g. Good start. Now make it shorter and use simpler language)</a:t>
            </a: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p:txBody>
      </p:sp>
    </p:spTree>
    <p:extLst>
      <p:ext uri="{BB962C8B-B14F-4D97-AF65-F5344CB8AC3E}">
        <p14:creationId xmlns:p14="http://schemas.microsoft.com/office/powerpoint/2010/main" val="314655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56AB2-C626-8B63-C6E5-69D7AA3082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1E257-9BA3-D674-9CD7-DEC66A1D6308}"/>
              </a:ext>
            </a:extLst>
          </p:cNvPr>
          <p:cNvSpPr>
            <a:spLocks noGrp="1"/>
          </p:cNvSpPr>
          <p:nvPr>
            <p:ph type="title"/>
          </p:nvPr>
        </p:nvSpPr>
        <p:spPr/>
        <p:txBody>
          <a:bodyPr/>
          <a:lstStyle/>
          <a:p>
            <a:r>
              <a:rPr lang="en-AU" dirty="0"/>
              <a:t>risk management</a:t>
            </a:r>
          </a:p>
        </p:txBody>
      </p:sp>
      <p:sp>
        <p:nvSpPr>
          <p:cNvPr id="5" name="Content Placeholder 4">
            <a:extLst>
              <a:ext uri="{FF2B5EF4-FFF2-40B4-BE49-F238E27FC236}">
                <a16:creationId xmlns:a16="http://schemas.microsoft.com/office/drawing/2014/main" id="{25E50119-582E-1256-68D8-C24A3742E650}"/>
              </a:ext>
            </a:extLst>
          </p:cNvPr>
          <p:cNvSpPr>
            <a:spLocks noGrp="1"/>
          </p:cNvSpPr>
          <p:nvPr>
            <p:ph idx="1"/>
          </p:nvPr>
        </p:nvSpPr>
        <p:spPr/>
        <p:txBody>
          <a:bodyPr>
            <a:normAutofit fontScale="85000" lnSpcReduction="10000"/>
          </a:bodyPr>
          <a:lstStyle/>
          <a:p>
            <a:pPr>
              <a:spcBef>
                <a:spcPts val="600"/>
              </a:spcBef>
              <a:spcAft>
                <a:spcPts val="600"/>
              </a:spcAft>
              <a:buFont typeface="Wingdings" panose="05000000000000000000" pitchFamily="2" charset="2"/>
              <a:buNone/>
              <a:defRPr/>
            </a:pPr>
            <a:r>
              <a:rPr lang="en-AU" dirty="0">
                <a:latin typeface="Arial" panose="020B0604020202020204" pitchFamily="34" charset="0"/>
              </a:rPr>
              <a:t>Hints to using AI (continued):</a:t>
            </a:r>
          </a:p>
          <a:p>
            <a:pPr>
              <a:spcBef>
                <a:spcPts val="600"/>
              </a:spcBef>
              <a:spcAft>
                <a:spcPts val="600"/>
              </a:spcAft>
              <a:buFont typeface="Wingdings" panose="05000000000000000000" pitchFamily="2" charset="2"/>
              <a:buNone/>
              <a:defRPr/>
            </a:pPr>
            <a:r>
              <a:rPr lang="en-AU" dirty="0">
                <a:latin typeface="Arial" panose="020B0604020202020204" pitchFamily="34" charset="0"/>
              </a:rPr>
              <a:t>6. </a:t>
            </a:r>
            <a:r>
              <a:rPr lang="en-AU" b="1" u="sng" dirty="0">
                <a:latin typeface="Arial" panose="020B0604020202020204" pitchFamily="34" charset="0"/>
              </a:rPr>
              <a:t>Use Role-Playing </a:t>
            </a:r>
            <a:r>
              <a:rPr lang="en-AU" dirty="0">
                <a:latin typeface="Arial" panose="020B0604020202020204" pitchFamily="34" charset="0"/>
              </a:rPr>
              <a:t>– Telling AI to “act as” a professional helps it adopt the right tone   (e.g. You are a Risk Management professional)</a:t>
            </a:r>
          </a:p>
          <a:p>
            <a:pPr>
              <a:spcBef>
                <a:spcPts val="600"/>
              </a:spcBef>
              <a:spcAft>
                <a:spcPts val="600"/>
              </a:spcAft>
              <a:buFont typeface="Wingdings" panose="05000000000000000000" pitchFamily="2" charset="2"/>
              <a:buNone/>
              <a:defRPr/>
            </a:pPr>
            <a:r>
              <a:rPr lang="en-AU" dirty="0">
                <a:latin typeface="Arial" panose="020B0604020202020204" pitchFamily="34" charset="0"/>
              </a:rPr>
              <a:t>7. </a:t>
            </a:r>
            <a:r>
              <a:rPr lang="en-AU" b="1" u="sng" dirty="0">
                <a:latin typeface="Arial" panose="020B0604020202020204" pitchFamily="34" charset="0"/>
              </a:rPr>
              <a:t>Provide Examples (if possible) </a:t>
            </a:r>
            <a:r>
              <a:rPr lang="en-AU" dirty="0">
                <a:latin typeface="Arial" panose="020B0604020202020204" pitchFamily="34" charset="0"/>
              </a:rPr>
              <a:t>– AI learns from your example structure or language (e.g. Write a memo like this one – and post an example)</a:t>
            </a:r>
          </a:p>
          <a:p>
            <a:pPr>
              <a:spcBef>
                <a:spcPts val="600"/>
              </a:spcBef>
              <a:spcAft>
                <a:spcPts val="600"/>
              </a:spcAft>
              <a:buFont typeface="Wingdings" panose="05000000000000000000" pitchFamily="2" charset="2"/>
              <a:buNone/>
              <a:defRPr/>
            </a:pPr>
            <a:r>
              <a:rPr lang="en-AU" dirty="0">
                <a:latin typeface="Arial" panose="020B0604020202020204" pitchFamily="34" charset="0"/>
              </a:rPr>
              <a:t>8. </a:t>
            </a:r>
            <a:r>
              <a:rPr lang="en-AU" b="1" u="sng" dirty="0">
                <a:latin typeface="Arial" panose="020B0604020202020204" pitchFamily="34" charset="0"/>
              </a:rPr>
              <a:t>Avoid Overloading in One Prompt</a:t>
            </a:r>
            <a:r>
              <a:rPr lang="en-AU" b="1" dirty="0">
                <a:latin typeface="Arial" panose="020B0604020202020204" pitchFamily="34" charset="0"/>
              </a:rPr>
              <a:t> </a:t>
            </a:r>
            <a:r>
              <a:rPr lang="en-AU" dirty="0">
                <a:latin typeface="Arial" panose="020B0604020202020204" pitchFamily="34" charset="0"/>
              </a:rPr>
              <a:t>– Too many instructions can cause confusion or shallow answers (Tip: Separate multiple objectives into sequential prompts)</a:t>
            </a:r>
          </a:p>
          <a:p>
            <a:pPr>
              <a:spcBef>
                <a:spcPts val="600"/>
              </a:spcBef>
              <a:spcAft>
                <a:spcPts val="600"/>
              </a:spcAft>
              <a:buFont typeface="Wingdings" panose="05000000000000000000" pitchFamily="2" charset="2"/>
              <a:buNone/>
              <a:defRPr/>
            </a:pPr>
            <a:r>
              <a:rPr lang="en-AU" dirty="0">
                <a:latin typeface="Arial" panose="020B0604020202020204" pitchFamily="34" charset="0"/>
              </a:rPr>
              <a:t>9. </a:t>
            </a:r>
            <a:r>
              <a:rPr lang="en-AU" b="1" u="sng" dirty="0">
                <a:latin typeface="Arial" panose="020B0604020202020204" pitchFamily="34" charset="0"/>
              </a:rPr>
              <a:t>Ask for Output You can edit </a:t>
            </a:r>
            <a:r>
              <a:rPr lang="en-AU" dirty="0">
                <a:latin typeface="Arial" panose="020B0604020202020204" pitchFamily="34" charset="0"/>
              </a:rPr>
              <a:t>– use “Give me a draft or first version I can </a:t>
            </a:r>
            <a:r>
              <a:rPr lang="en-AU" dirty="0" err="1">
                <a:latin typeface="Arial" panose="020B0604020202020204" pitchFamily="34" charset="0"/>
              </a:rPr>
              <a:t>revise”better</a:t>
            </a:r>
            <a:r>
              <a:rPr lang="en-AU" dirty="0">
                <a:latin typeface="Arial" panose="020B0604020202020204" pitchFamily="34" charset="0"/>
              </a:rPr>
              <a:t> results if you specify what you want (e.g. use tone of a friendly teacher or use bullet points)</a:t>
            </a:r>
          </a:p>
          <a:p>
            <a:pPr>
              <a:spcBef>
                <a:spcPts val="600"/>
              </a:spcBef>
              <a:spcAft>
                <a:spcPts val="600"/>
              </a:spcAft>
              <a:buFont typeface="Wingdings" panose="05000000000000000000" pitchFamily="2" charset="2"/>
              <a:buNone/>
              <a:defRPr/>
            </a:pPr>
            <a:r>
              <a:rPr lang="en-AU" dirty="0">
                <a:latin typeface="Arial" panose="020B0604020202020204" pitchFamily="34" charset="0"/>
              </a:rPr>
              <a:t>10. </a:t>
            </a:r>
            <a:r>
              <a:rPr lang="en-AU" b="1" u="sng" dirty="0">
                <a:latin typeface="Arial" panose="020B0604020202020204" pitchFamily="34" charset="0"/>
              </a:rPr>
              <a:t>Tell the AI What You’re Tring to Achieve </a:t>
            </a:r>
            <a:r>
              <a:rPr lang="en-AU" dirty="0">
                <a:latin typeface="Arial" panose="020B0604020202020204" pitchFamily="34" charset="0"/>
              </a:rPr>
              <a:t>– AI tailors' responses better when it knows your goal</a:t>
            </a:r>
          </a:p>
          <a:p>
            <a:pPr>
              <a:spcBef>
                <a:spcPts val="600"/>
              </a:spcBef>
              <a:spcAft>
                <a:spcPts val="600"/>
              </a:spcAft>
              <a:buFont typeface="Wingdings" panose="05000000000000000000" pitchFamily="2" charset="2"/>
              <a:buNone/>
              <a:defRPr/>
            </a:pPr>
            <a:r>
              <a:rPr lang="en-AU" dirty="0">
                <a:latin typeface="Arial" panose="020B0604020202020204" pitchFamily="34" charset="0"/>
              </a:rPr>
              <a:t>(e.g. I’m preparing a 5-minute speech to motivate volunteers at a community event)</a:t>
            </a: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p:txBody>
      </p:sp>
    </p:spTree>
    <p:extLst>
      <p:ext uri="{BB962C8B-B14F-4D97-AF65-F5344CB8AC3E}">
        <p14:creationId xmlns:p14="http://schemas.microsoft.com/office/powerpoint/2010/main" val="193665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EB7BB-46AE-820B-6A44-E71D1716C0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CB0E41-D504-C5E0-E20A-798744AF8EF7}"/>
              </a:ext>
            </a:extLst>
          </p:cNvPr>
          <p:cNvSpPr>
            <a:spLocks noGrp="1"/>
          </p:cNvSpPr>
          <p:nvPr>
            <p:ph type="title"/>
          </p:nvPr>
        </p:nvSpPr>
        <p:spPr/>
        <p:txBody>
          <a:bodyPr/>
          <a:lstStyle/>
          <a:p>
            <a:r>
              <a:rPr lang="en-AU" dirty="0"/>
              <a:t>risk management</a:t>
            </a:r>
          </a:p>
        </p:txBody>
      </p:sp>
      <p:sp>
        <p:nvSpPr>
          <p:cNvPr id="5" name="Content Placeholder 4">
            <a:extLst>
              <a:ext uri="{FF2B5EF4-FFF2-40B4-BE49-F238E27FC236}">
                <a16:creationId xmlns:a16="http://schemas.microsoft.com/office/drawing/2014/main" id="{B9FAD08A-061E-6E44-F11A-9A87C57BD1B8}"/>
              </a:ext>
            </a:extLst>
          </p:cNvPr>
          <p:cNvSpPr>
            <a:spLocks noGrp="1"/>
          </p:cNvSpPr>
          <p:nvPr>
            <p:ph idx="1"/>
          </p:nvPr>
        </p:nvSpPr>
        <p:spPr/>
        <p:txBody>
          <a:bodyPr>
            <a:normAutofit/>
          </a:bodyPr>
          <a:lstStyle/>
          <a:p>
            <a:pPr>
              <a:spcBef>
                <a:spcPts val="600"/>
              </a:spcBef>
              <a:spcAft>
                <a:spcPts val="600"/>
              </a:spcAft>
              <a:buFont typeface="Wingdings" panose="05000000000000000000" pitchFamily="2" charset="2"/>
              <a:buNone/>
              <a:defRPr/>
            </a:pPr>
            <a:r>
              <a:rPr lang="en-AU" dirty="0">
                <a:latin typeface="Arial" panose="020B0604020202020204" pitchFamily="34" charset="0"/>
              </a:rPr>
              <a:t>Let's do an example: </a:t>
            </a:r>
          </a:p>
          <a:p>
            <a:pPr>
              <a:spcBef>
                <a:spcPts val="600"/>
              </a:spcBef>
              <a:spcAft>
                <a:spcPts val="600"/>
              </a:spcAft>
              <a:buFont typeface="Wingdings" panose="05000000000000000000" pitchFamily="2" charset="2"/>
              <a:buNone/>
              <a:defRPr/>
            </a:pPr>
            <a:r>
              <a:rPr lang="en-AU" dirty="0">
                <a:latin typeface="Arial" panose="020B0604020202020204" pitchFamily="34" charset="0"/>
              </a:rPr>
              <a:t>Google “ChatGPT” – the free version works fine. </a:t>
            </a: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None/>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Hello ChatGPT, you are the world’s best Risk Management Professional. You are required to provide a Risk Management Plan for the Rotary Club of (insert your club’s name here) for an (name of event/activity) being held on (date &amp; times of event) at (location of event). This event will include (include more information, such as food stalls, tents, registered &amp; unregistered motor vehicles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etc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Please produce a Risk Management Plan in Australian English, which lists all possible risks and ways to reduce or minimize them and rates the risks before and after treatment. Please produce the risks in table form, and in accordance with ISO3100. Finally, please keep it to no more than 3 pages</a:t>
            </a:r>
            <a:endParaRPr lang="en-AU"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a:p>
            <a:pPr>
              <a:spcBef>
                <a:spcPts val="600"/>
              </a:spcBef>
              <a:spcAft>
                <a:spcPts val="600"/>
              </a:spcAft>
              <a:buFont typeface="Wingdings" panose="05000000000000000000" pitchFamily="2" charset="2"/>
              <a:buNone/>
              <a:defRPr/>
            </a:pPr>
            <a:endParaRPr lang="en-AU" dirty="0">
              <a:latin typeface="Arial" panose="020B0604020202020204" pitchFamily="34" charset="0"/>
            </a:endParaRPr>
          </a:p>
        </p:txBody>
      </p:sp>
    </p:spTree>
    <p:extLst>
      <p:ext uri="{BB962C8B-B14F-4D97-AF65-F5344CB8AC3E}">
        <p14:creationId xmlns:p14="http://schemas.microsoft.com/office/powerpoint/2010/main" val="1800894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1503</Words>
  <Application>Microsoft Office PowerPoint</Application>
  <PresentationFormat>Widescreen</PresentationFormat>
  <Paragraphs>146</Paragraphs>
  <Slides>13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Cambria</vt:lpstr>
      <vt:lpstr>Open Sans</vt:lpstr>
      <vt:lpstr>Roboto</vt:lpstr>
      <vt:lpstr>Wingdings</vt:lpstr>
      <vt:lpstr>3_Office Theme</vt:lpstr>
      <vt:lpstr>2_Office Theme</vt:lpstr>
      <vt:lpstr>PowerPoint Presentation</vt:lpstr>
      <vt:lpstr>What we cover</vt:lpstr>
      <vt:lpstr>Your Club MUST Do list</vt:lpstr>
      <vt:lpstr>What is risk mANAGEMENT?</vt:lpstr>
      <vt:lpstr>Why risk management matters </vt:lpstr>
      <vt:lpstr>risk management</vt:lpstr>
      <vt:lpstr>risk management</vt:lpstr>
      <vt:lpstr>risk management</vt:lpstr>
      <vt:lpstr>risk management</vt:lpstr>
      <vt:lpstr>What the DIO does</vt:lpstr>
      <vt:lpstr>What DIO does NOT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 Thiel</dc:creator>
  <cp:lastModifiedBy>Damian Penter</cp:lastModifiedBy>
  <cp:revision>4</cp:revision>
  <dcterms:created xsi:type="dcterms:W3CDTF">2022-03-31T13:49:07Z</dcterms:created>
  <dcterms:modified xsi:type="dcterms:W3CDTF">2025-05-24T06:32:49Z</dcterms:modified>
</cp:coreProperties>
</file>