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92" r:id="rId9"/>
    <p:sldId id="261" r:id="rId10"/>
    <p:sldId id="289" r:id="rId11"/>
    <p:sldId id="266" r:id="rId12"/>
    <p:sldId id="265" r:id="rId13"/>
    <p:sldId id="291" r:id="rId14"/>
    <p:sldId id="293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749" y="206382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005064"/>
            <a:ext cx="8534400" cy="1024137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FD551-1563-4743-9ED5-2EECFC494866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DF3C7-9DF9-4435-8DFE-0E8214F6A361}" type="slidenum">
              <a:rPr lang="en-AU" smtClean="0"/>
              <a:t>‹#›</a:t>
            </a:fld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509" y="344460"/>
            <a:ext cx="4390452" cy="164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1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FD551-1563-4743-9ED5-2EECFC494866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DF3C7-9DF9-4435-8DFE-0E8214F6A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020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FD551-1563-4743-9ED5-2EECFC494866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DF3C7-9DF9-4435-8DFE-0E8214F6A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71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FD551-1563-4743-9ED5-2EECFC494866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DF3C7-9DF9-4435-8DFE-0E8214F6A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336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  <a:lvl2pPr>
              <a:defRPr sz="3200" b="1">
                <a:solidFill>
                  <a:schemeClr val="tx1"/>
                </a:solidFill>
              </a:defRPr>
            </a:lvl2pPr>
            <a:lvl3pPr>
              <a:defRPr sz="3200" b="1">
                <a:solidFill>
                  <a:schemeClr val="tx1"/>
                </a:solidFill>
              </a:defRPr>
            </a:lvl3pPr>
            <a:lvl4pPr>
              <a:defRPr sz="28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63552" y="338139"/>
            <a:ext cx="9518848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FD551-1563-4743-9ED5-2EECFC494866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DF3C7-9DF9-4435-8DFE-0E8214F6A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54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FD551-1563-4743-9ED5-2EECFC494866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DF3C7-9DF9-4435-8DFE-0E8214F6A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233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68" y="333376"/>
            <a:ext cx="1488017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73" y="338139"/>
            <a:ext cx="9326827" cy="125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  <a:lvl2pPr>
              <a:defRPr sz="2800" b="1">
                <a:solidFill>
                  <a:schemeClr val="tx1"/>
                </a:solidFill>
              </a:defRPr>
            </a:lvl2pPr>
            <a:lvl3pPr>
              <a:defRPr sz="28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0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  <a:lvl2pPr>
              <a:defRPr sz="2800" b="1">
                <a:solidFill>
                  <a:schemeClr val="tx1"/>
                </a:solidFill>
              </a:defRPr>
            </a:lvl2pPr>
            <a:lvl3pPr>
              <a:defRPr sz="28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0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76FD551-1563-4743-9ED5-2EECFC494866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A4DF3C7-9DF9-4435-8DFE-0E8214F6A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40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FD551-1563-4743-9ED5-2EECFC494866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DF3C7-9DF9-4435-8DFE-0E8214F6A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827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FD551-1563-4743-9ED5-2EECFC494866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DF3C7-9DF9-4435-8DFE-0E8214F6A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34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FD551-1563-4743-9ED5-2EECFC494866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DF3C7-9DF9-4435-8DFE-0E8214F6A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1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FD551-1563-4743-9ED5-2EECFC494866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DF3C7-9DF9-4435-8DFE-0E8214F6A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25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FD551-1563-4743-9ED5-2EECFC494866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DF3C7-9DF9-4435-8DFE-0E8214F6A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7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103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103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103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 sz="1800"/>
            </a:p>
          </p:txBody>
        </p:sp>
        <p:sp useBgFill="1">
          <p:nvSpPr>
            <p:cNvPr id="103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sz="1800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56368" y="338139"/>
            <a:ext cx="932603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576FD551-1563-4743-9ED5-2EECFC494866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5A4DF3C7-9DF9-4435-8DFE-0E8214F6A361}" type="slidenum">
              <a:rPr lang="en-AU" smtClean="0"/>
              <a:t>‹#›</a:t>
            </a:fld>
            <a:endParaRPr lang="en-A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917" y="2546351"/>
            <a:ext cx="10752667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33" y="589162"/>
            <a:ext cx="1794736" cy="67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3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405" y="2051467"/>
            <a:ext cx="10777322" cy="1780108"/>
          </a:xfrm>
        </p:spPr>
        <p:txBody>
          <a:bodyPr>
            <a:normAutofit/>
          </a:bodyPr>
          <a:lstStyle/>
          <a:p>
            <a:pPr marR="0" rtl="0"/>
            <a:r>
              <a:rPr lang="en-AU" i="0" u="none" strike="noStrike" kern="1400" baseline="0">
                <a:solidFill>
                  <a:schemeClr val="bg1"/>
                </a:solidFill>
                <a:latin typeface="Times New Roman" panose="02020603050405020304" pitchFamily="18" charset="0"/>
              </a:rPr>
              <a:t>INK 06_TWELVE </a:t>
            </a:r>
            <a:r>
              <a:rPr lang="en-AU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TOP </a:t>
            </a:r>
            <a:br>
              <a:rPr lang="en-AU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AU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TIPS</a:t>
            </a:r>
            <a:r>
              <a:rPr lang="en-AU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TO RECRUIT NEW MEMBERS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From over 500 ideas in 10 different studies</a:t>
            </a:r>
          </a:p>
        </p:txBody>
      </p:sp>
    </p:spTree>
    <p:extLst>
      <p:ext uri="{BB962C8B-B14F-4D97-AF65-F5344CB8AC3E}">
        <p14:creationId xmlns:p14="http://schemas.microsoft.com/office/powerpoint/2010/main" val="406031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i="0" u="none" strike="noStrike" baseline="0" dirty="0">
                <a:latin typeface="Times New Roman" panose="02020603050405020304" pitchFamily="18" charset="0"/>
              </a:rPr>
              <a:t>{09} Try</a:t>
            </a:r>
            <a:r>
              <a:rPr lang="en-AU" i="0" u="none" strike="noStrike" dirty="0">
                <a:latin typeface="Times New Roman" panose="02020603050405020304" pitchFamily="18" charset="0"/>
              </a:rPr>
              <a:t> </a:t>
            </a:r>
            <a:r>
              <a:rPr lang="en-AU" i="0" u="none" strike="noStrike" baseline="0" dirty="0">
                <a:latin typeface="Times New Roman" panose="02020603050405020304" pitchFamily="18" charset="0"/>
              </a:rPr>
              <a:t>Reward Programs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276" y="1878227"/>
            <a:ext cx="7030994" cy="4596714"/>
          </a:xfrm>
        </p:spPr>
        <p:txBody>
          <a:bodyPr/>
          <a:lstStyle/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Rewards</a:t>
            </a:r>
            <a:r>
              <a:rPr lang="en-AU" sz="44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for bringing members?</a:t>
            </a:r>
            <a:endParaRPr lang="en-AU" sz="44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Make rewards timely and meaningful.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7" y="2090222"/>
            <a:ext cx="4752975" cy="34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9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i="0" u="none" strike="noStrike" baseline="0" dirty="0">
                <a:latin typeface="Times New Roman" panose="02020603050405020304" pitchFamily="18" charset="0"/>
              </a:rPr>
              <a:t>{10} Consider Friendly Competition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590676"/>
            <a:ext cx="5685034" cy="5156113"/>
          </a:xfrm>
        </p:spPr>
        <p:txBody>
          <a:bodyPr>
            <a:normAutofit/>
          </a:bodyPr>
          <a:lstStyle/>
          <a:p>
            <a:pPr lv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Club committees or teams</a:t>
            </a:r>
          </a:p>
          <a:p>
            <a:r>
              <a:rPr lang="en-A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oints for team </a:t>
            </a:r>
          </a:p>
          <a:p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Club updated with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835" y="2165119"/>
            <a:ext cx="58959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i="0" u="none" strike="noStrike" baseline="0" dirty="0">
                <a:latin typeface="Times New Roman" panose="02020603050405020304" pitchFamily="18" charset="0"/>
              </a:rPr>
              <a:t>{11} Ensure Meetings are Fun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772" y="2014152"/>
            <a:ext cx="6586151" cy="4485503"/>
          </a:xfrm>
        </p:spPr>
        <p:txBody>
          <a:bodyPr/>
          <a:lstStyle/>
          <a:p>
            <a:pPr marR="0" lvl="0" rtl="0"/>
            <a:r>
              <a:rPr lang="en-AU" sz="44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Fun components</a:t>
            </a:r>
          </a:p>
          <a:p>
            <a:pPr marR="0" lvl="0" rtl="0"/>
            <a:r>
              <a:rPr lang="en-AU" sz="44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A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ocial events in the program</a:t>
            </a:r>
            <a:endParaRPr lang="en-AU" sz="44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284" y="1344929"/>
            <a:ext cx="5250117" cy="52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2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69" y="338139"/>
            <a:ext cx="8395156" cy="1379449"/>
          </a:xfrm>
        </p:spPr>
        <p:txBody>
          <a:bodyPr>
            <a:normAutofit fontScale="90000"/>
          </a:bodyPr>
          <a:lstStyle/>
          <a:p>
            <a:r>
              <a:rPr lang="en-AU" i="0" u="none" strike="noStrike" baseline="0" dirty="0">
                <a:latin typeface="Times New Roman" panose="02020603050405020304" pitchFamily="18" charset="0"/>
              </a:rPr>
              <a:t>{12} Really Welcome P</a:t>
            </a:r>
            <a:r>
              <a:rPr lang="en-AU" dirty="0">
                <a:latin typeface="Times New Roman" panose="02020603050405020304" pitchFamily="18" charset="0"/>
              </a:rPr>
              <a:t>rospective Members</a:t>
            </a:r>
            <a:endParaRPr lang="en-AU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04" y="1500027"/>
            <a:ext cx="5424616" cy="5024341"/>
          </a:xfrm>
        </p:spPr>
        <p:txBody>
          <a:bodyPr/>
          <a:lstStyle/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Every member introduce themselves</a:t>
            </a:r>
          </a:p>
          <a:p>
            <a:pPr marR="0" lvl="0" rtl="0"/>
            <a:r>
              <a:rPr lang="en-A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Prospective members feel valued and important</a:t>
            </a:r>
            <a:endParaRPr lang="en-AU" sz="44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108" y="2372497"/>
            <a:ext cx="6216821" cy="34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2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749" y="2722651"/>
            <a:ext cx="9784923" cy="1520576"/>
          </a:xfrm>
        </p:spPr>
        <p:txBody>
          <a:bodyPr>
            <a:normAutofit/>
          </a:bodyPr>
          <a:lstStyle/>
          <a:p>
            <a:r>
              <a:rPr lang="en-AU" sz="80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5120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i="0" u="none" strike="noStrike" baseline="0" dirty="0">
                <a:latin typeface="Times New Roman" panose="02020603050405020304" pitchFamily="18" charset="0"/>
              </a:rPr>
              <a:t>{01} Have a Club Membership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795" y="1848465"/>
            <a:ext cx="8367250" cy="4277699"/>
          </a:xfrm>
        </p:spPr>
        <p:txBody>
          <a:bodyPr/>
          <a:lstStyle/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Set goals </a:t>
            </a:r>
          </a:p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Set strategies</a:t>
            </a:r>
          </a:p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Communicate</a:t>
            </a:r>
          </a:p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Progress 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893" y="2560567"/>
            <a:ext cx="6420508" cy="259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3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554" r="21237"/>
          <a:stretch/>
        </p:blipFill>
        <p:spPr>
          <a:xfrm>
            <a:off x="632798" y="1776983"/>
            <a:ext cx="4015016" cy="4548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i="0" u="none" strike="noStrike" baseline="0" dirty="0">
                <a:latin typeface="Times New Roman" panose="02020603050405020304" pitchFamily="18" charset="0"/>
              </a:rPr>
              <a:t>{02} Explain the Recruitment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0499" y="1976285"/>
            <a:ext cx="7045861" cy="4149880"/>
          </a:xfrm>
        </p:spPr>
        <p:txBody>
          <a:bodyPr/>
          <a:lstStyle/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Selection criteria </a:t>
            </a:r>
          </a:p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Process </a:t>
            </a:r>
          </a:p>
          <a:p>
            <a:pPr marR="0" lvl="0" rtl="0"/>
            <a:r>
              <a:rPr lang="en-A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Club assembly</a:t>
            </a:r>
            <a:endParaRPr lang="en-AU" sz="44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Flier for members </a:t>
            </a:r>
          </a:p>
        </p:txBody>
      </p:sp>
    </p:spTree>
    <p:extLst>
      <p:ext uri="{BB962C8B-B14F-4D97-AF65-F5344CB8AC3E}">
        <p14:creationId xmlns:p14="http://schemas.microsoft.com/office/powerpoint/2010/main" val="99839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22" r="18409"/>
          <a:stretch/>
        </p:blipFill>
        <p:spPr>
          <a:xfrm>
            <a:off x="6822041" y="2095972"/>
            <a:ext cx="4351562" cy="4203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i="0" u="none" strike="noStrike" baseline="0" dirty="0">
                <a:latin typeface="Times New Roman" panose="02020603050405020304" pitchFamily="18" charset="0"/>
              </a:rPr>
              <a:t>{03} Encourage a Culture of Asking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633" y="2013735"/>
            <a:ext cx="8799870" cy="4522989"/>
          </a:xfrm>
        </p:spPr>
        <p:txBody>
          <a:bodyPr/>
          <a:lstStyle/>
          <a:p>
            <a:pPr marR="0" lvl="0" rtl="0"/>
            <a:r>
              <a:rPr lang="en-AU" sz="4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80% never ask</a:t>
            </a:r>
          </a:p>
          <a:p>
            <a:pPr marR="0" lvl="0" rtl="0"/>
            <a:r>
              <a:rPr lang="en-AU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Targets…</a:t>
            </a:r>
          </a:p>
          <a:p>
            <a:r>
              <a:rPr lang="en-AU" sz="4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“Each One Reach One”</a:t>
            </a:r>
          </a:p>
          <a:p>
            <a:pPr marR="0" lvl="0" rtl="0"/>
            <a:r>
              <a:rPr lang="en-AU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One a week</a:t>
            </a:r>
          </a:p>
          <a:p>
            <a:pPr marR="0" lvl="0" rtl="0"/>
            <a:r>
              <a:rPr lang="en-AU" sz="4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All responsible</a:t>
            </a:r>
          </a:p>
          <a:p>
            <a:pPr marR="0" lvl="0" rtl="0"/>
            <a:endParaRPr lang="en-A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5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175" y="1844596"/>
            <a:ext cx="6128443" cy="4596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i="0" u="none" strike="noStrike" baseline="0" dirty="0">
                <a:latin typeface="Times New Roman" panose="02020603050405020304" pitchFamily="18" charset="0"/>
              </a:rPr>
              <a:t>{04} Find the Gaps &amp; Target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91" y="1750143"/>
            <a:ext cx="9299880" cy="4376022"/>
          </a:xfrm>
        </p:spPr>
        <p:txBody>
          <a:bodyPr/>
          <a:lstStyle/>
          <a:p>
            <a:pPr marR="0" lvl="0" rtl="0"/>
            <a:r>
              <a:rPr lang="en-AU" sz="4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Reflect</a:t>
            </a:r>
            <a:r>
              <a:rPr lang="en-AU" sz="40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Society</a:t>
            </a:r>
            <a:endParaRPr lang="en-AU" sz="40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lvl="0" rtl="0"/>
            <a:r>
              <a:rPr lang="en-AU" sz="4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Classifications</a:t>
            </a:r>
          </a:p>
          <a:p>
            <a:pPr marR="0" lvl="0" rtl="0"/>
            <a:r>
              <a:rPr lang="en-AU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Ethnic balance</a:t>
            </a:r>
            <a:endParaRPr lang="en-AU" sz="40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lvl="0" rtl="0"/>
            <a:r>
              <a:rPr lang="en-AU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Gender balance</a:t>
            </a:r>
          </a:p>
          <a:p>
            <a:pPr marR="0" lvl="0" rtl="0"/>
            <a:r>
              <a:rPr lang="en-AU" sz="4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Age balance. </a:t>
            </a:r>
          </a:p>
        </p:txBody>
      </p:sp>
    </p:spTree>
    <p:extLst>
      <p:ext uri="{BB962C8B-B14F-4D97-AF65-F5344CB8AC3E}">
        <p14:creationId xmlns:p14="http://schemas.microsoft.com/office/powerpoint/2010/main" val="154650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i="0" u="none" strike="noStrike" baseline="0" dirty="0">
                <a:latin typeface="Times New Roman" panose="02020603050405020304" pitchFamily="18" charset="0"/>
              </a:rPr>
              <a:t>{05} Hold Membership Events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627" y="1828801"/>
            <a:ext cx="6736090" cy="4297364"/>
          </a:xfrm>
        </p:spPr>
        <p:txBody>
          <a:bodyPr/>
          <a:lstStyle/>
          <a:p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Selected individuals or targeted groups</a:t>
            </a:r>
          </a:p>
          <a:p>
            <a:r>
              <a:rPr lang="en-A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Rotary’s mission &amp; program</a:t>
            </a:r>
            <a:endParaRPr lang="en-AU" sz="44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Benefits </a:t>
            </a:r>
          </a:p>
          <a:p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Follow up</a:t>
            </a:r>
          </a:p>
          <a:p>
            <a:pPr marL="0" marR="0" lvl="0" indent="0" rtl="0">
              <a:buNone/>
            </a:pPr>
            <a:endParaRPr lang="en-A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314" y="2690438"/>
            <a:ext cx="6477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4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i="0" u="none" strike="noStrike" baseline="0" dirty="0">
                <a:latin typeface="Times New Roman" panose="02020603050405020304" pitchFamily="18" charset="0"/>
              </a:rPr>
              <a:t>{06} Training for Elevator Speeches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63" y="1941817"/>
            <a:ext cx="7669383" cy="4184348"/>
          </a:xfrm>
        </p:spPr>
        <p:txBody>
          <a:bodyPr>
            <a:noAutofit/>
          </a:bodyPr>
          <a:lstStyle/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=One minute explanation</a:t>
            </a:r>
          </a:p>
          <a:p>
            <a:pPr marR="0" lvl="0" rtl="0"/>
            <a:r>
              <a:rPr lang="en-A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Practice at meetings</a:t>
            </a:r>
          </a:p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Include in Bulletin</a:t>
            </a:r>
          </a:p>
          <a:p>
            <a:pPr marR="0" lvl="0" rtl="0"/>
            <a:r>
              <a:rPr lang="en-A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Coming soon to an “I</a:t>
            </a:r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nk Spot” </a:t>
            </a:r>
            <a:r>
              <a:rPr lang="en-AU" sz="440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near you</a:t>
            </a:r>
            <a:endParaRPr lang="en-AU" sz="44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73" y="2106614"/>
            <a:ext cx="3777739" cy="43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614" y="338139"/>
            <a:ext cx="9783096" cy="1252537"/>
          </a:xfrm>
        </p:spPr>
        <p:txBody>
          <a:bodyPr/>
          <a:lstStyle/>
          <a:p>
            <a:pPr marR="0" rtl="0"/>
            <a:r>
              <a:rPr lang="en-AU" i="0" u="none" strike="noStrike" baseline="0" dirty="0">
                <a:latin typeface="Times New Roman" panose="02020603050405020304" pitchFamily="18" charset="0"/>
              </a:rPr>
              <a:t>{07} Provide Opportunities</a:t>
            </a:r>
            <a:r>
              <a:rPr lang="en-AU" i="0" u="none" strike="noStrike" dirty="0">
                <a:latin typeface="Times New Roman" panose="02020603050405020304" pitchFamily="18" charset="0"/>
              </a:rPr>
              <a:t> for Sharing</a:t>
            </a:r>
            <a:endParaRPr lang="en-AU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7934" y="1887795"/>
            <a:ext cx="8160776" cy="4238370"/>
          </a:xfrm>
        </p:spPr>
        <p:txBody>
          <a:bodyPr/>
          <a:lstStyle/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Wear Rotary pin always</a:t>
            </a:r>
          </a:p>
          <a:p>
            <a:pPr marR="0" lvl="0" rtl="0"/>
            <a:r>
              <a:rPr lang="en-A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Display Bumper stickers</a:t>
            </a:r>
          </a:p>
          <a:p>
            <a:pPr marR="0" lvl="0" rtl="0"/>
            <a:r>
              <a:rPr lang="en-A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4 way test on display at work</a:t>
            </a:r>
          </a:p>
          <a:p>
            <a:pPr marR="0" lvl="0" rtl="0"/>
            <a:r>
              <a:rPr lang="en-A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Have a tent card, “Ask Me About Rotary”</a:t>
            </a:r>
          </a:p>
          <a:p>
            <a:pPr marR="0" lvl="0" rtl="0"/>
            <a:endParaRPr lang="en-A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8" y="1679165"/>
            <a:ext cx="3198864" cy="48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7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68" y="338139"/>
            <a:ext cx="6917129" cy="1252537"/>
          </a:xfrm>
        </p:spPr>
        <p:txBody>
          <a:bodyPr/>
          <a:lstStyle/>
          <a:p>
            <a:pPr marR="0" rtl="0"/>
            <a:r>
              <a:rPr lang="en-AU" i="0" u="none" strike="noStrike" baseline="0" dirty="0">
                <a:latin typeface="Times New Roman" panose="02020603050405020304" pitchFamily="18" charset="0"/>
              </a:rPr>
              <a:t>{08} Use Variety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917" y="2546351"/>
            <a:ext cx="5880851" cy="3579813"/>
          </a:xfrm>
        </p:spPr>
        <p:txBody>
          <a:bodyPr/>
          <a:lstStyle/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Variety of recruitment methods</a:t>
            </a:r>
          </a:p>
          <a:p>
            <a:pPr marR="0" lvl="0" rtl="0"/>
            <a:r>
              <a:rPr lang="en-AU" sz="4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Everyone’s different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742" y="2546351"/>
            <a:ext cx="5401550" cy="30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49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ary 03">
  <a:themeElements>
    <a:clrScheme name="Rotary 01">
      <a:dk1>
        <a:srgbClr val="052E65"/>
      </a:dk1>
      <a:lt1>
        <a:srgbClr val="FFFF58"/>
      </a:lt1>
      <a:dk2>
        <a:srgbClr val="03224B"/>
      </a:dk2>
      <a:lt2>
        <a:srgbClr val="FFFF00"/>
      </a:lt2>
      <a:accent1>
        <a:srgbClr val="2D82F4"/>
      </a:accent1>
      <a:accent2>
        <a:srgbClr val="4584D3"/>
      </a:accent2>
      <a:accent3>
        <a:srgbClr val="5BD078"/>
      </a:accent3>
      <a:accent4>
        <a:srgbClr val="A5D028"/>
      </a:accent4>
      <a:accent5>
        <a:srgbClr val="FFFF0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Rotary Template 07</Template>
  <TotalTime>229</TotalTime>
  <Words>241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Candara</vt:lpstr>
      <vt:lpstr>Symbol</vt:lpstr>
      <vt:lpstr>Times New Roman</vt:lpstr>
      <vt:lpstr>Rotary 03</vt:lpstr>
      <vt:lpstr>INK 06_TWELVE TOP  TIPS TO RECRUIT NEW MEMBERS </vt:lpstr>
      <vt:lpstr>{01} Have a Club Membership Plan</vt:lpstr>
      <vt:lpstr>{02} Explain the Recruitment Process</vt:lpstr>
      <vt:lpstr>{03} Encourage a Culture of Asking</vt:lpstr>
      <vt:lpstr>{04} Find the Gaps &amp; Target</vt:lpstr>
      <vt:lpstr>{05} Hold Membership Events</vt:lpstr>
      <vt:lpstr>{06} Training for Elevator Speeches</vt:lpstr>
      <vt:lpstr>{07} Provide Opportunities for Sharing</vt:lpstr>
      <vt:lpstr>{08} Use Variety</vt:lpstr>
      <vt:lpstr>{09} Try Reward Programs</vt:lpstr>
      <vt:lpstr>{10} Consider Friendly Competition</vt:lpstr>
      <vt:lpstr>{11} Ensure Meetings are Fun </vt:lpstr>
      <vt:lpstr>{12} Really Welcome Prospective Members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TWELVE IDEAS TO RECRUIT NEW MEMBERS</dc:title>
  <dc:creator>Geoff James</dc:creator>
  <cp:lastModifiedBy>Geoffrey James</cp:lastModifiedBy>
  <cp:revision>23</cp:revision>
  <dcterms:created xsi:type="dcterms:W3CDTF">2016-08-24T06:49:34Z</dcterms:created>
  <dcterms:modified xsi:type="dcterms:W3CDTF">2017-05-16T06:41:56Z</dcterms:modified>
</cp:coreProperties>
</file>