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0" r:id="rId3"/>
    <p:sldId id="257" r:id="rId4"/>
    <p:sldId id="279" r:id="rId5"/>
    <p:sldId id="280" r:id="rId6"/>
    <p:sldId id="282" r:id="rId7"/>
    <p:sldId id="281" r:id="rId8"/>
    <p:sldId id="283" r:id="rId9"/>
    <p:sldId id="285" r:id="rId10"/>
    <p:sldId id="287" r:id="rId11"/>
    <p:sldId id="288" r:id="rId12"/>
    <p:sldId id="289" r:id="rId13"/>
    <p:sldId id="286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4994" autoAdjust="0"/>
  </p:normalViewPr>
  <p:slideViewPr>
    <p:cSldViewPr>
      <p:cViewPr varScale="1">
        <p:scale>
          <a:sx n="92" d="100"/>
          <a:sy n="92" d="100"/>
        </p:scale>
        <p:origin x="1026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9/21/2017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9/21/2017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875E-667E-41F1-9DD1-A7ABC7101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F0D19-4403-41BF-8AEF-50787E97A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D754E-AACE-40A7-8EC0-13DB0FA10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054A-81FB-45BD-BA49-4400E33E413A}" type="datetimeFigureOut">
              <a:rPr lang="en-AU" smtClean="0"/>
              <a:t>21/09/2017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6E80F-27BD-4E69-B9AF-6D5659FD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8367D-929A-4EA5-A92D-E5BECF8D3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6E4D-1BC3-46C5-BB03-E3354E3F2F3E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AEDF54-8D88-431B-9067-2054A0AD5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3" y="111299"/>
            <a:ext cx="1930807" cy="7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7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3193F-60F7-4C02-A8DC-85433F32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0B2D2-0FCC-4098-8C06-9F9F9B0F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3806B-A944-4F1D-9489-46DF258B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A9BD4-8C91-4A57-8D08-06EC30FCC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B219B-6AA2-4705-86A9-CE0E5849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0CF350-E45C-432A-87BC-E1F1B52CD3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748" y="116632"/>
            <a:ext cx="132904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2D5519-8421-4604-9421-279ADFCEE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112EF-EB10-450E-8D89-0581F2414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ECA61-198A-4D03-97B6-912C60035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6D1A6-40BC-4AC8-BBFE-FA2C6A150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1C57A-48B8-4218-A569-6F1023FCB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8C2445-BE04-4FE9-B07E-B4BA0EB28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224464" y="531196"/>
            <a:ext cx="132904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6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8D0FE-F1A6-4DCF-A9B6-3D570F0C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D1170-BE56-4422-A4B8-E5E5B04E4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56BF7-A531-4F2C-9F19-B8D7503A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38236-C3AF-4AD7-BE2F-3BA663A2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1E1D5-5D6F-4F4D-A2E5-5A091A93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C815CE-5E2E-44BD-8438-C33B17B7E3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6" y="186020"/>
            <a:ext cx="1332657" cy="50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3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DEEEE-9337-4573-AC31-84465AC1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843DF-9412-499A-8AF0-9217FF97B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3A5CD-E72E-4EB4-A922-8B82D1DC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45A25-C326-40E8-B635-8BB31483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9A823-9D83-46C8-91B2-97E0F025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CCCA9D-7BCF-43E0-8415-0754D23F34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151" y="104177"/>
            <a:ext cx="132904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0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38990-8499-4D60-8A2A-A3D567552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811E6-7D7F-4F0D-9452-D4941656E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5AE77-BFCB-4055-A8DC-46242A704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82FE1-C745-490A-A18C-A9280C923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9CC23-A4FC-4C4F-9CA5-E3E2AEE6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0C83D-D562-40AA-AD55-7A1ACE1C6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5CA27F-67B8-42CA-A68A-DEEB01DA2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370" y="79512"/>
            <a:ext cx="132904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3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3A258-FC7E-4E96-AE3D-D3FECF81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EA113-0455-43CA-8356-441AAF7DF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496D4-BC40-4C0D-A627-E16C62E22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A8D75-44EE-4B08-8522-0EA17FD72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1796F-57ED-4023-A747-39D72AF7A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E9913-E0D0-4E28-A4FA-ED822FA7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54A58-A42F-4114-98F6-28BA4698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91D0F-826B-40E6-B027-DD3CF8CA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8770F8-892F-40A9-86EF-27972EF0A3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748" y="116632"/>
            <a:ext cx="132904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1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B94EE-E86C-4F93-A9B4-F18E12A0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6B576-7C3A-4B03-8FC5-ECAF06AD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DB56C-23FA-4291-932F-19D690C70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4D416-3409-4639-97D8-8E34EA63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75EA2A-990B-43EB-BB06-A0AF7353E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6062" y="116632"/>
            <a:ext cx="132904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4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C34ED-C47D-40AE-8749-7021B6930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98258-AB7C-4E49-BF34-DCABE6356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DB3EF-2AFE-4A67-81E7-BDF21B55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E43D2-CBEF-4216-8934-7BFAE6B67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370" y="116632"/>
            <a:ext cx="132904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1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AFCD8-4ABE-4D02-8DD5-63873185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9AB16-5869-49A5-9A52-87066F1B2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04BB9-9ED0-4E1C-BA37-BB36BC382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3ACCC-7DCD-4B78-95B0-02BB287C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C661C-8593-4213-87F6-2F5B3E9D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75B99-10DB-46AD-AFD6-F8F59A04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1E893F-7D26-4722-9984-FF9FB8BD81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748" y="61277"/>
            <a:ext cx="132904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2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8E9B0-BD77-4E7B-AEFC-DA707246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1A3DB-5C69-4992-B965-4FCDB88F4B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BD4C2-10E5-4AAF-A802-8B61E17DB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E61CE-CD4B-4DC9-8500-09CB9D9F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C37FD-532D-4304-98DD-67C99118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1C5E4-A87E-4705-A1B0-B309F663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6E188D-7067-4FE1-8BD2-597012291A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565" y="116632"/>
            <a:ext cx="132904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B102C4-03A6-432E-A1AF-B9F11688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5643F-9851-40E2-8438-273AB70DE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8933F-49FD-4100-8240-4CA00182E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9/21/2017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8B90-5A81-4912-8D9A-2966699E0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DA1A0-2215-4FA9-9070-9A6ECD545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804" y="2461359"/>
            <a:ext cx="11017223" cy="1863080"/>
          </a:xfrm>
        </p:spPr>
        <p:txBody>
          <a:bodyPr>
            <a:normAutofit/>
          </a:bodyPr>
          <a:lstStyle/>
          <a:p>
            <a:r>
              <a:rPr lang="en-US" b="1" dirty="0"/>
              <a:t>Ink 31: An Introduction to Rotary’s Education Programs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710" y="4365468"/>
            <a:ext cx="9141619" cy="813064"/>
          </a:xfrm>
        </p:spPr>
        <p:txBody>
          <a:bodyPr>
            <a:normAutofit/>
          </a:bodyPr>
          <a:lstStyle/>
          <a:p>
            <a:r>
              <a:rPr lang="en-US" sz="3600" dirty="0"/>
              <a:t>Rotary’s Areas of Service</a:t>
            </a:r>
          </a:p>
        </p:txBody>
      </p:sp>
      <p:pic>
        <p:nvPicPr>
          <p:cNvPr id="5" name="Picture 4" descr="A picture containing water&#10;&#10;Description generated with very high confidence">
            <a:extLst>
              <a:ext uri="{FF2B5EF4-FFF2-40B4-BE49-F238E27FC236}">
                <a16:creationId xmlns:a16="http://schemas.microsoft.com/office/drawing/2014/main" id="{B5775620-49A6-4533-82B6-F496C2EC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9" y="908720"/>
            <a:ext cx="2586202" cy="1939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9B9CAE-D8FF-4348-846B-5AF66E06D6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5178532"/>
            <a:ext cx="3590013" cy="134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2EF234-70A6-462E-ACCC-6F3722DDF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972" y="1772816"/>
            <a:ext cx="6552728" cy="4914546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89756" y="188640"/>
            <a:ext cx="11737304" cy="180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4400" b="1" dirty="0"/>
              <a:t>We started a </a:t>
            </a:r>
            <a:r>
              <a:rPr lang="en-AU" sz="4400" b="1" dirty="0">
                <a:solidFill>
                  <a:srgbClr val="FF0000"/>
                </a:solidFill>
              </a:rPr>
              <a:t>“Pro Literacy” program in Detroit </a:t>
            </a:r>
            <a:r>
              <a:rPr lang="en-AU" sz="4400" b="1" dirty="0"/>
              <a:t>because half the local adult population was functionally illiterate.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3967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7748" y="188640"/>
            <a:ext cx="11821566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/>
              <a:t>We started a </a:t>
            </a:r>
            <a:r>
              <a:rPr lang="en-US" sz="4400" b="1" dirty="0">
                <a:solidFill>
                  <a:srgbClr val="FF0000"/>
                </a:solidFill>
              </a:rPr>
              <a:t>“SOUNS” program in </a:t>
            </a:r>
            <a:r>
              <a:rPr lang="en-US" sz="4400" b="1" dirty="0" err="1">
                <a:solidFill>
                  <a:srgbClr val="FF0000"/>
                </a:solidFill>
              </a:rPr>
              <a:t>Sth</a:t>
            </a:r>
            <a:r>
              <a:rPr lang="en-US" sz="4400" b="1" dirty="0">
                <a:solidFill>
                  <a:srgbClr val="FF0000"/>
                </a:solidFill>
              </a:rPr>
              <a:t>. Africa </a:t>
            </a:r>
            <a:r>
              <a:rPr lang="en-US" sz="4400" b="1" dirty="0"/>
              <a:t>t</a:t>
            </a:r>
            <a:r>
              <a:rPr lang="en-AU" sz="4400" b="1" dirty="0"/>
              <a:t>o improve literacy by teaching children recognition of letters by sounds instead of names.</a:t>
            </a:r>
            <a:endParaRPr lang="en-US" sz="4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A4C0D-6193-4F38-9242-E0F73200F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81" y="1916832"/>
            <a:ext cx="729109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5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1764" y="241185"/>
            <a:ext cx="6696744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We provided </a:t>
            </a:r>
            <a:r>
              <a:rPr lang="en-US" sz="4400" b="1" dirty="0">
                <a:solidFill>
                  <a:srgbClr val="FF0000"/>
                </a:solidFill>
              </a:rPr>
              <a:t>water for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schools in Lebanon </a:t>
            </a:r>
            <a:r>
              <a:rPr lang="en-US" sz="4400" b="1" dirty="0"/>
              <a:t>s</a:t>
            </a:r>
            <a:r>
              <a:rPr lang="en-AU" sz="4400" b="1" dirty="0"/>
              <a:t>o students can be healthier and get a better education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437D92-8BF8-43F1-999A-AC21969E3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320" y="58229"/>
            <a:ext cx="4410652" cy="661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0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36A42-6C6D-4D49-9DC1-F0D31354A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868" y="1027907"/>
            <a:ext cx="9793088" cy="56368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AEC3B-CACE-4132-8BC4-1EEF062FED61}"/>
              </a:ext>
            </a:extLst>
          </p:cNvPr>
          <p:cNvSpPr/>
          <p:nvPr/>
        </p:nvSpPr>
        <p:spPr>
          <a:xfrm>
            <a:off x="261764" y="40532"/>
            <a:ext cx="11665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/>
              <a:t>When you teach somebody how to read, they have that for a lifetime. It ripples through the community, one by one. </a:t>
            </a:r>
            <a:r>
              <a:rPr lang="en-AU" sz="2000" b="1" dirty="0"/>
              <a:t>Mark Wilson.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EA50E-C13B-4E12-8480-7B20E0D5AE2B}"/>
              </a:ext>
            </a:extLst>
          </p:cNvPr>
          <p:cNvSpPr txBox="1"/>
          <p:nvPr/>
        </p:nvSpPr>
        <p:spPr>
          <a:xfrm>
            <a:off x="6454452" y="566124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rgbClr val="FFFF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9399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8C7EF-2C01-44B6-8607-6089D1469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16218"/>
            <a:ext cx="8928992" cy="66603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683EC1-2986-4082-A10A-6C7829CCAB6B}"/>
              </a:ext>
            </a:extLst>
          </p:cNvPr>
          <p:cNvSpPr txBox="1"/>
          <p:nvPr/>
        </p:nvSpPr>
        <p:spPr>
          <a:xfrm>
            <a:off x="10451406" y="5768533"/>
            <a:ext cx="1728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82291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900590" cy="10207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33772" y="620688"/>
            <a:ext cx="11593288" cy="5563344"/>
          </a:xfrm>
        </p:spPr>
        <p:txBody>
          <a:bodyPr>
            <a:normAutofit/>
          </a:bodyPr>
          <a:lstStyle/>
          <a:p>
            <a:r>
              <a:rPr lang="en-AU" sz="4000" b="1" dirty="0"/>
              <a:t>More than </a:t>
            </a:r>
            <a:r>
              <a:rPr lang="en-AU" sz="4000" b="1" dirty="0">
                <a:solidFill>
                  <a:srgbClr val="FF0000"/>
                </a:solidFill>
              </a:rPr>
              <a:t>775 million people </a:t>
            </a:r>
            <a:r>
              <a:rPr lang="en-AU" sz="4000" b="1" dirty="0"/>
              <a:t>over the age of 15 are illiterate. </a:t>
            </a:r>
          </a:p>
          <a:p>
            <a:r>
              <a:rPr lang="en-AU" sz="4000" b="1" dirty="0"/>
              <a:t>That is…</a:t>
            </a:r>
            <a:endParaRPr lang="en-US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23059D-C55C-43EF-9B6A-9E4938BC3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44" y="1891407"/>
            <a:ext cx="5657172" cy="36966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95A57C-926E-4D67-A4D9-E6755DDBE792}"/>
              </a:ext>
            </a:extLst>
          </p:cNvPr>
          <p:cNvSpPr/>
          <p:nvPr/>
        </p:nvSpPr>
        <p:spPr>
          <a:xfrm>
            <a:off x="4882914" y="5688814"/>
            <a:ext cx="7305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b="1" dirty="0"/>
              <a:t>…of the world’s adult population</a:t>
            </a:r>
            <a:r>
              <a:rPr lang="en-A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93812" y="332656"/>
            <a:ext cx="10801200" cy="6192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4400" b="1" dirty="0"/>
              <a:t>Rotary’s educational goal is to… </a:t>
            </a:r>
          </a:p>
          <a:p>
            <a:pPr marL="0" indent="0">
              <a:buNone/>
            </a:pPr>
            <a:endParaRPr lang="en-AU" sz="4400" b="1" dirty="0"/>
          </a:p>
          <a:p>
            <a:r>
              <a:rPr lang="en-AU" sz="4400" b="1" dirty="0"/>
              <a:t>strengthen the capacity of communities to support basic education and literacy, </a:t>
            </a:r>
          </a:p>
          <a:p>
            <a:r>
              <a:rPr lang="en-AU" sz="4400" b="1" dirty="0"/>
              <a:t>reduce gender disparity in education</a:t>
            </a:r>
          </a:p>
          <a:p>
            <a:r>
              <a:rPr lang="en-AU" sz="4400" b="1" dirty="0"/>
              <a:t>increase adult literacy</a:t>
            </a:r>
          </a:p>
          <a:p>
            <a:endParaRPr lang="en-AU" sz="4400" b="1" dirty="0"/>
          </a:p>
          <a:p>
            <a:pPr marL="0" indent="0">
              <a:buNone/>
            </a:pPr>
            <a:r>
              <a:rPr lang="en-AU" sz="4400" b="1" dirty="0"/>
              <a:t>We support education for all children, and literacy for children and adults.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05992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49796" y="2636912"/>
            <a:ext cx="11311559" cy="3691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800" b="1" dirty="0"/>
              <a:t>Rotary takes action to empower educators to inspire learning at all ages</a:t>
            </a:r>
          </a:p>
          <a:p>
            <a:pPr marL="0" indent="0">
              <a:buNone/>
            </a:pPr>
            <a:r>
              <a:rPr lang="en-AU" sz="4800" b="1" dirty="0"/>
              <a:t>For example… </a:t>
            </a:r>
          </a:p>
        </p:txBody>
      </p:sp>
    </p:spTree>
    <p:extLst>
      <p:ext uri="{BB962C8B-B14F-4D97-AF65-F5344CB8AC3E}">
        <p14:creationId xmlns:p14="http://schemas.microsoft.com/office/powerpoint/2010/main" val="65455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1764" y="260648"/>
            <a:ext cx="1152128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b="1" dirty="0"/>
              <a:t>We </a:t>
            </a:r>
            <a:r>
              <a:rPr lang="en-AU" sz="4000" b="1" dirty="0">
                <a:solidFill>
                  <a:srgbClr val="FF0000"/>
                </a:solidFill>
              </a:rPr>
              <a:t>train teachers </a:t>
            </a:r>
            <a:r>
              <a:rPr lang="en-AU" sz="4000" b="1" dirty="0"/>
              <a:t>and other professionals to work with vulnerable populations.</a:t>
            </a:r>
            <a:endParaRPr lang="en-US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51C16-2766-42E4-96C2-AB4BF5C0E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6" y="1340768"/>
            <a:ext cx="5256584" cy="52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05780" y="260648"/>
            <a:ext cx="11492827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b="1" dirty="0"/>
              <a:t>Rotary members invest in the future by giving </a:t>
            </a:r>
            <a:r>
              <a:rPr lang="en-AU" sz="4000" b="1" dirty="0">
                <a:solidFill>
                  <a:srgbClr val="FF0000"/>
                </a:solidFill>
              </a:rPr>
              <a:t>scholarships to students</a:t>
            </a:r>
            <a:r>
              <a:rPr lang="en-AU" sz="4000" b="1" dirty="0">
                <a:solidFill>
                  <a:srgbClr val="FFFF00"/>
                </a:solidFill>
              </a:rPr>
              <a:t> </a:t>
            </a:r>
            <a:r>
              <a:rPr lang="en-AU" sz="4000" b="1" dirty="0"/>
              <a:t>who have the potential to change our communities</a:t>
            </a:r>
            <a:r>
              <a:rPr lang="en-AU" sz="4000" dirty="0"/>
              <a:t>.</a:t>
            </a:r>
            <a:endParaRPr lang="en-US" sz="4000" b="1" dirty="0"/>
          </a:p>
        </p:txBody>
      </p:sp>
      <p:pic>
        <p:nvPicPr>
          <p:cNvPr id="4" name="Picture 3" descr="A person preparing food on a table&#10;&#10;Description generated with high confidence">
            <a:extLst>
              <a:ext uri="{FF2B5EF4-FFF2-40B4-BE49-F238E27FC236}">
                <a16:creationId xmlns:a16="http://schemas.microsoft.com/office/drawing/2014/main" id="{70DCDFB0-805A-4D04-81AD-57F5B3D83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1340768"/>
            <a:ext cx="4838763" cy="532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6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33771" y="242586"/>
            <a:ext cx="11631629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400" b="1" dirty="0"/>
              <a:t>We </a:t>
            </a:r>
            <a:r>
              <a:rPr lang="en-AU" sz="4400" b="1" dirty="0">
                <a:solidFill>
                  <a:srgbClr val="FF0000"/>
                </a:solidFill>
              </a:rPr>
              <a:t>fight adult illiteracy </a:t>
            </a:r>
            <a:r>
              <a:rPr lang="en-AU" sz="4400" b="1" dirty="0"/>
              <a:t>by working with local advocates to offer community literacy programs.</a:t>
            </a:r>
          </a:p>
          <a:p>
            <a:pPr marL="0" indent="0">
              <a:buNone/>
            </a:pPr>
            <a:r>
              <a:rPr lang="en-AU" sz="4400" b="1" dirty="0"/>
              <a:t>Examples… </a:t>
            </a:r>
            <a:endParaRPr lang="en-US" sz="4400" b="1" dirty="0"/>
          </a:p>
        </p:txBody>
      </p:sp>
      <p:pic>
        <p:nvPicPr>
          <p:cNvPr id="4" name="Picture 3" descr="A picture containing person, indoor, wall, man&#10;&#10;Description generated with very high confidence">
            <a:extLst>
              <a:ext uri="{FF2B5EF4-FFF2-40B4-BE49-F238E27FC236}">
                <a16:creationId xmlns:a16="http://schemas.microsoft.com/office/drawing/2014/main" id="{55E43C36-3B15-4991-B139-DC7E94976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0" y="1484784"/>
            <a:ext cx="471418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9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1764" y="116632"/>
            <a:ext cx="11665296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400" b="1" dirty="0"/>
              <a:t>In Afghanistan, we </a:t>
            </a:r>
            <a:r>
              <a:rPr lang="en-AU" sz="4400" b="1" dirty="0">
                <a:solidFill>
                  <a:srgbClr val="FF0000"/>
                </a:solidFill>
              </a:rPr>
              <a:t>started a girls school </a:t>
            </a:r>
            <a:r>
              <a:rPr lang="en-AU" sz="4400" b="1" dirty="0"/>
              <a:t>to break the cycle of poverty and social imbalance</a:t>
            </a:r>
            <a:r>
              <a:rPr lang="en-AU" sz="4400" dirty="0"/>
              <a:t>.</a:t>
            </a:r>
            <a:endParaRPr lang="en-US" sz="4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F9B47-3BFC-4B4A-A611-E76D69478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5" y="1412776"/>
            <a:ext cx="709427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241</Words>
  <Application>Microsoft Office PowerPoint</Application>
  <PresentationFormat>Custom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Office Theme</vt:lpstr>
      <vt:lpstr>Ink 31: An Introduction to Rotary’s Education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 00: Template</dc:title>
  <dc:creator>Geoffrey James</dc:creator>
  <cp:lastModifiedBy>Geoffrey James</cp:lastModifiedBy>
  <cp:revision>21</cp:revision>
  <dcterms:created xsi:type="dcterms:W3CDTF">2017-08-14T06:26:37Z</dcterms:created>
  <dcterms:modified xsi:type="dcterms:W3CDTF">2017-09-21T07:21:07Z</dcterms:modified>
</cp:coreProperties>
</file>