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7"/>
  </p:notesMasterIdLst>
  <p:handoutMasterIdLst>
    <p:handoutMasterId r:id="rId18"/>
  </p:handoutMasterIdLst>
  <p:sldIdLst>
    <p:sldId id="256" r:id="rId2"/>
    <p:sldId id="274" r:id="rId3"/>
    <p:sldId id="278" r:id="rId4"/>
    <p:sldId id="277" r:id="rId5"/>
    <p:sldId id="275" r:id="rId6"/>
    <p:sldId id="273" r:id="rId7"/>
    <p:sldId id="259" r:id="rId8"/>
    <p:sldId id="268" r:id="rId9"/>
    <p:sldId id="271" r:id="rId10"/>
    <p:sldId id="272" r:id="rId11"/>
    <p:sldId id="269" r:id="rId12"/>
    <p:sldId id="262" r:id="rId13"/>
    <p:sldId id="276" r:id="rId14"/>
    <p:sldId id="258" r:id="rId15"/>
    <p:sldId id="267" r:id="rId16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69877" autoAdjust="0"/>
  </p:normalViewPr>
  <p:slideViewPr>
    <p:cSldViewPr>
      <p:cViewPr varScale="1">
        <p:scale>
          <a:sx n="76" d="100"/>
          <a:sy n="76" d="100"/>
        </p:scale>
        <p:origin x="1662" y="102"/>
      </p:cViewPr>
      <p:guideLst>
        <p:guide pos="3839"/>
        <p:guide orient="horz" pos="2160"/>
      </p:guideLst>
    </p:cSldViewPr>
  </p:slideViewPr>
  <p:notesTextViewPr>
    <p:cViewPr>
      <p:scale>
        <a:sx n="50" d="100"/>
        <a:sy n="50" d="100"/>
      </p:scale>
      <p:origin x="0" y="0"/>
    </p:cViewPr>
  </p:notesTextViewPr>
  <p:notesViewPr>
    <p:cSldViewPr showGuides="1">
      <p:cViewPr varScale="1">
        <p:scale>
          <a:sx n="52" d="100"/>
          <a:sy n="52" d="100"/>
        </p:scale>
        <p:origin x="2664" y="3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off James" userId="4b9db57a3d38a8a0" providerId="LiveId" clId="{4B81A9C9-04D8-48CC-9DFF-9D4CF97374A9}"/>
    <pc:docChg chg="delSld delMainMaster">
      <pc:chgData name="Geoff James" userId="4b9db57a3d38a8a0" providerId="LiveId" clId="{4B81A9C9-04D8-48CC-9DFF-9D4CF97374A9}" dt="2020-04-02T00:08:46.785" v="0" actId="2696"/>
      <pc:docMkLst>
        <pc:docMk/>
      </pc:docMkLst>
      <pc:sldChg chg="del">
        <pc:chgData name="Geoff James" userId="4b9db57a3d38a8a0" providerId="LiveId" clId="{4B81A9C9-04D8-48CC-9DFF-9D4CF97374A9}" dt="2020-04-02T00:08:46.785" v="0" actId="2696"/>
        <pc:sldMkLst>
          <pc:docMk/>
          <pc:sldMk cId="4228151068" sldId="365"/>
        </pc:sldMkLst>
      </pc:sldChg>
      <pc:sldChg chg="del">
        <pc:chgData name="Geoff James" userId="4b9db57a3d38a8a0" providerId="LiveId" clId="{4B81A9C9-04D8-48CC-9DFF-9D4CF97374A9}" dt="2020-04-02T00:08:46.785" v="0" actId="2696"/>
        <pc:sldMkLst>
          <pc:docMk/>
          <pc:sldMk cId="2491399951" sldId="366"/>
        </pc:sldMkLst>
      </pc:sldChg>
      <pc:sldChg chg="del">
        <pc:chgData name="Geoff James" userId="4b9db57a3d38a8a0" providerId="LiveId" clId="{4B81A9C9-04D8-48CC-9DFF-9D4CF97374A9}" dt="2020-04-02T00:08:46.785" v="0" actId="2696"/>
        <pc:sldMkLst>
          <pc:docMk/>
          <pc:sldMk cId="2945154078" sldId="367"/>
        </pc:sldMkLst>
      </pc:sldChg>
      <pc:sldChg chg="del">
        <pc:chgData name="Geoff James" userId="4b9db57a3d38a8a0" providerId="LiveId" clId="{4B81A9C9-04D8-48CC-9DFF-9D4CF97374A9}" dt="2020-04-02T00:08:46.785" v="0" actId="2696"/>
        <pc:sldMkLst>
          <pc:docMk/>
          <pc:sldMk cId="2990101822" sldId="368"/>
        </pc:sldMkLst>
      </pc:sldChg>
      <pc:sldChg chg="del">
        <pc:chgData name="Geoff James" userId="4b9db57a3d38a8a0" providerId="LiveId" clId="{4B81A9C9-04D8-48CC-9DFF-9D4CF97374A9}" dt="2020-04-02T00:08:46.785" v="0" actId="2696"/>
        <pc:sldMkLst>
          <pc:docMk/>
          <pc:sldMk cId="1964966577" sldId="369"/>
        </pc:sldMkLst>
      </pc:sldChg>
      <pc:sldChg chg="del">
        <pc:chgData name="Geoff James" userId="4b9db57a3d38a8a0" providerId="LiveId" clId="{4B81A9C9-04D8-48CC-9DFF-9D4CF97374A9}" dt="2020-04-02T00:08:46.785" v="0" actId="2696"/>
        <pc:sldMkLst>
          <pc:docMk/>
          <pc:sldMk cId="1716595910" sldId="370"/>
        </pc:sldMkLst>
      </pc:sldChg>
      <pc:sldChg chg="del">
        <pc:chgData name="Geoff James" userId="4b9db57a3d38a8a0" providerId="LiveId" clId="{4B81A9C9-04D8-48CC-9DFF-9D4CF97374A9}" dt="2020-04-02T00:08:46.785" v="0" actId="2696"/>
        <pc:sldMkLst>
          <pc:docMk/>
          <pc:sldMk cId="3126241458" sldId="379"/>
        </pc:sldMkLst>
      </pc:sldChg>
      <pc:sldMasterChg chg="del delSldLayout">
        <pc:chgData name="Geoff James" userId="4b9db57a3d38a8a0" providerId="LiveId" clId="{4B81A9C9-04D8-48CC-9DFF-9D4CF97374A9}" dt="2020-04-02T00:08:46.785" v="0" actId="2696"/>
        <pc:sldMasterMkLst>
          <pc:docMk/>
          <pc:sldMasterMk cId="269279496" sldId="2147483672"/>
        </pc:sldMasterMkLst>
        <pc:sldLayoutChg chg="del">
          <pc:chgData name="Geoff James" userId="4b9db57a3d38a8a0" providerId="LiveId" clId="{4B81A9C9-04D8-48CC-9DFF-9D4CF97374A9}" dt="2020-04-02T00:08:46.785" v="0" actId="2696"/>
          <pc:sldLayoutMkLst>
            <pc:docMk/>
            <pc:sldMasterMk cId="269279496" sldId="2147483672"/>
            <pc:sldLayoutMk cId="678770438" sldId="2147483673"/>
          </pc:sldLayoutMkLst>
        </pc:sldLayoutChg>
        <pc:sldLayoutChg chg="del">
          <pc:chgData name="Geoff James" userId="4b9db57a3d38a8a0" providerId="LiveId" clId="{4B81A9C9-04D8-48CC-9DFF-9D4CF97374A9}" dt="2020-04-02T00:08:46.785" v="0" actId="2696"/>
          <pc:sldLayoutMkLst>
            <pc:docMk/>
            <pc:sldMasterMk cId="269279496" sldId="2147483672"/>
            <pc:sldLayoutMk cId="3971335932" sldId="2147483674"/>
          </pc:sldLayoutMkLst>
        </pc:sldLayoutChg>
        <pc:sldLayoutChg chg="del">
          <pc:chgData name="Geoff James" userId="4b9db57a3d38a8a0" providerId="LiveId" clId="{4B81A9C9-04D8-48CC-9DFF-9D4CF97374A9}" dt="2020-04-02T00:08:46.785" v="0" actId="2696"/>
          <pc:sldLayoutMkLst>
            <pc:docMk/>
            <pc:sldMasterMk cId="269279496" sldId="2147483672"/>
            <pc:sldLayoutMk cId="2556703486" sldId="2147483675"/>
          </pc:sldLayoutMkLst>
        </pc:sldLayoutChg>
        <pc:sldLayoutChg chg="del">
          <pc:chgData name="Geoff James" userId="4b9db57a3d38a8a0" providerId="LiveId" clId="{4B81A9C9-04D8-48CC-9DFF-9D4CF97374A9}" dt="2020-04-02T00:08:46.785" v="0" actId="2696"/>
          <pc:sldLayoutMkLst>
            <pc:docMk/>
            <pc:sldMasterMk cId="269279496" sldId="2147483672"/>
            <pc:sldLayoutMk cId="1729137750" sldId="2147483676"/>
          </pc:sldLayoutMkLst>
        </pc:sldLayoutChg>
        <pc:sldLayoutChg chg="del">
          <pc:chgData name="Geoff James" userId="4b9db57a3d38a8a0" providerId="LiveId" clId="{4B81A9C9-04D8-48CC-9DFF-9D4CF97374A9}" dt="2020-04-02T00:08:46.785" v="0" actId="2696"/>
          <pc:sldLayoutMkLst>
            <pc:docMk/>
            <pc:sldMasterMk cId="269279496" sldId="2147483672"/>
            <pc:sldLayoutMk cId="2221116350" sldId="2147483677"/>
          </pc:sldLayoutMkLst>
        </pc:sldLayoutChg>
        <pc:sldLayoutChg chg="del">
          <pc:chgData name="Geoff James" userId="4b9db57a3d38a8a0" providerId="LiveId" clId="{4B81A9C9-04D8-48CC-9DFF-9D4CF97374A9}" dt="2020-04-02T00:08:46.785" v="0" actId="2696"/>
          <pc:sldLayoutMkLst>
            <pc:docMk/>
            <pc:sldMasterMk cId="269279496" sldId="2147483672"/>
            <pc:sldLayoutMk cId="3284142761" sldId="2147483678"/>
          </pc:sldLayoutMkLst>
        </pc:sldLayoutChg>
        <pc:sldLayoutChg chg="del">
          <pc:chgData name="Geoff James" userId="4b9db57a3d38a8a0" providerId="LiveId" clId="{4B81A9C9-04D8-48CC-9DFF-9D4CF97374A9}" dt="2020-04-02T00:08:46.785" v="0" actId="2696"/>
          <pc:sldLayoutMkLst>
            <pc:docMk/>
            <pc:sldMasterMk cId="269279496" sldId="2147483672"/>
            <pc:sldLayoutMk cId="2957311190" sldId="2147483679"/>
          </pc:sldLayoutMkLst>
        </pc:sldLayoutChg>
        <pc:sldLayoutChg chg="del">
          <pc:chgData name="Geoff James" userId="4b9db57a3d38a8a0" providerId="LiveId" clId="{4B81A9C9-04D8-48CC-9DFF-9D4CF97374A9}" dt="2020-04-02T00:08:46.785" v="0" actId="2696"/>
          <pc:sldLayoutMkLst>
            <pc:docMk/>
            <pc:sldMasterMk cId="269279496" sldId="2147483672"/>
            <pc:sldLayoutMk cId="2204427278" sldId="2147483680"/>
          </pc:sldLayoutMkLst>
        </pc:sldLayoutChg>
        <pc:sldLayoutChg chg="del">
          <pc:chgData name="Geoff James" userId="4b9db57a3d38a8a0" providerId="LiveId" clId="{4B81A9C9-04D8-48CC-9DFF-9D4CF97374A9}" dt="2020-04-02T00:08:46.785" v="0" actId="2696"/>
          <pc:sldLayoutMkLst>
            <pc:docMk/>
            <pc:sldMasterMk cId="269279496" sldId="2147483672"/>
            <pc:sldLayoutMk cId="2561737398" sldId="2147483681"/>
          </pc:sldLayoutMkLst>
        </pc:sldLayoutChg>
        <pc:sldLayoutChg chg="del">
          <pc:chgData name="Geoff James" userId="4b9db57a3d38a8a0" providerId="LiveId" clId="{4B81A9C9-04D8-48CC-9DFF-9D4CF97374A9}" dt="2020-04-02T00:08:46.785" v="0" actId="2696"/>
          <pc:sldLayoutMkLst>
            <pc:docMk/>
            <pc:sldMasterMk cId="269279496" sldId="2147483672"/>
            <pc:sldLayoutMk cId="641666151" sldId="2147483682"/>
          </pc:sldLayoutMkLst>
        </pc:sldLayoutChg>
        <pc:sldLayoutChg chg="del">
          <pc:chgData name="Geoff James" userId="4b9db57a3d38a8a0" providerId="LiveId" clId="{4B81A9C9-04D8-48CC-9DFF-9D4CF97374A9}" dt="2020-04-02T00:08:46.785" v="0" actId="2696"/>
          <pc:sldLayoutMkLst>
            <pc:docMk/>
            <pc:sldMasterMk cId="269279496" sldId="2147483672"/>
            <pc:sldLayoutMk cId="513660710" sldId="2147483683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4/2/2020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4/2/2020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  <a:solidFill>
            <a:srgbClr val="00B0F0"/>
          </a:solidFill>
        </p:spPr>
        <p:txBody>
          <a:bodyPr anchor="b"/>
          <a:lstStyle>
            <a:lvl1pPr algn="ctr">
              <a:defRPr sz="5998" b="1" baseline="0">
                <a:solidFill>
                  <a:schemeClr val="bg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>
            <a:normAutofit/>
          </a:bodyPr>
          <a:lstStyle>
            <a:lvl1pPr marL="0" indent="0" algn="ctr">
              <a:buNone/>
              <a:defRPr sz="3199">
                <a:latin typeface="Georgia" panose="02040502050405020303" pitchFamily="18" charset="0"/>
              </a:defRPr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8898-62B3-4174-B58C-5504867F0926}" type="datetimeFigureOut">
              <a:rPr lang="en-AU" smtClean="0"/>
              <a:t>2/04/2020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1FBE4-D55B-43B2-BC03-09CC9C8019A9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468" y="4343398"/>
            <a:ext cx="4866398" cy="182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71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8898-62B3-4174-B58C-5504867F0926}" type="datetimeFigureOut">
              <a:rPr lang="en-AU" smtClean="0"/>
              <a:t>2/04/2020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1FBE4-D55B-43B2-BC03-09CC9C8019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7795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8898-62B3-4174-B58C-5504867F0926}" type="datetimeFigureOut">
              <a:rPr lang="en-AU" smtClean="0"/>
              <a:t>2/04/2020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1FBE4-D55B-43B2-BC03-09CC9C8019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2759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4399">
                <a:latin typeface="Georgia" panose="02040502050405020303" pitchFamily="18" charset="0"/>
              </a:defRPr>
            </a:lvl1pPr>
            <a:lvl2pPr>
              <a:defRPr sz="3999">
                <a:latin typeface="Georgia" panose="02040502050405020303" pitchFamily="18" charset="0"/>
              </a:defRPr>
            </a:lvl2pPr>
            <a:lvl3pPr>
              <a:defRPr sz="3599">
                <a:latin typeface="Georgia" panose="02040502050405020303" pitchFamily="18" charset="0"/>
              </a:defRPr>
            </a:lvl3pPr>
            <a:lvl4pPr>
              <a:defRPr sz="3199">
                <a:latin typeface="Georgia" panose="02040502050405020303" pitchFamily="18" charset="0"/>
              </a:defRPr>
            </a:lvl4pPr>
            <a:lvl5pPr>
              <a:defRPr sz="3199"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55" y="5807623"/>
            <a:ext cx="1965611" cy="73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80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8898-62B3-4174-B58C-5504867F0926}" type="datetimeFigureOut">
              <a:rPr lang="en-AU" smtClean="0"/>
              <a:t>2/04/2020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1FBE4-D55B-43B2-BC03-09CC9C8019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6771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8898-62B3-4174-B58C-5504867F0926}" type="datetimeFigureOut">
              <a:rPr lang="en-AU" smtClean="0"/>
              <a:t>2/04/2020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1FBE4-D55B-43B2-BC03-09CC9C8019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4795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8898-62B3-4174-B58C-5504867F0926}" type="datetimeFigureOut">
              <a:rPr lang="en-AU" smtClean="0"/>
              <a:t>2/04/2020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1FBE4-D55B-43B2-BC03-09CC9C8019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66826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8898-62B3-4174-B58C-5504867F0926}" type="datetimeFigureOut">
              <a:rPr lang="en-AU" smtClean="0"/>
              <a:t>2/04/2020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1FBE4-D55B-43B2-BC03-09CC9C8019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4794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8898-62B3-4174-B58C-5504867F0926}" type="datetimeFigureOut">
              <a:rPr lang="en-AU" smtClean="0"/>
              <a:t>2/04/2020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1FBE4-D55B-43B2-BC03-09CC9C8019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5345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8898-62B3-4174-B58C-5504867F0926}" type="datetimeFigureOut">
              <a:rPr lang="en-AU" smtClean="0"/>
              <a:t>2/04/2020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1FBE4-D55B-43B2-BC03-09CC9C8019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0826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8898-62B3-4174-B58C-5504867F0926}" type="datetimeFigureOut">
              <a:rPr lang="en-AU" smtClean="0"/>
              <a:t>2/04/2020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1FBE4-D55B-43B2-BC03-09CC9C8019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4631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8898-62B3-4174-B58C-5504867F0926}" type="datetimeFigureOut">
              <a:rPr lang="en-AU" smtClean="0"/>
              <a:t>2/04/2020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1FBE4-D55B-43B2-BC03-09CC9C8019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69101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08898-62B3-4174-B58C-5504867F0926}" type="datetimeFigureOut">
              <a:rPr lang="en-AU" smtClean="0"/>
              <a:t>2/04/2020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1FBE4-D55B-43B2-BC03-09CC9C8019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5575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524540"/>
            <a:ext cx="9141619" cy="2996402"/>
          </a:xfrm>
        </p:spPr>
        <p:txBody>
          <a:bodyPr>
            <a:normAutofit/>
          </a:bodyPr>
          <a:lstStyle/>
          <a:p>
            <a:r>
              <a:rPr lang="en-AU" b="1" i="0" u="none" strike="noStrike" kern="1400" baseline="0" dirty="0">
                <a:latin typeface="Times New Roman" panose="02020603050405020304" pitchFamily="18" charset="0"/>
              </a:rPr>
              <a:t>INK </a:t>
            </a:r>
            <a:r>
              <a:rPr lang="en-AU" kern="1400" dirty="0">
                <a:latin typeface="Times New Roman" panose="02020603050405020304" pitchFamily="18" charset="0"/>
              </a:rPr>
              <a:t>23: 10 Insights Into Maternal &amp; Child </a:t>
            </a:r>
            <a:r>
              <a:rPr lang="en-AU" kern="1400">
                <a:latin typeface="Times New Roman" panose="02020603050405020304" pitchFamily="18" charset="0"/>
              </a:rPr>
              <a:t>Health Month (</a:t>
            </a:r>
            <a:r>
              <a:rPr lang="en-AU" kern="1400" dirty="0">
                <a:latin typeface="Times New Roman" panose="02020603050405020304" pitchFamily="18" charset="0"/>
              </a:rPr>
              <a:t>April)</a:t>
            </a:r>
            <a:endParaRPr lang="en-AU" b="1" i="0" u="none" strike="noStrike" kern="1400" baseline="0" dirty="0">
              <a:latin typeface="Times New Roman" panose="02020603050405020304" pitchFamily="18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523603" y="3659650"/>
            <a:ext cx="9141619" cy="1655331"/>
          </a:xfrm>
        </p:spPr>
        <p:txBody>
          <a:bodyPr/>
          <a:lstStyle/>
          <a:p>
            <a:endParaRPr lang="en-A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2010">
            <a:off x="435396" y="307082"/>
            <a:ext cx="1976078" cy="148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78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" y="1586923"/>
            <a:ext cx="8955399" cy="4646536"/>
          </a:xfrm>
        </p:spPr>
        <p:txBody>
          <a:bodyPr>
            <a:noAutofit/>
          </a:bodyPr>
          <a:lstStyle/>
          <a:p>
            <a:r>
              <a:rPr lang="en-AU" sz="4799" b="1" dirty="0">
                <a:latin typeface="Times New Roman" panose="02020603050405020304" pitchFamily="18" charset="0"/>
              </a:rPr>
              <a:t>Haiti has the highest maternal and infant mortality rate of any country in the western hemisphere. Rotary provided a fully equipped medical Jeep to volunteers and midwives to reach mothers and children in remote areas.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i="0" u="none" strike="noStrike" kern="1200" baseline="0" dirty="0">
                <a:latin typeface="Times New Roman" panose="02020603050405020304" pitchFamily="18" charset="0"/>
              </a:rPr>
              <a:t>{07} Example - Mobile Pre Natal Clinics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3440" y="1894287"/>
            <a:ext cx="3277862" cy="458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6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18" y="1691141"/>
            <a:ext cx="7318939" cy="411690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45579" y="1826042"/>
            <a:ext cx="4486163" cy="4350205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AU" b="1" dirty="0">
                <a:latin typeface="Times New Roman" panose="02020603050405020304" pitchFamily="18" charset="0"/>
              </a:rPr>
              <a:t>Rotarians provided a mobile cancer screening unit and awareness trainings around Chennai, India, where there is a high mortality rate of women with breast and cervical cancer due to late diagnosis.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i="0" u="none" strike="noStrike" kern="1200" baseline="0" dirty="0">
                <a:latin typeface="Times New Roman" panose="02020603050405020304" pitchFamily="18" charset="0"/>
              </a:rPr>
              <a:t>{08} Example - Cancer Screening</a:t>
            </a:r>
          </a:p>
        </p:txBody>
      </p:sp>
    </p:spTree>
    <p:extLst>
      <p:ext uri="{BB962C8B-B14F-4D97-AF65-F5344CB8AC3E}">
        <p14:creationId xmlns:p14="http://schemas.microsoft.com/office/powerpoint/2010/main" val="3794849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97" y="1691141"/>
            <a:ext cx="6530068" cy="435337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9915" y="1691141"/>
            <a:ext cx="6030928" cy="4895104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AU" sz="4799" b="1" dirty="0">
                <a:latin typeface="Times New Roman" panose="02020603050405020304" pitchFamily="18" charset="0"/>
              </a:rPr>
              <a:t>Rotary members launched a $3 million, five-year pilot to save lives of mothers and children during home deliveries in Nigeria. Since 2005 — restoring dignity and hope to vulnerable mothers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i="0" u="none" strike="noStrike" kern="1200" baseline="0" dirty="0">
                <a:latin typeface="Times New Roman" panose="02020603050405020304" pitchFamily="18" charset="0"/>
              </a:rPr>
              <a:t>{09} Example - Safe Home Deliveries - Nigeria</a:t>
            </a:r>
          </a:p>
        </p:txBody>
      </p:sp>
    </p:spTree>
    <p:extLst>
      <p:ext uri="{BB962C8B-B14F-4D97-AF65-F5344CB8AC3E}">
        <p14:creationId xmlns:p14="http://schemas.microsoft.com/office/powerpoint/2010/main" val="1445805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6544" y="1691141"/>
            <a:ext cx="6145199" cy="4883994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AU" sz="4799" b="1" dirty="0">
                <a:latin typeface="Times New Roman" panose="02020603050405020304" pitchFamily="18" charset="0"/>
              </a:rPr>
              <a:t>"If mothers are empowered and healthy, so are their families, leading to an alleviation of poverty and hunger.” Robert </a:t>
            </a:r>
            <a:r>
              <a:rPr lang="en-AU" sz="4799" b="1" dirty="0" err="1">
                <a:latin typeface="Times New Roman" panose="02020603050405020304" pitchFamily="18" charset="0"/>
              </a:rPr>
              <a:t>Zinser</a:t>
            </a:r>
            <a:r>
              <a:rPr lang="en-AU" sz="4799" b="1" dirty="0">
                <a:latin typeface="Times New Roman" panose="02020603050405020304" pitchFamily="18" charset="0"/>
              </a:rPr>
              <a:t>, co-founder of the Rotarian Action Group for Population and Development and retired president for Asia at chemical giant BASF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i="0" u="none" strike="noStrike" kern="1200" baseline="0" dirty="0">
                <a:latin typeface="Times New Roman" panose="02020603050405020304" pitchFamily="18" charset="0"/>
              </a:rPr>
              <a:t>{10} Summary - We </a:t>
            </a:r>
            <a:r>
              <a:rPr lang="en-AU" dirty="0">
                <a:latin typeface="Times New Roman" panose="02020603050405020304" pitchFamily="18" charset="0"/>
              </a:rPr>
              <a:t>Empower Mothers</a:t>
            </a:r>
            <a:endParaRPr lang="en-AU" b="1" i="0" u="none" strike="noStrike" kern="1200" baseline="0" dirty="0">
              <a:latin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81" y="1691140"/>
            <a:ext cx="4883995" cy="488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5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i="0" u="none" strike="noStrike" kern="1200" baseline="0" dirty="0">
                <a:latin typeface="Times New Roman" panose="02020603050405020304" pitchFamily="18" charset="0"/>
              </a:rPr>
              <a:t>{11} So Spread the Word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344398" y="1691141"/>
            <a:ext cx="4595528" cy="4234876"/>
          </a:xfrm>
        </p:spPr>
        <p:txBody>
          <a:bodyPr>
            <a:normAutofit lnSpcReduction="10000"/>
          </a:bodyPr>
          <a:lstStyle/>
          <a:p>
            <a:pPr lvl="0"/>
            <a:r>
              <a:rPr lang="en-AU" sz="4799" b="1" dirty="0">
                <a:latin typeface="Times New Roman" panose="02020603050405020304" pitchFamily="18" charset="0"/>
              </a:rPr>
              <a:t>Rotarians are urged to spread the word about Rotary’s work empowering mothers &amp; children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926" y="1691141"/>
            <a:ext cx="6410917" cy="490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9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b="1" i="0" u="none" strike="noStrike" kern="1200" baseline="0">
                <a:latin typeface="Times New Roman" panose="02020603050405020304" pitchFamily="18" charset="0"/>
              </a:rPr>
              <a:t>Thank You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3293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14" y="894"/>
            <a:ext cx="11220197" cy="82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9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530" y="2275744"/>
            <a:ext cx="8811505" cy="38049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4009" y="847339"/>
            <a:ext cx="7990453" cy="1569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AU" sz="4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Maternal &amp; Child Health is one of…</a:t>
            </a:r>
          </a:p>
        </p:txBody>
      </p:sp>
    </p:spTree>
    <p:extLst>
      <p:ext uri="{BB962C8B-B14F-4D97-AF65-F5344CB8AC3E}">
        <p14:creationId xmlns:p14="http://schemas.microsoft.com/office/powerpoint/2010/main" val="981008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5508" y="1691141"/>
            <a:ext cx="5066437" cy="4675027"/>
          </a:xfrm>
        </p:spPr>
        <p:txBody>
          <a:bodyPr>
            <a:normAutofit/>
          </a:bodyPr>
          <a:lstStyle/>
          <a:p>
            <a:r>
              <a:rPr lang="en-A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Rotary makes high-quality health care available to vulnerable mothers and children </a:t>
            </a:r>
            <a:r>
              <a:rPr lang="en-A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they can live longer and grow stronger.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i="0" u="none" strike="noStrike" kern="1200" baseline="0" dirty="0">
                <a:latin typeface="Times New Roman" panose="02020603050405020304" pitchFamily="18" charset="0"/>
              </a:rPr>
              <a:t>{01} Why Rotary Cares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945" y="2449840"/>
            <a:ext cx="6103883" cy="328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13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6042"/>
            <a:ext cx="10512861" cy="4350205"/>
          </a:xfrm>
        </p:spPr>
        <p:txBody>
          <a:bodyPr>
            <a:normAutofit fontScale="92500"/>
          </a:bodyPr>
          <a:lstStyle/>
          <a:p>
            <a:pPr lvl="0"/>
            <a:r>
              <a:rPr lang="en-AU" b="1" dirty="0">
                <a:latin typeface="Times New Roman" panose="02020603050405020304" pitchFamily="18" charset="0"/>
              </a:rPr>
              <a:t>We expand access to quality care, so mothers and children everywhere can have the same opportunities for a healthy future. An estimated </a:t>
            </a:r>
            <a:r>
              <a:rPr lang="en-AU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5.9 million children under the age of five die each year </a:t>
            </a:r>
            <a:r>
              <a:rPr lang="en-AU" b="1" dirty="0">
                <a:latin typeface="Times New Roman" panose="02020603050405020304" pitchFamily="18" charset="0"/>
              </a:rPr>
              <a:t>because of malnutrition, inadequate health care, and poor sanitation — </a:t>
            </a:r>
            <a:r>
              <a:rPr lang="en-AU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all of which can be prevented</a:t>
            </a:r>
            <a:r>
              <a:rPr lang="en-AU" b="1" dirty="0">
                <a:latin typeface="Times New Roman" panose="02020603050405020304" pitchFamily="18" charset="0"/>
              </a:rPr>
              <a:t>.</a:t>
            </a:r>
            <a:endParaRPr lang="en-AU" b="1" i="0" u="none" strike="noStrike" kern="1200" baseline="0" dirty="0">
              <a:latin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i="0" u="none" strike="noStrike" kern="1200" baseline="0" dirty="0">
                <a:latin typeface="Times New Roman" panose="02020603050405020304" pitchFamily="18" charset="0"/>
              </a:rPr>
              <a:t>{02} Why Rotary Cares</a:t>
            </a:r>
          </a:p>
        </p:txBody>
      </p:sp>
    </p:spTree>
    <p:extLst>
      <p:ext uri="{BB962C8B-B14F-4D97-AF65-F5344CB8AC3E}">
        <p14:creationId xmlns:p14="http://schemas.microsoft.com/office/powerpoint/2010/main" val="69399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474" y="1691142"/>
            <a:ext cx="11096909" cy="4226411"/>
          </a:xfrm>
        </p:spPr>
        <p:txBody>
          <a:bodyPr>
            <a:normAutofit lnSpcReduction="10000"/>
          </a:bodyPr>
          <a:lstStyle/>
          <a:p>
            <a:pPr lvl="0"/>
            <a:r>
              <a:rPr lang="en-AU" sz="4799" b="1" dirty="0">
                <a:latin typeface="Times New Roman" panose="02020603050405020304" pitchFamily="18" charset="0"/>
              </a:rPr>
              <a:t>So, Rotary provides education, immunizations, birth kits, and mobile health clinics. Women are taught how to prevent mother-to-infant HIV transmission, how to breast-feed, and how to protect themselves and their children from disease.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i="0" u="none" strike="noStrike" kern="1200" baseline="0" dirty="0">
                <a:latin typeface="Times New Roman" panose="02020603050405020304" pitchFamily="18" charset="0"/>
              </a:rPr>
              <a:t>{03} Rotary Helps Mothers Take Control</a:t>
            </a:r>
          </a:p>
        </p:txBody>
      </p:sp>
    </p:spTree>
    <p:extLst>
      <p:ext uri="{BB962C8B-B14F-4D97-AF65-F5344CB8AC3E}">
        <p14:creationId xmlns:p14="http://schemas.microsoft.com/office/powerpoint/2010/main" val="296440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648" y="1691141"/>
            <a:ext cx="5975910" cy="4096486"/>
          </a:xfrm>
        </p:spPr>
        <p:txBody>
          <a:bodyPr>
            <a:noAutofit/>
          </a:bodyPr>
          <a:lstStyle/>
          <a:p>
            <a:pPr lvl="0"/>
            <a:r>
              <a:rPr lang="en-AU" b="1" dirty="0">
                <a:latin typeface="Times New Roman" panose="02020603050405020304" pitchFamily="18" charset="0"/>
              </a:rPr>
              <a:t>Rotary members teach mothers how to breast-feed, promote immunizations and regular </a:t>
            </a:r>
            <a:r>
              <a:rPr lang="en-AU" b="1" dirty="0" err="1">
                <a:latin typeface="Times New Roman" panose="02020603050405020304" pitchFamily="18" charset="0"/>
              </a:rPr>
              <a:t>checkups</a:t>
            </a:r>
            <a:r>
              <a:rPr lang="en-AU" b="1" dirty="0">
                <a:latin typeface="Times New Roman" panose="02020603050405020304" pitchFamily="18" charset="0"/>
              </a:rPr>
              <a:t>, and distribute insecticide-treated bed nets.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i="0" u="none" strike="noStrike" kern="1200" baseline="0" dirty="0">
                <a:latin typeface="Times New Roman" panose="02020603050405020304" pitchFamily="18" charset="0"/>
              </a:rPr>
              <a:t>{04} Example - Education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29" y="1389064"/>
            <a:ext cx="5239344" cy="525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21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5507" y="1691141"/>
            <a:ext cx="5738905" cy="43872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b="1" dirty="0">
                <a:latin typeface="Times New Roman" panose="02020603050405020304" pitchFamily="18" charset="0"/>
              </a:rPr>
              <a:t>Rotary programs improve women’s access to skilled health personnel: doctors, nurses, midwives, or community health care workers.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i="0" u="none" strike="noStrike" kern="1200" baseline="0" dirty="0">
                <a:latin typeface="Times New Roman" panose="02020603050405020304" pitchFamily="18" charset="0"/>
              </a:rPr>
              <a:t>{05} Example - Improved Access to Care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739" y="1691140"/>
            <a:ext cx="4977104" cy="497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27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87573" y="1691140"/>
            <a:ext cx="6265820" cy="4949594"/>
          </a:xfrm>
        </p:spPr>
        <p:txBody>
          <a:bodyPr>
            <a:normAutofit/>
          </a:bodyPr>
          <a:lstStyle/>
          <a:p>
            <a:pPr lvl="0"/>
            <a:r>
              <a:rPr lang="en-AU" sz="4799" b="1" dirty="0">
                <a:latin typeface="Times New Roman" panose="02020603050405020304" pitchFamily="18" charset="0"/>
              </a:rPr>
              <a:t>Rotary members distribute clean birth kits and train health workers in safe delivery of babies.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i="0" u="none" strike="noStrike" kern="1200" baseline="0" dirty="0">
                <a:latin typeface="Times New Roman" panose="02020603050405020304" pitchFamily="18" charset="0"/>
              </a:rPr>
              <a:t>{06} Example - Clean Birth Kits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81" y="1691141"/>
            <a:ext cx="4949594" cy="494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nk Spot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Rotary Template 07.potx" id="{E4497A5F-CED5-48F9-AC2E-9178CA480884}" vid="{867780B0-9304-4256-A385-55CDD63851C1}"/>
    </a:ext>
  </a:extLst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1127</TotalTime>
  <Words>443</Words>
  <Application>Microsoft Office PowerPoint</Application>
  <PresentationFormat>Custom</PresentationFormat>
  <Paragraphs>25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Corbel</vt:lpstr>
      <vt:lpstr>Georgia</vt:lpstr>
      <vt:lpstr>Times New Roman</vt:lpstr>
      <vt:lpstr>Ink Spot Template</vt:lpstr>
      <vt:lpstr>INK 23: 10 Insights Into Maternal &amp; Child Health Month (April)</vt:lpstr>
      <vt:lpstr>PowerPoint Presentation</vt:lpstr>
      <vt:lpstr>PowerPoint Presentation</vt:lpstr>
      <vt:lpstr>{01} Why Rotary Cares</vt:lpstr>
      <vt:lpstr>{02} Why Rotary Cares</vt:lpstr>
      <vt:lpstr>{03} Rotary Helps Mothers Take Control</vt:lpstr>
      <vt:lpstr>{04} Example - Education</vt:lpstr>
      <vt:lpstr>{05} Example - Improved Access to Care</vt:lpstr>
      <vt:lpstr>{06} Example - Clean Birth Kits</vt:lpstr>
      <vt:lpstr>{07} Example - Mobile Pre Natal Clinics</vt:lpstr>
      <vt:lpstr>{08} Example - Cancer Screening</vt:lpstr>
      <vt:lpstr>{09} Example - Safe Home Deliveries - Nigeria</vt:lpstr>
      <vt:lpstr>{10} Summary - We Empower Mothers</vt:lpstr>
      <vt:lpstr>{11} So Spread the Word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Ink 00: Template</dc:title>
  <dc:creator>Geoffrey James</dc:creator>
  <cp:lastModifiedBy>Geoff James</cp:lastModifiedBy>
  <cp:revision>74</cp:revision>
  <dcterms:created xsi:type="dcterms:W3CDTF">2017-08-14T06:26:37Z</dcterms:created>
  <dcterms:modified xsi:type="dcterms:W3CDTF">2020-04-02T00:08:55Z</dcterms:modified>
</cp:coreProperties>
</file>