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0" r:id="rId1"/>
    <p:sldMasterId id="2147483715" r:id="rId2"/>
  </p:sldMasterIdLst>
  <p:notesMasterIdLst>
    <p:notesMasterId r:id="rId21"/>
  </p:notesMasterIdLst>
  <p:sldIdLst>
    <p:sldId id="256" r:id="rId3"/>
    <p:sldId id="312" r:id="rId4"/>
    <p:sldId id="385" r:id="rId5"/>
    <p:sldId id="386" r:id="rId6"/>
    <p:sldId id="396" r:id="rId7"/>
    <p:sldId id="388" r:id="rId8"/>
    <p:sldId id="395" r:id="rId9"/>
    <p:sldId id="387" r:id="rId10"/>
    <p:sldId id="389" r:id="rId11"/>
    <p:sldId id="398" r:id="rId12"/>
    <p:sldId id="399" r:id="rId13"/>
    <p:sldId id="390" r:id="rId14"/>
    <p:sldId id="391" r:id="rId15"/>
    <p:sldId id="392" r:id="rId16"/>
    <p:sldId id="393" r:id="rId17"/>
    <p:sldId id="394" r:id="rId18"/>
    <p:sldId id="338" r:id="rId19"/>
    <p:sldId id="3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78E"/>
    <a:srgbClr val="164491"/>
    <a:srgbClr val="00094E"/>
    <a:srgbClr val="B6B2AF"/>
    <a:srgbClr val="43DAF8"/>
    <a:srgbClr val="050304"/>
    <a:srgbClr val="81EEFB"/>
    <a:srgbClr val="FCC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5263B-6D42-4A82-9015-0AB7509C271C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63CC4-8CCB-4866-BA90-DB5BB2829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52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875E-667E-41F1-9DD1-A7ABC7101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F0D19-4403-41BF-8AEF-50787E97A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754E-AACE-40A7-8EC0-13DB0FA1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54A-81FB-45BD-BA49-4400E33E413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E80F-27BD-4E69-B9AF-6D5659F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367D-929A-4EA5-A92D-E5BECF8D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6E4D-1BC3-46C5-BB03-E3354E3F2F3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DF54-8D88-431B-9067-2054A0AD5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2" y="111300"/>
            <a:ext cx="1931310" cy="7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193F-60F7-4C02-A8DC-85433F32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0B2D2-0FCC-4098-8C06-9F9F9B0F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806B-A944-4F1D-9489-46DF258B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9BD4-8C91-4A57-8D08-06EC30FC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219B-6AA2-4705-86A9-CE0E5849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CF350-E45C-432A-87BC-E1F1B52C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D5519-8421-4604-9421-279ADFC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12EF-EB10-450E-8D89-0581F2414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CA61-198A-4D03-97B6-912C6003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D1A6-40BC-4AC8-BBFE-FA2C6A15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C57A-48B8-4218-A569-6F1023FC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C2445-BE04-4FE9-B07E-B4BA0EB2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27561" y="531132"/>
            <a:ext cx="1329043" cy="5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399">
                <a:latin typeface="Georgia" panose="02040502050405020303" pitchFamily="18" charset="0"/>
              </a:defRPr>
            </a:lvl1pPr>
            <a:lvl2pPr>
              <a:defRPr sz="3999">
                <a:latin typeface="Georgia" panose="02040502050405020303" pitchFamily="18" charset="0"/>
              </a:defRPr>
            </a:lvl2pPr>
            <a:lvl3pPr>
              <a:defRPr sz="3599">
                <a:latin typeface="Georgia" panose="02040502050405020303" pitchFamily="18" charset="0"/>
              </a:defRPr>
            </a:lvl3pPr>
            <a:lvl4pPr>
              <a:defRPr sz="3199">
                <a:latin typeface="Georgia" panose="02040502050405020303" pitchFamily="18" charset="0"/>
              </a:defRPr>
            </a:lvl4pPr>
            <a:lvl5pPr>
              <a:defRPr sz="3199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81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875E-667E-41F1-9DD1-A7ABC7101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F0D19-4403-41BF-8AEF-50787E97A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754E-AACE-40A7-8EC0-13DB0FA1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54A-81FB-45BD-BA49-4400E33E413A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E80F-27BD-4E69-B9AF-6D5659F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367D-929A-4EA5-A92D-E5BECF8D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6E4D-1BC3-46C5-BB03-E3354E3F2F3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DF54-8D88-431B-9067-2054A0AD5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2" y="111300"/>
            <a:ext cx="1931310" cy="7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D0FE-F1A6-4DCF-A9B6-3D570F0C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1170-BE56-4422-A4B8-E5E5B04E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6BF7-A531-4F2C-9F19-B8D7503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8236-C3AF-4AD7-BE2F-3BA663A2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1E1D5-5D6F-4F4D-A2E5-5A091A93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815CE-5E2E-44BD-8438-C33B17B7E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18" y="186020"/>
            <a:ext cx="1333004" cy="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EEEE-9337-4573-AC31-84465AC1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843DF-9412-499A-8AF0-9217FF97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A5CD-E72E-4EB4-A922-8B82D1DC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5A25-C326-40E8-B635-8BB31483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A823-9D83-46C8-91B2-97E0F02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CCA9D-7BCF-43E0-8415-0754D23F3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01" y="104178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8990-8499-4D60-8A2A-A3D56755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1E6-7D7F-4F0D-9452-D4941656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AE77-BFCB-4055-A8DC-46242A70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2FE1-C745-490A-A18C-A9280C92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9CC23-A4FC-4C4F-9CA5-E3E2AEE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C83D-D562-40AA-AD55-7A1ACE1C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CA27F-67B8-42CA-A68A-DEEB01DA2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1" y="7951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A258-FC7E-4E96-AE3D-D3FECF8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EA113-0455-43CA-8356-441AAF7D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496D4-BC40-4C0D-A627-E16C62E22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A8D75-44EE-4B08-8522-0EA17FD7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1796F-57ED-4023-A747-39D72AF7A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E9913-E0D0-4E28-A4FA-ED822FA7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54A58-A42F-4114-98F6-28BA4698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91D0F-826B-40E6-B027-DD3CF8C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8770F8-892F-40A9-86EF-27972EF0A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94EE-E86C-4F93-A9B4-F18E12A0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6B576-7C3A-4B03-8FC5-ECAF06AD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DB56C-23FA-4291-932F-19D690C7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4D416-3409-4639-97D8-8E34EA63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5EA2A-990B-43EB-BB06-A0AF7353E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1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34ED-C47D-40AE-8749-7021B693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8258-AB7C-4E49-BF34-DCABE635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B3EF-2AFE-4A67-81E7-BDF21B55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E43D2-CBEF-4216-8934-7BFAE6B67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1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D0FE-F1A6-4DCF-A9B6-3D570F0C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1170-BE56-4422-A4B8-E5E5B04E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6BF7-A531-4F2C-9F19-B8D7503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8236-C3AF-4AD7-BE2F-3BA663A2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1E1D5-5D6F-4F4D-A2E5-5A091A93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815CE-5E2E-44BD-8438-C33B17B7E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18" y="186020"/>
            <a:ext cx="1333004" cy="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CD8-4ABE-4D02-8DD5-63873185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AB16-5869-49A5-9A52-87066F1B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04BB9-9ED0-4E1C-BA37-BB36BC382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3ACCC-7DCD-4B78-95B0-02BB287C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661C-8593-4213-87F6-2F5B3E9D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5B99-10DB-46AD-AFD6-F8F59A0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E893F-7D26-4722-9984-FF9FB8BD8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61278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E9B0-BD77-4E7B-AEFC-DA707246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1A3DB-5C69-4992-B965-4FCDB88F4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BD4C2-10E5-4AAF-A802-8B61E17DB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E61CE-CD4B-4DC9-8500-09CB9D9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C37FD-532D-4304-98DD-67C9911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C5E4-A87E-4705-A1B0-B309F663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E188D-7067-4FE1-8BD2-597012291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00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193F-60F7-4C02-A8DC-85433F32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0B2D2-0FCC-4098-8C06-9F9F9B0F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806B-A944-4F1D-9489-46DF258B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9BD4-8C91-4A57-8D08-06EC30FC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219B-6AA2-4705-86A9-CE0E5849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CF350-E45C-432A-87BC-E1F1B52C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D5519-8421-4604-9421-279ADFC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12EF-EB10-450E-8D89-0581F2414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CA61-198A-4D03-97B6-912C6003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D1A6-40BC-4AC8-BBFE-FA2C6A15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C57A-48B8-4218-A569-6F1023FC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C2445-BE04-4FE9-B07E-B4BA0EB2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27561" y="531132"/>
            <a:ext cx="1329043" cy="5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EEEE-9337-4573-AC31-84465AC1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843DF-9412-499A-8AF0-9217FF97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A5CD-E72E-4EB4-A922-8B82D1DC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5A25-C326-40E8-B635-8BB31483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A823-9D83-46C8-91B2-97E0F02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CCA9D-7BCF-43E0-8415-0754D23F3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01" y="104178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8990-8499-4D60-8A2A-A3D56755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1E6-7D7F-4F0D-9452-D4941656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AE77-BFCB-4055-A8DC-46242A70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2FE1-C745-490A-A18C-A9280C92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9CC23-A4FC-4C4F-9CA5-E3E2AEE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C83D-D562-40AA-AD55-7A1ACE1C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CA27F-67B8-42CA-A68A-DEEB01DA2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1" y="7951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A258-FC7E-4E96-AE3D-D3FECF8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EA113-0455-43CA-8356-441AAF7D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496D4-BC40-4C0D-A627-E16C62E22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A8D75-44EE-4B08-8522-0EA17FD7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1796F-57ED-4023-A747-39D72AF7A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E9913-E0D0-4E28-A4FA-ED822FA7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54A58-A42F-4114-98F6-28BA4698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91D0F-826B-40E6-B027-DD3CF8C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8770F8-892F-40A9-86EF-27972EF0A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94EE-E86C-4F93-A9B4-F18E12A0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6B576-7C3A-4B03-8FC5-ECAF06AD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DB56C-23FA-4291-932F-19D690C7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4D416-3409-4639-97D8-8E34EA63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5EA2A-990B-43EB-BB06-A0AF7353E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1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34ED-C47D-40AE-8749-7021B693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8258-AB7C-4E49-BF34-DCABE635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B3EF-2AFE-4A67-81E7-BDF21B55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E43D2-CBEF-4216-8934-7BFAE6B67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1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CD8-4ABE-4D02-8DD5-63873185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AB16-5869-49A5-9A52-87066F1B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04BB9-9ED0-4E1C-BA37-BB36BC382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3ACCC-7DCD-4B78-95B0-02BB287C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661C-8593-4213-87F6-2F5B3E9D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5B99-10DB-46AD-AFD6-F8F59A0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E893F-7D26-4722-9984-FF9FB8BD8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61278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E9B0-BD77-4E7B-AEFC-DA707246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1A3DB-5C69-4992-B965-4FCDB88F4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BD4C2-10E5-4AAF-A802-8B61E17DB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E61CE-CD4B-4DC9-8500-09CB9D9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C37FD-532D-4304-98DD-67C9911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C5E4-A87E-4705-A1B0-B309F663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E188D-7067-4FE1-8BD2-597012291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00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102C4-03A6-432E-A1AF-B9F11688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5643F-9851-40E2-8438-273AB70D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933F-49FD-4100-8240-4CA00182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8B90-5A81-4912-8D9A-2966699E0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DA1A0-2215-4FA9-9070-9A6ECD54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102C4-03A6-432E-A1AF-B9F11688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5643F-9851-40E2-8438-273AB70D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933F-49FD-4100-8240-4CA00182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8B90-5A81-4912-8D9A-2966699E0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DA1A0-2215-4FA9-9070-9A6ECD54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2461359"/>
            <a:ext cx="11017223" cy="186308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Ink 67: The Early History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of Rotary International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299" y="4365468"/>
            <a:ext cx="9141619" cy="813064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5" name="Picture 4" descr="A picture containing water&#10;&#10;Description generated with very high confidence">
            <a:extLst>
              <a:ext uri="{FF2B5EF4-FFF2-40B4-BE49-F238E27FC236}">
                <a16:creationId xmlns:a16="http://schemas.microsoft.com/office/drawing/2014/main" id="{B5775620-49A6-4533-82B6-F496C2ECCF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7" y="908720"/>
            <a:ext cx="2586202" cy="1939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9B9CAE-D8FF-4348-846B-5AF66E06D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9" y="5178532"/>
            <a:ext cx="3590013" cy="13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4" y="320842"/>
            <a:ext cx="11017224" cy="149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In 1911, Rotary became International with the charter of Winnipeg Rotary, in Canada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0E66E-9C97-49EE-B8D7-408B739B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92" y="1648990"/>
            <a:ext cx="9750101" cy="50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4" y="320842"/>
            <a:ext cx="11017224" cy="633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Paul Harris was elected as Rotary’s first International President in the same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E0F5FF-47A8-40CD-9666-1D5FE159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4" y="1810861"/>
            <a:ext cx="10741584" cy="47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474" y="238884"/>
            <a:ext cx="3958955" cy="604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002060"/>
                </a:solidFill>
              </a:rPr>
              <a:t>By 1921, Rotary clubs had been formed on six continents, and the organization adopted the name “Rotary International” a year later.(1922)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8CBC4-7CB5-4539-97D5-E70313D3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44" y="332191"/>
            <a:ext cx="6133924" cy="6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3" y="220223"/>
            <a:ext cx="11287327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As Rotary grew, its mission expanded beyond serving the professional and social interests of club members.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8F04D-3426-4B21-9093-F513257B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178" y="1165375"/>
            <a:ext cx="7128589" cy="53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0235C-722C-4312-BFB2-A2D22546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4" y="1019168"/>
            <a:ext cx="8471418" cy="5449946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65" y="369514"/>
            <a:ext cx="9395271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Rotarians began pooling their resources and contributing their talents to help serve communities in need.</a:t>
            </a:r>
          </a:p>
        </p:txBody>
      </p:sp>
    </p:spTree>
    <p:extLst>
      <p:ext uri="{BB962C8B-B14F-4D97-AF65-F5344CB8AC3E}">
        <p14:creationId xmlns:p14="http://schemas.microsoft.com/office/powerpoint/2010/main" val="3907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36" y="257546"/>
            <a:ext cx="11287327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The organization's dedication to this ideal is best expressed in its principal motto: Service Above Self (officially adopted in 1950).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AECBD-A756-4299-95CB-440EF862C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6" b="61936"/>
          <a:stretch/>
        </p:blipFill>
        <p:spPr>
          <a:xfrm>
            <a:off x="653459" y="1913730"/>
            <a:ext cx="8777173" cy="4448970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6ADF6D0F-F1FB-4531-9EB6-C7011034C874}"/>
              </a:ext>
            </a:extLst>
          </p:cNvPr>
          <p:cNvSpPr txBox="1">
            <a:spLocks/>
          </p:cNvSpPr>
          <p:nvPr/>
        </p:nvSpPr>
        <p:spPr>
          <a:xfrm>
            <a:off x="7614240" y="2741822"/>
            <a:ext cx="3924301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800" b="1" dirty="0">
                <a:solidFill>
                  <a:srgbClr val="002060"/>
                </a:solidFill>
              </a:rPr>
              <a:t>Originally, “Service, NOT Self” (1911)</a:t>
            </a:r>
          </a:p>
        </p:txBody>
      </p:sp>
    </p:spTree>
    <p:extLst>
      <p:ext uri="{BB962C8B-B14F-4D97-AF65-F5344CB8AC3E}">
        <p14:creationId xmlns:p14="http://schemas.microsoft.com/office/powerpoint/2010/main" val="25046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86" y="374743"/>
            <a:ext cx="3048000" cy="6235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Rotary also adopted in 1943, a code of ethics, called The 4-Way Test, now translated into hundreds of languages.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0FD0B-9C8A-4B20-8969-A0FCC494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686" y="311197"/>
            <a:ext cx="8318201" cy="62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67C85-759D-4579-A99E-66392E78D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2" b="2632"/>
          <a:stretch/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30BF649-2580-4781-905F-D0E476E5E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917409"/>
            <a:ext cx="2426088" cy="181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452" y="2736977"/>
            <a:ext cx="8136904" cy="1249098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Thank You For Watching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9CAE-D8FF-4348-846B-5AF66E06D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9" y="5178532"/>
            <a:ext cx="3590013" cy="134878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C7D42642-F592-4B0E-9A4D-66C69A849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238" y="4483456"/>
            <a:ext cx="7129524" cy="1655762"/>
          </a:xfrm>
        </p:spPr>
        <p:txBody>
          <a:bodyPr>
            <a:normAutofit/>
          </a:bodyPr>
          <a:lstStyle/>
          <a:p>
            <a:endParaRPr lang="en-AU" sz="3600"/>
          </a:p>
        </p:txBody>
      </p:sp>
    </p:spTree>
    <p:extLst>
      <p:ext uri="{BB962C8B-B14F-4D97-AF65-F5344CB8AC3E}">
        <p14:creationId xmlns:p14="http://schemas.microsoft.com/office/powerpoint/2010/main" val="240494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9" y="232991"/>
            <a:ext cx="1125524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002060"/>
                </a:solidFill>
              </a:rPr>
              <a:t>As the world's first service club, Rotary was formed on 23 February 1905 in Chicago, Illinois</a:t>
            </a:r>
            <a:r>
              <a:rPr lang="en-AU" sz="4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EC6C5-6B49-457F-A3E8-62B9CA85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846093"/>
            <a:ext cx="121920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94DBD-A220-452F-97B1-2E8B2111244D}"/>
              </a:ext>
            </a:extLst>
          </p:cNvPr>
          <p:cNvSpPr txBox="1"/>
          <p:nvPr/>
        </p:nvSpPr>
        <p:spPr>
          <a:xfrm>
            <a:off x="2114550" y="3048000"/>
            <a:ext cx="832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February 23</a:t>
            </a:r>
            <a:r>
              <a:rPr lang="en-US" sz="8000" b="1" baseline="30000" dirty="0">
                <a:solidFill>
                  <a:srgbClr val="FFFF00"/>
                </a:solidFill>
              </a:rPr>
              <a:t>rd</a:t>
            </a:r>
            <a:r>
              <a:rPr lang="en-US" sz="8000" b="1" dirty="0">
                <a:solidFill>
                  <a:srgbClr val="FFFF00"/>
                </a:solidFill>
              </a:rPr>
              <a:t> 1905</a:t>
            </a:r>
            <a:endParaRPr lang="en-A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329244"/>
            <a:ext cx="10548452" cy="1656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The Founder of the Rotary Club of Chicago was Paul Percival Harris - a lawyer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AD333-3F49-4CA0-8C5B-E24D869F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663959"/>
            <a:ext cx="10548452" cy="49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E302E-188C-4836-ADB3-7FC0F321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4" y="384752"/>
            <a:ext cx="11805830" cy="6176088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297160"/>
            <a:ext cx="11017224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Harris, wished to recapture in a professional club the same friendly spirit he had felt in the small towns of his youth. (e.g. Vermont in 1880s)</a:t>
            </a:r>
          </a:p>
        </p:txBody>
      </p:sp>
    </p:spTree>
    <p:extLst>
      <p:ext uri="{BB962C8B-B14F-4D97-AF65-F5344CB8AC3E}">
        <p14:creationId xmlns:p14="http://schemas.microsoft.com/office/powerpoint/2010/main" val="23116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11DDE-AAF4-46CB-B3F6-AA1C61A6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02" y="782329"/>
            <a:ext cx="9072232" cy="6075671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56809"/>
            <a:ext cx="11017224" cy="2659197"/>
          </a:xfrm>
        </p:spPr>
        <p:txBody>
          <a:bodyPr>
            <a:normAutofit/>
          </a:bodyPr>
          <a:lstStyle/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r>
              <a:rPr lang="en-AU" sz="4000" b="1" dirty="0">
                <a:solidFill>
                  <a:srgbClr val="002060"/>
                </a:solidFill>
              </a:rPr>
              <a:t>The first four members were Sylvester Schiele (coal dealer) Harris, Hiram </a:t>
            </a:r>
            <a:r>
              <a:rPr lang="en-AU" sz="4000" b="1" dirty="0" err="1">
                <a:solidFill>
                  <a:srgbClr val="002060"/>
                </a:solidFill>
              </a:rPr>
              <a:t>Shorey</a:t>
            </a:r>
            <a:r>
              <a:rPr lang="en-AU" sz="4000" b="1" dirty="0">
                <a:solidFill>
                  <a:srgbClr val="002060"/>
                </a:solidFill>
              </a:rPr>
              <a:t> (merchant tailor)</a:t>
            </a:r>
            <a:r>
              <a:rPr lang="en-AU" sz="4800" b="1" dirty="0">
                <a:solidFill>
                  <a:srgbClr val="FFFF00"/>
                </a:solidFill>
              </a:rPr>
              <a:t> </a:t>
            </a:r>
            <a:r>
              <a:rPr lang="en-AU" sz="4000" b="1" dirty="0">
                <a:solidFill>
                  <a:srgbClr val="002060"/>
                </a:solidFill>
              </a:rPr>
              <a:t>&amp;</a:t>
            </a:r>
            <a:r>
              <a:rPr lang="en-AU" sz="4800" b="1" dirty="0">
                <a:solidFill>
                  <a:srgbClr val="FFFF00"/>
                </a:solidFill>
              </a:rPr>
              <a:t> </a:t>
            </a:r>
            <a:r>
              <a:rPr lang="en-AU" sz="4000" b="1" dirty="0">
                <a:solidFill>
                  <a:srgbClr val="002060"/>
                </a:solidFill>
              </a:rPr>
              <a:t>Gus Loehr (mining engineer)</a:t>
            </a:r>
            <a:endParaRPr lang="en-A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7EA3D-3819-4630-AFA6-E0DFCA3DE9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591" y="3001993"/>
            <a:ext cx="4688045" cy="3517142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47" y="771003"/>
            <a:ext cx="5368653" cy="3145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002060"/>
                </a:solidFill>
              </a:rPr>
              <a:t>The group first met in Gus’ office in Room 711 of the Unity Building at 127 North Dearborn St, Chicago.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E8DC7-8FF6-4307-A5E2-3FC05DCE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54" y="0"/>
            <a:ext cx="4637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988" y="437365"/>
            <a:ext cx="5514222" cy="633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002060"/>
                </a:solidFill>
              </a:rPr>
              <a:t>Sylvester Schiele was the 1st Rotary club president.</a:t>
            </a:r>
            <a:r>
              <a:rPr lang="en-AU" sz="4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38688-60EA-471D-B855-7B36477A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73" y="204319"/>
            <a:ext cx="4962986" cy="64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71" y="1548678"/>
            <a:ext cx="4114800" cy="35085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The name "Rotary" derived from the early practice of rotating meetings among members' offices.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15B57-976C-4B44-9618-CC1313ED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35" y="177078"/>
            <a:ext cx="6434235" cy="63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77FD458-FF24-4058-885C-A72F13C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7" y="238885"/>
            <a:ext cx="10748865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2060"/>
                </a:solidFill>
              </a:rPr>
              <a:t>Rotary's popularity spread – by 1910, 16 clubs had been chartered from San Francisco to New York. (New York in 1910)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900C4-5799-4B2F-ADB5-56E96E740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1755"/>
            <a:ext cx="12192000" cy="47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218</TotalTime>
  <Words>331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2_Office Theme</vt:lpstr>
      <vt:lpstr>Ink 67: The Early History  of Rotary International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James</dc:creator>
  <cp:lastModifiedBy>Geoff James</cp:lastModifiedBy>
  <cp:revision>5</cp:revision>
  <dcterms:created xsi:type="dcterms:W3CDTF">2016-05-22T04:37:54Z</dcterms:created>
  <dcterms:modified xsi:type="dcterms:W3CDTF">2020-04-02T00:16:23Z</dcterms:modified>
</cp:coreProperties>
</file>