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 id="2147483843" r:id="rId2"/>
  </p:sldMasterIdLst>
  <p:notesMasterIdLst>
    <p:notesMasterId r:id="rId38"/>
  </p:notesMasterIdLst>
  <p:handoutMasterIdLst>
    <p:handoutMasterId r:id="rId39"/>
  </p:handoutMasterIdLst>
  <p:sldIdLst>
    <p:sldId id="295" r:id="rId3"/>
    <p:sldId id="367" r:id="rId4"/>
    <p:sldId id="317" r:id="rId5"/>
    <p:sldId id="341" r:id="rId6"/>
    <p:sldId id="298" r:id="rId7"/>
    <p:sldId id="358" r:id="rId8"/>
    <p:sldId id="357" r:id="rId9"/>
    <p:sldId id="337" r:id="rId10"/>
    <p:sldId id="342" r:id="rId11"/>
    <p:sldId id="371" r:id="rId12"/>
    <p:sldId id="339" r:id="rId13"/>
    <p:sldId id="368" r:id="rId14"/>
    <p:sldId id="369" r:id="rId15"/>
    <p:sldId id="356" r:id="rId16"/>
    <p:sldId id="336" r:id="rId17"/>
    <p:sldId id="348" r:id="rId18"/>
    <p:sldId id="349" r:id="rId19"/>
    <p:sldId id="350" r:id="rId20"/>
    <p:sldId id="351" r:id="rId21"/>
    <p:sldId id="352" r:id="rId22"/>
    <p:sldId id="344" r:id="rId23"/>
    <p:sldId id="345" r:id="rId24"/>
    <p:sldId id="346" r:id="rId25"/>
    <p:sldId id="343" r:id="rId26"/>
    <p:sldId id="353" r:id="rId27"/>
    <p:sldId id="354" r:id="rId28"/>
    <p:sldId id="355" r:id="rId29"/>
    <p:sldId id="370" r:id="rId30"/>
    <p:sldId id="365" r:id="rId31"/>
    <p:sldId id="360" r:id="rId32"/>
    <p:sldId id="361" r:id="rId33"/>
    <p:sldId id="362" r:id="rId34"/>
    <p:sldId id="363" r:id="rId35"/>
    <p:sldId id="364" r:id="rId36"/>
    <p:sldId id="340" r:id="rId37"/>
  </p:sldIdLst>
  <p:sldSz cx="9144000" cy="5143500" type="screen16x9"/>
  <p:notesSz cx="6985000" cy="9271000"/>
  <p:defaultTextStyle>
    <a:defPPr>
      <a:defRPr lang="en-US"/>
    </a:defPPr>
    <a:lvl1pPr algn="l" rtl="0" fontAlgn="base">
      <a:spcBef>
        <a:spcPct val="0"/>
      </a:spcBef>
      <a:spcAft>
        <a:spcPct val="0"/>
      </a:spcAft>
      <a:defRPr sz="1400" kern="1200">
        <a:solidFill>
          <a:schemeClr val="tx1"/>
        </a:solidFill>
        <a:latin typeface="Tahoma" pitchFamily="34" charset="0"/>
        <a:ea typeface="+mn-ea"/>
        <a:cs typeface="+mn-cs"/>
      </a:defRPr>
    </a:lvl1pPr>
    <a:lvl2pPr marL="457200" algn="l" rtl="0" fontAlgn="base">
      <a:spcBef>
        <a:spcPct val="0"/>
      </a:spcBef>
      <a:spcAft>
        <a:spcPct val="0"/>
      </a:spcAft>
      <a:defRPr sz="1400" kern="1200">
        <a:solidFill>
          <a:schemeClr val="tx1"/>
        </a:solidFill>
        <a:latin typeface="Tahoma" pitchFamily="34" charset="0"/>
        <a:ea typeface="+mn-ea"/>
        <a:cs typeface="+mn-cs"/>
      </a:defRPr>
    </a:lvl2pPr>
    <a:lvl3pPr marL="914400" algn="l" rtl="0" fontAlgn="base">
      <a:spcBef>
        <a:spcPct val="0"/>
      </a:spcBef>
      <a:spcAft>
        <a:spcPct val="0"/>
      </a:spcAft>
      <a:defRPr sz="1400" kern="1200">
        <a:solidFill>
          <a:schemeClr val="tx1"/>
        </a:solidFill>
        <a:latin typeface="Tahoma" pitchFamily="34" charset="0"/>
        <a:ea typeface="+mn-ea"/>
        <a:cs typeface="+mn-cs"/>
      </a:defRPr>
    </a:lvl3pPr>
    <a:lvl4pPr marL="1371600" algn="l" rtl="0" fontAlgn="base">
      <a:spcBef>
        <a:spcPct val="0"/>
      </a:spcBef>
      <a:spcAft>
        <a:spcPct val="0"/>
      </a:spcAft>
      <a:defRPr sz="1400" kern="1200">
        <a:solidFill>
          <a:schemeClr val="tx1"/>
        </a:solidFill>
        <a:latin typeface="Tahoma" pitchFamily="34" charset="0"/>
        <a:ea typeface="+mn-ea"/>
        <a:cs typeface="+mn-cs"/>
      </a:defRPr>
    </a:lvl4pPr>
    <a:lvl5pPr marL="1828800" algn="l" rtl="0" fontAlgn="base">
      <a:spcBef>
        <a:spcPct val="0"/>
      </a:spcBef>
      <a:spcAft>
        <a:spcPct val="0"/>
      </a:spcAft>
      <a:defRPr sz="1400" kern="1200">
        <a:solidFill>
          <a:schemeClr val="tx1"/>
        </a:solidFill>
        <a:latin typeface="Tahoma" pitchFamily="34" charset="0"/>
        <a:ea typeface="+mn-ea"/>
        <a:cs typeface="+mn-cs"/>
      </a:defRPr>
    </a:lvl5pPr>
    <a:lvl6pPr marL="2286000" algn="l" defTabSz="914400" rtl="0" eaLnBrk="1" latinLnBrk="0" hangingPunct="1">
      <a:defRPr sz="1400" kern="1200">
        <a:solidFill>
          <a:schemeClr val="tx1"/>
        </a:solidFill>
        <a:latin typeface="Tahoma" pitchFamily="34" charset="0"/>
        <a:ea typeface="+mn-ea"/>
        <a:cs typeface="+mn-cs"/>
      </a:defRPr>
    </a:lvl6pPr>
    <a:lvl7pPr marL="2743200" algn="l" defTabSz="914400" rtl="0" eaLnBrk="1" latinLnBrk="0" hangingPunct="1">
      <a:defRPr sz="1400" kern="1200">
        <a:solidFill>
          <a:schemeClr val="tx1"/>
        </a:solidFill>
        <a:latin typeface="Tahoma" pitchFamily="34" charset="0"/>
        <a:ea typeface="+mn-ea"/>
        <a:cs typeface="+mn-cs"/>
      </a:defRPr>
    </a:lvl7pPr>
    <a:lvl8pPr marL="3200400" algn="l" defTabSz="914400" rtl="0" eaLnBrk="1" latinLnBrk="0" hangingPunct="1">
      <a:defRPr sz="1400" kern="1200">
        <a:solidFill>
          <a:schemeClr val="tx1"/>
        </a:solidFill>
        <a:latin typeface="Tahoma" pitchFamily="34" charset="0"/>
        <a:ea typeface="+mn-ea"/>
        <a:cs typeface="+mn-cs"/>
      </a:defRPr>
    </a:lvl8pPr>
    <a:lvl9pPr marL="3657600" algn="l" defTabSz="914400" rtl="0" eaLnBrk="1" latinLnBrk="0" hangingPunct="1">
      <a:defRPr sz="1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CAFF"/>
    <a:srgbClr val="FFFFE3"/>
    <a:srgbClr val="FFFFA9"/>
    <a:srgbClr val="4D4D4D"/>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1830" autoAdjust="0"/>
  </p:normalViewPr>
  <p:slideViewPr>
    <p:cSldViewPr>
      <p:cViewPr varScale="1">
        <p:scale>
          <a:sx n="82" d="100"/>
          <a:sy n="82" d="100"/>
        </p:scale>
        <p:origin x="-816" y="-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8" d="100"/>
          <a:sy n="58" d="100"/>
        </p:scale>
        <p:origin x="160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27363" cy="461963"/>
          </a:xfrm>
          <a:prstGeom prst="rect">
            <a:avLst/>
          </a:prstGeom>
          <a:noFill/>
          <a:ln w="9525">
            <a:noFill/>
            <a:miter lim="800000"/>
            <a:headEnd/>
            <a:tailEnd/>
          </a:ln>
          <a:effectLst/>
        </p:spPr>
        <p:txBody>
          <a:bodyPr vert="horz" wrap="square" lIns="92865" tIns="46432" rIns="92865" bIns="46432" numCol="1" anchor="t" anchorCtr="0" compatLnSpc="1">
            <a:prstTxWarp prst="textNoShape">
              <a:avLst/>
            </a:prstTxWarp>
          </a:bodyPr>
          <a:lstStyle>
            <a:lvl1pPr defTabSz="928688">
              <a:defRPr sz="1200"/>
            </a:lvl1pPr>
          </a:lstStyle>
          <a:p>
            <a:pPr>
              <a:defRPr/>
            </a:pPr>
            <a:endParaRPr lang="en-US"/>
          </a:p>
        </p:txBody>
      </p:sp>
      <p:sp>
        <p:nvSpPr>
          <p:cNvPr id="39939" name="Rectangle 3"/>
          <p:cNvSpPr>
            <a:spLocks noGrp="1" noChangeArrowheads="1"/>
          </p:cNvSpPr>
          <p:nvPr>
            <p:ph type="dt" sz="quarter" idx="1"/>
          </p:nvPr>
        </p:nvSpPr>
        <p:spPr bwMode="auto">
          <a:xfrm>
            <a:off x="3957638" y="0"/>
            <a:ext cx="3027362" cy="461963"/>
          </a:xfrm>
          <a:prstGeom prst="rect">
            <a:avLst/>
          </a:prstGeom>
          <a:noFill/>
          <a:ln w="9525">
            <a:noFill/>
            <a:miter lim="800000"/>
            <a:headEnd/>
            <a:tailEnd/>
          </a:ln>
          <a:effectLst/>
        </p:spPr>
        <p:txBody>
          <a:bodyPr vert="horz" wrap="square" lIns="92865" tIns="46432" rIns="92865" bIns="46432" numCol="1" anchor="t" anchorCtr="0" compatLnSpc="1">
            <a:prstTxWarp prst="textNoShape">
              <a:avLst/>
            </a:prstTxWarp>
          </a:bodyPr>
          <a:lstStyle>
            <a:lvl1pPr algn="r" defTabSz="928688">
              <a:defRPr sz="1200"/>
            </a:lvl1pPr>
          </a:lstStyle>
          <a:p>
            <a:pPr>
              <a:defRPr/>
            </a:pPr>
            <a:endParaRPr lang="en-US"/>
          </a:p>
        </p:txBody>
      </p:sp>
      <p:sp>
        <p:nvSpPr>
          <p:cNvPr id="39940" name="Rectangle 4"/>
          <p:cNvSpPr>
            <a:spLocks noGrp="1" noChangeArrowheads="1"/>
          </p:cNvSpPr>
          <p:nvPr>
            <p:ph type="ftr" sz="quarter" idx="2"/>
          </p:nvPr>
        </p:nvSpPr>
        <p:spPr bwMode="auto">
          <a:xfrm>
            <a:off x="0" y="8809038"/>
            <a:ext cx="3027363" cy="461962"/>
          </a:xfrm>
          <a:prstGeom prst="rect">
            <a:avLst/>
          </a:prstGeom>
          <a:noFill/>
          <a:ln w="9525">
            <a:noFill/>
            <a:miter lim="800000"/>
            <a:headEnd/>
            <a:tailEnd/>
          </a:ln>
          <a:effectLst/>
        </p:spPr>
        <p:txBody>
          <a:bodyPr vert="horz" wrap="square" lIns="92865" tIns="46432" rIns="92865" bIns="46432" numCol="1" anchor="b" anchorCtr="0" compatLnSpc="1">
            <a:prstTxWarp prst="textNoShape">
              <a:avLst/>
            </a:prstTxWarp>
          </a:bodyPr>
          <a:lstStyle>
            <a:lvl1pPr defTabSz="928688">
              <a:defRPr sz="1200"/>
            </a:lvl1pPr>
          </a:lstStyle>
          <a:p>
            <a:pPr>
              <a:defRPr/>
            </a:pPr>
            <a:endParaRPr lang="en-US"/>
          </a:p>
        </p:txBody>
      </p:sp>
      <p:sp>
        <p:nvSpPr>
          <p:cNvPr id="39941" name="Rectangle 5"/>
          <p:cNvSpPr>
            <a:spLocks noGrp="1" noChangeArrowheads="1"/>
          </p:cNvSpPr>
          <p:nvPr>
            <p:ph type="sldNum" sz="quarter" idx="3"/>
          </p:nvPr>
        </p:nvSpPr>
        <p:spPr bwMode="auto">
          <a:xfrm>
            <a:off x="3957638" y="8809038"/>
            <a:ext cx="3027362" cy="461962"/>
          </a:xfrm>
          <a:prstGeom prst="rect">
            <a:avLst/>
          </a:prstGeom>
          <a:noFill/>
          <a:ln w="9525">
            <a:noFill/>
            <a:miter lim="800000"/>
            <a:headEnd/>
            <a:tailEnd/>
          </a:ln>
          <a:effectLst/>
        </p:spPr>
        <p:txBody>
          <a:bodyPr vert="horz" wrap="square" lIns="92865" tIns="46432" rIns="92865" bIns="46432" numCol="1" anchor="b" anchorCtr="0" compatLnSpc="1">
            <a:prstTxWarp prst="textNoShape">
              <a:avLst/>
            </a:prstTxWarp>
          </a:bodyPr>
          <a:lstStyle>
            <a:lvl1pPr algn="r" defTabSz="928688">
              <a:defRPr sz="1200"/>
            </a:lvl1pPr>
          </a:lstStyle>
          <a:p>
            <a:pPr>
              <a:defRPr/>
            </a:pPr>
            <a:fld id="{4C5E0B30-BD63-495F-9562-4AE5097219A3}" type="slidenum">
              <a:rPr lang="en-US"/>
              <a:pPr>
                <a:defRPr/>
              </a:pPr>
              <a:t>‹#›</a:t>
            </a:fld>
            <a:endParaRPr lang="en-US"/>
          </a:p>
        </p:txBody>
      </p:sp>
    </p:spTree>
    <p:extLst>
      <p:ext uri="{BB962C8B-B14F-4D97-AF65-F5344CB8AC3E}">
        <p14:creationId xmlns:p14="http://schemas.microsoft.com/office/powerpoint/2010/main" val="125668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27363" cy="461963"/>
          </a:xfrm>
          <a:prstGeom prst="rect">
            <a:avLst/>
          </a:prstGeom>
          <a:noFill/>
          <a:ln w="9525">
            <a:noFill/>
            <a:miter lim="800000"/>
            <a:headEnd/>
            <a:tailEnd/>
          </a:ln>
          <a:effectLst/>
        </p:spPr>
        <p:txBody>
          <a:bodyPr vert="horz" wrap="square" lIns="92865" tIns="46432" rIns="92865" bIns="46432" numCol="1" anchor="t" anchorCtr="0" compatLnSpc="1">
            <a:prstTxWarp prst="textNoShape">
              <a:avLst/>
            </a:prstTxWarp>
          </a:bodyPr>
          <a:lstStyle>
            <a:lvl1pPr defTabSz="928688">
              <a:defRPr sz="1200"/>
            </a:lvl1pPr>
          </a:lstStyle>
          <a:p>
            <a:pPr>
              <a:defRPr/>
            </a:pPr>
            <a:endParaRPr lang="en-US"/>
          </a:p>
        </p:txBody>
      </p:sp>
      <p:sp>
        <p:nvSpPr>
          <p:cNvPr id="9219" name="Rectangle 3"/>
          <p:cNvSpPr>
            <a:spLocks noGrp="1" noChangeArrowheads="1"/>
          </p:cNvSpPr>
          <p:nvPr>
            <p:ph type="dt" idx="1"/>
          </p:nvPr>
        </p:nvSpPr>
        <p:spPr bwMode="auto">
          <a:xfrm>
            <a:off x="3957638" y="0"/>
            <a:ext cx="3027362" cy="461963"/>
          </a:xfrm>
          <a:prstGeom prst="rect">
            <a:avLst/>
          </a:prstGeom>
          <a:noFill/>
          <a:ln w="9525">
            <a:noFill/>
            <a:miter lim="800000"/>
            <a:headEnd/>
            <a:tailEnd/>
          </a:ln>
          <a:effectLst/>
        </p:spPr>
        <p:txBody>
          <a:bodyPr vert="horz" wrap="square" lIns="92865" tIns="46432" rIns="92865" bIns="46432" numCol="1" anchor="t" anchorCtr="0" compatLnSpc="1">
            <a:prstTxWarp prst="textNoShape">
              <a:avLst/>
            </a:prstTxWarp>
          </a:bodyPr>
          <a:lstStyle>
            <a:lvl1pPr algn="r" defTabSz="928688">
              <a:defRPr sz="1200"/>
            </a:lvl1pPr>
          </a:lstStyle>
          <a:p>
            <a:pPr>
              <a:defRPr/>
            </a:pPr>
            <a:endParaRPr lang="en-US"/>
          </a:p>
        </p:txBody>
      </p:sp>
      <p:sp>
        <p:nvSpPr>
          <p:cNvPr id="68612" name="Rectangle 4"/>
          <p:cNvSpPr>
            <a:spLocks noGrp="1" noRot="1" noChangeAspect="1" noChangeArrowheads="1" noTextEdit="1"/>
          </p:cNvSpPr>
          <p:nvPr>
            <p:ph type="sldImg" idx="2"/>
          </p:nvPr>
        </p:nvSpPr>
        <p:spPr bwMode="auto">
          <a:xfrm>
            <a:off x="404813" y="696913"/>
            <a:ext cx="6175375" cy="3475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30275" y="4403725"/>
            <a:ext cx="5124450" cy="4170363"/>
          </a:xfrm>
          <a:prstGeom prst="rect">
            <a:avLst/>
          </a:prstGeom>
          <a:noFill/>
          <a:ln w="9525">
            <a:noFill/>
            <a:miter lim="800000"/>
            <a:headEnd/>
            <a:tailEnd/>
          </a:ln>
          <a:effectLst/>
        </p:spPr>
        <p:txBody>
          <a:bodyPr vert="horz" wrap="square" lIns="92865" tIns="46432" rIns="92865" bIns="464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09038"/>
            <a:ext cx="3027363" cy="461962"/>
          </a:xfrm>
          <a:prstGeom prst="rect">
            <a:avLst/>
          </a:prstGeom>
          <a:noFill/>
          <a:ln w="9525">
            <a:noFill/>
            <a:miter lim="800000"/>
            <a:headEnd/>
            <a:tailEnd/>
          </a:ln>
          <a:effectLst/>
        </p:spPr>
        <p:txBody>
          <a:bodyPr vert="horz" wrap="square" lIns="92865" tIns="46432" rIns="92865" bIns="46432" numCol="1" anchor="b" anchorCtr="0" compatLnSpc="1">
            <a:prstTxWarp prst="textNoShape">
              <a:avLst/>
            </a:prstTxWarp>
          </a:bodyPr>
          <a:lstStyle>
            <a:lvl1pPr defTabSz="928688">
              <a:defRPr sz="1200"/>
            </a:lvl1pPr>
          </a:lstStyle>
          <a:p>
            <a:pPr>
              <a:defRPr/>
            </a:pPr>
            <a:endParaRPr lang="en-US"/>
          </a:p>
        </p:txBody>
      </p:sp>
      <p:sp>
        <p:nvSpPr>
          <p:cNvPr id="9223" name="Rectangle 7"/>
          <p:cNvSpPr>
            <a:spLocks noGrp="1" noChangeArrowheads="1"/>
          </p:cNvSpPr>
          <p:nvPr>
            <p:ph type="sldNum" sz="quarter" idx="5"/>
          </p:nvPr>
        </p:nvSpPr>
        <p:spPr bwMode="auto">
          <a:xfrm>
            <a:off x="3957638" y="8809038"/>
            <a:ext cx="3027362" cy="461962"/>
          </a:xfrm>
          <a:prstGeom prst="rect">
            <a:avLst/>
          </a:prstGeom>
          <a:noFill/>
          <a:ln w="9525">
            <a:noFill/>
            <a:miter lim="800000"/>
            <a:headEnd/>
            <a:tailEnd/>
          </a:ln>
          <a:effectLst/>
        </p:spPr>
        <p:txBody>
          <a:bodyPr vert="horz" wrap="square" lIns="92865" tIns="46432" rIns="92865" bIns="46432" numCol="1" anchor="b" anchorCtr="0" compatLnSpc="1">
            <a:prstTxWarp prst="textNoShape">
              <a:avLst/>
            </a:prstTxWarp>
          </a:bodyPr>
          <a:lstStyle>
            <a:lvl1pPr algn="r" defTabSz="928688">
              <a:defRPr sz="1200"/>
            </a:lvl1pPr>
          </a:lstStyle>
          <a:p>
            <a:pPr>
              <a:defRPr/>
            </a:pPr>
            <a:fld id="{F60DA8CE-1B20-450B-BB3A-5EA56FD010BE}" type="slidenum">
              <a:rPr lang="en-US"/>
              <a:pPr>
                <a:defRPr/>
              </a:pPr>
              <a:t>‹#›</a:t>
            </a:fld>
            <a:endParaRPr lang="en-US"/>
          </a:p>
        </p:txBody>
      </p:sp>
    </p:spTree>
    <p:extLst>
      <p:ext uri="{BB962C8B-B14F-4D97-AF65-F5344CB8AC3E}">
        <p14:creationId xmlns:p14="http://schemas.microsoft.com/office/powerpoint/2010/main" val="3964883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Business By Design, Inc.  |  4918 Lincoln Drive, Edina, MN  55436  |  ph: 952-392-1200  |  fax: 952-392-1201</a:t>
            </a:r>
          </a:p>
        </p:txBody>
      </p:sp>
      <p:sp>
        <p:nvSpPr>
          <p:cNvPr id="6" name="Slide Number Placeholder 5"/>
          <p:cNvSpPr>
            <a:spLocks noGrp="1"/>
          </p:cNvSpPr>
          <p:nvPr>
            <p:ph type="sldNum" sz="quarter" idx="12"/>
          </p:nvPr>
        </p:nvSpPr>
        <p:spPr/>
        <p:txBody>
          <a:bodyPr/>
          <a:lstStyle/>
          <a:p>
            <a:pPr>
              <a:defRPr/>
            </a:pPr>
            <a:fld id="{8EFDC043-C558-438F-906E-AACB2FC47180}" type="slidenum">
              <a:rPr lang="en-US" smtClean="0"/>
              <a:pPr>
                <a:defRPr/>
              </a:pPr>
              <a:t>‹#›</a:t>
            </a:fld>
            <a:endParaRPr lang="en-US"/>
          </a:p>
        </p:txBody>
      </p:sp>
    </p:spTree>
    <p:extLst>
      <p:ext uri="{BB962C8B-B14F-4D97-AF65-F5344CB8AC3E}">
        <p14:creationId xmlns:p14="http://schemas.microsoft.com/office/powerpoint/2010/main" val="389349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Business By Design, Inc.  |  4918 Lincoln Drive, Edina, MN  55436  |  ph: 952-392-1200  |  fax: 952-392-1201</a:t>
            </a:r>
          </a:p>
        </p:txBody>
      </p:sp>
      <p:sp>
        <p:nvSpPr>
          <p:cNvPr id="6" name="Slide Number Placeholder 5"/>
          <p:cNvSpPr>
            <a:spLocks noGrp="1"/>
          </p:cNvSpPr>
          <p:nvPr>
            <p:ph type="sldNum" sz="quarter" idx="12"/>
          </p:nvPr>
        </p:nvSpPr>
        <p:spPr/>
        <p:txBody>
          <a:bodyPr/>
          <a:lstStyle/>
          <a:p>
            <a:pPr>
              <a:defRPr/>
            </a:pPr>
            <a:fld id="{D0F848C8-D6A7-49BD-9C35-297AA9A75CE4}" type="slidenum">
              <a:rPr lang="en-US" smtClean="0"/>
              <a:pPr>
                <a:defRPr/>
              </a:pPr>
              <a:t>‹#›</a:t>
            </a:fld>
            <a:endParaRPr lang="en-US"/>
          </a:p>
        </p:txBody>
      </p:sp>
    </p:spTree>
    <p:extLst>
      <p:ext uri="{BB962C8B-B14F-4D97-AF65-F5344CB8AC3E}">
        <p14:creationId xmlns:p14="http://schemas.microsoft.com/office/powerpoint/2010/main" val="3904363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Business By Design, Inc.  |  4918 Lincoln Drive, Edina, MN  55436  |  ph: 952-392-1200  |  fax: 952-392-1201</a:t>
            </a:r>
          </a:p>
        </p:txBody>
      </p:sp>
      <p:sp>
        <p:nvSpPr>
          <p:cNvPr id="6" name="Slide Number Placeholder 5"/>
          <p:cNvSpPr>
            <a:spLocks noGrp="1"/>
          </p:cNvSpPr>
          <p:nvPr>
            <p:ph type="sldNum" sz="quarter" idx="12"/>
          </p:nvPr>
        </p:nvSpPr>
        <p:spPr/>
        <p:txBody>
          <a:bodyPr/>
          <a:lstStyle/>
          <a:p>
            <a:pPr>
              <a:defRPr/>
            </a:pPr>
            <a:fld id="{4982BE54-35FE-43B3-A82C-2798360E1FDF}" type="slidenum">
              <a:rPr lang="en-US" smtClean="0"/>
              <a:pPr>
                <a:defRPr/>
              </a:pPr>
              <a:t>‹#›</a:t>
            </a:fld>
            <a:endParaRPr lang="en-US"/>
          </a:p>
        </p:txBody>
      </p:sp>
    </p:spTree>
    <p:extLst>
      <p:ext uri="{BB962C8B-B14F-4D97-AF65-F5344CB8AC3E}">
        <p14:creationId xmlns:p14="http://schemas.microsoft.com/office/powerpoint/2010/main" val="146798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Business By Design, Inc.  |  4918 Lincoln Drive, Edina, MN  55436  |  ph: 952-392-1200  |  fax: 952-392-1201</a:t>
            </a:r>
          </a:p>
        </p:txBody>
      </p:sp>
      <p:sp>
        <p:nvSpPr>
          <p:cNvPr id="6" name="Slide Number Placeholder 5"/>
          <p:cNvSpPr>
            <a:spLocks noGrp="1"/>
          </p:cNvSpPr>
          <p:nvPr>
            <p:ph type="sldNum" sz="quarter" idx="12"/>
          </p:nvPr>
        </p:nvSpPr>
        <p:spPr/>
        <p:txBody>
          <a:bodyPr/>
          <a:lstStyle/>
          <a:p>
            <a:pPr>
              <a:defRPr/>
            </a:pPr>
            <a:fld id="{8EFDC043-C558-438F-906E-AACB2FC471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70379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Business By Design, Inc.  |  4918 Lincoln Drive, Edina, MN  55436  |  ph: 952-392-1200  |  fax: 952-392-1201</a:t>
            </a:r>
          </a:p>
        </p:txBody>
      </p:sp>
      <p:sp>
        <p:nvSpPr>
          <p:cNvPr id="6" name="Slide Number Placeholder 5"/>
          <p:cNvSpPr>
            <a:spLocks noGrp="1"/>
          </p:cNvSpPr>
          <p:nvPr>
            <p:ph type="sldNum" sz="quarter" idx="12"/>
          </p:nvPr>
        </p:nvSpPr>
        <p:spPr/>
        <p:txBody>
          <a:bodyPr/>
          <a:lstStyle/>
          <a:p>
            <a:pPr>
              <a:defRPr/>
            </a:pPr>
            <a:fld id="{ED0EC8A0-F9FD-4FFB-8B7B-87ED3AF66EC7}" type="slidenum">
              <a:rPr lang="en-US" smtClean="0">
                <a:solidFill>
                  <a:prstClr val="black">
                    <a:tint val="75000"/>
                  </a:prstClr>
                </a:solidFill>
              </a:rPr>
              <a:pPr>
                <a:defRPr/>
              </a:pPr>
              <a:t>‹#›</a:t>
            </a:fld>
            <a:endParaRPr lang="en-US">
              <a:solidFill>
                <a:prstClr val="black">
                  <a:tint val="75000"/>
                </a:prstClr>
              </a:solidFill>
            </a:endParaRPr>
          </a:p>
        </p:txBody>
      </p:sp>
      <p:sp>
        <p:nvSpPr>
          <p:cNvPr id="8" name="Rectangle 7">
            <a:extLst>
              <a:ext uri="{FF2B5EF4-FFF2-40B4-BE49-F238E27FC236}">
                <a16:creationId xmlns:a16="http://schemas.microsoft.com/office/drawing/2014/main" xmlns="" id="{8CCF188C-DCF0-436F-ADCF-4F6CF6A940D0}"/>
              </a:ext>
            </a:extLst>
          </p:cNvPr>
          <p:cNvSpPr/>
          <p:nvPr userDrawn="1"/>
        </p:nvSpPr>
        <p:spPr>
          <a:xfrm>
            <a:off x="3352800" y="1678187"/>
            <a:ext cx="2438400" cy="2438400"/>
          </a:xfrm>
          <a:prstGeom prst="rect">
            <a:avLst/>
          </a:prstGeom>
          <a:blipFill>
            <a:blip r:embed="rId2">
              <a:lum bright="70000" contrast="-70000"/>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39751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Business By Design, Inc.  |  4918 Lincoln Drive, Edina, MN  55436  |  ph: 952-392-1200  |  fax: 952-392-1201</a:t>
            </a:r>
          </a:p>
        </p:txBody>
      </p:sp>
      <p:sp>
        <p:nvSpPr>
          <p:cNvPr id="6" name="Slide Number Placeholder 5"/>
          <p:cNvSpPr>
            <a:spLocks noGrp="1"/>
          </p:cNvSpPr>
          <p:nvPr>
            <p:ph type="sldNum" sz="quarter" idx="12"/>
          </p:nvPr>
        </p:nvSpPr>
        <p:spPr/>
        <p:txBody>
          <a:bodyPr/>
          <a:lstStyle/>
          <a:p>
            <a:pPr>
              <a:defRPr/>
            </a:pPr>
            <a:fld id="{4B65D651-5908-4886-840A-8C8397F6F32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4835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Business By Design, Inc.  |  4918 Lincoln Drive, Edina, MN  55436  |  ph: 952-392-1200  |  fax: 952-392-1201</a:t>
            </a:r>
          </a:p>
        </p:txBody>
      </p:sp>
      <p:sp>
        <p:nvSpPr>
          <p:cNvPr id="7" name="Slide Number Placeholder 6"/>
          <p:cNvSpPr>
            <a:spLocks noGrp="1"/>
          </p:cNvSpPr>
          <p:nvPr>
            <p:ph type="sldNum" sz="quarter" idx="12"/>
          </p:nvPr>
        </p:nvSpPr>
        <p:spPr/>
        <p:txBody>
          <a:bodyPr/>
          <a:lstStyle/>
          <a:p>
            <a:pPr>
              <a:defRPr/>
            </a:pPr>
            <a:fld id="{74C9B532-06BB-4932-990F-DAEBF624DD2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5146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en-US">
                <a:solidFill>
                  <a:prstClr val="black">
                    <a:tint val="75000"/>
                  </a:prstClr>
                </a:solidFill>
              </a:rPr>
              <a:t>Business By Design, Inc.  |  4918 Lincoln Drive, Edina, MN  55436  |  ph: 952-392-1200  |  fax: 952-392-1201</a:t>
            </a:r>
          </a:p>
        </p:txBody>
      </p:sp>
      <p:sp>
        <p:nvSpPr>
          <p:cNvPr id="9" name="Slide Number Placeholder 8"/>
          <p:cNvSpPr>
            <a:spLocks noGrp="1"/>
          </p:cNvSpPr>
          <p:nvPr>
            <p:ph type="sldNum" sz="quarter" idx="12"/>
          </p:nvPr>
        </p:nvSpPr>
        <p:spPr/>
        <p:txBody>
          <a:bodyPr/>
          <a:lstStyle/>
          <a:p>
            <a:pPr>
              <a:defRPr/>
            </a:pPr>
            <a:fld id="{0728A3EC-D188-464B-B3EF-DDBD646A80E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16483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en-US">
                <a:solidFill>
                  <a:prstClr val="black">
                    <a:tint val="75000"/>
                  </a:prstClr>
                </a:solidFill>
              </a:rPr>
              <a:t>Business By Design, Inc.  |  4918 Lincoln Drive, Edina, MN  55436  |  ph: 952-392-1200  |  fax: 952-392-1201</a:t>
            </a:r>
          </a:p>
        </p:txBody>
      </p:sp>
      <p:sp>
        <p:nvSpPr>
          <p:cNvPr id="5" name="Slide Number Placeholder 4"/>
          <p:cNvSpPr>
            <a:spLocks noGrp="1"/>
          </p:cNvSpPr>
          <p:nvPr>
            <p:ph type="sldNum" sz="quarter" idx="12"/>
          </p:nvPr>
        </p:nvSpPr>
        <p:spPr/>
        <p:txBody>
          <a:bodyPr/>
          <a:lstStyle/>
          <a:p>
            <a:pPr>
              <a:defRPr/>
            </a:pPr>
            <a:fld id="{0155D293-3072-4D1B-983D-C577CD22723F}"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3647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en-US">
                <a:solidFill>
                  <a:prstClr val="black">
                    <a:tint val="75000"/>
                  </a:prstClr>
                </a:solidFill>
              </a:rPr>
              <a:t>Business By Design, Inc.  |  4918 Lincoln Drive, Edina, MN  55436  |  ph: 952-392-1200  |  fax: 952-392-1201</a:t>
            </a:r>
          </a:p>
        </p:txBody>
      </p:sp>
      <p:sp>
        <p:nvSpPr>
          <p:cNvPr id="4" name="Slide Number Placeholder 3"/>
          <p:cNvSpPr>
            <a:spLocks noGrp="1"/>
          </p:cNvSpPr>
          <p:nvPr>
            <p:ph type="sldNum" sz="quarter" idx="12"/>
          </p:nvPr>
        </p:nvSpPr>
        <p:spPr/>
        <p:txBody>
          <a:bodyPr/>
          <a:lstStyle/>
          <a:p>
            <a:pPr>
              <a:defRPr/>
            </a:pPr>
            <a:fld id="{675CD8BB-D9C7-4F9E-AD0D-CD4601E5249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27648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Business By Design, Inc.  |  4918 Lincoln Drive, Edina, MN  55436  |  ph: 952-392-1200  |  fax: 952-392-1201</a:t>
            </a:r>
          </a:p>
        </p:txBody>
      </p:sp>
      <p:sp>
        <p:nvSpPr>
          <p:cNvPr id="7" name="Slide Number Placeholder 6"/>
          <p:cNvSpPr>
            <a:spLocks noGrp="1"/>
          </p:cNvSpPr>
          <p:nvPr>
            <p:ph type="sldNum" sz="quarter" idx="12"/>
          </p:nvPr>
        </p:nvSpPr>
        <p:spPr/>
        <p:txBody>
          <a:bodyPr/>
          <a:lstStyle/>
          <a:p>
            <a:pPr>
              <a:defRPr/>
            </a:pPr>
            <a:fld id="{77F00E20-A507-4336-B570-3E37E50BCB0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31066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Business By Design, Inc.  |  4918 Lincoln Drive, Edina, MN  55436  |  ph: 952-392-1200  |  fax: 952-392-1201</a:t>
            </a:r>
          </a:p>
        </p:txBody>
      </p:sp>
      <p:sp>
        <p:nvSpPr>
          <p:cNvPr id="6" name="Slide Number Placeholder 5"/>
          <p:cNvSpPr>
            <a:spLocks noGrp="1"/>
          </p:cNvSpPr>
          <p:nvPr>
            <p:ph type="sldNum" sz="quarter" idx="12"/>
          </p:nvPr>
        </p:nvSpPr>
        <p:spPr/>
        <p:txBody>
          <a:bodyPr/>
          <a:lstStyle/>
          <a:p>
            <a:pPr>
              <a:defRPr/>
            </a:pPr>
            <a:fld id="{ED0EC8A0-F9FD-4FFB-8B7B-87ED3AF66EC7}" type="slidenum">
              <a:rPr lang="en-US" smtClean="0"/>
              <a:pPr>
                <a:defRPr/>
              </a:pPr>
              <a:t>‹#›</a:t>
            </a:fld>
            <a:endParaRPr lang="en-US"/>
          </a:p>
        </p:txBody>
      </p:sp>
      <p:sp>
        <p:nvSpPr>
          <p:cNvPr id="8" name="Rectangle 7">
            <a:extLst>
              <a:ext uri="{FF2B5EF4-FFF2-40B4-BE49-F238E27FC236}">
                <a16:creationId xmlns:a16="http://schemas.microsoft.com/office/drawing/2014/main" xmlns="" id="{8CCF188C-DCF0-436F-ADCF-4F6CF6A940D0}"/>
              </a:ext>
            </a:extLst>
          </p:cNvPr>
          <p:cNvSpPr/>
          <p:nvPr userDrawn="1"/>
        </p:nvSpPr>
        <p:spPr>
          <a:xfrm>
            <a:off x="3352800" y="1678187"/>
            <a:ext cx="2438400" cy="2438400"/>
          </a:xfrm>
          <a:prstGeom prst="rect">
            <a:avLst/>
          </a:prstGeom>
          <a:blipFill>
            <a:blip r:embed="rId2">
              <a:lum bright="70000" contrast="-70000"/>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7165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Business By Design, Inc.  |  4918 Lincoln Drive, Edina, MN  55436  |  ph: 952-392-1200  |  fax: 952-392-1201</a:t>
            </a:r>
          </a:p>
        </p:txBody>
      </p:sp>
      <p:sp>
        <p:nvSpPr>
          <p:cNvPr id="7" name="Slide Number Placeholder 6"/>
          <p:cNvSpPr>
            <a:spLocks noGrp="1"/>
          </p:cNvSpPr>
          <p:nvPr>
            <p:ph type="sldNum" sz="quarter" idx="12"/>
          </p:nvPr>
        </p:nvSpPr>
        <p:spPr/>
        <p:txBody>
          <a:bodyPr/>
          <a:lstStyle/>
          <a:p>
            <a:pPr>
              <a:defRPr/>
            </a:pPr>
            <a:fld id="{DCD2CDF3-6965-458D-BE02-597FD00CCC5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5150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Business By Design, Inc.  |  4918 Lincoln Drive, Edina, MN  55436  |  ph: 952-392-1200  |  fax: 952-392-1201</a:t>
            </a:r>
          </a:p>
        </p:txBody>
      </p:sp>
      <p:sp>
        <p:nvSpPr>
          <p:cNvPr id="6" name="Slide Number Placeholder 5"/>
          <p:cNvSpPr>
            <a:spLocks noGrp="1"/>
          </p:cNvSpPr>
          <p:nvPr>
            <p:ph type="sldNum" sz="quarter" idx="12"/>
          </p:nvPr>
        </p:nvSpPr>
        <p:spPr/>
        <p:txBody>
          <a:bodyPr/>
          <a:lstStyle/>
          <a:p>
            <a:pPr>
              <a:defRPr/>
            </a:pPr>
            <a:fld id="{D0F848C8-D6A7-49BD-9C35-297AA9A75C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74474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Business By Design, Inc.  |  4918 Lincoln Drive, Edina, MN  55436  |  ph: 952-392-1200  |  fax: 952-392-1201</a:t>
            </a:r>
          </a:p>
        </p:txBody>
      </p:sp>
      <p:sp>
        <p:nvSpPr>
          <p:cNvPr id="6" name="Slide Number Placeholder 5"/>
          <p:cNvSpPr>
            <a:spLocks noGrp="1"/>
          </p:cNvSpPr>
          <p:nvPr>
            <p:ph type="sldNum" sz="quarter" idx="12"/>
          </p:nvPr>
        </p:nvSpPr>
        <p:spPr/>
        <p:txBody>
          <a:bodyPr/>
          <a:lstStyle/>
          <a:p>
            <a:pPr>
              <a:defRPr/>
            </a:pPr>
            <a:fld id="{4982BE54-35FE-43B3-A82C-2798360E1FDF}"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50424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Business By Design, Inc.  |  4918 Lincoln Drive, Edina, MN  55436  |  ph: 952-392-1200  |  fax: 952-392-1201</a:t>
            </a:r>
          </a:p>
        </p:txBody>
      </p:sp>
      <p:sp>
        <p:nvSpPr>
          <p:cNvPr id="6" name="Slide Number Placeholder 5"/>
          <p:cNvSpPr>
            <a:spLocks noGrp="1"/>
          </p:cNvSpPr>
          <p:nvPr>
            <p:ph type="sldNum" sz="quarter" idx="12"/>
          </p:nvPr>
        </p:nvSpPr>
        <p:spPr/>
        <p:txBody>
          <a:bodyPr/>
          <a:lstStyle/>
          <a:p>
            <a:pPr>
              <a:defRPr/>
            </a:pPr>
            <a:fld id="{4B65D651-5908-4886-840A-8C8397F6F32B}" type="slidenum">
              <a:rPr lang="en-US" smtClean="0"/>
              <a:pPr>
                <a:defRPr/>
              </a:pPr>
              <a:t>‹#›</a:t>
            </a:fld>
            <a:endParaRPr lang="en-US"/>
          </a:p>
        </p:txBody>
      </p:sp>
    </p:spTree>
    <p:extLst>
      <p:ext uri="{BB962C8B-B14F-4D97-AF65-F5344CB8AC3E}">
        <p14:creationId xmlns:p14="http://schemas.microsoft.com/office/powerpoint/2010/main" val="239609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Business By Design, Inc.  |  4918 Lincoln Drive, Edina, MN  55436  |  ph: 952-392-1200  |  fax: 952-392-1201</a:t>
            </a:r>
          </a:p>
        </p:txBody>
      </p:sp>
      <p:sp>
        <p:nvSpPr>
          <p:cNvPr id="7" name="Slide Number Placeholder 6"/>
          <p:cNvSpPr>
            <a:spLocks noGrp="1"/>
          </p:cNvSpPr>
          <p:nvPr>
            <p:ph type="sldNum" sz="quarter" idx="12"/>
          </p:nvPr>
        </p:nvSpPr>
        <p:spPr/>
        <p:txBody>
          <a:bodyPr/>
          <a:lstStyle/>
          <a:p>
            <a:pPr>
              <a:defRPr/>
            </a:pPr>
            <a:fld id="{74C9B532-06BB-4932-990F-DAEBF624DD2A}" type="slidenum">
              <a:rPr lang="en-US" smtClean="0"/>
              <a:pPr>
                <a:defRPr/>
              </a:pPr>
              <a:t>‹#›</a:t>
            </a:fld>
            <a:endParaRPr lang="en-US"/>
          </a:p>
        </p:txBody>
      </p:sp>
    </p:spTree>
    <p:extLst>
      <p:ext uri="{BB962C8B-B14F-4D97-AF65-F5344CB8AC3E}">
        <p14:creationId xmlns:p14="http://schemas.microsoft.com/office/powerpoint/2010/main" val="295650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Business By Design, Inc.  |  4918 Lincoln Drive, Edina, MN  55436  |  ph: 952-392-1200  |  fax: 952-392-1201</a:t>
            </a:r>
          </a:p>
        </p:txBody>
      </p:sp>
      <p:sp>
        <p:nvSpPr>
          <p:cNvPr id="9" name="Slide Number Placeholder 8"/>
          <p:cNvSpPr>
            <a:spLocks noGrp="1"/>
          </p:cNvSpPr>
          <p:nvPr>
            <p:ph type="sldNum" sz="quarter" idx="12"/>
          </p:nvPr>
        </p:nvSpPr>
        <p:spPr/>
        <p:txBody>
          <a:bodyPr/>
          <a:lstStyle/>
          <a:p>
            <a:pPr>
              <a:defRPr/>
            </a:pPr>
            <a:fld id="{0728A3EC-D188-464B-B3EF-DDBD646A80EE}" type="slidenum">
              <a:rPr lang="en-US" smtClean="0"/>
              <a:pPr>
                <a:defRPr/>
              </a:pPr>
              <a:t>‹#›</a:t>
            </a:fld>
            <a:endParaRPr lang="en-US"/>
          </a:p>
        </p:txBody>
      </p:sp>
    </p:spTree>
    <p:extLst>
      <p:ext uri="{BB962C8B-B14F-4D97-AF65-F5344CB8AC3E}">
        <p14:creationId xmlns:p14="http://schemas.microsoft.com/office/powerpoint/2010/main" val="3321494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Business By Design, Inc.  |  4918 Lincoln Drive, Edina, MN  55436  |  ph: 952-392-1200  |  fax: 952-392-1201</a:t>
            </a:r>
          </a:p>
        </p:txBody>
      </p:sp>
      <p:sp>
        <p:nvSpPr>
          <p:cNvPr id="5" name="Slide Number Placeholder 4"/>
          <p:cNvSpPr>
            <a:spLocks noGrp="1"/>
          </p:cNvSpPr>
          <p:nvPr>
            <p:ph type="sldNum" sz="quarter" idx="12"/>
          </p:nvPr>
        </p:nvSpPr>
        <p:spPr/>
        <p:txBody>
          <a:bodyPr/>
          <a:lstStyle/>
          <a:p>
            <a:pPr>
              <a:defRPr/>
            </a:pPr>
            <a:fld id="{0155D293-3072-4D1B-983D-C577CD22723F}" type="slidenum">
              <a:rPr lang="en-US" smtClean="0"/>
              <a:pPr>
                <a:defRPr/>
              </a:pPr>
              <a:t>‹#›</a:t>
            </a:fld>
            <a:endParaRPr lang="en-US"/>
          </a:p>
        </p:txBody>
      </p:sp>
    </p:spTree>
    <p:extLst>
      <p:ext uri="{BB962C8B-B14F-4D97-AF65-F5344CB8AC3E}">
        <p14:creationId xmlns:p14="http://schemas.microsoft.com/office/powerpoint/2010/main" val="1236501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t>Business By Design, Inc.  |  4918 Lincoln Drive, Edina, MN  55436  |  ph: 952-392-1200  |  fax: 952-392-1201</a:t>
            </a:r>
          </a:p>
        </p:txBody>
      </p:sp>
      <p:sp>
        <p:nvSpPr>
          <p:cNvPr id="4" name="Slide Number Placeholder 3"/>
          <p:cNvSpPr>
            <a:spLocks noGrp="1"/>
          </p:cNvSpPr>
          <p:nvPr>
            <p:ph type="sldNum" sz="quarter" idx="12"/>
          </p:nvPr>
        </p:nvSpPr>
        <p:spPr/>
        <p:txBody>
          <a:bodyPr/>
          <a:lstStyle/>
          <a:p>
            <a:pPr>
              <a:defRPr/>
            </a:pPr>
            <a:fld id="{675CD8BB-D9C7-4F9E-AD0D-CD4601E52493}" type="slidenum">
              <a:rPr lang="en-US" smtClean="0"/>
              <a:pPr>
                <a:defRPr/>
              </a:pPr>
              <a:t>‹#›</a:t>
            </a:fld>
            <a:endParaRPr lang="en-US"/>
          </a:p>
        </p:txBody>
      </p:sp>
    </p:spTree>
    <p:extLst>
      <p:ext uri="{BB962C8B-B14F-4D97-AF65-F5344CB8AC3E}">
        <p14:creationId xmlns:p14="http://schemas.microsoft.com/office/powerpoint/2010/main" val="299085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Business By Design, Inc.  |  4918 Lincoln Drive, Edina, MN  55436  |  ph: 952-392-1200  |  fax: 952-392-1201</a:t>
            </a:r>
          </a:p>
        </p:txBody>
      </p:sp>
      <p:sp>
        <p:nvSpPr>
          <p:cNvPr id="7" name="Slide Number Placeholder 6"/>
          <p:cNvSpPr>
            <a:spLocks noGrp="1"/>
          </p:cNvSpPr>
          <p:nvPr>
            <p:ph type="sldNum" sz="quarter" idx="12"/>
          </p:nvPr>
        </p:nvSpPr>
        <p:spPr/>
        <p:txBody>
          <a:bodyPr/>
          <a:lstStyle/>
          <a:p>
            <a:pPr>
              <a:defRPr/>
            </a:pPr>
            <a:fld id="{77F00E20-A507-4336-B570-3E37E50BCB0D}" type="slidenum">
              <a:rPr lang="en-US" smtClean="0"/>
              <a:pPr>
                <a:defRPr/>
              </a:pPr>
              <a:t>‹#›</a:t>
            </a:fld>
            <a:endParaRPr lang="en-US"/>
          </a:p>
        </p:txBody>
      </p:sp>
    </p:spTree>
    <p:extLst>
      <p:ext uri="{BB962C8B-B14F-4D97-AF65-F5344CB8AC3E}">
        <p14:creationId xmlns:p14="http://schemas.microsoft.com/office/powerpoint/2010/main" val="2518721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Business By Design, Inc.  |  4918 Lincoln Drive, Edina, MN  55436  |  ph: 952-392-1200  |  fax: 952-392-1201</a:t>
            </a:r>
          </a:p>
        </p:txBody>
      </p:sp>
      <p:sp>
        <p:nvSpPr>
          <p:cNvPr id="7" name="Slide Number Placeholder 6"/>
          <p:cNvSpPr>
            <a:spLocks noGrp="1"/>
          </p:cNvSpPr>
          <p:nvPr>
            <p:ph type="sldNum" sz="quarter" idx="12"/>
          </p:nvPr>
        </p:nvSpPr>
        <p:spPr/>
        <p:txBody>
          <a:bodyPr/>
          <a:lstStyle/>
          <a:p>
            <a:pPr>
              <a:defRPr/>
            </a:pPr>
            <a:fld id="{DCD2CDF3-6965-458D-BE02-597FD00CCC5C}" type="slidenum">
              <a:rPr lang="en-US" smtClean="0"/>
              <a:pPr>
                <a:defRPr/>
              </a:pPr>
              <a:t>‹#›</a:t>
            </a:fld>
            <a:endParaRPr lang="en-US"/>
          </a:p>
        </p:txBody>
      </p:sp>
    </p:spTree>
    <p:extLst>
      <p:ext uri="{BB962C8B-B14F-4D97-AF65-F5344CB8AC3E}">
        <p14:creationId xmlns:p14="http://schemas.microsoft.com/office/powerpoint/2010/main" val="1904079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t>Business By Design, Inc.  |  4918 Lincoln Drive, Edina, MN  55436  |  </a:t>
            </a:r>
            <a:r>
              <a:rPr lang="en-US" dirty="0" err="1"/>
              <a:t>ph</a:t>
            </a:r>
            <a:r>
              <a:rPr lang="en-US" dirty="0"/>
              <a:t>: 952-392-1200  |  fax: 952-392-1201</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E4F7D66-F3D3-4C8B-AD72-95CB11344387}" type="slidenum">
              <a:rPr lang="en-US" smtClean="0"/>
              <a:pPr>
                <a:defRPr/>
              </a:pPr>
              <a:t>‹#›</a:t>
            </a:fld>
            <a:endParaRPr lang="en-US"/>
          </a:p>
        </p:txBody>
      </p:sp>
    </p:spTree>
    <p:extLst>
      <p:ext uri="{BB962C8B-B14F-4D97-AF65-F5344CB8AC3E}">
        <p14:creationId xmlns:p14="http://schemas.microsoft.com/office/powerpoint/2010/main" val="2512983713"/>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solidFill>
                  <a:prstClr val="black">
                    <a:tint val="75000"/>
                  </a:prstClr>
                </a:solidFill>
              </a:rPr>
              <a:t>Business By Design, Inc.  |  4918 Lincoln Drive, Edina, MN  55436  |  </a:t>
            </a:r>
            <a:r>
              <a:rPr lang="en-US" dirty="0" err="1">
                <a:solidFill>
                  <a:prstClr val="black">
                    <a:tint val="75000"/>
                  </a:prstClr>
                </a:solidFill>
              </a:rPr>
              <a:t>ph</a:t>
            </a:r>
            <a:r>
              <a:rPr lang="en-US" dirty="0">
                <a:solidFill>
                  <a:prstClr val="black">
                    <a:tint val="75000"/>
                  </a:prstClr>
                </a:solidFill>
              </a:rPr>
              <a:t>: 952-392-1200  |  fax: 952-392-1201</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E4F7D66-F3D3-4C8B-AD72-95CB1134438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9405890"/>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5.png"/><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16.png"/><Relationship Id="rId4" Type="http://schemas.openxmlformats.org/officeDocument/2006/relationships/image" Target="../media/image10.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bwMode="auto">
          <a:xfrm>
            <a:off x="8305800" y="4705350"/>
            <a:ext cx="609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1</a:t>
            </a:fld>
            <a:endParaRPr lang="en-US" sz="1200" dirty="0">
              <a:solidFill>
                <a:schemeClr val="tx1">
                  <a:lumMod val="65000"/>
                  <a:lumOff val="35000"/>
                </a:schemeClr>
              </a:solidFill>
              <a:latin typeface="Arial"/>
              <a:cs typeface="Arial"/>
            </a:endParaRPr>
          </a:p>
        </p:txBody>
      </p:sp>
      <p:sp>
        <p:nvSpPr>
          <p:cNvPr id="14" name="Rectangle 13"/>
          <p:cNvSpPr/>
          <p:nvPr/>
        </p:nvSpPr>
        <p:spPr>
          <a:xfrm>
            <a:off x="0" y="2038350"/>
            <a:ext cx="9144000" cy="1877437"/>
          </a:xfrm>
          <a:prstGeom prst="rect">
            <a:avLst/>
          </a:prstGeom>
          <a:noFill/>
        </p:spPr>
        <p:txBody>
          <a:bodyPr wrap="square">
            <a:spAutoFit/>
          </a:bodyPr>
          <a:lstStyle/>
          <a:p>
            <a:pPr algn="ctr">
              <a:defRPr/>
            </a:pPr>
            <a:r>
              <a:rPr lang="en-US" sz="2800" dirty="0">
                <a:solidFill>
                  <a:schemeClr val="tx1">
                    <a:lumMod val="65000"/>
                    <a:lumOff val="35000"/>
                  </a:schemeClr>
                </a:solidFill>
                <a:latin typeface="Arial"/>
                <a:cs typeface="Arial"/>
              </a:rPr>
              <a:t>WELCOME TO</a:t>
            </a:r>
            <a:endParaRPr lang="en-US" sz="2800" dirty="0">
              <a:solidFill>
                <a:srgbClr val="FF6600"/>
              </a:solidFill>
              <a:latin typeface="Arial"/>
              <a:cs typeface="Arial"/>
            </a:endParaRPr>
          </a:p>
          <a:p>
            <a:pPr algn="ctr">
              <a:defRPr/>
            </a:pPr>
            <a:r>
              <a:rPr lang="en-US" sz="2800" dirty="0">
                <a:solidFill>
                  <a:srgbClr val="0070C0"/>
                </a:solidFill>
                <a:latin typeface="Arial"/>
                <a:cs typeface="Arial"/>
              </a:rPr>
              <a:t>David Oase CPA </a:t>
            </a:r>
          </a:p>
          <a:p>
            <a:pPr algn="ctr">
              <a:defRPr/>
            </a:pPr>
            <a:r>
              <a:rPr lang="en-US" sz="2800" dirty="0">
                <a:solidFill>
                  <a:srgbClr val="0070C0"/>
                </a:solidFill>
                <a:latin typeface="Arial"/>
                <a:cs typeface="Arial"/>
              </a:rPr>
              <a:t>A Professional Corporation</a:t>
            </a:r>
          </a:p>
          <a:p>
            <a:pPr algn="ctr">
              <a:defRPr/>
            </a:pPr>
            <a:r>
              <a:rPr lang="en-US" sz="3200" dirty="0">
                <a:solidFill>
                  <a:schemeClr val="tx1">
                    <a:lumMod val="65000"/>
                    <a:lumOff val="35000"/>
                  </a:schemeClr>
                </a:solidFill>
                <a:latin typeface="Arial"/>
                <a:cs typeface="Arial"/>
              </a:rPr>
              <a:t>BEST PRACTICES SERIES</a:t>
            </a:r>
            <a:endParaRPr lang="en-US" sz="20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pic>
        <p:nvPicPr>
          <p:cNvPr id="5" name="Picture 4" descr="logo"/>
          <p:cNvPicPr/>
          <p:nvPr/>
        </p:nvPicPr>
        <p:blipFill>
          <a:blip r:embed="rId2">
            <a:extLst>
              <a:ext uri="{28A0092B-C50C-407E-A947-70E740481C1C}">
                <a14:useLocalDpi xmlns:a14="http://schemas.microsoft.com/office/drawing/2010/main" val="0"/>
              </a:ext>
            </a:extLst>
          </a:blip>
          <a:srcRect/>
          <a:stretch>
            <a:fillRect/>
          </a:stretch>
        </p:blipFill>
        <p:spPr bwMode="auto">
          <a:xfrm>
            <a:off x="2995612" y="619125"/>
            <a:ext cx="3152775" cy="8096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UBIT Examples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Your exempt organization is close to the </a:t>
            </a:r>
            <a:r>
              <a:rPr lang="en-US" dirty="0" err="1" smtClean="0"/>
              <a:t>UofA</a:t>
            </a:r>
            <a:r>
              <a:rPr lang="en-US" dirty="0" smtClean="0"/>
              <a:t> and during games you rent out your parking lot.</a:t>
            </a:r>
          </a:p>
          <a:p>
            <a:r>
              <a:rPr lang="en-US" dirty="0" smtClean="0"/>
              <a:t>You have physical location your exempt organization has purchased and you’re mortgaging. You rent out space to an unrelated tenant. </a:t>
            </a:r>
          </a:p>
          <a:p>
            <a:r>
              <a:rPr lang="en-US" dirty="0" smtClean="0"/>
              <a:t>You’re operating a soup kitchen for the homeless but there is interest in the community for you to sell your food.</a:t>
            </a:r>
            <a:endParaRPr lang="en-US" dirty="0"/>
          </a:p>
        </p:txBody>
      </p:sp>
      <p:sp>
        <p:nvSpPr>
          <p:cNvPr id="5" name="Slide Number Placeholder 4"/>
          <p:cNvSpPr>
            <a:spLocks noGrp="1"/>
          </p:cNvSpPr>
          <p:nvPr>
            <p:ph type="sldNum" sz="quarter" idx="12"/>
          </p:nvPr>
        </p:nvSpPr>
        <p:spPr/>
        <p:txBody>
          <a:bodyPr/>
          <a:lstStyle/>
          <a:p>
            <a:pPr>
              <a:defRPr/>
            </a:pPr>
            <a:fld id="{ED0EC8A0-F9FD-4FFB-8B7B-87ED3AF66EC7}" type="slidenum">
              <a:rPr lang="en-US" smtClean="0"/>
              <a:pPr>
                <a:defRPr/>
              </a:pPr>
              <a:t>10</a:t>
            </a:fld>
            <a:endParaRPr lang="en-US"/>
          </a:p>
        </p:txBody>
      </p:sp>
    </p:spTree>
    <p:extLst>
      <p:ext uri="{BB962C8B-B14F-4D97-AF65-F5344CB8AC3E}">
        <p14:creationId xmlns:p14="http://schemas.microsoft.com/office/powerpoint/2010/main" val="126980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bwMode="auto">
          <a:xfrm>
            <a:off x="8305800" y="4705350"/>
            <a:ext cx="609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11</a:t>
            </a:fld>
            <a:endParaRPr lang="en-US" sz="1200" dirty="0">
              <a:solidFill>
                <a:schemeClr val="tx1">
                  <a:lumMod val="65000"/>
                  <a:lumOff val="35000"/>
                </a:schemeClr>
              </a:solidFill>
              <a:latin typeface="Arial"/>
              <a:cs typeface="Arial"/>
            </a:endParaRPr>
          </a:p>
        </p:txBody>
      </p:sp>
      <p:sp>
        <p:nvSpPr>
          <p:cNvPr id="10" name="Rectangle 9"/>
          <p:cNvSpPr/>
          <p:nvPr/>
        </p:nvSpPr>
        <p:spPr>
          <a:xfrm>
            <a:off x="0" y="181482"/>
            <a:ext cx="9144000" cy="646331"/>
          </a:xfrm>
          <a:prstGeom prst="rect">
            <a:avLst/>
          </a:prstGeom>
          <a:noFill/>
        </p:spPr>
        <p:txBody>
          <a:bodyPr wrap="square">
            <a:spAutoFit/>
          </a:bodyPr>
          <a:lstStyle/>
          <a:p>
            <a:pPr algn="ctr">
              <a:defRPr/>
            </a:pPr>
            <a:r>
              <a:rPr lang="en-US" sz="3600" dirty="0" smtClean="0">
                <a:solidFill>
                  <a:schemeClr val="tx1">
                    <a:lumMod val="65000"/>
                    <a:lumOff val="35000"/>
                  </a:schemeClr>
                </a:solidFill>
                <a:latin typeface="Arial"/>
                <a:cs typeface="Arial"/>
              </a:rPr>
              <a:t>Due Dates</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
        <p:nvSpPr>
          <p:cNvPr id="11" name="Rectangle 1027"/>
          <p:cNvSpPr txBox="1">
            <a:spLocks noChangeArrowheads="1"/>
          </p:cNvSpPr>
          <p:nvPr/>
        </p:nvSpPr>
        <p:spPr>
          <a:xfrm>
            <a:off x="152400" y="1029908"/>
            <a:ext cx="8839200" cy="35052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spcAft>
                <a:spcPts val="600"/>
              </a:spcAft>
              <a:buNone/>
            </a:pPr>
            <a:r>
              <a:rPr lang="en-US" sz="2000" b="1" dirty="0" smtClean="0">
                <a:solidFill>
                  <a:schemeClr val="tx1">
                    <a:lumMod val="65000"/>
                    <a:lumOff val="35000"/>
                  </a:schemeClr>
                </a:solidFill>
                <a:latin typeface="Arial"/>
                <a:cs typeface="Arial"/>
              </a:rPr>
              <a:t>All Forms 990</a:t>
            </a:r>
            <a:endParaRPr lang="en-US" sz="2000" b="1" dirty="0">
              <a:solidFill>
                <a:schemeClr val="tx1">
                  <a:lumMod val="65000"/>
                  <a:lumOff val="35000"/>
                </a:schemeClr>
              </a:solidFill>
              <a:latin typeface="Arial"/>
              <a:cs typeface="Arial"/>
            </a:endParaRPr>
          </a:p>
          <a:p>
            <a:pPr lvl="2">
              <a:spcAft>
                <a:spcPts val="600"/>
              </a:spcAft>
            </a:pPr>
            <a:r>
              <a:rPr lang="en-US" sz="1600" dirty="0" smtClean="0">
                <a:solidFill>
                  <a:schemeClr val="tx1">
                    <a:lumMod val="65000"/>
                    <a:lumOff val="35000"/>
                  </a:schemeClr>
                </a:solidFill>
                <a:latin typeface="Arial"/>
                <a:cs typeface="Arial"/>
              </a:rPr>
              <a:t>Due on the 15</a:t>
            </a:r>
            <a:r>
              <a:rPr lang="en-US" sz="1600" baseline="30000" dirty="0" smtClean="0">
                <a:solidFill>
                  <a:schemeClr val="tx1">
                    <a:lumMod val="65000"/>
                    <a:lumOff val="35000"/>
                  </a:schemeClr>
                </a:solidFill>
                <a:latin typeface="Arial"/>
                <a:cs typeface="Arial"/>
              </a:rPr>
              <a:t>th</a:t>
            </a:r>
            <a:r>
              <a:rPr lang="en-US" sz="1600" dirty="0" smtClean="0">
                <a:solidFill>
                  <a:schemeClr val="tx1">
                    <a:lumMod val="65000"/>
                    <a:lumOff val="35000"/>
                  </a:schemeClr>
                </a:solidFill>
                <a:latin typeface="Arial"/>
                <a:cs typeface="Arial"/>
              </a:rPr>
              <a:t> day of the 5</a:t>
            </a:r>
            <a:r>
              <a:rPr lang="en-US" sz="1600" baseline="30000" dirty="0" smtClean="0">
                <a:solidFill>
                  <a:schemeClr val="tx1">
                    <a:lumMod val="65000"/>
                    <a:lumOff val="35000"/>
                  </a:schemeClr>
                </a:solidFill>
                <a:latin typeface="Arial"/>
                <a:cs typeface="Arial"/>
              </a:rPr>
              <a:t>th</a:t>
            </a:r>
            <a:r>
              <a:rPr lang="en-US" sz="1600" dirty="0" smtClean="0">
                <a:solidFill>
                  <a:schemeClr val="tx1">
                    <a:lumMod val="65000"/>
                    <a:lumOff val="35000"/>
                  </a:schemeClr>
                </a:solidFill>
                <a:latin typeface="Arial"/>
                <a:cs typeface="Arial"/>
              </a:rPr>
              <a:t> month following the close of the organization’s business year.</a:t>
            </a:r>
          </a:p>
          <a:p>
            <a:pPr lvl="3">
              <a:spcAft>
                <a:spcPts val="600"/>
              </a:spcAft>
            </a:pPr>
            <a:r>
              <a:rPr lang="en-US" sz="1200" dirty="0" smtClean="0">
                <a:solidFill>
                  <a:schemeClr val="tx1">
                    <a:lumMod val="65000"/>
                    <a:lumOff val="35000"/>
                  </a:schemeClr>
                </a:solidFill>
                <a:latin typeface="Arial"/>
                <a:cs typeface="Arial"/>
              </a:rPr>
              <a:t>Organization uses a calendar year, forms 990 are due on May 15</a:t>
            </a:r>
            <a:r>
              <a:rPr lang="en-US" sz="1200" baseline="30000" dirty="0" smtClean="0">
                <a:solidFill>
                  <a:schemeClr val="tx1">
                    <a:lumMod val="65000"/>
                    <a:lumOff val="35000"/>
                  </a:schemeClr>
                </a:solidFill>
                <a:latin typeface="Arial"/>
                <a:cs typeface="Arial"/>
              </a:rPr>
              <a:t>th</a:t>
            </a:r>
            <a:endParaRPr lang="en-US" sz="1200" dirty="0" smtClean="0">
              <a:solidFill>
                <a:schemeClr val="tx1">
                  <a:lumMod val="65000"/>
                  <a:lumOff val="35000"/>
                </a:schemeClr>
              </a:solidFill>
              <a:latin typeface="Arial"/>
              <a:cs typeface="Arial"/>
            </a:endParaRPr>
          </a:p>
          <a:p>
            <a:pPr lvl="3">
              <a:spcAft>
                <a:spcPts val="600"/>
              </a:spcAft>
            </a:pPr>
            <a:r>
              <a:rPr lang="en-US" sz="1200" dirty="0" smtClean="0">
                <a:solidFill>
                  <a:schemeClr val="tx1">
                    <a:lumMod val="65000"/>
                    <a:lumOff val="35000"/>
                  </a:schemeClr>
                </a:solidFill>
                <a:latin typeface="Arial"/>
                <a:cs typeface="Arial"/>
              </a:rPr>
              <a:t>Organization uses a fiscal year ending June 30</a:t>
            </a:r>
            <a:r>
              <a:rPr lang="en-US" sz="1200" baseline="30000" dirty="0" smtClean="0">
                <a:solidFill>
                  <a:schemeClr val="tx1">
                    <a:lumMod val="65000"/>
                    <a:lumOff val="35000"/>
                  </a:schemeClr>
                </a:solidFill>
                <a:latin typeface="Arial"/>
                <a:cs typeface="Arial"/>
              </a:rPr>
              <a:t>th</a:t>
            </a:r>
            <a:r>
              <a:rPr lang="en-US" sz="1200" dirty="0" smtClean="0">
                <a:solidFill>
                  <a:schemeClr val="tx1">
                    <a:lumMod val="65000"/>
                    <a:lumOff val="35000"/>
                  </a:schemeClr>
                </a:solidFill>
                <a:latin typeface="Arial"/>
                <a:cs typeface="Arial"/>
              </a:rPr>
              <a:t>, forms 990 are due December 15</a:t>
            </a:r>
            <a:r>
              <a:rPr lang="en-US" sz="1200" baseline="30000" dirty="0" smtClean="0">
                <a:solidFill>
                  <a:schemeClr val="tx1">
                    <a:lumMod val="65000"/>
                    <a:lumOff val="35000"/>
                  </a:schemeClr>
                </a:solidFill>
                <a:latin typeface="Arial"/>
                <a:cs typeface="Arial"/>
              </a:rPr>
              <a:t>th</a:t>
            </a:r>
            <a:endParaRPr lang="en-US" sz="1200" dirty="0" smtClean="0">
              <a:solidFill>
                <a:schemeClr val="tx1">
                  <a:lumMod val="65000"/>
                  <a:lumOff val="35000"/>
                </a:schemeClr>
              </a:solidFill>
              <a:latin typeface="Arial"/>
              <a:cs typeface="Arial"/>
            </a:endParaRPr>
          </a:p>
          <a:p>
            <a:pPr lvl="3">
              <a:spcAft>
                <a:spcPts val="600"/>
              </a:spcAft>
            </a:pPr>
            <a:r>
              <a:rPr lang="en-US" sz="1200" dirty="0" smtClean="0">
                <a:solidFill>
                  <a:schemeClr val="tx1">
                    <a:lumMod val="65000"/>
                    <a:lumOff val="35000"/>
                  </a:schemeClr>
                </a:solidFill>
                <a:latin typeface="Arial"/>
                <a:cs typeface="Arial"/>
              </a:rPr>
              <a:t>In any calendar case, exempt organization may file form 8868, application for extension which will extend the due date of the return 6 months. </a:t>
            </a:r>
            <a:endParaRPr lang="en-US" sz="1200" dirty="0">
              <a:solidFill>
                <a:schemeClr val="tx1">
                  <a:lumMod val="65000"/>
                  <a:lumOff val="35000"/>
                </a:schemeClr>
              </a:solidFill>
              <a:latin typeface="Arial"/>
              <a:cs typeface="Arial"/>
            </a:endParaRPr>
          </a:p>
          <a:p>
            <a:pPr lvl="4">
              <a:spcAft>
                <a:spcPts val="600"/>
              </a:spcAft>
            </a:pPr>
            <a:r>
              <a:rPr lang="en-US" sz="1200" dirty="0" smtClean="0">
                <a:solidFill>
                  <a:schemeClr val="tx1">
                    <a:lumMod val="65000"/>
                    <a:lumOff val="35000"/>
                  </a:schemeClr>
                </a:solidFill>
                <a:latin typeface="Arial"/>
                <a:cs typeface="Arial"/>
              </a:rPr>
              <a:t>If the exempt organization owes tax, the tax is due on the 15</a:t>
            </a:r>
            <a:r>
              <a:rPr lang="en-US" sz="1200" baseline="30000" dirty="0" smtClean="0">
                <a:solidFill>
                  <a:schemeClr val="tx1">
                    <a:lumMod val="65000"/>
                    <a:lumOff val="35000"/>
                  </a:schemeClr>
                </a:solidFill>
                <a:latin typeface="Arial"/>
                <a:cs typeface="Arial"/>
              </a:rPr>
              <a:t>th</a:t>
            </a:r>
            <a:r>
              <a:rPr lang="en-US" sz="1200" dirty="0" smtClean="0">
                <a:solidFill>
                  <a:schemeClr val="tx1">
                    <a:lumMod val="65000"/>
                    <a:lumOff val="35000"/>
                  </a:schemeClr>
                </a:solidFill>
                <a:latin typeface="Arial"/>
                <a:cs typeface="Arial"/>
              </a:rPr>
              <a:t> day of the 5</a:t>
            </a:r>
            <a:r>
              <a:rPr lang="en-US" sz="1200" baseline="30000" dirty="0" smtClean="0">
                <a:solidFill>
                  <a:schemeClr val="tx1">
                    <a:lumMod val="65000"/>
                    <a:lumOff val="35000"/>
                  </a:schemeClr>
                </a:solidFill>
                <a:latin typeface="Arial"/>
                <a:cs typeface="Arial"/>
              </a:rPr>
              <a:t>th</a:t>
            </a:r>
            <a:r>
              <a:rPr lang="en-US" sz="1200" dirty="0" smtClean="0">
                <a:solidFill>
                  <a:schemeClr val="tx1">
                    <a:lumMod val="65000"/>
                    <a:lumOff val="35000"/>
                  </a:schemeClr>
                </a:solidFill>
                <a:latin typeface="Arial"/>
                <a:cs typeface="Arial"/>
              </a:rPr>
              <a:t> month following the close of the organization’s business year. The extension extend the tax return but does NOT extend the date of the tax due. </a:t>
            </a:r>
            <a:endParaRPr lang="en-US" sz="1200" dirty="0">
              <a:solidFill>
                <a:schemeClr val="tx1">
                  <a:lumMod val="65000"/>
                  <a:lumOff val="35000"/>
                </a:schemeClr>
              </a:solidFill>
              <a:latin typeface="Arial"/>
              <a:cs typeface="Arial"/>
            </a:endParaRPr>
          </a:p>
          <a:p>
            <a:pPr lvl="2">
              <a:spcAft>
                <a:spcPts val="600"/>
              </a:spcAft>
            </a:pPr>
            <a:endParaRPr lang="en-US" sz="1400" b="1" i="1" dirty="0">
              <a:solidFill>
                <a:schemeClr val="tx1">
                  <a:lumMod val="65000"/>
                  <a:lumOff val="35000"/>
                </a:schemeClr>
              </a:solidFill>
              <a:latin typeface="Arial"/>
              <a:cs typeface="Arial"/>
            </a:endParaRPr>
          </a:p>
          <a:p>
            <a:pPr lvl="2">
              <a:spcAft>
                <a:spcPts val="600"/>
              </a:spcAft>
            </a:pPr>
            <a:endParaRPr lang="en-US" sz="1200" dirty="0">
              <a:solidFill>
                <a:schemeClr val="tx1">
                  <a:lumMod val="65000"/>
                  <a:lumOff val="35000"/>
                </a:schemeClr>
              </a:solidFill>
              <a:latin typeface="Arial"/>
              <a:cs typeface="Arial"/>
            </a:endParaRPr>
          </a:p>
        </p:txBody>
      </p:sp>
    </p:spTree>
    <p:extLst>
      <p:ext uri="{BB962C8B-B14F-4D97-AF65-F5344CB8AC3E}">
        <p14:creationId xmlns:p14="http://schemas.microsoft.com/office/powerpoint/2010/main" val="3115852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Penalties and Exempt Status Revocation</a:t>
            </a:r>
            <a:endParaRPr lang="en-US" dirty="0"/>
          </a:p>
        </p:txBody>
      </p:sp>
      <p:sp>
        <p:nvSpPr>
          <p:cNvPr id="3" name="Content Placeholder 2"/>
          <p:cNvSpPr>
            <a:spLocks noGrp="1"/>
          </p:cNvSpPr>
          <p:nvPr>
            <p:ph idx="1"/>
          </p:nvPr>
        </p:nvSpPr>
        <p:spPr/>
        <p:txBody>
          <a:bodyPr>
            <a:normAutofit/>
          </a:bodyPr>
          <a:lstStyle/>
          <a:p>
            <a:r>
              <a:rPr lang="en-US" sz="2000" dirty="0" smtClean="0"/>
              <a:t>If an organization whose gross receipts are less than $1M for its tax year files its Form 990 after the due date (including extensions), and the organization doesn’t provide “reasonable cause” for filing late, the IRS will impose a penalty of $20 per day for each day the return is late. The maximum penalty is $10,000, or 5% of the organization’s gross receipts, whichever is less. The penalty increases to $100 per day for organizations with gross receipts over $1M. </a:t>
            </a:r>
          </a:p>
          <a:p>
            <a:r>
              <a:rPr lang="en-US" sz="2000" b="1" u="sng" dirty="0" smtClean="0"/>
              <a:t>An organization that fails to file the required form 990 for three consecutive tax years will automatically lose its tax-exempt status. </a:t>
            </a:r>
            <a:endParaRPr lang="en-US" sz="2000" b="1" u="sng" dirty="0"/>
          </a:p>
        </p:txBody>
      </p:sp>
      <p:sp>
        <p:nvSpPr>
          <p:cNvPr id="5" name="Slide Number Placeholder 4"/>
          <p:cNvSpPr>
            <a:spLocks noGrp="1"/>
          </p:cNvSpPr>
          <p:nvPr>
            <p:ph type="sldNum" sz="quarter" idx="12"/>
          </p:nvPr>
        </p:nvSpPr>
        <p:spPr/>
        <p:txBody>
          <a:bodyPr/>
          <a:lstStyle/>
          <a:p>
            <a:pPr>
              <a:defRPr/>
            </a:pPr>
            <a:fld id="{ED0EC8A0-F9FD-4FFB-8B7B-87ED3AF66EC7}" type="slidenum">
              <a:rPr lang="en-US" smtClean="0"/>
              <a:pPr>
                <a:defRPr/>
              </a:pPr>
              <a:t>12</a:t>
            </a:fld>
            <a:endParaRPr lang="en-US"/>
          </a:p>
        </p:txBody>
      </p:sp>
    </p:spTree>
    <p:extLst>
      <p:ext uri="{BB962C8B-B14F-4D97-AF65-F5344CB8AC3E}">
        <p14:creationId xmlns:p14="http://schemas.microsoft.com/office/powerpoint/2010/main" val="921932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Reasonable Cause and Penalty Abatement</a:t>
            </a:r>
            <a:endParaRPr lang="en-US" dirty="0"/>
          </a:p>
        </p:txBody>
      </p:sp>
      <p:sp>
        <p:nvSpPr>
          <p:cNvPr id="5" name="Slide Number Placeholder 4"/>
          <p:cNvSpPr>
            <a:spLocks noGrp="1"/>
          </p:cNvSpPr>
          <p:nvPr>
            <p:ph type="sldNum" sz="quarter" idx="12"/>
          </p:nvPr>
        </p:nvSpPr>
        <p:spPr/>
        <p:txBody>
          <a:bodyPr/>
          <a:lstStyle/>
          <a:p>
            <a:pPr>
              <a:defRPr/>
            </a:pPr>
            <a:fld id="{ED0EC8A0-F9FD-4FFB-8B7B-87ED3AF66EC7}" type="slidenum">
              <a:rPr lang="en-US" smtClean="0"/>
              <a:pPr>
                <a:defRPr/>
              </a:pPr>
              <a:t>13</a:t>
            </a:fld>
            <a:endParaRPr lang="en-US"/>
          </a:p>
        </p:txBody>
      </p:sp>
      <p:sp>
        <p:nvSpPr>
          <p:cNvPr id="6" name="TextBox 5"/>
          <p:cNvSpPr txBox="1"/>
          <p:nvPr/>
        </p:nvSpPr>
        <p:spPr>
          <a:xfrm>
            <a:off x="143720" y="1352550"/>
            <a:ext cx="8771680" cy="3754874"/>
          </a:xfrm>
          <a:prstGeom prst="rect">
            <a:avLst/>
          </a:prstGeom>
          <a:noFill/>
        </p:spPr>
        <p:txBody>
          <a:bodyPr wrap="square" rtlCol="0">
            <a:spAutoFit/>
          </a:bodyPr>
          <a:lstStyle/>
          <a:p>
            <a:r>
              <a:rPr lang="en-US" b="1" dirty="0"/>
              <a:t>Typical Situations</a:t>
            </a:r>
          </a:p>
          <a:p>
            <a:r>
              <a:rPr lang="en-US" dirty="0"/>
              <a:t>The IRS will consider any sound reason for failing to file a tax return, make a deposit, or pay tax when due. Sound reasons, if established, include:</a:t>
            </a:r>
          </a:p>
          <a:p>
            <a:pPr marL="285750" indent="-285750">
              <a:buFont typeface="Arial" panose="020B0604020202020204" pitchFamily="34" charset="0"/>
              <a:buChar char="•"/>
            </a:pPr>
            <a:r>
              <a:rPr lang="en-US" dirty="0"/>
              <a:t>Fire, casualty, natural disaster or other disturbances</a:t>
            </a:r>
          </a:p>
          <a:p>
            <a:pPr marL="285750" indent="-285750">
              <a:buFont typeface="Arial" panose="020B0604020202020204" pitchFamily="34" charset="0"/>
              <a:buChar char="•"/>
            </a:pPr>
            <a:r>
              <a:rPr lang="en-US" dirty="0"/>
              <a:t>Inability to obtain records</a:t>
            </a:r>
          </a:p>
          <a:p>
            <a:pPr marL="285750" indent="-285750">
              <a:buFont typeface="Arial" panose="020B0604020202020204" pitchFamily="34" charset="0"/>
              <a:buChar char="•"/>
            </a:pPr>
            <a:r>
              <a:rPr lang="en-US" dirty="0"/>
              <a:t>Death, serious illness, incapacitation or unavoidable absence of the taxpayer or a member of the taxpayer’s immediate family</a:t>
            </a:r>
          </a:p>
          <a:p>
            <a:pPr marL="285750" indent="-285750">
              <a:buFont typeface="Arial" panose="020B0604020202020204" pitchFamily="34" charset="0"/>
              <a:buChar char="•"/>
            </a:pPr>
            <a:r>
              <a:rPr lang="en-US" dirty="0"/>
              <a:t>Other reason which establishes that you used all ordinary business care and prudence to meet your Federal tax obligations but were nevertheless unable to do </a:t>
            </a:r>
            <a:r>
              <a:rPr lang="en-US" dirty="0" smtClean="0"/>
              <a:t>so</a:t>
            </a:r>
          </a:p>
          <a:p>
            <a:endParaRPr lang="en-US" dirty="0"/>
          </a:p>
          <a:p>
            <a:r>
              <a:rPr lang="en-US" b="1" dirty="0"/>
              <a:t>Documents You May Need</a:t>
            </a:r>
          </a:p>
          <a:p>
            <a:r>
              <a:rPr lang="en-US" dirty="0"/>
              <a:t>Most reasonable cause explanations require that you provide documentation to support your claim, such as:</a:t>
            </a:r>
          </a:p>
          <a:p>
            <a:pPr marL="285750" indent="-285750">
              <a:buFont typeface="Arial" panose="020B0604020202020204" pitchFamily="34" charset="0"/>
              <a:buChar char="•"/>
            </a:pPr>
            <a:r>
              <a:rPr lang="en-US" dirty="0"/>
              <a:t>Hospital or court records or a letter from a physician to establish illness or incapacitation, with specific start and end dates</a:t>
            </a:r>
          </a:p>
          <a:p>
            <a:pPr marL="285750" indent="-285750">
              <a:buFont typeface="Arial" panose="020B0604020202020204" pitchFamily="34" charset="0"/>
              <a:buChar char="•"/>
            </a:pPr>
            <a:r>
              <a:rPr lang="en-US" dirty="0"/>
              <a:t>Documentation of natural disasters or other events that prevented compliance</a:t>
            </a:r>
          </a:p>
          <a:p>
            <a:endParaRPr lang="en-US" dirty="0"/>
          </a:p>
          <a:p>
            <a:endParaRPr lang="en-US" dirty="0"/>
          </a:p>
        </p:txBody>
      </p:sp>
    </p:spTree>
    <p:extLst>
      <p:ext uri="{BB962C8B-B14F-4D97-AF65-F5344CB8AC3E}">
        <p14:creationId xmlns:p14="http://schemas.microsoft.com/office/powerpoint/2010/main" val="1768986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6400800" y="209550"/>
            <a:ext cx="2514600" cy="609600"/>
          </a:xfrm>
        </p:spPr>
        <p:txBody>
          <a:bodyPr>
            <a:normAutofit/>
          </a:bodyPr>
          <a:lstStyle/>
          <a:p>
            <a:r>
              <a:rPr lang="en-US" sz="2400" b="0" i="1" cap="none" dirty="0">
                <a:solidFill>
                  <a:schemeClr val="tx2">
                    <a:lumMod val="60000"/>
                    <a:lumOff val="40000"/>
                  </a:schemeClr>
                </a:solidFill>
                <a:latin typeface="Arial"/>
                <a:cs typeface="Arial"/>
              </a:rPr>
              <a:t>Best Practices...</a:t>
            </a:r>
          </a:p>
        </p:txBody>
      </p:sp>
      <p:sp>
        <p:nvSpPr>
          <p:cNvPr id="12" name="Rectangle 11"/>
          <p:cNvSpPr/>
          <p:nvPr/>
        </p:nvSpPr>
        <p:spPr>
          <a:xfrm>
            <a:off x="0" y="1548646"/>
            <a:ext cx="9144000" cy="1434239"/>
          </a:xfrm>
          <a:prstGeom prst="rect">
            <a:avLst/>
          </a:prstGeom>
          <a:noFill/>
        </p:spPr>
        <p:txBody>
          <a:bodyPr wrap="square">
            <a:spAutoFit/>
            <a:scene3d>
              <a:camera prst="orthographicFront"/>
              <a:lightRig rig="soft" dir="t">
                <a:rot lat="0" lon="0" rev="10800000"/>
              </a:lightRig>
            </a:scene3d>
            <a:sp3d>
              <a:contourClr>
                <a:srgbClr val="DDDDDD"/>
              </a:contourClr>
            </a:sp3d>
          </a:bodyPr>
          <a:lstStyle/>
          <a:p>
            <a:pPr algn="ctr">
              <a:defRPr/>
            </a:pPr>
            <a:r>
              <a:rPr lang="en-US" sz="4400" b="1" dirty="0" smtClean="0">
                <a:solidFill>
                  <a:prstClr val="white"/>
                </a:solidFill>
                <a:latin typeface="Arial"/>
                <a:cs typeface="Arial"/>
              </a:rPr>
              <a:t>Non-Profit Organizations</a:t>
            </a:r>
            <a:endParaRPr lang="en-US" sz="5600" b="1" spc="150" dirty="0">
              <a:ln w="11430"/>
              <a:solidFill>
                <a:prstClr val="white"/>
              </a:solidFill>
              <a:effectLst>
                <a:outerShdw blurRad="25400" algn="tl" rotWithShape="0">
                  <a:srgbClr val="000000">
                    <a:alpha val="43000"/>
                  </a:srgbClr>
                </a:outerShdw>
              </a:effectLst>
            </a:endParaRPr>
          </a:p>
          <a:p>
            <a:pPr algn="ctr">
              <a:lnSpc>
                <a:spcPct val="120000"/>
              </a:lnSpc>
              <a:defRPr/>
            </a:pPr>
            <a:r>
              <a:rPr lang="en-US" sz="3600" dirty="0" smtClean="0">
                <a:solidFill>
                  <a:srgbClr val="FFFFFF"/>
                </a:solidFill>
                <a:latin typeface="Arial"/>
                <a:cs typeface="Arial"/>
              </a:rPr>
              <a:t>Operations &amp; Documentation</a:t>
            </a:r>
            <a:endParaRPr lang="en-US" sz="3600" dirty="0">
              <a:solidFill>
                <a:srgbClr val="FFFFFF"/>
              </a:solidFill>
              <a:latin typeface="Arial"/>
              <a:cs typeface="Arial"/>
            </a:endParaRPr>
          </a:p>
        </p:txBody>
      </p:sp>
      <p:sp>
        <p:nvSpPr>
          <p:cNvPr id="8" name="Slide Number Placeholder 4"/>
          <p:cNvSpPr>
            <a:spLocks noGrp="1"/>
          </p:cNvSpPr>
          <p:nvPr>
            <p:ph type="sldNum" sz="quarter" idx="12"/>
          </p:nvPr>
        </p:nvSpPr>
        <p:spPr bwMode="auto">
          <a:xfrm>
            <a:off x="8305800" y="4705350"/>
            <a:ext cx="609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prstClr val="white"/>
                </a:solidFill>
                <a:latin typeface="Arial"/>
                <a:cs typeface="Arial"/>
              </a:rPr>
              <a:pPr eaLnBrk="1" hangingPunct="1"/>
              <a:t>14</a:t>
            </a:fld>
            <a:endParaRPr lang="en-US" sz="1200" dirty="0">
              <a:solidFill>
                <a:prstClr val="white"/>
              </a:solidFill>
              <a:latin typeface="Arial"/>
              <a:cs typeface="Arial"/>
            </a:endParaRPr>
          </a:p>
        </p:txBody>
      </p:sp>
    </p:spTree>
    <p:extLst>
      <p:ext uri="{BB962C8B-B14F-4D97-AF65-F5344CB8AC3E}">
        <p14:creationId xmlns:p14="http://schemas.microsoft.com/office/powerpoint/2010/main" val="2774636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bwMode="auto">
          <a:xfrm>
            <a:off x="8305800" y="4705350"/>
            <a:ext cx="609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15</a:t>
            </a:fld>
            <a:endParaRPr lang="en-US" sz="1200" dirty="0">
              <a:solidFill>
                <a:schemeClr val="tx1">
                  <a:lumMod val="65000"/>
                  <a:lumOff val="35000"/>
                </a:schemeClr>
              </a:solidFill>
              <a:latin typeface="Arial"/>
              <a:cs typeface="Arial"/>
            </a:endParaRPr>
          </a:p>
        </p:txBody>
      </p:sp>
      <p:sp>
        <p:nvSpPr>
          <p:cNvPr id="10" name="Rectangle 9"/>
          <p:cNvSpPr/>
          <p:nvPr/>
        </p:nvSpPr>
        <p:spPr>
          <a:xfrm>
            <a:off x="0" y="158997"/>
            <a:ext cx="9144000" cy="646331"/>
          </a:xfrm>
          <a:prstGeom prst="rect">
            <a:avLst/>
          </a:prstGeom>
          <a:noFill/>
        </p:spPr>
        <p:txBody>
          <a:bodyPr wrap="square">
            <a:spAutoFit/>
          </a:bodyPr>
          <a:lstStyle/>
          <a:p>
            <a:pPr algn="ctr">
              <a:defRPr/>
            </a:pPr>
            <a:r>
              <a:rPr lang="en-US" sz="3600" dirty="0" smtClean="0">
                <a:solidFill>
                  <a:schemeClr val="tx1">
                    <a:lumMod val="65000"/>
                    <a:lumOff val="35000"/>
                  </a:schemeClr>
                </a:solidFill>
                <a:latin typeface="Arial"/>
                <a:cs typeface="Arial"/>
              </a:rPr>
              <a:t>Non-Profits and Payroll</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
        <p:nvSpPr>
          <p:cNvPr id="11" name="Rectangle 1027"/>
          <p:cNvSpPr txBox="1">
            <a:spLocks noChangeArrowheads="1"/>
          </p:cNvSpPr>
          <p:nvPr/>
        </p:nvSpPr>
        <p:spPr>
          <a:xfrm>
            <a:off x="76200" y="926539"/>
            <a:ext cx="8915400" cy="36576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spcAft>
                <a:spcPts val="600"/>
              </a:spcAft>
              <a:buNone/>
            </a:pPr>
            <a:r>
              <a:rPr lang="en-US" sz="2000" b="1" dirty="0" smtClean="0">
                <a:solidFill>
                  <a:schemeClr val="tx1">
                    <a:lumMod val="65000"/>
                    <a:lumOff val="35000"/>
                  </a:schemeClr>
                </a:solidFill>
                <a:latin typeface="Arial"/>
                <a:cs typeface="Arial"/>
              </a:rPr>
              <a:t>Officer, Director, Trustee Payroll </a:t>
            </a:r>
            <a:endParaRPr lang="en-US" sz="2000" b="1" dirty="0">
              <a:solidFill>
                <a:schemeClr val="tx1">
                  <a:lumMod val="65000"/>
                  <a:lumOff val="35000"/>
                </a:schemeClr>
              </a:solidFill>
              <a:latin typeface="Arial"/>
              <a:cs typeface="Arial"/>
            </a:endParaRPr>
          </a:p>
          <a:p>
            <a:pPr lvl="2">
              <a:spcAft>
                <a:spcPts val="600"/>
              </a:spcAft>
            </a:pPr>
            <a:r>
              <a:rPr lang="en-US" sz="1600" dirty="0" smtClean="0">
                <a:solidFill>
                  <a:schemeClr val="tx1">
                    <a:lumMod val="65000"/>
                    <a:lumOff val="35000"/>
                  </a:schemeClr>
                </a:solidFill>
                <a:latin typeface="Arial"/>
                <a:cs typeface="Arial"/>
              </a:rPr>
              <a:t>990 long, Page 7</a:t>
            </a:r>
            <a:endParaRPr lang="en-US" sz="1600" dirty="0">
              <a:solidFill>
                <a:schemeClr val="tx1">
                  <a:lumMod val="65000"/>
                  <a:lumOff val="35000"/>
                </a:schemeClr>
              </a:solidFill>
              <a:latin typeface="Arial"/>
              <a:cs typeface="Arial"/>
            </a:endParaRPr>
          </a:p>
          <a:p>
            <a:pPr lvl="2">
              <a:spcAft>
                <a:spcPts val="600"/>
              </a:spcAft>
            </a:pPr>
            <a:r>
              <a:rPr lang="en-US" sz="1600" dirty="0" smtClean="0">
                <a:solidFill>
                  <a:schemeClr val="tx1">
                    <a:lumMod val="65000"/>
                    <a:lumOff val="35000"/>
                  </a:schemeClr>
                </a:solidFill>
                <a:latin typeface="Arial"/>
                <a:cs typeface="Arial"/>
              </a:rPr>
              <a:t>990-EZ, Page 2</a:t>
            </a:r>
            <a:endParaRPr lang="en-US" sz="1600" dirty="0">
              <a:solidFill>
                <a:schemeClr val="tx1">
                  <a:lumMod val="65000"/>
                  <a:lumOff val="35000"/>
                </a:schemeClr>
              </a:solidFill>
              <a:latin typeface="Arial"/>
              <a:cs typeface="Arial"/>
            </a:endParaRPr>
          </a:p>
          <a:p>
            <a:pPr lvl="2">
              <a:spcAft>
                <a:spcPts val="600"/>
              </a:spcAft>
            </a:pPr>
            <a:r>
              <a:rPr lang="en-US" sz="1600" dirty="0" smtClean="0">
                <a:solidFill>
                  <a:schemeClr val="tx1">
                    <a:lumMod val="65000"/>
                    <a:lumOff val="35000"/>
                  </a:schemeClr>
                </a:solidFill>
                <a:latin typeface="Arial"/>
                <a:cs typeface="Arial"/>
              </a:rPr>
              <a:t>990-N, No reporting requirement </a:t>
            </a:r>
            <a:endParaRPr lang="en-US" sz="1600" dirty="0">
              <a:solidFill>
                <a:schemeClr val="tx1">
                  <a:lumMod val="65000"/>
                  <a:lumOff val="35000"/>
                </a:schemeClr>
              </a:solidFill>
              <a:latin typeface="Arial"/>
              <a:cs typeface="Arial"/>
            </a:endParaRPr>
          </a:p>
          <a:p>
            <a:pPr marL="457200" lvl="1" indent="0">
              <a:spcAft>
                <a:spcPts val="600"/>
              </a:spcAft>
              <a:buNone/>
            </a:pPr>
            <a:r>
              <a:rPr lang="en-US" sz="2000" b="1" dirty="0" smtClean="0">
                <a:solidFill>
                  <a:schemeClr val="tx1">
                    <a:lumMod val="65000"/>
                    <a:lumOff val="35000"/>
                  </a:schemeClr>
                </a:solidFill>
                <a:latin typeface="Arial"/>
                <a:cs typeface="Arial"/>
              </a:rPr>
              <a:t>Differences in Payroll Taxes</a:t>
            </a:r>
            <a:endParaRPr lang="en-US" sz="2000" b="1" dirty="0">
              <a:solidFill>
                <a:schemeClr val="tx1">
                  <a:lumMod val="65000"/>
                  <a:lumOff val="35000"/>
                </a:schemeClr>
              </a:solidFill>
              <a:latin typeface="Arial"/>
              <a:cs typeface="Arial"/>
            </a:endParaRPr>
          </a:p>
          <a:p>
            <a:pPr lvl="2">
              <a:spcAft>
                <a:spcPts val="600"/>
              </a:spcAft>
            </a:pPr>
            <a:r>
              <a:rPr lang="en-US" sz="1600" dirty="0"/>
              <a:t>Payments for services performed by an employee of a religious, charitable, educational or other organization described in section 501(c)(3) that are generally subject to FICA (Social Security and Medicare) taxes if the payments are $100 or more for the year, are not subject to FUTA (unemployment) taxes.</a:t>
            </a:r>
            <a:endParaRPr lang="en-US" sz="1600" dirty="0">
              <a:solidFill>
                <a:schemeClr val="tx1">
                  <a:lumMod val="65000"/>
                  <a:lumOff val="35000"/>
                </a:schemeClr>
              </a:solidFill>
              <a:latin typeface="Arial"/>
              <a:cs typeface="Arial"/>
            </a:endParaRPr>
          </a:p>
        </p:txBody>
      </p:sp>
    </p:spTree>
    <p:extLst>
      <p:ext uri="{BB962C8B-B14F-4D97-AF65-F5344CB8AC3E}">
        <p14:creationId xmlns:p14="http://schemas.microsoft.com/office/powerpoint/2010/main" val="1311620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7"/>
          <p:cNvSpPr>
            <a:spLocks noGrp="1" noChangeArrowheads="1"/>
          </p:cNvSpPr>
          <p:nvPr>
            <p:ph idx="1"/>
          </p:nvPr>
        </p:nvSpPr>
        <p:spPr>
          <a:xfrm>
            <a:off x="578528" y="1276350"/>
            <a:ext cx="6868291" cy="3009900"/>
          </a:xfrm>
        </p:spPr>
        <p:txBody>
          <a:bodyPr>
            <a:normAutofit fontScale="92500" lnSpcReduction="10000"/>
          </a:bodyPr>
          <a:lstStyle/>
          <a:p>
            <a:pPr marL="0" indent="0">
              <a:buNone/>
            </a:pPr>
            <a:r>
              <a:rPr lang="en-US" sz="1800" b="1" dirty="0">
                <a:solidFill>
                  <a:schemeClr val="tx1">
                    <a:lumMod val="65000"/>
                    <a:lumOff val="35000"/>
                  </a:schemeClr>
                </a:solidFill>
                <a:latin typeface="Arial"/>
                <a:cs typeface="Arial"/>
              </a:rPr>
              <a:t>Generally - </a:t>
            </a:r>
            <a:r>
              <a:rPr lang="en-US" sz="1800" b="1" dirty="0" smtClean="0">
                <a:solidFill>
                  <a:schemeClr val="tx1">
                    <a:lumMod val="65000"/>
                    <a:lumOff val="35000"/>
                  </a:schemeClr>
                </a:solidFill>
                <a:latin typeface="Arial"/>
                <a:cs typeface="Arial"/>
              </a:rPr>
              <a:t>Corporation/LLC/Exempt Organizations have </a:t>
            </a:r>
            <a:r>
              <a:rPr lang="en-US" sz="1800" b="1" dirty="0">
                <a:solidFill>
                  <a:schemeClr val="tx1">
                    <a:lumMod val="65000"/>
                    <a:lumOff val="35000"/>
                  </a:schemeClr>
                </a:solidFill>
                <a:latin typeface="Arial"/>
                <a:cs typeface="Arial"/>
              </a:rPr>
              <a:t>no cash</a:t>
            </a:r>
          </a:p>
          <a:p>
            <a:pPr lvl="1"/>
            <a:r>
              <a:rPr lang="en-US" sz="1500" b="1" dirty="0">
                <a:solidFill>
                  <a:schemeClr val="tx1">
                    <a:lumMod val="65000"/>
                    <a:lumOff val="35000"/>
                  </a:schemeClr>
                </a:solidFill>
                <a:latin typeface="Arial"/>
                <a:cs typeface="Arial"/>
              </a:rPr>
              <a:t>Deposits</a:t>
            </a:r>
          </a:p>
          <a:p>
            <a:pPr lvl="2"/>
            <a:r>
              <a:rPr lang="en-US" sz="1200" dirty="0">
                <a:solidFill>
                  <a:schemeClr val="tx1">
                    <a:lumMod val="65000"/>
                    <a:lumOff val="35000"/>
                  </a:schemeClr>
                </a:solidFill>
                <a:latin typeface="Arial"/>
                <a:cs typeface="Arial"/>
              </a:rPr>
              <a:t>All deposits must hit the business bank account.  No cash back</a:t>
            </a:r>
          </a:p>
          <a:p>
            <a:pPr lvl="1"/>
            <a:r>
              <a:rPr lang="en-US" sz="1500" b="1" dirty="0">
                <a:solidFill>
                  <a:schemeClr val="tx1">
                    <a:lumMod val="65000"/>
                    <a:lumOff val="35000"/>
                  </a:schemeClr>
                </a:solidFill>
                <a:latin typeface="Arial"/>
                <a:cs typeface="Arial"/>
              </a:rPr>
              <a:t>Spending cash:  If you have CASH it would have to come from</a:t>
            </a:r>
          </a:p>
          <a:p>
            <a:pPr lvl="2"/>
            <a:r>
              <a:rPr lang="en-US" sz="1200" dirty="0">
                <a:solidFill>
                  <a:schemeClr val="tx1">
                    <a:lumMod val="65000"/>
                    <a:lumOff val="35000"/>
                  </a:schemeClr>
                </a:solidFill>
                <a:latin typeface="Arial"/>
                <a:cs typeface="Arial"/>
              </a:rPr>
              <a:t>A debit card or ATM withdrawal</a:t>
            </a:r>
          </a:p>
          <a:p>
            <a:pPr lvl="2"/>
            <a:r>
              <a:rPr lang="en-US" sz="1200" dirty="0">
                <a:solidFill>
                  <a:schemeClr val="tx1">
                    <a:lumMod val="65000"/>
                    <a:lumOff val="35000"/>
                  </a:schemeClr>
                </a:solidFill>
                <a:latin typeface="Arial"/>
                <a:cs typeface="Arial"/>
              </a:rPr>
              <a:t>A check written to yourself – Distribution</a:t>
            </a:r>
          </a:p>
          <a:p>
            <a:pPr lvl="2"/>
            <a:r>
              <a:rPr lang="en-US" sz="1200" dirty="0">
                <a:solidFill>
                  <a:schemeClr val="tx1">
                    <a:lumMod val="65000"/>
                    <a:lumOff val="35000"/>
                  </a:schemeClr>
                </a:solidFill>
                <a:latin typeface="Arial"/>
                <a:cs typeface="Arial"/>
              </a:rPr>
              <a:t>Personal funds</a:t>
            </a:r>
          </a:p>
          <a:p>
            <a:pPr marL="514350" lvl="2">
              <a:spcBef>
                <a:spcPts val="750"/>
              </a:spcBef>
            </a:pPr>
            <a:r>
              <a:rPr lang="en-US" b="1" dirty="0">
                <a:solidFill>
                  <a:schemeClr val="tx1">
                    <a:lumMod val="65000"/>
                    <a:lumOff val="35000"/>
                  </a:schemeClr>
                </a:solidFill>
                <a:latin typeface="Arial"/>
                <a:cs typeface="Arial"/>
              </a:rPr>
              <a:t>Best Practices:  Using cash for business expenses</a:t>
            </a:r>
          </a:p>
          <a:p>
            <a:pPr marL="857250" lvl="3">
              <a:spcBef>
                <a:spcPts val="0"/>
              </a:spcBef>
            </a:pPr>
            <a:r>
              <a:rPr lang="en-US" sz="1200" dirty="0">
                <a:solidFill>
                  <a:schemeClr val="tx1">
                    <a:lumMod val="65000"/>
                    <a:lumOff val="35000"/>
                  </a:schemeClr>
                </a:solidFill>
                <a:latin typeface="Arial"/>
                <a:cs typeface="Arial"/>
              </a:rPr>
              <a:t>It is usually easier to have all cash purchase treated as if you are spending personal cash for the business</a:t>
            </a:r>
          </a:p>
          <a:p>
            <a:pPr marL="857250" lvl="3">
              <a:spcBef>
                <a:spcPts val="0"/>
              </a:spcBef>
            </a:pPr>
            <a:r>
              <a:rPr lang="en-US" sz="1200" dirty="0">
                <a:solidFill>
                  <a:schemeClr val="tx1">
                    <a:lumMod val="65000"/>
                    <a:lumOff val="35000"/>
                  </a:schemeClr>
                </a:solidFill>
                <a:latin typeface="Arial"/>
                <a:cs typeface="Arial"/>
              </a:rPr>
              <a:t>The business would need to reimburse you for that expense.  The reimbursement can happen periodically</a:t>
            </a:r>
          </a:p>
          <a:p>
            <a:pPr marL="685800" lvl="3" indent="0">
              <a:spcBef>
                <a:spcPts val="750"/>
              </a:spcBef>
              <a:buNone/>
            </a:pPr>
            <a:endParaRPr lang="en-US" sz="1100" dirty="0">
              <a:solidFill>
                <a:schemeClr val="tx1">
                  <a:lumMod val="65000"/>
                  <a:lumOff val="35000"/>
                </a:schemeClr>
              </a:solidFill>
              <a:latin typeface="Arial"/>
              <a:cs typeface="Arial"/>
            </a:endParaRPr>
          </a:p>
          <a:p>
            <a:pPr marL="342900" lvl="1" indent="0">
              <a:buNone/>
            </a:pPr>
            <a:endParaRPr lang="en-US" sz="1200" dirty="0">
              <a:solidFill>
                <a:schemeClr val="tx1">
                  <a:lumMod val="65000"/>
                  <a:lumOff val="35000"/>
                </a:schemeClr>
              </a:solidFill>
              <a:latin typeface="Arial"/>
              <a:cs typeface="Arial"/>
            </a:endParaRPr>
          </a:p>
        </p:txBody>
      </p:sp>
      <p:sp>
        <p:nvSpPr>
          <p:cNvPr id="6" name="Rectangle 5"/>
          <p:cNvSpPr/>
          <p:nvPr/>
        </p:nvSpPr>
        <p:spPr>
          <a:xfrm>
            <a:off x="0" y="361951"/>
            <a:ext cx="9144000" cy="623248"/>
          </a:xfrm>
          <a:prstGeom prst="rect">
            <a:avLst/>
          </a:prstGeom>
          <a:noFill/>
        </p:spPr>
        <p:txBody>
          <a:bodyPr wrap="square" lIns="68580" tIns="34290" rIns="68580" bIns="34290">
            <a:spAutoFit/>
          </a:bodyPr>
          <a:lstStyle/>
          <a:p>
            <a:pPr algn="ctr">
              <a:defRPr/>
            </a:pPr>
            <a:r>
              <a:rPr lang="en-US" sz="3600" dirty="0">
                <a:solidFill>
                  <a:schemeClr val="tx1">
                    <a:lumMod val="65000"/>
                    <a:lumOff val="35000"/>
                  </a:schemeClr>
                </a:solidFill>
                <a:latin typeface="Arial"/>
                <a:cs typeface="Arial"/>
              </a:rPr>
              <a:t>Using Cash – Income / Expenses</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
        <p:nvSpPr>
          <p:cNvPr id="10" name="Slide Number Placeholder 4"/>
          <p:cNvSpPr>
            <a:spLocks noGrp="1"/>
          </p:cNvSpPr>
          <p:nvPr>
            <p:ph type="sldNum" sz="quarter" idx="12"/>
          </p:nvPr>
        </p:nvSpPr>
        <p:spPr bwMode="auto">
          <a:xfrm>
            <a:off x="8527473" y="4705350"/>
            <a:ext cx="387927"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16</a:t>
            </a:fld>
            <a:endParaRPr lang="en-US" sz="1200" dirty="0">
              <a:solidFill>
                <a:schemeClr val="tx1">
                  <a:lumMod val="65000"/>
                  <a:lumOff val="35000"/>
                </a:schemeClr>
              </a:solidFill>
              <a:latin typeface="Arial"/>
              <a:cs typeface="Arial"/>
            </a:endParaRPr>
          </a:p>
        </p:txBody>
      </p:sp>
      <p:pic>
        <p:nvPicPr>
          <p:cNvPr id="7" name="Picture 6">
            <a:extLst>
              <a:ext uri="{FF2B5EF4-FFF2-40B4-BE49-F238E27FC236}">
                <a16:creationId xmlns="" xmlns:a16="http://schemas.microsoft.com/office/drawing/2014/main" id="{F96AF908-9156-4C35-A0AE-F3E391C5E5E6}"/>
              </a:ext>
            </a:extLst>
          </p:cNvPr>
          <p:cNvPicPr>
            <a:picLocks noChangeAspect="1"/>
          </p:cNvPicPr>
          <p:nvPr/>
        </p:nvPicPr>
        <p:blipFill>
          <a:blip r:embed="rId2" cstate="print"/>
          <a:stretch>
            <a:fillRect/>
          </a:stretch>
        </p:blipFill>
        <p:spPr>
          <a:xfrm>
            <a:off x="8179598" y="195903"/>
            <a:ext cx="695750" cy="623248"/>
          </a:xfrm>
          <a:prstGeom prst="rect">
            <a:avLst/>
          </a:prstGeom>
          <a:solidFill>
            <a:srgbClr val="FFFFFF">
              <a:shade val="85000"/>
            </a:srgbClr>
          </a:solidFill>
          <a:ln w="88900" cap="sq">
            <a:solidFill>
              <a:srgbClr val="FFFFFF"/>
            </a:solidFill>
            <a:miter lim="800000"/>
          </a:ln>
          <a:effectLst/>
        </p:spPr>
      </p:pic>
    </p:spTree>
    <p:extLst>
      <p:ext uri="{BB962C8B-B14F-4D97-AF65-F5344CB8AC3E}">
        <p14:creationId xmlns:p14="http://schemas.microsoft.com/office/powerpoint/2010/main" val="110061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7"/>
          <p:cNvSpPr>
            <a:spLocks noGrp="1" noChangeArrowheads="1"/>
          </p:cNvSpPr>
          <p:nvPr>
            <p:ph idx="1"/>
          </p:nvPr>
        </p:nvSpPr>
        <p:spPr>
          <a:xfrm>
            <a:off x="578528" y="1276350"/>
            <a:ext cx="6868291" cy="3009900"/>
          </a:xfrm>
        </p:spPr>
        <p:txBody>
          <a:bodyPr>
            <a:normAutofit/>
          </a:bodyPr>
          <a:lstStyle/>
          <a:p>
            <a:pPr marL="0" indent="0">
              <a:buNone/>
            </a:pPr>
            <a:r>
              <a:rPr lang="en-US" sz="1800" b="1" dirty="0" smtClean="0">
                <a:solidFill>
                  <a:schemeClr val="tx1">
                    <a:lumMod val="65000"/>
                    <a:lumOff val="35000"/>
                  </a:schemeClr>
                </a:solidFill>
                <a:latin typeface="Arial"/>
                <a:cs typeface="Arial"/>
              </a:rPr>
              <a:t>Exempt Organization </a:t>
            </a:r>
            <a:r>
              <a:rPr lang="en-US" sz="1800" b="1" dirty="0">
                <a:solidFill>
                  <a:schemeClr val="tx1">
                    <a:lumMod val="65000"/>
                    <a:lumOff val="35000"/>
                  </a:schemeClr>
                </a:solidFill>
                <a:latin typeface="Arial"/>
                <a:cs typeface="Arial"/>
              </a:rPr>
              <a:t>has a “Petty Cash” account</a:t>
            </a:r>
          </a:p>
          <a:p>
            <a:pPr lvl="1"/>
            <a:r>
              <a:rPr lang="en-US" sz="1500" dirty="0">
                <a:solidFill>
                  <a:schemeClr val="tx1">
                    <a:lumMod val="65000"/>
                    <a:lumOff val="35000"/>
                  </a:schemeClr>
                </a:solidFill>
                <a:latin typeface="Arial"/>
                <a:cs typeface="Arial"/>
              </a:rPr>
              <a:t>This would not be your money, but the </a:t>
            </a:r>
            <a:r>
              <a:rPr lang="en-US" sz="1500" dirty="0" smtClean="0">
                <a:solidFill>
                  <a:schemeClr val="tx1">
                    <a:lumMod val="65000"/>
                    <a:lumOff val="35000"/>
                  </a:schemeClr>
                </a:solidFill>
                <a:latin typeface="Arial"/>
                <a:cs typeface="Arial"/>
              </a:rPr>
              <a:t>exempt organization’s </a:t>
            </a:r>
            <a:r>
              <a:rPr lang="en-US" sz="1500" dirty="0">
                <a:solidFill>
                  <a:schemeClr val="tx1">
                    <a:lumMod val="65000"/>
                    <a:lumOff val="35000"/>
                  </a:schemeClr>
                </a:solidFill>
                <a:latin typeface="Arial"/>
                <a:cs typeface="Arial"/>
              </a:rPr>
              <a:t>money</a:t>
            </a:r>
          </a:p>
          <a:p>
            <a:pPr lvl="1"/>
            <a:r>
              <a:rPr lang="en-US" sz="1500" dirty="0">
                <a:solidFill>
                  <a:schemeClr val="tx1">
                    <a:lumMod val="65000"/>
                    <a:lumOff val="35000"/>
                  </a:schemeClr>
                </a:solidFill>
                <a:latin typeface="Arial"/>
                <a:cs typeface="Arial"/>
              </a:rPr>
              <a:t>All cash and/or receipts should add up to the beginning balance amount</a:t>
            </a:r>
          </a:p>
          <a:p>
            <a:pPr marL="342900" lvl="2" indent="0">
              <a:spcBef>
                <a:spcPts val="750"/>
              </a:spcBef>
              <a:buNone/>
            </a:pPr>
            <a:endParaRPr lang="en-US" sz="1200" dirty="0">
              <a:solidFill>
                <a:schemeClr val="tx1">
                  <a:lumMod val="65000"/>
                  <a:lumOff val="35000"/>
                </a:schemeClr>
              </a:solidFill>
              <a:latin typeface="Arial"/>
              <a:cs typeface="Arial"/>
            </a:endParaRPr>
          </a:p>
          <a:p>
            <a:pPr marL="342900" lvl="1" indent="0">
              <a:buNone/>
            </a:pPr>
            <a:endParaRPr lang="en-US" sz="1200" dirty="0">
              <a:solidFill>
                <a:schemeClr val="tx1">
                  <a:lumMod val="65000"/>
                  <a:lumOff val="35000"/>
                </a:schemeClr>
              </a:solidFill>
              <a:latin typeface="Arial"/>
              <a:cs typeface="Arial"/>
            </a:endParaRPr>
          </a:p>
        </p:txBody>
      </p:sp>
      <p:sp>
        <p:nvSpPr>
          <p:cNvPr id="6" name="Rectangle 5"/>
          <p:cNvSpPr/>
          <p:nvPr/>
        </p:nvSpPr>
        <p:spPr>
          <a:xfrm>
            <a:off x="0" y="361951"/>
            <a:ext cx="9144000" cy="623248"/>
          </a:xfrm>
          <a:prstGeom prst="rect">
            <a:avLst/>
          </a:prstGeom>
          <a:noFill/>
        </p:spPr>
        <p:txBody>
          <a:bodyPr wrap="square" lIns="68580" tIns="34290" rIns="68580" bIns="34290">
            <a:spAutoFit/>
          </a:bodyPr>
          <a:lstStyle/>
          <a:p>
            <a:pPr algn="ctr">
              <a:defRPr/>
            </a:pPr>
            <a:r>
              <a:rPr lang="en-US" sz="3600" dirty="0">
                <a:solidFill>
                  <a:schemeClr val="tx1">
                    <a:lumMod val="65000"/>
                    <a:lumOff val="35000"/>
                  </a:schemeClr>
                </a:solidFill>
                <a:latin typeface="Arial"/>
                <a:cs typeface="Arial"/>
              </a:rPr>
              <a:t>Using Cash – Income / Expenses</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
        <p:nvSpPr>
          <p:cNvPr id="10" name="Slide Number Placeholder 4"/>
          <p:cNvSpPr>
            <a:spLocks noGrp="1"/>
          </p:cNvSpPr>
          <p:nvPr>
            <p:ph type="sldNum" sz="quarter" idx="12"/>
          </p:nvPr>
        </p:nvSpPr>
        <p:spPr bwMode="auto">
          <a:xfrm>
            <a:off x="8527473" y="4705350"/>
            <a:ext cx="387927"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17</a:t>
            </a:fld>
            <a:endParaRPr lang="en-US" sz="1200" dirty="0">
              <a:solidFill>
                <a:schemeClr val="tx1">
                  <a:lumMod val="65000"/>
                  <a:lumOff val="35000"/>
                </a:schemeClr>
              </a:solidFill>
              <a:latin typeface="Arial"/>
              <a:cs typeface="Arial"/>
            </a:endParaRPr>
          </a:p>
        </p:txBody>
      </p:sp>
      <p:pic>
        <p:nvPicPr>
          <p:cNvPr id="11" name="Picture 10">
            <a:extLst>
              <a:ext uri="{FF2B5EF4-FFF2-40B4-BE49-F238E27FC236}">
                <a16:creationId xmlns="" xmlns:a16="http://schemas.microsoft.com/office/drawing/2014/main" id="{DF9D7E8D-13BB-4DAF-AE6C-E8DA0619EE67}"/>
              </a:ext>
            </a:extLst>
          </p:cNvPr>
          <p:cNvPicPr>
            <a:picLocks noChangeAspect="1"/>
          </p:cNvPicPr>
          <p:nvPr/>
        </p:nvPicPr>
        <p:blipFill>
          <a:blip r:embed="rId2" cstate="print"/>
          <a:stretch>
            <a:fillRect/>
          </a:stretch>
        </p:blipFill>
        <p:spPr>
          <a:xfrm>
            <a:off x="8179598" y="195903"/>
            <a:ext cx="695750" cy="623248"/>
          </a:xfrm>
          <a:prstGeom prst="rect">
            <a:avLst/>
          </a:prstGeom>
          <a:solidFill>
            <a:srgbClr val="FFFFFF">
              <a:shade val="85000"/>
            </a:srgbClr>
          </a:solidFill>
          <a:ln w="88900" cap="sq">
            <a:solidFill>
              <a:srgbClr val="FFFFFF"/>
            </a:solidFill>
            <a:miter lim="800000"/>
          </a:ln>
          <a:effectLst/>
        </p:spPr>
      </p:pic>
    </p:spTree>
    <p:extLst>
      <p:ext uri="{BB962C8B-B14F-4D97-AF65-F5344CB8AC3E}">
        <p14:creationId xmlns:p14="http://schemas.microsoft.com/office/powerpoint/2010/main" val="454578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bwMode="auto">
          <a:xfrm>
            <a:off x="8527473" y="4705350"/>
            <a:ext cx="387927"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18</a:t>
            </a:fld>
            <a:endParaRPr lang="en-US" sz="1200" dirty="0">
              <a:solidFill>
                <a:schemeClr val="tx1">
                  <a:lumMod val="65000"/>
                  <a:lumOff val="35000"/>
                </a:schemeClr>
              </a:solidFill>
              <a:latin typeface="Arial"/>
              <a:cs typeface="Arial"/>
            </a:endParaRPr>
          </a:p>
        </p:txBody>
      </p:sp>
      <p:cxnSp>
        <p:nvCxnSpPr>
          <p:cNvPr id="4" name="Straight Connector 3"/>
          <p:cNvCxnSpPr/>
          <p:nvPr/>
        </p:nvCxnSpPr>
        <p:spPr>
          <a:xfrm>
            <a:off x="4572000" y="164306"/>
            <a:ext cx="0" cy="4613564"/>
          </a:xfrm>
          <a:prstGeom prst="line">
            <a:avLst/>
          </a:prstGeom>
          <a:ln w="762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Oval 2"/>
          <p:cNvSpPr>
            <a:spLocks noChangeArrowheads="1"/>
          </p:cNvSpPr>
          <p:nvPr/>
        </p:nvSpPr>
        <p:spPr bwMode="auto">
          <a:xfrm>
            <a:off x="1726701" y="1325178"/>
            <a:ext cx="1674763" cy="727123"/>
          </a:xfrm>
          <a:prstGeom prst="ellipse">
            <a:avLst/>
          </a:prstGeom>
          <a:solidFill>
            <a:srgbClr val="008000"/>
          </a:solidFill>
          <a:ln>
            <a:solidFill>
              <a:schemeClr val="accent6">
                <a:lumMod val="50000"/>
              </a:schemeClr>
            </a:solidFill>
            <a:headEnd/>
            <a:tailEnd/>
          </a:ln>
        </p:spPr>
        <p:style>
          <a:lnRef idx="1">
            <a:schemeClr val="accent6"/>
          </a:lnRef>
          <a:fillRef idx="2">
            <a:schemeClr val="accent6"/>
          </a:fillRef>
          <a:effectRef idx="1">
            <a:schemeClr val="accent6"/>
          </a:effectRef>
          <a:fontRef idx="minor">
            <a:schemeClr val="dk1"/>
          </a:fontRef>
        </p:style>
        <p:txBody>
          <a:bodyPr wrap="none" lIns="68580" tIns="102870" rIns="68580" bIns="34290" anchor="ctr"/>
          <a:lstStyle/>
          <a:p>
            <a:pPr algn="ctr"/>
            <a:r>
              <a:rPr lang="en-US" b="1" dirty="0" smtClean="0">
                <a:solidFill>
                  <a:schemeClr val="bg1"/>
                </a:solidFill>
                <a:latin typeface="Arial" panose="020B0604020202020204" pitchFamily="34" charset="0"/>
                <a:cs typeface="Arial" panose="020B0604020202020204" pitchFamily="34" charset="0"/>
              </a:rPr>
              <a:t>Exempt Org</a:t>
            </a:r>
            <a:endParaRPr lang="en-US" b="1" dirty="0">
              <a:solidFill>
                <a:schemeClr val="bg1"/>
              </a:solidFill>
              <a:latin typeface="Arial" panose="020B0604020202020204" pitchFamily="34" charset="0"/>
              <a:cs typeface="Arial" panose="020B0604020202020204" pitchFamily="34" charset="0"/>
            </a:endParaRPr>
          </a:p>
        </p:txBody>
      </p:sp>
      <p:sp>
        <p:nvSpPr>
          <p:cNvPr id="12" name="Oval 3"/>
          <p:cNvSpPr>
            <a:spLocks noChangeArrowheads="1"/>
          </p:cNvSpPr>
          <p:nvPr/>
        </p:nvSpPr>
        <p:spPr bwMode="auto">
          <a:xfrm>
            <a:off x="5672144" y="1325177"/>
            <a:ext cx="1644788" cy="725345"/>
          </a:xfrm>
          <a:prstGeom prst="ellipse">
            <a:avLst/>
          </a:prstGeom>
          <a:solidFill>
            <a:srgbClr val="0070C0"/>
          </a:solidFill>
          <a:ln>
            <a:solidFill>
              <a:srgbClr val="002060"/>
            </a:solidFill>
            <a:headEnd/>
            <a:tailEnd/>
          </a:ln>
        </p:spPr>
        <p:style>
          <a:lnRef idx="1">
            <a:schemeClr val="accent6"/>
          </a:lnRef>
          <a:fillRef idx="2">
            <a:schemeClr val="accent6"/>
          </a:fillRef>
          <a:effectRef idx="1">
            <a:schemeClr val="accent6"/>
          </a:effectRef>
          <a:fontRef idx="minor">
            <a:schemeClr val="dk1"/>
          </a:fontRef>
        </p:style>
        <p:txBody>
          <a:bodyPr wrap="none" lIns="68580" tIns="34290" rIns="68580" bIns="34290" anchor="ctr"/>
          <a:lstStyle/>
          <a:p>
            <a:pPr algn="ctr"/>
            <a:r>
              <a:rPr lang="en-US" b="1" dirty="0">
                <a:solidFill>
                  <a:schemeClr val="bg1"/>
                </a:solidFill>
                <a:latin typeface="Arial" panose="020B0604020202020204" pitchFamily="34" charset="0"/>
                <a:cs typeface="Arial" panose="020B0604020202020204" pitchFamily="34" charset="0"/>
              </a:rPr>
              <a:t>Personal</a:t>
            </a:r>
          </a:p>
        </p:txBody>
      </p:sp>
      <p:sp>
        <p:nvSpPr>
          <p:cNvPr id="13" name="Text Box 6"/>
          <p:cNvSpPr txBox="1">
            <a:spLocks noChangeArrowheads="1"/>
          </p:cNvSpPr>
          <p:nvPr/>
        </p:nvSpPr>
        <p:spPr bwMode="auto">
          <a:xfrm>
            <a:off x="1367691" y="2148866"/>
            <a:ext cx="2773836" cy="76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lnSpc>
                <a:spcPct val="150000"/>
              </a:lnSpc>
            </a:pPr>
            <a:r>
              <a:rPr lang="en-US" sz="1500" dirty="0" smtClean="0">
                <a:solidFill>
                  <a:schemeClr val="tx1">
                    <a:lumMod val="65000"/>
                    <a:lumOff val="35000"/>
                  </a:schemeClr>
                </a:solidFill>
                <a:latin typeface="Arial" panose="020B0604020202020204" pitchFamily="34" charset="0"/>
                <a:cs typeface="Arial" panose="020B0604020202020204" pitchFamily="34" charset="0"/>
              </a:rPr>
              <a:t>Organization </a:t>
            </a:r>
            <a:r>
              <a:rPr lang="en-US" sz="1500" dirty="0">
                <a:solidFill>
                  <a:schemeClr val="tx1">
                    <a:lumMod val="65000"/>
                    <a:lumOff val="35000"/>
                  </a:schemeClr>
                </a:solidFill>
                <a:latin typeface="Arial" panose="020B0604020202020204" pitchFamily="34" charset="0"/>
                <a:cs typeface="Arial" panose="020B0604020202020204" pitchFamily="34" charset="0"/>
              </a:rPr>
              <a:t>checking account</a:t>
            </a:r>
          </a:p>
          <a:p>
            <a:pPr eaLnBrk="1" hangingPunct="1">
              <a:lnSpc>
                <a:spcPct val="150000"/>
              </a:lnSpc>
            </a:pPr>
            <a:r>
              <a:rPr lang="en-US" sz="1500" dirty="0" smtClean="0">
                <a:solidFill>
                  <a:schemeClr val="tx1">
                    <a:lumMod val="65000"/>
                    <a:lumOff val="35000"/>
                  </a:schemeClr>
                </a:solidFill>
                <a:latin typeface="Arial" panose="020B0604020202020204" pitchFamily="34" charset="0"/>
                <a:cs typeface="Arial" panose="020B0604020202020204" pitchFamily="34" charset="0"/>
              </a:rPr>
              <a:t>Organization credit </a:t>
            </a:r>
            <a:r>
              <a:rPr lang="en-US" sz="1500" dirty="0">
                <a:solidFill>
                  <a:schemeClr val="tx1">
                    <a:lumMod val="65000"/>
                    <a:lumOff val="35000"/>
                  </a:schemeClr>
                </a:solidFill>
                <a:latin typeface="Arial" panose="020B0604020202020204" pitchFamily="34" charset="0"/>
                <a:cs typeface="Arial" panose="020B0604020202020204" pitchFamily="34" charset="0"/>
              </a:rPr>
              <a:t>card</a:t>
            </a:r>
          </a:p>
        </p:txBody>
      </p:sp>
      <p:sp>
        <p:nvSpPr>
          <p:cNvPr id="14" name="Text Box 11"/>
          <p:cNvSpPr txBox="1">
            <a:spLocks noChangeArrowheads="1"/>
          </p:cNvSpPr>
          <p:nvPr/>
        </p:nvSpPr>
        <p:spPr bwMode="auto">
          <a:xfrm>
            <a:off x="5317464" y="2216443"/>
            <a:ext cx="263604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US" sz="1500" dirty="0">
                <a:solidFill>
                  <a:schemeClr val="tx1">
                    <a:lumMod val="65000"/>
                    <a:lumOff val="35000"/>
                  </a:schemeClr>
                </a:solidFill>
                <a:latin typeface="Arial" panose="020B0604020202020204" pitchFamily="34" charset="0"/>
                <a:cs typeface="Arial" panose="020B0604020202020204" pitchFamily="34" charset="0"/>
              </a:rPr>
              <a:t>Personal checking account</a:t>
            </a:r>
          </a:p>
          <a:p>
            <a:pPr eaLnBrk="1" hangingPunct="1">
              <a:spcBef>
                <a:spcPct val="50000"/>
              </a:spcBef>
            </a:pPr>
            <a:r>
              <a:rPr lang="en-US" sz="1500" dirty="0">
                <a:solidFill>
                  <a:schemeClr val="tx1">
                    <a:lumMod val="65000"/>
                    <a:lumOff val="35000"/>
                  </a:schemeClr>
                </a:solidFill>
                <a:latin typeface="Arial" panose="020B0604020202020204" pitchFamily="34" charset="0"/>
                <a:cs typeface="Arial" panose="020B0604020202020204" pitchFamily="34" charset="0"/>
              </a:rPr>
              <a:t>Personal credit cards</a:t>
            </a:r>
          </a:p>
        </p:txBody>
      </p:sp>
      <p:sp>
        <p:nvSpPr>
          <p:cNvPr id="15" name="Text Box 21"/>
          <p:cNvSpPr txBox="1">
            <a:spLocks noChangeArrowheads="1"/>
          </p:cNvSpPr>
          <p:nvPr/>
        </p:nvSpPr>
        <p:spPr bwMode="auto">
          <a:xfrm>
            <a:off x="2371725" y="3439449"/>
            <a:ext cx="4400550" cy="438581"/>
          </a:xfrm>
          <a:prstGeom prst="rect">
            <a:avLst/>
          </a:prstGeom>
          <a:solidFill>
            <a:schemeClr val="tx1">
              <a:lumMod val="50000"/>
              <a:lumOff val="50000"/>
            </a:schemeClr>
          </a:solidFill>
          <a:ln w="28575">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txBody>
          <a:bodyPr lIns="68580" tIns="34290" rIns="68580" bIns="34290">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defRPr/>
            </a:pPr>
            <a:r>
              <a:rPr lang="en-US" sz="1200" b="1" dirty="0">
                <a:solidFill>
                  <a:schemeClr val="bg1"/>
                </a:solidFill>
                <a:latin typeface="Arial" charset="0"/>
              </a:rPr>
              <a:t>If you spend </a:t>
            </a:r>
            <a:r>
              <a:rPr lang="en-US" sz="1200" b="1" dirty="0" smtClean="0">
                <a:solidFill>
                  <a:schemeClr val="bg1"/>
                </a:solidFill>
                <a:latin typeface="Arial" charset="0"/>
              </a:rPr>
              <a:t>Exempt Org </a:t>
            </a:r>
            <a:r>
              <a:rPr lang="en-US" sz="1200" b="1" dirty="0">
                <a:solidFill>
                  <a:schemeClr val="bg1"/>
                </a:solidFill>
                <a:latin typeface="Arial" charset="0"/>
              </a:rPr>
              <a:t>money on a PERSONAL expense</a:t>
            </a:r>
          </a:p>
          <a:p>
            <a:pPr algn="ctr" eaLnBrk="1" hangingPunct="1">
              <a:defRPr/>
            </a:pPr>
            <a:r>
              <a:rPr lang="en-US" sz="1200" b="1" dirty="0">
                <a:solidFill>
                  <a:schemeClr val="bg1"/>
                </a:solidFill>
                <a:latin typeface="Arial" charset="0"/>
              </a:rPr>
              <a:t>You will need to reimburse the </a:t>
            </a:r>
            <a:r>
              <a:rPr lang="en-US" sz="1200" b="1" dirty="0" smtClean="0">
                <a:solidFill>
                  <a:schemeClr val="bg1"/>
                </a:solidFill>
                <a:latin typeface="Arial" charset="0"/>
              </a:rPr>
              <a:t>Organization</a:t>
            </a:r>
            <a:endParaRPr lang="en-US" sz="1200" b="1" dirty="0">
              <a:solidFill>
                <a:schemeClr val="bg1"/>
              </a:solidFill>
              <a:latin typeface="Arial" charset="0"/>
            </a:endParaRPr>
          </a:p>
        </p:txBody>
      </p:sp>
      <p:sp>
        <p:nvSpPr>
          <p:cNvPr id="16" name="Text Box 22"/>
          <p:cNvSpPr txBox="1">
            <a:spLocks noChangeArrowheads="1"/>
          </p:cNvSpPr>
          <p:nvPr/>
        </p:nvSpPr>
        <p:spPr bwMode="auto">
          <a:xfrm>
            <a:off x="1600200" y="707233"/>
            <a:ext cx="5867400" cy="438582"/>
          </a:xfrm>
          <a:prstGeom prst="rect">
            <a:avLst/>
          </a:prstGeom>
          <a:solidFill>
            <a:schemeClr val="tx1">
              <a:lumMod val="50000"/>
              <a:lumOff val="50000"/>
            </a:schemeClr>
          </a:solidFill>
          <a:ln w="28575">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txBody>
          <a:bodyPr wrap="square" lIns="68580" tIns="34290" rIns="68580" bIns="34290">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defRPr/>
            </a:pPr>
            <a:r>
              <a:rPr lang="en-US" sz="1200" b="1" dirty="0">
                <a:solidFill>
                  <a:schemeClr val="bg1"/>
                </a:solidFill>
                <a:latin typeface="Arial" charset="0"/>
              </a:rPr>
              <a:t>If you spend PERSONAL Money on a </a:t>
            </a:r>
            <a:r>
              <a:rPr lang="en-US" sz="1200" b="1" dirty="0" smtClean="0">
                <a:solidFill>
                  <a:schemeClr val="bg1"/>
                </a:solidFill>
                <a:latin typeface="Arial" charset="0"/>
              </a:rPr>
              <a:t>Organization </a:t>
            </a:r>
            <a:r>
              <a:rPr lang="en-US" sz="1200" b="1" dirty="0">
                <a:solidFill>
                  <a:schemeClr val="bg1"/>
                </a:solidFill>
                <a:latin typeface="Arial" charset="0"/>
              </a:rPr>
              <a:t>expense</a:t>
            </a:r>
          </a:p>
          <a:p>
            <a:pPr algn="ctr" eaLnBrk="1" hangingPunct="1">
              <a:defRPr/>
            </a:pPr>
            <a:r>
              <a:rPr lang="en-US" sz="1200" b="1" dirty="0">
                <a:solidFill>
                  <a:schemeClr val="bg1"/>
                </a:solidFill>
                <a:latin typeface="Arial" charset="0"/>
              </a:rPr>
              <a:t>The </a:t>
            </a:r>
            <a:r>
              <a:rPr lang="en-US" sz="1200" b="1" dirty="0" smtClean="0">
                <a:solidFill>
                  <a:schemeClr val="bg1"/>
                </a:solidFill>
                <a:latin typeface="Arial" charset="0"/>
              </a:rPr>
              <a:t>Organization </a:t>
            </a:r>
            <a:r>
              <a:rPr lang="en-US" sz="1200" b="1" dirty="0">
                <a:solidFill>
                  <a:schemeClr val="bg1"/>
                </a:solidFill>
                <a:latin typeface="Arial" charset="0"/>
              </a:rPr>
              <a:t>will need to reimburse you PERSONALLY for the expense</a:t>
            </a:r>
          </a:p>
        </p:txBody>
      </p:sp>
      <p:cxnSp>
        <p:nvCxnSpPr>
          <p:cNvPr id="17" name="Curved Connector 16"/>
          <p:cNvCxnSpPr>
            <a:cxnSpLocks/>
          </p:cNvCxnSpPr>
          <p:nvPr/>
        </p:nvCxnSpPr>
        <p:spPr>
          <a:xfrm flipV="1">
            <a:off x="3401464" y="1687849"/>
            <a:ext cx="2256728" cy="890"/>
          </a:xfrm>
          <a:prstGeom prst="curvedConnector3">
            <a:avLst>
              <a:gd name="adj1" fmla="val 50000"/>
            </a:avLst>
          </a:prstGeom>
          <a:ln w="28575">
            <a:solidFill>
              <a:schemeClr val="tx1">
                <a:lumMod val="75000"/>
                <a:lumOff val="25000"/>
              </a:schemeClr>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 xmlns:a16="http://schemas.microsoft.com/office/drawing/2014/main" id="{43F515FB-7168-464A-A445-A0B6302C610B}"/>
              </a:ext>
            </a:extLst>
          </p:cNvPr>
          <p:cNvPicPr>
            <a:picLocks noChangeAspect="1"/>
          </p:cNvPicPr>
          <p:nvPr/>
        </p:nvPicPr>
        <p:blipFill>
          <a:blip r:embed="rId2" cstate="print"/>
          <a:stretch>
            <a:fillRect/>
          </a:stretch>
        </p:blipFill>
        <p:spPr>
          <a:xfrm>
            <a:off x="8179598" y="195903"/>
            <a:ext cx="695750" cy="623248"/>
          </a:xfrm>
          <a:prstGeom prst="rect">
            <a:avLst/>
          </a:prstGeom>
          <a:solidFill>
            <a:srgbClr val="FFFFFF">
              <a:shade val="85000"/>
            </a:srgbClr>
          </a:solidFill>
          <a:ln w="88900" cap="sq">
            <a:solidFill>
              <a:srgbClr val="FFFFFF"/>
            </a:solidFill>
            <a:miter lim="800000"/>
          </a:ln>
          <a:effectLst/>
        </p:spPr>
      </p:pic>
    </p:spTree>
    <p:extLst>
      <p:ext uri="{BB962C8B-B14F-4D97-AF65-F5344CB8AC3E}">
        <p14:creationId xmlns:p14="http://schemas.microsoft.com/office/powerpoint/2010/main" val="406026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7"/>
          <p:cNvSpPr>
            <a:spLocks noGrp="1" noChangeArrowheads="1"/>
          </p:cNvSpPr>
          <p:nvPr>
            <p:ph idx="1"/>
          </p:nvPr>
        </p:nvSpPr>
        <p:spPr>
          <a:xfrm>
            <a:off x="578528" y="1147762"/>
            <a:ext cx="7786804" cy="3688556"/>
          </a:xfrm>
        </p:spPr>
        <p:txBody>
          <a:bodyPr>
            <a:normAutofit fontScale="92500" lnSpcReduction="20000"/>
          </a:bodyPr>
          <a:lstStyle/>
          <a:p>
            <a:pPr marL="0" indent="0">
              <a:buNone/>
            </a:pPr>
            <a:r>
              <a:rPr lang="en-US" sz="2000" b="1" dirty="0">
                <a:solidFill>
                  <a:schemeClr val="tx1">
                    <a:lumMod val="65000"/>
                    <a:lumOff val="35000"/>
                  </a:schemeClr>
                </a:solidFill>
                <a:latin typeface="Arial"/>
                <a:cs typeface="Arial"/>
              </a:rPr>
              <a:t>If you use PERSONAL FUNDS for a BUSINESS EXPENSE</a:t>
            </a:r>
          </a:p>
          <a:p>
            <a:pPr lvl="1">
              <a:lnSpc>
                <a:spcPct val="120000"/>
              </a:lnSpc>
              <a:spcBef>
                <a:spcPts val="0"/>
              </a:spcBef>
            </a:pPr>
            <a:r>
              <a:rPr lang="en-US" sz="1700" dirty="0">
                <a:solidFill>
                  <a:schemeClr val="tx1">
                    <a:lumMod val="65000"/>
                    <a:lumOff val="35000"/>
                  </a:schemeClr>
                </a:solidFill>
                <a:latin typeface="Arial"/>
                <a:cs typeface="Arial"/>
              </a:rPr>
              <a:t>The Corporation/LLC owes you money</a:t>
            </a:r>
          </a:p>
          <a:p>
            <a:pPr lvl="1">
              <a:lnSpc>
                <a:spcPct val="120000"/>
              </a:lnSpc>
              <a:spcBef>
                <a:spcPts val="0"/>
              </a:spcBef>
            </a:pPr>
            <a:r>
              <a:rPr lang="en-US" sz="1700" dirty="0">
                <a:solidFill>
                  <a:schemeClr val="tx1">
                    <a:lumMod val="65000"/>
                    <a:lumOff val="35000"/>
                  </a:schemeClr>
                </a:solidFill>
                <a:latin typeface="Arial"/>
                <a:cs typeface="Arial"/>
              </a:rPr>
              <a:t>You should turn the expenses into the corporation and have the corporation/LLC write you a check for that amount</a:t>
            </a:r>
          </a:p>
          <a:p>
            <a:pPr lvl="1">
              <a:lnSpc>
                <a:spcPct val="120000"/>
              </a:lnSpc>
              <a:spcBef>
                <a:spcPts val="0"/>
              </a:spcBef>
            </a:pPr>
            <a:r>
              <a:rPr lang="en-US" sz="1700" dirty="0">
                <a:solidFill>
                  <a:schemeClr val="tx1">
                    <a:lumMod val="65000"/>
                    <a:lumOff val="35000"/>
                  </a:schemeClr>
                </a:solidFill>
                <a:latin typeface="Arial"/>
                <a:cs typeface="Arial"/>
              </a:rPr>
              <a:t>Reimbursements can be grouped as one for the entire year or other time period.</a:t>
            </a:r>
          </a:p>
          <a:p>
            <a:pPr lvl="2"/>
            <a:r>
              <a:rPr lang="en-US" sz="1300" dirty="0">
                <a:solidFill>
                  <a:schemeClr val="tx1">
                    <a:lumMod val="65000"/>
                    <a:lumOff val="35000"/>
                  </a:schemeClr>
                </a:solidFill>
                <a:latin typeface="Arial"/>
                <a:cs typeface="Arial"/>
              </a:rPr>
              <a:t>They do not need to be paid individually</a:t>
            </a:r>
          </a:p>
          <a:p>
            <a:pPr marL="342900" lvl="1" indent="0">
              <a:buNone/>
            </a:pPr>
            <a:endParaRPr lang="en-US" sz="1200" dirty="0">
              <a:solidFill>
                <a:schemeClr val="tx1">
                  <a:lumMod val="65000"/>
                  <a:lumOff val="35000"/>
                </a:schemeClr>
              </a:solidFill>
              <a:latin typeface="Arial"/>
              <a:cs typeface="Arial"/>
            </a:endParaRPr>
          </a:p>
          <a:p>
            <a:pPr marL="0" indent="0">
              <a:buNone/>
            </a:pPr>
            <a:r>
              <a:rPr lang="en-US" sz="2000" b="1" dirty="0">
                <a:solidFill>
                  <a:schemeClr val="tx1">
                    <a:lumMod val="65000"/>
                    <a:lumOff val="35000"/>
                  </a:schemeClr>
                </a:solidFill>
                <a:latin typeface="Arial"/>
                <a:cs typeface="Arial"/>
              </a:rPr>
              <a:t>If you use BUSINESS FUNDS for a PERSONAL EXPENSE</a:t>
            </a:r>
          </a:p>
          <a:p>
            <a:pPr lvl="1">
              <a:lnSpc>
                <a:spcPct val="120000"/>
              </a:lnSpc>
              <a:spcBef>
                <a:spcPts val="0"/>
              </a:spcBef>
            </a:pPr>
            <a:r>
              <a:rPr lang="en-US" sz="1700" dirty="0">
                <a:solidFill>
                  <a:schemeClr val="tx1">
                    <a:lumMod val="65000"/>
                    <a:lumOff val="35000"/>
                  </a:schemeClr>
                </a:solidFill>
                <a:latin typeface="Arial"/>
                <a:cs typeface="Arial"/>
              </a:rPr>
              <a:t>You will owe the Corporation/LLC money</a:t>
            </a:r>
          </a:p>
          <a:p>
            <a:pPr lvl="1">
              <a:lnSpc>
                <a:spcPct val="120000"/>
              </a:lnSpc>
              <a:spcBef>
                <a:spcPts val="0"/>
              </a:spcBef>
            </a:pPr>
            <a:r>
              <a:rPr lang="en-US" sz="1700" dirty="0">
                <a:solidFill>
                  <a:schemeClr val="tx1">
                    <a:lumMod val="65000"/>
                    <a:lumOff val="35000"/>
                  </a:schemeClr>
                </a:solidFill>
                <a:latin typeface="Arial"/>
                <a:cs typeface="Arial"/>
              </a:rPr>
              <a:t>This can be taken as a distribution from the Corporation/LLC</a:t>
            </a:r>
          </a:p>
          <a:p>
            <a:pPr lvl="1">
              <a:lnSpc>
                <a:spcPct val="120000"/>
              </a:lnSpc>
              <a:spcBef>
                <a:spcPts val="0"/>
              </a:spcBef>
            </a:pPr>
            <a:r>
              <a:rPr lang="en-US" sz="1700" dirty="0">
                <a:solidFill>
                  <a:schemeClr val="tx1">
                    <a:lumMod val="65000"/>
                    <a:lumOff val="35000"/>
                  </a:schemeClr>
                </a:solidFill>
                <a:latin typeface="Arial"/>
                <a:cs typeface="Arial"/>
              </a:rPr>
              <a:t>This would be treated as a non-deductible expense from the Corporation/LLC, which would increase the profit of the Corporation/LLC</a:t>
            </a:r>
          </a:p>
          <a:p>
            <a:pPr lvl="1">
              <a:lnSpc>
                <a:spcPct val="120000"/>
              </a:lnSpc>
              <a:spcBef>
                <a:spcPts val="0"/>
              </a:spcBef>
            </a:pPr>
            <a:r>
              <a:rPr lang="en-US" sz="1700" dirty="0">
                <a:solidFill>
                  <a:schemeClr val="tx1">
                    <a:lumMod val="65000"/>
                    <a:lumOff val="35000"/>
                  </a:schemeClr>
                </a:solidFill>
                <a:latin typeface="Arial"/>
                <a:cs typeface="Arial"/>
              </a:rPr>
              <a:t>You should try to avoid this if possible.  </a:t>
            </a:r>
            <a:r>
              <a:rPr lang="en-US" sz="1700" b="1" i="1" dirty="0">
                <a:solidFill>
                  <a:srgbClr val="0070C0"/>
                </a:solidFill>
                <a:latin typeface="Arial"/>
                <a:cs typeface="Arial"/>
              </a:rPr>
              <a:t>DO NOT USE THE BUSINESS ACCOUNT AS YOUR PERSONAL CHECKBOOK</a:t>
            </a:r>
          </a:p>
          <a:p>
            <a:pPr marL="342900" lvl="2" indent="0">
              <a:spcBef>
                <a:spcPts val="750"/>
              </a:spcBef>
              <a:buNone/>
            </a:pPr>
            <a:endParaRPr lang="en-US" sz="1200" dirty="0">
              <a:solidFill>
                <a:schemeClr val="tx1">
                  <a:lumMod val="65000"/>
                  <a:lumOff val="35000"/>
                </a:schemeClr>
              </a:solidFill>
              <a:latin typeface="Arial"/>
              <a:cs typeface="Arial"/>
            </a:endParaRPr>
          </a:p>
          <a:p>
            <a:pPr marL="342900" lvl="1" indent="0">
              <a:buNone/>
            </a:pPr>
            <a:endParaRPr lang="en-US" sz="1200" dirty="0">
              <a:solidFill>
                <a:schemeClr val="tx1">
                  <a:lumMod val="65000"/>
                  <a:lumOff val="35000"/>
                </a:schemeClr>
              </a:solidFill>
              <a:latin typeface="Arial"/>
              <a:cs typeface="Arial"/>
            </a:endParaRPr>
          </a:p>
        </p:txBody>
      </p:sp>
      <p:sp>
        <p:nvSpPr>
          <p:cNvPr id="6" name="Rectangle 5"/>
          <p:cNvSpPr/>
          <p:nvPr/>
        </p:nvSpPr>
        <p:spPr>
          <a:xfrm>
            <a:off x="0" y="361951"/>
            <a:ext cx="9144000" cy="623248"/>
          </a:xfrm>
          <a:prstGeom prst="rect">
            <a:avLst/>
          </a:prstGeom>
          <a:noFill/>
        </p:spPr>
        <p:txBody>
          <a:bodyPr wrap="square" lIns="68580" tIns="34290" rIns="68580" bIns="34290">
            <a:spAutoFit/>
          </a:bodyPr>
          <a:lstStyle/>
          <a:p>
            <a:pPr algn="ctr">
              <a:defRPr/>
            </a:pPr>
            <a:r>
              <a:rPr lang="en-US" sz="3600" dirty="0">
                <a:solidFill>
                  <a:schemeClr val="tx1">
                    <a:lumMod val="65000"/>
                    <a:lumOff val="35000"/>
                  </a:schemeClr>
                </a:solidFill>
                <a:latin typeface="Arial"/>
                <a:cs typeface="Arial"/>
              </a:rPr>
              <a:t>A Note about Reimbursements</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
        <p:nvSpPr>
          <p:cNvPr id="10" name="Slide Number Placeholder 4"/>
          <p:cNvSpPr>
            <a:spLocks noGrp="1"/>
          </p:cNvSpPr>
          <p:nvPr>
            <p:ph type="sldNum" sz="quarter" idx="12"/>
          </p:nvPr>
        </p:nvSpPr>
        <p:spPr bwMode="auto">
          <a:xfrm>
            <a:off x="8527473" y="4705350"/>
            <a:ext cx="387927"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19</a:t>
            </a:fld>
            <a:endParaRPr lang="en-US" sz="1200" dirty="0">
              <a:solidFill>
                <a:schemeClr val="tx1">
                  <a:lumMod val="65000"/>
                  <a:lumOff val="35000"/>
                </a:schemeClr>
              </a:solidFill>
              <a:latin typeface="Arial"/>
              <a:cs typeface="Arial"/>
            </a:endParaRPr>
          </a:p>
        </p:txBody>
      </p:sp>
      <p:pic>
        <p:nvPicPr>
          <p:cNvPr id="5" name="Picture 4">
            <a:extLst>
              <a:ext uri="{FF2B5EF4-FFF2-40B4-BE49-F238E27FC236}">
                <a16:creationId xmlns="" xmlns:a16="http://schemas.microsoft.com/office/drawing/2014/main" id="{4C8B1615-9065-473F-A825-DFE339FDF60B}"/>
              </a:ext>
            </a:extLst>
          </p:cNvPr>
          <p:cNvPicPr>
            <a:picLocks noChangeAspect="1"/>
          </p:cNvPicPr>
          <p:nvPr/>
        </p:nvPicPr>
        <p:blipFill>
          <a:blip r:embed="rId2" cstate="print"/>
          <a:stretch>
            <a:fillRect/>
          </a:stretch>
        </p:blipFill>
        <p:spPr>
          <a:xfrm>
            <a:off x="8179598" y="195903"/>
            <a:ext cx="695750" cy="623248"/>
          </a:xfrm>
          <a:prstGeom prst="rect">
            <a:avLst/>
          </a:prstGeom>
          <a:solidFill>
            <a:srgbClr val="FFFFFF">
              <a:shade val="85000"/>
            </a:srgbClr>
          </a:solidFill>
          <a:ln w="88900" cap="sq">
            <a:solidFill>
              <a:srgbClr val="FFFFFF"/>
            </a:solidFill>
            <a:miter lim="800000"/>
          </a:ln>
          <a:effectLst/>
        </p:spPr>
      </p:pic>
    </p:spTree>
    <p:extLst>
      <p:ext uri="{BB962C8B-B14F-4D97-AF65-F5344CB8AC3E}">
        <p14:creationId xmlns:p14="http://schemas.microsoft.com/office/powerpoint/2010/main" val="123594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bwMode="auto">
          <a:xfrm>
            <a:off x="8305800" y="4705350"/>
            <a:ext cx="609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prstClr val="black">
                    <a:lumMod val="65000"/>
                    <a:lumOff val="35000"/>
                  </a:prstClr>
                </a:solidFill>
                <a:latin typeface="Arial"/>
                <a:cs typeface="Arial"/>
              </a:rPr>
              <a:pPr eaLnBrk="1" hangingPunct="1"/>
              <a:t>2</a:t>
            </a:fld>
            <a:endParaRPr lang="en-US" sz="1200" dirty="0">
              <a:solidFill>
                <a:prstClr val="black">
                  <a:lumMod val="65000"/>
                  <a:lumOff val="35000"/>
                </a:prstClr>
              </a:solidFill>
              <a:latin typeface="Arial"/>
              <a:cs typeface="Arial"/>
            </a:endParaRPr>
          </a:p>
        </p:txBody>
      </p:sp>
      <p:sp>
        <p:nvSpPr>
          <p:cNvPr id="11" name="Rectangle 10"/>
          <p:cNvSpPr/>
          <p:nvPr/>
        </p:nvSpPr>
        <p:spPr>
          <a:xfrm>
            <a:off x="0" y="209550"/>
            <a:ext cx="9144000" cy="646331"/>
          </a:xfrm>
          <a:prstGeom prst="rect">
            <a:avLst/>
          </a:prstGeom>
          <a:noFill/>
        </p:spPr>
        <p:txBody>
          <a:bodyPr wrap="square">
            <a:spAutoFit/>
          </a:bodyPr>
          <a:lstStyle/>
          <a:p>
            <a:pPr algn="ctr">
              <a:defRPr/>
            </a:pPr>
            <a:r>
              <a:rPr lang="en-US" sz="3600" dirty="0" smtClean="0">
                <a:solidFill>
                  <a:prstClr val="black">
                    <a:lumMod val="65000"/>
                    <a:lumOff val="35000"/>
                  </a:prstClr>
                </a:solidFill>
                <a:latin typeface="Arial"/>
                <a:cs typeface="Arial"/>
              </a:rPr>
              <a:t>Legal Disclaimer</a:t>
            </a:r>
            <a:endParaRPr lang="en-US" sz="3600" dirty="0">
              <a:ln w="1905">
                <a:solidFill>
                  <a:prstClr val="black"/>
                </a:solidFill>
              </a:ln>
              <a:solidFill>
                <a:prstClr val="black">
                  <a:lumMod val="65000"/>
                  <a:lumOff val="35000"/>
                </a:prstClr>
              </a:solidFill>
              <a:effectLst>
                <a:innerShdw blurRad="69850" dist="43180" dir="5400000">
                  <a:srgbClr val="000000">
                    <a:alpha val="65000"/>
                  </a:srgbClr>
                </a:innerShdw>
              </a:effectLst>
              <a:latin typeface="Arial"/>
              <a:cs typeface="Arial"/>
            </a:endParaRPr>
          </a:p>
        </p:txBody>
      </p:sp>
      <p:sp>
        <p:nvSpPr>
          <p:cNvPr id="12" name="Rectangle 1027"/>
          <p:cNvSpPr>
            <a:spLocks noGrp="1" noChangeArrowheads="1"/>
          </p:cNvSpPr>
          <p:nvPr>
            <p:ph idx="1"/>
          </p:nvPr>
        </p:nvSpPr>
        <p:spPr>
          <a:xfrm>
            <a:off x="152400" y="1352550"/>
            <a:ext cx="8763000" cy="3505200"/>
          </a:xfrm>
        </p:spPr>
        <p:txBody>
          <a:bodyPr>
            <a:normAutofit/>
          </a:bodyPr>
          <a:lstStyle/>
          <a:p>
            <a:pPr marL="0" indent="0">
              <a:buNone/>
            </a:pPr>
            <a:r>
              <a:rPr lang="en-US" sz="1600" dirty="0">
                <a:solidFill>
                  <a:schemeClr val="tx1">
                    <a:lumMod val="65000"/>
                    <a:lumOff val="35000"/>
                  </a:schemeClr>
                </a:solidFill>
                <a:latin typeface="Arial"/>
                <a:cs typeface="Arial"/>
              </a:rPr>
              <a:t>All information presented here is intended for the addressees only</a:t>
            </a:r>
          </a:p>
          <a:p>
            <a:pPr lvl="1">
              <a:buFont typeface="Arial"/>
              <a:buChar char="•"/>
            </a:pPr>
            <a:r>
              <a:rPr lang="en-US" sz="1600" dirty="0">
                <a:solidFill>
                  <a:schemeClr val="tx1">
                    <a:lumMod val="65000"/>
                    <a:lumOff val="35000"/>
                  </a:schemeClr>
                </a:solidFill>
                <a:latin typeface="Arial"/>
                <a:cs typeface="Arial"/>
              </a:rPr>
              <a:t>Any use of this information for anyone other than the addressee is strictly prohibited </a:t>
            </a:r>
            <a:br>
              <a:rPr lang="en-US" sz="1600" dirty="0">
                <a:solidFill>
                  <a:schemeClr val="tx1">
                    <a:lumMod val="65000"/>
                    <a:lumOff val="35000"/>
                  </a:schemeClr>
                </a:solidFill>
                <a:latin typeface="Arial"/>
                <a:cs typeface="Arial"/>
              </a:rPr>
            </a:br>
            <a:r>
              <a:rPr lang="en-US" sz="1600" dirty="0">
                <a:solidFill>
                  <a:schemeClr val="tx1">
                    <a:lumMod val="65000"/>
                    <a:lumOff val="35000"/>
                  </a:schemeClr>
                </a:solidFill>
                <a:latin typeface="Arial"/>
                <a:cs typeface="Arial"/>
              </a:rPr>
              <a:t>unless approved by David Oase CPA PC</a:t>
            </a:r>
          </a:p>
          <a:p>
            <a:pPr marL="0" indent="0">
              <a:lnSpc>
                <a:spcPct val="150000"/>
              </a:lnSpc>
              <a:buNone/>
            </a:pPr>
            <a:r>
              <a:rPr lang="en-US" sz="1600" dirty="0">
                <a:solidFill>
                  <a:schemeClr val="tx1">
                    <a:lumMod val="65000"/>
                    <a:lumOff val="35000"/>
                  </a:schemeClr>
                </a:solidFill>
                <a:latin typeface="Arial"/>
                <a:cs typeface="Arial"/>
              </a:rPr>
              <a:t>All information provided here is for discussion purposes only; actual situations may vary</a:t>
            </a:r>
          </a:p>
          <a:p>
            <a:pPr lvl="1">
              <a:buFont typeface="Arial"/>
              <a:buChar char="•"/>
            </a:pPr>
            <a:r>
              <a:rPr lang="en-US" sz="1600" dirty="0">
                <a:solidFill>
                  <a:schemeClr val="tx1">
                    <a:lumMod val="65000"/>
                    <a:lumOff val="35000"/>
                  </a:schemeClr>
                </a:solidFill>
                <a:latin typeface="Arial"/>
                <a:cs typeface="Arial"/>
              </a:rPr>
              <a:t>David Oase CPA PC makes every attempt to provide accurate and concise information </a:t>
            </a:r>
            <a:br>
              <a:rPr lang="en-US" sz="1600" dirty="0">
                <a:solidFill>
                  <a:schemeClr val="tx1">
                    <a:lumMod val="65000"/>
                    <a:lumOff val="35000"/>
                  </a:schemeClr>
                </a:solidFill>
                <a:latin typeface="Arial"/>
                <a:cs typeface="Arial"/>
              </a:rPr>
            </a:br>
            <a:r>
              <a:rPr lang="en-US" sz="1600" dirty="0">
                <a:solidFill>
                  <a:schemeClr val="tx1">
                    <a:lumMod val="65000"/>
                    <a:lumOff val="35000"/>
                  </a:schemeClr>
                </a:solidFill>
                <a:latin typeface="Arial"/>
                <a:cs typeface="Arial"/>
              </a:rPr>
              <a:t>in this presentation</a:t>
            </a:r>
          </a:p>
          <a:p>
            <a:pPr lvl="1">
              <a:buFont typeface="Arial"/>
              <a:buChar char="•"/>
            </a:pPr>
            <a:r>
              <a:rPr lang="en-US" sz="1600" dirty="0">
                <a:solidFill>
                  <a:schemeClr val="tx1">
                    <a:lumMod val="65000"/>
                    <a:lumOff val="35000"/>
                  </a:schemeClr>
                </a:solidFill>
                <a:latin typeface="Arial"/>
                <a:cs typeface="Arial"/>
              </a:rPr>
              <a:t>Some information may change over time, depending on each client’s situation</a:t>
            </a:r>
          </a:p>
          <a:p>
            <a:pPr lvl="1">
              <a:buFont typeface="Arial"/>
              <a:buChar char="•"/>
            </a:pPr>
            <a:r>
              <a:rPr lang="en-US" sz="1600" dirty="0">
                <a:solidFill>
                  <a:schemeClr val="tx1">
                    <a:lumMod val="65000"/>
                    <a:lumOff val="35000"/>
                  </a:schemeClr>
                </a:solidFill>
                <a:latin typeface="Arial"/>
                <a:cs typeface="Arial"/>
              </a:rPr>
              <a:t>David Oase CPA PC does not provide any legal services or legal advice to clients</a:t>
            </a:r>
          </a:p>
          <a:p>
            <a:pPr marL="0" indent="0">
              <a:lnSpc>
                <a:spcPct val="150000"/>
              </a:lnSpc>
              <a:buNone/>
            </a:pPr>
            <a:r>
              <a:rPr lang="en-US" sz="1600" dirty="0">
                <a:solidFill>
                  <a:schemeClr val="tx1">
                    <a:lumMod val="65000"/>
                    <a:lumOff val="35000"/>
                  </a:schemeClr>
                </a:solidFill>
                <a:latin typeface="Arial"/>
                <a:cs typeface="Arial"/>
              </a:rPr>
              <a:t>All information and processes presented here are copyrighted by David Oase CPA PC</a:t>
            </a:r>
          </a:p>
        </p:txBody>
      </p:sp>
    </p:spTree>
    <p:extLst>
      <p:ext uri="{BB962C8B-B14F-4D97-AF65-F5344CB8AC3E}">
        <p14:creationId xmlns:p14="http://schemas.microsoft.com/office/powerpoint/2010/main" val="3967574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7"/>
          <p:cNvSpPr>
            <a:spLocks noGrp="1" noChangeArrowheads="1"/>
          </p:cNvSpPr>
          <p:nvPr>
            <p:ph idx="1"/>
          </p:nvPr>
        </p:nvSpPr>
        <p:spPr>
          <a:xfrm>
            <a:off x="564240" y="1066801"/>
            <a:ext cx="6868291" cy="3240881"/>
          </a:xfrm>
        </p:spPr>
        <p:txBody>
          <a:bodyPr>
            <a:normAutofit/>
          </a:bodyPr>
          <a:lstStyle/>
          <a:p>
            <a:pPr marL="0" indent="0">
              <a:buNone/>
            </a:pPr>
            <a:r>
              <a:rPr lang="en-US" sz="2000" b="1" dirty="0" smtClean="0">
                <a:solidFill>
                  <a:schemeClr val="tx1">
                    <a:lumMod val="65000"/>
                    <a:lumOff val="35000"/>
                  </a:schemeClr>
                </a:solidFill>
                <a:latin typeface="Arial"/>
                <a:cs typeface="Arial"/>
              </a:rPr>
              <a:t>Exempt Organization Reimbursements </a:t>
            </a:r>
            <a:endParaRPr lang="en-US" sz="2000" b="1" dirty="0">
              <a:solidFill>
                <a:schemeClr val="tx1">
                  <a:lumMod val="65000"/>
                  <a:lumOff val="35000"/>
                </a:schemeClr>
              </a:solidFill>
              <a:latin typeface="Arial"/>
              <a:cs typeface="Arial"/>
            </a:endParaRPr>
          </a:p>
          <a:p>
            <a:pPr lvl="1"/>
            <a:r>
              <a:rPr lang="en-US" sz="1700" dirty="0">
                <a:solidFill>
                  <a:schemeClr val="tx1">
                    <a:lumMod val="65000"/>
                    <a:lumOff val="35000"/>
                  </a:schemeClr>
                </a:solidFill>
                <a:latin typeface="Arial"/>
                <a:cs typeface="Arial"/>
              </a:rPr>
              <a:t>All reimbursements need to be booked by 12/31</a:t>
            </a:r>
          </a:p>
          <a:p>
            <a:pPr lvl="1"/>
            <a:r>
              <a:rPr lang="en-US" sz="1700" dirty="0">
                <a:solidFill>
                  <a:schemeClr val="tx1">
                    <a:lumMod val="65000"/>
                    <a:lumOff val="35000"/>
                  </a:schemeClr>
                </a:solidFill>
                <a:latin typeface="Arial"/>
                <a:cs typeface="Arial"/>
              </a:rPr>
              <a:t>Unreimbursed expenses </a:t>
            </a:r>
            <a:r>
              <a:rPr lang="en-US" sz="1700" dirty="0" smtClean="0">
                <a:solidFill>
                  <a:schemeClr val="tx1">
                    <a:lumMod val="65000"/>
                    <a:lumOff val="35000"/>
                  </a:schemeClr>
                </a:solidFill>
                <a:latin typeface="Arial"/>
                <a:cs typeface="Arial"/>
              </a:rPr>
              <a:t>may </a:t>
            </a:r>
            <a:r>
              <a:rPr lang="en-US" sz="1700" dirty="0">
                <a:solidFill>
                  <a:schemeClr val="tx1">
                    <a:lumMod val="65000"/>
                    <a:lumOff val="35000"/>
                  </a:schemeClr>
                </a:solidFill>
                <a:latin typeface="Arial"/>
                <a:cs typeface="Arial"/>
              </a:rPr>
              <a:t>be straight deduction on your personal </a:t>
            </a:r>
            <a:r>
              <a:rPr lang="en-US" sz="1700" dirty="0" smtClean="0">
                <a:solidFill>
                  <a:schemeClr val="tx1">
                    <a:lumMod val="65000"/>
                    <a:lumOff val="35000"/>
                  </a:schemeClr>
                </a:solidFill>
                <a:latin typeface="Arial"/>
                <a:cs typeface="Arial"/>
              </a:rPr>
              <a:t>return</a:t>
            </a:r>
          </a:p>
          <a:p>
            <a:pPr lvl="1"/>
            <a:r>
              <a:rPr lang="en-US" sz="1700" dirty="0" smtClean="0">
                <a:solidFill>
                  <a:schemeClr val="tx1">
                    <a:lumMod val="65000"/>
                    <a:lumOff val="35000"/>
                  </a:schemeClr>
                </a:solidFill>
                <a:latin typeface="Arial"/>
                <a:cs typeface="Arial"/>
              </a:rPr>
              <a:t>There should be an expense reimbursement policy in your bylaws</a:t>
            </a:r>
          </a:p>
          <a:p>
            <a:pPr lvl="2"/>
            <a:r>
              <a:rPr lang="en-US" sz="1300" dirty="0" smtClean="0">
                <a:solidFill>
                  <a:schemeClr val="tx1">
                    <a:lumMod val="65000"/>
                    <a:lumOff val="35000"/>
                  </a:schemeClr>
                </a:solidFill>
                <a:latin typeface="Arial"/>
                <a:cs typeface="Arial"/>
              </a:rPr>
              <a:t>Types of expenses</a:t>
            </a:r>
          </a:p>
          <a:p>
            <a:pPr lvl="2"/>
            <a:r>
              <a:rPr lang="en-US" sz="1300" dirty="0" smtClean="0">
                <a:solidFill>
                  <a:schemeClr val="tx1">
                    <a:lumMod val="65000"/>
                    <a:lumOff val="35000"/>
                  </a:schemeClr>
                </a:solidFill>
                <a:latin typeface="Arial"/>
                <a:cs typeface="Arial"/>
              </a:rPr>
              <a:t>Dollar limit</a:t>
            </a:r>
          </a:p>
          <a:p>
            <a:pPr lvl="2"/>
            <a:r>
              <a:rPr lang="en-US" sz="1300" dirty="0" smtClean="0">
                <a:solidFill>
                  <a:schemeClr val="tx1">
                    <a:lumMod val="65000"/>
                    <a:lumOff val="35000"/>
                  </a:schemeClr>
                </a:solidFill>
                <a:latin typeface="Arial"/>
                <a:cs typeface="Arial"/>
              </a:rPr>
              <a:t>Who is authorized to be reimbursed</a:t>
            </a:r>
            <a:endParaRPr lang="en-US" sz="1300" dirty="0">
              <a:solidFill>
                <a:schemeClr val="tx1">
                  <a:lumMod val="65000"/>
                  <a:lumOff val="35000"/>
                </a:schemeClr>
              </a:solidFill>
              <a:latin typeface="Arial"/>
              <a:cs typeface="Arial"/>
            </a:endParaRPr>
          </a:p>
          <a:p>
            <a:pPr lvl="1"/>
            <a:r>
              <a:rPr lang="en-US" sz="1700" dirty="0" smtClean="0">
                <a:solidFill>
                  <a:schemeClr val="tx1">
                    <a:lumMod val="65000"/>
                    <a:lumOff val="35000"/>
                  </a:schemeClr>
                </a:solidFill>
                <a:latin typeface="Arial"/>
                <a:cs typeface="Arial"/>
              </a:rPr>
              <a:t>HINT</a:t>
            </a:r>
            <a:r>
              <a:rPr lang="en-US" sz="1700" dirty="0">
                <a:solidFill>
                  <a:schemeClr val="tx1">
                    <a:lumMod val="65000"/>
                    <a:lumOff val="35000"/>
                  </a:schemeClr>
                </a:solidFill>
                <a:latin typeface="Arial"/>
                <a:cs typeface="Arial"/>
              </a:rPr>
              <a:t>:  Try to avoid reimbursements, it will save you time with your paperwork</a:t>
            </a:r>
          </a:p>
          <a:p>
            <a:pPr marL="342900" lvl="1" indent="0">
              <a:buNone/>
            </a:pPr>
            <a:endParaRPr lang="en-US" sz="1200" dirty="0">
              <a:solidFill>
                <a:schemeClr val="tx1">
                  <a:lumMod val="65000"/>
                  <a:lumOff val="35000"/>
                </a:schemeClr>
              </a:solidFill>
              <a:latin typeface="Arial"/>
              <a:cs typeface="Arial"/>
            </a:endParaRPr>
          </a:p>
          <a:p>
            <a:pPr marL="342900" lvl="2" indent="0">
              <a:spcBef>
                <a:spcPts val="750"/>
              </a:spcBef>
              <a:buNone/>
            </a:pPr>
            <a:endParaRPr lang="en-US" sz="1200" dirty="0">
              <a:solidFill>
                <a:schemeClr val="tx1">
                  <a:lumMod val="65000"/>
                  <a:lumOff val="35000"/>
                </a:schemeClr>
              </a:solidFill>
              <a:latin typeface="Arial"/>
              <a:cs typeface="Arial"/>
            </a:endParaRPr>
          </a:p>
          <a:p>
            <a:pPr marL="342900" lvl="1" indent="0">
              <a:buNone/>
            </a:pPr>
            <a:endParaRPr lang="en-US" sz="1200" dirty="0">
              <a:solidFill>
                <a:schemeClr val="tx1">
                  <a:lumMod val="65000"/>
                  <a:lumOff val="35000"/>
                </a:schemeClr>
              </a:solidFill>
              <a:latin typeface="Arial"/>
              <a:cs typeface="Arial"/>
            </a:endParaRPr>
          </a:p>
        </p:txBody>
      </p:sp>
      <p:sp>
        <p:nvSpPr>
          <p:cNvPr id="6" name="Rectangle 5"/>
          <p:cNvSpPr/>
          <p:nvPr/>
        </p:nvSpPr>
        <p:spPr>
          <a:xfrm>
            <a:off x="0" y="361951"/>
            <a:ext cx="9144000" cy="623248"/>
          </a:xfrm>
          <a:prstGeom prst="rect">
            <a:avLst/>
          </a:prstGeom>
          <a:noFill/>
        </p:spPr>
        <p:txBody>
          <a:bodyPr wrap="square" lIns="68580" tIns="34290" rIns="68580" bIns="34290">
            <a:spAutoFit/>
          </a:bodyPr>
          <a:lstStyle/>
          <a:p>
            <a:pPr algn="ctr">
              <a:defRPr/>
            </a:pPr>
            <a:r>
              <a:rPr lang="en-US" sz="3600" dirty="0">
                <a:solidFill>
                  <a:schemeClr val="tx1">
                    <a:lumMod val="65000"/>
                    <a:lumOff val="35000"/>
                  </a:schemeClr>
                </a:solidFill>
                <a:latin typeface="Arial"/>
                <a:cs typeface="Arial"/>
              </a:rPr>
              <a:t>A Note about Reimbursements</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
        <p:nvSpPr>
          <p:cNvPr id="10" name="Slide Number Placeholder 4"/>
          <p:cNvSpPr>
            <a:spLocks noGrp="1"/>
          </p:cNvSpPr>
          <p:nvPr>
            <p:ph type="sldNum" sz="quarter" idx="12"/>
          </p:nvPr>
        </p:nvSpPr>
        <p:spPr bwMode="auto">
          <a:xfrm>
            <a:off x="8527473" y="4705350"/>
            <a:ext cx="387927"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20</a:t>
            </a:fld>
            <a:endParaRPr lang="en-US" sz="1200" dirty="0">
              <a:solidFill>
                <a:schemeClr val="tx1">
                  <a:lumMod val="65000"/>
                  <a:lumOff val="35000"/>
                </a:schemeClr>
              </a:solidFill>
              <a:latin typeface="Arial"/>
              <a:cs typeface="Arial"/>
            </a:endParaRPr>
          </a:p>
        </p:txBody>
      </p:sp>
      <p:pic>
        <p:nvPicPr>
          <p:cNvPr id="5" name="Picture 4">
            <a:extLst>
              <a:ext uri="{FF2B5EF4-FFF2-40B4-BE49-F238E27FC236}">
                <a16:creationId xmlns="" xmlns:a16="http://schemas.microsoft.com/office/drawing/2014/main" id="{3CAB0A15-6F6F-472E-9CC9-58E69E66410F}"/>
              </a:ext>
            </a:extLst>
          </p:cNvPr>
          <p:cNvPicPr>
            <a:picLocks noChangeAspect="1"/>
          </p:cNvPicPr>
          <p:nvPr/>
        </p:nvPicPr>
        <p:blipFill>
          <a:blip r:embed="rId2" cstate="print"/>
          <a:stretch>
            <a:fillRect/>
          </a:stretch>
        </p:blipFill>
        <p:spPr>
          <a:xfrm>
            <a:off x="8179598" y="195903"/>
            <a:ext cx="695750" cy="623248"/>
          </a:xfrm>
          <a:prstGeom prst="rect">
            <a:avLst/>
          </a:prstGeom>
          <a:solidFill>
            <a:srgbClr val="FFFFFF">
              <a:shade val="85000"/>
            </a:srgbClr>
          </a:solidFill>
          <a:ln w="88900" cap="sq">
            <a:solidFill>
              <a:srgbClr val="FFFFFF"/>
            </a:solidFill>
            <a:miter lim="800000"/>
          </a:ln>
          <a:effectLst/>
        </p:spPr>
      </p:pic>
    </p:spTree>
    <p:extLst>
      <p:ext uri="{BB962C8B-B14F-4D97-AF65-F5344CB8AC3E}">
        <p14:creationId xmlns:p14="http://schemas.microsoft.com/office/powerpoint/2010/main" val="2569533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7"/>
          <p:cNvSpPr>
            <a:spLocks noGrp="1" noChangeArrowheads="1"/>
          </p:cNvSpPr>
          <p:nvPr>
            <p:ph idx="1"/>
          </p:nvPr>
        </p:nvSpPr>
        <p:spPr>
          <a:xfrm>
            <a:off x="578528" y="1276350"/>
            <a:ext cx="8032073" cy="3009900"/>
          </a:xfrm>
        </p:spPr>
        <p:txBody>
          <a:bodyPr>
            <a:normAutofit fontScale="92500" lnSpcReduction="10000"/>
          </a:bodyPr>
          <a:lstStyle/>
          <a:p>
            <a:pPr marL="0" indent="0">
              <a:buNone/>
            </a:pPr>
            <a:r>
              <a:rPr lang="en-US" sz="1800" b="1" dirty="0">
                <a:solidFill>
                  <a:schemeClr val="tx1">
                    <a:lumMod val="65000"/>
                    <a:lumOff val="35000"/>
                  </a:schemeClr>
                </a:solidFill>
                <a:latin typeface="Arial"/>
                <a:cs typeface="Arial"/>
              </a:rPr>
              <a:t>Business checking account - Documentation needed</a:t>
            </a:r>
          </a:p>
          <a:p>
            <a:pPr marL="0" indent="0">
              <a:buNone/>
            </a:pPr>
            <a:endParaRPr lang="en-US" sz="1800" b="1" dirty="0">
              <a:solidFill>
                <a:schemeClr val="tx1">
                  <a:lumMod val="65000"/>
                  <a:lumOff val="35000"/>
                </a:schemeClr>
              </a:solidFill>
              <a:latin typeface="Arial"/>
              <a:cs typeface="Arial"/>
            </a:endParaRPr>
          </a:p>
          <a:p>
            <a:pPr lvl="1">
              <a:spcAft>
                <a:spcPts val="450"/>
              </a:spcAft>
              <a:defRPr/>
            </a:pPr>
            <a:r>
              <a:rPr lang="en-US" sz="1500" b="1" dirty="0">
                <a:solidFill>
                  <a:schemeClr val="tx1">
                    <a:lumMod val="65000"/>
                    <a:lumOff val="35000"/>
                  </a:schemeClr>
                </a:solidFill>
                <a:latin typeface="Arial"/>
                <a:cs typeface="Arial"/>
              </a:rPr>
              <a:t>Bank statement and canceled check</a:t>
            </a:r>
          </a:p>
          <a:p>
            <a:pPr lvl="2">
              <a:spcAft>
                <a:spcPts val="450"/>
              </a:spcAft>
              <a:defRPr/>
            </a:pPr>
            <a:r>
              <a:rPr lang="en-US" sz="1200" dirty="0">
                <a:solidFill>
                  <a:schemeClr val="tx1">
                    <a:lumMod val="65000"/>
                    <a:lumOff val="35000"/>
                  </a:schemeClr>
                </a:solidFill>
                <a:latin typeface="Arial"/>
                <a:cs typeface="Arial"/>
              </a:rPr>
              <a:t>Note:  Be certain you have a copy of your cancelled check with your bank statements </a:t>
            </a:r>
          </a:p>
          <a:p>
            <a:pPr lvl="2">
              <a:spcAft>
                <a:spcPts val="450"/>
              </a:spcAft>
              <a:defRPr/>
            </a:pPr>
            <a:r>
              <a:rPr lang="en-US" sz="1200" dirty="0">
                <a:solidFill>
                  <a:schemeClr val="tx1">
                    <a:lumMod val="65000"/>
                    <a:lumOff val="35000"/>
                  </a:schemeClr>
                </a:solidFill>
                <a:latin typeface="Arial"/>
                <a:cs typeface="Arial"/>
              </a:rPr>
              <a:t>Do you get your statements online only?  How long are they available?</a:t>
            </a:r>
          </a:p>
          <a:p>
            <a:pPr lvl="1">
              <a:spcAft>
                <a:spcPts val="450"/>
              </a:spcAft>
              <a:defRPr/>
            </a:pPr>
            <a:r>
              <a:rPr lang="en-US" sz="1500" b="1" dirty="0">
                <a:solidFill>
                  <a:schemeClr val="tx1">
                    <a:lumMod val="65000"/>
                    <a:lumOff val="35000"/>
                  </a:schemeClr>
                </a:solidFill>
                <a:latin typeface="Arial"/>
                <a:cs typeface="Arial"/>
              </a:rPr>
              <a:t>Keep receipts!</a:t>
            </a:r>
          </a:p>
          <a:p>
            <a:pPr lvl="2">
              <a:spcAft>
                <a:spcPts val="450"/>
              </a:spcAft>
              <a:defRPr/>
            </a:pPr>
            <a:r>
              <a:rPr lang="en-US" sz="1200" dirty="0">
                <a:solidFill>
                  <a:schemeClr val="tx1">
                    <a:lumMod val="65000"/>
                    <a:lumOff val="35000"/>
                  </a:schemeClr>
                </a:solidFill>
                <a:latin typeface="Arial"/>
                <a:cs typeface="Arial"/>
              </a:rPr>
              <a:t>You may need receipts to prove to the IRS what was purchased</a:t>
            </a:r>
          </a:p>
          <a:p>
            <a:pPr lvl="2">
              <a:spcAft>
                <a:spcPts val="450"/>
              </a:spcAft>
              <a:defRPr/>
            </a:pPr>
            <a:r>
              <a:rPr lang="en-US" sz="1200" dirty="0">
                <a:solidFill>
                  <a:schemeClr val="tx1">
                    <a:lumMod val="65000"/>
                    <a:lumOff val="35000"/>
                  </a:schemeClr>
                </a:solidFill>
                <a:latin typeface="Arial"/>
                <a:cs typeface="Arial"/>
              </a:rPr>
              <a:t>Do not typically need receipt for tax purposes</a:t>
            </a:r>
          </a:p>
          <a:p>
            <a:pPr lvl="1">
              <a:spcAft>
                <a:spcPts val="450"/>
              </a:spcAft>
              <a:defRPr/>
            </a:pPr>
            <a:r>
              <a:rPr lang="en-US" sz="1500" b="1" dirty="0">
                <a:solidFill>
                  <a:schemeClr val="tx1">
                    <a:lumMod val="65000"/>
                    <a:lumOff val="35000"/>
                  </a:schemeClr>
                </a:solidFill>
                <a:latin typeface="Arial"/>
                <a:cs typeface="Arial"/>
              </a:rPr>
              <a:t>Debit cards transactions</a:t>
            </a:r>
          </a:p>
          <a:p>
            <a:pPr lvl="2">
              <a:spcAft>
                <a:spcPts val="450"/>
              </a:spcAft>
              <a:defRPr/>
            </a:pPr>
            <a:r>
              <a:rPr lang="en-US" sz="1200" dirty="0">
                <a:solidFill>
                  <a:schemeClr val="tx1">
                    <a:lumMod val="65000"/>
                    <a:lumOff val="35000"/>
                  </a:schemeClr>
                </a:solidFill>
                <a:latin typeface="Arial"/>
                <a:cs typeface="Arial"/>
              </a:rPr>
              <a:t>Charge will appear on bank statement</a:t>
            </a:r>
          </a:p>
          <a:p>
            <a:pPr lvl="2">
              <a:spcAft>
                <a:spcPts val="450"/>
              </a:spcAft>
              <a:defRPr/>
            </a:pPr>
            <a:r>
              <a:rPr lang="en-US" sz="1200" dirty="0">
                <a:solidFill>
                  <a:schemeClr val="tx1">
                    <a:lumMod val="65000"/>
                    <a:lumOff val="35000"/>
                  </a:schemeClr>
                </a:solidFill>
                <a:latin typeface="Arial"/>
                <a:cs typeface="Arial"/>
              </a:rPr>
              <a:t>Still need receipt for audit purposes</a:t>
            </a:r>
          </a:p>
          <a:p>
            <a:pPr marL="334328" lvl="1" indent="-137160">
              <a:spcAft>
                <a:spcPts val="450"/>
              </a:spcAft>
              <a:buFont typeface="Wingdings" charset="2"/>
              <a:buChar char="§"/>
              <a:defRPr/>
            </a:pPr>
            <a:endParaRPr lang="en-US" sz="900" dirty="0">
              <a:effectLst>
                <a:outerShdw blurRad="38100" dist="38100" dir="2700000" algn="tl">
                  <a:srgbClr val="000000">
                    <a:alpha val="43137"/>
                  </a:srgbClr>
                </a:outerShdw>
              </a:effectLst>
            </a:endParaRPr>
          </a:p>
          <a:p>
            <a:pPr lvl="2"/>
            <a:endParaRPr lang="en-US" sz="600" b="1" dirty="0">
              <a:solidFill>
                <a:schemeClr val="tx1">
                  <a:lumMod val="65000"/>
                  <a:lumOff val="35000"/>
                </a:schemeClr>
              </a:solidFill>
              <a:latin typeface="Arial"/>
              <a:cs typeface="Arial"/>
            </a:endParaRPr>
          </a:p>
        </p:txBody>
      </p:sp>
      <p:sp>
        <p:nvSpPr>
          <p:cNvPr id="6" name="Rectangle 5"/>
          <p:cNvSpPr/>
          <p:nvPr/>
        </p:nvSpPr>
        <p:spPr>
          <a:xfrm>
            <a:off x="0" y="361951"/>
            <a:ext cx="9144000" cy="623248"/>
          </a:xfrm>
          <a:prstGeom prst="rect">
            <a:avLst/>
          </a:prstGeom>
          <a:noFill/>
        </p:spPr>
        <p:txBody>
          <a:bodyPr wrap="square" lIns="68580" tIns="34290" rIns="68580" bIns="34290">
            <a:spAutoFit/>
          </a:bodyPr>
          <a:lstStyle/>
          <a:p>
            <a:pPr algn="ctr">
              <a:defRPr/>
            </a:pPr>
            <a:r>
              <a:rPr lang="en-US" sz="3600" dirty="0">
                <a:solidFill>
                  <a:schemeClr val="tx1">
                    <a:lumMod val="65000"/>
                    <a:lumOff val="35000"/>
                  </a:schemeClr>
                </a:solidFill>
                <a:latin typeface="Arial"/>
                <a:cs typeface="Arial"/>
              </a:rPr>
              <a:t>Bank Account Documentation</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
        <p:nvSpPr>
          <p:cNvPr id="10" name="Slide Number Placeholder 4"/>
          <p:cNvSpPr>
            <a:spLocks noGrp="1"/>
          </p:cNvSpPr>
          <p:nvPr>
            <p:ph type="sldNum" sz="quarter" idx="12"/>
          </p:nvPr>
        </p:nvSpPr>
        <p:spPr bwMode="auto">
          <a:xfrm>
            <a:off x="8610600" y="4705350"/>
            <a:ext cx="3048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21</a:t>
            </a:fld>
            <a:endParaRPr lang="en-US" sz="1200" dirty="0">
              <a:solidFill>
                <a:schemeClr val="tx1">
                  <a:lumMod val="65000"/>
                  <a:lumOff val="35000"/>
                </a:schemeClr>
              </a:solidFill>
              <a:latin typeface="Arial"/>
              <a:cs typeface="Arial"/>
            </a:endParaRPr>
          </a:p>
        </p:txBody>
      </p:sp>
      <p:pic>
        <p:nvPicPr>
          <p:cNvPr id="7" name="Picture 6">
            <a:extLst>
              <a:ext uri="{FF2B5EF4-FFF2-40B4-BE49-F238E27FC236}">
                <a16:creationId xmlns="" xmlns:a16="http://schemas.microsoft.com/office/drawing/2014/main" id="{D9FFC17C-B26E-44EA-95DD-9888FB2E40D3}"/>
              </a:ext>
            </a:extLst>
          </p:cNvPr>
          <p:cNvPicPr>
            <a:picLocks noChangeAspect="1"/>
          </p:cNvPicPr>
          <p:nvPr/>
        </p:nvPicPr>
        <p:blipFill>
          <a:blip r:embed="rId2" cstate="print"/>
          <a:stretch>
            <a:fillRect/>
          </a:stretch>
        </p:blipFill>
        <p:spPr>
          <a:xfrm>
            <a:off x="6969715" y="2842372"/>
            <a:ext cx="1128689" cy="1102286"/>
          </a:xfrm>
          <a:prstGeom prst="roundRect">
            <a:avLst>
              <a:gd name="adj" fmla="val 16667"/>
            </a:avLst>
          </a:prstGeom>
          <a:ln>
            <a:noFill/>
          </a:ln>
          <a:effectLst/>
        </p:spPr>
      </p:pic>
    </p:spTree>
    <p:extLst>
      <p:ext uri="{BB962C8B-B14F-4D97-AF65-F5344CB8AC3E}">
        <p14:creationId xmlns:p14="http://schemas.microsoft.com/office/powerpoint/2010/main" val="1354899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7"/>
          <p:cNvSpPr>
            <a:spLocks noGrp="1" noChangeArrowheads="1"/>
          </p:cNvSpPr>
          <p:nvPr>
            <p:ph idx="1"/>
          </p:nvPr>
        </p:nvSpPr>
        <p:spPr>
          <a:xfrm>
            <a:off x="578528" y="1276350"/>
            <a:ext cx="8032073" cy="3009900"/>
          </a:xfrm>
        </p:spPr>
        <p:txBody>
          <a:bodyPr>
            <a:normAutofit/>
          </a:bodyPr>
          <a:lstStyle/>
          <a:p>
            <a:pPr marL="0" indent="0">
              <a:buNone/>
            </a:pPr>
            <a:r>
              <a:rPr lang="en-US" sz="1800" b="1" dirty="0">
                <a:solidFill>
                  <a:schemeClr val="tx1">
                    <a:lumMod val="65000"/>
                    <a:lumOff val="35000"/>
                  </a:schemeClr>
                </a:solidFill>
                <a:latin typeface="Arial"/>
                <a:cs typeface="Arial"/>
              </a:rPr>
              <a:t>Business credit card - Documentation needed</a:t>
            </a:r>
          </a:p>
          <a:p>
            <a:pPr marL="0" indent="0">
              <a:buNone/>
            </a:pPr>
            <a:endParaRPr lang="en-US" sz="1800" b="1" dirty="0">
              <a:solidFill>
                <a:schemeClr val="tx1">
                  <a:lumMod val="65000"/>
                  <a:lumOff val="35000"/>
                </a:schemeClr>
              </a:solidFill>
              <a:latin typeface="Arial"/>
              <a:cs typeface="Arial"/>
            </a:endParaRPr>
          </a:p>
          <a:p>
            <a:pPr lvl="1">
              <a:spcAft>
                <a:spcPts val="450"/>
              </a:spcAft>
              <a:defRPr/>
            </a:pPr>
            <a:r>
              <a:rPr lang="en-US" sz="1500" b="1" dirty="0">
                <a:solidFill>
                  <a:schemeClr val="tx1">
                    <a:lumMod val="65000"/>
                    <a:lumOff val="35000"/>
                  </a:schemeClr>
                </a:solidFill>
                <a:latin typeface="Arial"/>
                <a:cs typeface="Arial"/>
              </a:rPr>
              <a:t>Credit card statement and receipts</a:t>
            </a:r>
          </a:p>
          <a:p>
            <a:pPr lvl="2">
              <a:spcAft>
                <a:spcPts val="450"/>
              </a:spcAft>
              <a:defRPr/>
            </a:pPr>
            <a:r>
              <a:rPr lang="en-US" sz="1200" dirty="0">
                <a:solidFill>
                  <a:schemeClr val="tx1">
                    <a:lumMod val="65000"/>
                    <a:lumOff val="35000"/>
                  </a:schemeClr>
                </a:solidFill>
                <a:latin typeface="Arial"/>
                <a:cs typeface="Arial"/>
              </a:rPr>
              <a:t>The credit card statement is not evidence enough for IRS documentation purposes</a:t>
            </a:r>
          </a:p>
          <a:p>
            <a:pPr lvl="1">
              <a:spcAft>
                <a:spcPts val="450"/>
              </a:spcAft>
              <a:defRPr/>
            </a:pPr>
            <a:r>
              <a:rPr lang="en-US" sz="1500" b="1" dirty="0">
                <a:solidFill>
                  <a:schemeClr val="tx1">
                    <a:lumMod val="65000"/>
                    <a:lumOff val="35000"/>
                  </a:schemeClr>
                </a:solidFill>
                <a:latin typeface="Arial"/>
                <a:cs typeface="Arial"/>
              </a:rPr>
              <a:t>Keep receipts!</a:t>
            </a:r>
          </a:p>
          <a:p>
            <a:pPr lvl="2">
              <a:spcAft>
                <a:spcPts val="450"/>
              </a:spcAft>
              <a:defRPr/>
            </a:pPr>
            <a:r>
              <a:rPr lang="en-US" sz="1200" dirty="0">
                <a:solidFill>
                  <a:schemeClr val="tx1">
                    <a:lumMod val="65000"/>
                    <a:lumOff val="35000"/>
                  </a:schemeClr>
                </a:solidFill>
                <a:latin typeface="Arial"/>
                <a:cs typeface="Arial"/>
              </a:rPr>
              <a:t>You may need receipt to prove to the IRS what was purchased</a:t>
            </a:r>
          </a:p>
          <a:p>
            <a:pPr lvl="2">
              <a:spcAft>
                <a:spcPts val="450"/>
              </a:spcAft>
              <a:defRPr/>
            </a:pPr>
            <a:r>
              <a:rPr lang="en-US" sz="1200" dirty="0">
                <a:solidFill>
                  <a:schemeClr val="tx1">
                    <a:lumMod val="65000"/>
                    <a:lumOff val="35000"/>
                  </a:schemeClr>
                </a:solidFill>
                <a:latin typeface="Arial"/>
                <a:cs typeface="Arial"/>
              </a:rPr>
              <a:t>Do not typically need receipt for tax purposes</a:t>
            </a:r>
          </a:p>
          <a:p>
            <a:pPr marL="197168" lvl="1" indent="0">
              <a:spcAft>
                <a:spcPts val="450"/>
              </a:spcAft>
              <a:buNone/>
              <a:defRPr/>
            </a:pPr>
            <a:endParaRPr lang="en-US" sz="900" dirty="0">
              <a:effectLst>
                <a:outerShdw blurRad="38100" dist="38100" dir="2700000" algn="tl">
                  <a:srgbClr val="000000">
                    <a:alpha val="43137"/>
                  </a:srgbClr>
                </a:outerShdw>
              </a:effectLst>
            </a:endParaRPr>
          </a:p>
          <a:p>
            <a:pPr lvl="2"/>
            <a:endParaRPr lang="en-US" sz="600" b="1" dirty="0">
              <a:solidFill>
                <a:schemeClr val="tx1">
                  <a:lumMod val="65000"/>
                  <a:lumOff val="35000"/>
                </a:schemeClr>
              </a:solidFill>
              <a:latin typeface="Arial"/>
              <a:cs typeface="Arial"/>
            </a:endParaRPr>
          </a:p>
        </p:txBody>
      </p:sp>
      <p:sp>
        <p:nvSpPr>
          <p:cNvPr id="6" name="Rectangle 5"/>
          <p:cNvSpPr/>
          <p:nvPr/>
        </p:nvSpPr>
        <p:spPr>
          <a:xfrm>
            <a:off x="0" y="361951"/>
            <a:ext cx="9144000" cy="623248"/>
          </a:xfrm>
          <a:prstGeom prst="rect">
            <a:avLst/>
          </a:prstGeom>
          <a:noFill/>
        </p:spPr>
        <p:txBody>
          <a:bodyPr wrap="square" lIns="68580" tIns="34290" rIns="68580" bIns="34290">
            <a:spAutoFit/>
          </a:bodyPr>
          <a:lstStyle/>
          <a:p>
            <a:pPr algn="ctr">
              <a:defRPr/>
            </a:pPr>
            <a:r>
              <a:rPr lang="en-US" sz="3600" dirty="0">
                <a:solidFill>
                  <a:schemeClr val="tx1">
                    <a:lumMod val="65000"/>
                    <a:lumOff val="35000"/>
                  </a:schemeClr>
                </a:solidFill>
                <a:latin typeface="Arial"/>
                <a:cs typeface="Arial"/>
              </a:rPr>
              <a:t>Credit Card Documentation</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
        <p:nvSpPr>
          <p:cNvPr id="10" name="Slide Number Placeholder 4"/>
          <p:cNvSpPr>
            <a:spLocks noGrp="1"/>
          </p:cNvSpPr>
          <p:nvPr>
            <p:ph type="sldNum" sz="quarter" idx="12"/>
          </p:nvPr>
        </p:nvSpPr>
        <p:spPr bwMode="auto">
          <a:xfrm>
            <a:off x="8610600" y="4705350"/>
            <a:ext cx="3048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22</a:t>
            </a:fld>
            <a:endParaRPr lang="en-US" sz="1200" dirty="0">
              <a:solidFill>
                <a:schemeClr val="tx1">
                  <a:lumMod val="65000"/>
                  <a:lumOff val="35000"/>
                </a:schemeClr>
              </a:solidFill>
              <a:latin typeface="Arial"/>
              <a:cs typeface="Arial"/>
            </a:endParaRPr>
          </a:p>
        </p:txBody>
      </p:sp>
      <p:pic>
        <p:nvPicPr>
          <p:cNvPr id="8" name="Picture 7">
            <a:extLst>
              <a:ext uri="{FF2B5EF4-FFF2-40B4-BE49-F238E27FC236}">
                <a16:creationId xmlns="" xmlns:a16="http://schemas.microsoft.com/office/drawing/2014/main" id="{1855EB7C-FE9D-458A-B587-42C4AC0BC58D}"/>
              </a:ext>
            </a:extLst>
          </p:cNvPr>
          <p:cNvPicPr>
            <a:picLocks noChangeAspect="1"/>
          </p:cNvPicPr>
          <p:nvPr/>
        </p:nvPicPr>
        <p:blipFill>
          <a:blip r:embed="rId2" cstate="print"/>
          <a:stretch>
            <a:fillRect/>
          </a:stretch>
        </p:blipFill>
        <p:spPr>
          <a:xfrm>
            <a:off x="6762318" y="2907507"/>
            <a:ext cx="1239337" cy="84772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51249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7"/>
          <p:cNvSpPr>
            <a:spLocks noGrp="1" noChangeArrowheads="1"/>
          </p:cNvSpPr>
          <p:nvPr>
            <p:ph idx="1"/>
          </p:nvPr>
        </p:nvSpPr>
        <p:spPr>
          <a:xfrm>
            <a:off x="578528" y="1276350"/>
            <a:ext cx="8032073" cy="3009900"/>
          </a:xfrm>
        </p:spPr>
        <p:txBody>
          <a:bodyPr>
            <a:normAutofit/>
          </a:bodyPr>
          <a:lstStyle/>
          <a:p>
            <a:pPr marL="0" indent="0">
              <a:buNone/>
            </a:pPr>
            <a:r>
              <a:rPr lang="en-US" sz="1800" b="1" dirty="0">
                <a:solidFill>
                  <a:schemeClr val="tx1">
                    <a:lumMod val="65000"/>
                    <a:lumOff val="35000"/>
                  </a:schemeClr>
                </a:solidFill>
                <a:latin typeface="Arial"/>
                <a:cs typeface="Arial"/>
              </a:rPr>
              <a:t>Cash - Documentation needed</a:t>
            </a:r>
          </a:p>
          <a:p>
            <a:pPr marL="0" indent="0">
              <a:buNone/>
            </a:pPr>
            <a:endParaRPr lang="en-US" sz="1800" b="1" dirty="0">
              <a:solidFill>
                <a:schemeClr val="tx1">
                  <a:lumMod val="65000"/>
                  <a:lumOff val="35000"/>
                </a:schemeClr>
              </a:solidFill>
              <a:latin typeface="Arial"/>
              <a:cs typeface="Arial"/>
            </a:endParaRPr>
          </a:p>
          <a:p>
            <a:pPr lvl="1">
              <a:spcAft>
                <a:spcPts val="450"/>
              </a:spcAft>
              <a:defRPr/>
            </a:pPr>
            <a:r>
              <a:rPr lang="en-US" sz="1500" b="1" dirty="0">
                <a:solidFill>
                  <a:schemeClr val="tx1">
                    <a:lumMod val="65000"/>
                    <a:lumOff val="35000"/>
                  </a:schemeClr>
                </a:solidFill>
                <a:latin typeface="Arial"/>
                <a:cs typeface="Arial"/>
              </a:rPr>
              <a:t>Receipts - This is your only proof of expense</a:t>
            </a:r>
          </a:p>
          <a:p>
            <a:pPr lvl="1">
              <a:spcAft>
                <a:spcPts val="450"/>
              </a:spcAft>
              <a:defRPr/>
            </a:pPr>
            <a:r>
              <a:rPr lang="en-US" sz="1500" b="1" dirty="0">
                <a:solidFill>
                  <a:schemeClr val="tx1">
                    <a:lumMod val="65000"/>
                    <a:lumOff val="35000"/>
                  </a:schemeClr>
                </a:solidFill>
                <a:latin typeface="Arial"/>
                <a:cs typeface="Arial"/>
              </a:rPr>
              <a:t>No receipt? What if you do not have a receipt?</a:t>
            </a:r>
          </a:p>
          <a:p>
            <a:pPr lvl="2">
              <a:spcAft>
                <a:spcPts val="450"/>
              </a:spcAft>
              <a:defRPr/>
            </a:pPr>
            <a:r>
              <a:rPr lang="en-US" sz="1200" dirty="0">
                <a:solidFill>
                  <a:schemeClr val="tx1">
                    <a:lumMod val="65000"/>
                    <a:lumOff val="35000"/>
                  </a:schemeClr>
                </a:solidFill>
                <a:latin typeface="Arial"/>
                <a:cs typeface="Arial"/>
              </a:rPr>
              <a:t>A written/typed note?</a:t>
            </a:r>
          </a:p>
          <a:p>
            <a:pPr lvl="2">
              <a:spcAft>
                <a:spcPts val="450"/>
              </a:spcAft>
              <a:defRPr/>
            </a:pPr>
            <a:r>
              <a:rPr lang="en-US" sz="1200" dirty="0">
                <a:solidFill>
                  <a:schemeClr val="tx1">
                    <a:lumMod val="65000"/>
                    <a:lumOff val="35000"/>
                  </a:schemeClr>
                </a:solidFill>
                <a:latin typeface="Arial"/>
                <a:cs typeface="Arial"/>
              </a:rPr>
              <a:t>Contemporaneous -  Taken at the time the event or transaction happened</a:t>
            </a:r>
          </a:p>
          <a:p>
            <a:pPr lvl="2">
              <a:spcAft>
                <a:spcPts val="450"/>
              </a:spcAft>
              <a:defRPr/>
            </a:pPr>
            <a:r>
              <a:rPr lang="en-US" sz="1200" dirty="0">
                <a:solidFill>
                  <a:schemeClr val="tx1">
                    <a:lumMod val="65000"/>
                    <a:lumOff val="35000"/>
                  </a:schemeClr>
                </a:solidFill>
                <a:latin typeface="Arial"/>
                <a:cs typeface="Arial"/>
              </a:rPr>
              <a:t>Use daily calendar – See later in notes</a:t>
            </a:r>
            <a:endParaRPr lang="en-US" sz="1200" dirty="0">
              <a:effectLst>
                <a:outerShdw blurRad="38100" dist="38100" dir="2700000" algn="tl">
                  <a:srgbClr val="000000">
                    <a:alpha val="43137"/>
                  </a:srgbClr>
                </a:outerShdw>
              </a:effectLst>
            </a:endParaRPr>
          </a:p>
          <a:p>
            <a:pPr lvl="2"/>
            <a:endParaRPr lang="en-US" sz="600" b="1" dirty="0">
              <a:solidFill>
                <a:schemeClr val="tx1">
                  <a:lumMod val="65000"/>
                  <a:lumOff val="35000"/>
                </a:schemeClr>
              </a:solidFill>
              <a:latin typeface="Arial"/>
              <a:cs typeface="Arial"/>
            </a:endParaRPr>
          </a:p>
        </p:txBody>
      </p:sp>
      <p:sp>
        <p:nvSpPr>
          <p:cNvPr id="6" name="Rectangle 5"/>
          <p:cNvSpPr/>
          <p:nvPr/>
        </p:nvSpPr>
        <p:spPr>
          <a:xfrm>
            <a:off x="0" y="361951"/>
            <a:ext cx="9144000" cy="623248"/>
          </a:xfrm>
          <a:prstGeom prst="rect">
            <a:avLst/>
          </a:prstGeom>
          <a:noFill/>
        </p:spPr>
        <p:txBody>
          <a:bodyPr wrap="square" lIns="68580" tIns="34290" rIns="68580" bIns="34290">
            <a:spAutoFit/>
          </a:bodyPr>
          <a:lstStyle/>
          <a:p>
            <a:pPr algn="ctr">
              <a:defRPr/>
            </a:pPr>
            <a:r>
              <a:rPr lang="en-US" sz="3600" dirty="0">
                <a:solidFill>
                  <a:schemeClr val="tx1">
                    <a:lumMod val="65000"/>
                    <a:lumOff val="35000"/>
                  </a:schemeClr>
                </a:solidFill>
                <a:latin typeface="Arial"/>
                <a:cs typeface="Arial"/>
              </a:rPr>
              <a:t>Cash Documentation</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
        <p:nvSpPr>
          <p:cNvPr id="10" name="Slide Number Placeholder 4"/>
          <p:cNvSpPr>
            <a:spLocks noGrp="1"/>
          </p:cNvSpPr>
          <p:nvPr>
            <p:ph type="sldNum" sz="quarter" idx="12"/>
          </p:nvPr>
        </p:nvSpPr>
        <p:spPr bwMode="auto">
          <a:xfrm>
            <a:off x="8610600" y="4705350"/>
            <a:ext cx="3048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23</a:t>
            </a:fld>
            <a:endParaRPr lang="en-US" sz="1200" dirty="0">
              <a:solidFill>
                <a:schemeClr val="tx1">
                  <a:lumMod val="65000"/>
                  <a:lumOff val="35000"/>
                </a:schemeClr>
              </a:solidFill>
              <a:latin typeface="Arial"/>
              <a:cs typeface="Arial"/>
            </a:endParaRPr>
          </a:p>
        </p:txBody>
      </p:sp>
      <p:pic>
        <p:nvPicPr>
          <p:cNvPr id="7" name="Picture 6">
            <a:extLst>
              <a:ext uri="{FF2B5EF4-FFF2-40B4-BE49-F238E27FC236}">
                <a16:creationId xmlns="" xmlns:a16="http://schemas.microsoft.com/office/drawing/2014/main" id="{DDBF614C-812A-4B6A-8AA7-43F893527D96}"/>
              </a:ext>
            </a:extLst>
          </p:cNvPr>
          <p:cNvPicPr>
            <a:picLocks noChangeAspect="1"/>
          </p:cNvPicPr>
          <p:nvPr/>
        </p:nvPicPr>
        <p:blipFill>
          <a:blip r:embed="rId2" cstate="print"/>
          <a:stretch>
            <a:fillRect/>
          </a:stretch>
        </p:blipFill>
        <p:spPr>
          <a:xfrm>
            <a:off x="6774544" y="2597783"/>
            <a:ext cx="1412543" cy="1265345"/>
          </a:xfrm>
          <a:prstGeom prst="rect">
            <a:avLst/>
          </a:prstGeom>
          <a:solidFill>
            <a:srgbClr val="FFFFFF">
              <a:shade val="85000"/>
            </a:srgbClr>
          </a:solidFill>
          <a:ln w="88900" cap="sq">
            <a:solidFill>
              <a:srgbClr val="FFFFFF"/>
            </a:solidFill>
            <a:miter lim="800000"/>
          </a:ln>
          <a:effectLst/>
        </p:spPr>
      </p:pic>
    </p:spTree>
    <p:extLst>
      <p:ext uri="{BB962C8B-B14F-4D97-AF65-F5344CB8AC3E}">
        <p14:creationId xmlns:p14="http://schemas.microsoft.com/office/powerpoint/2010/main" val="3521007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32197" y="148296"/>
            <a:ext cx="8279606" cy="623248"/>
          </a:xfrm>
          <a:prstGeom prst="rect">
            <a:avLst/>
          </a:prstGeom>
          <a:noFill/>
        </p:spPr>
        <p:txBody>
          <a:bodyPr wrap="square" lIns="68580" tIns="34290" rIns="68580" bIns="34290">
            <a:spAutoFit/>
          </a:bodyPr>
          <a:lstStyle/>
          <a:p>
            <a:pPr algn="ctr" defTabSz="685800" fontAlgn="auto">
              <a:spcBef>
                <a:spcPts val="0"/>
              </a:spcBef>
              <a:spcAft>
                <a:spcPts val="0"/>
              </a:spcAft>
              <a:defRPr/>
            </a:pPr>
            <a:r>
              <a:rPr lang="en-US" sz="3600" dirty="0">
                <a:solidFill>
                  <a:prstClr val="black">
                    <a:lumMod val="65000"/>
                    <a:lumOff val="35000"/>
                  </a:prstClr>
                </a:solidFill>
                <a:latin typeface="Arial"/>
                <a:cs typeface="Arial"/>
              </a:rPr>
              <a:t>A Note About Your Books</a:t>
            </a:r>
          </a:p>
        </p:txBody>
      </p:sp>
      <p:sp>
        <p:nvSpPr>
          <p:cNvPr id="10" name="Slide Number Placeholder 4"/>
          <p:cNvSpPr>
            <a:spLocks noGrp="1"/>
          </p:cNvSpPr>
          <p:nvPr>
            <p:ph type="sldNum" sz="quarter" idx="12"/>
          </p:nvPr>
        </p:nvSpPr>
        <p:spPr bwMode="auto">
          <a:xfrm>
            <a:off x="8343900" y="4696884"/>
            <a:ext cx="571501" cy="1985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defTabSz="685800" eaLnBrk="1" fontAlgn="auto" hangingPunct="1">
              <a:spcBef>
                <a:spcPts val="0"/>
              </a:spcBef>
              <a:spcAft>
                <a:spcPts val="0"/>
              </a:spcAft>
              <a:defRPr/>
            </a:pPr>
            <a:fld id="{3E1A59B2-B707-44E4-8C96-E6A906317235}" type="slidenum">
              <a:rPr lang="en-US" sz="1200">
                <a:solidFill>
                  <a:prstClr val="black">
                    <a:lumMod val="65000"/>
                    <a:lumOff val="35000"/>
                  </a:prstClr>
                </a:solidFill>
                <a:latin typeface="Arial"/>
                <a:cs typeface="Arial"/>
              </a:rPr>
              <a:pPr defTabSz="685800" eaLnBrk="1" fontAlgn="auto" hangingPunct="1">
                <a:spcBef>
                  <a:spcPts val="0"/>
                </a:spcBef>
                <a:spcAft>
                  <a:spcPts val="0"/>
                </a:spcAft>
                <a:defRPr/>
              </a:pPr>
              <a:t>24</a:t>
            </a:fld>
            <a:endParaRPr lang="en-US" sz="1200" dirty="0">
              <a:solidFill>
                <a:prstClr val="black">
                  <a:lumMod val="65000"/>
                  <a:lumOff val="35000"/>
                </a:prstClr>
              </a:solidFill>
              <a:latin typeface="Arial"/>
              <a:cs typeface="Arial"/>
            </a:endParaRPr>
          </a:p>
        </p:txBody>
      </p:sp>
      <p:pic>
        <p:nvPicPr>
          <p:cNvPr id="7" name="Picture 6">
            <a:extLst>
              <a:ext uri="{FF2B5EF4-FFF2-40B4-BE49-F238E27FC236}">
                <a16:creationId xmlns="" xmlns:a16="http://schemas.microsoft.com/office/drawing/2014/main" id="{BCDB9208-95B0-4F20-81C0-3673190F84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8344" y="163179"/>
            <a:ext cx="593480" cy="593480"/>
          </a:xfrm>
          <a:prstGeom prst="rect">
            <a:avLst/>
          </a:prstGeom>
          <a:ln w="19050" cmpd="sng">
            <a:noFill/>
          </a:ln>
        </p:spPr>
      </p:pic>
      <p:sp>
        <p:nvSpPr>
          <p:cNvPr id="15" name="Text Placeholder 2">
            <a:extLst>
              <a:ext uri="{FF2B5EF4-FFF2-40B4-BE49-F238E27FC236}">
                <a16:creationId xmlns="" xmlns:a16="http://schemas.microsoft.com/office/drawing/2014/main" id="{5307F73A-69E0-4FA9-8563-78E9EF59673A}"/>
              </a:ext>
            </a:extLst>
          </p:cNvPr>
          <p:cNvSpPr>
            <a:spLocks noGrp="1"/>
          </p:cNvSpPr>
          <p:nvPr/>
        </p:nvSpPr>
        <p:spPr>
          <a:xfrm>
            <a:off x="509822" y="1028700"/>
            <a:ext cx="3545586" cy="481013"/>
          </a:xfrm>
          <a:prstGeom prst="rect">
            <a:avLst/>
          </a:prstGeom>
        </p:spPr>
        <p:txBody>
          <a:bodyPr vert="horz" lIns="68580" tIns="34290" rIns="68580" bIns="34290" rtlCol="0" anchor="ctr">
            <a:normAutofit/>
          </a:bodyPr>
          <a:lstStyle>
            <a:lvl1pPr marL="0" indent="0" algn="l" defTabSz="914400" rtl="0" eaLnBrk="1" latinLnBrk="0" hangingPunct="1">
              <a:lnSpc>
                <a:spcPct val="90000"/>
              </a:lnSpc>
              <a:spcBef>
                <a:spcPts val="0"/>
              </a:spcBef>
              <a:buClr>
                <a:schemeClr val="accent1"/>
              </a:buClr>
              <a:buFont typeface="Arial" pitchFamily="34" charset="0"/>
              <a:buNone/>
              <a:defRPr sz="2000" b="1" kern="1200" cap="all" baseline="0">
                <a:solidFill>
                  <a:schemeClr val="tx1"/>
                </a:solidFill>
                <a:latin typeface="+mn-lt"/>
                <a:ea typeface="+mn-ea"/>
                <a:cs typeface="+mn-cs"/>
              </a:defRPr>
            </a:lvl1pPr>
            <a:lvl2pPr marL="457200" indent="0" algn="l" defTabSz="914400" rtl="0" eaLnBrk="1" latinLnBrk="0" hangingPunct="1">
              <a:lnSpc>
                <a:spcPct val="90000"/>
              </a:lnSpc>
              <a:spcBef>
                <a:spcPts val="1000"/>
              </a:spcBef>
              <a:buClr>
                <a:schemeClr val="accent1"/>
              </a:buClr>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800"/>
              </a:spcBef>
              <a:buClr>
                <a:schemeClr val="accent1"/>
              </a:buClr>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9pPr>
          </a:lstStyle>
          <a:p>
            <a:pPr defTabSz="685800" fontAlgn="auto">
              <a:spcAft>
                <a:spcPts val="0"/>
              </a:spcAft>
              <a:buClr>
                <a:srgbClr val="A85229"/>
              </a:buClr>
              <a:defRPr/>
            </a:pPr>
            <a:r>
              <a:rPr lang="en-US" sz="1800" u="sng" cap="none" dirty="0">
                <a:solidFill>
                  <a:srgbClr val="514A40"/>
                </a:solidFill>
                <a:latin typeface="Arial" panose="020B0604020202020204" pitchFamily="34" charset="0"/>
                <a:cs typeface="Arial" panose="020B0604020202020204" pitchFamily="34" charset="0"/>
              </a:rPr>
              <a:t>Profit &amp; Loss Statement</a:t>
            </a:r>
          </a:p>
        </p:txBody>
      </p:sp>
      <p:sp>
        <p:nvSpPr>
          <p:cNvPr id="16" name="Content Placeholder 3">
            <a:extLst>
              <a:ext uri="{FF2B5EF4-FFF2-40B4-BE49-F238E27FC236}">
                <a16:creationId xmlns="" xmlns:a16="http://schemas.microsoft.com/office/drawing/2014/main" id="{B3489CF9-8558-4109-9E8A-2BA2462EE0B2}"/>
              </a:ext>
            </a:extLst>
          </p:cNvPr>
          <p:cNvSpPr>
            <a:spLocks noGrp="1"/>
          </p:cNvSpPr>
          <p:nvPr/>
        </p:nvSpPr>
        <p:spPr>
          <a:xfrm>
            <a:off x="509821" y="1509713"/>
            <a:ext cx="3674422" cy="3187171"/>
          </a:xfrm>
          <a:prstGeom prst="rect">
            <a:avLst/>
          </a:prstGeom>
        </p:spPr>
        <p:txBody>
          <a:bodyPr vert="horz" lIns="68580" tIns="34290" rIns="68580" bIns="34290" rtlCol="0">
            <a:normAutofit/>
          </a:bodyPr>
          <a:lstStyle>
            <a:lvl1pPr marL="27432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8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6pPr>
            <a:lvl7pPr marL="210312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37744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8pPr>
            <a:lvl9pPr marL="2423160" indent="0" algn="l"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9pPr>
          </a:lstStyle>
          <a:p>
            <a:pPr marL="34290" indent="0" defTabSz="685800" fontAlgn="auto">
              <a:spcBef>
                <a:spcPts val="1350"/>
              </a:spcBef>
              <a:spcAft>
                <a:spcPts val="0"/>
              </a:spcAft>
              <a:buClr>
                <a:srgbClr val="A85229"/>
              </a:buClr>
              <a:buNone/>
              <a:defRPr/>
            </a:pPr>
            <a:r>
              <a:rPr lang="en-US" i="1" dirty="0">
                <a:solidFill>
                  <a:srgbClr val="514A40"/>
                </a:solidFill>
                <a:latin typeface="Arial" panose="020B0604020202020204" pitchFamily="34" charset="0"/>
                <a:cs typeface="Arial" panose="020B0604020202020204" pitchFamily="34" charset="0"/>
              </a:rPr>
              <a:t>Shows income and expense items only</a:t>
            </a:r>
          </a:p>
          <a:p>
            <a:pPr marL="205740" indent="-171450" defTabSz="685800" fontAlgn="auto">
              <a:spcBef>
                <a:spcPts val="1350"/>
              </a:spcBef>
              <a:spcAft>
                <a:spcPts val="0"/>
              </a:spcAft>
              <a:buClr>
                <a:schemeClr val="tx1">
                  <a:lumMod val="65000"/>
                  <a:lumOff val="35000"/>
                </a:schemeClr>
              </a:buClr>
              <a:defRPr/>
            </a:pPr>
            <a:r>
              <a:rPr lang="en-US" b="1" dirty="0">
                <a:solidFill>
                  <a:srgbClr val="514A40"/>
                </a:solidFill>
                <a:latin typeface="Arial" panose="020B0604020202020204" pitchFamily="34" charset="0"/>
                <a:cs typeface="Arial" panose="020B0604020202020204" pitchFamily="34" charset="0"/>
              </a:rPr>
              <a:t>Income</a:t>
            </a:r>
          </a:p>
          <a:p>
            <a:pPr lvl="1" defTabSz="685800" fontAlgn="auto">
              <a:spcBef>
                <a:spcPts val="450"/>
              </a:spcBef>
              <a:spcAft>
                <a:spcPts val="0"/>
              </a:spcAft>
              <a:buClr>
                <a:schemeClr val="tx1">
                  <a:lumMod val="65000"/>
                  <a:lumOff val="35000"/>
                </a:schemeClr>
              </a:buClr>
              <a:defRPr/>
            </a:pPr>
            <a:r>
              <a:rPr lang="en-US" sz="1200" dirty="0">
                <a:solidFill>
                  <a:srgbClr val="514A40"/>
                </a:solidFill>
                <a:latin typeface="Arial" panose="020B0604020202020204" pitchFamily="34" charset="0"/>
                <a:cs typeface="Arial" panose="020B0604020202020204" pitchFamily="34" charset="0"/>
              </a:rPr>
              <a:t>Only income should be shown here</a:t>
            </a:r>
          </a:p>
          <a:p>
            <a:pPr lvl="1" defTabSz="685800" fontAlgn="auto">
              <a:spcBef>
                <a:spcPts val="450"/>
              </a:spcBef>
              <a:spcAft>
                <a:spcPts val="0"/>
              </a:spcAft>
              <a:buClr>
                <a:schemeClr val="tx1">
                  <a:lumMod val="65000"/>
                  <a:lumOff val="35000"/>
                </a:schemeClr>
              </a:buClr>
              <a:defRPr/>
            </a:pPr>
            <a:r>
              <a:rPr lang="en-US" sz="1200" dirty="0">
                <a:solidFill>
                  <a:srgbClr val="514A40"/>
                </a:solidFill>
                <a:latin typeface="Arial" panose="020B0604020202020204" pitchFamily="34" charset="0"/>
                <a:cs typeface="Arial" panose="020B0604020202020204" pitchFamily="34" charset="0"/>
              </a:rPr>
              <a:t>Loans to the business are not income</a:t>
            </a:r>
          </a:p>
          <a:p>
            <a:pPr marL="205740" indent="-171450" defTabSz="685800" fontAlgn="auto">
              <a:spcBef>
                <a:spcPts val="1350"/>
              </a:spcBef>
              <a:spcAft>
                <a:spcPts val="0"/>
              </a:spcAft>
              <a:buClr>
                <a:schemeClr val="tx1">
                  <a:lumMod val="65000"/>
                  <a:lumOff val="35000"/>
                </a:schemeClr>
              </a:buClr>
              <a:defRPr/>
            </a:pPr>
            <a:r>
              <a:rPr lang="en-US" b="1" dirty="0">
                <a:solidFill>
                  <a:srgbClr val="514A40"/>
                </a:solidFill>
                <a:latin typeface="Arial" panose="020B0604020202020204" pitchFamily="34" charset="0"/>
                <a:cs typeface="Arial" panose="020B0604020202020204" pitchFamily="34" charset="0"/>
              </a:rPr>
              <a:t>Expenses</a:t>
            </a:r>
          </a:p>
          <a:p>
            <a:pPr lvl="1" defTabSz="685800" fontAlgn="auto">
              <a:spcBef>
                <a:spcPts val="450"/>
              </a:spcBef>
              <a:spcAft>
                <a:spcPts val="0"/>
              </a:spcAft>
              <a:buClr>
                <a:schemeClr val="tx1">
                  <a:lumMod val="65000"/>
                  <a:lumOff val="35000"/>
                </a:schemeClr>
              </a:buClr>
              <a:defRPr/>
            </a:pPr>
            <a:r>
              <a:rPr lang="en-US" sz="1200" dirty="0">
                <a:solidFill>
                  <a:srgbClr val="514A40"/>
                </a:solidFill>
                <a:latin typeface="Arial" panose="020B0604020202020204" pitchFamily="34" charset="0"/>
                <a:cs typeface="Arial" panose="020B0604020202020204" pitchFamily="34" charset="0"/>
              </a:rPr>
              <a:t>All items listed should be expenses</a:t>
            </a:r>
          </a:p>
          <a:p>
            <a:pPr lvl="1" defTabSz="685800" fontAlgn="auto">
              <a:spcBef>
                <a:spcPts val="450"/>
              </a:spcBef>
              <a:spcAft>
                <a:spcPts val="0"/>
              </a:spcAft>
              <a:buClr>
                <a:schemeClr val="tx1">
                  <a:lumMod val="65000"/>
                  <a:lumOff val="35000"/>
                </a:schemeClr>
              </a:buClr>
              <a:defRPr/>
            </a:pPr>
            <a:r>
              <a:rPr lang="en-US" sz="1200" dirty="0">
                <a:solidFill>
                  <a:srgbClr val="514A40"/>
                </a:solidFill>
                <a:latin typeface="Arial" panose="020B0604020202020204" pitchFamily="34" charset="0"/>
                <a:cs typeface="Arial" panose="020B0604020202020204" pitchFamily="34" charset="0"/>
              </a:rPr>
              <a:t>Not all money spent from business is a business expense</a:t>
            </a:r>
          </a:p>
        </p:txBody>
      </p:sp>
      <p:sp>
        <p:nvSpPr>
          <p:cNvPr id="17" name="Text Placeholder 4">
            <a:extLst>
              <a:ext uri="{FF2B5EF4-FFF2-40B4-BE49-F238E27FC236}">
                <a16:creationId xmlns="" xmlns:a16="http://schemas.microsoft.com/office/drawing/2014/main" id="{46D7B27F-4532-4F86-8309-86668D539703}"/>
              </a:ext>
            </a:extLst>
          </p:cNvPr>
          <p:cNvSpPr>
            <a:spLocks noGrp="1"/>
          </p:cNvSpPr>
          <p:nvPr/>
        </p:nvSpPr>
        <p:spPr>
          <a:xfrm>
            <a:off x="4549468" y="1028700"/>
            <a:ext cx="3668876" cy="481013"/>
          </a:xfrm>
          <a:prstGeom prst="rect">
            <a:avLst/>
          </a:prstGeom>
        </p:spPr>
        <p:txBody>
          <a:bodyPr vert="horz" lIns="68580" tIns="34290" rIns="68580" bIns="34290" rtlCol="0" anchor="ctr">
            <a:normAutofit/>
          </a:bodyPr>
          <a:lstStyle>
            <a:lvl1pPr marL="0" indent="0" algn="l" defTabSz="914400" rtl="0" eaLnBrk="1" latinLnBrk="0" hangingPunct="1">
              <a:lnSpc>
                <a:spcPct val="90000"/>
              </a:lnSpc>
              <a:spcBef>
                <a:spcPts val="0"/>
              </a:spcBef>
              <a:buClr>
                <a:schemeClr val="accent1"/>
              </a:buClr>
              <a:buFont typeface="Arial" pitchFamily="34" charset="0"/>
              <a:buNone/>
              <a:defRPr sz="2000" b="1" kern="1200" cap="all" baseline="0">
                <a:solidFill>
                  <a:schemeClr val="tx1"/>
                </a:solidFill>
                <a:latin typeface="+mn-lt"/>
                <a:ea typeface="+mn-ea"/>
                <a:cs typeface="+mn-cs"/>
              </a:defRPr>
            </a:lvl1pPr>
            <a:lvl2pPr marL="457200" indent="0" algn="l" defTabSz="914400" rtl="0" eaLnBrk="1" latinLnBrk="0" hangingPunct="1">
              <a:lnSpc>
                <a:spcPct val="90000"/>
              </a:lnSpc>
              <a:spcBef>
                <a:spcPts val="1000"/>
              </a:spcBef>
              <a:buClr>
                <a:schemeClr val="accent1"/>
              </a:buClr>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800"/>
              </a:spcBef>
              <a:buClr>
                <a:schemeClr val="accent1"/>
              </a:buClr>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800"/>
              </a:spcBef>
              <a:buClr>
                <a:schemeClr val="accent1"/>
              </a:buClr>
              <a:buFont typeface="Arial" pitchFamily="34" charset="0"/>
              <a:buNone/>
              <a:defRPr sz="1600" b="1" kern="1200">
                <a:solidFill>
                  <a:schemeClr val="tx1"/>
                </a:solidFill>
                <a:latin typeface="+mn-lt"/>
                <a:ea typeface="+mn-ea"/>
                <a:cs typeface="+mn-cs"/>
              </a:defRPr>
            </a:lvl9pPr>
          </a:lstStyle>
          <a:p>
            <a:pPr defTabSz="685800" fontAlgn="auto">
              <a:spcAft>
                <a:spcPts val="0"/>
              </a:spcAft>
              <a:buClr>
                <a:srgbClr val="A85229"/>
              </a:buClr>
              <a:defRPr/>
            </a:pPr>
            <a:r>
              <a:rPr lang="en-US" sz="1800" u="sng" cap="none" dirty="0">
                <a:solidFill>
                  <a:srgbClr val="514A40"/>
                </a:solidFill>
                <a:latin typeface="Arial" panose="020B0604020202020204" pitchFamily="34" charset="0"/>
                <a:cs typeface="Arial" panose="020B0604020202020204" pitchFamily="34" charset="0"/>
              </a:rPr>
              <a:t>Balance Sheet</a:t>
            </a:r>
          </a:p>
        </p:txBody>
      </p:sp>
      <p:sp>
        <p:nvSpPr>
          <p:cNvPr id="18" name="Content Placeholder 5">
            <a:extLst>
              <a:ext uri="{FF2B5EF4-FFF2-40B4-BE49-F238E27FC236}">
                <a16:creationId xmlns="" xmlns:a16="http://schemas.microsoft.com/office/drawing/2014/main" id="{ED63D744-4268-4168-9F35-92D86B412EB0}"/>
              </a:ext>
            </a:extLst>
          </p:cNvPr>
          <p:cNvSpPr>
            <a:spLocks noGrp="1"/>
          </p:cNvSpPr>
          <p:nvPr/>
        </p:nvSpPr>
        <p:spPr>
          <a:xfrm>
            <a:off x="4550611" y="1509713"/>
            <a:ext cx="4080428" cy="3187170"/>
          </a:xfrm>
          <a:prstGeom prst="rect">
            <a:avLst/>
          </a:prstGeom>
        </p:spPr>
        <p:txBody>
          <a:bodyPr vert="horz" lIns="68580" tIns="34290" rIns="68580" bIns="34290" rtlCol="0">
            <a:noAutofit/>
          </a:bodyPr>
          <a:lstStyle>
            <a:lvl1pPr marL="27432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8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6pPr>
            <a:lvl7pPr marL="210312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37744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8pPr>
            <a:lvl9pPr marL="2423160" indent="0" algn="l"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9pPr>
          </a:lstStyle>
          <a:p>
            <a:pPr marL="34290" indent="0" defTabSz="685800" fontAlgn="auto">
              <a:spcBef>
                <a:spcPts val="1350"/>
              </a:spcBef>
              <a:spcAft>
                <a:spcPts val="0"/>
              </a:spcAft>
              <a:buClr>
                <a:srgbClr val="A85229"/>
              </a:buClr>
              <a:buNone/>
              <a:defRPr/>
            </a:pPr>
            <a:r>
              <a:rPr lang="en-US" i="1" dirty="0">
                <a:solidFill>
                  <a:srgbClr val="514A40"/>
                </a:solidFill>
                <a:latin typeface="Arial" panose="020B0604020202020204" pitchFamily="34" charset="0"/>
                <a:cs typeface="Arial" panose="020B0604020202020204" pitchFamily="34" charset="0"/>
              </a:rPr>
              <a:t>All Corporations are required to have a balance sheet</a:t>
            </a:r>
          </a:p>
          <a:p>
            <a:pPr marL="205740" indent="-171450" defTabSz="685800" fontAlgn="auto">
              <a:spcBef>
                <a:spcPts val="1350"/>
              </a:spcBef>
              <a:spcAft>
                <a:spcPts val="0"/>
              </a:spcAft>
              <a:buClr>
                <a:schemeClr val="tx1">
                  <a:lumMod val="65000"/>
                  <a:lumOff val="35000"/>
                </a:schemeClr>
              </a:buClr>
              <a:defRPr/>
            </a:pPr>
            <a:r>
              <a:rPr lang="en-US" b="1" dirty="0">
                <a:solidFill>
                  <a:srgbClr val="514A40"/>
                </a:solidFill>
                <a:latin typeface="Arial" panose="020B0604020202020204" pitchFamily="34" charset="0"/>
                <a:cs typeface="Arial" panose="020B0604020202020204" pitchFamily="34" charset="0"/>
              </a:rPr>
              <a:t>Assets = Liabilities + Equity</a:t>
            </a:r>
          </a:p>
          <a:p>
            <a:pPr lvl="1" defTabSz="685800" fontAlgn="auto">
              <a:spcBef>
                <a:spcPts val="450"/>
              </a:spcBef>
              <a:spcAft>
                <a:spcPts val="0"/>
              </a:spcAft>
              <a:buClr>
                <a:schemeClr val="tx1">
                  <a:lumMod val="65000"/>
                  <a:lumOff val="35000"/>
                </a:schemeClr>
              </a:buClr>
              <a:defRPr/>
            </a:pPr>
            <a:r>
              <a:rPr lang="en-US" sz="1200" dirty="0">
                <a:solidFill>
                  <a:srgbClr val="514A40"/>
                </a:solidFill>
                <a:latin typeface="Arial" panose="020B0604020202020204" pitchFamily="34" charset="0"/>
                <a:cs typeface="Arial" panose="020B0604020202020204" pitchFamily="34" charset="0"/>
              </a:rPr>
              <a:t>Many clients do not have an accurate balance sheet without help</a:t>
            </a:r>
          </a:p>
          <a:p>
            <a:pPr lvl="1" defTabSz="685800" fontAlgn="auto">
              <a:spcBef>
                <a:spcPts val="450"/>
              </a:spcBef>
              <a:spcAft>
                <a:spcPts val="0"/>
              </a:spcAft>
              <a:buClr>
                <a:schemeClr val="tx1">
                  <a:lumMod val="65000"/>
                  <a:lumOff val="35000"/>
                </a:schemeClr>
              </a:buClr>
              <a:defRPr/>
            </a:pPr>
            <a:r>
              <a:rPr lang="en-US" sz="1200" dirty="0">
                <a:solidFill>
                  <a:srgbClr val="514A40"/>
                </a:solidFill>
                <a:latin typeface="Arial" panose="020B0604020202020204" pitchFamily="34" charset="0"/>
                <a:cs typeface="Arial" panose="020B0604020202020204" pitchFamily="34" charset="0"/>
              </a:rPr>
              <a:t>Difficult to be accurate if you do not have some type of accounting training</a:t>
            </a:r>
          </a:p>
          <a:p>
            <a:pPr marL="205740" indent="-171450" defTabSz="685800" fontAlgn="auto">
              <a:spcBef>
                <a:spcPts val="1350"/>
              </a:spcBef>
              <a:spcAft>
                <a:spcPts val="0"/>
              </a:spcAft>
              <a:buClr>
                <a:schemeClr val="tx1">
                  <a:lumMod val="65000"/>
                  <a:lumOff val="35000"/>
                </a:schemeClr>
              </a:buClr>
              <a:defRPr/>
            </a:pPr>
            <a:r>
              <a:rPr lang="en-US" b="1" dirty="0">
                <a:solidFill>
                  <a:srgbClr val="514A40"/>
                </a:solidFill>
                <a:latin typeface="Arial" panose="020B0604020202020204" pitchFamily="34" charset="0"/>
                <a:cs typeface="Arial" panose="020B0604020202020204" pitchFamily="34" charset="0"/>
              </a:rPr>
              <a:t>Annually</a:t>
            </a:r>
          </a:p>
          <a:p>
            <a:pPr lvl="1" defTabSz="685800" fontAlgn="auto">
              <a:spcBef>
                <a:spcPts val="450"/>
              </a:spcBef>
              <a:spcAft>
                <a:spcPts val="0"/>
              </a:spcAft>
              <a:buClr>
                <a:schemeClr val="tx1">
                  <a:lumMod val="65000"/>
                  <a:lumOff val="35000"/>
                </a:schemeClr>
              </a:buClr>
              <a:defRPr/>
            </a:pPr>
            <a:r>
              <a:rPr lang="en-US" sz="1200" dirty="0">
                <a:solidFill>
                  <a:srgbClr val="514A40"/>
                </a:solidFill>
                <a:latin typeface="Arial" panose="020B0604020202020204" pitchFamily="34" charset="0"/>
                <a:cs typeface="Arial" panose="020B0604020202020204" pitchFamily="34" charset="0"/>
              </a:rPr>
              <a:t>All Corporations/LLC’s should have a year end balance sheet</a:t>
            </a:r>
          </a:p>
          <a:p>
            <a:pPr lvl="1" defTabSz="685800" fontAlgn="auto">
              <a:spcBef>
                <a:spcPts val="450"/>
              </a:spcBef>
              <a:spcAft>
                <a:spcPts val="0"/>
              </a:spcAft>
              <a:buClr>
                <a:schemeClr val="tx1">
                  <a:lumMod val="65000"/>
                  <a:lumOff val="35000"/>
                </a:schemeClr>
              </a:buClr>
              <a:defRPr/>
            </a:pPr>
            <a:r>
              <a:rPr lang="en-US" sz="1200" dirty="0">
                <a:solidFill>
                  <a:srgbClr val="514A40"/>
                </a:solidFill>
                <a:latin typeface="Arial" panose="020B0604020202020204" pitchFamily="34" charset="0"/>
                <a:cs typeface="Arial" panose="020B0604020202020204" pitchFamily="34" charset="0"/>
              </a:rPr>
              <a:t>Manually calculate if you do not have a reconciled set of books</a:t>
            </a:r>
          </a:p>
        </p:txBody>
      </p:sp>
      <p:cxnSp>
        <p:nvCxnSpPr>
          <p:cNvPr id="19" name="Straight Connector 18">
            <a:extLst>
              <a:ext uri="{FF2B5EF4-FFF2-40B4-BE49-F238E27FC236}">
                <a16:creationId xmlns="" xmlns:a16="http://schemas.microsoft.com/office/drawing/2014/main" id="{54CB35B7-D80A-421E-9484-C63C07E80D5E}"/>
              </a:ext>
            </a:extLst>
          </p:cNvPr>
          <p:cNvCxnSpPr>
            <a:cxnSpLocks/>
          </p:cNvCxnSpPr>
          <p:nvPr/>
        </p:nvCxnSpPr>
        <p:spPr>
          <a:xfrm>
            <a:off x="4326716" y="841501"/>
            <a:ext cx="1570" cy="3707350"/>
          </a:xfrm>
          <a:prstGeom prst="line">
            <a:avLst/>
          </a:prstGeom>
          <a:noFill/>
          <a:ln w="28575" cap="flat" cmpd="sng" algn="ctr">
            <a:solidFill>
              <a:srgbClr val="0070C0"/>
            </a:solidFill>
            <a:prstDash val="sysDot"/>
            <a:miter lim="800000"/>
          </a:ln>
          <a:effectLst/>
        </p:spPr>
      </p:cxnSp>
    </p:spTree>
    <p:extLst>
      <p:ext uri="{BB962C8B-B14F-4D97-AF65-F5344CB8AC3E}">
        <p14:creationId xmlns:p14="http://schemas.microsoft.com/office/powerpoint/2010/main" val="292276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bwMode="auto">
          <a:xfrm>
            <a:off x="8439150" y="4705350"/>
            <a:ext cx="47625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defTabSz="685800" eaLnBrk="1" fontAlgn="auto" hangingPunct="1">
              <a:spcBef>
                <a:spcPts val="0"/>
              </a:spcBef>
              <a:spcAft>
                <a:spcPts val="0"/>
              </a:spcAft>
              <a:defRPr/>
            </a:pPr>
            <a:fld id="{3E1A59B2-B707-44E4-8C96-E6A906317235}" type="slidenum">
              <a:rPr lang="en-US" sz="1200">
                <a:solidFill>
                  <a:prstClr val="black">
                    <a:lumMod val="65000"/>
                    <a:lumOff val="35000"/>
                  </a:prstClr>
                </a:solidFill>
                <a:latin typeface="Arial"/>
                <a:cs typeface="Arial"/>
              </a:rPr>
              <a:pPr defTabSz="685800" eaLnBrk="1" fontAlgn="auto" hangingPunct="1">
                <a:spcBef>
                  <a:spcPts val="0"/>
                </a:spcBef>
                <a:spcAft>
                  <a:spcPts val="0"/>
                </a:spcAft>
                <a:defRPr/>
              </a:pPr>
              <a:t>25</a:t>
            </a:fld>
            <a:endParaRPr lang="en-US" sz="1200" dirty="0">
              <a:solidFill>
                <a:prstClr val="black">
                  <a:lumMod val="65000"/>
                  <a:lumOff val="35000"/>
                </a:prstClr>
              </a:solidFill>
              <a:latin typeface="Arial"/>
              <a:cs typeface="Arial"/>
            </a:endParaRPr>
          </a:p>
        </p:txBody>
      </p:sp>
      <p:pic>
        <p:nvPicPr>
          <p:cNvPr id="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037" y="1189319"/>
            <a:ext cx="1709867" cy="102592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Lst>
        </p:spPr>
      </p:pic>
      <p:sp>
        <p:nvSpPr>
          <p:cNvPr id="11" name="Rectangle 3"/>
          <p:cNvSpPr txBox="1">
            <a:spLocks noChangeArrowheads="1"/>
          </p:cNvSpPr>
          <p:nvPr/>
        </p:nvSpPr>
        <p:spPr>
          <a:xfrm>
            <a:off x="2078831" y="1220670"/>
            <a:ext cx="6086475" cy="1083070"/>
          </a:xfrm>
          <a:prstGeom prst="rect">
            <a:avLst/>
          </a:prstGeom>
        </p:spPr>
        <p:txBody>
          <a:bodyPr vert="horz" lIns="68580" tIns="34290" rIns="68580" bIns="34290">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342900" lvl="1" indent="0" defTabSz="685800" fontAlgn="auto">
              <a:spcAft>
                <a:spcPts val="0"/>
              </a:spcAft>
              <a:buClr>
                <a:srgbClr val="5B9BD5"/>
              </a:buClr>
              <a:buNone/>
              <a:defRPr/>
            </a:pPr>
            <a:r>
              <a:rPr lang="en-US" sz="2000" b="1" dirty="0">
                <a:solidFill>
                  <a:srgbClr val="4A3831"/>
                </a:solidFill>
                <a:latin typeface="Arial" panose="020B0604020202020204" pitchFamily="34" charset="0"/>
                <a:cs typeface="Arial" panose="020B0604020202020204" pitchFamily="34" charset="0"/>
              </a:rPr>
              <a:t>A “Business Expense” is an expense that is </a:t>
            </a:r>
            <a:r>
              <a:rPr lang="en-US" sz="2000" b="1" u="sng" dirty="0">
                <a:solidFill>
                  <a:srgbClr val="0070C0"/>
                </a:solidFill>
                <a:latin typeface="Arial" panose="020B0604020202020204" pitchFamily="34" charset="0"/>
                <a:cs typeface="Arial" panose="020B0604020202020204" pitchFamily="34" charset="0"/>
              </a:rPr>
              <a:t>Ordinary</a:t>
            </a:r>
            <a:r>
              <a:rPr lang="en-US" sz="2000" b="1" dirty="0">
                <a:solidFill>
                  <a:srgbClr val="4A3831"/>
                </a:solidFill>
                <a:latin typeface="Arial" panose="020B0604020202020204" pitchFamily="34" charset="0"/>
                <a:cs typeface="Arial" panose="020B0604020202020204" pitchFamily="34" charset="0"/>
              </a:rPr>
              <a:t> and </a:t>
            </a:r>
            <a:r>
              <a:rPr lang="en-US" sz="2000" b="1" u="sng" dirty="0">
                <a:solidFill>
                  <a:srgbClr val="0070C0"/>
                </a:solidFill>
                <a:latin typeface="Arial" panose="020B0604020202020204" pitchFamily="34" charset="0"/>
                <a:cs typeface="Arial" panose="020B0604020202020204" pitchFamily="34" charset="0"/>
              </a:rPr>
              <a:t>Necessary</a:t>
            </a:r>
            <a:r>
              <a:rPr lang="en-US" sz="2000" b="1" dirty="0">
                <a:solidFill>
                  <a:srgbClr val="0070C0"/>
                </a:solidFill>
                <a:latin typeface="Arial" panose="020B0604020202020204" pitchFamily="34" charset="0"/>
                <a:cs typeface="Arial" panose="020B0604020202020204" pitchFamily="34" charset="0"/>
              </a:rPr>
              <a:t> </a:t>
            </a:r>
            <a:r>
              <a:rPr lang="en-US" sz="2000" b="1" dirty="0">
                <a:solidFill>
                  <a:srgbClr val="4A3831"/>
                </a:solidFill>
                <a:latin typeface="Arial" panose="020B0604020202020204" pitchFamily="34" charset="0"/>
                <a:cs typeface="Arial" panose="020B0604020202020204" pitchFamily="34" charset="0"/>
              </a:rPr>
              <a:t>for carrying on a trade or business</a:t>
            </a:r>
          </a:p>
        </p:txBody>
      </p:sp>
      <p:sp>
        <p:nvSpPr>
          <p:cNvPr id="7" name="Rectangle 6">
            <a:extLst>
              <a:ext uri="{FF2B5EF4-FFF2-40B4-BE49-F238E27FC236}">
                <a16:creationId xmlns="" xmlns:a16="http://schemas.microsoft.com/office/drawing/2014/main" id="{DA45C1B2-2E8F-4054-8972-52BFA89E67F5}"/>
              </a:ext>
            </a:extLst>
          </p:cNvPr>
          <p:cNvSpPr/>
          <p:nvPr/>
        </p:nvSpPr>
        <p:spPr>
          <a:xfrm>
            <a:off x="0" y="168794"/>
            <a:ext cx="8976947" cy="623248"/>
          </a:xfrm>
          <a:prstGeom prst="rect">
            <a:avLst/>
          </a:prstGeom>
          <a:noFill/>
        </p:spPr>
        <p:txBody>
          <a:bodyPr wrap="square" lIns="68580" tIns="34290" rIns="68580" bIns="34290">
            <a:spAutoFit/>
          </a:bodyPr>
          <a:lstStyle/>
          <a:p>
            <a:pPr algn="ctr" defTabSz="685800" fontAlgn="auto">
              <a:spcBef>
                <a:spcPts val="0"/>
              </a:spcBef>
              <a:spcAft>
                <a:spcPts val="0"/>
              </a:spcAft>
              <a:defRPr/>
            </a:pPr>
            <a:r>
              <a:rPr lang="en-US" sz="3600" dirty="0">
                <a:solidFill>
                  <a:prstClr val="black">
                    <a:lumMod val="65000"/>
                    <a:lumOff val="35000"/>
                  </a:prstClr>
                </a:solidFill>
                <a:latin typeface="Arial"/>
                <a:cs typeface="Arial"/>
              </a:rPr>
              <a:t>IRS Definition – Business Expense</a:t>
            </a:r>
            <a:endParaRPr lang="en-US" sz="3600" dirty="0">
              <a:ln w="1905">
                <a:solidFill>
                  <a:prstClr val="black"/>
                </a:solidFill>
              </a:ln>
              <a:solidFill>
                <a:prstClr val="black">
                  <a:lumMod val="65000"/>
                  <a:lumOff val="35000"/>
                </a:prstClr>
              </a:solidFill>
              <a:effectLst>
                <a:innerShdw blurRad="69850" dist="43180" dir="5400000">
                  <a:srgbClr val="000000">
                    <a:alpha val="65000"/>
                  </a:srgbClr>
                </a:innerShdw>
              </a:effectLst>
              <a:latin typeface="Arial"/>
              <a:cs typeface="Arial"/>
            </a:endParaRPr>
          </a:p>
        </p:txBody>
      </p:sp>
      <p:cxnSp>
        <p:nvCxnSpPr>
          <p:cNvPr id="8" name="Straight Connector 7">
            <a:extLst>
              <a:ext uri="{FF2B5EF4-FFF2-40B4-BE49-F238E27FC236}">
                <a16:creationId xmlns="" xmlns:a16="http://schemas.microsoft.com/office/drawing/2014/main" id="{D8C8F640-E2E5-4D83-A91E-83BB1CD92F9B}"/>
              </a:ext>
            </a:extLst>
          </p:cNvPr>
          <p:cNvCxnSpPr>
            <a:cxnSpLocks/>
          </p:cNvCxnSpPr>
          <p:nvPr/>
        </p:nvCxnSpPr>
        <p:spPr>
          <a:xfrm>
            <a:off x="834391" y="2631758"/>
            <a:ext cx="7445216" cy="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 xmlns:a16="http://schemas.microsoft.com/office/drawing/2014/main" id="{4855237E-03BB-470F-9CB7-7D98F0483E35}"/>
              </a:ext>
            </a:extLst>
          </p:cNvPr>
          <p:cNvSpPr/>
          <p:nvPr/>
        </p:nvSpPr>
        <p:spPr>
          <a:xfrm>
            <a:off x="384501" y="2701330"/>
            <a:ext cx="8054650" cy="1738938"/>
          </a:xfrm>
          <a:prstGeom prst="rect">
            <a:avLst/>
          </a:prstGeom>
        </p:spPr>
        <p:txBody>
          <a:bodyPr wrap="square" lIns="68580" tIns="34290" rIns="68580" bIns="34290">
            <a:spAutoFit/>
          </a:bodyPr>
          <a:lstStyle/>
          <a:p>
            <a:pPr marL="342900" lvl="1" defTabSz="685800" fontAlgn="auto">
              <a:spcBef>
                <a:spcPts val="0"/>
              </a:spcBef>
              <a:spcAft>
                <a:spcPts val="450"/>
              </a:spcAft>
              <a:defRPr/>
            </a:pPr>
            <a:r>
              <a:rPr lang="en-US" sz="2400" b="1" dirty="0">
                <a:solidFill>
                  <a:prstClr val="black">
                    <a:lumMod val="65000"/>
                    <a:lumOff val="35000"/>
                  </a:prstClr>
                </a:solidFill>
                <a:latin typeface="Arial" panose="020B0604020202020204" pitchFamily="34" charset="0"/>
                <a:cs typeface="Arial" panose="020B0604020202020204" pitchFamily="34" charset="0"/>
              </a:rPr>
              <a:t>Ordinary and necessary defined</a:t>
            </a:r>
          </a:p>
          <a:p>
            <a:pPr marL="771525" lvl="1" indent="-171450" defTabSz="685800" fontAlgn="auto">
              <a:spcBef>
                <a:spcPts val="0"/>
              </a:spcBef>
              <a:spcAft>
                <a:spcPts val="450"/>
              </a:spcAft>
              <a:buFont typeface="Arial" panose="020B0604020202020204" pitchFamily="34" charset="0"/>
              <a:buChar char="•"/>
              <a:defRPr/>
            </a:pPr>
            <a:r>
              <a:rPr lang="en-US" sz="1800" dirty="0">
                <a:solidFill>
                  <a:srgbClr val="0070C0"/>
                </a:solidFill>
                <a:latin typeface="Arial" panose="020B0604020202020204" pitchFamily="34" charset="0"/>
                <a:cs typeface="Arial" panose="020B0604020202020204" pitchFamily="34" charset="0"/>
              </a:rPr>
              <a:t>Ordinary</a:t>
            </a:r>
            <a:r>
              <a:rPr lang="en-US" sz="1800" dirty="0">
                <a:solidFill>
                  <a:prstClr val="black">
                    <a:lumMod val="65000"/>
                    <a:lumOff val="35000"/>
                  </a:prstClr>
                </a:solidFill>
                <a:latin typeface="Arial" panose="020B0604020202020204" pitchFamily="34" charset="0"/>
                <a:cs typeface="Arial" panose="020B0604020202020204" pitchFamily="34" charset="0"/>
              </a:rPr>
              <a:t> – Common and accepted in your industry</a:t>
            </a:r>
          </a:p>
          <a:p>
            <a:pPr marL="771525" lvl="1" indent="-171450" defTabSz="685800" fontAlgn="auto">
              <a:spcBef>
                <a:spcPts val="0"/>
              </a:spcBef>
              <a:spcAft>
                <a:spcPts val="450"/>
              </a:spcAft>
              <a:buFont typeface="Arial" panose="020B0604020202020204" pitchFamily="34" charset="0"/>
              <a:buChar char="•"/>
              <a:defRPr/>
            </a:pPr>
            <a:r>
              <a:rPr lang="en-US" sz="1800" dirty="0">
                <a:solidFill>
                  <a:srgbClr val="0070C0"/>
                </a:solidFill>
                <a:latin typeface="Arial" panose="020B0604020202020204" pitchFamily="34" charset="0"/>
                <a:cs typeface="Arial" panose="020B0604020202020204" pitchFamily="34" charset="0"/>
              </a:rPr>
              <a:t>Necessary</a:t>
            </a:r>
            <a:r>
              <a:rPr lang="en-US" sz="1800" dirty="0">
                <a:solidFill>
                  <a:prstClr val="black">
                    <a:lumMod val="65000"/>
                    <a:lumOff val="35000"/>
                  </a:prstClr>
                </a:solidFill>
                <a:latin typeface="Arial" panose="020B0604020202020204" pitchFamily="34" charset="0"/>
                <a:cs typeface="Arial" panose="020B0604020202020204" pitchFamily="34" charset="0"/>
              </a:rPr>
              <a:t> – Helpful and appropriate for your trade or business</a:t>
            </a:r>
          </a:p>
          <a:p>
            <a:pPr marL="771525" lvl="1" indent="-171450" defTabSz="685800" fontAlgn="auto">
              <a:spcBef>
                <a:spcPts val="0"/>
              </a:spcBef>
              <a:spcAft>
                <a:spcPts val="450"/>
              </a:spcAft>
              <a:buFont typeface="Arial" panose="020B0604020202020204" pitchFamily="34" charset="0"/>
              <a:buChar char="•"/>
              <a:defRPr/>
            </a:pPr>
            <a:r>
              <a:rPr lang="en-US" sz="1800" dirty="0">
                <a:solidFill>
                  <a:prstClr val="black">
                    <a:lumMod val="65000"/>
                    <a:lumOff val="35000"/>
                  </a:prstClr>
                </a:solidFill>
                <a:latin typeface="Arial" panose="020B0604020202020204" pitchFamily="34" charset="0"/>
                <a:cs typeface="Arial" panose="020B0604020202020204" pitchFamily="34" charset="0"/>
              </a:rPr>
              <a:t>An expense does not need to be indispensable to be considered necessary</a:t>
            </a:r>
          </a:p>
        </p:txBody>
      </p:sp>
      <p:pic>
        <p:nvPicPr>
          <p:cNvPr id="13" name="Picture 12">
            <a:extLst>
              <a:ext uri="{FF2B5EF4-FFF2-40B4-BE49-F238E27FC236}">
                <a16:creationId xmlns="" xmlns:a16="http://schemas.microsoft.com/office/drawing/2014/main" id="{0DB37D5C-25FD-4080-9D10-E0F4BA6CDC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6409" y="185398"/>
            <a:ext cx="950538" cy="665378"/>
          </a:xfrm>
          <a:prstGeom prst="rect">
            <a:avLst/>
          </a:prstGeom>
        </p:spPr>
      </p:pic>
    </p:spTree>
    <p:extLst>
      <p:ext uri="{BB962C8B-B14F-4D97-AF65-F5344CB8AC3E}">
        <p14:creationId xmlns:p14="http://schemas.microsoft.com/office/powerpoint/2010/main" val="3186717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bwMode="auto">
          <a:xfrm>
            <a:off x="8439150" y="4705350"/>
            <a:ext cx="47625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defTabSz="685800" eaLnBrk="1" fontAlgn="auto" hangingPunct="1">
              <a:spcBef>
                <a:spcPts val="0"/>
              </a:spcBef>
              <a:spcAft>
                <a:spcPts val="0"/>
              </a:spcAft>
              <a:defRPr/>
            </a:pPr>
            <a:fld id="{3E1A59B2-B707-44E4-8C96-E6A906317235}" type="slidenum">
              <a:rPr lang="en-US" sz="1200">
                <a:solidFill>
                  <a:prstClr val="black">
                    <a:lumMod val="65000"/>
                    <a:lumOff val="35000"/>
                  </a:prstClr>
                </a:solidFill>
                <a:latin typeface="Arial"/>
                <a:cs typeface="Arial"/>
              </a:rPr>
              <a:pPr defTabSz="685800" eaLnBrk="1" fontAlgn="auto" hangingPunct="1">
                <a:spcBef>
                  <a:spcPts val="0"/>
                </a:spcBef>
                <a:spcAft>
                  <a:spcPts val="0"/>
                </a:spcAft>
                <a:defRPr/>
              </a:pPr>
              <a:t>26</a:t>
            </a:fld>
            <a:endParaRPr lang="en-US" sz="1200" dirty="0">
              <a:solidFill>
                <a:prstClr val="black">
                  <a:lumMod val="65000"/>
                  <a:lumOff val="35000"/>
                </a:prstClr>
              </a:solidFill>
              <a:latin typeface="Arial"/>
              <a:cs typeface="Arial"/>
            </a:endParaRPr>
          </a:p>
        </p:txBody>
      </p:sp>
      <p:sp>
        <p:nvSpPr>
          <p:cNvPr id="7" name="Rectangle 6">
            <a:extLst>
              <a:ext uri="{FF2B5EF4-FFF2-40B4-BE49-F238E27FC236}">
                <a16:creationId xmlns="" xmlns:a16="http://schemas.microsoft.com/office/drawing/2014/main" id="{DA45C1B2-2E8F-4054-8972-52BFA89E67F5}"/>
              </a:ext>
            </a:extLst>
          </p:cNvPr>
          <p:cNvSpPr/>
          <p:nvPr/>
        </p:nvSpPr>
        <p:spPr>
          <a:xfrm>
            <a:off x="0" y="142341"/>
            <a:ext cx="8915400" cy="623248"/>
          </a:xfrm>
          <a:prstGeom prst="rect">
            <a:avLst/>
          </a:prstGeom>
          <a:noFill/>
        </p:spPr>
        <p:txBody>
          <a:bodyPr wrap="square" lIns="68580" tIns="34290" rIns="68580" bIns="34290">
            <a:spAutoFit/>
          </a:bodyPr>
          <a:lstStyle/>
          <a:p>
            <a:pPr algn="ctr" defTabSz="685800" fontAlgn="auto">
              <a:spcBef>
                <a:spcPts val="0"/>
              </a:spcBef>
              <a:spcAft>
                <a:spcPts val="0"/>
              </a:spcAft>
              <a:defRPr/>
            </a:pPr>
            <a:r>
              <a:rPr lang="en-US" sz="3600" dirty="0">
                <a:solidFill>
                  <a:prstClr val="black">
                    <a:lumMod val="65000"/>
                    <a:lumOff val="35000"/>
                  </a:prstClr>
                </a:solidFill>
                <a:latin typeface="Arial"/>
                <a:cs typeface="Arial"/>
              </a:rPr>
              <a:t>Definition – Business Expense</a:t>
            </a:r>
            <a:endParaRPr lang="en-US" sz="3600" dirty="0">
              <a:ln w="1905">
                <a:solidFill>
                  <a:prstClr val="black"/>
                </a:solidFill>
              </a:ln>
              <a:solidFill>
                <a:prstClr val="black">
                  <a:lumMod val="65000"/>
                  <a:lumOff val="35000"/>
                </a:prstClr>
              </a:solidFill>
              <a:effectLst>
                <a:innerShdw blurRad="69850" dist="43180" dir="5400000">
                  <a:srgbClr val="000000">
                    <a:alpha val="65000"/>
                  </a:srgbClr>
                </a:innerShdw>
              </a:effectLst>
              <a:latin typeface="Arial"/>
              <a:cs typeface="Arial"/>
            </a:endParaRPr>
          </a:p>
        </p:txBody>
      </p:sp>
      <p:sp>
        <p:nvSpPr>
          <p:cNvPr id="12" name="Rectangle 11">
            <a:extLst>
              <a:ext uri="{FF2B5EF4-FFF2-40B4-BE49-F238E27FC236}">
                <a16:creationId xmlns="" xmlns:a16="http://schemas.microsoft.com/office/drawing/2014/main" id="{4855237E-03BB-470F-9CB7-7D98F0483E35}"/>
              </a:ext>
            </a:extLst>
          </p:cNvPr>
          <p:cNvSpPr/>
          <p:nvPr/>
        </p:nvSpPr>
        <p:spPr>
          <a:xfrm>
            <a:off x="2086413" y="1419823"/>
            <a:ext cx="6666381" cy="1938992"/>
          </a:xfrm>
          <a:prstGeom prst="rect">
            <a:avLst/>
          </a:prstGeom>
        </p:spPr>
        <p:txBody>
          <a:bodyPr wrap="square" lIns="68580" tIns="34290" rIns="68580" bIns="34290">
            <a:spAutoFit/>
          </a:bodyPr>
          <a:lstStyle/>
          <a:p>
            <a:pPr marL="342900" lvl="1" defTabSz="685800" fontAlgn="auto">
              <a:spcBef>
                <a:spcPts val="0"/>
              </a:spcBef>
              <a:spcAft>
                <a:spcPts val="450"/>
              </a:spcAft>
              <a:defRPr/>
            </a:pPr>
            <a:r>
              <a:rPr lang="en-US" sz="2400" b="1" i="1" dirty="0">
                <a:solidFill>
                  <a:prstClr val="black">
                    <a:lumMod val="65000"/>
                    <a:lumOff val="35000"/>
                  </a:prstClr>
                </a:solidFill>
                <a:latin typeface="Arial" panose="020B0604020202020204" pitchFamily="34" charset="0"/>
                <a:cs typeface="Arial" panose="020B0604020202020204" pitchFamily="34" charset="0"/>
              </a:rPr>
              <a:t>In other words…</a:t>
            </a:r>
          </a:p>
          <a:p>
            <a:pPr marL="771525" lvl="1" indent="-171450" defTabSz="685800" fontAlgn="auto">
              <a:spcBef>
                <a:spcPts val="0"/>
              </a:spcBef>
              <a:spcAft>
                <a:spcPts val="450"/>
              </a:spcAft>
              <a:buFont typeface="Arial" panose="020B0604020202020204" pitchFamily="34" charset="0"/>
              <a:buChar char="•"/>
              <a:defRPr/>
            </a:pPr>
            <a:r>
              <a:rPr lang="en-US" sz="1800" dirty="0">
                <a:solidFill>
                  <a:prstClr val="black">
                    <a:lumMod val="65000"/>
                    <a:lumOff val="35000"/>
                  </a:prstClr>
                </a:solidFill>
                <a:latin typeface="Arial" panose="020B0604020202020204" pitchFamily="34" charset="0"/>
                <a:cs typeface="Arial" panose="020B0604020202020204" pitchFamily="34" charset="0"/>
              </a:rPr>
              <a:t>If the business spends money on something, will it add to </a:t>
            </a:r>
            <a:r>
              <a:rPr lang="en-US" sz="1800" dirty="0">
                <a:solidFill>
                  <a:srgbClr val="0070C0"/>
                </a:solidFill>
                <a:latin typeface="Arial" panose="020B0604020202020204" pitchFamily="34" charset="0"/>
                <a:cs typeface="Arial" panose="020B0604020202020204" pitchFamily="34" charset="0"/>
              </a:rPr>
              <a:t>CURRENT</a:t>
            </a:r>
            <a:r>
              <a:rPr lang="en-US" sz="1800" dirty="0">
                <a:solidFill>
                  <a:prstClr val="black">
                    <a:lumMod val="65000"/>
                    <a:lumOff val="35000"/>
                  </a:prstClr>
                </a:solidFill>
                <a:latin typeface="Arial" panose="020B0604020202020204" pitchFamily="34" charset="0"/>
                <a:cs typeface="Arial" panose="020B0604020202020204" pitchFamily="34" charset="0"/>
              </a:rPr>
              <a:t> or </a:t>
            </a:r>
            <a:r>
              <a:rPr lang="en-US" sz="1800" dirty="0">
                <a:solidFill>
                  <a:srgbClr val="0070C0"/>
                </a:solidFill>
                <a:latin typeface="Arial" panose="020B0604020202020204" pitchFamily="34" charset="0"/>
                <a:cs typeface="Arial" panose="020B0604020202020204" pitchFamily="34" charset="0"/>
              </a:rPr>
              <a:t>FUTURE PROFITABILITY </a:t>
            </a:r>
            <a:r>
              <a:rPr lang="en-US" sz="1800" dirty="0">
                <a:solidFill>
                  <a:prstClr val="black">
                    <a:lumMod val="65000"/>
                    <a:lumOff val="35000"/>
                  </a:prstClr>
                </a:solidFill>
                <a:latin typeface="Arial" panose="020B0604020202020204" pitchFamily="34" charset="0"/>
                <a:cs typeface="Arial" panose="020B0604020202020204" pitchFamily="34" charset="0"/>
              </a:rPr>
              <a:t>of the business</a:t>
            </a:r>
          </a:p>
          <a:p>
            <a:pPr marL="771525" lvl="1" indent="-171450" defTabSz="685800" fontAlgn="auto">
              <a:spcBef>
                <a:spcPts val="0"/>
              </a:spcBef>
              <a:spcAft>
                <a:spcPts val="450"/>
              </a:spcAft>
              <a:buFont typeface="Arial" panose="020B0604020202020204" pitchFamily="34" charset="0"/>
              <a:buChar char="•"/>
              <a:defRPr/>
            </a:pPr>
            <a:r>
              <a:rPr lang="en-US" sz="1800" dirty="0">
                <a:solidFill>
                  <a:prstClr val="black">
                    <a:lumMod val="65000"/>
                    <a:lumOff val="35000"/>
                  </a:prstClr>
                </a:solidFill>
                <a:latin typeface="Arial" panose="020B0604020202020204" pitchFamily="34" charset="0"/>
                <a:cs typeface="Arial" panose="020B0604020202020204" pitchFamily="34" charset="0"/>
              </a:rPr>
              <a:t>If the answer is “YES”, you could be on your way to a deductible expense</a:t>
            </a:r>
          </a:p>
        </p:txBody>
      </p:sp>
      <p:pic>
        <p:nvPicPr>
          <p:cNvPr id="13" name="Picture 12">
            <a:extLst>
              <a:ext uri="{FF2B5EF4-FFF2-40B4-BE49-F238E27FC236}">
                <a16:creationId xmlns="" xmlns:a16="http://schemas.microsoft.com/office/drawing/2014/main" id="{C3E7BEA7-D512-4A69-890A-EFA19F11C8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6409" y="185398"/>
            <a:ext cx="950538" cy="665378"/>
          </a:xfrm>
          <a:prstGeom prst="rect">
            <a:avLst/>
          </a:prstGeom>
        </p:spPr>
      </p:pic>
      <p:pic>
        <p:nvPicPr>
          <p:cNvPr id="14" name="Picture 13">
            <a:extLst>
              <a:ext uri="{FF2B5EF4-FFF2-40B4-BE49-F238E27FC236}">
                <a16:creationId xmlns="" xmlns:a16="http://schemas.microsoft.com/office/drawing/2014/main" id="{197E7418-71AF-4772-9900-1C175EDD634E}"/>
              </a:ext>
            </a:extLst>
          </p:cNvPr>
          <p:cNvPicPr>
            <a:picLocks noChangeAspect="1"/>
          </p:cNvPicPr>
          <p:nvPr/>
        </p:nvPicPr>
        <p:blipFill>
          <a:blip r:embed="rId3" cstate="print">
            <a:duotone>
              <a:schemeClr val="accent6">
                <a:shade val="45000"/>
                <a:satMod val="135000"/>
              </a:schemeClr>
              <a:prstClr val="white"/>
            </a:duotone>
            <a:extLst>
              <a:ext uri="{BEBA8EAE-BF5A-486C-A8C5-ECC9F3942E4B}">
                <a14:imgProps xmlns:a14="http://schemas.microsoft.com/office/drawing/2010/main">
                  <a14:imgLayer r:embed="rId4">
                    <a14:imgEffect>
                      <a14:artisticPencilGrayscale/>
                    </a14:imgEffect>
                  </a14:imgLayer>
                </a14:imgProps>
              </a:ext>
              <a:ext uri="{28A0092B-C50C-407E-A947-70E740481C1C}">
                <a14:useLocalDpi xmlns:a14="http://schemas.microsoft.com/office/drawing/2010/main" val="0"/>
              </a:ext>
            </a:extLst>
          </a:blip>
          <a:stretch>
            <a:fillRect/>
          </a:stretch>
        </p:blipFill>
        <p:spPr>
          <a:xfrm>
            <a:off x="342900" y="1161751"/>
            <a:ext cx="1743513" cy="1743513"/>
          </a:xfrm>
          <a:prstGeom prst="rect">
            <a:avLst/>
          </a:prstGeom>
        </p:spPr>
      </p:pic>
    </p:spTree>
    <p:extLst>
      <p:ext uri="{BB962C8B-B14F-4D97-AF65-F5344CB8AC3E}">
        <p14:creationId xmlns:p14="http://schemas.microsoft.com/office/powerpoint/2010/main" val="3477616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bwMode="auto">
          <a:xfrm>
            <a:off x="8439150" y="4705350"/>
            <a:ext cx="47625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defTabSz="685800" eaLnBrk="1" fontAlgn="auto" hangingPunct="1">
              <a:spcBef>
                <a:spcPts val="0"/>
              </a:spcBef>
              <a:spcAft>
                <a:spcPts val="0"/>
              </a:spcAft>
              <a:defRPr/>
            </a:pPr>
            <a:fld id="{3E1A59B2-B707-44E4-8C96-E6A906317235}" type="slidenum">
              <a:rPr lang="en-US" sz="1200">
                <a:solidFill>
                  <a:prstClr val="black">
                    <a:lumMod val="65000"/>
                    <a:lumOff val="35000"/>
                  </a:prstClr>
                </a:solidFill>
                <a:latin typeface="Arial"/>
                <a:cs typeface="Arial"/>
              </a:rPr>
              <a:pPr defTabSz="685800" eaLnBrk="1" fontAlgn="auto" hangingPunct="1">
                <a:spcBef>
                  <a:spcPts val="0"/>
                </a:spcBef>
                <a:spcAft>
                  <a:spcPts val="0"/>
                </a:spcAft>
                <a:defRPr/>
              </a:pPr>
              <a:t>27</a:t>
            </a:fld>
            <a:endParaRPr lang="en-US" sz="1200" dirty="0">
              <a:solidFill>
                <a:prstClr val="black">
                  <a:lumMod val="65000"/>
                  <a:lumOff val="35000"/>
                </a:prstClr>
              </a:solidFill>
              <a:latin typeface="Arial"/>
              <a:cs typeface="Arial"/>
            </a:endParaRPr>
          </a:p>
        </p:txBody>
      </p:sp>
      <p:sp>
        <p:nvSpPr>
          <p:cNvPr id="7" name="Rectangle 6">
            <a:extLst>
              <a:ext uri="{FF2B5EF4-FFF2-40B4-BE49-F238E27FC236}">
                <a16:creationId xmlns="" xmlns:a16="http://schemas.microsoft.com/office/drawing/2014/main" id="{DA45C1B2-2E8F-4054-8972-52BFA89E67F5}"/>
              </a:ext>
            </a:extLst>
          </p:cNvPr>
          <p:cNvSpPr/>
          <p:nvPr/>
        </p:nvSpPr>
        <p:spPr>
          <a:xfrm>
            <a:off x="0" y="185399"/>
            <a:ext cx="8915400" cy="623248"/>
          </a:xfrm>
          <a:prstGeom prst="rect">
            <a:avLst/>
          </a:prstGeom>
          <a:noFill/>
        </p:spPr>
        <p:txBody>
          <a:bodyPr wrap="square" lIns="68580" tIns="34290" rIns="68580" bIns="34290">
            <a:spAutoFit/>
          </a:bodyPr>
          <a:lstStyle/>
          <a:p>
            <a:pPr algn="ctr" defTabSz="685800" fontAlgn="auto">
              <a:spcBef>
                <a:spcPts val="0"/>
              </a:spcBef>
              <a:spcAft>
                <a:spcPts val="0"/>
              </a:spcAft>
              <a:defRPr/>
            </a:pPr>
            <a:r>
              <a:rPr lang="en-US" sz="3600" dirty="0">
                <a:solidFill>
                  <a:prstClr val="black">
                    <a:lumMod val="65000"/>
                    <a:lumOff val="35000"/>
                  </a:prstClr>
                </a:solidFill>
                <a:latin typeface="Arial"/>
                <a:cs typeface="Arial"/>
              </a:rPr>
              <a:t>Expense Accounts Example</a:t>
            </a:r>
            <a:endParaRPr lang="en-US" sz="3600" dirty="0">
              <a:ln w="1905">
                <a:solidFill>
                  <a:prstClr val="black"/>
                </a:solidFill>
              </a:ln>
              <a:solidFill>
                <a:prstClr val="black">
                  <a:lumMod val="65000"/>
                  <a:lumOff val="35000"/>
                </a:prstClr>
              </a:solidFill>
              <a:effectLst>
                <a:innerShdw blurRad="69850" dist="43180" dir="5400000">
                  <a:srgbClr val="000000">
                    <a:alpha val="65000"/>
                  </a:srgbClr>
                </a:innerShdw>
              </a:effectLst>
              <a:latin typeface="Arial"/>
              <a:cs typeface="Arial"/>
            </a:endParaRPr>
          </a:p>
        </p:txBody>
      </p:sp>
      <p:pic>
        <p:nvPicPr>
          <p:cNvPr id="13" name="Picture 12">
            <a:extLst>
              <a:ext uri="{FF2B5EF4-FFF2-40B4-BE49-F238E27FC236}">
                <a16:creationId xmlns="" xmlns:a16="http://schemas.microsoft.com/office/drawing/2014/main" id="{C3E7BEA7-D512-4A69-890A-EFA19F11C8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6409" y="185398"/>
            <a:ext cx="950538" cy="665378"/>
          </a:xfrm>
          <a:prstGeom prst="rect">
            <a:avLst/>
          </a:prstGeom>
        </p:spPr>
      </p:pic>
      <p:sp>
        <p:nvSpPr>
          <p:cNvPr id="8" name="Content Placeholder 2">
            <a:extLst>
              <a:ext uri="{FF2B5EF4-FFF2-40B4-BE49-F238E27FC236}">
                <a16:creationId xmlns="" xmlns:a16="http://schemas.microsoft.com/office/drawing/2014/main" id="{2A081DC4-7EE7-4DFB-BEC8-9CD279728857}"/>
              </a:ext>
            </a:extLst>
          </p:cNvPr>
          <p:cNvSpPr>
            <a:spLocks noGrp="1"/>
          </p:cNvSpPr>
          <p:nvPr>
            <p:ph sz="half" idx="1"/>
          </p:nvPr>
        </p:nvSpPr>
        <p:spPr>
          <a:xfrm>
            <a:off x="971550" y="1144430"/>
            <a:ext cx="3543300" cy="3463290"/>
          </a:xfrm>
        </p:spPr>
        <p:txBody>
          <a:bodyPr>
            <a:normAutofit fontScale="62500" lnSpcReduction="20000"/>
          </a:bodyPr>
          <a:lstStyle/>
          <a:p>
            <a:pPr>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Advertising &amp; Promotion</a:t>
            </a:r>
          </a:p>
          <a:p>
            <a:pPr>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Auto Expense</a:t>
            </a:r>
          </a:p>
          <a:p>
            <a:pPr>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Bank Fees</a:t>
            </a:r>
          </a:p>
          <a:p>
            <a:pPr>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Customer Costs</a:t>
            </a:r>
          </a:p>
          <a:p>
            <a:pPr>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Customer Gifts</a:t>
            </a:r>
          </a:p>
          <a:p>
            <a:pPr>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Commissions &amp; Fees</a:t>
            </a:r>
          </a:p>
          <a:p>
            <a:pPr>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Dues &amp; Publications</a:t>
            </a:r>
          </a:p>
          <a:p>
            <a:pPr>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Education &amp; Development</a:t>
            </a:r>
          </a:p>
          <a:p>
            <a:pPr>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Equipment Purchases</a:t>
            </a:r>
          </a:p>
          <a:p>
            <a:pPr>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 Insurance</a:t>
            </a:r>
          </a:p>
          <a:p>
            <a:endParaRPr lang="en-US" dirty="0"/>
          </a:p>
        </p:txBody>
      </p:sp>
      <p:sp>
        <p:nvSpPr>
          <p:cNvPr id="9" name="Content Placeholder 3">
            <a:extLst>
              <a:ext uri="{FF2B5EF4-FFF2-40B4-BE49-F238E27FC236}">
                <a16:creationId xmlns="" xmlns:a16="http://schemas.microsoft.com/office/drawing/2014/main" id="{D10738FB-0384-4D5A-A865-D93B94C197DE}"/>
              </a:ext>
            </a:extLst>
          </p:cNvPr>
          <p:cNvSpPr txBox="1">
            <a:spLocks/>
          </p:cNvSpPr>
          <p:nvPr/>
        </p:nvSpPr>
        <p:spPr>
          <a:xfrm>
            <a:off x="4629149" y="1144430"/>
            <a:ext cx="3543300" cy="3463290"/>
          </a:xfrm>
          <a:prstGeom prst="rect">
            <a:avLst/>
          </a:prstGeom>
        </p:spPr>
        <p:txBody>
          <a:bodyPr lIns="68580" tIns="34290" rIns="68580" bIns="3429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defTabSz="685800" fontAlgn="auto">
              <a:spcBef>
                <a:spcPts val="750"/>
              </a:spcBef>
              <a:spcAft>
                <a:spcPts val="0"/>
              </a:spcAft>
              <a:buFont typeface="+mj-lt"/>
              <a:buAutoNum type="arabicPeriod" startAt="11"/>
              <a:defRPr/>
            </a:pPr>
            <a:r>
              <a:rPr lang="en-US" sz="2100" dirty="0">
                <a:solidFill>
                  <a:prstClr val="black">
                    <a:lumMod val="65000"/>
                    <a:lumOff val="35000"/>
                  </a:prstClr>
                </a:solidFill>
                <a:latin typeface="Arial" panose="020B0604020202020204" pitchFamily="34" charset="0"/>
                <a:cs typeface="Arial" panose="020B0604020202020204" pitchFamily="34" charset="0"/>
              </a:rPr>
              <a:t> Meals – No Entertainment</a:t>
            </a:r>
          </a:p>
          <a:p>
            <a:pPr marL="342900" indent="-342900" defTabSz="685800" fontAlgn="auto">
              <a:spcBef>
                <a:spcPts val="750"/>
              </a:spcBef>
              <a:spcAft>
                <a:spcPts val="0"/>
              </a:spcAft>
              <a:buFont typeface="+mj-lt"/>
              <a:buAutoNum type="arabicPeriod" startAt="11"/>
              <a:defRPr/>
            </a:pPr>
            <a:r>
              <a:rPr lang="en-US" sz="2100" dirty="0">
                <a:solidFill>
                  <a:prstClr val="black">
                    <a:lumMod val="65000"/>
                    <a:lumOff val="35000"/>
                  </a:prstClr>
                </a:solidFill>
                <a:latin typeface="Arial" panose="020B0604020202020204" pitchFamily="34" charset="0"/>
                <a:cs typeface="Arial" panose="020B0604020202020204" pitchFamily="34" charset="0"/>
              </a:rPr>
              <a:t> Office Supplies/Expenses</a:t>
            </a:r>
          </a:p>
          <a:p>
            <a:pPr marL="342900" indent="-342900" defTabSz="685800" fontAlgn="auto">
              <a:spcBef>
                <a:spcPts val="750"/>
              </a:spcBef>
              <a:spcAft>
                <a:spcPts val="0"/>
              </a:spcAft>
              <a:buFont typeface="+mj-lt"/>
              <a:buAutoNum type="arabicPeriod" startAt="11"/>
              <a:defRPr/>
            </a:pPr>
            <a:r>
              <a:rPr lang="en-US" sz="2100" dirty="0">
                <a:solidFill>
                  <a:prstClr val="black">
                    <a:lumMod val="65000"/>
                    <a:lumOff val="35000"/>
                  </a:prstClr>
                </a:solidFill>
                <a:latin typeface="Arial" panose="020B0604020202020204" pitchFamily="34" charset="0"/>
                <a:cs typeface="Arial" panose="020B0604020202020204" pitchFamily="34" charset="0"/>
              </a:rPr>
              <a:t> Professional Fees</a:t>
            </a:r>
          </a:p>
          <a:p>
            <a:pPr marL="342900" indent="-342900" defTabSz="685800" fontAlgn="auto">
              <a:spcBef>
                <a:spcPts val="750"/>
              </a:spcBef>
              <a:spcAft>
                <a:spcPts val="0"/>
              </a:spcAft>
              <a:buFont typeface="+mj-lt"/>
              <a:buAutoNum type="arabicPeriod" startAt="11"/>
              <a:defRPr/>
            </a:pPr>
            <a:r>
              <a:rPr lang="en-US" sz="2100" dirty="0">
                <a:solidFill>
                  <a:prstClr val="black">
                    <a:lumMod val="65000"/>
                    <a:lumOff val="35000"/>
                  </a:prstClr>
                </a:solidFill>
                <a:latin typeface="Arial" panose="020B0604020202020204" pitchFamily="34" charset="0"/>
                <a:cs typeface="Arial" panose="020B0604020202020204" pitchFamily="34" charset="0"/>
              </a:rPr>
              <a:t> Postage &amp; Delivery</a:t>
            </a:r>
          </a:p>
          <a:p>
            <a:pPr marL="342900" indent="-342900" defTabSz="685800" fontAlgn="auto">
              <a:spcBef>
                <a:spcPts val="750"/>
              </a:spcBef>
              <a:spcAft>
                <a:spcPts val="0"/>
              </a:spcAft>
              <a:buFont typeface="+mj-lt"/>
              <a:buAutoNum type="arabicPeriod" startAt="11"/>
              <a:defRPr/>
            </a:pPr>
            <a:r>
              <a:rPr lang="en-US" sz="2100" dirty="0">
                <a:solidFill>
                  <a:prstClr val="black">
                    <a:lumMod val="65000"/>
                    <a:lumOff val="35000"/>
                  </a:prstClr>
                </a:solidFill>
                <a:latin typeface="Arial" panose="020B0604020202020204" pitchFamily="34" charset="0"/>
                <a:cs typeface="Arial" panose="020B0604020202020204" pitchFamily="34" charset="0"/>
              </a:rPr>
              <a:t> Rent/Lease Payments</a:t>
            </a:r>
          </a:p>
          <a:p>
            <a:pPr marL="342900" indent="-342900" defTabSz="685800" fontAlgn="auto">
              <a:spcBef>
                <a:spcPts val="750"/>
              </a:spcBef>
              <a:spcAft>
                <a:spcPts val="0"/>
              </a:spcAft>
              <a:buFont typeface="+mj-lt"/>
              <a:buAutoNum type="arabicPeriod" startAt="11"/>
              <a:defRPr/>
            </a:pPr>
            <a:r>
              <a:rPr lang="en-US" sz="2100" dirty="0">
                <a:solidFill>
                  <a:prstClr val="black">
                    <a:lumMod val="65000"/>
                    <a:lumOff val="35000"/>
                  </a:prstClr>
                </a:solidFill>
                <a:latin typeface="Arial" panose="020B0604020202020204" pitchFamily="34" charset="0"/>
                <a:cs typeface="Arial" panose="020B0604020202020204" pitchFamily="34" charset="0"/>
              </a:rPr>
              <a:t> Telecommunications</a:t>
            </a:r>
          </a:p>
          <a:p>
            <a:pPr marL="342900" indent="-342900" defTabSz="685800" fontAlgn="auto">
              <a:spcBef>
                <a:spcPts val="750"/>
              </a:spcBef>
              <a:spcAft>
                <a:spcPts val="0"/>
              </a:spcAft>
              <a:buFont typeface="+mj-lt"/>
              <a:buAutoNum type="arabicPeriod" startAt="11"/>
              <a:defRPr/>
            </a:pPr>
            <a:r>
              <a:rPr lang="en-US" sz="2100" dirty="0">
                <a:solidFill>
                  <a:prstClr val="black">
                    <a:lumMod val="65000"/>
                    <a:lumOff val="35000"/>
                  </a:prstClr>
                </a:solidFill>
                <a:latin typeface="Arial" panose="020B0604020202020204" pitchFamily="34" charset="0"/>
                <a:cs typeface="Arial" panose="020B0604020202020204" pitchFamily="34" charset="0"/>
              </a:rPr>
              <a:t> Travel Expenses</a:t>
            </a:r>
          </a:p>
          <a:p>
            <a:pPr marL="342900" indent="-342900" defTabSz="685800" fontAlgn="auto">
              <a:spcBef>
                <a:spcPts val="750"/>
              </a:spcBef>
              <a:spcAft>
                <a:spcPts val="0"/>
              </a:spcAft>
              <a:buFont typeface="+mj-lt"/>
              <a:buAutoNum type="arabicPeriod" startAt="11"/>
              <a:defRPr/>
            </a:pPr>
            <a:r>
              <a:rPr lang="en-US" sz="2100" dirty="0">
                <a:solidFill>
                  <a:prstClr val="black">
                    <a:lumMod val="65000"/>
                    <a:lumOff val="35000"/>
                  </a:prstClr>
                </a:solidFill>
                <a:latin typeface="Arial" panose="020B0604020202020204" pitchFamily="34" charset="0"/>
                <a:cs typeface="Arial" panose="020B0604020202020204" pitchFamily="34" charset="0"/>
              </a:rPr>
              <a:t> Utilities Expense</a:t>
            </a:r>
          </a:p>
          <a:p>
            <a:pPr marL="342900" indent="-342900" defTabSz="685800" fontAlgn="auto">
              <a:spcBef>
                <a:spcPts val="750"/>
              </a:spcBef>
              <a:spcAft>
                <a:spcPts val="0"/>
              </a:spcAft>
              <a:buFont typeface="+mj-lt"/>
              <a:buAutoNum type="arabicPeriod" startAt="11"/>
              <a:defRPr/>
            </a:pPr>
            <a:r>
              <a:rPr lang="en-US" sz="2100" dirty="0">
                <a:solidFill>
                  <a:prstClr val="black">
                    <a:lumMod val="65000"/>
                    <a:lumOff val="35000"/>
                  </a:prstClr>
                </a:solidFill>
                <a:latin typeface="Arial" panose="020B0604020202020204" pitchFamily="34" charset="0"/>
                <a:cs typeface="Arial" panose="020B0604020202020204" pitchFamily="34" charset="0"/>
              </a:rPr>
              <a:t> Wages/Salaries</a:t>
            </a:r>
          </a:p>
          <a:p>
            <a:pPr marL="342900" indent="-342900" defTabSz="685800" fontAlgn="auto">
              <a:spcBef>
                <a:spcPts val="750"/>
              </a:spcBef>
              <a:spcAft>
                <a:spcPts val="0"/>
              </a:spcAft>
              <a:buFont typeface="+mj-lt"/>
              <a:buAutoNum type="arabicPeriod" startAt="11"/>
              <a:defRPr/>
            </a:pPr>
            <a:r>
              <a:rPr lang="en-US" sz="2100" dirty="0">
                <a:solidFill>
                  <a:prstClr val="black">
                    <a:lumMod val="65000"/>
                    <a:lumOff val="35000"/>
                  </a:prstClr>
                </a:solidFill>
                <a:latin typeface="Arial" panose="020B0604020202020204" pitchFamily="34" charset="0"/>
                <a:cs typeface="Arial" panose="020B0604020202020204" pitchFamily="34" charset="0"/>
              </a:rPr>
              <a:t> Ask My Accountant (AMA)</a:t>
            </a:r>
          </a:p>
          <a:p>
            <a:pPr marL="171450" indent="-171450" defTabSz="685800" fontAlgn="auto">
              <a:spcBef>
                <a:spcPts val="750"/>
              </a:spcBef>
              <a:spcAft>
                <a:spcPts val="0"/>
              </a:spcAft>
              <a:defRPr/>
            </a:pPr>
            <a:endParaRPr lang="en-US" sz="2100" dirty="0">
              <a:solidFill>
                <a:prstClr val="black"/>
              </a:solidFill>
              <a:latin typeface="Calibri"/>
            </a:endParaRPr>
          </a:p>
        </p:txBody>
      </p:sp>
    </p:spTree>
    <p:extLst>
      <p:ext uri="{BB962C8B-B14F-4D97-AF65-F5344CB8AC3E}">
        <p14:creationId xmlns:p14="http://schemas.microsoft.com/office/powerpoint/2010/main" val="422376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Classes/Classification</a:t>
            </a:r>
            <a:endParaRPr lang="en-US" dirty="0"/>
          </a:p>
        </p:txBody>
      </p:sp>
      <p:sp>
        <p:nvSpPr>
          <p:cNvPr id="3" name="Content Placeholder 2"/>
          <p:cNvSpPr>
            <a:spLocks noGrp="1"/>
          </p:cNvSpPr>
          <p:nvPr>
            <p:ph idx="1"/>
          </p:nvPr>
        </p:nvSpPr>
        <p:spPr>
          <a:xfrm>
            <a:off x="457200" y="1463278"/>
            <a:ext cx="8229600" cy="3394472"/>
          </a:xfrm>
        </p:spPr>
        <p:txBody>
          <a:bodyPr/>
          <a:lstStyle/>
          <a:p>
            <a:r>
              <a:rPr lang="en-US" dirty="0" smtClean="0"/>
              <a:t>“How efficient is your exempt organization?”</a:t>
            </a:r>
          </a:p>
          <a:p>
            <a:pPr lvl="1"/>
            <a:r>
              <a:rPr lang="en-US" dirty="0" smtClean="0"/>
              <a:t>Utilize classes or account classifications</a:t>
            </a:r>
          </a:p>
          <a:p>
            <a:pPr lvl="2"/>
            <a:r>
              <a:rPr lang="en-US" dirty="0" smtClean="0"/>
              <a:t>Programs</a:t>
            </a:r>
          </a:p>
          <a:p>
            <a:pPr lvl="2"/>
            <a:r>
              <a:rPr lang="en-US" dirty="0" smtClean="0"/>
              <a:t>Management / General Expenses</a:t>
            </a:r>
          </a:p>
          <a:p>
            <a:pPr lvl="2"/>
            <a:r>
              <a:rPr lang="en-US" dirty="0" smtClean="0"/>
              <a:t>Fundraising Expenses</a:t>
            </a:r>
            <a:endParaRPr lang="en-US" dirty="0"/>
          </a:p>
        </p:txBody>
      </p:sp>
      <p:sp>
        <p:nvSpPr>
          <p:cNvPr id="5" name="Slide Number Placeholder 4"/>
          <p:cNvSpPr>
            <a:spLocks noGrp="1"/>
          </p:cNvSpPr>
          <p:nvPr>
            <p:ph type="sldNum" sz="quarter" idx="12"/>
          </p:nvPr>
        </p:nvSpPr>
        <p:spPr/>
        <p:txBody>
          <a:bodyPr/>
          <a:lstStyle/>
          <a:p>
            <a:pPr>
              <a:defRPr/>
            </a:pPr>
            <a:fld id="{ED0EC8A0-F9FD-4FFB-8B7B-87ED3AF66EC7}" type="slidenum">
              <a:rPr lang="en-US" smtClean="0"/>
              <a:pPr>
                <a:defRPr/>
              </a:pPr>
              <a:t>28</a:t>
            </a:fld>
            <a:endParaRPr lang="en-US"/>
          </a:p>
        </p:txBody>
      </p:sp>
    </p:spTree>
    <p:extLst>
      <p:ext uri="{BB962C8B-B14F-4D97-AF65-F5344CB8AC3E}">
        <p14:creationId xmlns:p14="http://schemas.microsoft.com/office/powerpoint/2010/main" val="2144286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6400800" y="209550"/>
            <a:ext cx="2514600" cy="609600"/>
          </a:xfrm>
        </p:spPr>
        <p:txBody>
          <a:bodyPr>
            <a:normAutofit/>
          </a:bodyPr>
          <a:lstStyle/>
          <a:p>
            <a:r>
              <a:rPr lang="en-US" sz="2400" b="0" i="1" cap="none" dirty="0">
                <a:solidFill>
                  <a:schemeClr val="tx2">
                    <a:lumMod val="60000"/>
                    <a:lumOff val="40000"/>
                  </a:schemeClr>
                </a:solidFill>
                <a:latin typeface="Arial"/>
                <a:cs typeface="Arial"/>
              </a:rPr>
              <a:t>Best Practices...</a:t>
            </a:r>
          </a:p>
        </p:txBody>
      </p:sp>
      <p:sp>
        <p:nvSpPr>
          <p:cNvPr id="12" name="Rectangle 11"/>
          <p:cNvSpPr/>
          <p:nvPr/>
        </p:nvSpPr>
        <p:spPr>
          <a:xfrm>
            <a:off x="0" y="1548646"/>
            <a:ext cx="9144000" cy="1434239"/>
          </a:xfrm>
          <a:prstGeom prst="rect">
            <a:avLst/>
          </a:prstGeom>
          <a:noFill/>
        </p:spPr>
        <p:txBody>
          <a:bodyPr wrap="square">
            <a:spAutoFit/>
            <a:scene3d>
              <a:camera prst="orthographicFront"/>
              <a:lightRig rig="soft" dir="t">
                <a:rot lat="0" lon="0" rev="10800000"/>
              </a:lightRig>
            </a:scene3d>
            <a:sp3d>
              <a:contourClr>
                <a:srgbClr val="DDDDDD"/>
              </a:contourClr>
            </a:sp3d>
          </a:bodyPr>
          <a:lstStyle/>
          <a:p>
            <a:pPr algn="ctr">
              <a:defRPr/>
            </a:pPr>
            <a:r>
              <a:rPr lang="en-US" sz="4400" b="1" dirty="0" smtClean="0">
                <a:solidFill>
                  <a:prstClr val="white"/>
                </a:solidFill>
                <a:latin typeface="Arial"/>
                <a:cs typeface="Arial"/>
              </a:rPr>
              <a:t>Non-Profit Organizations</a:t>
            </a:r>
            <a:endParaRPr lang="en-US" sz="5600" b="1" spc="150" dirty="0">
              <a:ln w="11430"/>
              <a:solidFill>
                <a:prstClr val="white"/>
              </a:solidFill>
              <a:effectLst>
                <a:outerShdw blurRad="25400" algn="tl" rotWithShape="0">
                  <a:srgbClr val="000000">
                    <a:alpha val="43000"/>
                  </a:srgbClr>
                </a:outerShdw>
              </a:effectLst>
            </a:endParaRPr>
          </a:p>
          <a:p>
            <a:pPr algn="ctr">
              <a:lnSpc>
                <a:spcPct val="120000"/>
              </a:lnSpc>
              <a:defRPr/>
            </a:pPr>
            <a:r>
              <a:rPr lang="en-US" sz="3600" dirty="0" smtClean="0">
                <a:solidFill>
                  <a:srgbClr val="FFFFFF"/>
                </a:solidFill>
                <a:latin typeface="Arial"/>
                <a:cs typeface="Arial"/>
              </a:rPr>
              <a:t>Record Retention</a:t>
            </a:r>
            <a:endParaRPr lang="en-US" sz="3600" dirty="0">
              <a:solidFill>
                <a:srgbClr val="FFFFFF"/>
              </a:solidFill>
              <a:latin typeface="Arial"/>
              <a:cs typeface="Arial"/>
            </a:endParaRPr>
          </a:p>
        </p:txBody>
      </p:sp>
      <p:sp>
        <p:nvSpPr>
          <p:cNvPr id="8" name="Slide Number Placeholder 4"/>
          <p:cNvSpPr>
            <a:spLocks noGrp="1"/>
          </p:cNvSpPr>
          <p:nvPr>
            <p:ph type="sldNum" sz="quarter" idx="12"/>
          </p:nvPr>
        </p:nvSpPr>
        <p:spPr bwMode="auto">
          <a:xfrm>
            <a:off x="8305800" y="4705350"/>
            <a:ext cx="609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prstClr val="white"/>
                </a:solidFill>
                <a:latin typeface="Arial"/>
                <a:cs typeface="Arial"/>
              </a:rPr>
              <a:pPr eaLnBrk="1" hangingPunct="1"/>
              <a:t>29</a:t>
            </a:fld>
            <a:endParaRPr lang="en-US" sz="1200" dirty="0">
              <a:solidFill>
                <a:prstClr val="white"/>
              </a:solidFill>
              <a:latin typeface="Arial"/>
              <a:cs typeface="Arial"/>
            </a:endParaRPr>
          </a:p>
        </p:txBody>
      </p:sp>
    </p:spTree>
    <p:extLst>
      <p:ext uri="{BB962C8B-B14F-4D97-AF65-F5344CB8AC3E}">
        <p14:creationId xmlns:p14="http://schemas.microsoft.com/office/powerpoint/2010/main" val="997064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6400800" y="209550"/>
            <a:ext cx="2514600" cy="609600"/>
          </a:xfrm>
        </p:spPr>
        <p:txBody>
          <a:bodyPr>
            <a:normAutofit/>
          </a:bodyPr>
          <a:lstStyle/>
          <a:p>
            <a:r>
              <a:rPr lang="en-US" sz="2400" b="0" i="1" cap="none" dirty="0">
                <a:solidFill>
                  <a:schemeClr val="tx2">
                    <a:lumMod val="60000"/>
                    <a:lumOff val="40000"/>
                  </a:schemeClr>
                </a:solidFill>
                <a:latin typeface="Arial"/>
                <a:cs typeface="Arial"/>
              </a:rPr>
              <a:t>Best Practices...</a:t>
            </a:r>
          </a:p>
        </p:txBody>
      </p:sp>
      <p:sp>
        <p:nvSpPr>
          <p:cNvPr id="12" name="Rectangle 11"/>
          <p:cNvSpPr/>
          <p:nvPr/>
        </p:nvSpPr>
        <p:spPr>
          <a:xfrm>
            <a:off x="0" y="1548646"/>
            <a:ext cx="9144000" cy="1434239"/>
          </a:xfrm>
          <a:prstGeom prst="rect">
            <a:avLst/>
          </a:prstGeom>
          <a:noFill/>
        </p:spPr>
        <p:txBody>
          <a:bodyPr wrap="square">
            <a:spAutoFit/>
            <a:scene3d>
              <a:camera prst="orthographicFront"/>
              <a:lightRig rig="soft" dir="t">
                <a:rot lat="0" lon="0" rev="10800000"/>
              </a:lightRig>
            </a:scene3d>
            <a:sp3d>
              <a:contourClr>
                <a:srgbClr val="DDDDDD"/>
              </a:contourClr>
            </a:sp3d>
          </a:bodyPr>
          <a:lstStyle/>
          <a:p>
            <a:pPr algn="ctr">
              <a:defRPr/>
            </a:pPr>
            <a:r>
              <a:rPr lang="en-US" sz="4400" b="1" dirty="0" smtClean="0">
                <a:solidFill>
                  <a:schemeClr val="bg1"/>
                </a:solidFill>
                <a:latin typeface="Arial"/>
                <a:cs typeface="Arial"/>
              </a:rPr>
              <a:t>Non-Profit Organizations</a:t>
            </a:r>
            <a:endParaRPr lang="en-US" sz="5600" b="1" spc="150" dirty="0">
              <a:ln w="11430"/>
              <a:solidFill>
                <a:schemeClr val="bg1"/>
              </a:solidFill>
              <a:effectLst>
                <a:outerShdw blurRad="25400" algn="tl" rotWithShape="0">
                  <a:srgbClr val="000000">
                    <a:alpha val="43000"/>
                  </a:srgbClr>
                </a:outerShdw>
              </a:effectLst>
            </a:endParaRPr>
          </a:p>
          <a:p>
            <a:pPr algn="ctr">
              <a:lnSpc>
                <a:spcPct val="120000"/>
              </a:lnSpc>
              <a:defRPr/>
            </a:pPr>
            <a:r>
              <a:rPr lang="en-US" sz="3600" dirty="0" smtClean="0">
                <a:solidFill>
                  <a:srgbClr val="FFFFFF"/>
                </a:solidFill>
                <a:latin typeface="Arial"/>
                <a:cs typeface="Arial"/>
              </a:rPr>
              <a:t>Types, Forms, &amp; Filing Requirement's</a:t>
            </a:r>
            <a:endParaRPr lang="en-US" sz="3600" dirty="0">
              <a:solidFill>
                <a:srgbClr val="FFFFFF"/>
              </a:solidFill>
              <a:latin typeface="Arial"/>
              <a:cs typeface="Arial"/>
            </a:endParaRPr>
          </a:p>
        </p:txBody>
      </p:sp>
      <p:sp>
        <p:nvSpPr>
          <p:cNvPr id="8" name="Slide Number Placeholder 4"/>
          <p:cNvSpPr>
            <a:spLocks noGrp="1"/>
          </p:cNvSpPr>
          <p:nvPr>
            <p:ph type="sldNum" sz="quarter" idx="12"/>
          </p:nvPr>
        </p:nvSpPr>
        <p:spPr bwMode="auto">
          <a:xfrm>
            <a:off x="8305800" y="4705350"/>
            <a:ext cx="609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bg1"/>
                </a:solidFill>
                <a:latin typeface="Arial"/>
                <a:cs typeface="Arial"/>
              </a:rPr>
              <a:pPr eaLnBrk="1" hangingPunct="1"/>
              <a:t>3</a:t>
            </a:fld>
            <a:endParaRPr lang="en-US" sz="1200" dirty="0">
              <a:solidFill>
                <a:schemeClr val="bg1"/>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1117"/>
            <a:ext cx="9144000" cy="623248"/>
          </a:xfrm>
          <a:prstGeom prst="rect">
            <a:avLst/>
          </a:prstGeom>
          <a:noFill/>
        </p:spPr>
        <p:txBody>
          <a:bodyPr wrap="square" lIns="68580" tIns="34290" rIns="68580" bIns="34290">
            <a:spAutoFit/>
          </a:bodyPr>
          <a:lstStyle/>
          <a:p>
            <a:pPr algn="ctr" defTabSz="685800" fontAlgn="auto">
              <a:spcBef>
                <a:spcPts val="0"/>
              </a:spcBef>
              <a:spcAft>
                <a:spcPts val="0"/>
              </a:spcAft>
              <a:defRPr/>
            </a:pPr>
            <a:r>
              <a:rPr lang="en-US" sz="3600" dirty="0">
                <a:solidFill>
                  <a:prstClr val="black">
                    <a:lumMod val="65000"/>
                    <a:lumOff val="35000"/>
                  </a:prstClr>
                </a:solidFill>
                <a:latin typeface="Arial"/>
                <a:cs typeface="Arial"/>
              </a:rPr>
              <a:t>What Do I Need to Keep?</a:t>
            </a:r>
          </a:p>
        </p:txBody>
      </p:sp>
      <p:sp>
        <p:nvSpPr>
          <p:cNvPr id="10" name="Slide Number Placeholder 4"/>
          <p:cNvSpPr>
            <a:spLocks noGrp="1"/>
          </p:cNvSpPr>
          <p:nvPr>
            <p:ph type="sldNum" sz="quarter" idx="12"/>
          </p:nvPr>
        </p:nvSpPr>
        <p:spPr bwMode="auto">
          <a:xfrm>
            <a:off x="8496301" y="4687730"/>
            <a:ext cx="436928" cy="2077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defTabSz="685800" eaLnBrk="1" fontAlgn="auto" hangingPunct="1">
              <a:spcBef>
                <a:spcPts val="0"/>
              </a:spcBef>
              <a:spcAft>
                <a:spcPts val="0"/>
              </a:spcAft>
              <a:defRPr/>
            </a:pPr>
            <a:fld id="{3E1A59B2-B707-44E4-8C96-E6A906317235}" type="slidenum">
              <a:rPr lang="en-US" sz="1200">
                <a:solidFill>
                  <a:prstClr val="black">
                    <a:lumMod val="65000"/>
                    <a:lumOff val="35000"/>
                  </a:prstClr>
                </a:solidFill>
                <a:latin typeface="Arial"/>
                <a:cs typeface="Arial"/>
              </a:rPr>
              <a:pPr defTabSz="685800" eaLnBrk="1" fontAlgn="auto" hangingPunct="1">
                <a:spcBef>
                  <a:spcPts val="0"/>
                </a:spcBef>
                <a:spcAft>
                  <a:spcPts val="0"/>
                </a:spcAft>
                <a:defRPr/>
              </a:pPr>
              <a:t>30</a:t>
            </a:fld>
            <a:endParaRPr lang="en-US" sz="1200" dirty="0">
              <a:solidFill>
                <a:prstClr val="black">
                  <a:lumMod val="65000"/>
                  <a:lumOff val="35000"/>
                </a:prstClr>
              </a:solidFill>
              <a:latin typeface="Arial"/>
              <a:cs typeface="Arial"/>
            </a:endParaRPr>
          </a:p>
        </p:txBody>
      </p:sp>
      <p:sp>
        <p:nvSpPr>
          <p:cNvPr id="9" name="Content Placeholder 2"/>
          <p:cNvSpPr txBox="1">
            <a:spLocks/>
          </p:cNvSpPr>
          <p:nvPr/>
        </p:nvSpPr>
        <p:spPr>
          <a:xfrm>
            <a:off x="780194" y="1105769"/>
            <a:ext cx="5843457" cy="478032"/>
          </a:xfrm>
          <a:prstGeom prst="rect">
            <a:avLst/>
          </a:prstGeom>
        </p:spPr>
        <p:txBody>
          <a:bodyPr lIns="68580" tIns="34290" rIns="68580" bIns="34290">
            <a:no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342900" lvl="1" indent="0" defTabSz="685800" fontAlgn="auto">
              <a:lnSpc>
                <a:spcPct val="90000"/>
              </a:lnSpc>
              <a:spcAft>
                <a:spcPts val="450"/>
              </a:spcAft>
              <a:buClr>
                <a:srgbClr val="5B9BD5"/>
              </a:buClr>
              <a:buNone/>
              <a:defRPr/>
            </a:pPr>
            <a:r>
              <a:rPr lang="en-US" sz="2100" u="sng" dirty="0">
                <a:solidFill>
                  <a:prstClr val="black">
                    <a:lumMod val="65000"/>
                    <a:lumOff val="35000"/>
                  </a:prstClr>
                </a:solidFill>
                <a:latin typeface="Arial" panose="020B0604020202020204" pitchFamily="34" charset="0"/>
                <a:cs typeface="Arial" panose="020B0604020202020204" pitchFamily="34" charset="0"/>
              </a:rPr>
              <a:t>ALL</a:t>
            </a:r>
            <a:r>
              <a:rPr lang="en-US" sz="2100" dirty="0">
                <a:solidFill>
                  <a:prstClr val="black">
                    <a:lumMod val="65000"/>
                    <a:lumOff val="35000"/>
                  </a:prstClr>
                </a:solidFill>
                <a:latin typeface="Arial" panose="020B0604020202020204" pitchFamily="34" charset="0"/>
                <a:cs typeface="Arial" panose="020B0604020202020204" pitchFamily="34" charset="0"/>
              </a:rPr>
              <a:t> transactions on </a:t>
            </a:r>
            <a:r>
              <a:rPr lang="en-US" sz="2100" u="sng" dirty="0">
                <a:solidFill>
                  <a:prstClr val="black">
                    <a:lumMod val="65000"/>
                    <a:lumOff val="35000"/>
                  </a:prstClr>
                </a:solidFill>
                <a:latin typeface="Arial" panose="020B0604020202020204" pitchFamily="34" charset="0"/>
                <a:cs typeface="Arial" panose="020B0604020202020204" pitchFamily="34" charset="0"/>
              </a:rPr>
              <a:t>ALL</a:t>
            </a:r>
            <a:r>
              <a:rPr lang="en-US" sz="2100" dirty="0">
                <a:solidFill>
                  <a:prstClr val="black">
                    <a:lumMod val="65000"/>
                    <a:lumOff val="35000"/>
                  </a:prstClr>
                </a:solidFill>
                <a:latin typeface="Arial" panose="020B0604020202020204" pitchFamily="34" charset="0"/>
                <a:cs typeface="Arial" panose="020B0604020202020204" pitchFamily="34" charset="0"/>
              </a:rPr>
              <a:t> business accounts should be recorded in your books</a:t>
            </a:r>
          </a:p>
        </p:txBody>
      </p:sp>
      <p:sp>
        <p:nvSpPr>
          <p:cNvPr id="14" name="Content Placeholder 2"/>
          <p:cNvSpPr txBox="1">
            <a:spLocks/>
          </p:cNvSpPr>
          <p:nvPr/>
        </p:nvSpPr>
        <p:spPr>
          <a:xfrm>
            <a:off x="780194" y="3070414"/>
            <a:ext cx="2106218" cy="804476"/>
          </a:xfrm>
          <a:prstGeom prst="roundRect">
            <a:avLst/>
          </a:prstGeom>
          <a:solidFill>
            <a:schemeClr val="tx1">
              <a:lumMod val="65000"/>
              <a:lumOff val="35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square" lIns="68580" tIns="34290" rIns="68580" bIns="34290" rtlCol="0" anchor="ctr">
            <a:spAutoFit/>
          </a:bodyPr>
          <a:lstStyle>
            <a:defPPr>
              <a:defRPr lang="en-US"/>
            </a:defPPr>
            <a:lvl1pPr algn="ctr">
              <a:defRPr sz="2500" b="1">
                <a:solidFill>
                  <a:schemeClr val="tx1">
                    <a:lumMod val="65000"/>
                    <a:lumOff val="35000"/>
                  </a:schemeClr>
                </a:solidFill>
                <a:effectLst>
                  <a:outerShdw blurRad="38100" dist="38100" dir="2700000" algn="tl">
                    <a:srgbClr val="000000">
                      <a:alpha val="43137"/>
                    </a:srgbClr>
                  </a:outerShdw>
                </a:effectLst>
              </a:defRPr>
            </a:lvl1pPr>
          </a:lstStyle>
          <a:p>
            <a:pPr defTabSz="685800" fontAlgn="auto">
              <a:spcBef>
                <a:spcPts val="0"/>
              </a:spcBef>
              <a:spcAft>
                <a:spcPts val="0"/>
              </a:spcAft>
              <a:defRPr/>
            </a:pPr>
            <a:r>
              <a:rPr lang="en-US" sz="1900" dirty="0">
                <a:solidFill>
                  <a:prstClr val="white"/>
                </a:solidFill>
                <a:latin typeface="Calibri"/>
              </a:rPr>
              <a:t>Bank Statements</a:t>
            </a:r>
          </a:p>
          <a:p>
            <a:pPr defTabSz="685800" fontAlgn="auto">
              <a:spcBef>
                <a:spcPts val="0"/>
              </a:spcBef>
              <a:spcAft>
                <a:spcPts val="0"/>
              </a:spcAft>
              <a:defRPr/>
            </a:pPr>
            <a:r>
              <a:rPr lang="en-US" sz="1200" dirty="0">
                <a:solidFill>
                  <a:prstClr val="white"/>
                </a:solidFill>
                <a:latin typeface="Calibri"/>
              </a:rPr>
              <a:t>Record all checks, debit card charges, bank fees</a:t>
            </a:r>
          </a:p>
        </p:txBody>
      </p:sp>
      <p:sp>
        <p:nvSpPr>
          <p:cNvPr id="15" name="Content Placeholder 2"/>
          <p:cNvSpPr txBox="1">
            <a:spLocks/>
          </p:cNvSpPr>
          <p:nvPr/>
        </p:nvSpPr>
        <p:spPr>
          <a:xfrm>
            <a:off x="3666697" y="3063835"/>
            <a:ext cx="2106218" cy="1328024"/>
          </a:xfrm>
          <a:prstGeom prst="roundRect">
            <a:avLst/>
          </a:prstGeom>
          <a:solidFill>
            <a:schemeClr val="tx1">
              <a:lumMod val="65000"/>
              <a:lumOff val="35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square" lIns="68580" tIns="34290" rIns="68580" bIns="34290" rtlCol="0" anchor="ctr">
            <a:spAutoFit/>
          </a:bodyPr>
          <a:lstStyle>
            <a:defPPr>
              <a:defRPr lang="en-US"/>
            </a:defPPr>
            <a:lvl1pPr algn="ctr">
              <a:defRPr sz="2500" b="1">
                <a:solidFill>
                  <a:schemeClr val="tx1">
                    <a:lumMod val="65000"/>
                    <a:lumOff val="35000"/>
                  </a:schemeClr>
                </a:solidFill>
                <a:effectLst>
                  <a:outerShdw blurRad="38100" dist="38100" dir="2700000" algn="tl">
                    <a:srgbClr val="000000">
                      <a:alpha val="43137"/>
                    </a:srgbClr>
                  </a:outerShdw>
                </a:effectLst>
              </a:defRPr>
            </a:lvl1pPr>
          </a:lstStyle>
          <a:p>
            <a:pPr defTabSz="685800" fontAlgn="auto">
              <a:spcBef>
                <a:spcPts val="0"/>
              </a:spcBef>
              <a:spcAft>
                <a:spcPts val="0"/>
              </a:spcAft>
              <a:defRPr/>
            </a:pPr>
            <a:r>
              <a:rPr lang="en-US" sz="1900" dirty="0">
                <a:solidFill>
                  <a:prstClr val="white"/>
                </a:solidFill>
                <a:latin typeface="Calibri"/>
              </a:rPr>
              <a:t>Credit Card Statements</a:t>
            </a:r>
          </a:p>
          <a:p>
            <a:pPr defTabSz="685800" fontAlgn="auto">
              <a:spcBef>
                <a:spcPts val="0"/>
              </a:spcBef>
              <a:spcAft>
                <a:spcPts val="0"/>
              </a:spcAft>
              <a:defRPr/>
            </a:pPr>
            <a:r>
              <a:rPr lang="en-US" sz="1200" dirty="0">
                <a:solidFill>
                  <a:prstClr val="white"/>
                </a:solidFill>
                <a:latin typeface="Calibri"/>
              </a:rPr>
              <a:t>Purchase is an expense from the date of purchase.  Must take possession of item</a:t>
            </a:r>
          </a:p>
        </p:txBody>
      </p:sp>
      <p:sp>
        <p:nvSpPr>
          <p:cNvPr id="16" name="Content Placeholder 2"/>
          <p:cNvSpPr txBox="1">
            <a:spLocks/>
          </p:cNvSpPr>
          <p:nvPr/>
        </p:nvSpPr>
        <p:spPr>
          <a:xfrm>
            <a:off x="6553199" y="2998432"/>
            <a:ext cx="2106218" cy="804476"/>
          </a:xfrm>
          <a:prstGeom prst="roundRect">
            <a:avLst/>
          </a:prstGeom>
          <a:solidFill>
            <a:schemeClr val="tx1">
              <a:lumMod val="65000"/>
              <a:lumOff val="35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square" lIns="68580" tIns="34290" rIns="68580" bIns="34290" rtlCol="0" anchor="ctr">
            <a:spAutoFit/>
          </a:bodyPr>
          <a:lstStyle>
            <a:defPPr>
              <a:defRPr lang="en-US"/>
            </a:defPPr>
            <a:lvl1pPr algn="ctr">
              <a:defRPr sz="2500" b="1">
                <a:solidFill>
                  <a:schemeClr val="tx1">
                    <a:lumMod val="65000"/>
                    <a:lumOff val="35000"/>
                  </a:schemeClr>
                </a:solidFill>
                <a:effectLst>
                  <a:outerShdw blurRad="38100" dist="38100" dir="2700000" algn="tl">
                    <a:srgbClr val="000000">
                      <a:alpha val="43137"/>
                    </a:srgbClr>
                  </a:outerShdw>
                </a:effectLst>
              </a:defRPr>
            </a:lvl1pPr>
          </a:lstStyle>
          <a:p>
            <a:pPr defTabSz="685800" fontAlgn="auto">
              <a:spcBef>
                <a:spcPts val="0"/>
              </a:spcBef>
              <a:spcAft>
                <a:spcPts val="0"/>
              </a:spcAft>
              <a:defRPr/>
            </a:pPr>
            <a:r>
              <a:rPr lang="en-US" sz="1900" dirty="0">
                <a:solidFill>
                  <a:prstClr val="white"/>
                </a:solidFill>
                <a:latin typeface="Calibri"/>
              </a:rPr>
              <a:t>Cash Expenses</a:t>
            </a:r>
          </a:p>
          <a:p>
            <a:pPr defTabSz="685800" fontAlgn="auto">
              <a:spcBef>
                <a:spcPts val="0"/>
              </a:spcBef>
              <a:spcAft>
                <a:spcPts val="0"/>
              </a:spcAft>
              <a:defRPr/>
            </a:pPr>
            <a:r>
              <a:rPr lang="en-US" sz="1200" dirty="0">
                <a:solidFill>
                  <a:prstClr val="white"/>
                </a:solidFill>
                <a:latin typeface="Calibri"/>
              </a:rPr>
              <a:t>Record all cash separately in the company books</a:t>
            </a:r>
          </a:p>
        </p:txBody>
      </p:sp>
      <p:grpSp>
        <p:nvGrpSpPr>
          <p:cNvPr id="18" name="Group 17">
            <a:extLst>
              <a:ext uri="{FF2B5EF4-FFF2-40B4-BE49-F238E27FC236}">
                <a16:creationId xmlns="" xmlns:a16="http://schemas.microsoft.com/office/drawing/2014/main" id="{E46E4123-E339-41C3-B7EB-86765BBB1412}"/>
              </a:ext>
            </a:extLst>
          </p:cNvPr>
          <p:cNvGrpSpPr/>
          <p:nvPr/>
        </p:nvGrpSpPr>
        <p:grpSpPr>
          <a:xfrm>
            <a:off x="7875202" y="288130"/>
            <a:ext cx="878723" cy="908321"/>
            <a:chOff x="8794562" y="1048529"/>
            <a:chExt cx="2690446" cy="2655277"/>
          </a:xfrm>
        </p:grpSpPr>
        <p:sp>
          <p:nvSpPr>
            <p:cNvPr id="19" name="Rectangle 18">
              <a:extLst>
                <a:ext uri="{FF2B5EF4-FFF2-40B4-BE49-F238E27FC236}">
                  <a16:creationId xmlns="" xmlns:a16="http://schemas.microsoft.com/office/drawing/2014/main" id="{EEC49FB1-F272-443B-9945-37F2700E7FAB}"/>
                </a:ext>
              </a:extLst>
            </p:cNvPr>
            <p:cNvSpPr/>
            <p:nvPr/>
          </p:nvSpPr>
          <p:spPr>
            <a:xfrm>
              <a:off x="8794562" y="1048529"/>
              <a:ext cx="2690446" cy="2655277"/>
            </a:xfrm>
            <a:prstGeom prst="rect">
              <a:avLst/>
            </a:prstGeom>
            <a:solidFill>
              <a:sysClr val="window" lastClr="FFFFFF"/>
            </a:solidFill>
            <a:ln w="38100" cap="flat" cmpd="sng" algn="ctr">
              <a:solidFill>
                <a:srgbClr val="0070C0"/>
              </a:solidFill>
              <a:prstDash val="solid"/>
              <a:miter lim="800000"/>
            </a:ln>
            <a:effectLst/>
          </p:spPr>
          <p:txBody>
            <a:bodyPr rtlCol="0" anchor="ctr"/>
            <a:lstStyle/>
            <a:p>
              <a:pPr algn="ctr" defTabSz="685800" fontAlgn="auto">
                <a:spcBef>
                  <a:spcPts val="0"/>
                </a:spcBef>
                <a:spcAft>
                  <a:spcPts val="0"/>
                </a:spcAft>
                <a:defRPr/>
              </a:pPr>
              <a:endParaRPr lang="en-US" kern="0" dirty="0">
                <a:solidFill>
                  <a:prstClr val="white"/>
                </a:solidFill>
                <a:latin typeface="Cambria"/>
              </a:endParaRPr>
            </a:p>
          </p:txBody>
        </p:sp>
        <p:pic>
          <p:nvPicPr>
            <p:cNvPr id="20" name="Picture 19">
              <a:extLst>
                <a:ext uri="{FF2B5EF4-FFF2-40B4-BE49-F238E27FC236}">
                  <a16:creationId xmlns="" xmlns:a16="http://schemas.microsoft.com/office/drawing/2014/main" id="{95334B6B-9EA8-4BE7-BA02-04D0C81542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41235" y="1266623"/>
              <a:ext cx="2197100" cy="2197100"/>
            </a:xfrm>
            <a:prstGeom prst="rect">
              <a:avLst/>
            </a:prstGeom>
            <a:ln>
              <a:noFill/>
            </a:ln>
          </p:spPr>
        </p:pic>
      </p:grpSp>
      <p:pic>
        <p:nvPicPr>
          <p:cNvPr id="21" name="Picture 20">
            <a:extLst>
              <a:ext uri="{FF2B5EF4-FFF2-40B4-BE49-F238E27FC236}">
                <a16:creationId xmlns="" xmlns:a16="http://schemas.microsoft.com/office/drawing/2014/main" id="{5A47EAE4-2838-44B9-BF22-C1F2A1AB67A2}"/>
              </a:ext>
            </a:extLst>
          </p:cNvPr>
          <p:cNvPicPr>
            <a:picLocks noChangeAspect="1"/>
          </p:cNvPicPr>
          <p:nvPr/>
        </p:nvPicPr>
        <p:blipFill>
          <a:blip r:embed="rId3" cstate="print"/>
          <a:stretch>
            <a:fillRect/>
          </a:stretch>
        </p:blipFill>
        <p:spPr>
          <a:xfrm>
            <a:off x="7091304" y="2095388"/>
            <a:ext cx="931127" cy="834097"/>
          </a:xfrm>
          <a:prstGeom prst="rect">
            <a:avLst/>
          </a:prstGeom>
          <a:solidFill>
            <a:srgbClr val="FFFFFF">
              <a:shade val="85000"/>
            </a:srgbClr>
          </a:solidFill>
          <a:ln w="88900" cap="sq">
            <a:solidFill>
              <a:srgbClr val="FFFFFF"/>
            </a:solidFill>
            <a:miter lim="800000"/>
          </a:ln>
          <a:effectLst/>
        </p:spPr>
      </p:pic>
      <p:pic>
        <p:nvPicPr>
          <p:cNvPr id="22" name="Picture 21">
            <a:extLst>
              <a:ext uri="{FF2B5EF4-FFF2-40B4-BE49-F238E27FC236}">
                <a16:creationId xmlns="" xmlns:a16="http://schemas.microsoft.com/office/drawing/2014/main" id="{23B27ED2-3451-4363-9BBF-9B0293D97EF5}"/>
              </a:ext>
            </a:extLst>
          </p:cNvPr>
          <p:cNvPicPr>
            <a:picLocks noChangeAspect="1"/>
          </p:cNvPicPr>
          <p:nvPr/>
        </p:nvPicPr>
        <p:blipFill>
          <a:blip r:embed="rId4" cstate="print"/>
          <a:stretch>
            <a:fillRect/>
          </a:stretch>
        </p:blipFill>
        <p:spPr>
          <a:xfrm>
            <a:off x="4280608" y="2284400"/>
            <a:ext cx="877741" cy="600388"/>
          </a:xfrm>
          <a:prstGeom prst="rect">
            <a:avLst/>
          </a:prstGeom>
          <a:ln>
            <a:noFill/>
          </a:ln>
          <a:effectLst>
            <a:outerShdw blurRad="292100" dist="139700" dir="2700000" algn="tl" rotWithShape="0">
              <a:srgbClr val="333333">
                <a:alpha val="65000"/>
              </a:srgbClr>
            </a:outerShdw>
          </a:effectLst>
        </p:spPr>
      </p:pic>
      <p:pic>
        <p:nvPicPr>
          <p:cNvPr id="23" name="Picture 22">
            <a:extLst>
              <a:ext uri="{FF2B5EF4-FFF2-40B4-BE49-F238E27FC236}">
                <a16:creationId xmlns="" xmlns:a16="http://schemas.microsoft.com/office/drawing/2014/main" id="{FDDC8B71-5812-4CFD-AC0D-B080B94D23A3}"/>
              </a:ext>
            </a:extLst>
          </p:cNvPr>
          <p:cNvPicPr>
            <a:picLocks noChangeAspect="1"/>
          </p:cNvPicPr>
          <p:nvPr/>
        </p:nvPicPr>
        <p:blipFill>
          <a:blip r:embed="rId5" cstate="print"/>
          <a:stretch>
            <a:fillRect/>
          </a:stretch>
        </p:blipFill>
        <p:spPr>
          <a:xfrm>
            <a:off x="1380925" y="2155409"/>
            <a:ext cx="877741" cy="713495"/>
          </a:xfrm>
          <a:prstGeom prst="roundRect">
            <a:avLst>
              <a:gd name="adj" fmla="val 16667"/>
            </a:avLst>
          </a:prstGeom>
          <a:ln>
            <a:noFill/>
          </a:ln>
          <a:effectLst/>
        </p:spPr>
      </p:pic>
    </p:spTree>
    <p:extLst>
      <p:ext uri="{BB962C8B-B14F-4D97-AF65-F5344CB8AC3E}">
        <p14:creationId xmlns:p14="http://schemas.microsoft.com/office/powerpoint/2010/main" val="3968389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70445"/>
            <a:ext cx="9144000" cy="623248"/>
          </a:xfrm>
          <a:prstGeom prst="rect">
            <a:avLst/>
          </a:prstGeom>
          <a:noFill/>
        </p:spPr>
        <p:txBody>
          <a:bodyPr wrap="square" lIns="68580" tIns="34290" rIns="68580" bIns="34290">
            <a:spAutoFit/>
          </a:bodyPr>
          <a:lstStyle/>
          <a:p>
            <a:pPr algn="ctr" defTabSz="685800" fontAlgn="auto">
              <a:spcBef>
                <a:spcPts val="0"/>
              </a:spcBef>
              <a:spcAft>
                <a:spcPts val="0"/>
              </a:spcAft>
              <a:defRPr/>
            </a:pPr>
            <a:r>
              <a:rPr lang="en-US" sz="3600" dirty="0">
                <a:solidFill>
                  <a:prstClr val="black">
                    <a:lumMod val="65000"/>
                    <a:lumOff val="35000"/>
                  </a:prstClr>
                </a:solidFill>
                <a:latin typeface="Arial"/>
                <a:cs typeface="Arial"/>
              </a:rPr>
              <a:t>What Do I Need to Keep?</a:t>
            </a:r>
            <a:endParaRPr lang="en-US" sz="3600" dirty="0">
              <a:ln w="1905">
                <a:solidFill>
                  <a:prstClr val="black"/>
                </a:solidFill>
              </a:ln>
              <a:solidFill>
                <a:prstClr val="black">
                  <a:lumMod val="65000"/>
                  <a:lumOff val="35000"/>
                </a:prstClr>
              </a:solidFill>
              <a:effectLst>
                <a:innerShdw blurRad="69850" dist="43180" dir="5400000">
                  <a:srgbClr val="000000">
                    <a:alpha val="65000"/>
                  </a:srgbClr>
                </a:innerShdw>
              </a:effectLst>
              <a:latin typeface="Arial"/>
              <a:cs typeface="Arial"/>
            </a:endParaRPr>
          </a:p>
        </p:txBody>
      </p:sp>
      <p:sp>
        <p:nvSpPr>
          <p:cNvPr id="10" name="Slide Number Placeholder 4"/>
          <p:cNvSpPr>
            <a:spLocks noGrp="1"/>
          </p:cNvSpPr>
          <p:nvPr>
            <p:ph type="sldNum" sz="quarter" idx="12"/>
          </p:nvPr>
        </p:nvSpPr>
        <p:spPr bwMode="auto">
          <a:xfrm>
            <a:off x="8516517" y="4705350"/>
            <a:ext cx="398884"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defTabSz="685800" eaLnBrk="1" fontAlgn="auto" hangingPunct="1">
              <a:spcBef>
                <a:spcPts val="0"/>
              </a:spcBef>
              <a:spcAft>
                <a:spcPts val="0"/>
              </a:spcAft>
              <a:defRPr/>
            </a:pPr>
            <a:fld id="{3E1A59B2-B707-44E4-8C96-E6A906317235}" type="slidenum">
              <a:rPr lang="en-US" sz="1200">
                <a:solidFill>
                  <a:prstClr val="black">
                    <a:lumMod val="65000"/>
                    <a:lumOff val="35000"/>
                  </a:prstClr>
                </a:solidFill>
                <a:latin typeface="Arial"/>
                <a:cs typeface="Arial"/>
              </a:rPr>
              <a:pPr defTabSz="685800" eaLnBrk="1" fontAlgn="auto" hangingPunct="1">
                <a:spcBef>
                  <a:spcPts val="0"/>
                </a:spcBef>
                <a:spcAft>
                  <a:spcPts val="0"/>
                </a:spcAft>
                <a:defRPr/>
              </a:pPr>
              <a:t>31</a:t>
            </a:fld>
            <a:endParaRPr lang="en-US" sz="1200" dirty="0">
              <a:solidFill>
                <a:prstClr val="black">
                  <a:lumMod val="65000"/>
                  <a:lumOff val="35000"/>
                </a:prstClr>
              </a:solidFill>
              <a:latin typeface="Arial"/>
              <a:cs typeface="Arial"/>
            </a:endParaRPr>
          </a:p>
        </p:txBody>
      </p:sp>
      <p:sp>
        <p:nvSpPr>
          <p:cNvPr id="17" name="Content Placeholder 3">
            <a:extLst>
              <a:ext uri="{FF2B5EF4-FFF2-40B4-BE49-F238E27FC236}">
                <a16:creationId xmlns="" xmlns:a16="http://schemas.microsoft.com/office/drawing/2014/main" id="{E3F97684-0DFF-4034-BC96-CAAA4C17B5B9}"/>
              </a:ext>
            </a:extLst>
          </p:cNvPr>
          <p:cNvSpPr txBox="1">
            <a:spLocks/>
          </p:cNvSpPr>
          <p:nvPr/>
        </p:nvSpPr>
        <p:spPr>
          <a:xfrm>
            <a:off x="770134" y="1122286"/>
            <a:ext cx="7356308" cy="3625288"/>
          </a:xfrm>
          <a:prstGeom prst="rect">
            <a:avLst/>
          </a:prstGeom>
        </p:spPr>
        <p:txBody>
          <a:bodyPr vert="horz" lIns="68580" tIns="34290" rIns="68580" bIns="34290" rtlCol="0">
            <a:normAutofit fontScale="92500" lnSpcReduction="20000"/>
          </a:bodyPr>
          <a:lstStyle>
            <a:lvl1pPr marL="27432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600"/>
              </a:spcBef>
              <a:spcAft>
                <a:spcPts val="600"/>
              </a:spcAft>
              <a:buClr>
                <a:schemeClr val="accent1"/>
              </a:buClr>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200"/>
              </a:spcBef>
              <a:spcAft>
                <a:spcPts val="600"/>
              </a:spcAft>
              <a:buClr>
                <a:schemeClr val="accent1"/>
              </a:buClr>
              <a:buFont typeface="Cambria" panose="02040503050406030204" pitchFamily="18" charset="0"/>
              <a:buChar char="‒"/>
              <a:defRPr sz="1600" i="1"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8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1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160" indent="0" algn="l" defTabSz="914400"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34290" indent="0" defTabSz="685800" fontAlgn="auto">
              <a:spcAft>
                <a:spcPts val="0"/>
              </a:spcAft>
              <a:buClr>
                <a:srgbClr val="A85229"/>
              </a:buClr>
              <a:buNone/>
              <a:defRPr/>
            </a:pPr>
            <a:r>
              <a:rPr lang="en-US" b="1" dirty="0">
                <a:solidFill>
                  <a:prstClr val="black">
                    <a:lumMod val="65000"/>
                    <a:lumOff val="35000"/>
                  </a:prstClr>
                </a:solidFill>
                <a:latin typeface="Arial" panose="020B0604020202020204" pitchFamily="34" charset="0"/>
                <a:cs typeface="Arial" panose="020B0604020202020204" pitchFamily="34" charset="0"/>
              </a:rPr>
              <a:t>Here is what you will need to keep</a:t>
            </a:r>
          </a:p>
          <a:p>
            <a:pPr marL="445770" lvl="1" indent="-171450" defTabSz="685800" fontAlgn="auto">
              <a:spcBef>
                <a:spcPts val="900"/>
              </a:spcBef>
              <a:spcAft>
                <a:spcPts val="450"/>
              </a:spcAft>
              <a:buClr>
                <a:prstClr val="black">
                  <a:lumMod val="65000"/>
                  <a:lumOff val="35000"/>
                </a:prstClr>
              </a:buClr>
              <a:defRPr/>
            </a:pPr>
            <a:r>
              <a:rPr lang="en-US" sz="1700" b="1" dirty="0">
                <a:solidFill>
                  <a:prstClr val="black">
                    <a:lumMod val="65000"/>
                    <a:lumOff val="35000"/>
                  </a:prstClr>
                </a:solidFill>
                <a:latin typeface="Arial" panose="020B0604020202020204" pitchFamily="34" charset="0"/>
                <a:cs typeface="Arial" panose="020B0604020202020204" pitchFamily="34" charset="0"/>
              </a:rPr>
              <a:t>Banks and institutions</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Bank statements and copies of cancelled checks</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Credit card statements</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Retirement account statements</a:t>
            </a:r>
          </a:p>
          <a:p>
            <a:pPr marL="445770" lvl="1" indent="-171450" defTabSz="685800" fontAlgn="auto">
              <a:lnSpc>
                <a:spcPct val="100000"/>
              </a:lnSpc>
              <a:spcBef>
                <a:spcPts val="450"/>
              </a:spcBef>
              <a:spcAft>
                <a:spcPts val="450"/>
              </a:spcAft>
              <a:buClr>
                <a:prstClr val="black">
                  <a:lumMod val="65000"/>
                  <a:lumOff val="35000"/>
                </a:prstClr>
              </a:buClr>
              <a:defRPr/>
            </a:pPr>
            <a:r>
              <a:rPr lang="en-US" sz="1700" b="1" dirty="0">
                <a:solidFill>
                  <a:prstClr val="black">
                    <a:lumMod val="65000"/>
                    <a:lumOff val="35000"/>
                  </a:prstClr>
                </a:solidFill>
                <a:latin typeface="Arial" panose="020B0604020202020204" pitchFamily="34" charset="0"/>
                <a:cs typeface="Arial" panose="020B0604020202020204" pitchFamily="34" charset="0"/>
              </a:rPr>
              <a:t>Invoices and bills</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Accounts payable – bills you pay</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Sales invoices for customers or income</a:t>
            </a:r>
          </a:p>
          <a:p>
            <a:pPr marL="445770" lvl="1" indent="-171450" defTabSz="685800" fontAlgn="auto">
              <a:lnSpc>
                <a:spcPct val="110000"/>
              </a:lnSpc>
              <a:spcBef>
                <a:spcPts val="450"/>
              </a:spcBef>
              <a:spcAft>
                <a:spcPts val="450"/>
              </a:spcAft>
              <a:buClr>
                <a:prstClr val="black">
                  <a:lumMod val="65000"/>
                  <a:lumOff val="35000"/>
                </a:prstClr>
              </a:buClr>
              <a:defRPr/>
            </a:pPr>
            <a:r>
              <a:rPr lang="en-US" sz="1700" b="1" dirty="0">
                <a:solidFill>
                  <a:prstClr val="black">
                    <a:lumMod val="65000"/>
                    <a:lumOff val="35000"/>
                  </a:prstClr>
                </a:solidFill>
                <a:latin typeface="Arial" panose="020B0604020202020204" pitchFamily="34" charset="0"/>
                <a:cs typeface="Arial" panose="020B0604020202020204" pitchFamily="34" charset="0"/>
              </a:rPr>
              <a:t>Receipts</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All receipts for business purchases</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Debit/credit card statements are not evidence enough</a:t>
            </a:r>
          </a:p>
          <a:p>
            <a:pPr marL="445770" lvl="1" indent="-171450" defTabSz="685800" fontAlgn="auto">
              <a:spcBef>
                <a:spcPts val="900"/>
              </a:spcBef>
              <a:spcAft>
                <a:spcPts val="450"/>
              </a:spcAft>
              <a:buClr>
                <a:prstClr val="black">
                  <a:lumMod val="65000"/>
                  <a:lumOff val="35000"/>
                </a:prstClr>
              </a:buClr>
              <a:defRPr/>
            </a:pPr>
            <a:r>
              <a:rPr lang="en-US" sz="1700" b="1" dirty="0">
                <a:solidFill>
                  <a:prstClr val="black">
                    <a:lumMod val="65000"/>
                    <a:lumOff val="35000"/>
                  </a:prstClr>
                </a:solidFill>
                <a:latin typeface="Arial" panose="020B0604020202020204" pitchFamily="34" charset="0"/>
                <a:cs typeface="Arial" panose="020B0604020202020204" pitchFamily="34" charset="0"/>
              </a:rPr>
              <a:t>Cash receipts</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A receipt for a cash purchase is your only proof</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A contemporaneous record - A note a time an event happens is better than nothing else at all</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endParaRPr lang="en-US" sz="1300" dirty="0">
              <a:solidFill>
                <a:srgbClr val="514A40"/>
              </a:solidFill>
              <a:latin typeface="Arial" panose="020B0604020202020204" pitchFamily="34" charset="0"/>
              <a:cs typeface="Arial" panose="020B0604020202020204" pitchFamily="34" charset="0"/>
            </a:endParaRPr>
          </a:p>
          <a:p>
            <a:pPr marL="34290" indent="0" defTabSz="685800" fontAlgn="auto">
              <a:spcBef>
                <a:spcPts val="1350"/>
              </a:spcBef>
              <a:spcAft>
                <a:spcPts val="0"/>
              </a:spcAft>
              <a:buClr>
                <a:srgbClr val="A85229"/>
              </a:buClr>
              <a:buNone/>
              <a:defRPr/>
            </a:pPr>
            <a:endParaRPr lang="en-US" sz="1500" dirty="0">
              <a:solidFill>
                <a:srgbClr val="514A40"/>
              </a:solidFill>
              <a:latin typeface="Cambria"/>
            </a:endParaRPr>
          </a:p>
        </p:txBody>
      </p:sp>
      <p:sp>
        <p:nvSpPr>
          <p:cNvPr id="18" name="Rectangle: Rounded Corners 17">
            <a:extLst>
              <a:ext uri="{FF2B5EF4-FFF2-40B4-BE49-F238E27FC236}">
                <a16:creationId xmlns="" xmlns:a16="http://schemas.microsoft.com/office/drawing/2014/main" id="{19C4978F-ED2C-4DEC-9089-EBDE24BD4CFB}"/>
              </a:ext>
            </a:extLst>
          </p:cNvPr>
          <p:cNvSpPr/>
          <p:nvPr/>
        </p:nvSpPr>
        <p:spPr>
          <a:xfrm rot="923368">
            <a:off x="5815375" y="1548858"/>
            <a:ext cx="2502650" cy="758976"/>
          </a:xfrm>
          <a:prstGeom prst="roundRect">
            <a:avLst/>
          </a:prstGeom>
          <a:solidFill>
            <a:schemeClr val="accent1">
              <a:lumMod val="40000"/>
              <a:lumOff val="60000"/>
            </a:schemeClr>
          </a:solidFill>
          <a:ln w="6350" cap="flat" cmpd="sng" algn="ctr">
            <a:solidFill>
              <a:schemeClr val="tx1">
                <a:lumMod val="65000"/>
                <a:lumOff val="35000"/>
              </a:schemeClr>
            </a:solidFill>
            <a:prstDash val="solid"/>
            <a:miter lim="800000"/>
          </a:ln>
          <a:effectLst>
            <a:innerShdw blurRad="63500" dist="50800" dir="8100000">
              <a:prstClr val="black">
                <a:alpha val="50000"/>
              </a:prstClr>
            </a:innerShdw>
          </a:effectLst>
        </p:spPr>
        <p:txBody>
          <a:bodyPr lIns="68580" tIns="34290" rIns="68580" bIns="34290" rtlCol="0" anchor="ctr"/>
          <a:lstStyle/>
          <a:p>
            <a:pPr algn="ctr" defTabSz="685800" fontAlgn="auto">
              <a:spcBef>
                <a:spcPts val="0"/>
              </a:spcBef>
              <a:spcAft>
                <a:spcPts val="0"/>
              </a:spcAft>
              <a:defRPr/>
            </a:pPr>
            <a:r>
              <a:rPr lang="en-US" sz="1200" b="1" kern="0" dirty="0">
                <a:solidFill>
                  <a:srgbClr val="514A40"/>
                </a:solidFill>
                <a:latin typeface="Arial" panose="020B0604020202020204" pitchFamily="34" charset="0"/>
                <a:cs typeface="Arial" panose="020B0604020202020204" pitchFamily="34" charset="0"/>
              </a:rPr>
              <a:t>Don’t rely on your bank to be your recordkeeper.  Download at least once per year</a:t>
            </a:r>
          </a:p>
        </p:txBody>
      </p:sp>
      <p:grpSp>
        <p:nvGrpSpPr>
          <p:cNvPr id="13" name="Group 12">
            <a:extLst>
              <a:ext uri="{FF2B5EF4-FFF2-40B4-BE49-F238E27FC236}">
                <a16:creationId xmlns="" xmlns:a16="http://schemas.microsoft.com/office/drawing/2014/main" id="{378E57D6-A648-49E6-BD7E-9B81FD5FC216}"/>
              </a:ext>
            </a:extLst>
          </p:cNvPr>
          <p:cNvGrpSpPr/>
          <p:nvPr/>
        </p:nvGrpSpPr>
        <p:grpSpPr>
          <a:xfrm>
            <a:off x="7835237" y="269937"/>
            <a:ext cx="878723" cy="908321"/>
            <a:chOff x="8794562" y="1048529"/>
            <a:chExt cx="2690446" cy="2655277"/>
          </a:xfrm>
        </p:grpSpPr>
        <p:sp>
          <p:nvSpPr>
            <p:cNvPr id="14" name="Rectangle 13">
              <a:extLst>
                <a:ext uri="{FF2B5EF4-FFF2-40B4-BE49-F238E27FC236}">
                  <a16:creationId xmlns="" xmlns:a16="http://schemas.microsoft.com/office/drawing/2014/main" id="{55703663-75C3-4357-BCBA-E714B6437D00}"/>
                </a:ext>
              </a:extLst>
            </p:cNvPr>
            <p:cNvSpPr/>
            <p:nvPr/>
          </p:nvSpPr>
          <p:spPr>
            <a:xfrm>
              <a:off x="8794562" y="1048529"/>
              <a:ext cx="2690446" cy="2655277"/>
            </a:xfrm>
            <a:prstGeom prst="rect">
              <a:avLst/>
            </a:prstGeom>
            <a:solidFill>
              <a:sysClr val="window" lastClr="FFFFFF"/>
            </a:solidFill>
            <a:ln w="38100" cap="flat" cmpd="sng" algn="ctr">
              <a:solidFill>
                <a:srgbClr val="0070C0"/>
              </a:solidFill>
              <a:prstDash val="solid"/>
              <a:miter lim="800000"/>
            </a:ln>
            <a:effectLst/>
          </p:spPr>
          <p:txBody>
            <a:bodyPr rtlCol="0" anchor="ctr"/>
            <a:lstStyle/>
            <a:p>
              <a:pPr algn="ctr" defTabSz="685800" fontAlgn="auto">
                <a:spcBef>
                  <a:spcPts val="0"/>
                </a:spcBef>
                <a:spcAft>
                  <a:spcPts val="0"/>
                </a:spcAft>
                <a:defRPr/>
              </a:pPr>
              <a:endParaRPr lang="en-US" kern="0" dirty="0">
                <a:solidFill>
                  <a:prstClr val="white"/>
                </a:solidFill>
                <a:latin typeface="Cambria"/>
              </a:endParaRPr>
            </a:p>
          </p:txBody>
        </p:sp>
        <p:pic>
          <p:nvPicPr>
            <p:cNvPr id="15" name="Picture 14">
              <a:extLst>
                <a:ext uri="{FF2B5EF4-FFF2-40B4-BE49-F238E27FC236}">
                  <a16:creationId xmlns="" xmlns:a16="http://schemas.microsoft.com/office/drawing/2014/main" id="{1DA5EB81-A693-4704-AB8C-7358F00B49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41233" y="1277617"/>
              <a:ext cx="2197099" cy="2197101"/>
            </a:xfrm>
            <a:prstGeom prst="rect">
              <a:avLst/>
            </a:prstGeom>
            <a:ln>
              <a:noFill/>
            </a:ln>
          </p:spPr>
        </p:pic>
      </p:grpSp>
    </p:spTree>
    <p:extLst>
      <p:ext uri="{BB962C8B-B14F-4D97-AF65-F5344CB8AC3E}">
        <p14:creationId xmlns:p14="http://schemas.microsoft.com/office/powerpoint/2010/main" val="3925769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36815"/>
            <a:ext cx="9144000" cy="623248"/>
          </a:xfrm>
          <a:prstGeom prst="rect">
            <a:avLst/>
          </a:prstGeom>
          <a:noFill/>
        </p:spPr>
        <p:txBody>
          <a:bodyPr wrap="square" lIns="68580" tIns="34290" rIns="68580" bIns="34290">
            <a:spAutoFit/>
          </a:bodyPr>
          <a:lstStyle/>
          <a:p>
            <a:pPr algn="ctr" defTabSz="685800" fontAlgn="auto">
              <a:spcBef>
                <a:spcPts val="0"/>
              </a:spcBef>
              <a:spcAft>
                <a:spcPts val="0"/>
              </a:spcAft>
              <a:defRPr/>
            </a:pPr>
            <a:r>
              <a:rPr lang="en-US" sz="3600" dirty="0">
                <a:solidFill>
                  <a:prstClr val="black">
                    <a:lumMod val="65000"/>
                    <a:lumOff val="35000"/>
                  </a:prstClr>
                </a:solidFill>
                <a:latin typeface="Arial"/>
                <a:cs typeface="Arial"/>
              </a:rPr>
              <a:t>Mileage Logs</a:t>
            </a:r>
            <a:endParaRPr lang="en-US" sz="3600" dirty="0">
              <a:ln w="1905">
                <a:solidFill>
                  <a:prstClr val="black"/>
                </a:solidFill>
              </a:ln>
              <a:solidFill>
                <a:prstClr val="black">
                  <a:lumMod val="65000"/>
                  <a:lumOff val="35000"/>
                </a:prstClr>
              </a:solidFill>
              <a:effectLst>
                <a:innerShdw blurRad="69850" dist="43180" dir="5400000">
                  <a:srgbClr val="000000">
                    <a:alpha val="65000"/>
                  </a:srgbClr>
                </a:innerShdw>
              </a:effectLst>
              <a:latin typeface="Arial"/>
              <a:cs typeface="Arial"/>
            </a:endParaRPr>
          </a:p>
        </p:txBody>
      </p:sp>
      <p:sp>
        <p:nvSpPr>
          <p:cNvPr id="10" name="Slide Number Placeholder 4"/>
          <p:cNvSpPr>
            <a:spLocks noGrp="1"/>
          </p:cNvSpPr>
          <p:nvPr>
            <p:ph type="sldNum" sz="quarter" idx="12"/>
          </p:nvPr>
        </p:nvSpPr>
        <p:spPr bwMode="auto">
          <a:xfrm>
            <a:off x="8516517" y="4705350"/>
            <a:ext cx="398884"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defTabSz="685800" eaLnBrk="1" fontAlgn="auto" hangingPunct="1">
              <a:spcBef>
                <a:spcPts val="0"/>
              </a:spcBef>
              <a:spcAft>
                <a:spcPts val="0"/>
              </a:spcAft>
              <a:defRPr/>
            </a:pPr>
            <a:fld id="{3E1A59B2-B707-44E4-8C96-E6A906317235}" type="slidenum">
              <a:rPr lang="en-US" sz="1200">
                <a:solidFill>
                  <a:prstClr val="black">
                    <a:lumMod val="65000"/>
                    <a:lumOff val="35000"/>
                  </a:prstClr>
                </a:solidFill>
                <a:latin typeface="Arial"/>
                <a:cs typeface="Arial"/>
              </a:rPr>
              <a:pPr defTabSz="685800" eaLnBrk="1" fontAlgn="auto" hangingPunct="1">
                <a:spcBef>
                  <a:spcPts val="0"/>
                </a:spcBef>
                <a:spcAft>
                  <a:spcPts val="0"/>
                </a:spcAft>
                <a:defRPr/>
              </a:pPr>
              <a:t>32</a:t>
            </a:fld>
            <a:endParaRPr lang="en-US" sz="1200" dirty="0">
              <a:solidFill>
                <a:prstClr val="black">
                  <a:lumMod val="65000"/>
                  <a:lumOff val="35000"/>
                </a:prstClr>
              </a:solidFill>
              <a:latin typeface="Arial"/>
              <a:cs typeface="Arial"/>
            </a:endParaRPr>
          </a:p>
        </p:txBody>
      </p:sp>
      <p:sp>
        <p:nvSpPr>
          <p:cNvPr id="13" name="Text Placeholder 13">
            <a:extLst>
              <a:ext uri="{FF2B5EF4-FFF2-40B4-BE49-F238E27FC236}">
                <a16:creationId xmlns="" xmlns:a16="http://schemas.microsoft.com/office/drawing/2014/main" id="{8F6B07D6-E94A-4544-BC6E-8C615535C783}"/>
              </a:ext>
            </a:extLst>
          </p:cNvPr>
          <p:cNvSpPr txBox="1">
            <a:spLocks/>
          </p:cNvSpPr>
          <p:nvPr/>
        </p:nvSpPr>
        <p:spPr>
          <a:xfrm>
            <a:off x="988032" y="1677202"/>
            <a:ext cx="3545586" cy="323165"/>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fontAlgn="auto">
              <a:spcBef>
                <a:spcPts val="750"/>
              </a:spcBef>
              <a:spcAft>
                <a:spcPts val="0"/>
              </a:spcAft>
              <a:buNone/>
              <a:defRPr/>
            </a:pPr>
            <a:r>
              <a:rPr lang="en-US" sz="1500" b="1" u="sng" dirty="0">
                <a:solidFill>
                  <a:prstClr val="black">
                    <a:lumMod val="65000"/>
                    <a:lumOff val="35000"/>
                  </a:prstClr>
                </a:solidFill>
                <a:latin typeface="Arial" panose="020B0604020202020204" pitchFamily="34" charset="0"/>
                <a:cs typeface="Arial" panose="020B0604020202020204" pitchFamily="34" charset="0"/>
              </a:rPr>
              <a:t>Smartphone APP</a:t>
            </a:r>
          </a:p>
        </p:txBody>
      </p:sp>
      <p:sp>
        <p:nvSpPr>
          <p:cNvPr id="14" name="Content Placeholder 8">
            <a:extLst>
              <a:ext uri="{FF2B5EF4-FFF2-40B4-BE49-F238E27FC236}">
                <a16:creationId xmlns="" xmlns:a16="http://schemas.microsoft.com/office/drawing/2014/main" id="{6D6402F7-42BE-410C-BCB1-5E346C00424F}"/>
              </a:ext>
            </a:extLst>
          </p:cNvPr>
          <p:cNvSpPr txBox="1">
            <a:spLocks/>
          </p:cNvSpPr>
          <p:nvPr/>
        </p:nvSpPr>
        <p:spPr>
          <a:xfrm>
            <a:off x="988032" y="2000368"/>
            <a:ext cx="3545586" cy="2605088"/>
          </a:xfrm>
          <a:prstGeom prst="rect">
            <a:avLst/>
          </a:prstGeom>
        </p:spPr>
        <p:txBody>
          <a:bodyPr lIns="68580" tIns="34290" rIns="68580" bIns="3429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5763" indent="-171450" defTabSz="685800" fontAlgn="auto">
              <a:spcBef>
                <a:spcPts val="750"/>
              </a:spcBef>
              <a:spcAft>
                <a:spcPts val="0"/>
              </a:spcAft>
              <a:defRPr/>
            </a:pPr>
            <a:r>
              <a:rPr lang="en-US" sz="1500" dirty="0">
                <a:solidFill>
                  <a:prstClr val="black">
                    <a:lumMod val="65000"/>
                    <a:lumOff val="35000"/>
                  </a:prstClr>
                </a:solidFill>
                <a:latin typeface="Arial" panose="020B0604020202020204" pitchFamily="34" charset="0"/>
                <a:cs typeface="Arial" panose="020B0604020202020204" pitchFamily="34" charset="0"/>
              </a:rPr>
              <a:t>Mile IQ App – </a:t>
            </a:r>
            <a:r>
              <a:rPr lang="en-US" sz="1500" b="1" i="1" dirty="0">
                <a:solidFill>
                  <a:prstClr val="black">
                    <a:lumMod val="65000"/>
                    <a:lumOff val="35000"/>
                  </a:prstClr>
                </a:solidFill>
                <a:latin typeface="Arial" panose="020B0604020202020204" pitchFamily="34" charset="0"/>
                <a:cs typeface="Arial" panose="020B0604020202020204" pitchFamily="34" charset="0"/>
              </a:rPr>
              <a:t>Best Practice</a:t>
            </a:r>
          </a:p>
        </p:txBody>
      </p:sp>
      <p:sp>
        <p:nvSpPr>
          <p:cNvPr id="15" name="Text Placeholder 14">
            <a:extLst>
              <a:ext uri="{FF2B5EF4-FFF2-40B4-BE49-F238E27FC236}">
                <a16:creationId xmlns="" xmlns:a16="http://schemas.microsoft.com/office/drawing/2014/main" id="{EEB352D4-7349-47ED-8E59-80B67958EE1C}"/>
              </a:ext>
            </a:extLst>
          </p:cNvPr>
          <p:cNvSpPr txBox="1">
            <a:spLocks/>
          </p:cNvSpPr>
          <p:nvPr/>
        </p:nvSpPr>
        <p:spPr>
          <a:xfrm>
            <a:off x="4551686" y="1677202"/>
            <a:ext cx="3545586" cy="323165"/>
          </a:xfrm>
          <a:prstGeom prst="rect">
            <a:avLst/>
          </a:prstGeom>
        </p:spPr>
        <p:txBody>
          <a:bodyPr lIns="68580" tIns="34290" rIns="68580" bIns="3429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fontAlgn="auto">
              <a:spcBef>
                <a:spcPts val="750"/>
              </a:spcBef>
              <a:spcAft>
                <a:spcPts val="0"/>
              </a:spcAft>
              <a:buNone/>
              <a:defRPr/>
            </a:pPr>
            <a:r>
              <a:rPr lang="en-US" sz="1500" b="1" u="sng" dirty="0">
                <a:solidFill>
                  <a:prstClr val="black">
                    <a:lumMod val="65000"/>
                    <a:lumOff val="35000"/>
                  </a:prstClr>
                </a:solidFill>
                <a:latin typeface="Arial" panose="020B0604020202020204" pitchFamily="34" charset="0"/>
                <a:cs typeface="Arial" panose="020B0604020202020204" pitchFamily="34" charset="0"/>
              </a:rPr>
              <a:t>Traditional Method</a:t>
            </a:r>
          </a:p>
        </p:txBody>
      </p:sp>
      <p:sp>
        <p:nvSpPr>
          <p:cNvPr id="16" name="Content Placeholder 33">
            <a:extLst>
              <a:ext uri="{FF2B5EF4-FFF2-40B4-BE49-F238E27FC236}">
                <a16:creationId xmlns="" xmlns:a16="http://schemas.microsoft.com/office/drawing/2014/main" id="{B3082EF6-01AA-48C7-B034-2C15213F27DF}"/>
              </a:ext>
            </a:extLst>
          </p:cNvPr>
          <p:cNvSpPr txBox="1">
            <a:spLocks/>
          </p:cNvSpPr>
          <p:nvPr/>
        </p:nvSpPr>
        <p:spPr>
          <a:xfrm>
            <a:off x="4534877" y="1998104"/>
            <a:ext cx="3981639" cy="2605088"/>
          </a:xfrm>
          <a:prstGeom prst="rect">
            <a:avLst/>
          </a:prstGeom>
        </p:spPr>
        <p:txBody>
          <a:bodyPr lIns="68580" tIns="34290" rIns="68580" bIns="3429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171450" defTabSz="685800" fontAlgn="auto">
              <a:spcBef>
                <a:spcPts val="750"/>
              </a:spcBef>
              <a:spcAft>
                <a:spcPts val="0"/>
              </a:spcAft>
              <a:defRPr/>
            </a:pPr>
            <a:r>
              <a:rPr lang="en-US" sz="1500" dirty="0">
                <a:solidFill>
                  <a:prstClr val="black">
                    <a:lumMod val="65000"/>
                    <a:lumOff val="35000"/>
                  </a:prstClr>
                </a:solidFill>
                <a:latin typeface="Arial" panose="020B0604020202020204" pitchFamily="34" charset="0"/>
                <a:cs typeface="Arial" panose="020B0604020202020204" pitchFamily="34" charset="0"/>
              </a:rPr>
              <a:t>Individual data entry in log book</a:t>
            </a:r>
          </a:p>
          <a:p>
            <a:pPr marL="342900" indent="-171450" defTabSz="685800" fontAlgn="auto">
              <a:spcBef>
                <a:spcPts val="750"/>
              </a:spcBef>
              <a:spcAft>
                <a:spcPts val="0"/>
              </a:spcAft>
              <a:defRPr/>
            </a:pPr>
            <a:endParaRPr lang="en-US" sz="1500" dirty="0">
              <a:solidFill>
                <a:prstClr val="black"/>
              </a:solidFill>
              <a:latin typeface="Calibri"/>
            </a:endParaRPr>
          </a:p>
          <a:p>
            <a:pPr marL="342900" indent="-171450" defTabSz="685800" fontAlgn="auto">
              <a:spcBef>
                <a:spcPts val="750"/>
              </a:spcBef>
              <a:spcAft>
                <a:spcPts val="0"/>
              </a:spcAft>
              <a:defRPr/>
            </a:pPr>
            <a:endParaRPr lang="en-US" sz="1500" dirty="0">
              <a:solidFill>
                <a:prstClr val="black"/>
              </a:solidFill>
              <a:latin typeface="Calibri"/>
            </a:endParaRPr>
          </a:p>
          <a:p>
            <a:pPr marL="342900" indent="-171450" defTabSz="685800" fontAlgn="auto">
              <a:spcBef>
                <a:spcPts val="750"/>
              </a:spcBef>
              <a:spcAft>
                <a:spcPts val="0"/>
              </a:spcAft>
              <a:defRPr/>
            </a:pPr>
            <a:endParaRPr lang="en-US" sz="1500" dirty="0">
              <a:solidFill>
                <a:prstClr val="black"/>
              </a:solidFill>
              <a:latin typeface="Calibri"/>
            </a:endParaRPr>
          </a:p>
          <a:p>
            <a:pPr marL="171450" indent="0" defTabSz="685800" fontAlgn="auto">
              <a:spcBef>
                <a:spcPts val="750"/>
              </a:spcBef>
              <a:spcAft>
                <a:spcPts val="0"/>
              </a:spcAft>
              <a:buNone/>
              <a:defRPr/>
            </a:pPr>
            <a:r>
              <a:rPr lang="en-US" sz="1500" dirty="0">
                <a:solidFill>
                  <a:prstClr val="black"/>
                </a:solidFill>
                <a:latin typeface="Calibri"/>
              </a:rPr>
              <a:t/>
            </a:r>
            <a:br>
              <a:rPr lang="en-US" sz="1500" dirty="0">
                <a:solidFill>
                  <a:prstClr val="black"/>
                </a:solidFill>
                <a:latin typeface="Calibri"/>
              </a:rPr>
            </a:br>
            <a:endParaRPr lang="en-US" sz="1500" dirty="0">
              <a:solidFill>
                <a:prstClr val="black"/>
              </a:solidFill>
              <a:latin typeface="Calibri"/>
            </a:endParaRPr>
          </a:p>
          <a:p>
            <a:pPr marL="342900" indent="-171450" defTabSz="685800" fontAlgn="auto">
              <a:spcBef>
                <a:spcPts val="750"/>
              </a:spcBef>
              <a:spcAft>
                <a:spcPts val="0"/>
              </a:spcAft>
              <a:defRPr/>
            </a:pPr>
            <a:r>
              <a:rPr lang="en-US" sz="1500" dirty="0">
                <a:solidFill>
                  <a:prstClr val="black">
                    <a:lumMod val="65000"/>
                    <a:lumOff val="35000"/>
                  </a:prstClr>
                </a:solidFill>
                <a:latin typeface="Arial" panose="020B0604020202020204" pitchFamily="34" charset="0"/>
                <a:cs typeface="Arial" panose="020B0604020202020204" pitchFamily="34" charset="0"/>
              </a:rPr>
              <a:t>Or use hand written log book</a:t>
            </a:r>
          </a:p>
          <a:p>
            <a:pPr marL="642938" lvl="1" indent="-171450" defTabSz="685800" fontAlgn="auto">
              <a:spcBef>
                <a:spcPts val="450"/>
              </a:spcBef>
              <a:spcAft>
                <a:spcPts val="0"/>
              </a:spcAft>
              <a:defRPr/>
            </a:pPr>
            <a:r>
              <a:rPr lang="en-US" sz="1200" i="1" dirty="0">
                <a:solidFill>
                  <a:prstClr val="black">
                    <a:lumMod val="65000"/>
                    <a:lumOff val="35000"/>
                  </a:prstClr>
                </a:solidFill>
                <a:latin typeface="Arial" panose="020B0604020202020204" pitchFamily="34" charset="0"/>
                <a:cs typeface="Arial" panose="020B0604020202020204" pitchFamily="34" charset="0"/>
              </a:rPr>
              <a:t>Old school paper and pencil with same information as above</a:t>
            </a:r>
          </a:p>
          <a:p>
            <a:pPr marL="171450" indent="-171450" defTabSz="685800" fontAlgn="auto">
              <a:spcBef>
                <a:spcPts val="750"/>
              </a:spcBef>
              <a:spcAft>
                <a:spcPts val="0"/>
              </a:spcAft>
              <a:defRPr/>
            </a:pPr>
            <a:endParaRPr lang="en-US" sz="2100" dirty="0">
              <a:solidFill>
                <a:prstClr val="black"/>
              </a:solidFill>
              <a:latin typeface="Calibri"/>
            </a:endParaRPr>
          </a:p>
        </p:txBody>
      </p:sp>
      <p:pic>
        <p:nvPicPr>
          <p:cNvPr id="19" name="Picture 18">
            <a:extLst>
              <a:ext uri="{FF2B5EF4-FFF2-40B4-BE49-F238E27FC236}">
                <a16:creationId xmlns="" xmlns:a16="http://schemas.microsoft.com/office/drawing/2014/main" id="{F77937E4-9F72-4AF4-8EB0-B649BEA05166}"/>
              </a:ext>
            </a:extLst>
          </p:cNvPr>
          <p:cNvPicPr>
            <a:picLocks noChangeAspect="1"/>
          </p:cNvPicPr>
          <p:nvPr/>
        </p:nvPicPr>
        <p:blipFill>
          <a:blip r:embed="rId2"/>
          <a:stretch>
            <a:fillRect/>
          </a:stretch>
        </p:blipFill>
        <p:spPr>
          <a:xfrm>
            <a:off x="4707558" y="2460562"/>
            <a:ext cx="3448410" cy="1087754"/>
          </a:xfrm>
          <a:prstGeom prst="rect">
            <a:avLst/>
          </a:prstGeom>
        </p:spPr>
      </p:pic>
      <p:sp>
        <p:nvSpPr>
          <p:cNvPr id="20" name="Rectangle 19">
            <a:extLst>
              <a:ext uri="{FF2B5EF4-FFF2-40B4-BE49-F238E27FC236}">
                <a16:creationId xmlns="" xmlns:a16="http://schemas.microsoft.com/office/drawing/2014/main" id="{F8675A5A-FCD1-499A-91A7-E4EA74FB2BE8}"/>
              </a:ext>
            </a:extLst>
          </p:cNvPr>
          <p:cNvSpPr/>
          <p:nvPr/>
        </p:nvSpPr>
        <p:spPr>
          <a:xfrm>
            <a:off x="770946" y="991292"/>
            <a:ext cx="5381474" cy="577081"/>
          </a:xfrm>
          <a:prstGeom prst="rect">
            <a:avLst/>
          </a:prstGeom>
        </p:spPr>
        <p:txBody>
          <a:bodyPr wrap="none" lIns="68580" tIns="34290" rIns="68580" bIns="34290">
            <a:spAutoFit/>
          </a:bodyPr>
          <a:lstStyle/>
          <a:p>
            <a:pPr marL="34290" defTabSz="685800" fontAlgn="auto">
              <a:spcBef>
                <a:spcPts val="0"/>
              </a:spcBef>
              <a:spcAft>
                <a:spcPts val="0"/>
              </a:spcAft>
              <a:defRPr/>
            </a:pPr>
            <a:r>
              <a:rPr lang="en-US" sz="1800" b="1" dirty="0">
                <a:solidFill>
                  <a:prstClr val="black">
                    <a:lumMod val="65000"/>
                    <a:lumOff val="35000"/>
                  </a:prstClr>
                </a:solidFill>
                <a:latin typeface="Arial" panose="020B0604020202020204" pitchFamily="34" charset="0"/>
                <a:cs typeface="Arial" panose="020B0604020202020204" pitchFamily="34" charset="0"/>
              </a:rPr>
              <a:t>Auto Mileage Logs</a:t>
            </a:r>
          </a:p>
          <a:p>
            <a:pPr marL="557213" lvl="1" indent="-180975" defTabSz="685800" fontAlgn="auto">
              <a:spcBef>
                <a:spcPts val="0"/>
              </a:spcBef>
              <a:spcAft>
                <a:spcPts val="0"/>
              </a:spcAft>
              <a:buFont typeface="Arial" panose="020B0604020202020204" pitchFamily="34" charset="0"/>
              <a:buChar char="•"/>
              <a:defRPr/>
            </a:pPr>
            <a:r>
              <a:rPr lang="en-US" sz="1500" dirty="0">
                <a:solidFill>
                  <a:prstClr val="black">
                    <a:lumMod val="65000"/>
                    <a:lumOff val="35000"/>
                  </a:prstClr>
                </a:solidFill>
                <a:latin typeface="Arial" panose="020B0604020202020204" pitchFamily="34" charset="0"/>
                <a:cs typeface="Arial" panose="020B0604020202020204" pitchFamily="34" charset="0"/>
              </a:rPr>
              <a:t>Typically one of the largest deductions on a tax return</a:t>
            </a:r>
          </a:p>
        </p:txBody>
      </p:sp>
      <p:pic>
        <p:nvPicPr>
          <p:cNvPr id="21" name="Picture 20">
            <a:extLst>
              <a:ext uri="{FF2B5EF4-FFF2-40B4-BE49-F238E27FC236}">
                <a16:creationId xmlns="" xmlns:a16="http://schemas.microsoft.com/office/drawing/2014/main" id="{74B2767A-AF05-4710-9F7B-C2353ECE47AE}"/>
              </a:ext>
            </a:extLst>
          </p:cNvPr>
          <p:cNvPicPr>
            <a:picLocks noChangeAspect="1"/>
          </p:cNvPicPr>
          <p:nvPr/>
        </p:nvPicPr>
        <p:blipFill>
          <a:blip r:embed="rId3"/>
          <a:stretch>
            <a:fillRect/>
          </a:stretch>
        </p:blipFill>
        <p:spPr>
          <a:xfrm>
            <a:off x="1168198" y="2460562"/>
            <a:ext cx="2578673" cy="85955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2" name="Picture 21">
            <a:extLst>
              <a:ext uri="{FF2B5EF4-FFF2-40B4-BE49-F238E27FC236}">
                <a16:creationId xmlns="" xmlns:a16="http://schemas.microsoft.com/office/drawing/2014/main" id="{545F97E8-87D3-4704-B940-FECD8E5C4F4B}"/>
              </a:ext>
            </a:extLst>
          </p:cNvPr>
          <p:cNvPicPr>
            <a:picLocks noChangeAspect="1"/>
          </p:cNvPicPr>
          <p:nvPr/>
        </p:nvPicPr>
        <p:blipFill>
          <a:blip r:embed="rId4"/>
          <a:stretch>
            <a:fillRect/>
          </a:stretch>
        </p:blipFill>
        <p:spPr>
          <a:xfrm>
            <a:off x="1168198" y="3450439"/>
            <a:ext cx="2578674" cy="9187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nvGrpSpPr>
          <p:cNvPr id="17" name="Group 16">
            <a:extLst>
              <a:ext uri="{FF2B5EF4-FFF2-40B4-BE49-F238E27FC236}">
                <a16:creationId xmlns="" xmlns:a16="http://schemas.microsoft.com/office/drawing/2014/main" id="{B33AB9E9-97C2-4112-8059-7A54BF92CBE9}"/>
              </a:ext>
            </a:extLst>
          </p:cNvPr>
          <p:cNvGrpSpPr/>
          <p:nvPr/>
        </p:nvGrpSpPr>
        <p:grpSpPr>
          <a:xfrm>
            <a:off x="7835237" y="269937"/>
            <a:ext cx="878723" cy="908321"/>
            <a:chOff x="8794562" y="1048529"/>
            <a:chExt cx="2690446" cy="2655277"/>
          </a:xfrm>
        </p:grpSpPr>
        <p:sp>
          <p:nvSpPr>
            <p:cNvPr id="18" name="Rectangle 17">
              <a:extLst>
                <a:ext uri="{FF2B5EF4-FFF2-40B4-BE49-F238E27FC236}">
                  <a16:creationId xmlns="" xmlns:a16="http://schemas.microsoft.com/office/drawing/2014/main" id="{07D2023B-5951-466E-86B7-7CBE0E7B58DB}"/>
                </a:ext>
              </a:extLst>
            </p:cNvPr>
            <p:cNvSpPr/>
            <p:nvPr/>
          </p:nvSpPr>
          <p:spPr>
            <a:xfrm>
              <a:off x="8794562" y="1048529"/>
              <a:ext cx="2690446" cy="2655277"/>
            </a:xfrm>
            <a:prstGeom prst="rect">
              <a:avLst/>
            </a:prstGeom>
            <a:solidFill>
              <a:sysClr val="window" lastClr="FFFFFF"/>
            </a:solidFill>
            <a:ln w="38100" cap="flat" cmpd="sng" algn="ctr">
              <a:solidFill>
                <a:srgbClr val="0070C0"/>
              </a:solidFill>
              <a:prstDash val="solid"/>
              <a:miter lim="800000"/>
            </a:ln>
            <a:effectLst/>
          </p:spPr>
          <p:txBody>
            <a:bodyPr rtlCol="0" anchor="ctr"/>
            <a:lstStyle/>
            <a:p>
              <a:pPr algn="ctr" defTabSz="685800" fontAlgn="auto">
                <a:spcBef>
                  <a:spcPts val="0"/>
                </a:spcBef>
                <a:spcAft>
                  <a:spcPts val="0"/>
                </a:spcAft>
                <a:defRPr/>
              </a:pPr>
              <a:endParaRPr lang="en-US" kern="0" dirty="0">
                <a:solidFill>
                  <a:prstClr val="white"/>
                </a:solidFill>
                <a:latin typeface="Cambria"/>
              </a:endParaRPr>
            </a:p>
          </p:txBody>
        </p:sp>
        <p:pic>
          <p:nvPicPr>
            <p:cNvPr id="23" name="Picture 22">
              <a:extLst>
                <a:ext uri="{FF2B5EF4-FFF2-40B4-BE49-F238E27FC236}">
                  <a16:creationId xmlns="" xmlns:a16="http://schemas.microsoft.com/office/drawing/2014/main" id="{FACBDD3A-040A-4A56-8AF6-16C0DF995E9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41233" y="1277617"/>
              <a:ext cx="2197099" cy="2197101"/>
            </a:xfrm>
            <a:prstGeom prst="rect">
              <a:avLst/>
            </a:prstGeom>
            <a:ln>
              <a:noFill/>
            </a:ln>
          </p:spPr>
        </p:pic>
      </p:grpSp>
    </p:spTree>
    <p:extLst>
      <p:ext uri="{BB962C8B-B14F-4D97-AF65-F5344CB8AC3E}">
        <p14:creationId xmlns:p14="http://schemas.microsoft.com/office/powerpoint/2010/main" val="2462999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64307"/>
            <a:ext cx="9144000" cy="623248"/>
          </a:xfrm>
          <a:prstGeom prst="rect">
            <a:avLst/>
          </a:prstGeom>
          <a:noFill/>
        </p:spPr>
        <p:txBody>
          <a:bodyPr wrap="square" lIns="68580" tIns="34290" rIns="68580" bIns="34290">
            <a:spAutoFit/>
          </a:bodyPr>
          <a:lstStyle/>
          <a:p>
            <a:pPr algn="ctr" defTabSz="685800" fontAlgn="auto">
              <a:spcBef>
                <a:spcPts val="0"/>
              </a:spcBef>
              <a:spcAft>
                <a:spcPts val="0"/>
              </a:spcAft>
              <a:defRPr/>
            </a:pPr>
            <a:r>
              <a:rPr lang="en-US" sz="3600" dirty="0">
                <a:solidFill>
                  <a:prstClr val="black">
                    <a:lumMod val="65000"/>
                    <a:lumOff val="35000"/>
                  </a:prstClr>
                </a:solidFill>
                <a:latin typeface="Arial"/>
                <a:cs typeface="Arial"/>
              </a:rPr>
              <a:t>FAQs</a:t>
            </a:r>
            <a:endParaRPr lang="en-US" sz="3600" dirty="0">
              <a:ln w="1905">
                <a:solidFill>
                  <a:prstClr val="black"/>
                </a:solidFill>
              </a:ln>
              <a:solidFill>
                <a:prstClr val="black">
                  <a:lumMod val="65000"/>
                  <a:lumOff val="35000"/>
                </a:prstClr>
              </a:solidFill>
              <a:effectLst>
                <a:innerShdw blurRad="69850" dist="43180" dir="5400000">
                  <a:srgbClr val="000000">
                    <a:alpha val="65000"/>
                  </a:srgbClr>
                </a:innerShdw>
              </a:effectLst>
              <a:latin typeface="Arial"/>
              <a:cs typeface="Arial"/>
            </a:endParaRPr>
          </a:p>
        </p:txBody>
      </p:sp>
      <p:sp>
        <p:nvSpPr>
          <p:cNvPr id="10" name="Slide Number Placeholder 4"/>
          <p:cNvSpPr>
            <a:spLocks noGrp="1"/>
          </p:cNvSpPr>
          <p:nvPr>
            <p:ph type="sldNum" sz="quarter" idx="12"/>
          </p:nvPr>
        </p:nvSpPr>
        <p:spPr bwMode="auto">
          <a:xfrm>
            <a:off x="8516517" y="4705350"/>
            <a:ext cx="398884"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defTabSz="685800" eaLnBrk="1" fontAlgn="auto" hangingPunct="1">
              <a:spcBef>
                <a:spcPts val="0"/>
              </a:spcBef>
              <a:spcAft>
                <a:spcPts val="0"/>
              </a:spcAft>
              <a:defRPr/>
            </a:pPr>
            <a:fld id="{3E1A59B2-B707-44E4-8C96-E6A906317235}" type="slidenum">
              <a:rPr lang="en-US" sz="1200">
                <a:solidFill>
                  <a:prstClr val="black">
                    <a:lumMod val="65000"/>
                    <a:lumOff val="35000"/>
                  </a:prstClr>
                </a:solidFill>
                <a:latin typeface="Arial"/>
                <a:cs typeface="Arial"/>
              </a:rPr>
              <a:pPr defTabSz="685800" eaLnBrk="1" fontAlgn="auto" hangingPunct="1">
                <a:spcBef>
                  <a:spcPts val="0"/>
                </a:spcBef>
                <a:spcAft>
                  <a:spcPts val="0"/>
                </a:spcAft>
                <a:defRPr/>
              </a:pPr>
              <a:t>33</a:t>
            </a:fld>
            <a:endParaRPr lang="en-US" sz="1200" dirty="0">
              <a:solidFill>
                <a:prstClr val="black">
                  <a:lumMod val="65000"/>
                  <a:lumOff val="35000"/>
                </a:prstClr>
              </a:solidFill>
              <a:latin typeface="Arial"/>
              <a:cs typeface="Arial"/>
            </a:endParaRPr>
          </a:p>
        </p:txBody>
      </p:sp>
      <p:sp>
        <p:nvSpPr>
          <p:cNvPr id="20" name="Content Placeholder 3">
            <a:extLst>
              <a:ext uri="{FF2B5EF4-FFF2-40B4-BE49-F238E27FC236}">
                <a16:creationId xmlns="" xmlns:a16="http://schemas.microsoft.com/office/drawing/2014/main" id="{89942E90-AEF4-4B7C-8455-C0F692FC46F5}"/>
              </a:ext>
            </a:extLst>
          </p:cNvPr>
          <p:cNvSpPr txBox="1">
            <a:spLocks/>
          </p:cNvSpPr>
          <p:nvPr/>
        </p:nvSpPr>
        <p:spPr>
          <a:xfrm>
            <a:off x="908913" y="1025404"/>
            <a:ext cx="3587180" cy="3756146"/>
          </a:xfrm>
          <a:prstGeom prst="rect">
            <a:avLst/>
          </a:prstGeom>
        </p:spPr>
        <p:txBody>
          <a:bodyPr vert="horz" lIns="68580" tIns="34290" rIns="68580" bIns="34290" rtlCol="0">
            <a:normAutofit lnSpcReduction="10000"/>
          </a:bodyPr>
          <a:lstStyle>
            <a:lvl1pPr marL="27432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600"/>
              </a:spcBef>
              <a:spcAft>
                <a:spcPts val="600"/>
              </a:spcAft>
              <a:buClr>
                <a:schemeClr val="accent1"/>
              </a:buClr>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200"/>
              </a:spcBef>
              <a:spcAft>
                <a:spcPts val="600"/>
              </a:spcAft>
              <a:buClr>
                <a:schemeClr val="accent1"/>
              </a:buClr>
              <a:buFont typeface="Cambria" panose="02040503050406030204" pitchFamily="18" charset="0"/>
              <a:buChar char="‒"/>
              <a:defRPr sz="1600" i="1"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8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1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160" indent="0" algn="l" defTabSz="914400"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34290" indent="0" defTabSz="685800" fontAlgn="auto">
              <a:spcAft>
                <a:spcPts val="450"/>
              </a:spcAft>
              <a:buClr>
                <a:srgbClr val="A85229"/>
              </a:buClr>
              <a:buNone/>
              <a:defRPr/>
            </a:pPr>
            <a:r>
              <a:rPr lang="en-US" b="1" dirty="0">
                <a:solidFill>
                  <a:srgbClr val="4A3831"/>
                </a:solidFill>
                <a:latin typeface="Arial" panose="020B0604020202020204" pitchFamily="34" charset="0"/>
                <a:cs typeface="Arial" panose="020B0604020202020204" pitchFamily="34" charset="0"/>
              </a:rPr>
              <a:t>FAQs:  Recordkeeping</a:t>
            </a:r>
          </a:p>
          <a:p>
            <a:pPr marL="34290" lvl="1" indent="0" defTabSz="685800" fontAlgn="auto">
              <a:spcBef>
                <a:spcPts val="450"/>
              </a:spcBef>
              <a:spcAft>
                <a:spcPts val="450"/>
              </a:spcAft>
              <a:buClr>
                <a:prstClr val="black">
                  <a:lumMod val="65000"/>
                  <a:lumOff val="35000"/>
                </a:prstClr>
              </a:buClr>
              <a:buNone/>
              <a:defRPr/>
            </a:pPr>
            <a:r>
              <a:rPr lang="en-US" sz="1300" b="1" dirty="0">
                <a:solidFill>
                  <a:srgbClr val="514A40"/>
                </a:solidFill>
                <a:latin typeface="Arial" panose="020B0604020202020204" pitchFamily="34" charset="0"/>
                <a:cs typeface="Arial" panose="020B0604020202020204" pitchFamily="34" charset="0"/>
              </a:rPr>
              <a:t>Can I keep only electronic statements instead of paper?</a:t>
            </a:r>
          </a:p>
          <a:p>
            <a:pPr marL="257175" lvl="2" indent="-128588"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100" i="0" dirty="0">
                <a:solidFill>
                  <a:srgbClr val="514A40"/>
                </a:solidFill>
                <a:latin typeface="Arial" panose="020B0604020202020204" pitchFamily="34" charset="0"/>
                <a:cs typeface="Arial" panose="020B0604020202020204" pitchFamily="34" charset="0"/>
              </a:rPr>
              <a:t>Yes - Paper or electronic is fine  </a:t>
            </a:r>
          </a:p>
          <a:p>
            <a:pPr marL="257175" lvl="2" indent="-128588"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100" i="0" dirty="0">
                <a:solidFill>
                  <a:srgbClr val="514A40"/>
                </a:solidFill>
                <a:latin typeface="Arial" panose="020B0604020202020204" pitchFamily="34" charset="0"/>
                <a:cs typeface="Arial" panose="020B0604020202020204" pitchFamily="34" charset="0"/>
              </a:rPr>
              <a:t>Best Practice is that you download all statement to your possession at lease once per year.  Best to do this when preparing for your taxes  </a:t>
            </a:r>
          </a:p>
          <a:p>
            <a:pPr marL="257175" lvl="2" indent="-128588"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100" i="0" dirty="0">
                <a:solidFill>
                  <a:srgbClr val="514A40"/>
                </a:solidFill>
                <a:latin typeface="Arial" panose="020B0604020202020204" pitchFamily="34" charset="0"/>
                <a:cs typeface="Arial" panose="020B0604020202020204" pitchFamily="34" charset="0"/>
              </a:rPr>
              <a:t>Do not let the bank/institution be your recordkeeper</a:t>
            </a:r>
          </a:p>
          <a:p>
            <a:pPr marL="34290" lvl="1" indent="0" defTabSz="685800" fontAlgn="auto">
              <a:spcBef>
                <a:spcPts val="750"/>
              </a:spcBef>
              <a:spcAft>
                <a:spcPts val="225"/>
              </a:spcAft>
              <a:buClr>
                <a:prstClr val="black">
                  <a:lumMod val="65000"/>
                  <a:lumOff val="35000"/>
                </a:prstClr>
              </a:buClr>
              <a:buNone/>
              <a:defRPr/>
            </a:pPr>
            <a:r>
              <a:rPr lang="en-US" sz="1300" b="1" dirty="0">
                <a:solidFill>
                  <a:srgbClr val="514A40"/>
                </a:solidFill>
                <a:latin typeface="Arial" panose="020B0604020202020204" pitchFamily="34" charset="0"/>
                <a:cs typeface="Arial" panose="020B0604020202020204" pitchFamily="34" charset="0"/>
              </a:rPr>
              <a:t>Do I still need to keep receipts if I have everything listed on one credit card statement?</a:t>
            </a:r>
          </a:p>
          <a:p>
            <a:pPr marL="257175" lvl="2" indent="-128588" defTabSz="685800" fontAlgn="auto">
              <a:spcBef>
                <a:spcPts val="150"/>
              </a:spcBef>
              <a:spcAft>
                <a:spcPts val="225"/>
              </a:spcAft>
              <a:buClr>
                <a:prstClr val="black">
                  <a:lumMod val="65000"/>
                  <a:lumOff val="35000"/>
                </a:prstClr>
              </a:buClr>
              <a:buFont typeface="Arial" panose="020B0604020202020204" pitchFamily="34" charset="0"/>
              <a:buChar char="•"/>
              <a:defRPr/>
            </a:pPr>
            <a:r>
              <a:rPr lang="en-US" sz="1100" i="0" dirty="0">
                <a:solidFill>
                  <a:srgbClr val="514A40"/>
                </a:solidFill>
                <a:latin typeface="Arial" panose="020B0604020202020204" pitchFamily="34" charset="0"/>
                <a:cs typeface="Arial" panose="020B0604020202020204" pitchFamily="34" charset="0"/>
              </a:rPr>
              <a:t>Yes – a bank/credit card statement is not evidence enough.  You may need to provide the receipt</a:t>
            </a:r>
            <a:endParaRPr lang="en-US" sz="1100" b="1" i="0" dirty="0">
              <a:solidFill>
                <a:srgbClr val="514A40"/>
              </a:solidFill>
              <a:latin typeface="Arial" panose="020B0604020202020204" pitchFamily="34" charset="0"/>
              <a:cs typeface="Arial" panose="020B0604020202020204" pitchFamily="34" charset="0"/>
            </a:endParaRPr>
          </a:p>
          <a:p>
            <a:pPr marL="34290" lvl="1" indent="0" defTabSz="685800" fontAlgn="auto">
              <a:spcBef>
                <a:spcPts val="750"/>
              </a:spcBef>
              <a:spcAft>
                <a:spcPts val="225"/>
              </a:spcAft>
              <a:buClr>
                <a:prstClr val="black">
                  <a:lumMod val="65000"/>
                  <a:lumOff val="35000"/>
                </a:prstClr>
              </a:buClr>
              <a:buNone/>
              <a:defRPr/>
            </a:pPr>
            <a:r>
              <a:rPr lang="en-US" sz="1300" b="1" dirty="0">
                <a:solidFill>
                  <a:srgbClr val="514A40"/>
                </a:solidFill>
                <a:latin typeface="Arial" panose="020B0604020202020204" pitchFamily="34" charset="0"/>
                <a:cs typeface="Arial" panose="020B0604020202020204" pitchFamily="34" charset="0"/>
              </a:rPr>
              <a:t>When is a purchase a deduction?</a:t>
            </a:r>
          </a:p>
          <a:p>
            <a:pPr marL="257175" lvl="2" indent="-128588"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100" i="0" dirty="0">
                <a:solidFill>
                  <a:srgbClr val="514A40"/>
                </a:solidFill>
                <a:latin typeface="Arial" panose="020B0604020202020204" pitchFamily="34" charset="0"/>
                <a:cs typeface="Arial" panose="020B0604020202020204" pitchFamily="34" charset="0"/>
              </a:rPr>
              <a:t>A purchase is a deduction at the time you take possession of the item.  Not when you pay for it  </a:t>
            </a:r>
          </a:p>
          <a:p>
            <a:pPr marL="257175" lvl="2" indent="-128588"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100" i="0" dirty="0">
                <a:solidFill>
                  <a:srgbClr val="514A40"/>
                </a:solidFill>
                <a:latin typeface="Arial" panose="020B0604020202020204" pitchFamily="34" charset="0"/>
                <a:cs typeface="Arial" panose="020B0604020202020204" pitchFamily="34" charset="0"/>
              </a:rPr>
              <a:t>Record all transactions with the proper date</a:t>
            </a:r>
          </a:p>
          <a:p>
            <a:pPr marL="685800" lvl="2" indent="-171450" defTabSz="685800" fontAlgn="auto">
              <a:spcBef>
                <a:spcPts val="150"/>
              </a:spcBef>
              <a:spcAft>
                <a:spcPts val="450"/>
              </a:spcAft>
              <a:buClr>
                <a:srgbClr val="A85229"/>
              </a:buClr>
              <a:defRPr/>
            </a:pPr>
            <a:endParaRPr lang="en-US" sz="1200" dirty="0">
              <a:solidFill>
                <a:srgbClr val="514A40"/>
              </a:solidFill>
              <a:latin typeface="Cambria"/>
            </a:endParaRPr>
          </a:p>
          <a:p>
            <a:pPr marL="685800" lvl="2" indent="-171450" defTabSz="685800" fontAlgn="auto">
              <a:spcBef>
                <a:spcPts val="150"/>
              </a:spcBef>
              <a:spcAft>
                <a:spcPts val="450"/>
              </a:spcAft>
              <a:buClr>
                <a:srgbClr val="A85229"/>
              </a:buClr>
              <a:defRPr/>
            </a:pPr>
            <a:endParaRPr lang="en-US" sz="1200" dirty="0">
              <a:solidFill>
                <a:srgbClr val="514A40"/>
              </a:solidFill>
              <a:latin typeface="Cambria"/>
            </a:endParaRPr>
          </a:p>
          <a:p>
            <a:pPr marL="34290" indent="0" defTabSz="685800" fontAlgn="auto">
              <a:spcBef>
                <a:spcPts val="1350"/>
              </a:spcBef>
              <a:spcAft>
                <a:spcPts val="0"/>
              </a:spcAft>
              <a:buClr>
                <a:srgbClr val="A85229"/>
              </a:buClr>
              <a:buNone/>
              <a:defRPr/>
            </a:pPr>
            <a:endParaRPr lang="en-US" sz="1500" dirty="0">
              <a:solidFill>
                <a:srgbClr val="514A40"/>
              </a:solidFill>
              <a:latin typeface="Cambria"/>
            </a:endParaRPr>
          </a:p>
        </p:txBody>
      </p:sp>
      <p:pic>
        <p:nvPicPr>
          <p:cNvPr id="21" name="Picture 20">
            <a:extLst>
              <a:ext uri="{FF2B5EF4-FFF2-40B4-BE49-F238E27FC236}">
                <a16:creationId xmlns="" xmlns:a16="http://schemas.microsoft.com/office/drawing/2014/main" id="{F92D629E-0607-4574-A75C-1C08168E4A27}"/>
              </a:ext>
            </a:extLst>
          </p:cNvPr>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281370" y="1196450"/>
            <a:ext cx="564906" cy="564906"/>
          </a:xfrm>
          <a:prstGeom prst="rect">
            <a:avLst/>
          </a:prstGeom>
        </p:spPr>
      </p:pic>
      <p:sp>
        <p:nvSpPr>
          <p:cNvPr id="22" name="Content Placeholder 3">
            <a:extLst>
              <a:ext uri="{FF2B5EF4-FFF2-40B4-BE49-F238E27FC236}">
                <a16:creationId xmlns="" xmlns:a16="http://schemas.microsoft.com/office/drawing/2014/main" id="{62F9520B-6A20-4AB7-8C9E-9B2B0B281421}"/>
              </a:ext>
            </a:extLst>
          </p:cNvPr>
          <p:cNvSpPr txBox="1">
            <a:spLocks/>
          </p:cNvSpPr>
          <p:nvPr/>
        </p:nvSpPr>
        <p:spPr>
          <a:xfrm>
            <a:off x="4829083" y="1270271"/>
            <a:ext cx="3406005" cy="3435079"/>
          </a:xfrm>
          <a:prstGeom prst="rect">
            <a:avLst/>
          </a:prstGeom>
        </p:spPr>
        <p:txBody>
          <a:bodyPr vert="horz" lIns="68580" tIns="34290" rIns="68580" bIns="34290" rtlCol="0">
            <a:normAutofit/>
          </a:bodyPr>
          <a:lstStyle>
            <a:lvl1pPr marL="27432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600"/>
              </a:spcBef>
              <a:spcAft>
                <a:spcPts val="600"/>
              </a:spcAft>
              <a:buClr>
                <a:schemeClr val="accent1"/>
              </a:buClr>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200"/>
              </a:spcBef>
              <a:spcAft>
                <a:spcPts val="600"/>
              </a:spcAft>
              <a:buClr>
                <a:schemeClr val="accent1"/>
              </a:buClr>
              <a:buFont typeface="Cambria" panose="02040503050406030204" pitchFamily="18" charset="0"/>
              <a:buChar char="‒"/>
              <a:defRPr sz="1600" i="1"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8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1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160" indent="0" algn="l" defTabSz="914400"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34290" lvl="1" indent="0" defTabSz="685800" fontAlgn="auto">
              <a:spcBef>
                <a:spcPts val="750"/>
              </a:spcBef>
              <a:spcAft>
                <a:spcPts val="225"/>
              </a:spcAft>
              <a:buClr>
                <a:prstClr val="black">
                  <a:lumMod val="65000"/>
                  <a:lumOff val="35000"/>
                </a:prstClr>
              </a:buClr>
              <a:buNone/>
              <a:defRPr/>
            </a:pPr>
            <a:r>
              <a:rPr lang="en-US" sz="1300" b="1" dirty="0">
                <a:solidFill>
                  <a:srgbClr val="514A40"/>
                </a:solidFill>
                <a:latin typeface="Arial" panose="020B0604020202020204" pitchFamily="34" charset="0"/>
                <a:cs typeface="Arial" panose="020B0604020202020204" pitchFamily="34" charset="0"/>
              </a:rPr>
              <a:t>Does my CPA need to see all my receipts and records when preparing my tax return?</a:t>
            </a:r>
          </a:p>
          <a:p>
            <a:pPr marL="257175" lvl="2" indent="-128588"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100" i="0" dirty="0">
                <a:solidFill>
                  <a:srgbClr val="514A40"/>
                </a:solidFill>
                <a:latin typeface="Arial" panose="020B0604020202020204" pitchFamily="34" charset="0"/>
                <a:cs typeface="Arial" panose="020B0604020202020204" pitchFamily="34" charset="0"/>
              </a:rPr>
              <a:t>NO – for tax preparation purposes, we would use your P&amp;L statement or summary total.  It is assumed you always have the substantiation for any expense item you provide us for your taxes</a:t>
            </a:r>
            <a:endParaRPr lang="en-US" sz="1200" i="0" dirty="0">
              <a:solidFill>
                <a:srgbClr val="514A40"/>
              </a:solidFill>
              <a:latin typeface="Arial" panose="020B0604020202020204" pitchFamily="34" charset="0"/>
              <a:cs typeface="Arial" panose="020B0604020202020204" pitchFamily="34" charset="0"/>
            </a:endParaRPr>
          </a:p>
          <a:p>
            <a:pPr marL="34290" lvl="1" indent="0" defTabSz="685800" fontAlgn="auto">
              <a:spcBef>
                <a:spcPts val="750"/>
              </a:spcBef>
              <a:spcAft>
                <a:spcPts val="225"/>
              </a:spcAft>
              <a:buClr>
                <a:prstClr val="black">
                  <a:lumMod val="65000"/>
                  <a:lumOff val="35000"/>
                </a:prstClr>
              </a:buClr>
              <a:buNone/>
              <a:defRPr/>
            </a:pPr>
            <a:r>
              <a:rPr lang="en-US" sz="1300" b="1" dirty="0">
                <a:solidFill>
                  <a:srgbClr val="514A40"/>
                </a:solidFill>
                <a:latin typeface="Arial" panose="020B0604020202020204" pitchFamily="34" charset="0"/>
                <a:cs typeface="Arial" panose="020B0604020202020204" pitchFamily="34" charset="0"/>
              </a:rPr>
              <a:t>In an AUDIT, will the IRS or State want to see all my receipts and records?</a:t>
            </a:r>
          </a:p>
          <a:p>
            <a:pPr marL="257175" lvl="2" indent="-128588"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100" i="0" dirty="0">
                <a:solidFill>
                  <a:srgbClr val="514A40"/>
                </a:solidFill>
                <a:latin typeface="Arial" panose="020B0604020202020204" pitchFamily="34" charset="0"/>
                <a:cs typeface="Arial" panose="020B0604020202020204" pitchFamily="34" charset="0"/>
              </a:rPr>
              <a:t>More than likely – YES.   In a Federal or State audit, they can request to see your statements and receipts</a:t>
            </a:r>
          </a:p>
          <a:p>
            <a:pPr marL="685800" lvl="2" indent="-171450" defTabSz="685800" fontAlgn="auto">
              <a:spcBef>
                <a:spcPts val="150"/>
              </a:spcBef>
              <a:spcAft>
                <a:spcPts val="450"/>
              </a:spcAft>
              <a:buClr>
                <a:srgbClr val="A85229"/>
              </a:buClr>
              <a:defRPr/>
            </a:pPr>
            <a:endParaRPr lang="en-US" sz="1200" dirty="0">
              <a:solidFill>
                <a:srgbClr val="514A40"/>
              </a:solidFill>
              <a:latin typeface="Cambria"/>
            </a:endParaRPr>
          </a:p>
          <a:p>
            <a:pPr marL="685800" lvl="2" indent="-171450" defTabSz="685800" fontAlgn="auto">
              <a:spcBef>
                <a:spcPts val="150"/>
              </a:spcBef>
              <a:spcAft>
                <a:spcPts val="450"/>
              </a:spcAft>
              <a:buClr>
                <a:srgbClr val="A85229"/>
              </a:buClr>
              <a:defRPr/>
            </a:pPr>
            <a:endParaRPr lang="en-US" sz="1200" dirty="0">
              <a:solidFill>
                <a:srgbClr val="514A40"/>
              </a:solidFill>
              <a:latin typeface="Cambria"/>
            </a:endParaRPr>
          </a:p>
          <a:p>
            <a:pPr marL="34290" indent="0" defTabSz="685800" fontAlgn="auto">
              <a:spcBef>
                <a:spcPts val="1350"/>
              </a:spcBef>
              <a:spcAft>
                <a:spcPts val="0"/>
              </a:spcAft>
              <a:buClr>
                <a:srgbClr val="A85229"/>
              </a:buClr>
              <a:buNone/>
              <a:defRPr/>
            </a:pPr>
            <a:endParaRPr lang="en-US" sz="1500" dirty="0">
              <a:solidFill>
                <a:srgbClr val="514A40"/>
              </a:solidFill>
              <a:latin typeface="Cambria"/>
            </a:endParaRPr>
          </a:p>
        </p:txBody>
      </p:sp>
      <p:cxnSp>
        <p:nvCxnSpPr>
          <p:cNvPr id="23" name="Straight Connector 22">
            <a:extLst>
              <a:ext uri="{FF2B5EF4-FFF2-40B4-BE49-F238E27FC236}">
                <a16:creationId xmlns="" xmlns:a16="http://schemas.microsoft.com/office/drawing/2014/main" id="{0BB34993-5F26-417B-BF25-2FF441AACA37}"/>
              </a:ext>
            </a:extLst>
          </p:cNvPr>
          <p:cNvCxnSpPr>
            <a:cxnSpLocks/>
          </p:cNvCxnSpPr>
          <p:nvPr/>
        </p:nvCxnSpPr>
        <p:spPr>
          <a:xfrm>
            <a:off x="4621366" y="1025404"/>
            <a:ext cx="0" cy="3756146"/>
          </a:xfrm>
          <a:prstGeom prst="line">
            <a:avLst/>
          </a:prstGeom>
          <a:noFill/>
          <a:ln w="28575" cap="flat" cmpd="sng" algn="ctr">
            <a:solidFill>
              <a:srgbClr val="0070C0"/>
            </a:solidFill>
            <a:prstDash val="sysDot"/>
            <a:miter lim="800000"/>
          </a:ln>
          <a:effectLst/>
        </p:spPr>
      </p:cxnSp>
      <p:grpSp>
        <p:nvGrpSpPr>
          <p:cNvPr id="13" name="Group 12">
            <a:extLst>
              <a:ext uri="{FF2B5EF4-FFF2-40B4-BE49-F238E27FC236}">
                <a16:creationId xmlns="" xmlns:a16="http://schemas.microsoft.com/office/drawing/2014/main" id="{77636256-CDD3-4D9D-8EF1-B82AB5E1DE47}"/>
              </a:ext>
            </a:extLst>
          </p:cNvPr>
          <p:cNvGrpSpPr/>
          <p:nvPr/>
        </p:nvGrpSpPr>
        <p:grpSpPr>
          <a:xfrm>
            <a:off x="7835237" y="269937"/>
            <a:ext cx="878723" cy="908321"/>
            <a:chOff x="8794562" y="1048529"/>
            <a:chExt cx="2690446" cy="2655277"/>
          </a:xfrm>
        </p:grpSpPr>
        <p:sp>
          <p:nvSpPr>
            <p:cNvPr id="14" name="Rectangle 13">
              <a:extLst>
                <a:ext uri="{FF2B5EF4-FFF2-40B4-BE49-F238E27FC236}">
                  <a16:creationId xmlns="" xmlns:a16="http://schemas.microsoft.com/office/drawing/2014/main" id="{9696F7E9-675A-4D5B-BC31-0D2CBABBC06C}"/>
                </a:ext>
              </a:extLst>
            </p:cNvPr>
            <p:cNvSpPr/>
            <p:nvPr/>
          </p:nvSpPr>
          <p:spPr>
            <a:xfrm>
              <a:off x="8794562" y="1048529"/>
              <a:ext cx="2690446" cy="2655277"/>
            </a:xfrm>
            <a:prstGeom prst="rect">
              <a:avLst/>
            </a:prstGeom>
            <a:solidFill>
              <a:sysClr val="window" lastClr="FFFFFF"/>
            </a:solidFill>
            <a:ln w="38100" cap="flat" cmpd="sng" algn="ctr">
              <a:solidFill>
                <a:srgbClr val="0070C0"/>
              </a:solidFill>
              <a:prstDash val="solid"/>
              <a:miter lim="800000"/>
            </a:ln>
            <a:effectLst/>
          </p:spPr>
          <p:txBody>
            <a:bodyPr rtlCol="0" anchor="ctr"/>
            <a:lstStyle/>
            <a:p>
              <a:pPr algn="ctr" defTabSz="685800" fontAlgn="auto">
                <a:spcBef>
                  <a:spcPts val="0"/>
                </a:spcBef>
                <a:spcAft>
                  <a:spcPts val="0"/>
                </a:spcAft>
                <a:defRPr/>
              </a:pPr>
              <a:endParaRPr lang="en-US" kern="0" dirty="0">
                <a:solidFill>
                  <a:prstClr val="white"/>
                </a:solidFill>
                <a:latin typeface="Cambria"/>
              </a:endParaRPr>
            </a:p>
          </p:txBody>
        </p:sp>
        <p:pic>
          <p:nvPicPr>
            <p:cNvPr id="15" name="Picture 14">
              <a:extLst>
                <a:ext uri="{FF2B5EF4-FFF2-40B4-BE49-F238E27FC236}">
                  <a16:creationId xmlns="" xmlns:a16="http://schemas.microsoft.com/office/drawing/2014/main" id="{A00B3337-801D-445D-ABF4-34418446A6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41233" y="1277617"/>
              <a:ext cx="2197099" cy="2197101"/>
            </a:xfrm>
            <a:prstGeom prst="rect">
              <a:avLst/>
            </a:prstGeom>
            <a:ln>
              <a:noFill/>
            </a:ln>
          </p:spPr>
        </p:pic>
      </p:grpSp>
    </p:spTree>
    <p:extLst>
      <p:ext uri="{BB962C8B-B14F-4D97-AF65-F5344CB8AC3E}">
        <p14:creationId xmlns:p14="http://schemas.microsoft.com/office/powerpoint/2010/main" val="4062931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64307"/>
            <a:ext cx="9144000" cy="623248"/>
          </a:xfrm>
          <a:prstGeom prst="rect">
            <a:avLst/>
          </a:prstGeom>
          <a:noFill/>
        </p:spPr>
        <p:txBody>
          <a:bodyPr wrap="square" lIns="68580" tIns="34290" rIns="68580" bIns="34290">
            <a:spAutoFit/>
          </a:bodyPr>
          <a:lstStyle/>
          <a:p>
            <a:pPr algn="ctr" defTabSz="685800" fontAlgn="auto">
              <a:spcBef>
                <a:spcPts val="0"/>
              </a:spcBef>
              <a:spcAft>
                <a:spcPts val="0"/>
              </a:spcAft>
              <a:defRPr/>
            </a:pPr>
            <a:r>
              <a:rPr lang="en-US" sz="3600" dirty="0">
                <a:solidFill>
                  <a:prstClr val="black">
                    <a:lumMod val="65000"/>
                    <a:lumOff val="35000"/>
                  </a:prstClr>
                </a:solidFill>
                <a:latin typeface="Arial"/>
                <a:cs typeface="Arial"/>
              </a:rPr>
              <a:t>How Long to Keep?</a:t>
            </a:r>
            <a:endParaRPr lang="en-US" sz="3600" dirty="0">
              <a:ln w="1905">
                <a:solidFill>
                  <a:prstClr val="black"/>
                </a:solidFill>
              </a:ln>
              <a:solidFill>
                <a:prstClr val="black">
                  <a:lumMod val="65000"/>
                  <a:lumOff val="35000"/>
                </a:prstClr>
              </a:solidFill>
              <a:effectLst>
                <a:innerShdw blurRad="69850" dist="43180" dir="5400000">
                  <a:srgbClr val="000000">
                    <a:alpha val="65000"/>
                  </a:srgbClr>
                </a:innerShdw>
              </a:effectLst>
              <a:latin typeface="Arial"/>
              <a:cs typeface="Arial"/>
            </a:endParaRPr>
          </a:p>
        </p:txBody>
      </p:sp>
      <p:sp>
        <p:nvSpPr>
          <p:cNvPr id="10" name="Slide Number Placeholder 4"/>
          <p:cNvSpPr>
            <a:spLocks noGrp="1"/>
          </p:cNvSpPr>
          <p:nvPr>
            <p:ph type="sldNum" sz="quarter" idx="12"/>
          </p:nvPr>
        </p:nvSpPr>
        <p:spPr bwMode="auto">
          <a:xfrm>
            <a:off x="8516517" y="4705350"/>
            <a:ext cx="398884"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31" indent="-285743" eaLnBrk="0" hangingPunct="0">
              <a:defRPr sz="1400">
                <a:solidFill>
                  <a:schemeClr val="tx1"/>
                </a:solidFill>
                <a:latin typeface="Tahoma" pitchFamily="34" charset="0"/>
              </a:defRPr>
            </a:lvl2pPr>
            <a:lvl3pPr marL="1142972" indent="-228594" eaLnBrk="0" hangingPunct="0">
              <a:defRPr sz="1400">
                <a:solidFill>
                  <a:schemeClr val="tx1"/>
                </a:solidFill>
                <a:latin typeface="Tahoma" pitchFamily="34" charset="0"/>
              </a:defRPr>
            </a:lvl3pPr>
            <a:lvl4pPr marL="1600160" indent="-228594" eaLnBrk="0" hangingPunct="0">
              <a:defRPr sz="1400">
                <a:solidFill>
                  <a:schemeClr val="tx1"/>
                </a:solidFill>
                <a:latin typeface="Tahoma" pitchFamily="34" charset="0"/>
              </a:defRPr>
            </a:lvl4pPr>
            <a:lvl5pPr marL="2057348" indent="-228594" eaLnBrk="0" hangingPunct="0">
              <a:defRPr sz="1400">
                <a:solidFill>
                  <a:schemeClr val="tx1"/>
                </a:solidFill>
                <a:latin typeface="Tahoma" pitchFamily="34" charset="0"/>
              </a:defRPr>
            </a:lvl5pPr>
            <a:lvl6pPr marL="2514537" indent="-228594" eaLnBrk="0" fontAlgn="base" hangingPunct="0">
              <a:spcBef>
                <a:spcPct val="0"/>
              </a:spcBef>
              <a:spcAft>
                <a:spcPct val="0"/>
              </a:spcAft>
              <a:defRPr sz="1400">
                <a:solidFill>
                  <a:schemeClr val="tx1"/>
                </a:solidFill>
                <a:latin typeface="Tahoma" pitchFamily="34" charset="0"/>
              </a:defRPr>
            </a:lvl6pPr>
            <a:lvl7pPr marL="2971726" indent="-228594" eaLnBrk="0" fontAlgn="base" hangingPunct="0">
              <a:spcBef>
                <a:spcPct val="0"/>
              </a:spcBef>
              <a:spcAft>
                <a:spcPct val="0"/>
              </a:spcAft>
              <a:defRPr sz="1400">
                <a:solidFill>
                  <a:schemeClr val="tx1"/>
                </a:solidFill>
                <a:latin typeface="Tahoma" pitchFamily="34" charset="0"/>
              </a:defRPr>
            </a:lvl7pPr>
            <a:lvl8pPr marL="3428915" indent="-228594" eaLnBrk="0" fontAlgn="base" hangingPunct="0">
              <a:spcBef>
                <a:spcPct val="0"/>
              </a:spcBef>
              <a:spcAft>
                <a:spcPct val="0"/>
              </a:spcAft>
              <a:defRPr sz="1400">
                <a:solidFill>
                  <a:schemeClr val="tx1"/>
                </a:solidFill>
                <a:latin typeface="Tahoma" pitchFamily="34" charset="0"/>
              </a:defRPr>
            </a:lvl8pPr>
            <a:lvl9pPr marL="3886103" indent="-228594" eaLnBrk="0" fontAlgn="base" hangingPunct="0">
              <a:spcBef>
                <a:spcPct val="0"/>
              </a:spcBef>
              <a:spcAft>
                <a:spcPct val="0"/>
              </a:spcAft>
              <a:defRPr sz="1400">
                <a:solidFill>
                  <a:schemeClr val="tx1"/>
                </a:solidFill>
                <a:latin typeface="Tahoma" pitchFamily="34" charset="0"/>
              </a:defRPr>
            </a:lvl9pPr>
          </a:lstStyle>
          <a:p>
            <a:pPr defTabSz="685800" eaLnBrk="1" fontAlgn="auto" hangingPunct="1">
              <a:spcBef>
                <a:spcPts val="0"/>
              </a:spcBef>
              <a:spcAft>
                <a:spcPts val="0"/>
              </a:spcAft>
              <a:defRPr/>
            </a:pPr>
            <a:fld id="{3E1A59B2-B707-44E4-8C96-E6A906317235}" type="slidenum">
              <a:rPr lang="en-US" sz="1200">
                <a:solidFill>
                  <a:prstClr val="black">
                    <a:lumMod val="65000"/>
                    <a:lumOff val="35000"/>
                  </a:prstClr>
                </a:solidFill>
                <a:latin typeface="Arial"/>
                <a:cs typeface="Arial"/>
              </a:rPr>
              <a:pPr defTabSz="685800" eaLnBrk="1" fontAlgn="auto" hangingPunct="1">
                <a:spcBef>
                  <a:spcPts val="0"/>
                </a:spcBef>
                <a:spcAft>
                  <a:spcPts val="0"/>
                </a:spcAft>
                <a:defRPr/>
              </a:pPr>
              <a:t>34</a:t>
            </a:fld>
            <a:endParaRPr lang="en-US" sz="1200" dirty="0">
              <a:solidFill>
                <a:prstClr val="black">
                  <a:lumMod val="65000"/>
                  <a:lumOff val="35000"/>
                </a:prstClr>
              </a:solidFill>
              <a:latin typeface="Arial"/>
              <a:cs typeface="Arial"/>
            </a:endParaRPr>
          </a:p>
        </p:txBody>
      </p:sp>
      <p:sp>
        <p:nvSpPr>
          <p:cNvPr id="17" name="Content Placeholder 3">
            <a:extLst>
              <a:ext uri="{FF2B5EF4-FFF2-40B4-BE49-F238E27FC236}">
                <a16:creationId xmlns="" xmlns:a16="http://schemas.microsoft.com/office/drawing/2014/main" id="{E3F97684-0DFF-4034-BC96-CAAA4C17B5B9}"/>
              </a:ext>
            </a:extLst>
          </p:cNvPr>
          <p:cNvSpPr txBox="1">
            <a:spLocks/>
          </p:cNvSpPr>
          <p:nvPr/>
        </p:nvSpPr>
        <p:spPr>
          <a:xfrm>
            <a:off x="770134" y="1122286"/>
            <a:ext cx="7356308" cy="3625288"/>
          </a:xfrm>
          <a:prstGeom prst="rect">
            <a:avLst/>
          </a:prstGeom>
        </p:spPr>
        <p:txBody>
          <a:bodyPr vert="horz" lIns="68580" tIns="34290" rIns="68580" bIns="34290" rtlCol="0">
            <a:normAutofit lnSpcReduction="10000"/>
          </a:bodyPr>
          <a:lstStyle>
            <a:lvl1pPr marL="27432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600"/>
              </a:spcBef>
              <a:spcAft>
                <a:spcPts val="600"/>
              </a:spcAft>
              <a:buClr>
                <a:schemeClr val="accent1"/>
              </a:buClr>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200"/>
              </a:spcBef>
              <a:spcAft>
                <a:spcPts val="600"/>
              </a:spcAft>
              <a:buClr>
                <a:schemeClr val="accent1"/>
              </a:buClr>
              <a:buFont typeface="Cambria" panose="02040503050406030204" pitchFamily="18" charset="0"/>
              <a:buChar char="‒"/>
              <a:defRPr sz="1600" i="1"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8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1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160" indent="0" algn="l" defTabSz="914400"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34290" indent="0" defTabSz="685800" fontAlgn="auto">
              <a:spcAft>
                <a:spcPts val="0"/>
              </a:spcAft>
              <a:buClr>
                <a:srgbClr val="A85229"/>
              </a:buClr>
              <a:buNone/>
              <a:defRPr/>
            </a:pPr>
            <a:r>
              <a:rPr lang="en-US" b="1" dirty="0">
                <a:solidFill>
                  <a:prstClr val="black">
                    <a:lumMod val="65000"/>
                    <a:lumOff val="35000"/>
                  </a:prstClr>
                </a:solidFill>
                <a:latin typeface="Arial" panose="020B0604020202020204" pitchFamily="34" charset="0"/>
                <a:cs typeface="Arial" panose="020B0604020202020204" pitchFamily="34" charset="0"/>
              </a:rPr>
              <a:t>How long do I need to keep my records?</a:t>
            </a:r>
          </a:p>
          <a:p>
            <a:pPr marL="445770" lvl="1" indent="-171450" defTabSz="685800" fontAlgn="auto">
              <a:spcBef>
                <a:spcPts val="900"/>
              </a:spcBef>
              <a:spcAft>
                <a:spcPts val="450"/>
              </a:spcAft>
              <a:buClr>
                <a:prstClr val="black">
                  <a:lumMod val="65000"/>
                  <a:lumOff val="35000"/>
                </a:prstClr>
              </a:buClr>
              <a:defRPr/>
            </a:pPr>
            <a:r>
              <a:rPr lang="en-US" sz="1700" b="1" dirty="0">
                <a:solidFill>
                  <a:prstClr val="black">
                    <a:lumMod val="65000"/>
                    <a:lumOff val="35000"/>
                  </a:prstClr>
                </a:solidFill>
                <a:latin typeface="Arial" panose="020B0604020202020204" pitchFamily="34" charset="0"/>
                <a:cs typeface="Arial" panose="020B0604020202020204" pitchFamily="34" charset="0"/>
              </a:rPr>
              <a:t>Best Practice – Keep about </a:t>
            </a:r>
            <a:r>
              <a:rPr lang="en-US" sz="1700" b="1" dirty="0">
                <a:solidFill>
                  <a:srgbClr val="0070C0"/>
                </a:solidFill>
                <a:latin typeface="Arial" panose="020B0604020202020204" pitchFamily="34" charset="0"/>
                <a:cs typeface="Arial" panose="020B0604020202020204" pitchFamily="34" charset="0"/>
              </a:rPr>
              <a:t>7 years </a:t>
            </a:r>
            <a:r>
              <a:rPr lang="en-US" sz="1700" b="1" dirty="0">
                <a:solidFill>
                  <a:prstClr val="black">
                    <a:lumMod val="65000"/>
                    <a:lumOff val="35000"/>
                  </a:prstClr>
                </a:solidFill>
                <a:latin typeface="Arial" panose="020B0604020202020204" pitchFamily="34" charset="0"/>
                <a:cs typeface="Arial" panose="020B0604020202020204" pitchFamily="34" charset="0"/>
              </a:rPr>
              <a:t>of documents</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Receipts and invoice statements</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Bank statements – download them</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Credit card statements – download them</a:t>
            </a:r>
          </a:p>
          <a:p>
            <a:pPr marL="445770" lvl="1" indent="-171450" defTabSz="685800" fontAlgn="auto">
              <a:lnSpc>
                <a:spcPct val="100000"/>
              </a:lnSpc>
              <a:spcBef>
                <a:spcPts val="450"/>
              </a:spcBef>
              <a:spcAft>
                <a:spcPts val="450"/>
              </a:spcAft>
              <a:buClr>
                <a:prstClr val="black">
                  <a:lumMod val="65000"/>
                  <a:lumOff val="35000"/>
                </a:prstClr>
              </a:buClr>
              <a:defRPr/>
            </a:pPr>
            <a:r>
              <a:rPr lang="en-US" sz="1700" b="1" dirty="0">
                <a:solidFill>
                  <a:prstClr val="black">
                    <a:lumMod val="65000"/>
                    <a:lumOff val="35000"/>
                  </a:prstClr>
                </a:solidFill>
                <a:latin typeface="Arial" panose="020B0604020202020204" pitchFamily="34" charset="0"/>
                <a:cs typeface="Arial" panose="020B0604020202020204" pitchFamily="34" charset="0"/>
              </a:rPr>
              <a:t>Why?</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The IRS can go back </a:t>
            </a:r>
            <a:r>
              <a:rPr lang="en-US" sz="1400" b="1" i="0" dirty="0">
                <a:solidFill>
                  <a:srgbClr val="0070C0"/>
                </a:solidFill>
                <a:latin typeface="Arial" panose="020B0604020202020204" pitchFamily="34" charset="0"/>
                <a:cs typeface="Arial" panose="020B0604020202020204" pitchFamily="34" charset="0"/>
              </a:rPr>
              <a:t>3</a:t>
            </a:r>
            <a:r>
              <a:rPr lang="en-US" sz="1300" i="0" dirty="0">
                <a:solidFill>
                  <a:srgbClr val="0070C0"/>
                </a:solidFill>
                <a:latin typeface="Arial" panose="020B0604020202020204" pitchFamily="34" charset="0"/>
                <a:cs typeface="Arial" panose="020B0604020202020204" pitchFamily="34" charset="0"/>
              </a:rPr>
              <a:t> </a:t>
            </a:r>
            <a:r>
              <a:rPr lang="en-US" sz="1300" i="0" dirty="0">
                <a:solidFill>
                  <a:prstClr val="black">
                    <a:lumMod val="65000"/>
                    <a:lumOff val="35000"/>
                  </a:prstClr>
                </a:solidFill>
                <a:latin typeface="Arial" panose="020B0604020202020204" pitchFamily="34" charset="0"/>
                <a:cs typeface="Arial" panose="020B0604020202020204" pitchFamily="34" charset="0"/>
              </a:rPr>
              <a:t>years from the date a return is filed</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25% understatement of income can be</a:t>
            </a:r>
            <a:r>
              <a:rPr lang="en-US" sz="1300" b="1" i="0" dirty="0">
                <a:solidFill>
                  <a:prstClr val="black">
                    <a:lumMod val="65000"/>
                    <a:lumOff val="35000"/>
                  </a:prstClr>
                </a:solidFill>
                <a:latin typeface="Arial" panose="020B0604020202020204" pitchFamily="34" charset="0"/>
                <a:cs typeface="Arial" panose="020B0604020202020204" pitchFamily="34" charset="0"/>
              </a:rPr>
              <a:t> </a:t>
            </a:r>
            <a:r>
              <a:rPr lang="en-US" sz="1400" b="1" i="0" dirty="0">
                <a:solidFill>
                  <a:srgbClr val="0070C0"/>
                </a:solidFill>
                <a:latin typeface="Arial" panose="020B0604020202020204" pitchFamily="34" charset="0"/>
                <a:cs typeface="Arial" panose="020B0604020202020204" pitchFamily="34" charset="0"/>
              </a:rPr>
              <a:t>6</a:t>
            </a:r>
            <a:r>
              <a:rPr lang="en-US" sz="1300" b="1" i="0" dirty="0">
                <a:solidFill>
                  <a:prstClr val="black">
                    <a:lumMod val="65000"/>
                    <a:lumOff val="35000"/>
                  </a:prstClr>
                </a:solidFill>
                <a:latin typeface="Arial" panose="020B0604020202020204" pitchFamily="34" charset="0"/>
                <a:cs typeface="Arial" panose="020B0604020202020204" pitchFamily="34" charset="0"/>
              </a:rPr>
              <a:t> </a:t>
            </a:r>
            <a:r>
              <a:rPr lang="en-US" sz="1300" i="0" dirty="0">
                <a:solidFill>
                  <a:prstClr val="black">
                    <a:lumMod val="65000"/>
                    <a:lumOff val="35000"/>
                  </a:prstClr>
                </a:solidFill>
                <a:latin typeface="Arial" panose="020B0604020202020204" pitchFamily="34" charset="0"/>
                <a:cs typeface="Arial" panose="020B0604020202020204" pitchFamily="34" charset="0"/>
              </a:rPr>
              <a:t>years back</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r>
              <a:rPr lang="en-US" sz="1300" i="0" dirty="0">
                <a:solidFill>
                  <a:prstClr val="black">
                    <a:lumMod val="65000"/>
                    <a:lumOff val="35000"/>
                  </a:prstClr>
                </a:solidFill>
                <a:latin typeface="Arial" panose="020B0604020202020204" pitchFamily="34" charset="0"/>
                <a:cs typeface="Arial" panose="020B0604020202020204" pitchFamily="34" charset="0"/>
              </a:rPr>
              <a:t>NOL origination can go back </a:t>
            </a:r>
            <a:r>
              <a:rPr lang="en-US" sz="1300" b="1" i="0" dirty="0">
                <a:solidFill>
                  <a:schemeClr val="accent1">
                    <a:lumMod val="75000"/>
                  </a:schemeClr>
                </a:solidFill>
                <a:latin typeface="Arial" panose="020B0604020202020204" pitchFamily="34" charset="0"/>
                <a:cs typeface="Arial" panose="020B0604020202020204" pitchFamily="34" charset="0"/>
              </a:rPr>
              <a:t>20</a:t>
            </a:r>
            <a:r>
              <a:rPr lang="en-US" sz="1300" i="0" dirty="0">
                <a:solidFill>
                  <a:prstClr val="black">
                    <a:lumMod val="65000"/>
                    <a:lumOff val="35000"/>
                  </a:prstClr>
                </a:solidFill>
                <a:latin typeface="Arial" panose="020B0604020202020204" pitchFamily="34" charset="0"/>
                <a:cs typeface="Arial" panose="020B0604020202020204" pitchFamily="34" charset="0"/>
              </a:rPr>
              <a:t> years</a:t>
            </a:r>
          </a:p>
          <a:p>
            <a:pPr marL="42863" lvl="1" indent="0" defTabSz="685800" fontAlgn="auto">
              <a:lnSpc>
                <a:spcPct val="110000"/>
              </a:lnSpc>
              <a:spcBef>
                <a:spcPts val="450"/>
              </a:spcBef>
              <a:spcAft>
                <a:spcPts val="450"/>
              </a:spcAft>
              <a:buClr>
                <a:prstClr val="black">
                  <a:lumMod val="65000"/>
                  <a:lumOff val="35000"/>
                </a:prstClr>
              </a:buClr>
              <a:buNone/>
              <a:defRPr/>
            </a:pPr>
            <a:r>
              <a:rPr lang="en-US" sz="2000" b="1" dirty="0">
                <a:solidFill>
                  <a:prstClr val="black">
                    <a:lumMod val="65000"/>
                    <a:lumOff val="35000"/>
                  </a:prstClr>
                </a:solidFill>
                <a:latin typeface="Arial" panose="020B0604020202020204" pitchFamily="34" charset="0"/>
                <a:cs typeface="Arial" panose="020B0604020202020204" pitchFamily="34" charset="0"/>
              </a:rPr>
              <a:t>What about tax returns?</a:t>
            </a:r>
          </a:p>
          <a:p>
            <a:pPr marL="445770" lvl="1" indent="-171450" defTabSz="685800" fontAlgn="auto">
              <a:spcBef>
                <a:spcPts val="900"/>
              </a:spcBef>
              <a:spcAft>
                <a:spcPts val="450"/>
              </a:spcAft>
              <a:buClr>
                <a:prstClr val="black">
                  <a:lumMod val="65000"/>
                  <a:lumOff val="35000"/>
                </a:prstClr>
              </a:buClr>
              <a:defRPr/>
            </a:pPr>
            <a:r>
              <a:rPr lang="en-US" sz="1700" b="1" dirty="0">
                <a:solidFill>
                  <a:prstClr val="black">
                    <a:lumMod val="65000"/>
                    <a:lumOff val="35000"/>
                  </a:prstClr>
                </a:solidFill>
                <a:latin typeface="Arial" panose="020B0604020202020204" pitchFamily="34" charset="0"/>
                <a:cs typeface="Arial" panose="020B0604020202020204" pitchFamily="34" charset="0"/>
              </a:rPr>
              <a:t>Best Practice </a:t>
            </a:r>
            <a:r>
              <a:rPr lang="en-US" sz="1700" dirty="0">
                <a:solidFill>
                  <a:prstClr val="black">
                    <a:lumMod val="65000"/>
                    <a:lumOff val="35000"/>
                  </a:prstClr>
                </a:solidFill>
                <a:latin typeface="Arial" panose="020B0604020202020204" pitchFamily="34" charset="0"/>
                <a:cs typeface="Arial" panose="020B0604020202020204" pitchFamily="34" charset="0"/>
              </a:rPr>
              <a:t>– </a:t>
            </a:r>
            <a:r>
              <a:rPr lang="en-US" sz="1700" b="1" dirty="0">
                <a:solidFill>
                  <a:prstClr val="black">
                    <a:lumMod val="65000"/>
                    <a:lumOff val="35000"/>
                  </a:prstClr>
                </a:solidFill>
                <a:latin typeface="Arial" panose="020B0604020202020204" pitchFamily="34" charset="0"/>
                <a:cs typeface="Arial" panose="020B0604020202020204" pitchFamily="34" charset="0"/>
              </a:rPr>
              <a:t>Keep indefinitely</a:t>
            </a:r>
          </a:p>
          <a:p>
            <a:pPr marL="685800" lvl="2" indent="-171450" defTabSz="685800" fontAlgn="auto">
              <a:spcBef>
                <a:spcPts val="150"/>
              </a:spcBef>
              <a:spcAft>
                <a:spcPts val="450"/>
              </a:spcAft>
              <a:buClr>
                <a:prstClr val="black">
                  <a:lumMod val="65000"/>
                  <a:lumOff val="35000"/>
                </a:prstClr>
              </a:buClr>
              <a:buFont typeface="Arial" panose="020B0604020202020204" pitchFamily="34" charset="0"/>
              <a:buChar char="•"/>
              <a:defRPr/>
            </a:pPr>
            <a:endParaRPr lang="en-US" sz="1300" dirty="0">
              <a:solidFill>
                <a:srgbClr val="514A40"/>
              </a:solidFill>
              <a:latin typeface="Arial" panose="020B0604020202020204" pitchFamily="34" charset="0"/>
              <a:cs typeface="Arial" panose="020B0604020202020204" pitchFamily="34" charset="0"/>
            </a:endParaRPr>
          </a:p>
          <a:p>
            <a:pPr marL="34290" indent="0" defTabSz="685800" fontAlgn="auto">
              <a:spcBef>
                <a:spcPts val="1350"/>
              </a:spcBef>
              <a:spcAft>
                <a:spcPts val="0"/>
              </a:spcAft>
              <a:buClr>
                <a:srgbClr val="A85229"/>
              </a:buClr>
              <a:buNone/>
              <a:defRPr/>
            </a:pPr>
            <a:endParaRPr lang="en-US" sz="1500" dirty="0">
              <a:solidFill>
                <a:srgbClr val="514A40"/>
              </a:solidFill>
              <a:latin typeface="Cambria"/>
            </a:endParaRPr>
          </a:p>
        </p:txBody>
      </p:sp>
      <p:pic>
        <p:nvPicPr>
          <p:cNvPr id="13" name="Picture 12">
            <a:extLst>
              <a:ext uri="{FF2B5EF4-FFF2-40B4-BE49-F238E27FC236}">
                <a16:creationId xmlns="" xmlns:a16="http://schemas.microsoft.com/office/drawing/2014/main" id="{91B58162-B3CA-4A1B-A694-E3A9B9FE96B7}"/>
              </a:ext>
            </a:extLst>
          </p:cNvPr>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281370" y="1339325"/>
            <a:ext cx="564906" cy="564906"/>
          </a:xfrm>
          <a:prstGeom prst="rect">
            <a:avLst/>
          </a:prstGeom>
        </p:spPr>
      </p:pic>
      <p:grpSp>
        <p:nvGrpSpPr>
          <p:cNvPr id="18" name="Group 17">
            <a:extLst>
              <a:ext uri="{FF2B5EF4-FFF2-40B4-BE49-F238E27FC236}">
                <a16:creationId xmlns="" xmlns:a16="http://schemas.microsoft.com/office/drawing/2014/main" id="{147B3086-02BB-46C3-9BB4-CD205598C491}"/>
              </a:ext>
            </a:extLst>
          </p:cNvPr>
          <p:cNvGrpSpPr/>
          <p:nvPr/>
        </p:nvGrpSpPr>
        <p:grpSpPr>
          <a:xfrm>
            <a:off x="7835237" y="269937"/>
            <a:ext cx="878723" cy="908321"/>
            <a:chOff x="8794562" y="1048529"/>
            <a:chExt cx="2690446" cy="2655277"/>
          </a:xfrm>
        </p:grpSpPr>
        <p:sp>
          <p:nvSpPr>
            <p:cNvPr id="19" name="Rectangle 18">
              <a:extLst>
                <a:ext uri="{FF2B5EF4-FFF2-40B4-BE49-F238E27FC236}">
                  <a16:creationId xmlns="" xmlns:a16="http://schemas.microsoft.com/office/drawing/2014/main" id="{9766DCE7-59B1-404E-BDC1-E954BFE98F4A}"/>
                </a:ext>
              </a:extLst>
            </p:cNvPr>
            <p:cNvSpPr/>
            <p:nvPr/>
          </p:nvSpPr>
          <p:spPr>
            <a:xfrm>
              <a:off x="8794562" y="1048529"/>
              <a:ext cx="2690446" cy="2655277"/>
            </a:xfrm>
            <a:prstGeom prst="rect">
              <a:avLst/>
            </a:prstGeom>
            <a:solidFill>
              <a:sysClr val="window" lastClr="FFFFFF"/>
            </a:solidFill>
            <a:ln w="38100" cap="flat" cmpd="sng" algn="ctr">
              <a:solidFill>
                <a:srgbClr val="0070C0"/>
              </a:solidFill>
              <a:prstDash val="solid"/>
              <a:miter lim="800000"/>
            </a:ln>
            <a:effectLst/>
          </p:spPr>
          <p:txBody>
            <a:bodyPr rtlCol="0" anchor="ctr"/>
            <a:lstStyle/>
            <a:p>
              <a:pPr algn="ctr" defTabSz="685800" fontAlgn="auto">
                <a:spcBef>
                  <a:spcPts val="0"/>
                </a:spcBef>
                <a:spcAft>
                  <a:spcPts val="0"/>
                </a:spcAft>
                <a:defRPr/>
              </a:pPr>
              <a:endParaRPr lang="en-US" kern="0" dirty="0">
                <a:solidFill>
                  <a:prstClr val="white"/>
                </a:solidFill>
                <a:latin typeface="Cambria"/>
              </a:endParaRPr>
            </a:p>
          </p:txBody>
        </p:sp>
        <p:pic>
          <p:nvPicPr>
            <p:cNvPr id="20" name="Picture 19">
              <a:extLst>
                <a:ext uri="{FF2B5EF4-FFF2-40B4-BE49-F238E27FC236}">
                  <a16:creationId xmlns="" xmlns:a16="http://schemas.microsoft.com/office/drawing/2014/main" id="{C7C1386C-CD4B-4632-9F9E-967F6B1B0C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41233" y="1277617"/>
              <a:ext cx="2197099" cy="2197101"/>
            </a:xfrm>
            <a:prstGeom prst="rect">
              <a:avLst/>
            </a:prstGeom>
            <a:ln>
              <a:noFill/>
            </a:ln>
          </p:spPr>
        </p:pic>
      </p:grpSp>
      <p:grpSp>
        <p:nvGrpSpPr>
          <p:cNvPr id="12" name="Group 11">
            <a:extLst>
              <a:ext uri="{FF2B5EF4-FFF2-40B4-BE49-F238E27FC236}">
                <a16:creationId xmlns="" xmlns:a16="http://schemas.microsoft.com/office/drawing/2014/main" id="{F83020F6-3DEC-4AFD-9656-A338033F576A}"/>
              </a:ext>
            </a:extLst>
          </p:cNvPr>
          <p:cNvGrpSpPr/>
          <p:nvPr/>
        </p:nvGrpSpPr>
        <p:grpSpPr>
          <a:xfrm>
            <a:off x="45775" y="3829051"/>
            <a:ext cx="1036097" cy="620195"/>
            <a:chOff x="339380" y="3434527"/>
            <a:chExt cx="1381462" cy="826926"/>
          </a:xfrm>
        </p:grpSpPr>
        <p:sp>
          <p:nvSpPr>
            <p:cNvPr id="21" name="TextBox 20">
              <a:extLst>
                <a:ext uri="{FF2B5EF4-FFF2-40B4-BE49-F238E27FC236}">
                  <a16:creationId xmlns="" xmlns:a16="http://schemas.microsoft.com/office/drawing/2014/main" id="{CEB04C54-790F-496F-80D7-00D57B52CFF6}"/>
                </a:ext>
              </a:extLst>
            </p:cNvPr>
            <p:cNvSpPr txBox="1"/>
            <p:nvPr/>
          </p:nvSpPr>
          <p:spPr>
            <a:xfrm rot="20716884">
              <a:off x="339380" y="3953677"/>
              <a:ext cx="1381462" cy="307776"/>
            </a:xfrm>
            <a:prstGeom prst="rect">
              <a:avLst/>
            </a:prstGeom>
            <a:noFill/>
          </p:spPr>
          <p:txBody>
            <a:bodyPr wrap="square" rtlCol="0">
              <a:spAutoFit/>
            </a:bodyPr>
            <a:lstStyle/>
            <a:p>
              <a:pPr algn="ctr" defTabSz="685800" fontAlgn="auto">
                <a:spcBef>
                  <a:spcPts val="0"/>
                </a:spcBef>
                <a:spcAft>
                  <a:spcPts val="0"/>
                </a:spcAft>
                <a:defRPr/>
              </a:pPr>
              <a:r>
                <a:rPr lang="en-US" sz="900" b="1" i="1" kern="0" dirty="0">
                  <a:ln/>
                  <a:solidFill>
                    <a:srgbClr val="514A40"/>
                  </a:solidFill>
                  <a:effectLst>
                    <a:outerShdw blurRad="38100" dist="19050" dir="2700000" algn="tl" rotWithShape="0">
                      <a:srgbClr val="514A40">
                        <a:lumMod val="50000"/>
                        <a:alpha val="40000"/>
                      </a:srgbClr>
                    </a:outerShdw>
                  </a:effectLst>
                  <a:latin typeface="Cambria"/>
                </a:rPr>
                <a:t>Best Practice!</a:t>
              </a:r>
            </a:p>
          </p:txBody>
        </p:sp>
        <p:pic>
          <p:nvPicPr>
            <p:cNvPr id="22" name="Picture 21" descr="http://getsticky.com.au/wp-content/uploads/2016/09/bestpractice-icon.png">
              <a:extLst>
                <a:ext uri="{FF2B5EF4-FFF2-40B4-BE49-F238E27FC236}">
                  <a16:creationId xmlns="" xmlns:a16="http://schemas.microsoft.com/office/drawing/2014/main" id="{E19DED94-ACE5-46FA-9088-C72273A449D0}"/>
                </a:ext>
              </a:extLst>
            </p:cNvPr>
            <p:cNvPicPr>
              <a:picLocks noChangeAspect="1" noChangeArrowheads="1"/>
            </p:cNvPicPr>
            <p:nvPr/>
          </p:nvPicPr>
          <p:blipFill>
            <a:blip r:embed="rId5" cstate="print">
              <a:duotone>
                <a:schemeClr val="accent6">
                  <a:shade val="45000"/>
                  <a:satMod val="135000"/>
                </a:schemeClr>
                <a:prstClr val="white"/>
              </a:duotone>
              <a:extLst>
                <a:ext uri="{BEBA8EAE-BF5A-486C-A8C5-ECC9F3942E4B}">
                  <a14:imgProps xmlns:a14="http://schemas.microsoft.com/office/drawing/2010/main">
                    <a14:imgLayer r:embed="rId6">
                      <a14:imgEffect>
                        <a14:colorTemperature colorTemp="112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556510" y="3434527"/>
              <a:ext cx="574765" cy="57476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32395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bwMode="auto">
          <a:xfrm>
            <a:off x="8305800" y="4705350"/>
            <a:ext cx="609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35</a:t>
            </a:fld>
            <a:endParaRPr lang="en-US" sz="1200" dirty="0">
              <a:solidFill>
                <a:schemeClr val="tx1">
                  <a:lumMod val="65000"/>
                  <a:lumOff val="35000"/>
                </a:schemeClr>
              </a:solidFill>
              <a:latin typeface="Arial"/>
              <a:cs typeface="Arial"/>
            </a:endParaRPr>
          </a:p>
        </p:txBody>
      </p:sp>
      <p:sp>
        <p:nvSpPr>
          <p:cNvPr id="10" name="Rectangle 9"/>
          <p:cNvSpPr/>
          <p:nvPr/>
        </p:nvSpPr>
        <p:spPr>
          <a:xfrm>
            <a:off x="0" y="1809750"/>
            <a:ext cx="9144000" cy="646331"/>
          </a:xfrm>
          <a:prstGeom prst="rect">
            <a:avLst/>
          </a:prstGeom>
          <a:noFill/>
        </p:spPr>
        <p:txBody>
          <a:bodyPr wrap="square">
            <a:spAutoFit/>
          </a:bodyPr>
          <a:lstStyle/>
          <a:p>
            <a:pPr algn="ctr">
              <a:defRPr/>
            </a:pPr>
            <a:r>
              <a:rPr lang="en-US" sz="3600" dirty="0" smtClean="0">
                <a:solidFill>
                  <a:schemeClr val="tx1">
                    <a:lumMod val="65000"/>
                    <a:lumOff val="35000"/>
                  </a:schemeClr>
                </a:solidFill>
                <a:latin typeface="Arial"/>
                <a:cs typeface="Arial"/>
              </a:rPr>
              <a:t>Questions and Answers</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Tree>
    <p:extLst>
      <p:ext uri="{BB962C8B-B14F-4D97-AF65-F5344CB8AC3E}">
        <p14:creationId xmlns:p14="http://schemas.microsoft.com/office/powerpoint/2010/main" val="4028521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501(c)3 right?</a:t>
            </a:r>
            <a:endParaRPr lang="en-US" dirty="0"/>
          </a:p>
        </p:txBody>
      </p:sp>
      <p:sp>
        <p:nvSpPr>
          <p:cNvPr id="5" name="Slide Number Placeholder 4"/>
          <p:cNvSpPr>
            <a:spLocks noGrp="1"/>
          </p:cNvSpPr>
          <p:nvPr>
            <p:ph type="sldNum" sz="quarter" idx="12"/>
          </p:nvPr>
        </p:nvSpPr>
        <p:spPr/>
        <p:txBody>
          <a:bodyPr/>
          <a:lstStyle/>
          <a:p>
            <a:pPr>
              <a:defRPr/>
            </a:pPr>
            <a:fld id="{ED0EC8A0-F9FD-4FFB-8B7B-87ED3AF66EC7}" type="slidenum">
              <a:rPr lang="en-US" smtClean="0"/>
              <a:pPr>
                <a:defRPr/>
              </a:pPr>
              <a:t>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72043023"/>
              </p:ext>
            </p:extLst>
          </p:nvPr>
        </p:nvGraphicFramePr>
        <p:xfrm>
          <a:off x="685800" y="1047750"/>
          <a:ext cx="7848600" cy="3778250"/>
        </p:xfrm>
        <a:graphic>
          <a:graphicData uri="http://schemas.openxmlformats.org/drawingml/2006/table">
            <a:tbl>
              <a:tblPr firstRow="1" bandRow="1">
                <a:tableStyleId>{5C22544A-7EE6-4342-B048-85BDC9FD1C3A}</a:tableStyleId>
              </a:tblPr>
              <a:tblGrid>
                <a:gridCol w="2616200"/>
                <a:gridCol w="2616200"/>
                <a:gridCol w="2616200"/>
              </a:tblGrid>
              <a:tr h="377825">
                <a:tc>
                  <a:txBody>
                    <a:bodyPr/>
                    <a:lstStyle/>
                    <a:p>
                      <a:r>
                        <a:rPr lang="en-US" dirty="0" smtClean="0"/>
                        <a:t>Type</a:t>
                      </a:r>
                      <a:endParaRPr lang="en-US" dirty="0"/>
                    </a:p>
                  </a:txBody>
                  <a:tcPr/>
                </a:tc>
                <a:tc>
                  <a:txBody>
                    <a:bodyPr/>
                    <a:lstStyle/>
                    <a:p>
                      <a:r>
                        <a:rPr lang="en-US" dirty="0" smtClean="0"/>
                        <a:t>Description</a:t>
                      </a:r>
                      <a:endParaRPr lang="en-US" dirty="0"/>
                    </a:p>
                  </a:txBody>
                  <a:tcPr/>
                </a:tc>
                <a:tc>
                  <a:txBody>
                    <a:bodyPr/>
                    <a:lstStyle/>
                    <a:p>
                      <a:r>
                        <a:rPr lang="en-US" dirty="0" smtClean="0"/>
                        <a:t>Deductible</a:t>
                      </a:r>
                      <a:endParaRPr lang="en-US" dirty="0"/>
                    </a:p>
                  </a:txBody>
                  <a:tcPr/>
                </a:tc>
              </a:tr>
              <a:tr h="377825">
                <a:tc>
                  <a:txBody>
                    <a:bodyPr/>
                    <a:lstStyle/>
                    <a:p>
                      <a:r>
                        <a:rPr lang="en-US" dirty="0" smtClean="0"/>
                        <a:t>501(c)1</a:t>
                      </a:r>
                      <a:endParaRPr lang="en-US" dirty="0"/>
                    </a:p>
                  </a:txBody>
                  <a:tcPr/>
                </a:tc>
                <a:tc>
                  <a:txBody>
                    <a:bodyPr/>
                    <a:lstStyle/>
                    <a:p>
                      <a:r>
                        <a:rPr lang="en-US" dirty="0" smtClean="0"/>
                        <a:t>Credit</a:t>
                      </a:r>
                      <a:r>
                        <a:rPr lang="en-US" baseline="0" dirty="0" smtClean="0"/>
                        <a:t> Unions</a:t>
                      </a:r>
                      <a:endParaRPr lang="en-US" dirty="0"/>
                    </a:p>
                  </a:txBody>
                  <a:tcPr/>
                </a:tc>
                <a:tc>
                  <a:txBody>
                    <a:bodyPr/>
                    <a:lstStyle/>
                    <a:p>
                      <a:r>
                        <a:rPr lang="en-US" dirty="0" smtClean="0"/>
                        <a:t>Yes</a:t>
                      </a:r>
                      <a:endParaRPr lang="en-US" dirty="0"/>
                    </a:p>
                  </a:txBody>
                  <a:tcPr/>
                </a:tc>
              </a:tr>
              <a:tr h="377825">
                <a:tc>
                  <a:txBody>
                    <a:bodyPr/>
                    <a:lstStyle/>
                    <a:p>
                      <a:r>
                        <a:rPr lang="en-US" dirty="0" smtClean="0"/>
                        <a:t>501(c)3</a:t>
                      </a:r>
                      <a:endParaRPr lang="en-US" dirty="0"/>
                    </a:p>
                  </a:txBody>
                  <a:tcPr/>
                </a:tc>
                <a:tc>
                  <a:txBody>
                    <a:bodyPr/>
                    <a:lstStyle/>
                    <a:p>
                      <a:r>
                        <a:rPr lang="en-US" dirty="0" smtClean="0"/>
                        <a:t>Charitable</a:t>
                      </a:r>
                      <a:r>
                        <a:rPr lang="en-US" baseline="0" dirty="0" smtClean="0"/>
                        <a:t> Orgs</a:t>
                      </a:r>
                      <a:endParaRPr lang="en-US" dirty="0"/>
                    </a:p>
                  </a:txBody>
                  <a:tcPr/>
                </a:tc>
                <a:tc>
                  <a:txBody>
                    <a:bodyPr/>
                    <a:lstStyle/>
                    <a:p>
                      <a:r>
                        <a:rPr lang="en-US" dirty="0" smtClean="0"/>
                        <a:t>Yes</a:t>
                      </a:r>
                      <a:endParaRPr lang="en-US" dirty="0"/>
                    </a:p>
                  </a:txBody>
                  <a:tcPr/>
                </a:tc>
              </a:tr>
              <a:tr h="377825">
                <a:tc>
                  <a:txBody>
                    <a:bodyPr/>
                    <a:lstStyle/>
                    <a:p>
                      <a:r>
                        <a:rPr lang="en-US" dirty="0" smtClean="0"/>
                        <a:t>501(c)4</a:t>
                      </a:r>
                      <a:endParaRPr lang="en-US" dirty="0"/>
                    </a:p>
                  </a:txBody>
                  <a:tcPr/>
                </a:tc>
                <a:tc>
                  <a:txBody>
                    <a:bodyPr/>
                    <a:lstStyle/>
                    <a:p>
                      <a:r>
                        <a:rPr lang="en-US" dirty="0" smtClean="0"/>
                        <a:t>Social</a:t>
                      </a:r>
                      <a:r>
                        <a:rPr lang="en-US" baseline="0" dirty="0" smtClean="0"/>
                        <a:t> Welfare Orgs</a:t>
                      </a:r>
                      <a:endParaRPr lang="en-US" dirty="0"/>
                    </a:p>
                  </a:txBody>
                  <a:tcPr/>
                </a:tc>
                <a:tc>
                  <a:txBody>
                    <a:bodyPr/>
                    <a:lstStyle/>
                    <a:p>
                      <a:r>
                        <a:rPr lang="en-US" dirty="0" smtClean="0"/>
                        <a:t>No</a:t>
                      </a:r>
                      <a:endParaRPr lang="en-US" dirty="0"/>
                    </a:p>
                  </a:txBody>
                  <a:tcPr/>
                </a:tc>
              </a:tr>
              <a:tr h="377825">
                <a:tc>
                  <a:txBody>
                    <a:bodyPr/>
                    <a:lstStyle/>
                    <a:p>
                      <a:r>
                        <a:rPr lang="en-US" dirty="0" smtClean="0"/>
                        <a:t>501(c)6</a:t>
                      </a:r>
                      <a:endParaRPr lang="en-US" dirty="0"/>
                    </a:p>
                  </a:txBody>
                  <a:tcPr/>
                </a:tc>
                <a:tc>
                  <a:txBody>
                    <a:bodyPr/>
                    <a:lstStyle/>
                    <a:p>
                      <a:r>
                        <a:rPr lang="en-US" dirty="0" smtClean="0"/>
                        <a:t>RE Boards, Chamber</a:t>
                      </a:r>
                      <a:endParaRPr lang="en-US" dirty="0"/>
                    </a:p>
                  </a:txBody>
                  <a:tcPr/>
                </a:tc>
                <a:tc>
                  <a:txBody>
                    <a:bodyPr/>
                    <a:lstStyle/>
                    <a:p>
                      <a:r>
                        <a:rPr lang="en-US" dirty="0" smtClean="0"/>
                        <a:t>No</a:t>
                      </a:r>
                      <a:endParaRPr lang="en-US" dirty="0"/>
                    </a:p>
                  </a:txBody>
                  <a:tcPr/>
                </a:tc>
              </a:tr>
              <a:tr h="377825">
                <a:tc>
                  <a:txBody>
                    <a:bodyPr/>
                    <a:lstStyle/>
                    <a:p>
                      <a:r>
                        <a:rPr lang="en-US" dirty="0" smtClean="0"/>
                        <a:t>501(c)7</a:t>
                      </a:r>
                      <a:endParaRPr lang="en-US" dirty="0"/>
                    </a:p>
                  </a:txBody>
                  <a:tcPr/>
                </a:tc>
                <a:tc>
                  <a:txBody>
                    <a:bodyPr/>
                    <a:lstStyle/>
                    <a:p>
                      <a:r>
                        <a:rPr lang="en-US" dirty="0" smtClean="0"/>
                        <a:t>Social</a:t>
                      </a:r>
                      <a:r>
                        <a:rPr lang="en-US" baseline="0" dirty="0" smtClean="0"/>
                        <a:t> Clubs</a:t>
                      </a:r>
                      <a:endParaRPr lang="en-US" dirty="0"/>
                    </a:p>
                  </a:txBody>
                  <a:tcPr/>
                </a:tc>
                <a:tc>
                  <a:txBody>
                    <a:bodyPr/>
                    <a:lstStyle/>
                    <a:p>
                      <a:r>
                        <a:rPr lang="en-US" dirty="0" smtClean="0"/>
                        <a:t>No</a:t>
                      </a:r>
                      <a:endParaRPr lang="en-US" dirty="0"/>
                    </a:p>
                  </a:txBody>
                  <a:tcPr/>
                </a:tc>
              </a:tr>
              <a:tr h="377825">
                <a:tc>
                  <a:txBody>
                    <a:bodyPr/>
                    <a:lstStyle/>
                    <a:p>
                      <a:r>
                        <a:rPr lang="en-US" dirty="0" smtClean="0"/>
                        <a:t>501(c)10</a:t>
                      </a:r>
                      <a:endParaRPr lang="en-US" dirty="0"/>
                    </a:p>
                  </a:txBody>
                  <a:tcPr/>
                </a:tc>
                <a:tc>
                  <a:txBody>
                    <a:bodyPr/>
                    <a:lstStyle/>
                    <a:p>
                      <a:r>
                        <a:rPr lang="en-US" dirty="0" smtClean="0"/>
                        <a:t>Fraternal Societies</a:t>
                      </a:r>
                      <a:endParaRPr lang="en-US" dirty="0"/>
                    </a:p>
                  </a:txBody>
                  <a:tcPr/>
                </a:tc>
                <a:tc>
                  <a:txBody>
                    <a:bodyPr/>
                    <a:lstStyle/>
                    <a:p>
                      <a:r>
                        <a:rPr lang="en-US" dirty="0" smtClean="0"/>
                        <a:t>Yes</a:t>
                      </a:r>
                    </a:p>
                  </a:txBody>
                  <a:tcPr/>
                </a:tc>
              </a:tr>
              <a:tr h="377825">
                <a:tc>
                  <a:txBody>
                    <a:bodyPr/>
                    <a:lstStyle/>
                    <a:p>
                      <a:r>
                        <a:rPr lang="en-US" dirty="0" smtClean="0"/>
                        <a:t>501(c)12</a:t>
                      </a:r>
                      <a:endParaRPr lang="en-US" dirty="0"/>
                    </a:p>
                  </a:txBody>
                  <a:tcPr/>
                </a:tc>
                <a:tc>
                  <a:txBody>
                    <a:bodyPr/>
                    <a:lstStyle/>
                    <a:p>
                      <a:r>
                        <a:rPr lang="en-US" dirty="0" smtClean="0"/>
                        <a:t>Water/ISP Co-op</a:t>
                      </a:r>
                      <a:endParaRPr lang="en-US" dirty="0"/>
                    </a:p>
                  </a:txBody>
                  <a:tcPr/>
                </a:tc>
                <a:tc>
                  <a:txBody>
                    <a:bodyPr/>
                    <a:lstStyle/>
                    <a:p>
                      <a:r>
                        <a:rPr lang="en-US" dirty="0" smtClean="0"/>
                        <a:t>No</a:t>
                      </a:r>
                      <a:endParaRPr lang="en-US" dirty="0"/>
                    </a:p>
                  </a:txBody>
                  <a:tcPr/>
                </a:tc>
              </a:tr>
              <a:tr h="377825">
                <a:tc>
                  <a:txBody>
                    <a:bodyPr/>
                    <a:lstStyle/>
                    <a:p>
                      <a:r>
                        <a:rPr lang="en-US" dirty="0" smtClean="0"/>
                        <a:t>501(c)19</a:t>
                      </a:r>
                      <a:endParaRPr lang="en-US" dirty="0"/>
                    </a:p>
                  </a:txBody>
                  <a:tcPr/>
                </a:tc>
                <a:tc>
                  <a:txBody>
                    <a:bodyPr/>
                    <a:lstStyle/>
                    <a:p>
                      <a:r>
                        <a:rPr lang="en-US" dirty="0" smtClean="0"/>
                        <a:t>VFW/Legion’s Club</a:t>
                      </a:r>
                      <a:endParaRPr lang="en-US" dirty="0"/>
                    </a:p>
                  </a:txBody>
                  <a:tcPr/>
                </a:tc>
                <a:tc>
                  <a:txBody>
                    <a:bodyPr/>
                    <a:lstStyle/>
                    <a:p>
                      <a:r>
                        <a:rPr lang="en-US" dirty="0" smtClean="0"/>
                        <a:t>No</a:t>
                      </a:r>
                      <a:endParaRPr lang="en-US" dirty="0"/>
                    </a:p>
                  </a:txBody>
                  <a:tcPr/>
                </a:tc>
              </a:tr>
              <a:tr h="377825">
                <a:tc>
                  <a:txBody>
                    <a:bodyPr/>
                    <a:lstStyle/>
                    <a:p>
                      <a:r>
                        <a:rPr lang="en-US" dirty="0" smtClean="0"/>
                        <a:t>501(c)29</a:t>
                      </a:r>
                      <a:endParaRPr lang="en-US" dirty="0"/>
                    </a:p>
                  </a:txBody>
                  <a:tcPr/>
                </a:tc>
                <a:tc>
                  <a:txBody>
                    <a:bodyPr/>
                    <a:lstStyle/>
                    <a:p>
                      <a:r>
                        <a:rPr lang="en-US" dirty="0" smtClean="0"/>
                        <a:t>Co-op Health Insurance</a:t>
                      </a:r>
                      <a:endParaRPr lang="en-US" dirty="0"/>
                    </a:p>
                  </a:txBody>
                  <a:tcPr/>
                </a:tc>
                <a:tc>
                  <a:txBody>
                    <a:bodyPr/>
                    <a:lstStyle/>
                    <a:p>
                      <a:r>
                        <a:rPr lang="en-US" dirty="0" smtClean="0"/>
                        <a:t>No</a:t>
                      </a:r>
                      <a:endParaRPr lang="en-US" dirty="0"/>
                    </a:p>
                  </a:txBody>
                  <a:tcPr/>
                </a:tc>
              </a:tr>
            </a:tbl>
          </a:graphicData>
        </a:graphic>
      </p:graphicFrame>
    </p:spTree>
    <p:extLst>
      <p:ext uri="{BB962C8B-B14F-4D97-AF65-F5344CB8AC3E}">
        <p14:creationId xmlns:p14="http://schemas.microsoft.com/office/powerpoint/2010/main" val="492989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bwMode="auto">
          <a:xfrm>
            <a:off x="8305800" y="4705350"/>
            <a:ext cx="609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5</a:t>
            </a:fld>
            <a:endParaRPr lang="en-US" sz="1200" dirty="0">
              <a:solidFill>
                <a:schemeClr val="tx1">
                  <a:lumMod val="65000"/>
                  <a:lumOff val="35000"/>
                </a:schemeClr>
              </a:solidFill>
              <a:latin typeface="Arial"/>
              <a:cs typeface="Arial"/>
            </a:endParaRPr>
          </a:p>
        </p:txBody>
      </p:sp>
      <p:sp>
        <p:nvSpPr>
          <p:cNvPr id="11" name="Rectangle 10"/>
          <p:cNvSpPr/>
          <p:nvPr/>
        </p:nvSpPr>
        <p:spPr>
          <a:xfrm>
            <a:off x="0" y="209550"/>
            <a:ext cx="9144000" cy="646331"/>
          </a:xfrm>
          <a:prstGeom prst="rect">
            <a:avLst/>
          </a:prstGeom>
          <a:noFill/>
        </p:spPr>
        <p:txBody>
          <a:bodyPr wrap="square">
            <a:spAutoFit/>
          </a:bodyPr>
          <a:lstStyle/>
          <a:p>
            <a:pPr algn="ctr">
              <a:defRPr/>
            </a:pPr>
            <a:r>
              <a:rPr lang="en-US" sz="3600" dirty="0" smtClean="0">
                <a:solidFill>
                  <a:schemeClr val="tx1">
                    <a:lumMod val="65000"/>
                    <a:lumOff val="35000"/>
                  </a:schemeClr>
                </a:solidFill>
                <a:latin typeface="Arial"/>
                <a:cs typeface="Arial"/>
              </a:rPr>
              <a:t>Arizona Corporation Commission</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
        <p:nvSpPr>
          <p:cNvPr id="12" name="Rectangle 1027"/>
          <p:cNvSpPr>
            <a:spLocks noGrp="1" noChangeArrowheads="1"/>
          </p:cNvSpPr>
          <p:nvPr>
            <p:ph idx="1"/>
          </p:nvPr>
        </p:nvSpPr>
        <p:spPr>
          <a:xfrm>
            <a:off x="152400" y="1352550"/>
            <a:ext cx="8763000" cy="3505200"/>
          </a:xfrm>
        </p:spPr>
        <p:txBody>
          <a:bodyPr>
            <a:normAutofit/>
          </a:bodyPr>
          <a:lstStyle/>
          <a:p>
            <a:pPr marL="914400" lvl="1" indent="-457200">
              <a:spcAft>
                <a:spcPts val="600"/>
              </a:spcAft>
              <a:buFont typeface="+mj-lt"/>
              <a:buAutoNum type="arabicPeriod"/>
            </a:pPr>
            <a:r>
              <a:rPr lang="en-US" sz="2000" b="1" dirty="0" smtClean="0">
                <a:solidFill>
                  <a:schemeClr val="tx1">
                    <a:lumMod val="65000"/>
                    <a:lumOff val="35000"/>
                  </a:schemeClr>
                </a:solidFill>
                <a:latin typeface="Arial"/>
                <a:cs typeface="Arial"/>
              </a:rPr>
              <a:t>Only IRS Grants Non-profit Status</a:t>
            </a:r>
          </a:p>
          <a:p>
            <a:pPr marL="1314450" lvl="2" indent="-457200">
              <a:spcAft>
                <a:spcPts val="600"/>
              </a:spcAft>
              <a:buFont typeface="+mj-lt"/>
              <a:buAutoNum type="arabicPeriod"/>
            </a:pPr>
            <a:r>
              <a:rPr lang="en-US" sz="1600" b="1" dirty="0" smtClean="0">
                <a:solidFill>
                  <a:schemeClr val="tx1">
                    <a:lumMod val="65000"/>
                    <a:lumOff val="35000"/>
                  </a:schemeClr>
                </a:solidFill>
                <a:latin typeface="Arial"/>
                <a:cs typeface="Arial"/>
              </a:rPr>
              <a:t>LLC, S-Corp, Corporation, Sole Proprietor, Non-Profit</a:t>
            </a:r>
          </a:p>
          <a:p>
            <a:pPr marL="1314450" lvl="2" indent="-457200">
              <a:spcAft>
                <a:spcPts val="600"/>
              </a:spcAft>
              <a:buFont typeface="+mj-lt"/>
              <a:buAutoNum type="arabicPeriod"/>
            </a:pPr>
            <a:r>
              <a:rPr lang="en-US" sz="1600" b="1" dirty="0" smtClean="0">
                <a:solidFill>
                  <a:schemeClr val="tx1">
                    <a:lumMod val="65000"/>
                    <a:lumOff val="35000"/>
                  </a:schemeClr>
                </a:solidFill>
                <a:latin typeface="Arial"/>
                <a:cs typeface="Arial"/>
              </a:rPr>
              <a:t>Still have to publish</a:t>
            </a:r>
          </a:p>
          <a:p>
            <a:pPr marL="914400" lvl="1" indent="-457200">
              <a:spcAft>
                <a:spcPts val="600"/>
              </a:spcAft>
              <a:buFont typeface="+mj-lt"/>
              <a:buAutoNum type="arabicPeriod"/>
            </a:pPr>
            <a:r>
              <a:rPr lang="en-US" sz="2000" b="1" dirty="0" smtClean="0">
                <a:solidFill>
                  <a:schemeClr val="tx1">
                    <a:lumMod val="65000"/>
                    <a:lumOff val="35000"/>
                  </a:schemeClr>
                </a:solidFill>
                <a:latin typeface="Arial"/>
                <a:cs typeface="Arial"/>
              </a:rPr>
              <a:t>Annual Report – EVERY SINGLE YEAR</a:t>
            </a:r>
          </a:p>
          <a:p>
            <a:pPr marL="1314450" lvl="2" indent="-457200">
              <a:spcAft>
                <a:spcPts val="600"/>
              </a:spcAft>
              <a:buFont typeface="+mj-lt"/>
              <a:buAutoNum type="arabicPeriod"/>
            </a:pPr>
            <a:r>
              <a:rPr lang="en-US" sz="1600" b="1" dirty="0" smtClean="0">
                <a:solidFill>
                  <a:schemeClr val="tx1">
                    <a:lumMod val="65000"/>
                    <a:lumOff val="35000"/>
                  </a:schemeClr>
                </a:solidFill>
                <a:latin typeface="Arial"/>
                <a:cs typeface="Arial"/>
              </a:rPr>
              <a:t>$10</a:t>
            </a:r>
          </a:p>
          <a:p>
            <a:pPr marL="1314450" lvl="2" indent="-457200">
              <a:spcAft>
                <a:spcPts val="600"/>
              </a:spcAft>
              <a:buFont typeface="+mj-lt"/>
              <a:buAutoNum type="arabicPeriod"/>
            </a:pPr>
            <a:r>
              <a:rPr lang="en-US" sz="1600" b="1" dirty="0" smtClean="0">
                <a:solidFill>
                  <a:schemeClr val="tx1">
                    <a:lumMod val="65000"/>
                    <a:lumOff val="35000"/>
                  </a:schemeClr>
                </a:solidFill>
                <a:latin typeface="Arial"/>
                <a:cs typeface="Arial"/>
              </a:rPr>
              <a:t>Update officers, directors, addresses</a:t>
            </a:r>
          </a:p>
          <a:p>
            <a:pPr marL="1314450" lvl="2" indent="-457200">
              <a:spcAft>
                <a:spcPts val="600"/>
              </a:spcAft>
              <a:buFont typeface="+mj-lt"/>
              <a:buAutoNum type="arabicPeriod"/>
            </a:pPr>
            <a:r>
              <a:rPr lang="en-US" sz="1600" b="1" dirty="0" smtClean="0">
                <a:solidFill>
                  <a:schemeClr val="tx1">
                    <a:lumMod val="65000"/>
                    <a:lumOff val="35000"/>
                  </a:schemeClr>
                </a:solidFill>
                <a:latin typeface="Arial"/>
                <a:cs typeface="Arial"/>
              </a:rPr>
              <a:t>Sign up for email updates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for EIN</a:t>
            </a:r>
            <a:endParaRPr lang="en-US" dirty="0"/>
          </a:p>
        </p:txBody>
      </p:sp>
      <p:sp>
        <p:nvSpPr>
          <p:cNvPr id="3" name="Content Placeholder 2"/>
          <p:cNvSpPr>
            <a:spLocks noGrp="1"/>
          </p:cNvSpPr>
          <p:nvPr>
            <p:ph idx="1"/>
          </p:nvPr>
        </p:nvSpPr>
        <p:spPr/>
        <p:txBody>
          <a:bodyPr/>
          <a:lstStyle/>
          <a:p>
            <a:r>
              <a:rPr lang="en-US" dirty="0" smtClean="0"/>
              <a:t>IRS form SS-4</a:t>
            </a:r>
          </a:p>
          <a:p>
            <a:pPr lvl="1"/>
            <a:r>
              <a:rPr lang="en-US" dirty="0" smtClean="0"/>
              <a:t>Takes about a week, snail mailed to you</a:t>
            </a:r>
          </a:p>
          <a:p>
            <a:pPr marL="0" indent="0">
              <a:buNone/>
            </a:pPr>
            <a:r>
              <a:rPr lang="en-US" dirty="0" smtClean="0"/>
              <a:t>OR</a:t>
            </a:r>
          </a:p>
          <a:p>
            <a:r>
              <a:rPr lang="en-US" dirty="0" smtClean="0"/>
              <a:t>Online at IRS.gov</a:t>
            </a:r>
          </a:p>
          <a:p>
            <a:pPr lvl="1"/>
            <a:r>
              <a:rPr lang="en-US" dirty="0" smtClean="0"/>
              <a:t>Instantaneous </a:t>
            </a:r>
            <a:endParaRPr lang="en-US" dirty="0"/>
          </a:p>
        </p:txBody>
      </p:sp>
      <p:sp>
        <p:nvSpPr>
          <p:cNvPr id="5" name="Slide Number Placeholder 4"/>
          <p:cNvSpPr>
            <a:spLocks noGrp="1"/>
          </p:cNvSpPr>
          <p:nvPr>
            <p:ph type="sldNum" sz="quarter" idx="12"/>
          </p:nvPr>
        </p:nvSpPr>
        <p:spPr/>
        <p:txBody>
          <a:bodyPr/>
          <a:lstStyle/>
          <a:p>
            <a:pPr>
              <a:defRPr/>
            </a:pPr>
            <a:fld id="{ED0EC8A0-F9FD-4FFB-8B7B-87ED3AF66EC7}" type="slidenum">
              <a:rPr lang="en-US" smtClean="0"/>
              <a:pPr>
                <a:defRPr/>
              </a:pPr>
              <a:t>6</a:t>
            </a:fld>
            <a:endParaRPr lang="en-US"/>
          </a:p>
        </p:txBody>
      </p:sp>
    </p:spTree>
    <p:extLst>
      <p:ext uri="{BB962C8B-B14F-4D97-AF65-F5344CB8AC3E}">
        <p14:creationId xmlns:p14="http://schemas.microsoft.com/office/powerpoint/2010/main" val="395212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for Exemption</a:t>
            </a:r>
            <a:endParaRPr lang="en-US" dirty="0"/>
          </a:p>
        </p:txBody>
      </p:sp>
      <p:sp>
        <p:nvSpPr>
          <p:cNvPr id="3" name="Content Placeholder 2"/>
          <p:cNvSpPr>
            <a:spLocks noGrp="1"/>
          </p:cNvSpPr>
          <p:nvPr>
            <p:ph idx="1"/>
          </p:nvPr>
        </p:nvSpPr>
        <p:spPr/>
        <p:txBody>
          <a:bodyPr>
            <a:normAutofit/>
          </a:bodyPr>
          <a:lstStyle/>
          <a:p>
            <a:r>
              <a:rPr lang="en-US" sz="2400" dirty="0" smtClean="0"/>
              <a:t>Form 1023-EZ</a:t>
            </a:r>
          </a:p>
          <a:p>
            <a:pPr lvl="1"/>
            <a:r>
              <a:rPr lang="en-US" sz="2400" dirty="0" smtClean="0"/>
              <a:t>IRS prefers you file online, some filers might not be eligible for </a:t>
            </a:r>
            <a:r>
              <a:rPr lang="en-US" sz="2400" dirty="0" err="1" smtClean="0"/>
              <a:t>efile</a:t>
            </a:r>
            <a:endParaRPr lang="en-US" sz="2400" dirty="0" smtClean="0"/>
          </a:p>
          <a:p>
            <a:pPr lvl="3"/>
            <a:r>
              <a:rPr lang="en-US" sz="1600" dirty="0" smtClean="0"/>
              <a:t>Foreign Origins </a:t>
            </a:r>
            <a:endParaRPr lang="en-US" sz="1600" dirty="0" smtClean="0"/>
          </a:p>
          <a:p>
            <a:pPr lvl="1"/>
            <a:r>
              <a:rPr lang="en-US" sz="2400" dirty="0" smtClean="0"/>
              <a:t>Most used application, is for 501(c)3 status</a:t>
            </a:r>
          </a:p>
          <a:p>
            <a:r>
              <a:rPr lang="en-US" sz="2400" dirty="0" smtClean="0"/>
              <a:t>Form 1024</a:t>
            </a:r>
          </a:p>
          <a:p>
            <a:pPr lvl="1"/>
            <a:r>
              <a:rPr lang="en-US" sz="2400" dirty="0" smtClean="0"/>
              <a:t>Can not be electronically filed. </a:t>
            </a:r>
          </a:p>
          <a:p>
            <a:pPr lvl="1"/>
            <a:r>
              <a:rPr lang="en-US" sz="2400" dirty="0" smtClean="0"/>
              <a:t>Used for other 501(C) types like Rotary Clubs</a:t>
            </a:r>
            <a:endParaRPr lang="en-US" sz="2400" dirty="0"/>
          </a:p>
        </p:txBody>
      </p:sp>
      <p:sp>
        <p:nvSpPr>
          <p:cNvPr id="5" name="Slide Number Placeholder 4"/>
          <p:cNvSpPr>
            <a:spLocks noGrp="1"/>
          </p:cNvSpPr>
          <p:nvPr>
            <p:ph type="sldNum" sz="quarter" idx="12"/>
          </p:nvPr>
        </p:nvSpPr>
        <p:spPr/>
        <p:txBody>
          <a:bodyPr/>
          <a:lstStyle/>
          <a:p>
            <a:pPr>
              <a:defRPr/>
            </a:pPr>
            <a:fld id="{ED0EC8A0-F9FD-4FFB-8B7B-87ED3AF66EC7}" type="slidenum">
              <a:rPr lang="en-US" smtClean="0"/>
              <a:pPr>
                <a:defRPr/>
              </a:pPr>
              <a:t>7</a:t>
            </a:fld>
            <a:endParaRPr lang="en-US"/>
          </a:p>
        </p:txBody>
      </p:sp>
    </p:spTree>
    <p:extLst>
      <p:ext uri="{BB962C8B-B14F-4D97-AF65-F5344CB8AC3E}">
        <p14:creationId xmlns:p14="http://schemas.microsoft.com/office/powerpoint/2010/main" val="1428830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bwMode="auto">
          <a:xfrm>
            <a:off x="8305800" y="4705350"/>
            <a:ext cx="609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fld id="{3E1A59B2-B707-44E4-8C96-E6A906317235}" type="slidenum">
              <a:rPr lang="en-US" sz="1200">
                <a:solidFill>
                  <a:schemeClr val="tx1">
                    <a:lumMod val="65000"/>
                    <a:lumOff val="35000"/>
                  </a:schemeClr>
                </a:solidFill>
                <a:latin typeface="Arial"/>
                <a:cs typeface="Arial"/>
              </a:rPr>
              <a:pPr eaLnBrk="1" hangingPunct="1"/>
              <a:t>8</a:t>
            </a:fld>
            <a:endParaRPr lang="en-US" sz="1200" dirty="0">
              <a:solidFill>
                <a:schemeClr val="tx1">
                  <a:lumMod val="65000"/>
                  <a:lumOff val="35000"/>
                </a:schemeClr>
              </a:solidFill>
              <a:latin typeface="Arial"/>
              <a:cs typeface="Arial"/>
            </a:endParaRPr>
          </a:p>
        </p:txBody>
      </p:sp>
      <p:sp>
        <p:nvSpPr>
          <p:cNvPr id="10" name="Rectangle 9"/>
          <p:cNvSpPr/>
          <p:nvPr/>
        </p:nvSpPr>
        <p:spPr>
          <a:xfrm>
            <a:off x="0" y="164306"/>
            <a:ext cx="9144000" cy="646331"/>
          </a:xfrm>
          <a:prstGeom prst="rect">
            <a:avLst/>
          </a:prstGeom>
          <a:noFill/>
        </p:spPr>
        <p:txBody>
          <a:bodyPr wrap="square">
            <a:spAutoFit/>
          </a:bodyPr>
          <a:lstStyle/>
          <a:p>
            <a:pPr algn="ctr">
              <a:defRPr/>
            </a:pPr>
            <a:r>
              <a:rPr lang="en-US" sz="3600" dirty="0" smtClean="0">
                <a:solidFill>
                  <a:schemeClr val="tx1">
                    <a:lumMod val="65000"/>
                    <a:lumOff val="35000"/>
                  </a:schemeClr>
                </a:solidFill>
                <a:latin typeface="Arial"/>
                <a:cs typeface="Arial"/>
              </a:rPr>
              <a:t>Income Tax Returns</a:t>
            </a:r>
            <a:endParaRPr lang="en-US" sz="3600" dirty="0">
              <a:ln w="1905">
                <a:solidFill>
                  <a:schemeClr val="tx1"/>
                </a:solidFill>
              </a:ln>
              <a:solidFill>
                <a:schemeClr val="tx1">
                  <a:lumMod val="65000"/>
                  <a:lumOff val="35000"/>
                </a:schemeClr>
              </a:solidFill>
              <a:effectLst>
                <a:innerShdw blurRad="69850" dist="43180" dir="5400000">
                  <a:srgbClr val="000000">
                    <a:alpha val="65000"/>
                  </a:srgbClr>
                </a:innerShdw>
              </a:effectLst>
              <a:latin typeface="Arial"/>
              <a:cs typeface="Arial"/>
            </a:endParaRPr>
          </a:p>
        </p:txBody>
      </p:sp>
      <p:sp>
        <p:nvSpPr>
          <p:cNvPr id="11" name="Rectangle 1027"/>
          <p:cNvSpPr txBox="1">
            <a:spLocks noChangeArrowheads="1"/>
          </p:cNvSpPr>
          <p:nvPr/>
        </p:nvSpPr>
        <p:spPr>
          <a:xfrm>
            <a:off x="152400" y="1200150"/>
            <a:ext cx="8915400" cy="3437104"/>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spcAft>
                <a:spcPts val="600"/>
              </a:spcAft>
              <a:buNone/>
            </a:pPr>
            <a:r>
              <a:rPr lang="en-US" sz="2000" b="1" dirty="0" smtClean="0">
                <a:solidFill>
                  <a:schemeClr val="tx1">
                    <a:lumMod val="65000"/>
                    <a:lumOff val="35000"/>
                  </a:schemeClr>
                </a:solidFill>
                <a:latin typeface="Arial"/>
                <a:cs typeface="Arial"/>
              </a:rPr>
              <a:t>Exempt organizations (except religious organizations) have to file form 990</a:t>
            </a:r>
            <a:endParaRPr lang="en-US" sz="2000" dirty="0">
              <a:solidFill>
                <a:schemeClr val="tx1">
                  <a:lumMod val="65000"/>
                  <a:lumOff val="35000"/>
                </a:schemeClr>
              </a:solidFill>
              <a:latin typeface="Arial"/>
              <a:cs typeface="Arial"/>
            </a:endParaRPr>
          </a:p>
          <a:p>
            <a:pPr marL="1257300" lvl="2" indent="-342900">
              <a:spcAft>
                <a:spcPts val="600"/>
              </a:spcAft>
              <a:buFont typeface="+mj-lt"/>
              <a:buAutoNum type="arabicPeriod"/>
            </a:pPr>
            <a:r>
              <a:rPr lang="en-US" sz="1600" dirty="0">
                <a:solidFill>
                  <a:schemeClr val="tx1">
                    <a:lumMod val="65000"/>
                    <a:lumOff val="35000"/>
                  </a:schemeClr>
                </a:solidFill>
                <a:latin typeface="Arial"/>
                <a:cs typeface="Arial"/>
              </a:rPr>
              <a:t>990-PF is filed electronically for all private foundations and 4947(a)(1) non-exempt charitable trusts. </a:t>
            </a:r>
          </a:p>
          <a:p>
            <a:pPr marL="1257300" lvl="2" indent="-342900">
              <a:spcAft>
                <a:spcPts val="600"/>
              </a:spcAft>
              <a:buFont typeface="+mj-lt"/>
              <a:buAutoNum type="arabicPeriod"/>
            </a:pPr>
            <a:r>
              <a:rPr lang="en-US" sz="1600" dirty="0" smtClean="0">
                <a:solidFill>
                  <a:schemeClr val="tx1">
                    <a:lumMod val="65000"/>
                    <a:lumOff val="35000"/>
                  </a:schemeClr>
                </a:solidFill>
                <a:latin typeface="Arial"/>
                <a:cs typeface="Arial"/>
              </a:rPr>
              <a:t>990-N (e-postcard) has 8 questions, is filed electronically if receipts are &lt; $50k</a:t>
            </a:r>
            <a:endParaRPr lang="en-US" sz="1600" dirty="0">
              <a:solidFill>
                <a:schemeClr val="tx1">
                  <a:lumMod val="65000"/>
                  <a:lumOff val="35000"/>
                </a:schemeClr>
              </a:solidFill>
              <a:latin typeface="Arial"/>
              <a:cs typeface="Arial"/>
            </a:endParaRPr>
          </a:p>
          <a:p>
            <a:pPr marL="1257300" lvl="2" indent="-342900">
              <a:spcAft>
                <a:spcPts val="600"/>
              </a:spcAft>
              <a:buFont typeface="+mj-lt"/>
              <a:buAutoNum type="arabicPeriod"/>
            </a:pPr>
            <a:r>
              <a:rPr lang="en-US" sz="1600" dirty="0" smtClean="0">
                <a:solidFill>
                  <a:schemeClr val="tx1">
                    <a:lumMod val="65000"/>
                    <a:lumOff val="35000"/>
                  </a:schemeClr>
                </a:solidFill>
                <a:latin typeface="Arial"/>
                <a:cs typeface="Arial"/>
              </a:rPr>
              <a:t>990-EZ two page return </a:t>
            </a:r>
            <a:r>
              <a:rPr lang="en-US" sz="1600" b="1" i="1" dirty="0" smtClean="0">
                <a:solidFill>
                  <a:schemeClr val="tx1">
                    <a:lumMod val="65000"/>
                    <a:lumOff val="35000"/>
                  </a:schemeClr>
                </a:solidFill>
                <a:latin typeface="Arial"/>
                <a:cs typeface="Arial"/>
              </a:rPr>
              <a:t>IF </a:t>
            </a:r>
            <a:r>
              <a:rPr lang="en-US" sz="1600" dirty="0" smtClean="0">
                <a:solidFill>
                  <a:schemeClr val="tx1">
                    <a:lumMod val="65000"/>
                    <a:lumOff val="35000"/>
                  </a:schemeClr>
                </a:solidFill>
                <a:latin typeface="Arial"/>
                <a:cs typeface="Arial"/>
              </a:rPr>
              <a:t>gross receipts &lt; $200k </a:t>
            </a:r>
            <a:r>
              <a:rPr lang="en-US" sz="1600" b="1" i="1" dirty="0" smtClean="0">
                <a:solidFill>
                  <a:schemeClr val="tx1">
                    <a:lumMod val="65000"/>
                    <a:lumOff val="35000"/>
                  </a:schemeClr>
                </a:solidFill>
                <a:latin typeface="Arial"/>
                <a:cs typeface="Arial"/>
              </a:rPr>
              <a:t>AND</a:t>
            </a:r>
            <a:r>
              <a:rPr lang="en-US" sz="1600" dirty="0" smtClean="0">
                <a:solidFill>
                  <a:schemeClr val="tx1">
                    <a:lumMod val="65000"/>
                    <a:lumOff val="35000"/>
                  </a:schemeClr>
                </a:solidFill>
                <a:latin typeface="Arial"/>
                <a:cs typeface="Arial"/>
              </a:rPr>
              <a:t> assets were &lt; $500k</a:t>
            </a:r>
          </a:p>
          <a:p>
            <a:pPr marL="1257300" lvl="2" indent="-342900">
              <a:spcAft>
                <a:spcPts val="600"/>
              </a:spcAft>
              <a:buFont typeface="+mj-lt"/>
              <a:buAutoNum type="arabicPeriod"/>
            </a:pPr>
            <a:r>
              <a:rPr lang="en-US" sz="1600" dirty="0" smtClean="0">
                <a:solidFill>
                  <a:schemeClr val="tx1">
                    <a:lumMod val="65000"/>
                    <a:lumOff val="35000"/>
                  </a:schemeClr>
                </a:solidFill>
                <a:latin typeface="Arial"/>
                <a:cs typeface="Arial"/>
              </a:rPr>
              <a:t>990 is the long form. Gross receipts are &gt; $200k </a:t>
            </a:r>
            <a:r>
              <a:rPr lang="en-US" sz="1600" b="1" i="1" dirty="0" smtClean="0">
                <a:solidFill>
                  <a:schemeClr val="tx1">
                    <a:lumMod val="65000"/>
                    <a:lumOff val="35000"/>
                  </a:schemeClr>
                </a:solidFill>
                <a:latin typeface="Arial"/>
                <a:cs typeface="Arial"/>
              </a:rPr>
              <a:t>OR</a:t>
            </a:r>
            <a:r>
              <a:rPr lang="en-US" sz="1600" dirty="0" smtClean="0">
                <a:solidFill>
                  <a:schemeClr val="tx1">
                    <a:lumMod val="65000"/>
                    <a:lumOff val="35000"/>
                  </a:schemeClr>
                </a:solidFill>
                <a:latin typeface="Arial"/>
                <a:cs typeface="Arial"/>
              </a:rPr>
              <a:t> assets were &gt; $500k</a:t>
            </a:r>
          </a:p>
          <a:p>
            <a:pPr marL="1257300" lvl="2" indent="-342900">
              <a:spcAft>
                <a:spcPts val="600"/>
              </a:spcAft>
              <a:buFont typeface="+mj-lt"/>
              <a:buAutoNum type="arabicPeriod"/>
            </a:pPr>
            <a:r>
              <a:rPr lang="en-US" sz="1600" dirty="0" smtClean="0">
                <a:solidFill>
                  <a:schemeClr val="tx1">
                    <a:lumMod val="65000"/>
                    <a:lumOff val="35000"/>
                  </a:schemeClr>
                </a:solidFill>
                <a:latin typeface="Arial"/>
                <a:cs typeface="Arial"/>
              </a:rPr>
              <a:t>990-T is an additional filing requirement mostly for reporting Unrelated Business Income Tax also known as UBIT.</a:t>
            </a:r>
          </a:p>
          <a:p>
            <a:pPr marL="1257300" lvl="2" indent="-342900">
              <a:spcAft>
                <a:spcPts val="600"/>
              </a:spcAft>
              <a:buFont typeface="+mj-lt"/>
              <a:buAutoNum type="arabicPeriod"/>
            </a:pPr>
            <a:endParaRPr lang="en-US" sz="1600" dirty="0">
              <a:solidFill>
                <a:schemeClr val="tx1">
                  <a:lumMod val="65000"/>
                  <a:lumOff val="35000"/>
                </a:schemeClr>
              </a:solidFill>
              <a:latin typeface="Arial"/>
              <a:cs typeface="Arial"/>
            </a:endParaRPr>
          </a:p>
          <a:p>
            <a:pPr marL="1257300" lvl="2" indent="-342900">
              <a:spcAft>
                <a:spcPts val="600"/>
              </a:spcAft>
              <a:buFont typeface="+mj-lt"/>
              <a:buAutoNum type="arabicPeriod"/>
            </a:pPr>
            <a:endParaRPr lang="en-US" sz="1600" dirty="0" smtClean="0">
              <a:solidFill>
                <a:schemeClr val="tx1">
                  <a:lumMod val="65000"/>
                  <a:lumOff val="35000"/>
                </a:schemeClr>
              </a:solidFill>
              <a:latin typeface="Arial"/>
              <a:cs typeface="Arial"/>
            </a:endParaRPr>
          </a:p>
          <a:p>
            <a:pPr marL="857250" lvl="1" indent="-342900">
              <a:spcAft>
                <a:spcPts val="600"/>
              </a:spcAft>
              <a:buFont typeface="Wingdings" panose="05000000000000000000" pitchFamily="2" charset="2"/>
              <a:buChar char="ü"/>
            </a:pPr>
            <a:r>
              <a:rPr lang="en-US" sz="2000" dirty="0" smtClean="0">
                <a:solidFill>
                  <a:schemeClr val="tx1">
                    <a:lumMod val="65000"/>
                    <a:lumOff val="35000"/>
                  </a:schemeClr>
                </a:solidFill>
                <a:latin typeface="Arial"/>
                <a:cs typeface="Arial"/>
              </a:rPr>
              <a:t>990 forms are due on the 15</a:t>
            </a:r>
            <a:r>
              <a:rPr lang="en-US" sz="2000" baseline="30000" dirty="0" smtClean="0">
                <a:solidFill>
                  <a:schemeClr val="tx1">
                    <a:lumMod val="65000"/>
                    <a:lumOff val="35000"/>
                  </a:schemeClr>
                </a:solidFill>
                <a:latin typeface="Arial"/>
                <a:cs typeface="Arial"/>
              </a:rPr>
              <a:t>th</a:t>
            </a:r>
            <a:r>
              <a:rPr lang="en-US" sz="2000" dirty="0" smtClean="0">
                <a:solidFill>
                  <a:schemeClr val="tx1">
                    <a:lumMod val="65000"/>
                    <a:lumOff val="35000"/>
                  </a:schemeClr>
                </a:solidFill>
                <a:latin typeface="Arial"/>
                <a:cs typeface="Arial"/>
              </a:rPr>
              <a:t> day of the 5</a:t>
            </a:r>
            <a:r>
              <a:rPr lang="en-US" sz="2000" baseline="30000" dirty="0" smtClean="0">
                <a:solidFill>
                  <a:schemeClr val="tx1">
                    <a:lumMod val="65000"/>
                    <a:lumOff val="35000"/>
                  </a:schemeClr>
                </a:solidFill>
                <a:latin typeface="Arial"/>
                <a:cs typeface="Arial"/>
              </a:rPr>
              <a:t>th</a:t>
            </a:r>
            <a:r>
              <a:rPr lang="en-US" sz="2000" dirty="0" smtClean="0">
                <a:solidFill>
                  <a:schemeClr val="tx1">
                    <a:lumMod val="65000"/>
                    <a:lumOff val="35000"/>
                  </a:schemeClr>
                </a:solidFill>
                <a:latin typeface="Arial"/>
                <a:cs typeface="Arial"/>
              </a:rPr>
              <a:t> month following the end of the organization’s taxable year.</a:t>
            </a:r>
          </a:p>
          <a:p>
            <a:pPr marL="857250" lvl="1" indent="-342900">
              <a:spcAft>
                <a:spcPts val="600"/>
              </a:spcAft>
              <a:buFont typeface="Wingdings" panose="05000000000000000000" pitchFamily="2" charset="2"/>
              <a:buChar char="ü"/>
            </a:pPr>
            <a:endParaRPr lang="en-US" sz="2000" dirty="0">
              <a:solidFill>
                <a:schemeClr val="tx1">
                  <a:lumMod val="65000"/>
                  <a:lumOff val="35000"/>
                </a:schemeClr>
              </a:solidFill>
              <a:latin typeface="Arial"/>
              <a:cs typeface="Arial"/>
            </a:endParaRPr>
          </a:p>
          <a:p>
            <a:pPr marL="857250" lvl="1" indent="-342900">
              <a:spcAft>
                <a:spcPts val="600"/>
              </a:spcAft>
              <a:buFont typeface="Wingdings" panose="05000000000000000000" pitchFamily="2" charset="2"/>
              <a:buChar char="ü"/>
            </a:pPr>
            <a:endParaRPr lang="en-US" sz="2000" dirty="0">
              <a:solidFill>
                <a:schemeClr val="tx1">
                  <a:lumMod val="65000"/>
                  <a:lumOff val="35000"/>
                </a:schemeClr>
              </a:solidFill>
              <a:latin typeface="Arial"/>
              <a:cs typeface="Arial"/>
            </a:endParaRPr>
          </a:p>
          <a:p>
            <a:pPr lvl="2">
              <a:spcAft>
                <a:spcPts val="600"/>
              </a:spcAft>
            </a:pPr>
            <a:endParaRPr lang="en-US" sz="1000" dirty="0">
              <a:solidFill>
                <a:schemeClr val="tx1">
                  <a:lumMod val="65000"/>
                  <a:lumOff val="35000"/>
                </a:schemeClr>
              </a:solidFill>
              <a:latin typeface="Arial"/>
              <a:cs typeface="Arial"/>
            </a:endParaRPr>
          </a:p>
        </p:txBody>
      </p:sp>
    </p:spTree>
    <p:extLst>
      <p:ext uri="{BB962C8B-B14F-4D97-AF65-F5344CB8AC3E}">
        <p14:creationId xmlns:p14="http://schemas.microsoft.com/office/powerpoint/2010/main" val="97180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UBIT</a:t>
            </a:r>
            <a:endParaRPr lang="en-US" dirty="0"/>
          </a:p>
        </p:txBody>
      </p:sp>
      <p:sp>
        <p:nvSpPr>
          <p:cNvPr id="3" name="Content Placeholder 2"/>
          <p:cNvSpPr>
            <a:spLocks noGrp="1"/>
          </p:cNvSpPr>
          <p:nvPr>
            <p:ph idx="1"/>
          </p:nvPr>
        </p:nvSpPr>
        <p:spPr>
          <a:xfrm>
            <a:off x="0" y="971550"/>
            <a:ext cx="9144000" cy="3394472"/>
          </a:xfrm>
        </p:spPr>
        <p:txBody>
          <a:bodyPr>
            <a:normAutofit/>
          </a:bodyPr>
          <a:lstStyle/>
          <a:p>
            <a:r>
              <a:rPr lang="en-US" sz="1800" dirty="0" smtClean="0"/>
              <a:t>Even though an organization is recognized as tax exempt, it still may be liable for tax on it’s unrelated business income. For most organizations, unrelated business income is income from a trade of business, regularly carried on, that is not substantially related to the charitable, educational, or other purpose that is the basis of the organization’s exemption. An exempt organization that has $1,000 or more of gross income from an unrelated business must file form 990-T. </a:t>
            </a:r>
          </a:p>
          <a:p>
            <a:r>
              <a:rPr lang="en-US" sz="1800" dirty="0" smtClean="0"/>
              <a:t>An organization must pay estimated tax if it expects it’s tax liability to be $500 or greater for the year.</a:t>
            </a:r>
          </a:p>
          <a:p>
            <a:r>
              <a:rPr lang="en-US" sz="1800" dirty="0" smtClean="0"/>
              <a:t>The obligation to file Form 990-T is IN ADDITION  to the obligation to file the annual information return, Form 990, 990-EZ, 990-N, or 990-PF. </a:t>
            </a:r>
            <a:endParaRPr lang="en-US" sz="1800" dirty="0"/>
          </a:p>
        </p:txBody>
      </p:sp>
      <p:sp>
        <p:nvSpPr>
          <p:cNvPr id="5" name="Slide Number Placeholder 4"/>
          <p:cNvSpPr>
            <a:spLocks noGrp="1"/>
          </p:cNvSpPr>
          <p:nvPr>
            <p:ph type="sldNum" sz="quarter" idx="12"/>
          </p:nvPr>
        </p:nvSpPr>
        <p:spPr/>
        <p:txBody>
          <a:bodyPr/>
          <a:lstStyle/>
          <a:p>
            <a:pPr>
              <a:defRPr/>
            </a:pPr>
            <a:fld id="{ED0EC8A0-F9FD-4FFB-8B7B-87ED3AF66EC7}" type="slidenum">
              <a:rPr lang="en-US" smtClean="0"/>
              <a:pPr>
                <a:defRPr/>
              </a:pPr>
              <a:t>9</a:t>
            </a:fld>
            <a:endParaRPr lang="en-US" dirty="0"/>
          </a:p>
        </p:txBody>
      </p:sp>
    </p:spTree>
    <p:extLst>
      <p:ext uri="{BB962C8B-B14F-4D97-AF65-F5344CB8AC3E}">
        <p14:creationId xmlns:p14="http://schemas.microsoft.com/office/powerpoint/2010/main" val="1785459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114047</TotalTime>
  <Words>2412</Words>
  <Application>Microsoft Office PowerPoint</Application>
  <PresentationFormat>On-screen Show (16:9)</PresentationFormat>
  <Paragraphs>354</Paragraphs>
  <Slides>35</Slides>
  <Notes>0</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Office Theme</vt:lpstr>
      <vt:lpstr>1_Office Theme</vt:lpstr>
      <vt:lpstr>PowerPoint Presentation</vt:lpstr>
      <vt:lpstr>PowerPoint Presentation</vt:lpstr>
      <vt:lpstr>Best Practices...</vt:lpstr>
      <vt:lpstr>Only 501(c)3 right?</vt:lpstr>
      <vt:lpstr>PowerPoint Presentation</vt:lpstr>
      <vt:lpstr>Application for EIN</vt:lpstr>
      <vt:lpstr>Applications for Exemption</vt:lpstr>
      <vt:lpstr>PowerPoint Presentation</vt:lpstr>
      <vt:lpstr>UBIT</vt:lpstr>
      <vt:lpstr>UBIT Examples</vt:lpstr>
      <vt:lpstr>PowerPoint Presentation</vt:lpstr>
      <vt:lpstr>Penalties and Exempt Status Revocation</vt:lpstr>
      <vt:lpstr>Reasonable Cause and Penalty Abatement</vt:lpstr>
      <vt:lpstr>Best Practices...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Classes/Classification</vt:lpstr>
      <vt:lpstr>Best Practices...</vt:lpstr>
      <vt:lpstr>PowerPoint Presentation</vt:lpstr>
      <vt:lpstr>PowerPoint Presentation</vt:lpstr>
      <vt:lpstr>PowerPoint Presentation</vt:lpstr>
      <vt:lpstr>PowerPoint Presentation</vt:lpstr>
      <vt:lpstr>PowerPoint Presentation</vt:lpstr>
      <vt:lpstr>PowerPoint Presentation</vt:lpstr>
    </vt:vector>
  </TitlesOfParts>
  <Company>Business By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business spending</dc:title>
  <dc:creator>Paul Miller</dc:creator>
  <cp:lastModifiedBy>Chad Denson</cp:lastModifiedBy>
  <cp:revision>1883</cp:revision>
  <cp:lastPrinted>2013-04-12T20:18:03Z</cp:lastPrinted>
  <dcterms:created xsi:type="dcterms:W3CDTF">2008-07-28T14:34:08Z</dcterms:created>
  <dcterms:modified xsi:type="dcterms:W3CDTF">2020-06-12T20:11:05Z</dcterms:modified>
</cp:coreProperties>
</file>