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0" r:id="rId1"/>
    <p:sldMasterId id="214748365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7010400" cy="9296400"/>
  <p:embeddedFontLst>
    <p:embeddedFont>
      <p:font typeface="Arial Narrow" panose="020B0606020202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482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482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15790"/>
            <a:ext cx="5608320" cy="418338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482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 name="Shape 17"/>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Welcome Message</a:t>
            </a:r>
          </a:p>
        </p:txBody>
      </p:sp>
      <p:sp>
        <p:nvSpPr>
          <p:cNvPr id="18" name="Shape 18"/>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L="0" marR="0" lvl="0" indent="0" algn="l" rtl="0">
              <a:lnSpc>
                <a:spcPct val="110416"/>
              </a:lnSpc>
              <a:spcBef>
                <a:spcPts val="611"/>
              </a:spcBef>
              <a:spcAft>
                <a:spcPts val="0"/>
              </a:spcAft>
              <a:buSzPct val="25000"/>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0416"/>
              </a:lnSpc>
              <a:spcBef>
                <a:spcPts val="611"/>
              </a:spcBef>
              <a:spcAft>
                <a:spcPts val="0"/>
              </a:spcAft>
              <a:buSzPct val="25000"/>
              <a:buNone/>
            </a:pPr>
            <a:r>
              <a:rPr lang="en-US" sz="1200" b="0" i="0" u="none" strike="noStrike" cap="none">
                <a:solidFill>
                  <a:srgbClr val="000000"/>
                </a:solidFill>
                <a:latin typeface="Times New Roman"/>
                <a:ea typeface="Times New Roman"/>
                <a:cs typeface="Times New Roman"/>
                <a:sym typeface="Times New Roman"/>
              </a:rPr>
              <a:t>They align Rotary with other international development efforts and advance the Foundation’s mission. Each of the areas listed has specific goals that are outlined in the corresponding area of focus policy statement. </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Peace and conflict prevention/resolution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Disease prevention and treatment</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Water and sanitation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Maternal and child health</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Basic education and literacy</a:t>
            </a:r>
          </a:p>
          <a:p>
            <a:pPr marL="642923" marR="0" lvl="1" indent="-185723" algn="l" rtl="0">
              <a:lnSpc>
                <a:spcPct val="110416"/>
              </a:lnSpc>
              <a:spcBef>
                <a:spcPts val="611"/>
              </a:spcBef>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Economic and community development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10</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11</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L="0" marR="0" lvl="0" indent="0" algn="l" rtl="0">
              <a:lnSpc>
                <a:spcPct val="110416"/>
              </a:lnSpc>
              <a:spcBef>
                <a:spcPts val="611"/>
              </a:spcBef>
              <a:spcAft>
                <a:spcPts val="0"/>
              </a:spcAft>
              <a:buSzPct val="25000"/>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0416"/>
              </a:lnSpc>
              <a:spcBef>
                <a:spcPts val="611"/>
              </a:spcBef>
              <a:spcAft>
                <a:spcPts val="0"/>
              </a:spcAft>
              <a:buSzPct val="25000"/>
              <a:buNone/>
            </a:pPr>
            <a:r>
              <a:rPr lang="en-US" sz="1200" b="0" i="0" u="none" strike="noStrike" cap="none">
                <a:solidFill>
                  <a:srgbClr val="000000"/>
                </a:solidFill>
                <a:latin typeface="Times New Roman"/>
                <a:ea typeface="Times New Roman"/>
                <a:cs typeface="Times New Roman"/>
                <a:sym typeface="Times New Roman"/>
              </a:rPr>
              <a:t>They align Rotary with other international development efforts and advance the Foundation’s mission. Each of the areas listed has specific goals that are outlined in the corresponding area of focus policy statement. </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Peace and conflict prevention/resolution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Disease prevention and treatment</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Water and sanitation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Maternal and child health</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Basic education and literacy</a:t>
            </a:r>
          </a:p>
          <a:p>
            <a:pPr marL="642923" marR="0" lvl="1" indent="-185723" algn="l" rtl="0">
              <a:lnSpc>
                <a:spcPct val="110416"/>
              </a:lnSpc>
              <a:spcBef>
                <a:spcPts val="611"/>
              </a:spcBef>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Economic and community development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12</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L="0" marR="0" lvl="0" indent="0" algn="l" rtl="0">
              <a:lnSpc>
                <a:spcPct val="110416"/>
              </a:lnSpc>
              <a:spcBef>
                <a:spcPts val="611"/>
              </a:spcBef>
              <a:spcAft>
                <a:spcPts val="0"/>
              </a:spcAft>
              <a:buSzPct val="25000"/>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0416"/>
              </a:lnSpc>
              <a:spcBef>
                <a:spcPts val="611"/>
              </a:spcBef>
              <a:spcAft>
                <a:spcPts val="0"/>
              </a:spcAft>
              <a:buSzPct val="25000"/>
              <a:buNone/>
            </a:pPr>
            <a:r>
              <a:rPr lang="en-US" sz="1200" b="0" i="0" u="none" strike="noStrike" cap="none">
                <a:solidFill>
                  <a:srgbClr val="000000"/>
                </a:solidFill>
                <a:latin typeface="Times New Roman"/>
                <a:ea typeface="Times New Roman"/>
                <a:cs typeface="Times New Roman"/>
                <a:sym typeface="Times New Roman"/>
              </a:rPr>
              <a:t>They align Rotary with other international development efforts and advance the Foundation’s mission. Each of the areas listed has specific goals that are outlined in the corresponding area of focus policy statement. </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Peace and conflict prevention/resolution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Disease prevention and treatment</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Water and sanitation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Maternal and child health</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Basic education and literacy</a:t>
            </a:r>
          </a:p>
          <a:p>
            <a:pPr marL="642923" marR="0" lvl="1" indent="-185723" algn="l" rtl="0">
              <a:lnSpc>
                <a:spcPct val="110416"/>
              </a:lnSpc>
              <a:spcBef>
                <a:spcPts val="611"/>
              </a:spcBef>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Economic and community development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13</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L="0" marR="0" lvl="0" indent="0" algn="l" rtl="0">
              <a:lnSpc>
                <a:spcPct val="110416"/>
              </a:lnSpc>
              <a:spcBef>
                <a:spcPts val="611"/>
              </a:spcBef>
              <a:spcAft>
                <a:spcPts val="0"/>
              </a:spcAft>
              <a:buSzPct val="25000"/>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0416"/>
              </a:lnSpc>
              <a:spcBef>
                <a:spcPts val="611"/>
              </a:spcBef>
              <a:spcAft>
                <a:spcPts val="0"/>
              </a:spcAft>
              <a:buSzPct val="25000"/>
              <a:buNone/>
            </a:pPr>
            <a:r>
              <a:rPr lang="en-US" sz="1200" b="0" i="0" u="none" strike="noStrike" cap="none">
                <a:solidFill>
                  <a:srgbClr val="000000"/>
                </a:solidFill>
                <a:latin typeface="Times New Roman"/>
                <a:ea typeface="Times New Roman"/>
                <a:cs typeface="Times New Roman"/>
                <a:sym typeface="Times New Roman"/>
              </a:rPr>
              <a:t>They align Rotary with other international development efforts and advance the Foundation’s mission. Each of the areas listed has specific goals that are outlined in the corresponding area of focus policy statement. </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Peace and conflict prevention/resolution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Disease prevention and treatment</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Water and sanitation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Maternal and child health</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Basic education and literacy</a:t>
            </a:r>
          </a:p>
          <a:p>
            <a:pPr marL="642923" marR="0" lvl="1" indent="-185723" algn="l" rtl="0">
              <a:lnSpc>
                <a:spcPct val="110416"/>
              </a:lnSpc>
              <a:spcBef>
                <a:spcPts val="611"/>
              </a:spcBef>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Economic and community development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14</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L="0" marR="0" lvl="0" indent="0" algn="l" rtl="0">
              <a:lnSpc>
                <a:spcPct val="110416"/>
              </a:lnSpc>
              <a:spcBef>
                <a:spcPts val="611"/>
              </a:spcBef>
              <a:spcAft>
                <a:spcPts val="0"/>
              </a:spcAft>
              <a:buSzPct val="25000"/>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0416"/>
              </a:lnSpc>
              <a:spcBef>
                <a:spcPts val="611"/>
              </a:spcBef>
              <a:spcAft>
                <a:spcPts val="0"/>
              </a:spcAft>
              <a:buSzPct val="25000"/>
              <a:buNone/>
            </a:pPr>
            <a:r>
              <a:rPr lang="en-US" sz="1200" b="0" i="0" u="none" strike="noStrike" cap="none">
                <a:solidFill>
                  <a:srgbClr val="000000"/>
                </a:solidFill>
                <a:latin typeface="Times New Roman"/>
                <a:ea typeface="Times New Roman"/>
                <a:cs typeface="Times New Roman"/>
                <a:sym typeface="Times New Roman"/>
              </a:rPr>
              <a:t>They align Rotary with other international development efforts and advance the Foundation’s mission. Each of the areas listed has specific goals that are outlined in the corresponding area of focus policy statement. </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Peace and conflict prevention/resolution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Disease prevention and treatment</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Water and sanitation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Maternal and child health</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Basic education and literacy</a:t>
            </a:r>
          </a:p>
          <a:p>
            <a:pPr marL="642923" marR="0" lvl="1" indent="-185723" algn="l" rtl="0">
              <a:lnSpc>
                <a:spcPct val="110416"/>
              </a:lnSpc>
              <a:spcBef>
                <a:spcPts val="611"/>
              </a:spcBef>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Economic and community development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5" name="Shape 255"/>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15</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3" name="Shape 263"/>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5" name="Shape 285"/>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2" name="Shape 292"/>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 name="Shape 23"/>
          <p:cNvSpPr txBox="1">
            <a:spLocks noGrp="1"/>
          </p:cNvSpPr>
          <p:nvPr>
            <p:ph type="body" idx="1"/>
          </p:nvPr>
        </p:nvSpPr>
        <p:spPr>
          <a:xfrm>
            <a:off x="701040" y="4415790"/>
            <a:ext cx="5608320" cy="4183380"/>
          </a:xfrm>
          <a:prstGeom prst="rect">
            <a:avLst/>
          </a:prstGeom>
          <a:noFill/>
          <a:ln>
            <a:noFill/>
          </a:ln>
        </p:spPr>
        <p:txBody>
          <a:bodyPr wrap="square" lIns="93175" tIns="46575" rIns="93175" bIns="46575" anchor="t" anchorCtr="0">
            <a:noAutofit/>
          </a:bodyPr>
          <a:lstStyle/>
          <a:p>
            <a:pPr marL="0" marR="0" lvl="0" indent="0" algn="l" rtl="0">
              <a:lnSpc>
                <a:spcPct val="110416"/>
              </a:lnSpc>
              <a:spcBef>
                <a:spcPts val="611"/>
              </a:spcBef>
              <a:spcAft>
                <a:spcPts val="0"/>
              </a:spcAft>
              <a:buSzPct val="25000"/>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0416"/>
              </a:lnSpc>
              <a:spcBef>
                <a:spcPts val="611"/>
              </a:spcBef>
              <a:spcAft>
                <a:spcPts val="0"/>
              </a:spcAft>
              <a:buSzPct val="25000"/>
              <a:buNone/>
            </a:pPr>
            <a:r>
              <a:rPr lang="en-US" sz="1200" b="0" i="0" u="none" strike="noStrike" cap="none">
                <a:solidFill>
                  <a:srgbClr val="000000"/>
                </a:solidFill>
                <a:latin typeface="Times New Roman"/>
                <a:ea typeface="Times New Roman"/>
                <a:cs typeface="Times New Roman"/>
                <a:sym typeface="Times New Roman"/>
              </a:rPr>
              <a:t>They align Rotary with other international development efforts and advance the Foundation’s mission. Each of the areas listed has specific goals that are outlined in the corresponding area of focus policy statement. </a:t>
            </a:r>
          </a:p>
          <a:p>
            <a:pPr marL="642924"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Peace and conflict prevention/resolution</a:t>
            </a:r>
          </a:p>
          <a:p>
            <a:pPr marL="642924"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Disease prevention and treatment</a:t>
            </a:r>
          </a:p>
          <a:p>
            <a:pPr marL="642924"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Water and sanitation</a:t>
            </a:r>
          </a:p>
          <a:p>
            <a:pPr marL="642924"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Maternal and child health</a:t>
            </a:r>
          </a:p>
          <a:p>
            <a:pPr marL="642924"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Basic education and literacy</a:t>
            </a:r>
          </a:p>
          <a:p>
            <a:pPr marL="642924" marR="0" lvl="1" indent="-185723" algn="l" rtl="0">
              <a:lnSpc>
                <a:spcPct val="110416"/>
              </a:lnSpc>
              <a:spcBef>
                <a:spcPts val="611"/>
              </a:spcBef>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Economic and community development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 name="Shape 24"/>
          <p:cNvSpPr txBox="1">
            <a:spLocks noGrp="1"/>
          </p:cNvSpPr>
          <p:nvPr>
            <p:ph type="sldNum" idx="12"/>
          </p:nvPr>
        </p:nvSpPr>
        <p:spPr>
          <a:xfrm>
            <a:off x="3970938" y="8829967"/>
            <a:ext cx="3037840" cy="46482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 name="Shape 30"/>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L="0" marR="0" lvl="0" indent="0" algn="l" rtl="0">
              <a:lnSpc>
                <a:spcPct val="110416"/>
              </a:lnSpc>
              <a:spcBef>
                <a:spcPts val="611"/>
              </a:spcBef>
              <a:spcAft>
                <a:spcPts val="0"/>
              </a:spcAft>
              <a:buSzPct val="25000"/>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0416"/>
              </a:lnSpc>
              <a:spcBef>
                <a:spcPts val="611"/>
              </a:spcBef>
              <a:spcAft>
                <a:spcPts val="0"/>
              </a:spcAft>
              <a:buSzPct val="25000"/>
              <a:buNone/>
            </a:pPr>
            <a:r>
              <a:rPr lang="en-US" sz="1200" b="0" i="0" u="none" strike="noStrike" cap="none">
                <a:solidFill>
                  <a:srgbClr val="000000"/>
                </a:solidFill>
                <a:latin typeface="Times New Roman"/>
                <a:ea typeface="Times New Roman"/>
                <a:cs typeface="Times New Roman"/>
                <a:sym typeface="Times New Roman"/>
              </a:rPr>
              <a:t>They align Rotary with other international development efforts and advance the Foundation’s mission. Each of the areas listed has specific goals that are outlined in the corresponding area of focus policy statement. </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Peace and conflict prevention/resolution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Disease prevention and treatment</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Water and sanitation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Maternal and child health</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Basic education and literacy</a:t>
            </a:r>
          </a:p>
          <a:p>
            <a:pPr marL="642923" marR="0" lvl="1" indent="-185723" algn="l" rtl="0">
              <a:lnSpc>
                <a:spcPct val="110416"/>
              </a:lnSpc>
              <a:spcBef>
                <a:spcPts val="611"/>
              </a:spcBef>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Economic and community development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 name="Shape 31"/>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3</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 name="Shape 37"/>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L="0" marR="0" lvl="0" indent="0" algn="l" rtl="0">
              <a:lnSpc>
                <a:spcPct val="110416"/>
              </a:lnSpc>
              <a:spcBef>
                <a:spcPts val="611"/>
              </a:spcBef>
              <a:spcAft>
                <a:spcPts val="0"/>
              </a:spcAft>
              <a:buSzPct val="25000"/>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0416"/>
              </a:lnSpc>
              <a:spcBef>
                <a:spcPts val="611"/>
              </a:spcBef>
              <a:spcAft>
                <a:spcPts val="0"/>
              </a:spcAft>
              <a:buSzPct val="25000"/>
              <a:buNone/>
            </a:pPr>
            <a:r>
              <a:rPr lang="en-US" sz="1200" b="0" i="0" u="none" strike="noStrike" cap="none">
                <a:solidFill>
                  <a:srgbClr val="000000"/>
                </a:solidFill>
                <a:latin typeface="Times New Roman"/>
                <a:ea typeface="Times New Roman"/>
                <a:cs typeface="Times New Roman"/>
                <a:sym typeface="Times New Roman"/>
              </a:rPr>
              <a:t>They align Rotary with other international development efforts and advance the Foundation’s mission. Each of the areas listed has specific goals that are outlined in the corresponding area of focus policy statement. </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Peace and conflict prevention/resolution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Disease prevention and treatment</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Water and sanitation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Maternal and child health</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Basic education and literacy</a:t>
            </a:r>
          </a:p>
          <a:p>
            <a:pPr marL="642923" marR="0" lvl="1" indent="-185723" algn="l" rtl="0">
              <a:lnSpc>
                <a:spcPct val="110416"/>
              </a:lnSpc>
              <a:spcBef>
                <a:spcPts val="611"/>
              </a:spcBef>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Economic and community development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 name="Shape 38"/>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4</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L="0" marR="0" lvl="0" indent="0" algn="l" rtl="0">
              <a:lnSpc>
                <a:spcPct val="110416"/>
              </a:lnSpc>
              <a:spcBef>
                <a:spcPts val="611"/>
              </a:spcBef>
              <a:spcAft>
                <a:spcPts val="0"/>
              </a:spcAft>
              <a:buSzPct val="25000"/>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0416"/>
              </a:lnSpc>
              <a:spcBef>
                <a:spcPts val="611"/>
              </a:spcBef>
              <a:spcAft>
                <a:spcPts val="0"/>
              </a:spcAft>
              <a:buSzPct val="25000"/>
              <a:buNone/>
            </a:pPr>
            <a:r>
              <a:rPr lang="en-US" sz="1200" b="0" i="0" u="none" strike="noStrike" cap="none">
                <a:solidFill>
                  <a:srgbClr val="000000"/>
                </a:solidFill>
                <a:latin typeface="Times New Roman"/>
                <a:ea typeface="Times New Roman"/>
                <a:cs typeface="Times New Roman"/>
                <a:sym typeface="Times New Roman"/>
              </a:rPr>
              <a:t>They align Rotary with other international development efforts and advance the Foundation’s mission. Each of the areas listed has specific goals that are outlined in the corresponding area of focus policy statement. </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Peace and conflict prevention/resolution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Disease prevention and treatment</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Water and sanitation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Maternal and child health</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Basic education and literacy</a:t>
            </a:r>
          </a:p>
          <a:p>
            <a:pPr marL="642923" marR="0" lvl="1" indent="-185723" algn="l" rtl="0">
              <a:lnSpc>
                <a:spcPct val="110416"/>
              </a:lnSpc>
              <a:spcBef>
                <a:spcPts val="611"/>
              </a:spcBef>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Economic and community development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5" name="Shape 45"/>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5</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L="0" marR="0" lvl="0" indent="0" algn="l" rtl="0">
              <a:lnSpc>
                <a:spcPct val="110416"/>
              </a:lnSpc>
              <a:spcBef>
                <a:spcPts val="611"/>
              </a:spcBef>
              <a:spcAft>
                <a:spcPts val="0"/>
              </a:spcAft>
              <a:buSzPct val="25000"/>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0416"/>
              </a:lnSpc>
              <a:spcBef>
                <a:spcPts val="611"/>
              </a:spcBef>
              <a:spcAft>
                <a:spcPts val="0"/>
              </a:spcAft>
              <a:buSzPct val="25000"/>
              <a:buNone/>
            </a:pPr>
            <a:r>
              <a:rPr lang="en-US" sz="1200" b="0" i="0" u="none" strike="noStrike" cap="none">
                <a:solidFill>
                  <a:srgbClr val="000000"/>
                </a:solidFill>
                <a:latin typeface="Times New Roman"/>
                <a:ea typeface="Times New Roman"/>
                <a:cs typeface="Times New Roman"/>
                <a:sym typeface="Times New Roman"/>
              </a:rPr>
              <a:t>They align Rotary with other international development efforts and advance the Foundation’s mission. Each of the areas listed has specific goals that are outlined in the corresponding area of focus policy statement. </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Peace and conflict prevention/resolution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Disease prevention and treatment</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Water and sanitation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Maternal and child health</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Basic education and literacy</a:t>
            </a:r>
          </a:p>
          <a:p>
            <a:pPr marL="642923" marR="0" lvl="1" indent="-185723" algn="l" rtl="0">
              <a:lnSpc>
                <a:spcPct val="110416"/>
              </a:lnSpc>
              <a:spcBef>
                <a:spcPts val="611"/>
              </a:spcBef>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Economic and community development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2" name="Shape 52"/>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6</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R="0" lvl="0" algn="l" rtl="0">
              <a:lnSpc>
                <a:spcPct val="110416"/>
              </a:lnSpc>
              <a:spcBef>
                <a:spcPts val="611"/>
              </a:spcBef>
              <a:buNone/>
            </a:pPr>
            <a:endParaRPr sz="1200" b="0" i="0" u="none" strike="noStrike" cap="none">
              <a:solidFill>
                <a:srgbClr val="000000"/>
              </a:solidFill>
              <a:latin typeface="Arial"/>
              <a:ea typeface="Arial"/>
              <a:cs typeface="Arial"/>
              <a:sym typeface="Arial"/>
            </a:endParaRPr>
          </a:p>
        </p:txBody>
      </p:sp>
      <p:sp>
        <p:nvSpPr>
          <p:cNvPr id="59" name="Shape 59"/>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7</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701040" y="4415790"/>
            <a:ext cx="5608200" cy="4183500"/>
          </a:xfrm>
          <a:prstGeom prst="rect">
            <a:avLst/>
          </a:prstGeom>
        </p:spPr>
        <p:txBody>
          <a:bodyPr wrap="square" lIns="91425" tIns="91425" rIns="91425" bIns="91425" anchor="t" anchorCtr="0">
            <a:noAutofit/>
          </a:bodyPr>
          <a:lstStyle/>
          <a:p>
            <a:pPr lvl="0">
              <a:spcBef>
                <a:spcPts val="0"/>
              </a:spcBef>
              <a:buNone/>
            </a:pPr>
            <a:endParaRPr/>
          </a:p>
        </p:txBody>
      </p:sp>
      <p:sp>
        <p:nvSpPr>
          <p:cNvPr id="84" name="Shape 84"/>
          <p:cNvSpPr txBox="1">
            <a:spLocks noGrp="1"/>
          </p:cNvSpPr>
          <p:nvPr>
            <p:ph type="sldNum" idx="12"/>
          </p:nvPr>
        </p:nvSpPr>
        <p:spPr>
          <a:xfrm>
            <a:off x="3970938" y="8829967"/>
            <a:ext cx="3037800" cy="464700"/>
          </a:xfrm>
          <a:prstGeom prst="rect">
            <a:avLst/>
          </a:prstGeom>
        </p:spPr>
        <p:txBody>
          <a:bodyPr wrap="square"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701040" y="4415790"/>
            <a:ext cx="5608200" cy="4183500"/>
          </a:xfrm>
          <a:prstGeom prst="rect">
            <a:avLst/>
          </a:prstGeom>
          <a:noFill/>
          <a:ln>
            <a:noFill/>
          </a:ln>
        </p:spPr>
        <p:txBody>
          <a:bodyPr wrap="square" lIns="93175" tIns="46575" rIns="93175" bIns="46575" anchor="t" anchorCtr="0">
            <a:noAutofit/>
          </a:bodyPr>
          <a:lstStyle/>
          <a:p>
            <a:pPr marL="0" marR="0" lvl="0" indent="0" algn="l" rtl="0">
              <a:lnSpc>
                <a:spcPct val="110416"/>
              </a:lnSpc>
              <a:spcBef>
                <a:spcPts val="611"/>
              </a:spcBef>
              <a:spcAft>
                <a:spcPts val="0"/>
              </a:spcAft>
              <a:buSzPct val="25000"/>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0416"/>
              </a:lnSpc>
              <a:spcBef>
                <a:spcPts val="611"/>
              </a:spcBef>
              <a:spcAft>
                <a:spcPts val="0"/>
              </a:spcAft>
              <a:buSzPct val="25000"/>
              <a:buNone/>
            </a:pPr>
            <a:r>
              <a:rPr lang="en-US" sz="1200" b="0" i="0" u="none" strike="noStrike" cap="none">
                <a:solidFill>
                  <a:srgbClr val="000000"/>
                </a:solidFill>
                <a:latin typeface="Times New Roman"/>
                <a:ea typeface="Times New Roman"/>
                <a:cs typeface="Times New Roman"/>
                <a:sym typeface="Times New Roman"/>
              </a:rPr>
              <a:t>They align Rotary with other international development efforts and advance the Foundation’s mission. Each of the areas listed has specific goals that are outlined in the corresponding area of focus policy statement. </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Peace and conflict prevention/resolution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Disease prevention and treatment</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Water and sanitation</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Maternal and child health</a:t>
            </a:r>
          </a:p>
          <a:p>
            <a:pPr marL="642923" marR="0" lvl="1" indent="-185723" algn="l" rtl="0">
              <a:lnSpc>
                <a:spcPct val="110416"/>
              </a:lnSpc>
              <a:spcBef>
                <a:spcPts val="611"/>
              </a:spcBef>
              <a:spcAft>
                <a:spcPts val="0"/>
              </a:spcAft>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Basic education and literacy</a:t>
            </a:r>
          </a:p>
          <a:p>
            <a:pPr marL="642923" marR="0" lvl="1" indent="-185723" algn="l" rtl="0">
              <a:lnSpc>
                <a:spcPct val="110416"/>
              </a:lnSpc>
              <a:spcBef>
                <a:spcPts val="611"/>
              </a:spcBef>
              <a:buClr>
                <a:srgbClr val="000000"/>
              </a:buClr>
              <a:buSzPct val="100000"/>
              <a:buFont typeface="Arial"/>
              <a:buChar char="•"/>
            </a:pPr>
            <a:r>
              <a:rPr lang="en-US" sz="1200" b="0" i="0" u="none" strike="noStrike" cap="none">
                <a:solidFill>
                  <a:srgbClr val="000000"/>
                </a:solidFill>
                <a:latin typeface="Times New Roman"/>
                <a:ea typeface="Times New Roman"/>
                <a:cs typeface="Times New Roman"/>
                <a:sym typeface="Times New Roman"/>
              </a:rPr>
              <a:t>Economic and community development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970938" y="8829967"/>
            <a:ext cx="3037800" cy="464700"/>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9</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p:nvPr/>
        </p:nvSpPr>
        <p:spPr>
          <a:xfrm>
            <a:off x="7703435" y="6420173"/>
            <a:ext cx="1318661" cy="338554"/>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600" b="1" i="0" u="none" strike="noStrike" cap="none">
                <a:solidFill>
                  <a:schemeClr val="lt1"/>
                </a:solidFill>
                <a:latin typeface="Arial Narrow"/>
                <a:ea typeface="Arial Narrow"/>
                <a:cs typeface="Arial Narrow"/>
                <a:sym typeface="Arial Narrow"/>
              </a:rPr>
              <a:t>201</a:t>
            </a:r>
            <a:r>
              <a:rPr lang="en-US" sz="1600" b="1">
                <a:solidFill>
                  <a:schemeClr val="lt1"/>
                </a:solidFill>
                <a:latin typeface="Arial Narrow"/>
                <a:ea typeface="Arial Narrow"/>
                <a:cs typeface="Arial Narrow"/>
                <a:sym typeface="Arial Narrow"/>
              </a:rPr>
              <a:t>6</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
        <p:cNvGrpSpPr/>
        <p:nvPr/>
      </p:nvGrpSpPr>
      <p:grpSpPr>
        <a:xfrm>
          <a:off x="0" y="0"/>
          <a:ext cx="0" cy="0"/>
          <a:chOff x="0" y="0"/>
          <a:chExt cx="0" cy="0"/>
        </a:xfrm>
      </p:grpSpPr>
      <p:sp>
        <p:nvSpPr>
          <p:cNvPr id="13" name="Shape 13"/>
          <p:cNvSpPr txBox="1"/>
          <p:nvPr/>
        </p:nvSpPr>
        <p:spPr>
          <a:xfrm>
            <a:off x="7703435" y="6420173"/>
            <a:ext cx="1318800" cy="338700"/>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600" b="1" i="0" u="none" strike="noStrike" cap="none">
                <a:solidFill>
                  <a:schemeClr val="dk1"/>
                </a:solidFill>
                <a:latin typeface="Arial Narrow"/>
                <a:ea typeface="Arial Narrow"/>
                <a:cs typeface="Arial Narrow"/>
                <a:sym typeface="Arial Narrow"/>
              </a:rPr>
              <a:t>201</a:t>
            </a:r>
            <a:r>
              <a:rPr lang="en-US" sz="1600" b="1">
                <a:solidFill>
                  <a:schemeClr val="dk1"/>
                </a:solidFill>
                <a:latin typeface="Arial Narrow"/>
                <a:ea typeface="Arial Narrow"/>
                <a:cs typeface="Arial Narrow"/>
                <a:sym typeface="Arial Narrow"/>
              </a:rPr>
              <a:t>7</a:t>
            </a: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rotary5440.org/SitePage/foundation-resourc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rotary.org/en" TargetMode="External"/><Relationship Id="rId4" Type="http://schemas.openxmlformats.org/officeDocument/2006/relationships/hyperlink" Target="http://www.rotary5440.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0" name="Shape 20"/>
          <p:cNvSpPr txBox="1"/>
          <p:nvPr/>
        </p:nvSpPr>
        <p:spPr>
          <a:xfrm>
            <a:off x="0" y="340000"/>
            <a:ext cx="5874300" cy="5762400"/>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rgbClr val="FFFFFF"/>
              </a:buClr>
              <a:buSzPct val="25000"/>
              <a:buFont typeface="Arial Narrow"/>
              <a:buNone/>
            </a:pPr>
            <a:r>
              <a:rPr lang="en-US" sz="7200" b="1">
                <a:solidFill>
                  <a:srgbClr val="FFFFFF"/>
                </a:solidFill>
                <a:latin typeface="Arial Narrow"/>
                <a:ea typeface="Arial Narrow"/>
                <a:cs typeface="Arial Narrow"/>
                <a:sym typeface="Arial Narrow"/>
              </a:rPr>
              <a:t>FIVE REASONS WHY </a:t>
            </a:r>
          </a:p>
          <a:p>
            <a:pPr marL="0" marR="0" lvl="0" indent="0" algn="ctr" rtl="0">
              <a:lnSpc>
                <a:spcPct val="80000"/>
              </a:lnSpc>
              <a:spcBef>
                <a:spcPts val="0"/>
              </a:spcBef>
              <a:spcAft>
                <a:spcPts val="0"/>
              </a:spcAft>
              <a:buClr>
                <a:srgbClr val="FFFFFF"/>
              </a:buClr>
              <a:buSzPct val="25000"/>
              <a:buFont typeface="Arial Narrow"/>
              <a:buNone/>
            </a:pPr>
            <a:r>
              <a:rPr lang="en-US" sz="7200" b="1">
                <a:solidFill>
                  <a:srgbClr val="FFFFFF"/>
                </a:solidFill>
                <a:latin typeface="Arial Narrow"/>
                <a:ea typeface="Arial Narrow"/>
                <a:cs typeface="Arial Narrow"/>
                <a:sym typeface="Arial Narrow"/>
              </a:rPr>
              <a:t>THE </a:t>
            </a:r>
            <a:r>
              <a:rPr lang="en-US" sz="7200" b="1" i="0" u="none" strike="noStrike" cap="none">
                <a:solidFill>
                  <a:srgbClr val="FFFFFF"/>
                </a:solidFill>
                <a:latin typeface="Arial Narrow"/>
                <a:ea typeface="Arial Narrow"/>
                <a:cs typeface="Arial Narrow"/>
                <a:sym typeface="Arial Narrow"/>
              </a:rPr>
              <a:t>ROTARY</a:t>
            </a:r>
          </a:p>
          <a:p>
            <a:pPr marL="0" marR="0" lvl="0" indent="0" algn="ctr" rtl="0">
              <a:lnSpc>
                <a:spcPct val="80000"/>
              </a:lnSpc>
              <a:spcBef>
                <a:spcPts val="0"/>
              </a:spcBef>
              <a:spcAft>
                <a:spcPts val="0"/>
              </a:spcAft>
              <a:buClr>
                <a:srgbClr val="FFFFFF"/>
              </a:buClr>
              <a:buSzPct val="25000"/>
              <a:buFont typeface="Arial Narrow"/>
              <a:buNone/>
            </a:pPr>
            <a:r>
              <a:rPr lang="en-US" sz="7200" b="1" i="0" u="none" strike="noStrike" cap="none">
                <a:solidFill>
                  <a:srgbClr val="FFFFFF"/>
                </a:solidFill>
                <a:latin typeface="Arial Narrow"/>
                <a:ea typeface="Arial Narrow"/>
                <a:cs typeface="Arial Narrow"/>
                <a:sym typeface="Arial Narrow"/>
              </a:rPr>
              <a:t>FOUNDATION</a:t>
            </a:r>
          </a:p>
          <a:p>
            <a:pPr marL="0" marR="0" lvl="0" indent="0" algn="ctr" rtl="0">
              <a:lnSpc>
                <a:spcPct val="80000"/>
              </a:lnSpc>
              <a:spcBef>
                <a:spcPts val="0"/>
              </a:spcBef>
              <a:spcAft>
                <a:spcPts val="0"/>
              </a:spcAft>
              <a:buClr>
                <a:srgbClr val="FFFFFF"/>
              </a:buClr>
              <a:buSzPct val="25000"/>
              <a:buFont typeface="Arial Narrow"/>
              <a:buNone/>
            </a:pPr>
            <a:r>
              <a:rPr lang="en-US" sz="7200" b="1">
                <a:solidFill>
                  <a:srgbClr val="FFFFFF"/>
                </a:solidFill>
                <a:latin typeface="Arial Narrow"/>
                <a:ea typeface="Arial Narrow"/>
                <a:cs typeface="Arial Narrow"/>
                <a:sym typeface="Arial Narrow"/>
              </a:rPr>
              <a:t>IS UNIQUE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p:nvPr/>
        </p:nvSpPr>
        <p:spPr>
          <a:xfrm>
            <a:off x="189108" y="225449"/>
            <a:ext cx="8763900" cy="8748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000" b="1">
                <a:solidFill>
                  <a:srgbClr val="FFFFFF"/>
                </a:solidFill>
                <a:latin typeface="Arial Narrow"/>
                <a:ea typeface="Arial Narrow"/>
                <a:cs typeface="Arial Narrow"/>
                <a:sym typeface="Arial Narrow"/>
              </a:rPr>
              <a:t>DISTRICT 5440 GRANT PROGRAM</a:t>
            </a:r>
          </a:p>
        </p:txBody>
      </p:sp>
      <p:sp>
        <p:nvSpPr>
          <p:cNvPr id="214" name="Shape 214"/>
          <p:cNvSpPr txBox="1"/>
          <p:nvPr/>
        </p:nvSpPr>
        <p:spPr>
          <a:xfrm>
            <a:off x="803550" y="1385450"/>
            <a:ext cx="7337400" cy="4544400"/>
          </a:xfrm>
          <a:prstGeom prst="rect">
            <a:avLst/>
          </a:prstGeom>
          <a:noFill/>
          <a:ln>
            <a:noFill/>
          </a:ln>
        </p:spPr>
        <p:txBody>
          <a:bodyPr wrap="square" lIns="91425" tIns="91425" rIns="91425" bIns="91425" anchor="t" anchorCtr="0">
            <a:noAutofit/>
          </a:bodyPr>
          <a:lstStyle/>
          <a:p>
            <a:pPr lvl="0" rtl="0">
              <a:spcBef>
                <a:spcPts val="0"/>
              </a:spcBef>
              <a:buNone/>
            </a:pPr>
            <a:endParaRPr/>
          </a:p>
        </p:txBody>
      </p:sp>
      <p:sp>
        <p:nvSpPr>
          <p:cNvPr id="215" name="Shape 215"/>
          <p:cNvSpPr txBox="1"/>
          <p:nvPr/>
        </p:nvSpPr>
        <p:spPr>
          <a:xfrm>
            <a:off x="903300" y="2015900"/>
            <a:ext cx="7337400" cy="3283500"/>
          </a:xfrm>
          <a:prstGeom prst="rect">
            <a:avLst/>
          </a:prstGeom>
          <a:noFill/>
          <a:ln>
            <a:noFill/>
          </a:ln>
        </p:spPr>
        <p:txBody>
          <a:bodyPr wrap="square" lIns="91425" tIns="91425" rIns="91425" bIns="91425" anchor="t" anchorCtr="0">
            <a:noAutofit/>
          </a:bodyPr>
          <a:lstStyle/>
          <a:p>
            <a:pPr lvl="0">
              <a:spcBef>
                <a:spcPts val="0"/>
              </a:spcBef>
              <a:buNone/>
            </a:pPr>
            <a:r>
              <a:rPr lang="en-US" sz="2400" b="1"/>
              <a:t>District 5440 will match club funds 2 to 1 for humanitarian projects with Rotarian involvement</a:t>
            </a:r>
          </a:p>
          <a:p>
            <a:pPr marL="457200" lvl="0" indent="-381000" rtl="0">
              <a:spcBef>
                <a:spcPts val="0"/>
              </a:spcBef>
              <a:buSzPct val="100000"/>
              <a:buChar char="●"/>
            </a:pPr>
            <a:r>
              <a:rPr lang="en-US" sz="2400" b="1"/>
              <a:t>Up to $1,000 from the district for Centennial grants</a:t>
            </a:r>
          </a:p>
          <a:p>
            <a:pPr marL="457200" lvl="0" indent="-381000" rtl="0">
              <a:spcBef>
                <a:spcPts val="0"/>
              </a:spcBef>
              <a:buSzPct val="100000"/>
              <a:buChar char="●"/>
            </a:pPr>
            <a:r>
              <a:rPr lang="en-US" sz="2400" b="1"/>
              <a:t>Up to $4,000 from the district for district grants</a:t>
            </a:r>
          </a:p>
          <a:p>
            <a:pPr marL="457200" lvl="0" indent="-381000">
              <a:spcBef>
                <a:spcPts val="0"/>
              </a:spcBef>
              <a:buSzPct val="100000"/>
              <a:buChar char="●"/>
            </a:pPr>
            <a:r>
              <a:rPr lang="en-US" sz="2400" b="1"/>
              <a:t>Up to $12,500 from the district for global grants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p:nvPr/>
        </p:nvSpPr>
        <p:spPr>
          <a:xfrm>
            <a:off x="190050" y="114600"/>
            <a:ext cx="8953800" cy="13251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600" b="1">
                <a:solidFill>
                  <a:srgbClr val="FFFFFF"/>
                </a:solidFill>
                <a:latin typeface="Arial Narrow"/>
                <a:ea typeface="Arial Narrow"/>
                <a:cs typeface="Arial Narrow"/>
                <a:sym typeface="Arial Narrow"/>
              </a:rPr>
              <a:t>IN 2016/17 44 DISTRICT 5440 ROTARY CLUBS PARTICIPATED IN THE ERADICATION OF POLIO</a:t>
            </a:r>
          </a:p>
        </p:txBody>
      </p:sp>
      <p:pic>
        <p:nvPicPr>
          <p:cNvPr id="222" name="Shape 222" descr="www.endpolio.org/docs/default-source/resources/end-polio-now-brochure.pdf?sfvrsn=2 - Google Chrome"/>
          <p:cNvPicPr preferRelativeResize="0"/>
          <p:nvPr/>
        </p:nvPicPr>
        <p:blipFill rotWithShape="1">
          <a:blip r:embed="rId3">
            <a:alphaModFix/>
          </a:blip>
          <a:srcRect/>
          <a:stretch/>
        </p:blipFill>
        <p:spPr>
          <a:xfrm>
            <a:off x="189100" y="1439825"/>
            <a:ext cx="3281700" cy="4253700"/>
          </a:xfrm>
          <a:prstGeom prst="rect">
            <a:avLst/>
          </a:prstGeom>
          <a:noFill/>
          <a:ln w="9525" cap="flat" cmpd="sng">
            <a:solidFill>
              <a:srgbClr val="000000"/>
            </a:solidFill>
            <a:prstDash val="solid"/>
            <a:miter lim="8000"/>
            <a:headEnd type="none" w="med" len="med"/>
            <a:tailEnd type="none" w="med" len="med"/>
          </a:ln>
        </p:spPr>
      </p:pic>
      <p:sp>
        <p:nvSpPr>
          <p:cNvPr id="223" name="Shape 223"/>
          <p:cNvSpPr txBox="1"/>
          <p:nvPr/>
        </p:nvSpPr>
        <p:spPr>
          <a:xfrm>
            <a:off x="4113150" y="1772325"/>
            <a:ext cx="4697100" cy="2220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b="1">
                <a:solidFill>
                  <a:schemeClr val="dk1"/>
                </a:solidFill>
              </a:rPr>
              <a:t>Clubs contributed $139,438 to the Polio Plus Fund</a:t>
            </a:r>
          </a:p>
          <a:p>
            <a:pPr lvl="0" algn="ctr" rtl="0">
              <a:spcBef>
                <a:spcPts val="0"/>
              </a:spcBef>
              <a:buNone/>
            </a:pPr>
            <a:r>
              <a:rPr lang="en-US" sz="2400" b="1">
                <a:solidFill>
                  <a:schemeClr val="dk1"/>
                </a:solidFill>
              </a:rPr>
              <a:t>which was doubled by the Bill and Melinda Gates Foundation</a:t>
            </a:r>
          </a:p>
          <a:p>
            <a:pPr lvl="0" algn="ctr" rtl="0">
              <a:spcBef>
                <a:spcPts val="0"/>
              </a:spcBef>
              <a:buNone/>
            </a:pPr>
            <a:r>
              <a:rPr lang="en-US" sz="2400" b="1">
                <a:solidFill>
                  <a:schemeClr val="dk1"/>
                </a:solidFill>
              </a:rPr>
              <a:t>for a total contribution of $278,876 to end polio</a:t>
            </a:r>
          </a:p>
          <a:p>
            <a:pPr lvl="0" algn="ctr" rtl="0">
              <a:spcBef>
                <a:spcPts val="0"/>
              </a:spcBef>
              <a:buNone/>
            </a:pPr>
            <a:endParaRPr/>
          </a:p>
        </p:txBody>
      </p:sp>
      <p:sp>
        <p:nvSpPr>
          <p:cNvPr id="224" name="Shape 224"/>
          <p:cNvSpPr txBox="1"/>
          <p:nvPr/>
        </p:nvSpPr>
        <p:spPr>
          <a:xfrm>
            <a:off x="4082100" y="4110550"/>
            <a:ext cx="4759200" cy="1904100"/>
          </a:xfrm>
          <a:prstGeom prst="rect">
            <a:avLst/>
          </a:prstGeom>
          <a:noFill/>
          <a:ln>
            <a:noFill/>
          </a:ln>
        </p:spPr>
        <p:txBody>
          <a:bodyPr wrap="square" lIns="91425" tIns="91425" rIns="91425" bIns="91425" anchor="ctr" anchorCtr="0">
            <a:noAutofit/>
          </a:bodyPr>
          <a:lstStyle/>
          <a:p>
            <a:pPr lvl="0" algn="ctr" rtl="0">
              <a:spcBef>
                <a:spcPts val="0"/>
              </a:spcBef>
              <a:buNone/>
            </a:pPr>
            <a:r>
              <a:rPr lang="en-US" sz="2400" b="1">
                <a:solidFill>
                  <a:schemeClr val="dk1"/>
                </a:solidFill>
              </a:rPr>
              <a:t> Many Rotarians in district 5440 participated in Polio awareness and fundraising events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p:nvPr/>
        </p:nvSpPr>
        <p:spPr>
          <a:xfrm>
            <a:off x="189108" y="225449"/>
            <a:ext cx="8763900" cy="8748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000" b="1">
                <a:solidFill>
                  <a:srgbClr val="FFFFFF"/>
                </a:solidFill>
                <a:latin typeface="Arial Narrow"/>
                <a:ea typeface="Arial Narrow"/>
                <a:cs typeface="Arial Narrow"/>
                <a:sym typeface="Arial Narrow"/>
              </a:rPr>
              <a:t>7 ROTARY PEACE FELLOWS WERE SPONSORED BY DISTRICT 5440 CLUBS IN THE LAST 10 YEARS</a:t>
            </a:r>
          </a:p>
        </p:txBody>
      </p:sp>
      <p:sp>
        <p:nvSpPr>
          <p:cNvPr id="231" name="Shape 231"/>
          <p:cNvSpPr txBox="1"/>
          <p:nvPr/>
        </p:nvSpPr>
        <p:spPr>
          <a:xfrm>
            <a:off x="3742150" y="1382000"/>
            <a:ext cx="4626000" cy="5290200"/>
          </a:xfrm>
          <a:prstGeom prst="rect">
            <a:avLst/>
          </a:prstGeom>
          <a:noFill/>
          <a:ln>
            <a:noFill/>
          </a:ln>
        </p:spPr>
        <p:txBody>
          <a:bodyPr wrap="square" lIns="91425" tIns="91425" rIns="91425" bIns="91425" anchor="t" anchorCtr="0">
            <a:noAutofit/>
          </a:bodyPr>
          <a:lstStyle/>
          <a:p>
            <a:pPr marL="457200" lvl="0" indent="-381000" rtl="0">
              <a:spcBef>
                <a:spcPts val="0"/>
              </a:spcBef>
              <a:buSzPct val="100000"/>
              <a:buAutoNum type="arabicPeriod"/>
            </a:pPr>
            <a:r>
              <a:rPr lang="en-US" sz="2400" b="1"/>
              <a:t>Leah Aylward  2005-2007 </a:t>
            </a:r>
            <a:r>
              <a:rPr lang="en-US" sz="1800" b="1"/>
              <a:t>University of Queensland</a:t>
            </a:r>
          </a:p>
          <a:p>
            <a:pPr marL="457200" lvl="0" indent="-381000" rtl="0">
              <a:spcBef>
                <a:spcPts val="0"/>
              </a:spcBef>
              <a:buSzPct val="100000"/>
              <a:buAutoNum type="arabicPeriod"/>
            </a:pPr>
            <a:r>
              <a:rPr lang="en-US" sz="2400" b="1"/>
              <a:t>Lucas Wolf 2006-2008 </a:t>
            </a:r>
            <a:r>
              <a:rPr lang="en-US" sz="1800" b="1"/>
              <a:t>Universidad del Salvador</a:t>
            </a:r>
          </a:p>
          <a:p>
            <a:pPr marL="457200" lvl="0" indent="-381000" rtl="0">
              <a:spcBef>
                <a:spcPts val="0"/>
              </a:spcBef>
              <a:buSzPct val="100000"/>
              <a:buAutoNum type="arabicPeriod"/>
            </a:pPr>
            <a:r>
              <a:rPr lang="en-US" sz="2400" b="1"/>
              <a:t>Lucianna Storelli-Castro 2012-2014</a:t>
            </a:r>
          </a:p>
          <a:p>
            <a:pPr lvl="0" rtl="0">
              <a:spcBef>
                <a:spcPts val="0"/>
              </a:spcBef>
              <a:buNone/>
            </a:pPr>
            <a:r>
              <a:rPr lang="en-US" sz="2400" b="1"/>
              <a:t>    </a:t>
            </a:r>
            <a:r>
              <a:rPr lang="en-US" sz="1800" b="1"/>
              <a:t> University of Bradford</a:t>
            </a:r>
          </a:p>
          <a:p>
            <a:pPr marL="457200" lvl="0" indent="-381000" rtl="0">
              <a:spcBef>
                <a:spcPts val="0"/>
              </a:spcBef>
              <a:buSzPct val="100000"/>
              <a:buAutoNum type="arabicPeriod"/>
            </a:pPr>
            <a:r>
              <a:rPr lang="en-US" sz="2400" b="1"/>
              <a:t>Jeff Runyan 2014 </a:t>
            </a:r>
            <a:r>
              <a:rPr lang="en-US" sz="1800" b="1"/>
              <a:t>Chulalongkorn University</a:t>
            </a:r>
          </a:p>
          <a:p>
            <a:pPr marL="457200" lvl="0" indent="-381000" rtl="0">
              <a:spcBef>
                <a:spcPts val="0"/>
              </a:spcBef>
              <a:buSzPct val="100000"/>
              <a:buAutoNum type="arabicPeriod"/>
            </a:pPr>
            <a:r>
              <a:rPr lang="en-US" sz="2400" b="1"/>
              <a:t>Anna Dechert 2013-2015 </a:t>
            </a:r>
            <a:r>
              <a:rPr lang="en-US" sz="1800" b="1"/>
              <a:t>University of Queensland</a:t>
            </a:r>
          </a:p>
          <a:p>
            <a:pPr marL="457200" lvl="0" indent="-381000" rtl="0">
              <a:spcBef>
                <a:spcPts val="0"/>
              </a:spcBef>
              <a:buSzPct val="100000"/>
              <a:buAutoNum type="arabicPeriod"/>
            </a:pPr>
            <a:r>
              <a:rPr lang="en-US" sz="2400" b="1"/>
              <a:t>Meena Pillai 2014-2016 </a:t>
            </a:r>
            <a:r>
              <a:rPr lang="en-US" sz="1800" b="1"/>
              <a:t>University of Queensland</a:t>
            </a:r>
          </a:p>
          <a:p>
            <a:pPr marL="457200" lvl="0" indent="-381000" rtl="0">
              <a:spcBef>
                <a:spcPts val="0"/>
              </a:spcBef>
              <a:buSzPct val="100000"/>
              <a:buAutoNum type="arabicPeriod"/>
            </a:pPr>
            <a:r>
              <a:rPr lang="en-US" sz="2400" b="1"/>
              <a:t>Cornelia Weiss 2015 </a:t>
            </a:r>
            <a:r>
              <a:rPr lang="en-US" sz="1800" b="1"/>
              <a:t>Chulalongkorn University</a:t>
            </a:r>
          </a:p>
        </p:txBody>
      </p:sp>
      <p:pic>
        <p:nvPicPr>
          <p:cNvPr id="232" name="Shape 232" descr="S:\LE\LMS Courses\Foundation 101\RPC logo.jpg"/>
          <p:cNvPicPr preferRelativeResize="0"/>
          <p:nvPr/>
        </p:nvPicPr>
        <p:blipFill rotWithShape="1">
          <a:blip r:embed="rId3">
            <a:alphaModFix/>
          </a:blip>
          <a:srcRect/>
          <a:stretch/>
        </p:blipFill>
        <p:spPr>
          <a:xfrm>
            <a:off x="466200" y="2308674"/>
            <a:ext cx="2779500" cy="2779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189108" y="225449"/>
            <a:ext cx="8763900" cy="8748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000" b="1">
                <a:solidFill>
                  <a:srgbClr val="FFFFFF"/>
                </a:solidFill>
                <a:latin typeface="Arial Narrow"/>
                <a:ea typeface="Arial Narrow"/>
                <a:cs typeface="Arial Narrow"/>
                <a:sym typeface="Arial Narrow"/>
              </a:rPr>
              <a:t>$30,000 GLOBAL GRANT SCHOLARS SPONSORED BY DISTRICT 5440 ROTARY CLUBS in 2016 and 2017</a:t>
            </a:r>
          </a:p>
        </p:txBody>
      </p:sp>
      <p:pic>
        <p:nvPicPr>
          <p:cNvPr id="239" name="Shape 239" descr="brenneman2.JPG"/>
          <p:cNvPicPr preferRelativeResize="0"/>
          <p:nvPr/>
        </p:nvPicPr>
        <p:blipFill>
          <a:blip r:embed="rId3">
            <a:alphaModFix/>
          </a:blip>
          <a:stretch>
            <a:fillRect/>
          </a:stretch>
        </p:blipFill>
        <p:spPr>
          <a:xfrm>
            <a:off x="1675912" y="1959050"/>
            <a:ext cx="1515175" cy="2273674"/>
          </a:xfrm>
          <a:prstGeom prst="rect">
            <a:avLst/>
          </a:prstGeom>
          <a:noFill/>
          <a:ln>
            <a:noFill/>
          </a:ln>
        </p:spPr>
      </p:pic>
      <p:sp>
        <p:nvSpPr>
          <p:cNvPr id="240" name="Shape 240"/>
          <p:cNvSpPr txBox="1"/>
          <p:nvPr/>
        </p:nvSpPr>
        <p:spPr>
          <a:xfrm>
            <a:off x="254050" y="4350325"/>
            <a:ext cx="4142400" cy="1482300"/>
          </a:xfrm>
          <a:prstGeom prst="rect">
            <a:avLst/>
          </a:prstGeom>
          <a:noFill/>
          <a:ln>
            <a:noFill/>
          </a:ln>
        </p:spPr>
        <p:txBody>
          <a:bodyPr wrap="square" lIns="91425" tIns="91425" rIns="91425" bIns="91425" anchor="t" anchorCtr="0">
            <a:noAutofit/>
          </a:bodyPr>
          <a:lstStyle/>
          <a:p>
            <a:pPr lvl="0" algn="ctr">
              <a:spcBef>
                <a:spcPts val="0"/>
              </a:spcBef>
              <a:buNone/>
            </a:pPr>
            <a:r>
              <a:rPr lang="en-US" sz="1800" b="1"/>
              <a:t>Kenneth Brenneman</a:t>
            </a:r>
          </a:p>
          <a:p>
            <a:pPr lvl="0" algn="ctr">
              <a:spcBef>
                <a:spcPts val="0"/>
              </a:spcBef>
              <a:buNone/>
            </a:pPr>
            <a:r>
              <a:rPr lang="en-US" sz="1800" b="1"/>
              <a:t>Pforzheim Hochschule, Germany</a:t>
            </a:r>
          </a:p>
          <a:p>
            <a:pPr lvl="0" algn="ctr">
              <a:spcBef>
                <a:spcPts val="0"/>
              </a:spcBef>
              <a:buNone/>
            </a:pPr>
            <a:r>
              <a:rPr lang="en-US" sz="1800" b="1"/>
              <a:t>Economic and Community Development</a:t>
            </a:r>
          </a:p>
          <a:p>
            <a:pPr lvl="0" algn="ctr">
              <a:spcBef>
                <a:spcPts val="0"/>
              </a:spcBef>
              <a:buNone/>
            </a:pPr>
            <a:r>
              <a:rPr lang="en-US" sz="1800" b="1"/>
              <a:t>Sponsored by: Laramie Rotary Club</a:t>
            </a:r>
          </a:p>
        </p:txBody>
      </p:sp>
      <p:pic>
        <p:nvPicPr>
          <p:cNvPr id="241" name="Shape 241" descr="Lindsay-Pointer-428x620.jpg"/>
          <p:cNvPicPr preferRelativeResize="0"/>
          <p:nvPr/>
        </p:nvPicPr>
        <p:blipFill>
          <a:blip r:embed="rId4">
            <a:alphaModFix/>
          </a:blip>
          <a:stretch>
            <a:fillRect/>
          </a:stretch>
        </p:blipFill>
        <p:spPr>
          <a:xfrm>
            <a:off x="5897100" y="1998424"/>
            <a:ext cx="1515200" cy="2194913"/>
          </a:xfrm>
          <a:prstGeom prst="rect">
            <a:avLst/>
          </a:prstGeom>
          <a:noFill/>
          <a:ln>
            <a:noFill/>
          </a:ln>
        </p:spPr>
      </p:pic>
      <p:sp>
        <p:nvSpPr>
          <p:cNvPr id="242" name="Shape 242"/>
          <p:cNvSpPr txBox="1"/>
          <p:nvPr/>
        </p:nvSpPr>
        <p:spPr>
          <a:xfrm>
            <a:off x="4687375" y="4350325"/>
            <a:ext cx="3819300" cy="19119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b="1"/>
              <a:t>Lindsey Pointer</a:t>
            </a:r>
          </a:p>
          <a:p>
            <a:pPr lvl="0" algn="ctr" rtl="0">
              <a:spcBef>
                <a:spcPts val="0"/>
              </a:spcBef>
              <a:buNone/>
            </a:pPr>
            <a:r>
              <a:rPr lang="en-US" sz="1800" b="1"/>
              <a:t>Victoria University of Wellington, New Zealand</a:t>
            </a:r>
          </a:p>
          <a:p>
            <a:pPr lvl="0" algn="ctr" rtl="0">
              <a:spcBef>
                <a:spcPts val="0"/>
              </a:spcBef>
              <a:buNone/>
            </a:pPr>
            <a:r>
              <a:rPr lang="en-US" sz="1800" b="1"/>
              <a:t>Restorative Justice</a:t>
            </a:r>
          </a:p>
          <a:p>
            <a:pPr lvl="0" algn="ctr" rtl="0">
              <a:spcBef>
                <a:spcPts val="0"/>
              </a:spcBef>
              <a:buNone/>
            </a:pPr>
            <a:r>
              <a:rPr lang="en-US" sz="1800" b="1"/>
              <a:t>Sponsored by: Rotary club of Fort Collins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p:nvPr/>
        </p:nvSpPr>
        <p:spPr>
          <a:xfrm>
            <a:off x="189108" y="225449"/>
            <a:ext cx="8763900" cy="8748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000" b="1">
                <a:solidFill>
                  <a:srgbClr val="FFFFFF"/>
                </a:solidFill>
                <a:latin typeface="Arial Narrow"/>
                <a:ea typeface="Arial Narrow"/>
                <a:cs typeface="Arial Narrow"/>
                <a:sym typeface="Arial Narrow"/>
              </a:rPr>
              <a:t>MAKE A COMMITMENT TO SUPPORT THE ROTARY FOUNDATION</a:t>
            </a:r>
          </a:p>
        </p:txBody>
      </p:sp>
      <p:sp>
        <p:nvSpPr>
          <p:cNvPr id="249" name="Shape 249"/>
          <p:cNvSpPr txBox="1"/>
          <p:nvPr/>
        </p:nvSpPr>
        <p:spPr>
          <a:xfrm>
            <a:off x="2812475" y="1760900"/>
            <a:ext cx="5597100" cy="1845600"/>
          </a:xfrm>
          <a:prstGeom prst="rect">
            <a:avLst/>
          </a:prstGeom>
          <a:noFill/>
          <a:ln>
            <a:noFill/>
          </a:ln>
        </p:spPr>
        <p:txBody>
          <a:bodyPr wrap="square" lIns="91425" tIns="91425" rIns="91425" bIns="91425" anchor="t" anchorCtr="0">
            <a:noAutofit/>
          </a:bodyPr>
          <a:lstStyle/>
          <a:p>
            <a:pPr lvl="0" algn="ctr" rtl="0">
              <a:spcBef>
                <a:spcPts val="0"/>
              </a:spcBef>
              <a:buNone/>
            </a:pPr>
            <a:r>
              <a:rPr lang="en-US" sz="3600" b="1" i="1">
                <a:solidFill>
                  <a:srgbClr val="0000FF"/>
                </a:solidFill>
              </a:rPr>
              <a:t>Join the</a:t>
            </a:r>
          </a:p>
          <a:p>
            <a:pPr lvl="0" algn="ctr" rtl="0">
              <a:spcBef>
                <a:spcPts val="0"/>
              </a:spcBef>
              <a:buNone/>
            </a:pPr>
            <a:r>
              <a:rPr lang="en-US" sz="3600" b="1" i="1">
                <a:solidFill>
                  <a:srgbClr val="0000FF"/>
                </a:solidFill>
              </a:rPr>
              <a:t> Paul Harris Society</a:t>
            </a:r>
          </a:p>
          <a:p>
            <a:pPr lvl="0" algn="ctr">
              <a:spcBef>
                <a:spcPts val="0"/>
              </a:spcBef>
              <a:buNone/>
            </a:pPr>
            <a:r>
              <a:rPr lang="en-US" sz="3600" b="1" i="1">
                <a:solidFill>
                  <a:srgbClr val="0000FF"/>
                </a:solidFill>
              </a:rPr>
              <a:t> Today</a:t>
            </a:r>
          </a:p>
        </p:txBody>
      </p:sp>
      <p:sp>
        <p:nvSpPr>
          <p:cNvPr id="250" name="Shape 250"/>
          <p:cNvSpPr txBox="1"/>
          <p:nvPr/>
        </p:nvSpPr>
        <p:spPr>
          <a:xfrm>
            <a:off x="2812475" y="3886225"/>
            <a:ext cx="6397200" cy="2342700"/>
          </a:xfrm>
          <a:prstGeom prst="rect">
            <a:avLst/>
          </a:prstGeom>
          <a:noFill/>
          <a:ln>
            <a:noFill/>
          </a:ln>
        </p:spPr>
        <p:txBody>
          <a:bodyPr wrap="square" lIns="91425" tIns="91425" rIns="91425" bIns="91425" anchor="t" anchorCtr="0">
            <a:noAutofit/>
          </a:bodyPr>
          <a:lstStyle/>
          <a:p>
            <a:pPr lvl="0">
              <a:spcBef>
                <a:spcPts val="0"/>
              </a:spcBef>
              <a:buNone/>
            </a:pPr>
            <a:r>
              <a:rPr lang="en-US" sz="1800" b="1"/>
              <a:t>Commit to donate $83/month to the Rotary Foundation and specify where your funds are directed</a:t>
            </a:r>
          </a:p>
          <a:p>
            <a:pPr marL="457200" lvl="0" indent="-342900" rtl="0">
              <a:spcBef>
                <a:spcPts val="0"/>
              </a:spcBef>
              <a:buSzPct val="100000"/>
              <a:buChar char="●"/>
            </a:pPr>
            <a:r>
              <a:rPr lang="en-US" sz="1800" b="1"/>
              <a:t>Annual fund (used for grants and scholarships)</a:t>
            </a:r>
          </a:p>
          <a:p>
            <a:pPr marL="457200" lvl="0" indent="-342900" rtl="0">
              <a:spcBef>
                <a:spcPts val="0"/>
              </a:spcBef>
              <a:buSzPct val="100000"/>
              <a:buChar char="●"/>
            </a:pPr>
            <a:r>
              <a:rPr lang="en-US" sz="1800" b="1"/>
              <a:t>Polio Plus fund</a:t>
            </a:r>
          </a:p>
          <a:p>
            <a:pPr marL="457200" lvl="0" indent="-342900" rtl="0">
              <a:spcBef>
                <a:spcPts val="0"/>
              </a:spcBef>
              <a:buSzPct val="100000"/>
              <a:buChar char="●"/>
            </a:pPr>
            <a:r>
              <a:rPr lang="en-US" sz="1800" b="1"/>
              <a:t>Directly to approved foundation grants</a:t>
            </a:r>
          </a:p>
          <a:p>
            <a:pPr lvl="0" rtl="0">
              <a:spcBef>
                <a:spcPts val="0"/>
              </a:spcBef>
              <a:buNone/>
            </a:pPr>
            <a:endParaRPr sz="2400" b="1"/>
          </a:p>
          <a:p>
            <a:pPr lvl="0">
              <a:spcBef>
                <a:spcPts val="0"/>
              </a:spcBef>
              <a:buNone/>
            </a:pPr>
            <a:endParaRPr sz="2400" b="1"/>
          </a:p>
        </p:txBody>
      </p:sp>
      <p:pic>
        <p:nvPicPr>
          <p:cNvPr id="251" name="Shape 251"/>
          <p:cNvPicPr preferRelativeResize="0"/>
          <p:nvPr/>
        </p:nvPicPr>
        <p:blipFill>
          <a:blip r:embed="rId3">
            <a:alphaModFix/>
          </a:blip>
          <a:stretch>
            <a:fillRect/>
          </a:stretch>
        </p:blipFill>
        <p:spPr>
          <a:xfrm>
            <a:off x="405425" y="2051850"/>
            <a:ext cx="2310750" cy="37602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p:nvPr/>
        </p:nvSpPr>
        <p:spPr>
          <a:xfrm>
            <a:off x="189108" y="225449"/>
            <a:ext cx="8763900" cy="8748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000" b="1">
                <a:solidFill>
                  <a:srgbClr val="FFFFFF"/>
                </a:solidFill>
                <a:latin typeface="Arial Narrow"/>
                <a:ea typeface="Arial Narrow"/>
                <a:cs typeface="Arial Narrow"/>
                <a:sym typeface="Arial Narrow"/>
              </a:rPr>
              <a:t>DISTRICT 5440 PAUL HARRIS SOCIETY CHALLENGE</a:t>
            </a:r>
          </a:p>
        </p:txBody>
      </p:sp>
      <p:sp>
        <p:nvSpPr>
          <p:cNvPr id="258" name="Shape 258"/>
          <p:cNvSpPr txBox="1"/>
          <p:nvPr/>
        </p:nvSpPr>
        <p:spPr>
          <a:xfrm>
            <a:off x="1801075" y="5624950"/>
            <a:ext cx="6844200" cy="9420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b="1"/>
              <a:t>Brochure with application is available at http://www.rotary5440.org/sitepage/foundation-resources</a:t>
            </a:r>
          </a:p>
        </p:txBody>
      </p:sp>
      <p:sp>
        <p:nvSpPr>
          <p:cNvPr id="259" name="Shape 259"/>
          <p:cNvSpPr txBox="1"/>
          <p:nvPr/>
        </p:nvSpPr>
        <p:spPr>
          <a:xfrm>
            <a:off x="696400" y="1468425"/>
            <a:ext cx="8256600" cy="5015400"/>
          </a:xfrm>
          <a:prstGeom prst="rect">
            <a:avLst/>
          </a:prstGeom>
          <a:noFill/>
          <a:ln>
            <a:noFill/>
          </a:ln>
        </p:spPr>
        <p:txBody>
          <a:bodyPr wrap="square" lIns="91425" tIns="91425" rIns="91425" bIns="91425" anchor="t" anchorCtr="0">
            <a:noAutofit/>
          </a:bodyPr>
          <a:lstStyle/>
          <a:p>
            <a:pPr lvl="0" rtl="0">
              <a:spcBef>
                <a:spcPts val="0"/>
              </a:spcBef>
              <a:buNone/>
            </a:pPr>
            <a:r>
              <a:rPr lang="en-US" sz="2400" b="1"/>
              <a:t>If you are one of the first 50 people who sign up before the end of the year, you will receive:</a:t>
            </a:r>
          </a:p>
          <a:p>
            <a:pPr marL="457200" lvl="0" indent="-381000" rtl="0">
              <a:spcBef>
                <a:spcPts val="0"/>
              </a:spcBef>
              <a:buSzPct val="100000"/>
              <a:buChar char="●"/>
            </a:pPr>
            <a:r>
              <a:rPr lang="en-US" sz="2400" b="1"/>
              <a:t>A $100 gift check from an anonymous 5440 donor</a:t>
            </a:r>
          </a:p>
          <a:p>
            <a:pPr marL="457200" lvl="0" indent="-381000" rtl="0">
              <a:spcBef>
                <a:spcPts val="0"/>
              </a:spcBef>
              <a:buSzPct val="100000"/>
              <a:buChar char="●"/>
            </a:pPr>
            <a:r>
              <a:rPr lang="en-US" sz="2400" b="1"/>
              <a:t>An additional 1,000 Rotary Foundation recognition points to be used towards a Paul Harris Fellow</a:t>
            </a:r>
          </a:p>
          <a:p>
            <a:pPr marL="457200" lvl="0" indent="-381000" rtl="0">
              <a:spcBef>
                <a:spcPts val="0"/>
              </a:spcBef>
              <a:buSzPct val="100000"/>
              <a:buChar char="●"/>
            </a:pPr>
            <a:r>
              <a:rPr lang="en-US" sz="2400" b="1"/>
              <a:t>A beautiful chevron to wear proudly with your Rotary pin</a:t>
            </a:r>
          </a:p>
          <a:p>
            <a:pPr marL="457200" lvl="0" indent="-381000" rtl="0">
              <a:spcBef>
                <a:spcPts val="0"/>
              </a:spcBef>
              <a:buSzPct val="100000"/>
              <a:buChar char="●"/>
            </a:pPr>
            <a:r>
              <a:rPr lang="en-US" sz="2400" b="1"/>
              <a:t>A personal certificate signed by DG Bill Emslie</a:t>
            </a:r>
          </a:p>
          <a:p>
            <a:pPr marL="457200" lvl="0" indent="-381000" rtl="0">
              <a:spcBef>
                <a:spcPts val="0"/>
              </a:spcBef>
              <a:buSzPct val="100000"/>
              <a:buChar char="●"/>
            </a:pPr>
            <a:r>
              <a:rPr lang="en-US" sz="2400" b="1"/>
              <a:t>Your name displayed on a special banner at district events</a:t>
            </a:r>
          </a:p>
          <a:p>
            <a:pPr marL="457200" lvl="0" indent="-381000" rtl="0">
              <a:spcBef>
                <a:spcPts val="0"/>
              </a:spcBef>
              <a:buSzPct val="100000"/>
              <a:buChar char="●"/>
            </a:pPr>
            <a:r>
              <a:rPr lang="en-US" sz="2400" b="1"/>
              <a:t>Invitations to special district and zone receptions</a:t>
            </a:r>
          </a:p>
          <a:p>
            <a:pPr lvl="0" rtl="0">
              <a:spcBef>
                <a:spcPts val="0"/>
              </a:spcBef>
              <a:buNone/>
            </a:pPr>
            <a:endParaRPr sz="2400" b="1"/>
          </a:p>
          <a:p>
            <a:pPr lvl="0" rtl="0">
              <a:spcBef>
                <a:spcPts val="0"/>
              </a:spcBef>
              <a:buNone/>
            </a:pPr>
            <a:endParaRPr sz="24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p:nvPr/>
        </p:nvSpPr>
        <p:spPr>
          <a:xfrm>
            <a:off x="817100" y="2912213"/>
            <a:ext cx="1534200" cy="903300"/>
          </a:xfrm>
          <a:prstGeom prst="rect">
            <a:avLst/>
          </a:prstGeom>
          <a:noFill/>
          <a:ln>
            <a:noFill/>
          </a:ln>
        </p:spPr>
        <p:txBody>
          <a:bodyPr wrap="square" lIns="91425" tIns="91425" rIns="91425" bIns="91425" anchor="t" anchorCtr="0">
            <a:noAutofit/>
          </a:bodyPr>
          <a:lstStyle/>
          <a:p>
            <a:pPr lvl="0" rtl="0">
              <a:spcBef>
                <a:spcPts val="0"/>
              </a:spcBef>
              <a:buNone/>
            </a:pPr>
            <a:r>
              <a:rPr lang="en-US" sz="1800" b="1"/>
              <a:t>Club Fundraiser</a:t>
            </a:r>
          </a:p>
        </p:txBody>
      </p:sp>
      <p:sp>
        <p:nvSpPr>
          <p:cNvPr id="266" name="Shape 266"/>
          <p:cNvSpPr txBox="1"/>
          <p:nvPr/>
        </p:nvSpPr>
        <p:spPr>
          <a:xfrm>
            <a:off x="3949650" y="2818013"/>
            <a:ext cx="1344300" cy="1071000"/>
          </a:xfrm>
          <a:prstGeom prst="rect">
            <a:avLst/>
          </a:prstGeom>
          <a:solidFill>
            <a:srgbClr val="C9DAF8"/>
          </a:solidFill>
          <a:ln>
            <a:noFill/>
          </a:ln>
        </p:spPr>
        <p:txBody>
          <a:bodyPr wrap="square" lIns="91425" tIns="91425" rIns="91425" bIns="91425" anchor="t" anchorCtr="0">
            <a:noAutofit/>
          </a:bodyPr>
          <a:lstStyle/>
          <a:p>
            <a:pPr lvl="0" algn="ctr" rtl="0">
              <a:spcBef>
                <a:spcPts val="0"/>
              </a:spcBef>
              <a:buNone/>
            </a:pPr>
            <a:endParaRPr sz="1800" b="1"/>
          </a:p>
          <a:p>
            <a:pPr lvl="0" algn="ctr" rtl="0">
              <a:spcBef>
                <a:spcPts val="0"/>
              </a:spcBef>
              <a:buNone/>
            </a:pPr>
            <a:r>
              <a:rPr lang="en-US" b="1"/>
              <a:t>Polio Plus</a:t>
            </a:r>
          </a:p>
        </p:txBody>
      </p:sp>
      <p:sp>
        <p:nvSpPr>
          <p:cNvPr id="267" name="Shape 267"/>
          <p:cNvSpPr txBox="1"/>
          <p:nvPr/>
        </p:nvSpPr>
        <p:spPr>
          <a:xfrm>
            <a:off x="3986100" y="4086363"/>
            <a:ext cx="1271400" cy="1071000"/>
          </a:xfrm>
          <a:prstGeom prst="rect">
            <a:avLst/>
          </a:prstGeom>
          <a:solidFill>
            <a:srgbClr val="C9DAF8"/>
          </a:solidFill>
          <a:ln>
            <a:noFill/>
          </a:ln>
        </p:spPr>
        <p:txBody>
          <a:bodyPr wrap="square" lIns="91425" tIns="91425" rIns="91425" bIns="91425" anchor="t" anchorCtr="0">
            <a:noAutofit/>
          </a:bodyPr>
          <a:lstStyle/>
          <a:p>
            <a:pPr lvl="0" algn="ctr" rtl="0">
              <a:spcBef>
                <a:spcPts val="0"/>
              </a:spcBef>
              <a:buNone/>
            </a:pPr>
            <a:endParaRPr sz="1800" b="1"/>
          </a:p>
          <a:p>
            <a:pPr lvl="0" algn="ctr" rtl="0">
              <a:spcBef>
                <a:spcPts val="0"/>
              </a:spcBef>
              <a:buNone/>
            </a:pPr>
            <a:r>
              <a:rPr lang="en-US" b="1"/>
              <a:t>Endowment</a:t>
            </a:r>
          </a:p>
          <a:p>
            <a:pPr lvl="0" algn="ctr" rtl="0">
              <a:spcBef>
                <a:spcPts val="0"/>
              </a:spcBef>
              <a:buNone/>
            </a:pPr>
            <a:r>
              <a:rPr lang="en-US" b="1"/>
              <a:t>Fund</a:t>
            </a:r>
          </a:p>
        </p:txBody>
      </p:sp>
      <p:sp>
        <p:nvSpPr>
          <p:cNvPr id="268" name="Shape 268"/>
          <p:cNvSpPr txBox="1"/>
          <p:nvPr/>
        </p:nvSpPr>
        <p:spPr>
          <a:xfrm>
            <a:off x="4006138" y="1493463"/>
            <a:ext cx="1271400" cy="1050300"/>
          </a:xfrm>
          <a:prstGeom prst="rect">
            <a:avLst/>
          </a:prstGeom>
          <a:solidFill>
            <a:srgbClr val="C9DAF8"/>
          </a:solidFill>
          <a:ln>
            <a:noFill/>
          </a:ln>
        </p:spPr>
        <p:txBody>
          <a:bodyPr wrap="square" lIns="91425" tIns="91425" rIns="91425" bIns="91425" anchor="t" anchorCtr="0">
            <a:noAutofit/>
          </a:bodyPr>
          <a:lstStyle/>
          <a:p>
            <a:pPr lvl="0" algn="ctr" rtl="0">
              <a:spcBef>
                <a:spcPts val="0"/>
              </a:spcBef>
              <a:buNone/>
            </a:pPr>
            <a:endParaRPr b="1"/>
          </a:p>
          <a:p>
            <a:pPr lvl="0" algn="ctr" rtl="0">
              <a:spcBef>
                <a:spcPts val="0"/>
              </a:spcBef>
              <a:buNone/>
            </a:pPr>
            <a:r>
              <a:rPr lang="en-US" b="1"/>
              <a:t>Annual Fund</a:t>
            </a:r>
          </a:p>
        </p:txBody>
      </p:sp>
      <p:sp>
        <p:nvSpPr>
          <p:cNvPr id="269" name="Shape 269"/>
          <p:cNvSpPr txBox="1"/>
          <p:nvPr/>
        </p:nvSpPr>
        <p:spPr>
          <a:xfrm>
            <a:off x="666125" y="4170225"/>
            <a:ext cx="1534200" cy="903300"/>
          </a:xfrm>
          <a:prstGeom prst="rect">
            <a:avLst/>
          </a:prstGeom>
          <a:noFill/>
          <a:ln>
            <a:noFill/>
          </a:ln>
        </p:spPr>
        <p:txBody>
          <a:bodyPr wrap="square" lIns="91425" tIns="91425" rIns="91425" bIns="91425" anchor="t" anchorCtr="0">
            <a:noAutofit/>
          </a:bodyPr>
          <a:lstStyle/>
          <a:p>
            <a:pPr lvl="0" rtl="0">
              <a:spcBef>
                <a:spcPts val="0"/>
              </a:spcBef>
              <a:buNone/>
            </a:pPr>
            <a:r>
              <a:rPr lang="en-US" sz="1800" b="1"/>
              <a:t>Wills and Testaments</a:t>
            </a:r>
          </a:p>
        </p:txBody>
      </p:sp>
      <p:sp>
        <p:nvSpPr>
          <p:cNvPr id="270" name="Shape 270"/>
          <p:cNvSpPr txBox="1"/>
          <p:nvPr/>
        </p:nvSpPr>
        <p:spPr>
          <a:xfrm>
            <a:off x="817125" y="1486525"/>
            <a:ext cx="2487600" cy="1071000"/>
          </a:xfrm>
          <a:prstGeom prst="rect">
            <a:avLst/>
          </a:prstGeom>
          <a:noFill/>
          <a:ln>
            <a:noFill/>
          </a:ln>
        </p:spPr>
        <p:txBody>
          <a:bodyPr wrap="square" lIns="91425" tIns="91425" rIns="91425" bIns="91425" anchor="t" anchorCtr="0">
            <a:noAutofit/>
          </a:bodyPr>
          <a:lstStyle/>
          <a:p>
            <a:pPr lvl="0">
              <a:spcBef>
                <a:spcPts val="0"/>
              </a:spcBef>
              <a:buNone/>
            </a:pPr>
            <a:r>
              <a:rPr lang="en-US" sz="1800" b="1"/>
              <a:t>Sustaining</a:t>
            </a:r>
          </a:p>
          <a:p>
            <a:pPr lvl="0">
              <a:spcBef>
                <a:spcPts val="0"/>
              </a:spcBef>
              <a:buNone/>
            </a:pPr>
            <a:r>
              <a:rPr lang="en-US" sz="1800" b="1"/>
              <a:t>member</a:t>
            </a:r>
          </a:p>
          <a:p>
            <a:pPr lvl="0" rtl="0">
              <a:spcBef>
                <a:spcPts val="0"/>
              </a:spcBef>
              <a:buNone/>
            </a:pPr>
            <a:r>
              <a:rPr lang="en-US" sz="1800" b="1"/>
              <a:t>$100/year</a:t>
            </a:r>
          </a:p>
        </p:txBody>
      </p:sp>
      <p:sp>
        <p:nvSpPr>
          <p:cNvPr id="271" name="Shape 271"/>
          <p:cNvSpPr txBox="1"/>
          <p:nvPr/>
        </p:nvSpPr>
        <p:spPr>
          <a:xfrm>
            <a:off x="-62600" y="0"/>
            <a:ext cx="9408900" cy="1345200"/>
          </a:xfrm>
          <a:prstGeom prst="rect">
            <a:avLst/>
          </a:prstGeom>
          <a:noFill/>
          <a:ln>
            <a:noFill/>
          </a:ln>
        </p:spPr>
        <p:txBody>
          <a:bodyPr wrap="square" lIns="91425" tIns="91425" rIns="91425" bIns="91425" anchor="ctr" anchorCtr="0">
            <a:noAutofit/>
          </a:bodyPr>
          <a:lstStyle/>
          <a:p>
            <a:pPr lvl="0" algn="ctr" rtl="0">
              <a:lnSpc>
                <a:spcPct val="80000"/>
              </a:lnSpc>
              <a:spcBef>
                <a:spcPts val="0"/>
              </a:spcBef>
              <a:buNone/>
            </a:pPr>
            <a:r>
              <a:rPr lang="en-US" sz="3600" b="1">
                <a:solidFill>
                  <a:schemeClr val="lt1"/>
                </a:solidFill>
                <a:latin typeface="Arial Narrow"/>
                <a:ea typeface="Arial Narrow"/>
                <a:cs typeface="Arial Narrow"/>
                <a:sym typeface="Arial Narrow"/>
              </a:rPr>
              <a:t>OTHER WAYS TO DONATE TO THE ROTARY FOUNDATION</a:t>
            </a:r>
          </a:p>
        </p:txBody>
      </p:sp>
      <p:cxnSp>
        <p:nvCxnSpPr>
          <p:cNvPr id="272" name="Shape 272"/>
          <p:cNvCxnSpPr>
            <a:stCxn id="265" idx="3"/>
            <a:endCxn id="266" idx="1"/>
          </p:cNvCxnSpPr>
          <p:nvPr/>
        </p:nvCxnSpPr>
        <p:spPr>
          <a:xfrm rot="10800000" flipH="1">
            <a:off x="2351300" y="3353363"/>
            <a:ext cx="1598400" cy="10500"/>
          </a:xfrm>
          <a:prstGeom prst="straightConnector1">
            <a:avLst/>
          </a:prstGeom>
          <a:noFill/>
          <a:ln w="9525" cap="flat" cmpd="sng">
            <a:solidFill>
              <a:schemeClr val="dk2"/>
            </a:solidFill>
            <a:prstDash val="solid"/>
            <a:round/>
            <a:headEnd type="none" w="lg" len="lg"/>
            <a:tailEnd type="triangle" w="lg" len="lg"/>
          </a:ln>
        </p:spPr>
      </p:cxnSp>
      <p:cxnSp>
        <p:nvCxnSpPr>
          <p:cNvPr id="273" name="Shape 273"/>
          <p:cNvCxnSpPr>
            <a:stCxn id="269" idx="3"/>
            <a:endCxn id="267" idx="1"/>
          </p:cNvCxnSpPr>
          <p:nvPr/>
        </p:nvCxnSpPr>
        <p:spPr>
          <a:xfrm>
            <a:off x="2200325" y="4621875"/>
            <a:ext cx="1785900" cy="0"/>
          </a:xfrm>
          <a:prstGeom prst="straightConnector1">
            <a:avLst/>
          </a:prstGeom>
          <a:noFill/>
          <a:ln w="9525" cap="flat" cmpd="sng">
            <a:solidFill>
              <a:schemeClr val="dk2"/>
            </a:solidFill>
            <a:prstDash val="solid"/>
            <a:round/>
            <a:headEnd type="none" w="lg" len="lg"/>
            <a:tailEnd type="triangle" w="lg" len="lg"/>
          </a:ln>
        </p:spPr>
      </p:cxnSp>
      <p:cxnSp>
        <p:nvCxnSpPr>
          <p:cNvPr id="274" name="Shape 274"/>
          <p:cNvCxnSpPr>
            <a:endCxn id="268" idx="1"/>
          </p:cNvCxnSpPr>
          <p:nvPr/>
        </p:nvCxnSpPr>
        <p:spPr>
          <a:xfrm>
            <a:off x="2535238" y="1994913"/>
            <a:ext cx="1470900" cy="23700"/>
          </a:xfrm>
          <a:prstGeom prst="straightConnector1">
            <a:avLst/>
          </a:prstGeom>
          <a:noFill/>
          <a:ln w="9525" cap="flat" cmpd="sng">
            <a:solidFill>
              <a:schemeClr val="dk2"/>
            </a:solidFill>
            <a:prstDash val="solid"/>
            <a:round/>
            <a:headEnd type="none" w="lg" len="lg"/>
            <a:tailEnd type="triangle" w="lg" len="lg"/>
          </a:ln>
        </p:spPr>
      </p:cxnSp>
      <p:pic>
        <p:nvPicPr>
          <p:cNvPr id="275" name="Shape 275"/>
          <p:cNvPicPr preferRelativeResize="0"/>
          <p:nvPr/>
        </p:nvPicPr>
        <p:blipFill rotWithShape="1">
          <a:blip r:embed="rId3">
            <a:alphaModFix/>
          </a:blip>
          <a:srcRect/>
          <a:stretch/>
        </p:blipFill>
        <p:spPr>
          <a:xfrm>
            <a:off x="5978975" y="2828375"/>
            <a:ext cx="1271400" cy="1050300"/>
          </a:xfrm>
          <a:prstGeom prst="rect">
            <a:avLst/>
          </a:prstGeom>
          <a:noFill/>
          <a:ln w="9525" cap="flat" cmpd="sng">
            <a:solidFill>
              <a:schemeClr val="dk1"/>
            </a:solidFill>
            <a:prstDash val="solid"/>
            <a:miter lim="8000"/>
            <a:headEnd type="none" w="med" len="med"/>
            <a:tailEnd type="none" w="med" len="med"/>
          </a:ln>
        </p:spPr>
      </p:pic>
      <p:pic>
        <p:nvPicPr>
          <p:cNvPr id="276" name="Shape 276"/>
          <p:cNvPicPr preferRelativeResize="0"/>
          <p:nvPr/>
        </p:nvPicPr>
        <p:blipFill rotWithShape="1">
          <a:blip r:embed="rId4">
            <a:alphaModFix/>
          </a:blip>
          <a:srcRect/>
          <a:stretch/>
        </p:blipFill>
        <p:spPr>
          <a:xfrm>
            <a:off x="6038375" y="4086887"/>
            <a:ext cx="1225500" cy="1050300"/>
          </a:xfrm>
          <a:prstGeom prst="rect">
            <a:avLst/>
          </a:prstGeom>
          <a:noFill/>
          <a:ln w="9525" cap="flat" cmpd="sng">
            <a:solidFill>
              <a:schemeClr val="dk1"/>
            </a:solidFill>
            <a:prstDash val="solid"/>
            <a:miter lim="8000"/>
            <a:headEnd type="none" w="med" len="med"/>
            <a:tailEnd type="none" w="med" len="med"/>
          </a:ln>
        </p:spPr>
      </p:pic>
      <p:pic>
        <p:nvPicPr>
          <p:cNvPr id="277" name="Shape 277"/>
          <p:cNvPicPr preferRelativeResize="0"/>
          <p:nvPr/>
        </p:nvPicPr>
        <p:blipFill rotWithShape="1">
          <a:blip r:embed="rId5">
            <a:alphaModFix/>
          </a:blip>
          <a:srcRect/>
          <a:stretch/>
        </p:blipFill>
        <p:spPr>
          <a:xfrm>
            <a:off x="5978975" y="1463650"/>
            <a:ext cx="1225500" cy="1045200"/>
          </a:xfrm>
          <a:prstGeom prst="rect">
            <a:avLst/>
          </a:prstGeom>
          <a:noFill/>
          <a:ln w="9525" cap="flat" cmpd="sng">
            <a:solidFill>
              <a:schemeClr val="dk1"/>
            </a:solidFill>
            <a:prstDash val="solid"/>
            <a:miter lim="8000"/>
            <a:headEnd type="none" w="med" len="med"/>
            <a:tailEnd type="none" w="med" len="med"/>
          </a:ln>
        </p:spPr>
      </p:pic>
      <p:pic>
        <p:nvPicPr>
          <p:cNvPr id="278" name="Shape 278"/>
          <p:cNvPicPr preferRelativeResize="0"/>
          <p:nvPr/>
        </p:nvPicPr>
        <p:blipFill rotWithShape="1">
          <a:blip r:embed="rId6">
            <a:alphaModFix/>
          </a:blip>
          <a:srcRect/>
          <a:stretch/>
        </p:blipFill>
        <p:spPr>
          <a:xfrm>
            <a:off x="5978975" y="5345400"/>
            <a:ext cx="1344300" cy="1031100"/>
          </a:xfrm>
          <a:prstGeom prst="rect">
            <a:avLst/>
          </a:prstGeom>
          <a:noFill/>
          <a:ln>
            <a:noFill/>
          </a:ln>
        </p:spPr>
      </p:pic>
      <p:sp>
        <p:nvSpPr>
          <p:cNvPr id="279" name="Shape 279"/>
          <p:cNvSpPr txBox="1"/>
          <p:nvPr/>
        </p:nvSpPr>
        <p:spPr>
          <a:xfrm>
            <a:off x="3949650" y="5354725"/>
            <a:ext cx="1344300" cy="1084200"/>
          </a:xfrm>
          <a:prstGeom prst="rect">
            <a:avLst/>
          </a:prstGeom>
          <a:solidFill>
            <a:srgbClr val="C9DAF8"/>
          </a:solidFill>
          <a:ln>
            <a:noFill/>
          </a:ln>
        </p:spPr>
        <p:txBody>
          <a:bodyPr wrap="square" lIns="91425" tIns="91425" rIns="91425" bIns="91425" anchor="t" anchorCtr="0">
            <a:noAutofit/>
          </a:bodyPr>
          <a:lstStyle/>
          <a:p>
            <a:pPr lvl="0" algn="ctr" rtl="0">
              <a:spcBef>
                <a:spcPts val="0"/>
              </a:spcBef>
              <a:buNone/>
            </a:pPr>
            <a:r>
              <a:rPr lang="en-US" b="1"/>
              <a:t>Peace Fellow Endowment Fund</a:t>
            </a:r>
          </a:p>
        </p:txBody>
      </p:sp>
      <p:sp>
        <p:nvSpPr>
          <p:cNvPr id="280" name="Shape 280"/>
          <p:cNvSpPr txBox="1"/>
          <p:nvPr/>
        </p:nvSpPr>
        <p:spPr>
          <a:xfrm>
            <a:off x="574325" y="5282350"/>
            <a:ext cx="1717800" cy="903300"/>
          </a:xfrm>
          <a:prstGeom prst="rect">
            <a:avLst/>
          </a:prstGeom>
          <a:noFill/>
          <a:ln>
            <a:noFill/>
          </a:ln>
        </p:spPr>
        <p:txBody>
          <a:bodyPr wrap="square" lIns="91425" tIns="91425" rIns="91425" bIns="91425" anchor="t" anchorCtr="0">
            <a:noAutofit/>
          </a:bodyPr>
          <a:lstStyle/>
          <a:p>
            <a:pPr lvl="0">
              <a:spcBef>
                <a:spcPts val="0"/>
              </a:spcBef>
              <a:buNone/>
            </a:pPr>
            <a:r>
              <a:rPr lang="en-US" sz="1800" b="1"/>
              <a:t>Individual</a:t>
            </a:r>
          </a:p>
          <a:p>
            <a:pPr lvl="0" rtl="0">
              <a:spcBef>
                <a:spcPts val="0"/>
              </a:spcBef>
              <a:buNone/>
            </a:pPr>
            <a:r>
              <a:rPr lang="en-US" sz="1800" b="1"/>
              <a:t>Contributions</a:t>
            </a:r>
          </a:p>
        </p:txBody>
      </p:sp>
      <p:cxnSp>
        <p:nvCxnSpPr>
          <p:cNvPr id="281" name="Shape 281"/>
          <p:cNvCxnSpPr/>
          <p:nvPr/>
        </p:nvCxnSpPr>
        <p:spPr>
          <a:xfrm>
            <a:off x="2641950" y="5797250"/>
            <a:ext cx="1307700" cy="6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p:nvPr/>
        </p:nvSpPr>
        <p:spPr>
          <a:xfrm>
            <a:off x="22950" y="0"/>
            <a:ext cx="9408900" cy="1571400"/>
          </a:xfrm>
          <a:prstGeom prst="rect">
            <a:avLst/>
          </a:prstGeom>
          <a:noFill/>
          <a:ln>
            <a:noFill/>
          </a:ln>
        </p:spPr>
        <p:txBody>
          <a:bodyPr wrap="square" lIns="91425" tIns="91425" rIns="91425" bIns="91425" anchor="ctr" anchorCtr="0">
            <a:noAutofit/>
          </a:bodyPr>
          <a:lstStyle/>
          <a:p>
            <a:pPr lvl="0" algn="ctr" rtl="0">
              <a:lnSpc>
                <a:spcPct val="80000"/>
              </a:lnSpc>
              <a:spcBef>
                <a:spcPts val="0"/>
              </a:spcBef>
              <a:buNone/>
            </a:pPr>
            <a:r>
              <a:rPr lang="en-US" sz="3600" b="1">
                <a:solidFill>
                  <a:schemeClr val="lt1"/>
                </a:solidFill>
                <a:latin typeface="Arial Narrow"/>
                <a:ea typeface="Arial Narrow"/>
                <a:cs typeface="Arial Narrow"/>
                <a:sym typeface="Arial Narrow"/>
              </a:rPr>
              <a:t>Questions</a:t>
            </a:r>
          </a:p>
        </p:txBody>
      </p:sp>
      <p:sp>
        <p:nvSpPr>
          <p:cNvPr id="288" name="Shape 288"/>
          <p:cNvSpPr txBox="1"/>
          <p:nvPr/>
        </p:nvSpPr>
        <p:spPr>
          <a:xfrm>
            <a:off x="330500" y="2164825"/>
            <a:ext cx="8659200" cy="3288600"/>
          </a:xfrm>
          <a:prstGeom prst="rect">
            <a:avLst/>
          </a:prstGeom>
          <a:noFill/>
          <a:ln>
            <a:noFill/>
          </a:ln>
        </p:spPr>
        <p:txBody>
          <a:bodyPr wrap="square" lIns="91425" tIns="91425" rIns="91425" bIns="91425" anchor="t" anchorCtr="0">
            <a:noAutofit/>
          </a:bodyPr>
          <a:lstStyle/>
          <a:p>
            <a:pPr lvl="0">
              <a:spcBef>
                <a:spcPts val="0"/>
              </a:spcBef>
              <a:buNone/>
            </a:pPr>
            <a:endParaRPr sz="2400" b="1"/>
          </a:p>
          <a:p>
            <a:pPr lvl="0">
              <a:spcBef>
                <a:spcPts val="0"/>
              </a:spcBef>
              <a:buNone/>
            </a:pPr>
            <a:endParaRPr sz="2400" b="1"/>
          </a:p>
          <a:p>
            <a:pPr lvl="0">
              <a:spcBef>
                <a:spcPts val="0"/>
              </a:spcBef>
              <a:buNone/>
            </a:pPr>
            <a:endParaRPr sz="2400" b="1"/>
          </a:p>
          <a:p>
            <a:pPr lvl="0" algn="ctr">
              <a:spcBef>
                <a:spcPts val="0"/>
              </a:spcBef>
              <a:buNone/>
            </a:pPr>
            <a:r>
              <a:rPr lang="en-US" sz="2400" b="1"/>
              <a:t>Questions?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p:nvPr/>
        </p:nvSpPr>
        <p:spPr>
          <a:xfrm>
            <a:off x="22950" y="0"/>
            <a:ext cx="9408900" cy="1571400"/>
          </a:xfrm>
          <a:prstGeom prst="rect">
            <a:avLst/>
          </a:prstGeom>
          <a:noFill/>
          <a:ln>
            <a:noFill/>
          </a:ln>
        </p:spPr>
        <p:txBody>
          <a:bodyPr wrap="square" lIns="91425" tIns="91425" rIns="91425" bIns="91425" anchor="ctr" anchorCtr="0">
            <a:noAutofit/>
          </a:bodyPr>
          <a:lstStyle/>
          <a:p>
            <a:pPr lvl="0" algn="ctr" rtl="0">
              <a:lnSpc>
                <a:spcPct val="80000"/>
              </a:lnSpc>
              <a:spcBef>
                <a:spcPts val="0"/>
              </a:spcBef>
              <a:buNone/>
            </a:pPr>
            <a:r>
              <a:rPr lang="en-US" sz="3600" b="1">
                <a:solidFill>
                  <a:schemeClr val="lt1"/>
                </a:solidFill>
                <a:latin typeface="Arial Narrow"/>
                <a:ea typeface="Arial Narrow"/>
                <a:cs typeface="Arial Narrow"/>
                <a:sym typeface="Arial Narrow"/>
              </a:rPr>
              <a:t>RESOURCES</a:t>
            </a:r>
          </a:p>
        </p:txBody>
      </p:sp>
      <p:sp>
        <p:nvSpPr>
          <p:cNvPr id="295" name="Shape 295"/>
          <p:cNvSpPr txBox="1"/>
          <p:nvPr/>
        </p:nvSpPr>
        <p:spPr>
          <a:xfrm>
            <a:off x="242400" y="1416675"/>
            <a:ext cx="8659200" cy="3585900"/>
          </a:xfrm>
          <a:prstGeom prst="rect">
            <a:avLst/>
          </a:prstGeom>
          <a:noFill/>
          <a:ln>
            <a:noFill/>
          </a:ln>
        </p:spPr>
        <p:txBody>
          <a:bodyPr wrap="square" lIns="91425" tIns="91425" rIns="91425" bIns="91425" anchor="t" anchorCtr="0">
            <a:noAutofit/>
          </a:bodyPr>
          <a:lstStyle/>
          <a:p>
            <a:pPr lvl="0">
              <a:spcBef>
                <a:spcPts val="0"/>
              </a:spcBef>
              <a:buNone/>
            </a:pPr>
            <a:r>
              <a:rPr lang="en-US" sz="2400" b="1"/>
              <a:t>District 5440 Paul Harris Society Chair: Liz Becher</a:t>
            </a:r>
          </a:p>
          <a:p>
            <a:pPr lvl="0">
              <a:spcBef>
                <a:spcPts val="0"/>
              </a:spcBef>
              <a:buNone/>
            </a:pPr>
            <a:r>
              <a:rPr lang="en-US" sz="2400" b="1"/>
              <a:t>lbecher@casperwy.gov</a:t>
            </a:r>
          </a:p>
          <a:p>
            <a:pPr lvl="0">
              <a:spcBef>
                <a:spcPts val="0"/>
              </a:spcBef>
              <a:buNone/>
            </a:pPr>
            <a:endParaRPr sz="2400" b="1"/>
          </a:p>
          <a:p>
            <a:pPr lvl="0" rtl="0">
              <a:spcBef>
                <a:spcPts val="0"/>
              </a:spcBef>
              <a:buNone/>
            </a:pPr>
            <a:r>
              <a:rPr lang="en-US" sz="2400" b="1"/>
              <a:t>District Web Site</a:t>
            </a:r>
          </a:p>
          <a:p>
            <a:pPr lvl="0" rtl="0">
              <a:spcBef>
                <a:spcPts val="0"/>
              </a:spcBef>
              <a:buNone/>
            </a:pPr>
            <a:r>
              <a:rPr lang="en-US" sz="2400" b="1" u="sng">
                <a:solidFill>
                  <a:schemeClr val="hlink"/>
                </a:solidFill>
                <a:hlinkClick r:id="rId3"/>
              </a:rPr>
              <a:t>http://www.rotary5440.org/SitePage/foundation-resources</a:t>
            </a:r>
          </a:p>
          <a:p>
            <a:pPr lvl="0" rtl="0">
              <a:spcBef>
                <a:spcPts val="0"/>
              </a:spcBef>
              <a:buNone/>
            </a:pPr>
            <a:endParaRPr sz="2400" b="1"/>
          </a:p>
          <a:p>
            <a:pPr lvl="0" rtl="0">
              <a:spcBef>
                <a:spcPts val="0"/>
              </a:spcBef>
              <a:buNone/>
            </a:pPr>
            <a:r>
              <a:rPr lang="en-US" sz="2400" b="1"/>
              <a:t>Foundation Mentors</a:t>
            </a:r>
          </a:p>
          <a:p>
            <a:pPr lvl="0">
              <a:spcBef>
                <a:spcPts val="0"/>
              </a:spcBef>
              <a:buNone/>
            </a:pPr>
            <a:r>
              <a:rPr lang="en-US" sz="2400" b="1" u="sng">
                <a:solidFill>
                  <a:schemeClr val="hlink"/>
                </a:solidFill>
                <a:hlinkClick r:id="rId4"/>
              </a:rPr>
              <a:t>http://www.rotary5440.org/</a:t>
            </a:r>
          </a:p>
          <a:p>
            <a:pPr lvl="0" rtl="0">
              <a:spcBef>
                <a:spcPts val="0"/>
              </a:spcBef>
              <a:buNone/>
            </a:pPr>
            <a:r>
              <a:rPr lang="en-US" sz="1800" b="1"/>
              <a:t>Under Grants/Foundation Info/Foundation Mentor Contact Info</a:t>
            </a:r>
          </a:p>
          <a:p>
            <a:pPr lvl="0" rtl="0">
              <a:spcBef>
                <a:spcPts val="0"/>
              </a:spcBef>
              <a:buNone/>
            </a:pPr>
            <a:endParaRPr sz="2400" b="1"/>
          </a:p>
          <a:p>
            <a:pPr lvl="0" algn="l" rtl="0">
              <a:spcBef>
                <a:spcPts val="0"/>
              </a:spcBef>
              <a:buNone/>
            </a:pPr>
            <a:r>
              <a:rPr lang="en-US" sz="2400" b="1"/>
              <a:t>Rotary International Web Site</a:t>
            </a:r>
          </a:p>
          <a:p>
            <a:pPr lvl="0" algn="l" rtl="0">
              <a:spcBef>
                <a:spcPts val="0"/>
              </a:spcBef>
              <a:buNone/>
            </a:pPr>
            <a:r>
              <a:rPr lang="en-US" sz="2400" b="1" u="sng">
                <a:solidFill>
                  <a:schemeClr val="hlink"/>
                </a:solidFill>
                <a:hlinkClick r:id="rId5"/>
              </a:rPr>
              <a:t>https://www.rotary.org/en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Shape 26"/>
          <p:cNvSpPr txBox="1"/>
          <p:nvPr/>
        </p:nvSpPr>
        <p:spPr>
          <a:xfrm>
            <a:off x="189108" y="225449"/>
            <a:ext cx="8763900" cy="8748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000" b="1">
                <a:solidFill>
                  <a:srgbClr val="FFFFFF"/>
                </a:solidFill>
                <a:latin typeface="Arial Narrow"/>
                <a:ea typeface="Arial Narrow"/>
                <a:cs typeface="Arial Narrow"/>
                <a:sym typeface="Arial Narrow"/>
              </a:rPr>
              <a:t>THE ROTARY FOUNDATION IS UNIQUE: REASON 1</a:t>
            </a:r>
          </a:p>
        </p:txBody>
      </p:sp>
      <p:sp>
        <p:nvSpPr>
          <p:cNvPr id="27" name="Shape 27"/>
          <p:cNvSpPr txBox="1"/>
          <p:nvPr/>
        </p:nvSpPr>
        <p:spPr>
          <a:xfrm>
            <a:off x="1052400" y="1205350"/>
            <a:ext cx="7773000" cy="5237100"/>
          </a:xfrm>
          <a:prstGeom prst="rect">
            <a:avLst/>
          </a:prstGeom>
          <a:noFill/>
          <a:ln>
            <a:noFill/>
          </a:ln>
        </p:spPr>
        <p:txBody>
          <a:bodyPr wrap="square" lIns="91425" tIns="91425" rIns="91425" bIns="91425" anchor="ctr" anchorCtr="0">
            <a:noAutofit/>
          </a:bodyPr>
          <a:lstStyle/>
          <a:p>
            <a:pPr lvl="0" algn="ctr" rtl="0">
              <a:lnSpc>
                <a:spcPct val="130000"/>
              </a:lnSpc>
              <a:spcBef>
                <a:spcPts val="1200"/>
              </a:spcBef>
              <a:buNone/>
            </a:pPr>
            <a:r>
              <a:rPr lang="en-US" sz="3000" b="1">
                <a:solidFill>
                  <a:srgbClr val="585858"/>
                </a:solidFill>
                <a:latin typeface="Georgia"/>
                <a:ea typeface="Georgia"/>
                <a:cs typeface="Georgia"/>
                <a:sym typeface="Georgia"/>
              </a:rPr>
              <a:t>Rotary clubs</a:t>
            </a:r>
          </a:p>
          <a:p>
            <a:pPr lvl="0" algn="ctr" rtl="0">
              <a:lnSpc>
                <a:spcPct val="130000"/>
              </a:lnSpc>
              <a:spcBef>
                <a:spcPts val="1200"/>
              </a:spcBef>
              <a:buNone/>
            </a:pPr>
            <a:r>
              <a:rPr lang="en-US" sz="3000" b="1">
                <a:solidFill>
                  <a:srgbClr val="585858"/>
                </a:solidFill>
                <a:latin typeface="Georgia"/>
                <a:ea typeface="Georgia"/>
                <a:cs typeface="Georgia"/>
                <a:sym typeface="Georgia"/>
              </a:rPr>
              <a:t>select and implement</a:t>
            </a:r>
          </a:p>
          <a:p>
            <a:pPr lvl="0" algn="ctr" rtl="0">
              <a:lnSpc>
                <a:spcPct val="130000"/>
              </a:lnSpc>
              <a:spcBef>
                <a:spcPts val="1200"/>
              </a:spcBef>
              <a:buNone/>
            </a:pPr>
            <a:r>
              <a:rPr lang="en-US" sz="3000" b="1">
                <a:solidFill>
                  <a:srgbClr val="585858"/>
                </a:solidFill>
                <a:latin typeface="Georgia"/>
                <a:ea typeface="Georgia"/>
                <a:cs typeface="Georgia"/>
                <a:sym typeface="Georgia"/>
              </a:rPr>
              <a:t>foundation programs worldwide</a:t>
            </a:r>
          </a:p>
          <a:p>
            <a:pPr lvl="0" algn="ctr" rtl="0">
              <a:lnSpc>
                <a:spcPct val="130000"/>
              </a:lnSpc>
              <a:spcBef>
                <a:spcPts val="1200"/>
              </a:spcBef>
              <a:buNone/>
            </a:pPr>
            <a:r>
              <a:rPr lang="en-US" sz="3000" b="1" u="sng">
                <a:solidFill>
                  <a:srgbClr val="585858"/>
                </a:solidFill>
                <a:latin typeface="Georgia"/>
                <a:ea typeface="Georgia"/>
                <a:cs typeface="Georgia"/>
                <a:sym typeface="Georgia"/>
              </a:rPr>
              <a:t>In 2015/16</a:t>
            </a:r>
            <a:r>
              <a:rPr lang="en-US" sz="3000" b="1">
                <a:solidFill>
                  <a:srgbClr val="585858"/>
                </a:solidFill>
                <a:latin typeface="Georgia"/>
                <a:ea typeface="Georgia"/>
                <a:cs typeface="Georgia"/>
                <a:sym typeface="Georgia"/>
              </a:rPr>
              <a:t> </a:t>
            </a:r>
          </a:p>
          <a:p>
            <a:pPr lvl="0" algn="ctr" rtl="0">
              <a:lnSpc>
                <a:spcPct val="130000"/>
              </a:lnSpc>
              <a:spcBef>
                <a:spcPts val="1200"/>
              </a:spcBef>
              <a:buNone/>
            </a:pPr>
            <a:r>
              <a:rPr lang="en-US" sz="3000" b="1">
                <a:solidFill>
                  <a:srgbClr val="585858"/>
                </a:solidFill>
                <a:latin typeface="Georgia"/>
                <a:ea typeface="Georgia"/>
                <a:cs typeface="Georgia"/>
                <a:sym typeface="Georgia"/>
              </a:rPr>
              <a:t>Rotary clubs implemented</a:t>
            </a:r>
          </a:p>
          <a:p>
            <a:pPr lvl="0" algn="ctr" rtl="0">
              <a:lnSpc>
                <a:spcPct val="130000"/>
              </a:lnSpc>
              <a:spcBef>
                <a:spcPts val="1200"/>
              </a:spcBef>
              <a:buNone/>
            </a:pPr>
            <a:r>
              <a:rPr lang="en-US" sz="3000" b="1">
                <a:solidFill>
                  <a:srgbClr val="585858"/>
                </a:solidFill>
                <a:latin typeface="Georgia"/>
                <a:ea typeface="Georgia"/>
                <a:cs typeface="Georgia"/>
                <a:sym typeface="Georgia"/>
              </a:rPr>
              <a:t>$70 Million in global grant projects</a:t>
            </a:r>
          </a:p>
          <a:p>
            <a:pPr lvl="0" algn="ctr" rtl="0">
              <a:lnSpc>
                <a:spcPct val="130000"/>
              </a:lnSpc>
              <a:spcBef>
                <a:spcPts val="1200"/>
              </a:spcBef>
              <a:buNone/>
            </a:pPr>
            <a:r>
              <a:rPr lang="en-US" sz="3000" b="1">
                <a:solidFill>
                  <a:srgbClr val="585858"/>
                </a:solidFill>
                <a:latin typeface="Georgia"/>
                <a:ea typeface="Georgia"/>
                <a:cs typeface="Georgia"/>
                <a:sym typeface="Georgia"/>
              </a:rPr>
              <a:t>$26 Million in district grant projects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p:nvPr/>
        </p:nvSpPr>
        <p:spPr>
          <a:xfrm>
            <a:off x="189108" y="225449"/>
            <a:ext cx="8763900" cy="8748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000" b="1">
                <a:solidFill>
                  <a:srgbClr val="FFFFFF"/>
                </a:solidFill>
                <a:latin typeface="Arial Narrow"/>
                <a:ea typeface="Arial Narrow"/>
                <a:cs typeface="Arial Narrow"/>
                <a:sym typeface="Arial Narrow"/>
              </a:rPr>
              <a:t>THE ROTARY FOUNDATION IS UNIQUE: REASON 2</a:t>
            </a:r>
          </a:p>
        </p:txBody>
      </p:sp>
      <p:sp>
        <p:nvSpPr>
          <p:cNvPr id="34" name="Shape 34"/>
          <p:cNvSpPr txBox="1"/>
          <p:nvPr/>
        </p:nvSpPr>
        <p:spPr>
          <a:xfrm>
            <a:off x="-81050" y="1205350"/>
            <a:ext cx="9304200" cy="5237100"/>
          </a:xfrm>
          <a:prstGeom prst="rect">
            <a:avLst/>
          </a:prstGeom>
          <a:noFill/>
          <a:ln>
            <a:noFill/>
          </a:ln>
        </p:spPr>
        <p:txBody>
          <a:bodyPr wrap="square" lIns="91425" tIns="91425" rIns="91425" bIns="91425" anchor="ctr" anchorCtr="0">
            <a:noAutofit/>
          </a:bodyPr>
          <a:lstStyle/>
          <a:p>
            <a:pPr lvl="0" algn="ctr" rtl="0">
              <a:lnSpc>
                <a:spcPct val="130000"/>
              </a:lnSpc>
              <a:spcBef>
                <a:spcPts val="1200"/>
              </a:spcBef>
              <a:buNone/>
            </a:pPr>
            <a:r>
              <a:rPr lang="en-US" sz="3000" b="1">
                <a:solidFill>
                  <a:srgbClr val="585858"/>
                </a:solidFill>
                <a:latin typeface="Georgia"/>
                <a:ea typeface="Georgia"/>
                <a:cs typeface="Georgia"/>
                <a:sym typeface="Georgia"/>
              </a:rPr>
              <a:t>The Rotary Foundation has been rated 4 stars by Charity Navigator</a:t>
            </a:r>
          </a:p>
          <a:p>
            <a:pPr lvl="0" algn="ctr" rtl="0">
              <a:lnSpc>
                <a:spcPct val="130000"/>
              </a:lnSpc>
              <a:spcBef>
                <a:spcPts val="1200"/>
              </a:spcBef>
              <a:buNone/>
            </a:pPr>
            <a:r>
              <a:rPr lang="en-US" sz="3000" b="1">
                <a:solidFill>
                  <a:srgbClr val="585858"/>
                </a:solidFill>
                <a:latin typeface="Georgia"/>
                <a:ea typeface="Georgia"/>
                <a:cs typeface="Georgia"/>
                <a:sym typeface="Georgia"/>
              </a:rPr>
              <a:t>for 10 years in a row</a:t>
            </a:r>
          </a:p>
          <a:p>
            <a:pPr lvl="0" algn="ctr" rtl="0">
              <a:lnSpc>
                <a:spcPct val="130000"/>
              </a:lnSpc>
              <a:spcBef>
                <a:spcPts val="1200"/>
              </a:spcBef>
              <a:buNone/>
            </a:pPr>
            <a:r>
              <a:rPr lang="en-US" sz="3000" b="1" u="sng">
                <a:solidFill>
                  <a:srgbClr val="585858"/>
                </a:solidFill>
                <a:latin typeface="Georgia"/>
                <a:ea typeface="Georgia"/>
                <a:cs typeface="Georgia"/>
                <a:sym typeface="Georgia"/>
              </a:rPr>
              <a:t>In comparison</a:t>
            </a:r>
          </a:p>
          <a:p>
            <a:pPr lvl="0" algn="ctr" rtl="0">
              <a:lnSpc>
                <a:spcPct val="130000"/>
              </a:lnSpc>
              <a:spcBef>
                <a:spcPts val="1200"/>
              </a:spcBef>
              <a:buNone/>
            </a:pPr>
            <a:r>
              <a:rPr lang="en-US" sz="3000" b="1">
                <a:solidFill>
                  <a:srgbClr val="585858"/>
                </a:solidFill>
                <a:latin typeface="Georgia"/>
                <a:ea typeface="Georgia"/>
                <a:cs typeface="Georgia"/>
                <a:sym typeface="Georgia"/>
              </a:rPr>
              <a:t>The American Red Cross is rated 3 stars</a:t>
            </a:r>
          </a:p>
          <a:p>
            <a:pPr lvl="0" algn="ctr" rtl="0">
              <a:lnSpc>
                <a:spcPct val="130000"/>
              </a:lnSpc>
              <a:spcBef>
                <a:spcPts val="1200"/>
              </a:spcBef>
              <a:buNone/>
            </a:pPr>
            <a:r>
              <a:rPr lang="en-US" sz="3000" b="1">
                <a:solidFill>
                  <a:srgbClr val="585858"/>
                </a:solidFill>
                <a:latin typeface="Georgia"/>
                <a:ea typeface="Georgia"/>
                <a:cs typeface="Georgia"/>
                <a:sym typeface="Georgia"/>
              </a:rPr>
              <a:t>The American Cancer Society is rated 2 stars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p:nvPr/>
        </p:nvSpPr>
        <p:spPr>
          <a:xfrm>
            <a:off x="189108" y="225449"/>
            <a:ext cx="8763900" cy="8748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000" b="1">
                <a:solidFill>
                  <a:srgbClr val="FFFFFF"/>
                </a:solidFill>
                <a:latin typeface="Arial Narrow"/>
                <a:ea typeface="Arial Narrow"/>
                <a:cs typeface="Arial Narrow"/>
                <a:sym typeface="Arial Narrow"/>
              </a:rPr>
              <a:t>THE ROTARY FOUNDATION IS UNIQUE: REASON 3</a:t>
            </a:r>
          </a:p>
        </p:txBody>
      </p:sp>
      <p:sp>
        <p:nvSpPr>
          <p:cNvPr id="41" name="Shape 41"/>
          <p:cNvSpPr txBox="1"/>
          <p:nvPr/>
        </p:nvSpPr>
        <p:spPr>
          <a:xfrm>
            <a:off x="679000" y="1219200"/>
            <a:ext cx="8274000" cy="5237100"/>
          </a:xfrm>
          <a:prstGeom prst="rect">
            <a:avLst/>
          </a:prstGeom>
          <a:noFill/>
          <a:ln>
            <a:noFill/>
          </a:ln>
        </p:spPr>
        <p:txBody>
          <a:bodyPr wrap="square" lIns="91425" tIns="91425" rIns="91425" bIns="91425" anchor="ctr" anchorCtr="0">
            <a:noAutofit/>
          </a:bodyPr>
          <a:lstStyle/>
          <a:p>
            <a:pPr lvl="0" algn="ctr" rtl="0">
              <a:lnSpc>
                <a:spcPct val="130000"/>
              </a:lnSpc>
              <a:spcBef>
                <a:spcPts val="1200"/>
              </a:spcBef>
              <a:buNone/>
            </a:pPr>
            <a:r>
              <a:rPr lang="en-US" sz="3000" b="1">
                <a:solidFill>
                  <a:srgbClr val="585858"/>
                </a:solidFill>
                <a:latin typeface="Georgia"/>
                <a:ea typeface="Georgia"/>
                <a:cs typeface="Georgia"/>
                <a:sym typeface="Georgia"/>
              </a:rPr>
              <a:t>The Rotary Foundation is making lasting improvements in communities right here in district 5440</a:t>
            </a:r>
          </a:p>
          <a:p>
            <a:pPr lvl="0" algn="ctr" rtl="0">
              <a:lnSpc>
                <a:spcPct val="130000"/>
              </a:lnSpc>
              <a:spcBef>
                <a:spcPts val="1200"/>
              </a:spcBef>
              <a:buNone/>
            </a:pPr>
            <a:r>
              <a:rPr lang="en-US" sz="3000" b="1" u="sng">
                <a:solidFill>
                  <a:srgbClr val="585858"/>
                </a:solidFill>
                <a:latin typeface="Georgia"/>
                <a:ea typeface="Georgia"/>
                <a:cs typeface="Georgia"/>
                <a:sym typeface="Georgia"/>
              </a:rPr>
              <a:t>In 20161/7</a:t>
            </a:r>
          </a:p>
          <a:p>
            <a:pPr lvl="0" algn="ctr" rtl="0">
              <a:lnSpc>
                <a:spcPct val="130000"/>
              </a:lnSpc>
              <a:spcBef>
                <a:spcPts val="1200"/>
              </a:spcBef>
              <a:buNone/>
            </a:pPr>
            <a:r>
              <a:rPr lang="en-US" sz="3000" b="1">
                <a:solidFill>
                  <a:srgbClr val="585858"/>
                </a:solidFill>
                <a:latin typeface="Georgia"/>
                <a:ea typeface="Georgia"/>
                <a:cs typeface="Georgia"/>
                <a:sym typeface="Georgia"/>
              </a:rPr>
              <a:t>$39,000 in local centennial grants</a:t>
            </a:r>
          </a:p>
          <a:p>
            <a:pPr lvl="0" algn="ctr" rtl="0">
              <a:lnSpc>
                <a:spcPct val="130000"/>
              </a:lnSpc>
              <a:spcBef>
                <a:spcPts val="1200"/>
              </a:spcBef>
              <a:buNone/>
            </a:pPr>
            <a:r>
              <a:rPr lang="en-US" sz="3000" b="1">
                <a:solidFill>
                  <a:srgbClr val="585858"/>
                </a:solidFill>
                <a:latin typeface="Georgia"/>
                <a:ea typeface="Georgia"/>
                <a:cs typeface="Georgia"/>
                <a:sym typeface="Georgia"/>
              </a:rPr>
              <a:t>$38,795 in local district grants</a:t>
            </a:r>
          </a:p>
          <a:p>
            <a:pPr lvl="0" algn="ctr" rtl="0">
              <a:lnSpc>
                <a:spcPct val="130000"/>
              </a:lnSpc>
              <a:spcBef>
                <a:spcPts val="1200"/>
              </a:spcBef>
              <a:buNone/>
            </a:pPr>
            <a:r>
              <a:rPr lang="en-US" sz="3000" b="1">
                <a:solidFill>
                  <a:srgbClr val="585858"/>
                </a:solidFill>
                <a:latin typeface="Georgia"/>
                <a:ea typeface="Georgia"/>
                <a:cs typeface="Georgia"/>
                <a:sym typeface="Georgia"/>
              </a:rPr>
              <a:t>$23,000 in scholarships to local students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p:nvPr/>
        </p:nvSpPr>
        <p:spPr>
          <a:xfrm>
            <a:off x="189108" y="225449"/>
            <a:ext cx="8763900" cy="8748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000" b="1">
                <a:solidFill>
                  <a:srgbClr val="FFFFFF"/>
                </a:solidFill>
                <a:latin typeface="Arial Narrow"/>
                <a:ea typeface="Arial Narrow"/>
                <a:cs typeface="Arial Narrow"/>
                <a:sym typeface="Arial Narrow"/>
              </a:rPr>
              <a:t>THE ROTARY FOUNDATION IS UNIQUE: REASON 4</a:t>
            </a:r>
          </a:p>
        </p:txBody>
      </p:sp>
      <p:sp>
        <p:nvSpPr>
          <p:cNvPr id="48" name="Shape 48"/>
          <p:cNvSpPr txBox="1"/>
          <p:nvPr/>
        </p:nvSpPr>
        <p:spPr>
          <a:xfrm>
            <a:off x="190050" y="997550"/>
            <a:ext cx="8763900" cy="5237100"/>
          </a:xfrm>
          <a:prstGeom prst="rect">
            <a:avLst/>
          </a:prstGeom>
          <a:noFill/>
          <a:ln>
            <a:noFill/>
          </a:ln>
        </p:spPr>
        <p:txBody>
          <a:bodyPr wrap="square" lIns="91425" tIns="91425" rIns="91425" bIns="91425" anchor="ctr" anchorCtr="0">
            <a:noAutofit/>
          </a:bodyPr>
          <a:lstStyle/>
          <a:p>
            <a:pPr lvl="0" algn="ctr" rtl="0">
              <a:lnSpc>
                <a:spcPct val="130000"/>
              </a:lnSpc>
              <a:spcBef>
                <a:spcPts val="1200"/>
              </a:spcBef>
              <a:buNone/>
            </a:pPr>
            <a:r>
              <a:rPr lang="en-US" sz="3000" b="1">
                <a:solidFill>
                  <a:srgbClr val="585858"/>
                </a:solidFill>
                <a:latin typeface="Georgia"/>
                <a:ea typeface="Georgia"/>
                <a:cs typeface="Georgia"/>
                <a:sym typeface="Georgia"/>
              </a:rPr>
              <a:t>The Rotary Foundation has established a network of peace centers at universities around the world</a:t>
            </a:r>
          </a:p>
          <a:p>
            <a:pPr lvl="0" algn="ctr" rtl="0">
              <a:lnSpc>
                <a:spcPct val="130000"/>
              </a:lnSpc>
              <a:spcBef>
                <a:spcPts val="1200"/>
              </a:spcBef>
              <a:buNone/>
            </a:pPr>
            <a:r>
              <a:rPr lang="en-US" sz="3000" b="1">
                <a:solidFill>
                  <a:srgbClr val="585858"/>
                </a:solidFill>
                <a:latin typeface="Georgia"/>
                <a:ea typeface="Georgia"/>
                <a:cs typeface="Georgia"/>
                <a:sym typeface="Georgia"/>
              </a:rPr>
              <a:t>Thailand, USA, Japan, England, Australia, Sweden</a:t>
            </a:r>
          </a:p>
          <a:p>
            <a:pPr lvl="0" algn="ctr" rtl="0">
              <a:lnSpc>
                <a:spcPct val="130000"/>
              </a:lnSpc>
              <a:spcBef>
                <a:spcPts val="1200"/>
              </a:spcBef>
              <a:buNone/>
            </a:pPr>
            <a:r>
              <a:rPr lang="en-US" sz="3000" b="1" u="sng">
                <a:solidFill>
                  <a:srgbClr val="585858"/>
                </a:solidFill>
                <a:latin typeface="Georgia"/>
                <a:ea typeface="Georgia"/>
                <a:cs typeface="Georgia"/>
                <a:sym typeface="Georgia"/>
              </a:rPr>
              <a:t>On average </a:t>
            </a:r>
          </a:p>
          <a:p>
            <a:pPr lvl="0" algn="ctr" rtl="0">
              <a:lnSpc>
                <a:spcPct val="130000"/>
              </a:lnSpc>
              <a:spcBef>
                <a:spcPts val="1200"/>
              </a:spcBef>
              <a:buNone/>
            </a:pPr>
            <a:r>
              <a:rPr lang="en-US" sz="3000" b="1">
                <a:solidFill>
                  <a:srgbClr val="585858"/>
                </a:solidFill>
                <a:latin typeface="Georgia"/>
                <a:ea typeface="Georgia"/>
                <a:cs typeface="Georgia"/>
                <a:sym typeface="Georgia"/>
              </a:rPr>
              <a:t>100 new peace fellows graduate each year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189108" y="225449"/>
            <a:ext cx="8763900" cy="8748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000" b="1">
                <a:solidFill>
                  <a:srgbClr val="FFFFFF"/>
                </a:solidFill>
                <a:latin typeface="Arial Narrow"/>
                <a:ea typeface="Arial Narrow"/>
                <a:cs typeface="Arial Narrow"/>
                <a:sym typeface="Arial Narrow"/>
              </a:rPr>
              <a:t>THE ROTARY FOUNDATION IS UNIQUE: REASON 5</a:t>
            </a:r>
          </a:p>
        </p:txBody>
      </p:sp>
      <p:sp>
        <p:nvSpPr>
          <p:cNvPr id="55" name="Shape 55"/>
          <p:cNvSpPr txBox="1"/>
          <p:nvPr/>
        </p:nvSpPr>
        <p:spPr>
          <a:xfrm>
            <a:off x="512750" y="1177650"/>
            <a:ext cx="8274000" cy="5237100"/>
          </a:xfrm>
          <a:prstGeom prst="rect">
            <a:avLst/>
          </a:prstGeom>
          <a:noFill/>
          <a:ln>
            <a:noFill/>
          </a:ln>
        </p:spPr>
        <p:txBody>
          <a:bodyPr wrap="square" lIns="91425" tIns="91425" rIns="91425" bIns="91425" anchor="ctr" anchorCtr="0">
            <a:noAutofit/>
          </a:bodyPr>
          <a:lstStyle/>
          <a:p>
            <a:pPr lvl="0" algn="ctr" rtl="0">
              <a:lnSpc>
                <a:spcPct val="130000"/>
              </a:lnSpc>
              <a:spcBef>
                <a:spcPts val="1200"/>
              </a:spcBef>
              <a:buNone/>
            </a:pPr>
            <a:r>
              <a:rPr lang="en-US" sz="3000" b="1">
                <a:solidFill>
                  <a:srgbClr val="585858"/>
                </a:solidFill>
                <a:latin typeface="Georgia"/>
                <a:ea typeface="Georgia"/>
                <a:cs typeface="Georgia"/>
                <a:sym typeface="Georgia"/>
              </a:rPr>
              <a:t>The Rotary Foundation can mobilize key partners to solve major world issues</a:t>
            </a:r>
          </a:p>
          <a:p>
            <a:pPr lvl="0" algn="ctr" rtl="0">
              <a:lnSpc>
                <a:spcPct val="130000"/>
              </a:lnSpc>
              <a:spcBef>
                <a:spcPts val="1200"/>
              </a:spcBef>
              <a:buNone/>
            </a:pPr>
            <a:r>
              <a:rPr lang="en-US" sz="3000" b="1" u="sng">
                <a:solidFill>
                  <a:srgbClr val="585858"/>
                </a:solidFill>
                <a:latin typeface="Georgia"/>
                <a:ea typeface="Georgia"/>
                <a:cs typeface="Georgia"/>
                <a:sym typeface="Georgia"/>
              </a:rPr>
              <a:t>In 2016/17</a:t>
            </a:r>
            <a:r>
              <a:rPr lang="en-US" sz="3000" b="1">
                <a:solidFill>
                  <a:srgbClr val="585858"/>
                </a:solidFill>
                <a:latin typeface="Georgia"/>
                <a:ea typeface="Georgia"/>
                <a:cs typeface="Georgia"/>
                <a:sym typeface="Georgia"/>
              </a:rPr>
              <a:t>  </a:t>
            </a:r>
          </a:p>
          <a:p>
            <a:pPr lvl="0" algn="ctr" rtl="0">
              <a:lnSpc>
                <a:spcPct val="130000"/>
              </a:lnSpc>
              <a:spcBef>
                <a:spcPts val="1200"/>
              </a:spcBef>
              <a:buNone/>
            </a:pPr>
            <a:r>
              <a:rPr lang="en-US" sz="3000" b="1">
                <a:solidFill>
                  <a:srgbClr val="585858"/>
                </a:solidFill>
                <a:latin typeface="Georgia"/>
                <a:ea typeface="Georgia"/>
                <a:cs typeface="Georgia"/>
                <a:sym typeface="Georgia"/>
              </a:rPr>
              <a:t>Rotary raised $1.2 Billion to end polio from partners such as</a:t>
            </a:r>
          </a:p>
          <a:p>
            <a:pPr marL="457200" lvl="0" indent="-381000" algn="ctr" rtl="0">
              <a:lnSpc>
                <a:spcPct val="130000"/>
              </a:lnSpc>
              <a:spcBef>
                <a:spcPts val="1200"/>
              </a:spcBef>
              <a:buClr>
                <a:srgbClr val="585858"/>
              </a:buClr>
              <a:buSzPct val="100000"/>
              <a:buFont typeface="Georgia"/>
              <a:buChar char="●"/>
            </a:pPr>
            <a:r>
              <a:rPr lang="en-US" sz="2400" b="1">
                <a:solidFill>
                  <a:srgbClr val="585858"/>
                </a:solidFill>
                <a:latin typeface="Georgia"/>
                <a:ea typeface="Georgia"/>
                <a:cs typeface="Georgia"/>
                <a:sym typeface="Georgia"/>
              </a:rPr>
              <a:t>The Gates Foundation</a:t>
            </a:r>
          </a:p>
          <a:p>
            <a:pPr marL="457200" lvl="0" indent="-381000" algn="ctr" rtl="0">
              <a:lnSpc>
                <a:spcPct val="130000"/>
              </a:lnSpc>
              <a:spcBef>
                <a:spcPts val="1200"/>
              </a:spcBef>
              <a:buClr>
                <a:srgbClr val="585858"/>
              </a:buClr>
              <a:buSzPct val="100000"/>
              <a:buFont typeface="Georgia"/>
              <a:buChar char="●"/>
            </a:pPr>
            <a:r>
              <a:rPr lang="en-US" sz="2400" b="1">
                <a:solidFill>
                  <a:srgbClr val="585858"/>
                </a:solidFill>
                <a:latin typeface="Georgia"/>
                <a:ea typeface="Georgia"/>
                <a:cs typeface="Georgia"/>
                <a:sym typeface="Georgia"/>
              </a:rPr>
              <a:t>The European Commission</a:t>
            </a:r>
          </a:p>
          <a:p>
            <a:pPr marL="457200" lvl="0" indent="-381000" algn="ctr" rtl="0">
              <a:lnSpc>
                <a:spcPct val="130000"/>
              </a:lnSpc>
              <a:spcBef>
                <a:spcPts val="1200"/>
              </a:spcBef>
              <a:buClr>
                <a:srgbClr val="585858"/>
              </a:buClr>
              <a:buSzPct val="100000"/>
              <a:buFont typeface="Georgia"/>
              <a:buChar char="●"/>
            </a:pPr>
            <a:r>
              <a:rPr lang="en-US" sz="2400" b="1">
                <a:solidFill>
                  <a:srgbClr val="585858"/>
                </a:solidFill>
                <a:latin typeface="Georgia"/>
                <a:ea typeface="Georgia"/>
                <a:cs typeface="Georgia"/>
                <a:sym typeface="Georgia"/>
              </a:rPr>
              <a:t>Bloomberg Philanthropies</a:t>
            </a:r>
          </a:p>
          <a:p>
            <a:pPr marL="457200" lvl="0" indent="-381000" algn="ctr" rtl="0">
              <a:lnSpc>
                <a:spcPct val="130000"/>
              </a:lnSpc>
              <a:spcBef>
                <a:spcPts val="1200"/>
              </a:spcBef>
              <a:buClr>
                <a:srgbClr val="585858"/>
              </a:buClr>
              <a:buSzPct val="100000"/>
              <a:buFont typeface="Georgia"/>
              <a:buChar char="●"/>
            </a:pPr>
            <a:r>
              <a:rPr lang="en-US" sz="2400" b="1">
                <a:solidFill>
                  <a:srgbClr val="585858"/>
                </a:solidFill>
                <a:latin typeface="Georgia"/>
                <a:ea typeface="Georgia"/>
                <a:cs typeface="Georgia"/>
                <a:sym typeface="Georgia"/>
              </a:rPr>
              <a:t>The United Nations Foundation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p:nvPr/>
        </p:nvSpPr>
        <p:spPr>
          <a:xfrm>
            <a:off x="190050" y="93125"/>
            <a:ext cx="8763900" cy="1140900"/>
          </a:xfrm>
          <a:prstGeom prst="rect">
            <a:avLst/>
          </a:prstGeom>
          <a:noFill/>
          <a:ln>
            <a:noFill/>
          </a:ln>
        </p:spPr>
        <p:txBody>
          <a:bodyPr wrap="square" lIns="91425" tIns="45700" rIns="91425" bIns="45700" anchor="t" anchorCtr="0">
            <a:noAutofit/>
          </a:bodyPr>
          <a:lstStyle/>
          <a:p>
            <a:pPr lvl="0" algn="ctr" rtl="0">
              <a:lnSpc>
                <a:spcPct val="80000"/>
              </a:lnSpc>
              <a:spcBef>
                <a:spcPts val="0"/>
              </a:spcBef>
              <a:buClr>
                <a:schemeClr val="lt1"/>
              </a:buClr>
              <a:buSzPct val="25000"/>
              <a:buFont typeface="Arial Narrow"/>
              <a:buNone/>
            </a:pPr>
            <a:r>
              <a:rPr lang="en-US" sz="3600" b="1">
                <a:solidFill>
                  <a:schemeClr val="lt1"/>
                </a:solidFill>
                <a:latin typeface="Arial Narrow"/>
                <a:ea typeface="Arial Narrow"/>
                <a:cs typeface="Arial Narrow"/>
                <a:sym typeface="Arial Narrow"/>
              </a:rPr>
              <a:t>11 District 5440 Rotary clubs are currently participating in International Service Projects</a:t>
            </a:r>
          </a:p>
        </p:txBody>
      </p:sp>
      <p:pic>
        <p:nvPicPr>
          <p:cNvPr id="62" name="Shape 62" descr="S:\LE\LMS Courses\Captivate\icons and backgrounds\AOF logos 2013\AoF-V_Smoke-RGB.png"/>
          <p:cNvPicPr preferRelativeResize="0"/>
          <p:nvPr/>
        </p:nvPicPr>
        <p:blipFill rotWithShape="1">
          <a:blip r:embed="rId3">
            <a:alphaModFix/>
          </a:blip>
          <a:srcRect b="84534"/>
          <a:stretch/>
        </p:blipFill>
        <p:spPr>
          <a:xfrm>
            <a:off x="1307425" y="2591425"/>
            <a:ext cx="628650" cy="695325"/>
          </a:xfrm>
          <a:prstGeom prst="rect">
            <a:avLst/>
          </a:prstGeom>
          <a:noFill/>
          <a:ln>
            <a:noFill/>
          </a:ln>
        </p:spPr>
      </p:pic>
      <p:pic>
        <p:nvPicPr>
          <p:cNvPr id="63" name="Shape 63" descr="S:\LE\LMS Courses\Captivate\icons and backgrounds\AOF logos 2013\AoF-V_Smoke-RGB.png"/>
          <p:cNvPicPr preferRelativeResize="0"/>
          <p:nvPr/>
        </p:nvPicPr>
        <p:blipFill rotWithShape="1">
          <a:blip r:embed="rId3">
            <a:alphaModFix/>
          </a:blip>
          <a:srcRect t="14830" b="67373"/>
          <a:stretch/>
        </p:blipFill>
        <p:spPr>
          <a:xfrm>
            <a:off x="4122000" y="2023925"/>
            <a:ext cx="628650" cy="800100"/>
          </a:xfrm>
          <a:prstGeom prst="rect">
            <a:avLst/>
          </a:prstGeom>
          <a:noFill/>
          <a:ln>
            <a:noFill/>
          </a:ln>
        </p:spPr>
      </p:pic>
      <p:pic>
        <p:nvPicPr>
          <p:cNvPr id="64" name="Shape 64" descr="S:\LE\LMS Courses\Captivate\icons and backgrounds\AOF logos 2013\AoF-V_Smoke-RGB.png"/>
          <p:cNvPicPr preferRelativeResize="0"/>
          <p:nvPr/>
        </p:nvPicPr>
        <p:blipFill rotWithShape="1">
          <a:blip r:embed="rId3">
            <a:alphaModFix/>
          </a:blip>
          <a:srcRect t="32626" b="49576"/>
          <a:stretch/>
        </p:blipFill>
        <p:spPr>
          <a:xfrm>
            <a:off x="1418350" y="4039150"/>
            <a:ext cx="628650" cy="800100"/>
          </a:xfrm>
          <a:prstGeom prst="rect">
            <a:avLst/>
          </a:prstGeom>
          <a:noFill/>
          <a:ln>
            <a:noFill/>
          </a:ln>
        </p:spPr>
      </p:pic>
      <p:pic>
        <p:nvPicPr>
          <p:cNvPr id="65" name="Shape 65" descr="S:\LE\LMS Courses\Captivate\icons and backgrounds\AOF logos 2013\AoF-V_Smoke-RGB.png"/>
          <p:cNvPicPr preferRelativeResize="0"/>
          <p:nvPr/>
        </p:nvPicPr>
        <p:blipFill rotWithShape="1">
          <a:blip r:embed="rId3">
            <a:alphaModFix/>
          </a:blip>
          <a:srcRect t="49576" b="32626"/>
          <a:stretch/>
        </p:blipFill>
        <p:spPr>
          <a:xfrm>
            <a:off x="6936575" y="2250238"/>
            <a:ext cx="628650" cy="800100"/>
          </a:xfrm>
          <a:prstGeom prst="rect">
            <a:avLst/>
          </a:prstGeom>
          <a:noFill/>
          <a:ln>
            <a:noFill/>
          </a:ln>
        </p:spPr>
      </p:pic>
      <p:pic>
        <p:nvPicPr>
          <p:cNvPr id="66" name="Shape 66" descr="S:\LE\LMS Courses\Captivate\icons and backgrounds\AOF logos 2013\AoF-V_Smoke-RGB.png"/>
          <p:cNvPicPr preferRelativeResize="0"/>
          <p:nvPr/>
        </p:nvPicPr>
        <p:blipFill rotWithShape="1">
          <a:blip r:embed="rId3">
            <a:alphaModFix/>
          </a:blip>
          <a:srcRect t="66737" b="15465"/>
          <a:stretch/>
        </p:blipFill>
        <p:spPr>
          <a:xfrm>
            <a:off x="7010525" y="4200350"/>
            <a:ext cx="628650" cy="800100"/>
          </a:xfrm>
          <a:prstGeom prst="rect">
            <a:avLst/>
          </a:prstGeom>
          <a:noFill/>
          <a:ln>
            <a:noFill/>
          </a:ln>
        </p:spPr>
      </p:pic>
      <p:pic>
        <p:nvPicPr>
          <p:cNvPr id="67" name="Shape 67" descr="S:\LE\LMS Courses\Captivate\icons and backgrounds\AOF logos 2013\AoF-V_Smoke-RGB.png"/>
          <p:cNvPicPr preferRelativeResize="0"/>
          <p:nvPr/>
        </p:nvPicPr>
        <p:blipFill rotWithShape="1">
          <a:blip r:embed="rId3">
            <a:alphaModFix/>
          </a:blip>
          <a:srcRect t="66737" b="15465"/>
          <a:stretch/>
        </p:blipFill>
        <p:spPr>
          <a:xfrm>
            <a:off x="4122000" y="5407425"/>
            <a:ext cx="628650" cy="800100"/>
          </a:xfrm>
          <a:prstGeom prst="rect">
            <a:avLst/>
          </a:prstGeom>
          <a:noFill/>
          <a:ln>
            <a:noFill/>
          </a:ln>
        </p:spPr>
      </p:pic>
      <p:sp>
        <p:nvSpPr>
          <p:cNvPr id="68" name="Shape 68"/>
          <p:cNvSpPr txBox="1"/>
          <p:nvPr/>
        </p:nvSpPr>
        <p:spPr>
          <a:xfrm>
            <a:off x="2897325" y="1455854"/>
            <a:ext cx="3078000" cy="568200"/>
          </a:xfrm>
          <a:prstGeom prst="rect">
            <a:avLst/>
          </a:prstGeom>
          <a:noFill/>
          <a:ln>
            <a:noFill/>
          </a:ln>
        </p:spPr>
        <p:txBody>
          <a:bodyPr wrap="square" lIns="91425" tIns="91425" rIns="91425" bIns="91425" anchor="t" anchorCtr="0">
            <a:noAutofit/>
          </a:bodyPr>
          <a:lstStyle/>
          <a:p>
            <a:pPr lvl="0" algn="ctr">
              <a:spcBef>
                <a:spcPts val="0"/>
              </a:spcBef>
              <a:buNone/>
            </a:pPr>
            <a:r>
              <a:rPr lang="en-US" sz="1800" b="1" u="sng"/>
              <a:t>Disease Prevention and Treatment</a:t>
            </a:r>
          </a:p>
        </p:txBody>
      </p:sp>
      <p:sp>
        <p:nvSpPr>
          <p:cNvPr id="69" name="Shape 69"/>
          <p:cNvSpPr/>
          <p:nvPr/>
        </p:nvSpPr>
        <p:spPr>
          <a:xfrm>
            <a:off x="3678374" y="3613925"/>
            <a:ext cx="1515900" cy="1140900"/>
          </a:xfrm>
          <a:prstGeom prst="ellipse">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US" sz="1800" b="1"/>
              <a:t>Six Areas of Focus</a:t>
            </a:r>
          </a:p>
        </p:txBody>
      </p:sp>
      <p:sp>
        <p:nvSpPr>
          <p:cNvPr id="70" name="Shape 70"/>
          <p:cNvSpPr txBox="1"/>
          <p:nvPr/>
        </p:nvSpPr>
        <p:spPr>
          <a:xfrm>
            <a:off x="5711900" y="1947329"/>
            <a:ext cx="3078000" cy="5682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b="1" u="sng"/>
              <a:t>Maternal and Child Health</a:t>
            </a:r>
          </a:p>
        </p:txBody>
      </p:sp>
      <p:sp>
        <p:nvSpPr>
          <p:cNvPr id="71" name="Shape 71"/>
          <p:cNvSpPr txBox="1"/>
          <p:nvPr/>
        </p:nvSpPr>
        <p:spPr>
          <a:xfrm>
            <a:off x="5785850" y="3900691"/>
            <a:ext cx="3078000" cy="5682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b="1" u="sng"/>
              <a:t>Education and Literacy</a:t>
            </a:r>
          </a:p>
        </p:txBody>
      </p:sp>
      <p:sp>
        <p:nvSpPr>
          <p:cNvPr id="72" name="Shape 72"/>
          <p:cNvSpPr txBox="1"/>
          <p:nvPr/>
        </p:nvSpPr>
        <p:spPr>
          <a:xfrm>
            <a:off x="82750" y="1947341"/>
            <a:ext cx="3078000" cy="5682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b="1" u="sng"/>
              <a:t>Peace and Conflict Resolution</a:t>
            </a:r>
          </a:p>
        </p:txBody>
      </p:sp>
      <p:sp>
        <p:nvSpPr>
          <p:cNvPr id="73" name="Shape 73"/>
          <p:cNvSpPr txBox="1"/>
          <p:nvPr/>
        </p:nvSpPr>
        <p:spPr>
          <a:xfrm>
            <a:off x="193675" y="3711041"/>
            <a:ext cx="3078000" cy="5682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b="1" u="sng"/>
              <a:t>Water and Sanitation</a:t>
            </a:r>
          </a:p>
        </p:txBody>
      </p:sp>
      <p:sp>
        <p:nvSpPr>
          <p:cNvPr id="74" name="Shape 74"/>
          <p:cNvSpPr txBox="1"/>
          <p:nvPr/>
        </p:nvSpPr>
        <p:spPr>
          <a:xfrm>
            <a:off x="3033000" y="4839229"/>
            <a:ext cx="3078000" cy="568200"/>
          </a:xfrm>
          <a:prstGeom prst="rect">
            <a:avLst/>
          </a:prstGeom>
          <a:noFill/>
          <a:ln>
            <a:noFill/>
          </a:ln>
        </p:spPr>
        <p:txBody>
          <a:bodyPr wrap="square" lIns="91425" tIns="91425" rIns="91425" bIns="91425" anchor="t" anchorCtr="0">
            <a:noAutofit/>
          </a:bodyPr>
          <a:lstStyle/>
          <a:p>
            <a:pPr lvl="0" algn="ctr" rtl="0">
              <a:spcBef>
                <a:spcPts val="0"/>
              </a:spcBef>
              <a:buNone/>
            </a:pPr>
            <a:r>
              <a:rPr lang="en-US" sz="1800" b="1" u="sng"/>
              <a:t>Economic and Community Development</a:t>
            </a:r>
          </a:p>
        </p:txBody>
      </p:sp>
      <p:sp>
        <p:nvSpPr>
          <p:cNvPr id="75" name="Shape 75"/>
          <p:cNvSpPr txBox="1"/>
          <p:nvPr/>
        </p:nvSpPr>
        <p:spPr>
          <a:xfrm>
            <a:off x="2897325" y="2733704"/>
            <a:ext cx="3078000" cy="568200"/>
          </a:xfrm>
          <a:prstGeom prst="rect">
            <a:avLst/>
          </a:prstGeom>
          <a:noFill/>
          <a:ln>
            <a:noFill/>
          </a:ln>
        </p:spPr>
        <p:txBody>
          <a:bodyPr wrap="square" lIns="91425" tIns="91425" rIns="91425" bIns="91425" anchor="t" anchorCtr="0">
            <a:noAutofit/>
          </a:bodyPr>
          <a:lstStyle/>
          <a:p>
            <a:pPr lvl="0" algn="ctr" rtl="0">
              <a:spcBef>
                <a:spcPts val="0"/>
              </a:spcBef>
              <a:buNone/>
            </a:pPr>
            <a:r>
              <a:rPr lang="en-US" b="1">
                <a:solidFill>
                  <a:srgbClr val="FF0000"/>
                </a:solidFill>
              </a:rPr>
              <a:t>FC Breakfast - India</a:t>
            </a:r>
          </a:p>
          <a:p>
            <a:pPr lvl="0" algn="ctr" rtl="0">
              <a:spcBef>
                <a:spcPts val="0"/>
              </a:spcBef>
              <a:buNone/>
            </a:pPr>
            <a:r>
              <a:rPr lang="en-US" b="1">
                <a:solidFill>
                  <a:srgbClr val="FF0000"/>
                </a:solidFill>
              </a:rPr>
              <a:t>Loveland MV &amp; TV, Windsor - Uganda</a:t>
            </a:r>
          </a:p>
          <a:p>
            <a:pPr lvl="0" algn="l" rtl="0">
              <a:spcBef>
                <a:spcPts val="0"/>
              </a:spcBef>
              <a:buNone/>
            </a:pPr>
            <a:endParaRPr b="1"/>
          </a:p>
        </p:txBody>
      </p:sp>
      <p:sp>
        <p:nvSpPr>
          <p:cNvPr id="76" name="Shape 76"/>
          <p:cNvSpPr txBox="1"/>
          <p:nvPr/>
        </p:nvSpPr>
        <p:spPr>
          <a:xfrm>
            <a:off x="5711900" y="2962154"/>
            <a:ext cx="3078000" cy="568200"/>
          </a:xfrm>
          <a:prstGeom prst="rect">
            <a:avLst/>
          </a:prstGeom>
          <a:noFill/>
          <a:ln>
            <a:noFill/>
          </a:ln>
        </p:spPr>
        <p:txBody>
          <a:bodyPr wrap="square" lIns="91425" tIns="91425" rIns="91425" bIns="91425" anchor="t" anchorCtr="0">
            <a:noAutofit/>
          </a:bodyPr>
          <a:lstStyle/>
          <a:p>
            <a:pPr lvl="0" algn="ctr" rtl="0">
              <a:spcBef>
                <a:spcPts val="0"/>
              </a:spcBef>
              <a:buNone/>
            </a:pPr>
            <a:r>
              <a:rPr lang="en-US" b="1">
                <a:solidFill>
                  <a:srgbClr val="FF0000"/>
                </a:solidFill>
              </a:rPr>
              <a:t>Fort Collins - South Africa</a:t>
            </a:r>
          </a:p>
          <a:p>
            <a:pPr lvl="0" algn="ctr" rtl="0">
              <a:spcBef>
                <a:spcPts val="0"/>
              </a:spcBef>
              <a:buNone/>
            </a:pPr>
            <a:r>
              <a:rPr lang="en-US" b="1">
                <a:solidFill>
                  <a:srgbClr val="FF0000"/>
                </a:solidFill>
              </a:rPr>
              <a:t>Teton Valley - Mali</a:t>
            </a:r>
          </a:p>
          <a:p>
            <a:pPr lvl="0" algn="l" rtl="0">
              <a:spcBef>
                <a:spcPts val="0"/>
              </a:spcBef>
              <a:buNone/>
            </a:pPr>
            <a:endParaRPr b="1"/>
          </a:p>
        </p:txBody>
      </p:sp>
      <p:sp>
        <p:nvSpPr>
          <p:cNvPr id="77" name="Shape 77"/>
          <p:cNvSpPr txBox="1"/>
          <p:nvPr/>
        </p:nvSpPr>
        <p:spPr>
          <a:xfrm>
            <a:off x="82750" y="3147541"/>
            <a:ext cx="3078000" cy="568200"/>
          </a:xfrm>
          <a:prstGeom prst="rect">
            <a:avLst/>
          </a:prstGeom>
          <a:noFill/>
          <a:ln>
            <a:noFill/>
          </a:ln>
        </p:spPr>
        <p:txBody>
          <a:bodyPr wrap="square" lIns="91425" tIns="91425" rIns="91425" bIns="91425" anchor="t" anchorCtr="0">
            <a:noAutofit/>
          </a:bodyPr>
          <a:lstStyle/>
          <a:p>
            <a:pPr lvl="0" algn="ctr" rtl="0">
              <a:spcBef>
                <a:spcPts val="0"/>
              </a:spcBef>
              <a:buNone/>
            </a:pPr>
            <a:r>
              <a:rPr lang="en-US" b="1">
                <a:solidFill>
                  <a:srgbClr val="FF0000"/>
                </a:solidFill>
              </a:rPr>
              <a:t>Fort Collins - Burundi</a:t>
            </a:r>
          </a:p>
          <a:p>
            <a:pPr lvl="0" algn="l" rtl="0">
              <a:spcBef>
                <a:spcPts val="0"/>
              </a:spcBef>
              <a:buNone/>
            </a:pPr>
            <a:endParaRPr b="1"/>
          </a:p>
        </p:txBody>
      </p:sp>
      <p:sp>
        <p:nvSpPr>
          <p:cNvPr id="78" name="Shape 78"/>
          <p:cNvSpPr txBox="1"/>
          <p:nvPr/>
        </p:nvSpPr>
        <p:spPr>
          <a:xfrm>
            <a:off x="5711900" y="4989904"/>
            <a:ext cx="3078000" cy="568200"/>
          </a:xfrm>
          <a:prstGeom prst="rect">
            <a:avLst/>
          </a:prstGeom>
          <a:noFill/>
          <a:ln>
            <a:noFill/>
          </a:ln>
        </p:spPr>
        <p:txBody>
          <a:bodyPr wrap="square" lIns="91425" tIns="91425" rIns="91425" bIns="91425" anchor="t" anchorCtr="0">
            <a:noAutofit/>
          </a:bodyPr>
          <a:lstStyle/>
          <a:p>
            <a:pPr lvl="0" algn="ctr" rtl="0">
              <a:spcBef>
                <a:spcPts val="0"/>
              </a:spcBef>
              <a:buNone/>
            </a:pPr>
            <a:r>
              <a:rPr lang="en-US" b="1">
                <a:solidFill>
                  <a:srgbClr val="FF0000"/>
                </a:solidFill>
              </a:rPr>
              <a:t>Estes Park - Guatemala</a:t>
            </a:r>
          </a:p>
          <a:p>
            <a:pPr lvl="0" algn="l" rtl="0">
              <a:spcBef>
                <a:spcPts val="0"/>
              </a:spcBef>
              <a:buNone/>
            </a:pPr>
            <a:endParaRPr b="1">
              <a:solidFill>
                <a:srgbClr val="FF0000"/>
              </a:solidFill>
            </a:endParaRPr>
          </a:p>
          <a:p>
            <a:pPr lvl="0" algn="l" rtl="0">
              <a:spcBef>
                <a:spcPts val="0"/>
              </a:spcBef>
              <a:buNone/>
            </a:pPr>
            <a:endParaRPr b="1"/>
          </a:p>
        </p:txBody>
      </p:sp>
      <p:sp>
        <p:nvSpPr>
          <p:cNvPr id="79" name="Shape 79"/>
          <p:cNvSpPr txBox="1"/>
          <p:nvPr/>
        </p:nvSpPr>
        <p:spPr>
          <a:xfrm>
            <a:off x="2897325" y="6079104"/>
            <a:ext cx="3078000" cy="568200"/>
          </a:xfrm>
          <a:prstGeom prst="rect">
            <a:avLst/>
          </a:prstGeom>
          <a:noFill/>
          <a:ln>
            <a:noFill/>
          </a:ln>
        </p:spPr>
        <p:txBody>
          <a:bodyPr wrap="square" lIns="91425" tIns="91425" rIns="91425" bIns="91425" anchor="t" anchorCtr="0">
            <a:noAutofit/>
          </a:bodyPr>
          <a:lstStyle/>
          <a:p>
            <a:pPr lvl="0" algn="ctr" rtl="0">
              <a:spcBef>
                <a:spcPts val="0"/>
              </a:spcBef>
              <a:buNone/>
            </a:pPr>
            <a:r>
              <a:rPr lang="en-US" b="1">
                <a:solidFill>
                  <a:srgbClr val="FF0000"/>
                </a:solidFill>
              </a:rPr>
              <a:t>Greeley After Hours - Malawi</a:t>
            </a:r>
          </a:p>
          <a:p>
            <a:pPr lvl="0" algn="l" rtl="0">
              <a:spcBef>
                <a:spcPts val="0"/>
              </a:spcBef>
              <a:buNone/>
            </a:pPr>
            <a:endParaRPr b="1"/>
          </a:p>
        </p:txBody>
      </p:sp>
      <p:sp>
        <p:nvSpPr>
          <p:cNvPr id="80" name="Shape 80"/>
          <p:cNvSpPr txBox="1"/>
          <p:nvPr/>
        </p:nvSpPr>
        <p:spPr>
          <a:xfrm>
            <a:off x="82750" y="4703550"/>
            <a:ext cx="3078000" cy="1140900"/>
          </a:xfrm>
          <a:prstGeom prst="rect">
            <a:avLst/>
          </a:prstGeom>
          <a:noFill/>
          <a:ln>
            <a:noFill/>
          </a:ln>
        </p:spPr>
        <p:txBody>
          <a:bodyPr wrap="square" lIns="91425" tIns="91425" rIns="91425" bIns="91425" anchor="t" anchorCtr="0">
            <a:noAutofit/>
          </a:bodyPr>
          <a:lstStyle/>
          <a:p>
            <a:pPr lvl="0" algn="ctr" rtl="0">
              <a:spcBef>
                <a:spcPts val="0"/>
              </a:spcBef>
              <a:buNone/>
            </a:pPr>
            <a:r>
              <a:rPr lang="en-US" b="1">
                <a:solidFill>
                  <a:srgbClr val="FF0000"/>
                </a:solidFill>
              </a:rPr>
              <a:t>FC Breakfast - Ethiopia</a:t>
            </a:r>
          </a:p>
          <a:p>
            <a:pPr lvl="0" algn="ctr" rtl="0">
              <a:spcBef>
                <a:spcPts val="0"/>
              </a:spcBef>
              <a:buNone/>
            </a:pPr>
            <a:r>
              <a:rPr lang="en-US" b="1">
                <a:solidFill>
                  <a:srgbClr val="FF0000"/>
                </a:solidFill>
              </a:rPr>
              <a:t>Cheyenne - Tanzania</a:t>
            </a:r>
          </a:p>
          <a:p>
            <a:pPr lvl="0" algn="ctr" rtl="0">
              <a:spcBef>
                <a:spcPts val="0"/>
              </a:spcBef>
              <a:buNone/>
            </a:pPr>
            <a:r>
              <a:rPr lang="en-US" b="1">
                <a:solidFill>
                  <a:srgbClr val="FF0000"/>
                </a:solidFill>
              </a:rPr>
              <a:t>Scottsbluff/Gering - Kenya</a:t>
            </a:r>
          </a:p>
          <a:p>
            <a:pPr lvl="0" algn="ctr" rtl="0">
              <a:spcBef>
                <a:spcPts val="0"/>
              </a:spcBef>
              <a:buNone/>
            </a:pPr>
            <a:r>
              <a:rPr lang="en-US" b="1">
                <a:solidFill>
                  <a:srgbClr val="FF0000"/>
                </a:solidFill>
              </a:rPr>
              <a:t>Fort Collins - Guatemala</a:t>
            </a:r>
          </a:p>
          <a:p>
            <a:pPr lvl="0" algn="ctr" rtl="0">
              <a:spcBef>
                <a:spcPts val="0"/>
              </a:spcBef>
              <a:buNone/>
            </a:pPr>
            <a:r>
              <a:rPr lang="en-US" b="1">
                <a:solidFill>
                  <a:srgbClr val="FF0000"/>
                </a:solidFill>
              </a:rPr>
              <a:t>Laramie - Guatemala</a:t>
            </a:r>
          </a:p>
          <a:p>
            <a:pPr lvl="0" algn="l" rtl="0">
              <a:spcBef>
                <a:spcPts val="0"/>
              </a:spcBef>
              <a:buNone/>
            </a:pP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descr="5440 Satellit copy"/>
          <p:cNvPicPr preferRelativeResize="0"/>
          <p:nvPr/>
        </p:nvPicPr>
        <p:blipFill rotWithShape="1">
          <a:blip r:embed="rId3">
            <a:alphaModFix/>
          </a:blip>
          <a:srcRect/>
          <a:stretch/>
        </p:blipFill>
        <p:spPr>
          <a:xfrm>
            <a:off x="412039" y="526444"/>
            <a:ext cx="8319900" cy="6686700"/>
          </a:xfrm>
          <a:prstGeom prst="rect">
            <a:avLst/>
          </a:prstGeom>
          <a:noFill/>
          <a:ln>
            <a:noFill/>
          </a:ln>
          <a:effectLst>
            <a:outerShdw dist="53882" dir="2700000" algn="ctr" rotWithShape="0">
              <a:schemeClr val="dk2"/>
            </a:outerShdw>
          </a:effectLst>
        </p:spPr>
      </p:pic>
      <p:grpSp>
        <p:nvGrpSpPr>
          <p:cNvPr id="87" name="Shape 87"/>
          <p:cNvGrpSpPr/>
          <p:nvPr/>
        </p:nvGrpSpPr>
        <p:grpSpPr>
          <a:xfrm>
            <a:off x="1062056" y="1792899"/>
            <a:ext cx="7838005" cy="5120851"/>
            <a:chOff x="1108918" y="1266449"/>
            <a:chExt cx="7838005" cy="5120851"/>
          </a:xfrm>
        </p:grpSpPr>
        <p:grpSp>
          <p:nvGrpSpPr>
            <p:cNvPr id="88" name="Shape 88"/>
            <p:cNvGrpSpPr/>
            <p:nvPr/>
          </p:nvGrpSpPr>
          <p:grpSpPr>
            <a:xfrm>
              <a:off x="1623170" y="1871636"/>
              <a:ext cx="1162147" cy="262158"/>
              <a:chOff x="1497595" y="1997211"/>
              <a:chExt cx="1162147" cy="262158"/>
            </a:xfrm>
          </p:grpSpPr>
          <p:sp>
            <p:nvSpPr>
              <p:cNvPr id="89" name="Shape 89"/>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90" name="Shape 90"/>
              <p:cNvSpPr txBox="1"/>
              <p:nvPr/>
            </p:nvSpPr>
            <p:spPr>
              <a:xfrm>
                <a:off x="1564442" y="1997769"/>
                <a:ext cx="10953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Jackson Hole</a:t>
                </a:r>
              </a:p>
            </p:txBody>
          </p:sp>
        </p:grpSp>
        <p:grpSp>
          <p:nvGrpSpPr>
            <p:cNvPr id="91" name="Shape 91"/>
            <p:cNvGrpSpPr/>
            <p:nvPr/>
          </p:nvGrpSpPr>
          <p:grpSpPr>
            <a:xfrm>
              <a:off x="1623180" y="1587962"/>
              <a:ext cx="1850659" cy="309725"/>
              <a:chOff x="1623180" y="1587962"/>
              <a:chExt cx="1850659" cy="309725"/>
            </a:xfrm>
          </p:grpSpPr>
          <p:sp>
            <p:nvSpPr>
              <p:cNvPr id="92" name="Shape 92"/>
              <p:cNvSpPr/>
              <p:nvPr/>
            </p:nvSpPr>
            <p:spPr>
              <a:xfrm>
                <a:off x="1623180" y="1646587"/>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93" name="Shape 93"/>
              <p:cNvSpPr txBox="1"/>
              <p:nvPr/>
            </p:nvSpPr>
            <p:spPr>
              <a:xfrm>
                <a:off x="1697539" y="1587962"/>
                <a:ext cx="17763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Jackson Hole Breakfast</a:t>
                </a:r>
              </a:p>
            </p:txBody>
          </p:sp>
        </p:grpSp>
        <p:grpSp>
          <p:nvGrpSpPr>
            <p:cNvPr id="94" name="Shape 94"/>
            <p:cNvGrpSpPr/>
            <p:nvPr/>
          </p:nvGrpSpPr>
          <p:grpSpPr>
            <a:xfrm>
              <a:off x="4882027" y="1266449"/>
              <a:ext cx="855847" cy="262158"/>
              <a:chOff x="1497595" y="1997211"/>
              <a:chExt cx="855847" cy="262158"/>
            </a:xfrm>
          </p:grpSpPr>
          <p:sp>
            <p:nvSpPr>
              <p:cNvPr id="95" name="Shape 95"/>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96" name="Shape 96"/>
              <p:cNvSpPr txBox="1"/>
              <p:nvPr/>
            </p:nvSpPr>
            <p:spPr>
              <a:xfrm>
                <a:off x="1564442" y="1997769"/>
                <a:ext cx="7890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Sheridan</a:t>
                </a:r>
              </a:p>
            </p:txBody>
          </p:sp>
        </p:grpSp>
        <p:grpSp>
          <p:nvGrpSpPr>
            <p:cNvPr id="97" name="Shape 97"/>
            <p:cNvGrpSpPr/>
            <p:nvPr/>
          </p:nvGrpSpPr>
          <p:grpSpPr>
            <a:xfrm>
              <a:off x="6133151" y="1871627"/>
              <a:ext cx="1243747" cy="262158"/>
              <a:chOff x="1497595" y="1997211"/>
              <a:chExt cx="1243747" cy="262158"/>
            </a:xfrm>
          </p:grpSpPr>
          <p:sp>
            <p:nvSpPr>
              <p:cNvPr id="98" name="Shape 98"/>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99" name="Shape 99"/>
              <p:cNvSpPr txBox="1"/>
              <p:nvPr/>
            </p:nvSpPr>
            <p:spPr>
              <a:xfrm>
                <a:off x="1564442" y="1997769"/>
                <a:ext cx="11769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Gillette Energy</a:t>
                </a:r>
              </a:p>
            </p:txBody>
          </p:sp>
        </p:grpSp>
        <p:grpSp>
          <p:nvGrpSpPr>
            <p:cNvPr id="100" name="Shape 100"/>
            <p:cNvGrpSpPr/>
            <p:nvPr/>
          </p:nvGrpSpPr>
          <p:grpSpPr>
            <a:xfrm>
              <a:off x="1108918" y="2768457"/>
              <a:ext cx="971347" cy="262158"/>
              <a:chOff x="1497595" y="1997211"/>
              <a:chExt cx="971347" cy="262158"/>
            </a:xfrm>
          </p:grpSpPr>
          <p:sp>
            <p:nvSpPr>
              <p:cNvPr id="101" name="Shape 101"/>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02" name="Shape 102"/>
              <p:cNvSpPr txBox="1"/>
              <p:nvPr/>
            </p:nvSpPr>
            <p:spPr>
              <a:xfrm>
                <a:off x="1564442" y="1997769"/>
                <a:ext cx="9045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Star Valley</a:t>
                </a:r>
              </a:p>
            </p:txBody>
          </p:sp>
        </p:grpSp>
        <p:grpSp>
          <p:nvGrpSpPr>
            <p:cNvPr id="103" name="Shape 103"/>
            <p:cNvGrpSpPr/>
            <p:nvPr/>
          </p:nvGrpSpPr>
          <p:grpSpPr>
            <a:xfrm>
              <a:off x="5404800" y="2826891"/>
              <a:ext cx="1328353" cy="262159"/>
              <a:chOff x="1497595" y="1997211"/>
              <a:chExt cx="1328353" cy="262159"/>
            </a:xfrm>
          </p:grpSpPr>
          <p:sp>
            <p:nvSpPr>
              <p:cNvPr id="104" name="Shape 104"/>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05" name="Shape 105"/>
              <p:cNvSpPr txBox="1"/>
              <p:nvPr/>
            </p:nvSpPr>
            <p:spPr>
              <a:xfrm>
                <a:off x="1564448" y="1997770"/>
                <a:ext cx="12615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Casper </a:t>
                </a:r>
                <a:r>
                  <a:rPr lang="en-US" sz="1100" b="1">
                    <a:solidFill>
                      <a:srgbClr val="FFFFFF"/>
                    </a:solidFill>
                  </a:rPr>
                  <a:t>Reveille</a:t>
                </a:r>
              </a:p>
            </p:txBody>
          </p:sp>
        </p:grpSp>
        <p:grpSp>
          <p:nvGrpSpPr>
            <p:cNvPr id="106" name="Shape 106"/>
            <p:cNvGrpSpPr/>
            <p:nvPr/>
          </p:nvGrpSpPr>
          <p:grpSpPr>
            <a:xfrm>
              <a:off x="5370624" y="2996957"/>
              <a:ext cx="1261447" cy="262158"/>
              <a:chOff x="1497595" y="1997211"/>
              <a:chExt cx="1261447" cy="262158"/>
            </a:xfrm>
          </p:grpSpPr>
          <p:sp>
            <p:nvSpPr>
              <p:cNvPr id="107" name="Shape 107"/>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08" name="Shape 108"/>
              <p:cNvSpPr txBox="1"/>
              <p:nvPr/>
            </p:nvSpPr>
            <p:spPr>
              <a:xfrm>
                <a:off x="1564442" y="1997769"/>
                <a:ext cx="11946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Casper 5 Trails</a:t>
                </a:r>
              </a:p>
            </p:txBody>
          </p:sp>
        </p:grpSp>
        <p:grpSp>
          <p:nvGrpSpPr>
            <p:cNvPr id="109" name="Shape 109"/>
            <p:cNvGrpSpPr/>
            <p:nvPr/>
          </p:nvGrpSpPr>
          <p:grpSpPr>
            <a:xfrm>
              <a:off x="6371904" y="3212346"/>
              <a:ext cx="809347" cy="262158"/>
              <a:chOff x="1497595" y="1997211"/>
              <a:chExt cx="809347" cy="262158"/>
            </a:xfrm>
          </p:grpSpPr>
          <p:sp>
            <p:nvSpPr>
              <p:cNvPr id="110" name="Shape 110"/>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11" name="Shape 111"/>
              <p:cNvSpPr txBox="1"/>
              <p:nvPr/>
            </p:nvSpPr>
            <p:spPr>
              <a:xfrm>
                <a:off x="1564442" y="1997769"/>
                <a:ext cx="7425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Douglas</a:t>
                </a:r>
              </a:p>
            </p:txBody>
          </p:sp>
        </p:grpSp>
        <p:grpSp>
          <p:nvGrpSpPr>
            <p:cNvPr id="112" name="Shape 112"/>
            <p:cNvGrpSpPr/>
            <p:nvPr/>
          </p:nvGrpSpPr>
          <p:grpSpPr>
            <a:xfrm>
              <a:off x="7842723" y="3984270"/>
              <a:ext cx="679447" cy="262158"/>
              <a:chOff x="1497595" y="1997211"/>
              <a:chExt cx="679447" cy="262158"/>
            </a:xfrm>
          </p:grpSpPr>
          <p:sp>
            <p:nvSpPr>
              <p:cNvPr id="113" name="Shape 113"/>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14" name="Shape 114"/>
              <p:cNvSpPr txBox="1"/>
              <p:nvPr/>
            </p:nvSpPr>
            <p:spPr>
              <a:xfrm>
                <a:off x="1564442" y="1997769"/>
                <a:ext cx="6126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Morrill</a:t>
                </a:r>
              </a:p>
            </p:txBody>
          </p:sp>
        </p:grpSp>
        <p:grpSp>
          <p:nvGrpSpPr>
            <p:cNvPr id="115" name="Shape 115"/>
            <p:cNvGrpSpPr/>
            <p:nvPr/>
          </p:nvGrpSpPr>
          <p:grpSpPr>
            <a:xfrm>
              <a:off x="7905076" y="4260820"/>
              <a:ext cx="1041847" cy="262158"/>
              <a:chOff x="1497595" y="1997211"/>
              <a:chExt cx="1041847" cy="262158"/>
            </a:xfrm>
          </p:grpSpPr>
          <p:sp>
            <p:nvSpPr>
              <p:cNvPr id="116" name="Shape 116"/>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17" name="Shape 117"/>
              <p:cNvSpPr txBox="1"/>
              <p:nvPr/>
            </p:nvSpPr>
            <p:spPr>
              <a:xfrm>
                <a:off x="1564442" y="1997769"/>
                <a:ext cx="9750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Scotts Bluff</a:t>
                </a:r>
              </a:p>
            </p:txBody>
          </p:sp>
        </p:grpSp>
        <p:grpSp>
          <p:nvGrpSpPr>
            <p:cNvPr id="118" name="Shape 118"/>
            <p:cNvGrpSpPr/>
            <p:nvPr/>
          </p:nvGrpSpPr>
          <p:grpSpPr>
            <a:xfrm>
              <a:off x="6668762" y="4493811"/>
              <a:ext cx="930994" cy="287445"/>
              <a:chOff x="1497595" y="1960866"/>
              <a:chExt cx="930994" cy="287445"/>
            </a:xfrm>
          </p:grpSpPr>
          <p:sp>
            <p:nvSpPr>
              <p:cNvPr id="119" name="Shape 119"/>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20" name="Shape 120"/>
              <p:cNvSpPr txBox="1"/>
              <p:nvPr/>
            </p:nvSpPr>
            <p:spPr>
              <a:xfrm>
                <a:off x="1567589" y="1960866"/>
                <a:ext cx="8610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Cheyenne</a:t>
                </a:r>
              </a:p>
            </p:txBody>
          </p:sp>
        </p:grpSp>
        <p:grpSp>
          <p:nvGrpSpPr>
            <p:cNvPr id="121" name="Shape 121"/>
            <p:cNvGrpSpPr/>
            <p:nvPr/>
          </p:nvGrpSpPr>
          <p:grpSpPr>
            <a:xfrm>
              <a:off x="6688616" y="4665047"/>
              <a:ext cx="1487494" cy="287445"/>
              <a:chOff x="1497595" y="1960866"/>
              <a:chExt cx="1487494" cy="287445"/>
            </a:xfrm>
          </p:grpSpPr>
          <p:sp>
            <p:nvSpPr>
              <p:cNvPr id="122" name="Shape 122"/>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23" name="Shape 123"/>
              <p:cNvSpPr txBox="1"/>
              <p:nvPr/>
            </p:nvSpPr>
            <p:spPr>
              <a:xfrm>
                <a:off x="1567589" y="1960866"/>
                <a:ext cx="14175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Cheyenne Sunrise</a:t>
                </a:r>
              </a:p>
            </p:txBody>
          </p:sp>
        </p:grpSp>
        <p:grpSp>
          <p:nvGrpSpPr>
            <p:cNvPr id="124" name="Shape 124"/>
            <p:cNvGrpSpPr/>
            <p:nvPr/>
          </p:nvGrpSpPr>
          <p:grpSpPr>
            <a:xfrm>
              <a:off x="3850810" y="5277874"/>
              <a:ext cx="545400" cy="338247"/>
              <a:chOff x="1336403" y="1910064"/>
              <a:chExt cx="545400" cy="338247"/>
            </a:xfrm>
          </p:grpSpPr>
          <p:sp>
            <p:nvSpPr>
              <p:cNvPr id="125" name="Shape 125"/>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26" name="Shape 126"/>
              <p:cNvSpPr txBox="1"/>
              <p:nvPr/>
            </p:nvSpPr>
            <p:spPr>
              <a:xfrm>
                <a:off x="1336403" y="1910064"/>
                <a:ext cx="5454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Craig</a:t>
                </a:r>
              </a:p>
            </p:txBody>
          </p:sp>
        </p:grpSp>
        <p:grpSp>
          <p:nvGrpSpPr>
            <p:cNvPr id="127" name="Shape 127"/>
            <p:cNvGrpSpPr/>
            <p:nvPr/>
          </p:nvGrpSpPr>
          <p:grpSpPr>
            <a:xfrm>
              <a:off x="4316051" y="5002504"/>
              <a:ext cx="906000" cy="453496"/>
              <a:chOff x="1257383" y="1794815"/>
              <a:chExt cx="906000" cy="453496"/>
            </a:xfrm>
          </p:grpSpPr>
          <p:sp>
            <p:nvSpPr>
              <p:cNvPr id="128" name="Shape 128"/>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29" name="Shape 129"/>
              <p:cNvSpPr txBox="1"/>
              <p:nvPr/>
            </p:nvSpPr>
            <p:spPr>
              <a:xfrm>
                <a:off x="1257383" y="1794815"/>
                <a:ext cx="906000" cy="4308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Steamboat</a:t>
                </a:r>
              </a:p>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Springs</a:t>
                </a:r>
              </a:p>
            </p:txBody>
          </p:sp>
        </p:grpSp>
        <p:grpSp>
          <p:nvGrpSpPr>
            <p:cNvPr id="130" name="Shape 130"/>
            <p:cNvGrpSpPr/>
            <p:nvPr/>
          </p:nvGrpSpPr>
          <p:grpSpPr>
            <a:xfrm>
              <a:off x="5340525" y="5450825"/>
              <a:ext cx="1228800" cy="296618"/>
              <a:chOff x="1372165" y="1951693"/>
              <a:chExt cx="1228800" cy="296618"/>
            </a:xfrm>
          </p:grpSpPr>
          <p:sp>
            <p:nvSpPr>
              <p:cNvPr id="131" name="Shape 131"/>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32" name="Shape 132"/>
              <p:cNvSpPr txBox="1"/>
              <p:nvPr/>
            </p:nvSpPr>
            <p:spPr>
              <a:xfrm>
                <a:off x="1372165" y="1951693"/>
                <a:ext cx="1228800" cy="2511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Estes</a:t>
                </a:r>
                <a:r>
                  <a:rPr lang="en-US" sz="1100" b="1">
                    <a:solidFill>
                      <a:srgbClr val="FFFFFF"/>
                    </a:solidFill>
                  </a:rPr>
                  <a:t> Sunrise</a:t>
                </a:r>
              </a:p>
            </p:txBody>
          </p:sp>
        </p:grpSp>
        <p:grpSp>
          <p:nvGrpSpPr>
            <p:cNvPr id="133" name="Shape 133"/>
            <p:cNvGrpSpPr/>
            <p:nvPr/>
          </p:nvGrpSpPr>
          <p:grpSpPr>
            <a:xfrm>
              <a:off x="5257300" y="5655077"/>
              <a:ext cx="1055100" cy="309833"/>
              <a:chOff x="1132901" y="1831364"/>
              <a:chExt cx="1055100" cy="416947"/>
            </a:xfrm>
          </p:grpSpPr>
          <p:sp>
            <p:nvSpPr>
              <p:cNvPr id="134" name="Shape 134"/>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35" name="Shape 135"/>
              <p:cNvSpPr txBox="1"/>
              <p:nvPr/>
            </p:nvSpPr>
            <p:spPr>
              <a:xfrm>
                <a:off x="1132901" y="1831364"/>
                <a:ext cx="1055100" cy="3519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ctr" rtl="0">
                  <a:spcBef>
                    <a:spcPts val="0"/>
                  </a:spcBef>
                  <a:spcAft>
                    <a:spcPts val="0"/>
                  </a:spcAft>
                  <a:buSzPct val="25000"/>
                  <a:buNone/>
                </a:pPr>
                <a:r>
                  <a:rPr lang="en-US" sz="1100" b="1" i="0" u="none" strike="noStrike" cap="none">
                    <a:solidFill>
                      <a:srgbClr val="FFFFFF"/>
                    </a:solidFill>
                    <a:latin typeface="Arial"/>
                    <a:ea typeface="Arial"/>
                    <a:cs typeface="Arial"/>
                    <a:sym typeface="Arial"/>
                  </a:rPr>
                  <a:t>Estes</a:t>
                </a:r>
                <a:r>
                  <a:rPr lang="en-US" sz="1100" b="1">
                    <a:solidFill>
                      <a:srgbClr val="FFFFFF"/>
                    </a:solidFill>
                  </a:rPr>
                  <a:t> Park</a:t>
                </a:r>
              </a:p>
            </p:txBody>
          </p:sp>
        </p:grpSp>
        <p:grpSp>
          <p:nvGrpSpPr>
            <p:cNvPr id="136" name="Shape 136"/>
            <p:cNvGrpSpPr/>
            <p:nvPr/>
          </p:nvGrpSpPr>
          <p:grpSpPr>
            <a:xfrm>
              <a:off x="5728622" y="5928594"/>
              <a:ext cx="804900" cy="297513"/>
              <a:chOff x="1329260" y="1997211"/>
              <a:chExt cx="804900" cy="297513"/>
            </a:xfrm>
          </p:grpSpPr>
          <p:sp>
            <p:nvSpPr>
              <p:cNvPr id="137" name="Shape 137"/>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38" name="Shape 138"/>
              <p:cNvSpPr txBox="1"/>
              <p:nvPr/>
            </p:nvSpPr>
            <p:spPr>
              <a:xfrm>
                <a:off x="1329260" y="2033124"/>
                <a:ext cx="8049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ctr" rtl="0">
                  <a:spcBef>
                    <a:spcPts val="0"/>
                  </a:spcBef>
                  <a:spcAft>
                    <a:spcPts val="0"/>
                  </a:spcAft>
                  <a:buSzPct val="25000"/>
                  <a:buNone/>
                </a:pPr>
                <a:r>
                  <a:rPr lang="en-US" sz="1100" b="1" i="0" u="none" strike="noStrike" cap="none">
                    <a:solidFill>
                      <a:srgbClr val="FFFFFF"/>
                    </a:solidFill>
                    <a:latin typeface="Arial"/>
                    <a:ea typeface="Arial"/>
                    <a:cs typeface="Arial"/>
                    <a:sym typeface="Arial"/>
                  </a:rPr>
                  <a:t>Loveland</a:t>
                </a:r>
              </a:p>
            </p:txBody>
          </p:sp>
        </p:grpSp>
        <p:grpSp>
          <p:nvGrpSpPr>
            <p:cNvPr id="139" name="Shape 139"/>
            <p:cNvGrpSpPr/>
            <p:nvPr/>
          </p:nvGrpSpPr>
          <p:grpSpPr>
            <a:xfrm>
              <a:off x="6874951" y="6099503"/>
              <a:ext cx="1572879" cy="287709"/>
              <a:chOff x="1497595" y="1997211"/>
              <a:chExt cx="1572879" cy="287709"/>
            </a:xfrm>
          </p:grpSpPr>
          <p:sp>
            <p:nvSpPr>
              <p:cNvPr id="140" name="Shape 140"/>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41" name="Shape 141"/>
              <p:cNvSpPr txBox="1"/>
              <p:nvPr/>
            </p:nvSpPr>
            <p:spPr>
              <a:xfrm>
                <a:off x="1579474" y="2023320"/>
                <a:ext cx="14910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ctr" rtl="0">
                  <a:spcBef>
                    <a:spcPts val="0"/>
                  </a:spcBef>
                  <a:spcAft>
                    <a:spcPts val="0"/>
                  </a:spcAft>
                  <a:buSzPct val="25000"/>
                  <a:buNone/>
                </a:pPr>
                <a:r>
                  <a:rPr lang="en-US" sz="1100" b="1" i="0" u="none" strike="noStrike" cap="none">
                    <a:solidFill>
                      <a:srgbClr val="FFFFFF"/>
                    </a:solidFill>
                    <a:latin typeface="Arial"/>
                    <a:ea typeface="Arial"/>
                    <a:cs typeface="Arial"/>
                    <a:sym typeface="Arial"/>
                  </a:rPr>
                  <a:t>Johnstown-Milliken</a:t>
                </a:r>
              </a:p>
            </p:txBody>
          </p:sp>
        </p:grpSp>
        <p:grpSp>
          <p:nvGrpSpPr>
            <p:cNvPr id="142" name="Shape 142"/>
            <p:cNvGrpSpPr/>
            <p:nvPr/>
          </p:nvGrpSpPr>
          <p:grpSpPr>
            <a:xfrm>
              <a:off x="6102747" y="5142292"/>
              <a:ext cx="825900" cy="271138"/>
              <a:chOff x="1210245" y="1997211"/>
              <a:chExt cx="825900" cy="271138"/>
            </a:xfrm>
          </p:grpSpPr>
          <p:sp>
            <p:nvSpPr>
              <p:cNvPr id="143" name="Shape 143"/>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44" name="Shape 144"/>
              <p:cNvSpPr txBox="1"/>
              <p:nvPr/>
            </p:nvSpPr>
            <p:spPr>
              <a:xfrm>
                <a:off x="1210245" y="2006749"/>
                <a:ext cx="8259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ctr" rtl="0">
                  <a:spcBef>
                    <a:spcPts val="0"/>
                  </a:spcBef>
                  <a:spcAft>
                    <a:spcPts val="0"/>
                  </a:spcAft>
                  <a:buSzPct val="25000"/>
                  <a:buNone/>
                </a:pPr>
                <a:r>
                  <a:rPr lang="en-US" sz="1100" b="1" i="0" u="none" strike="noStrike" cap="none">
                    <a:solidFill>
                      <a:srgbClr val="FFFFFF"/>
                    </a:solidFill>
                    <a:latin typeface="Arial"/>
                    <a:ea typeface="Arial"/>
                    <a:cs typeface="Arial"/>
                    <a:sym typeface="Arial"/>
                  </a:rPr>
                  <a:t>Ft Collins</a:t>
                </a:r>
              </a:p>
            </p:txBody>
          </p:sp>
        </p:grpSp>
        <p:grpSp>
          <p:nvGrpSpPr>
            <p:cNvPr id="145" name="Shape 145"/>
            <p:cNvGrpSpPr/>
            <p:nvPr/>
          </p:nvGrpSpPr>
          <p:grpSpPr>
            <a:xfrm>
              <a:off x="6102752" y="5337175"/>
              <a:ext cx="1460700" cy="273558"/>
              <a:chOff x="1209508" y="1974753"/>
              <a:chExt cx="1460700" cy="273558"/>
            </a:xfrm>
          </p:grpSpPr>
          <p:sp>
            <p:nvSpPr>
              <p:cNvPr id="146" name="Shape 146"/>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47" name="Shape 147"/>
              <p:cNvSpPr txBox="1"/>
              <p:nvPr/>
            </p:nvSpPr>
            <p:spPr>
              <a:xfrm>
                <a:off x="1209508" y="1974753"/>
                <a:ext cx="14607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ctr" rtl="0">
                  <a:spcBef>
                    <a:spcPts val="0"/>
                  </a:spcBef>
                  <a:spcAft>
                    <a:spcPts val="0"/>
                  </a:spcAft>
                  <a:buSzPct val="25000"/>
                  <a:buNone/>
                </a:pPr>
                <a:r>
                  <a:rPr lang="en-US" sz="1100" b="1" i="0" u="none" strike="noStrike" cap="none">
                    <a:solidFill>
                      <a:srgbClr val="FFFFFF"/>
                    </a:solidFill>
                    <a:latin typeface="Arial"/>
                    <a:ea typeface="Arial"/>
                    <a:cs typeface="Arial"/>
                    <a:sym typeface="Arial"/>
                  </a:rPr>
                  <a:t>FC After </a:t>
                </a:r>
                <a:r>
                  <a:rPr lang="en-US" sz="1100" b="1">
                    <a:solidFill>
                      <a:srgbClr val="FFFFFF"/>
                    </a:solidFill>
                  </a:rPr>
                  <a:t>Work</a:t>
                </a:r>
                <a:r>
                  <a:rPr lang="en-US" sz="1100" b="1" i="0" u="none" strike="noStrike" cap="none">
                    <a:solidFill>
                      <a:srgbClr val="FFFFFF"/>
                    </a:solidFill>
                    <a:latin typeface="Arial"/>
                    <a:ea typeface="Arial"/>
                    <a:cs typeface="Arial"/>
                    <a:sym typeface="Arial"/>
                  </a:rPr>
                  <a:t> Work</a:t>
                </a:r>
              </a:p>
            </p:txBody>
          </p:sp>
        </p:grpSp>
        <p:grpSp>
          <p:nvGrpSpPr>
            <p:cNvPr id="148" name="Shape 148"/>
            <p:cNvGrpSpPr/>
            <p:nvPr/>
          </p:nvGrpSpPr>
          <p:grpSpPr>
            <a:xfrm>
              <a:off x="6286651" y="5718285"/>
              <a:ext cx="1055100" cy="269094"/>
              <a:chOff x="1281661" y="1997211"/>
              <a:chExt cx="1055100" cy="269094"/>
            </a:xfrm>
          </p:grpSpPr>
          <p:sp>
            <p:nvSpPr>
              <p:cNvPr id="149" name="Shape 149"/>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50" name="Shape 150"/>
              <p:cNvSpPr txBox="1"/>
              <p:nvPr/>
            </p:nvSpPr>
            <p:spPr>
              <a:xfrm>
                <a:off x="1281661" y="2004705"/>
                <a:ext cx="10551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ctr" rtl="0">
                  <a:spcBef>
                    <a:spcPts val="0"/>
                  </a:spcBef>
                  <a:spcAft>
                    <a:spcPts val="0"/>
                  </a:spcAft>
                  <a:buSzPct val="25000"/>
                  <a:buNone/>
                </a:pPr>
                <a:r>
                  <a:rPr lang="en-US" sz="1100" b="1" i="0" u="none" strike="noStrike" cap="none">
                    <a:solidFill>
                      <a:srgbClr val="FFFFFF"/>
                    </a:solidFill>
                    <a:latin typeface="Arial"/>
                    <a:ea typeface="Arial"/>
                    <a:cs typeface="Arial"/>
                    <a:sym typeface="Arial"/>
                  </a:rPr>
                  <a:t>FC Breakfast</a:t>
                </a:r>
              </a:p>
            </p:txBody>
          </p:sp>
        </p:grpSp>
        <p:grpSp>
          <p:nvGrpSpPr>
            <p:cNvPr id="151" name="Shape 151"/>
            <p:cNvGrpSpPr/>
            <p:nvPr/>
          </p:nvGrpSpPr>
          <p:grpSpPr>
            <a:xfrm>
              <a:off x="6198561" y="5539964"/>
              <a:ext cx="999000" cy="261600"/>
              <a:chOff x="1249268" y="1995101"/>
              <a:chExt cx="999000" cy="261600"/>
            </a:xfrm>
          </p:grpSpPr>
          <p:sp>
            <p:nvSpPr>
              <p:cNvPr id="152" name="Shape 152"/>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53" name="Shape 153"/>
              <p:cNvSpPr txBox="1"/>
              <p:nvPr/>
            </p:nvSpPr>
            <p:spPr>
              <a:xfrm>
                <a:off x="1249268" y="1995101"/>
                <a:ext cx="9990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ctr" rtl="0">
                  <a:spcBef>
                    <a:spcPts val="0"/>
                  </a:spcBef>
                  <a:spcAft>
                    <a:spcPts val="0"/>
                  </a:spcAft>
                  <a:buSzPct val="25000"/>
                  <a:buNone/>
                </a:pPr>
                <a:r>
                  <a:rPr lang="en-US" sz="1100" b="1" i="0" u="none" strike="noStrike" cap="none">
                    <a:solidFill>
                      <a:srgbClr val="FFFFFF"/>
                    </a:solidFill>
                    <a:latin typeface="Arial"/>
                    <a:ea typeface="Arial"/>
                    <a:cs typeface="Arial"/>
                    <a:sym typeface="Arial"/>
                  </a:rPr>
                  <a:t>FC Foothills</a:t>
                </a:r>
              </a:p>
            </p:txBody>
          </p:sp>
        </p:grpSp>
        <p:grpSp>
          <p:nvGrpSpPr>
            <p:cNvPr id="154" name="Shape 154"/>
            <p:cNvGrpSpPr/>
            <p:nvPr/>
          </p:nvGrpSpPr>
          <p:grpSpPr>
            <a:xfrm>
              <a:off x="7391165" y="5974675"/>
              <a:ext cx="1549050" cy="282354"/>
              <a:chOff x="1497595" y="1997211"/>
              <a:chExt cx="1549050" cy="282354"/>
            </a:xfrm>
          </p:grpSpPr>
          <p:sp>
            <p:nvSpPr>
              <p:cNvPr id="155" name="Shape 155"/>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56" name="Shape 156"/>
              <p:cNvSpPr txBox="1"/>
              <p:nvPr/>
            </p:nvSpPr>
            <p:spPr>
              <a:xfrm>
                <a:off x="1531345" y="2017965"/>
                <a:ext cx="15153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ctr" rtl="0">
                  <a:spcBef>
                    <a:spcPts val="0"/>
                  </a:spcBef>
                  <a:spcAft>
                    <a:spcPts val="0"/>
                  </a:spcAft>
                  <a:buSzPct val="25000"/>
                  <a:buNone/>
                </a:pPr>
                <a:r>
                  <a:rPr lang="en-US" sz="1100" b="1" i="0" u="none" strike="noStrike" cap="none">
                    <a:solidFill>
                      <a:srgbClr val="FFFFFF"/>
                    </a:solidFill>
                    <a:latin typeface="Arial"/>
                    <a:ea typeface="Arial"/>
                    <a:cs typeface="Arial"/>
                    <a:sym typeface="Arial"/>
                  </a:rPr>
                  <a:t>Greeley After Hours</a:t>
                </a:r>
              </a:p>
            </p:txBody>
          </p:sp>
        </p:grpSp>
        <p:grpSp>
          <p:nvGrpSpPr>
            <p:cNvPr id="157" name="Shape 157"/>
            <p:cNvGrpSpPr/>
            <p:nvPr/>
          </p:nvGrpSpPr>
          <p:grpSpPr>
            <a:xfrm>
              <a:off x="6133163" y="2052864"/>
              <a:ext cx="1243747" cy="262158"/>
              <a:chOff x="1497595" y="1997211"/>
              <a:chExt cx="1243747" cy="262158"/>
            </a:xfrm>
          </p:grpSpPr>
          <p:sp>
            <p:nvSpPr>
              <p:cNvPr id="158" name="Shape 158"/>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59" name="Shape 159"/>
              <p:cNvSpPr txBox="1"/>
              <p:nvPr/>
            </p:nvSpPr>
            <p:spPr>
              <a:xfrm>
                <a:off x="1564442" y="1997769"/>
                <a:ext cx="11769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Gillette</a:t>
                </a:r>
              </a:p>
            </p:txBody>
          </p:sp>
        </p:grpSp>
        <p:grpSp>
          <p:nvGrpSpPr>
            <p:cNvPr id="160" name="Shape 160"/>
            <p:cNvGrpSpPr/>
            <p:nvPr/>
          </p:nvGrpSpPr>
          <p:grpSpPr>
            <a:xfrm>
              <a:off x="7352177" y="5766724"/>
              <a:ext cx="1521700" cy="300896"/>
              <a:chOff x="1497595" y="1947415"/>
              <a:chExt cx="1521700" cy="300896"/>
            </a:xfrm>
          </p:grpSpPr>
          <p:sp>
            <p:nvSpPr>
              <p:cNvPr id="161" name="Shape 161"/>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62" name="Shape 162"/>
              <p:cNvSpPr txBox="1"/>
              <p:nvPr/>
            </p:nvSpPr>
            <p:spPr>
              <a:xfrm>
                <a:off x="1558596" y="1947415"/>
                <a:ext cx="14607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ctr" rtl="0">
                  <a:spcBef>
                    <a:spcPts val="0"/>
                  </a:spcBef>
                  <a:spcAft>
                    <a:spcPts val="0"/>
                  </a:spcAft>
                  <a:buSzPct val="25000"/>
                  <a:buNone/>
                </a:pPr>
                <a:r>
                  <a:rPr lang="en-US" sz="1100" b="1" i="0" u="none" strike="noStrike" cap="none">
                    <a:solidFill>
                      <a:srgbClr val="FFFFFF"/>
                    </a:solidFill>
                    <a:latin typeface="Arial"/>
                    <a:ea typeface="Arial"/>
                    <a:cs typeface="Arial"/>
                    <a:sym typeface="Arial"/>
                  </a:rPr>
                  <a:t>Greeley</a:t>
                </a:r>
                <a:r>
                  <a:rPr lang="en-US" sz="1100" b="1">
                    <a:solidFill>
                      <a:srgbClr val="FFFFFF"/>
                    </a:solidFill>
                  </a:rPr>
                  <a:t> Redeye</a:t>
                </a:r>
                <a:r>
                  <a:rPr lang="en-US" sz="1100" b="1" i="0" u="none" strike="noStrike" cap="none">
                    <a:solidFill>
                      <a:srgbClr val="FFFFFF"/>
                    </a:solidFill>
                    <a:latin typeface="Arial"/>
                    <a:ea typeface="Arial"/>
                    <a:cs typeface="Arial"/>
                    <a:sym typeface="Arial"/>
                  </a:rPr>
                  <a:t>l</a:t>
                </a:r>
              </a:p>
            </p:txBody>
          </p:sp>
        </p:grpSp>
        <p:grpSp>
          <p:nvGrpSpPr>
            <p:cNvPr id="163" name="Shape 163"/>
            <p:cNvGrpSpPr/>
            <p:nvPr/>
          </p:nvGrpSpPr>
          <p:grpSpPr>
            <a:xfrm>
              <a:off x="4488400" y="5450825"/>
              <a:ext cx="1055100" cy="261600"/>
              <a:chOff x="1433457" y="1991959"/>
              <a:chExt cx="1055100" cy="261600"/>
            </a:xfrm>
          </p:grpSpPr>
          <p:sp>
            <p:nvSpPr>
              <p:cNvPr id="164" name="Shape 164"/>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65" name="Shape 165"/>
              <p:cNvSpPr txBox="1"/>
              <p:nvPr/>
            </p:nvSpPr>
            <p:spPr>
              <a:xfrm>
                <a:off x="1433457" y="1991959"/>
                <a:ext cx="10551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a:solidFill>
                      <a:srgbClr val="FFFFFF"/>
                    </a:solidFill>
                  </a:rPr>
                  <a:t>Ski</a:t>
                </a:r>
              </a:p>
              <a:p>
                <a:pPr marL="0" marR="0" lvl="0" indent="0" algn="l" rtl="0">
                  <a:spcBef>
                    <a:spcPts val="0"/>
                  </a:spcBef>
                  <a:spcAft>
                    <a:spcPts val="0"/>
                  </a:spcAft>
                  <a:buSzPct val="25000"/>
                  <a:buNone/>
                </a:pPr>
                <a:r>
                  <a:rPr lang="en-US" sz="1100" b="1">
                    <a:solidFill>
                      <a:srgbClr val="FFFFFF"/>
                    </a:solidFill>
                  </a:rPr>
                  <a:t>Town</a:t>
                </a:r>
              </a:p>
            </p:txBody>
          </p:sp>
        </p:grpSp>
        <p:grpSp>
          <p:nvGrpSpPr>
            <p:cNvPr id="166" name="Shape 166"/>
            <p:cNvGrpSpPr/>
            <p:nvPr/>
          </p:nvGrpSpPr>
          <p:grpSpPr>
            <a:xfrm>
              <a:off x="6841016" y="4817450"/>
              <a:ext cx="1920681" cy="287442"/>
              <a:chOff x="1497595" y="1960869"/>
              <a:chExt cx="1920681" cy="287442"/>
            </a:xfrm>
          </p:grpSpPr>
          <p:sp>
            <p:nvSpPr>
              <p:cNvPr id="167" name="Shape 167"/>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68" name="Shape 168"/>
              <p:cNvSpPr txBox="1"/>
              <p:nvPr/>
            </p:nvSpPr>
            <p:spPr>
              <a:xfrm>
                <a:off x="1567576" y="1960869"/>
                <a:ext cx="18507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Cheyenne </a:t>
                </a:r>
                <a:r>
                  <a:rPr lang="en-US" sz="1100" b="1">
                    <a:solidFill>
                      <a:srgbClr val="FFFFFF"/>
                    </a:solidFill>
                  </a:rPr>
                  <a:t>After Hours</a:t>
                </a:r>
              </a:p>
            </p:txBody>
          </p:sp>
        </p:grpSp>
        <p:grpSp>
          <p:nvGrpSpPr>
            <p:cNvPr id="169" name="Shape 169"/>
            <p:cNvGrpSpPr/>
            <p:nvPr/>
          </p:nvGrpSpPr>
          <p:grpSpPr>
            <a:xfrm>
              <a:off x="6944716" y="5001138"/>
              <a:ext cx="1642883" cy="287442"/>
              <a:chOff x="1497595" y="1960869"/>
              <a:chExt cx="1642883" cy="287442"/>
            </a:xfrm>
          </p:grpSpPr>
          <p:sp>
            <p:nvSpPr>
              <p:cNvPr id="170" name="Shape 170"/>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71" name="Shape 171"/>
              <p:cNvSpPr txBox="1"/>
              <p:nvPr/>
            </p:nvSpPr>
            <p:spPr>
              <a:xfrm>
                <a:off x="1567578" y="1960869"/>
                <a:ext cx="15729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Cheyenne </a:t>
                </a:r>
                <a:r>
                  <a:rPr lang="en-US" sz="1100" b="1">
                    <a:solidFill>
                      <a:srgbClr val="FFFFFF"/>
                    </a:solidFill>
                  </a:rPr>
                  <a:t>Rotaract</a:t>
                </a:r>
              </a:p>
            </p:txBody>
          </p:sp>
        </p:grpSp>
        <p:grpSp>
          <p:nvGrpSpPr>
            <p:cNvPr id="172" name="Shape 172"/>
            <p:cNvGrpSpPr/>
            <p:nvPr/>
          </p:nvGrpSpPr>
          <p:grpSpPr>
            <a:xfrm>
              <a:off x="5336761" y="3171325"/>
              <a:ext cx="1329126" cy="284957"/>
              <a:chOff x="1497595" y="1963354"/>
              <a:chExt cx="1329126" cy="284957"/>
            </a:xfrm>
          </p:grpSpPr>
          <p:sp>
            <p:nvSpPr>
              <p:cNvPr id="173" name="Shape 173"/>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74" name="Shape 174"/>
              <p:cNvSpPr txBox="1"/>
              <p:nvPr/>
            </p:nvSpPr>
            <p:spPr>
              <a:xfrm>
                <a:off x="1565221" y="1963354"/>
                <a:ext cx="12615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Casper</a:t>
                </a:r>
              </a:p>
            </p:txBody>
          </p:sp>
        </p:grpSp>
        <p:grpSp>
          <p:nvGrpSpPr>
            <p:cNvPr id="175" name="Shape 175"/>
            <p:cNvGrpSpPr/>
            <p:nvPr/>
          </p:nvGrpSpPr>
          <p:grpSpPr>
            <a:xfrm>
              <a:off x="5257299" y="3358644"/>
              <a:ext cx="1395251" cy="262156"/>
              <a:chOff x="1497595" y="1997211"/>
              <a:chExt cx="1395251" cy="262156"/>
            </a:xfrm>
          </p:grpSpPr>
          <p:sp>
            <p:nvSpPr>
              <p:cNvPr id="176" name="Shape 176"/>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77" name="Shape 177"/>
              <p:cNvSpPr txBox="1"/>
              <p:nvPr/>
            </p:nvSpPr>
            <p:spPr>
              <a:xfrm>
                <a:off x="1564446" y="1997767"/>
                <a:ext cx="13284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Casper </a:t>
                </a:r>
                <a:r>
                  <a:rPr lang="en-US" sz="1100" b="1">
                    <a:solidFill>
                      <a:srgbClr val="FFFFFF"/>
                    </a:solidFill>
                  </a:rPr>
                  <a:t>Rotaract</a:t>
                </a:r>
              </a:p>
            </p:txBody>
          </p:sp>
        </p:grpSp>
        <p:grpSp>
          <p:nvGrpSpPr>
            <p:cNvPr id="178" name="Shape 178"/>
            <p:cNvGrpSpPr/>
            <p:nvPr/>
          </p:nvGrpSpPr>
          <p:grpSpPr>
            <a:xfrm>
              <a:off x="7309452" y="5371912"/>
              <a:ext cx="1607138" cy="261600"/>
              <a:chOff x="1497595" y="1987865"/>
              <a:chExt cx="1607138" cy="261600"/>
            </a:xfrm>
          </p:grpSpPr>
          <p:sp>
            <p:nvSpPr>
              <p:cNvPr id="179" name="Shape 179"/>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80" name="Shape 180"/>
              <p:cNvSpPr txBox="1"/>
              <p:nvPr/>
            </p:nvSpPr>
            <p:spPr>
              <a:xfrm>
                <a:off x="1644033" y="1987865"/>
                <a:ext cx="14607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rtl="0">
                  <a:spcBef>
                    <a:spcPts val="0"/>
                  </a:spcBef>
                  <a:spcAft>
                    <a:spcPts val="0"/>
                  </a:spcAft>
                  <a:buSzPct val="25000"/>
                  <a:buNone/>
                </a:pPr>
                <a:r>
                  <a:rPr lang="en-US" sz="1100" b="1" i="0" u="none" strike="noStrike" cap="none">
                    <a:solidFill>
                      <a:srgbClr val="FFFFFF"/>
                    </a:solidFill>
                    <a:latin typeface="Arial"/>
                    <a:ea typeface="Arial"/>
                    <a:cs typeface="Arial"/>
                    <a:sym typeface="Arial"/>
                  </a:rPr>
                  <a:t>Greeley</a:t>
                </a:r>
              </a:p>
            </p:txBody>
          </p:sp>
        </p:grpSp>
        <p:grpSp>
          <p:nvGrpSpPr>
            <p:cNvPr id="181" name="Shape 181"/>
            <p:cNvGrpSpPr/>
            <p:nvPr/>
          </p:nvGrpSpPr>
          <p:grpSpPr>
            <a:xfrm>
              <a:off x="1370284" y="3947036"/>
              <a:ext cx="948847" cy="262158"/>
              <a:chOff x="1497595" y="1997211"/>
              <a:chExt cx="948847" cy="262158"/>
            </a:xfrm>
          </p:grpSpPr>
          <p:sp>
            <p:nvSpPr>
              <p:cNvPr id="182" name="Shape 182"/>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83" name="Shape 183"/>
              <p:cNvSpPr txBox="1"/>
              <p:nvPr/>
            </p:nvSpPr>
            <p:spPr>
              <a:xfrm>
                <a:off x="1564442" y="1997769"/>
                <a:ext cx="8820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Kemmerer</a:t>
                </a:r>
              </a:p>
            </p:txBody>
          </p:sp>
        </p:grpSp>
        <p:grpSp>
          <p:nvGrpSpPr>
            <p:cNvPr id="184" name="Shape 184"/>
            <p:cNvGrpSpPr/>
            <p:nvPr/>
          </p:nvGrpSpPr>
          <p:grpSpPr>
            <a:xfrm>
              <a:off x="7227283" y="3733101"/>
              <a:ext cx="964747" cy="262158"/>
              <a:chOff x="1497595" y="1997211"/>
              <a:chExt cx="964747" cy="262158"/>
            </a:xfrm>
          </p:grpSpPr>
          <p:sp>
            <p:nvSpPr>
              <p:cNvPr id="185" name="Shape 185"/>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86" name="Shape 186"/>
              <p:cNvSpPr txBox="1"/>
              <p:nvPr/>
            </p:nvSpPr>
            <p:spPr>
              <a:xfrm>
                <a:off x="1564442" y="1997769"/>
                <a:ext cx="8979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i="0" u="none" strike="noStrike" cap="none">
                    <a:solidFill>
                      <a:srgbClr val="FFFFFF"/>
                    </a:solidFill>
                    <a:latin typeface="Arial"/>
                    <a:ea typeface="Arial"/>
                    <a:cs typeface="Arial"/>
                    <a:sym typeface="Arial"/>
                  </a:rPr>
                  <a:t>Torrington</a:t>
                </a:r>
              </a:p>
            </p:txBody>
          </p:sp>
        </p:grpSp>
        <p:grpSp>
          <p:nvGrpSpPr>
            <p:cNvPr id="187" name="Shape 187"/>
            <p:cNvGrpSpPr/>
            <p:nvPr/>
          </p:nvGrpSpPr>
          <p:grpSpPr>
            <a:xfrm>
              <a:off x="5257334" y="5199848"/>
              <a:ext cx="1228739" cy="262152"/>
              <a:chOff x="1497595" y="1997211"/>
              <a:chExt cx="1228739" cy="262152"/>
            </a:xfrm>
          </p:grpSpPr>
          <p:sp>
            <p:nvSpPr>
              <p:cNvPr id="188" name="Shape 188"/>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89" name="Shape 189"/>
              <p:cNvSpPr txBox="1"/>
              <p:nvPr/>
            </p:nvSpPr>
            <p:spPr>
              <a:xfrm>
                <a:off x="1564434" y="1997763"/>
                <a:ext cx="11619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1">
                    <a:solidFill>
                      <a:srgbClr val="FFFFFF"/>
                    </a:solidFill>
                  </a:rPr>
                  <a:t>Longs Peak</a:t>
                </a:r>
              </a:p>
            </p:txBody>
          </p:sp>
        </p:grpSp>
        <p:sp>
          <p:nvSpPr>
            <p:cNvPr id="190" name="Shape 190"/>
            <p:cNvSpPr/>
            <p:nvPr/>
          </p:nvSpPr>
          <p:spPr>
            <a:xfrm>
              <a:off x="5883725" y="1721327"/>
              <a:ext cx="804900" cy="743400"/>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1" name="Shape 191"/>
            <p:cNvSpPr/>
            <p:nvPr/>
          </p:nvSpPr>
          <p:spPr>
            <a:xfrm>
              <a:off x="5070100" y="2835225"/>
              <a:ext cx="931200" cy="860700"/>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2" name="Shape 192"/>
            <p:cNvSpPr/>
            <p:nvPr/>
          </p:nvSpPr>
          <p:spPr>
            <a:xfrm>
              <a:off x="6521325" y="4426425"/>
              <a:ext cx="931200" cy="860700"/>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3" name="Shape 193"/>
            <p:cNvSpPr/>
            <p:nvPr/>
          </p:nvSpPr>
          <p:spPr>
            <a:xfrm>
              <a:off x="7227275" y="5231700"/>
              <a:ext cx="1161900" cy="1155600"/>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4" name="Shape 194"/>
            <p:cNvSpPr/>
            <p:nvPr/>
          </p:nvSpPr>
          <p:spPr>
            <a:xfrm>
              <a:off x="6198575" y="5340175"/>
              <a:ext cx="804900" cy="743400"/>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5" name="Shape 195"/>
            <p:cNvSpPr/>
            <p:nvPr/>
          </p:nvSpPr>
          <p:spPr>
            <a:xfrm>
              <a:off x="4290875" y="5002537"/>
              <a:ext cx="931200" cy="860700"/>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196" name="Shape 196"/>
            <p:cNvGrpSpPr/>
            <p:nvPr/>
          </p:nvGrpSpPr>
          <p:grpSpPr>
            <a:xfrm>
              <a:off x="7309452" y="5563249"/>
              <a:ext cx="1607138" cy="261600"/>
              <a:chOff x="1497595" y="1987865"/>
              <a:chExt cx="1607138" cy="261600"/>
            </a:xfrm>
          </p:grpSpPr>
          <p:sp>
            <p:nvSpPr>
              <p:cNvPr id="197" name="Shape 197"/>
              <p:cNvSpPr/>
              <p:nvPr/>
            </p:nvSpPr>
            <p:spPr>
              <a:xfrm>
                <a:off x="1497595" y="1997211"/>
                <a:ext cx="251100" cy="251100"/>
              </a:xfrm>
              <a:prstGeom prst="ellipse">
                <a:avLst/>
              </a:prstGeom>
              <a:solidFill>
                <a:srgbClr val="FF0000"/>
              </a:solidFill>
              <a:ln w="9525" cap="flat" cmpd="sng">
                <a:solidFill>
                  <a:schemeClr val="lt1"/>
                </a:solidFill>
                <a:prstDash val="solid"/>
                <a:round/>
                <a:headEnd type="none" w="med" len="med"/>
                <a:tailEnd type="none" w="med" len="med"/>
              </a:ln>
              <a:effectLst>
                <a:outerShdw blurRad="50800" dist="38100" dir="2700000" algn="tl" rotWithShape="0">
                  <a:srgbClr val="000000">
                    <a:alpha val="7765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100" b="0" i="0" u="none" strike="noStrike" cap="none">
                  <a:solidFill>
                    <a:srgbClr val="FF0000"/>
                  </a:solidFill>
                  <a:latin typeface="Arial"/>
                  <a:ea typeface="Arial"/>
                  <a:cs typeface="Arial"/>
                  <a:sym typeface="Arial"/>
                </a:endParaRPr>
              </a:p>
            </p:txBody>
          </p:sp>
          <p:sp>
            <p:nvSpPr>
              <p:cNvPr id="198" name="Shape 198"/>
              <p:cNvSpPr txBox="1"/>
              <p:nvPr/>
            </p:nvSpPr>
            <p:spPr>
              <a:xfrm>
                <a:off x="1644033" y="1987865"/>
                <a:ext cx="1460700" cy="261600"/>
              </a:xfrm>
              <a:prstGeom prst="rect">
                <a:avLst/>
              </a:prstGeom>
              <a:noFill/>
              <a:ln>
                <a:noFill/>
              </a:ln>
              <a:effectLst>
                <a:outerShdw dist="28398" dir="1593903" algn="ctr" rotWithShape="0">
                  <a:schemeClr val="dk2"/>
                </a:outerShdw>
              </a:effectLst>
            </p:spPr>
            <p:txBody>
              <a:bodyPr wrap="square" lIns="91425" tIns="45700" rIns="91425" bIns="45700" anchor="t" anchorCtr="0">
                <a:noAutofit/>
              </a:bodyPr>
              <a:lstStyle/>
              <a:p>
                <a:pPr marL="0" marR="0" lvl="0" indent="0" rtl="0">
                  <a:spcBef>
                    <a:spcPts val="0"/>
                  </a:spcBef>
                  <a:spcAft>
                    <a:spcPts val="0"/>
                  </a:spcAft>
                  <a:buSzPct val="25000"/>
                  <a:buNone/>
                </a:pPr>
                <a:r>
                  <a:rPr lang="en-US" sz="1100" b="1" i="0" u="none" strike="noStrike" cap="none">
                    <a:solidFill>
                      <a:srgbClr val="FFFFFF"/>
                    </a:solidFill>
                    <a:latin typeface="Arial"/>
                    <a:ea typeface="Arial"/>
                    <a:cs typeface="Arial"/>
                    <a:sym typeface="Arial"/>
                  </a:rPr>
                  <a:t>Greeley Centennial</a:t>
                </a:r>
              </a:p>
            </p:txBody>
          </p:sp>
        </p:grpSp>
        <p:sp>
          <p:nvSpPr>
            <p:cNvPr id="199" name="Shape 199"/>
            <p:cNvSpPr/>
            <p:nvPr/>
          </p:nvSpPr>
          <p:spPr>
            <a:xfrm>
              <a:off x="5259963" y="5002527"/>
              <a:ext cx="804900" cy="743400"/>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00" name="Shape 200"/>
          <p:cNvSpPr txBox="1"/>
          <p:nvPr/>
        </p:nvSpPr>
        <p:spPr>
          <a:xfrm>
            <a:off x="0" y="0"/>
            <a:ext cx="8382000" cy="1329900"/>
          </a:xfrm>
          <a:prstGeom prst="rect">
            <a:avLst/>
          </a:prstGeom>
          <a:noFill/>
          <a:ln>
            <a:noFill/>
          </a:ln>
        </p:spPr>
        <p:txBody>
          <a:bodyPr wrap="square" lIns="91425" tIns="91425" rIns="91425" bIns="91425" anchor="ctr" anchorCtr="0">
            <a:noAutofit/>
          </a:bodyPr>
          <a:lstStyle/>
          <a:p>
            <a:pPr lvl="0" rtl="0">
              <a:lnSpc>
                <a:spcPct val="80000"/>
              </a:lnSpc>
              <a:spcBef>
                <a:spcPts val="0"/>
              </a:spcBef>
              <a:buNone/>
            </a:pPr>
            <a:r>
              <a:rPr lang="en-US" sz="3000" b="1">
                <a:solidFill>
                  <a:schemeClr val="lt1"/>
                </a:solidFill>
                <a:latin typeface="Arial Narrow"/>
                <a:ea typeface="Arial Narrow"/>
                <a:cs typeface="Arial Narrow"/>
                <a:sym typeface="Arial Narrow"/>
              </a:rPr>
              <a:t>35 DISTRICT 5440 CLUBS PARTICIPATED IN CENTENNIAL PROJECTS IN 2016/17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p:nvPr/>
        </p:nvSpPr>
        <p:spPr>
          <a:xfrm>
            <a:off x="189108" y="225449"/>
            <a:ext cx="8763900" cy="8748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Clr>
                <a:srgbClr val="FFFFFF"/>
              </a:buClr>
              <a:buSzPct val="25000"/>
              <a:buFont typeface="Arial Narrow"/>
              <a:buNone/>
            </a:pPr>
            <a:r>
              <a:rPr lang="en-US" sz="3000" b="1">
                <a:solidFill>
                  <a:srgbClr val="FFFFFF"/>
                </a:solidFill>
                <a:latin typeface="Arial Narrow"/>
                <a:ea typeface="Arial Narrow"/>
                <a:cs typeface="Arial Narrow"/>
                <a:sym typeface="Arial Narrow"/>
              </a:rPr>
              <a:t>DISTRICT 5440 CENTENNIAL PROJECTS IN 2016/17</a:t>
            </a:r>
          </a:p>
        </p:txBody>
      </p:sp>
      <p:sp>
        <p:nvSpPr>
          <p:cNvPr id="207" name="Shape 207"/>
          <p:cNvSpPr txBox="1"/>
          <p:nvPr/>
        </p:nvSpPr>
        <p:spPr>
          <a:xfrm>
            <a:off x="803550" y="1385450"/>
            <a:ext cx="7337400" cy="4544400"/>
          </a:xfrm>
          <a:prstGeom prst="rect">
            <a:avLst/>
          </a:prstGeom>
          <a:noFill/>
          <a:ln>
            <a:noFill/>
          </a:ln>
        </p:spPr>
        <p:txBody>
          <a:bodyPr wrap="square" lIns="91425" tIns="91425" rIns="91425" bIns="91425" anchor="t" anchorCtr="0">
            <a:noAutofit/>
          </a:bodyPr>
          <a:lstStyle/>
          <a:p>
            <a:pPr marL="457200" lvl="0" indent="-228600" rtl="0">
              <a:spcBef>
                <a:spcPts val="0"/>
              </a:spcBef>
              <a:buChar char="●"/>
            </a:pPr>
            <a:r>
              <a:rPr lang="en-US"/>
              <a:t>Greeley, Greeley Centennial, Greeley Redeye,  Greeley After Hours - Furnishings for the Poudre Learning Center</a:t>
            </a:r>
          </a:p>
          <a:p>
            <a:pPr marL="457200" lvl="0" indent="-228600" rtl="0">
              <a:spcBef>
                <a:spcPts val="0"/>
              </a:spcBef>
              <a:buChar char="●"/>
            </a:pPr>
            <a:r>
              <a:rPr lang="en-US"/>
              <a:t>Casper, Casper Five Trails, Casper Reveille, Casper Rotaract - Public Plaza Enhancements</a:t>
            </a:r>
          </a:p>
          <a:p>
            <a:pPr marL="457200" lvl="0" indent="-228600" rtl="0">
              <a:spcBef>
                <a:spcPts val="0"/>
              </a:spcBef>
              <a:buChar char="●"/>
            </a:pPr>
            <a:r>
              <a:rPr lang="en-US"/>
              <a:t>Douglas - Coloring for truth</a:t>
            </a:r>
          </a:p>
          <a:p>
            <a:pPr marL="457200" lvl="0" indent="-228600" rtl="0">
              <a:spcBef>
                <a:spcPts val="0"/>
              </a:spcBef>
              <a:buChar char="●"/>
            </a:pPr>
            <a:r>
              <a:rPr lang="en-US"/>
              <a:t>Morrill - Screen, projector and sound system for the community to use</a:t>
            </a:r>
          </a:p>
          <a:p>
            <a:pPr marL="457200" lvl="0" indent="-228600" rtl="0">
              <a:spcBef>
                <a:spcPts val="0"/>
              </a:spcBef>
              <a:buChar char="●"/>
            </a:pPr>
            <a:r>
              <a:rPr lang="en-US"/>
              <a:t>Jackson Hole - Pathway underpass public art</a:t>
            </a:r>
          </a:p>
          <a:p>
            <a:pPr marL="457200" lvl="0" indent="-228600" rtl="0">
              <a:spcBef>
                <a:spcPts val="0"/>
              </a:spcBef>
              <a:buChar char="●"/>
            </a:pPr>
            <a:r>
              <a:rPr lang="en-US"/>
              <a:t>Estes Sunrise, Longs Peak - Adult ‘Catch up’ learning project</a:t>
            </a:r>
          </a:p>
          <a:p>
            <a:pPr marL="457200" lvl="0" indent="-228600" rtl="0">
              <a:spcBef>
                <a:spcPts val="0"/>
              </a:spcBef>
              <a:buChar char="●"/>
            </a:pPr>
            <a:r>
              <a:rPr lang="en-US"/>
              <a:t>Craig - registration materials for Rural Philanthropy Days</a:t>
            </a:r>
          </a:p>
          <a:p>
            <a:pPr marL="457200" lvl="0" indent="-228600" rtl="0">
              <a:spcBef>
                <a:spcPts val="0"/>
              </a:spcBef>
              <a:buChar char="●"/>
            </a:pPr>
            <a:r>
              <a:rPr lang="en-US"/>
              <a:t>Steamboat Springs, Ski Town - Narcan packs for RX task force</a:t>
            </a:r>
          </a:p>
          <a:p>
            <a:pPr marL="457200" lvl="0" indent="-228600" rtl="0">
              <a:spcBef>
                <a:spcPts val="0"/>
              </a:spcBef>
              <a:buChar char="●"/>
            </a:pPr>
            <a:r>
              <a:rPr lang="en-US"/>
              <a:t>Johnstown/Milliken - Bench and trash receptacle</a:t>
            </a:r>
          </a:p>
          <a:p>
            <a:pPr marL="457200" lvl="0" indent="-228600" rtl="0">
              <a:spcBef>
                <a:spcPts val="0"/>
              </a:spcBef>
              <a:buChar char="●"/>
            </a:pPr>
            <a:r>
              <a:rPr lang="en-US"/>
              <a:t>Kemmerer - Christmas food boxes</a:t>
            </a:r>
          </a:p>
          <a:p>
            <a:pPr marL="457200" lvl="0" indent="-228600" rtl="0">
              <a:spcBef>
                <a:spcPts val="0"/>
              </a:spcBef>
              <a:buChar char="●"/>
            </a:pPr>
            <a:r>
              <a:rPr lang="en-US"/>
              <a:t>Estes Park - Services for new Americans</a:t>
            </a:r>
          </a:p>
          <a:p>
            <a:pPr marL="457200" lvl="0" indent="-228600" rtl="0">
              <a:spcBef>
                <a:spcPts val="0"/>
              </a:spcBef>
              <a:buChar char="●"/>
            </a:pPr>
            <a:r>
              <a:rPr lang="en-US"/>
              <a:t>Torrington - Alzheimers support packets</a:t>
            </a:r>
          </a:p>
          <a:p>
            <a:pPr marL="457200" lvl="0" indent="-228600" rtl="0">
              <a:spcBef>
                <a:spcPts val="0"/>
              </a:spcBef>
              <a:buChar char="●"/>
            </a:pPr>
            <a:r>
              <a:rPr lang="en-US"/>
              <a:t>Sheridan - Books for Raising Readers program</a:t>
            </a:r>
          </a:p>
          <a:p>
            <a:pPr marL="457200" lvl="0" indent="-228600" rtl="0">
              <a:spcBef>
                <a:spcPts val="0"/>
              </a:spcBef>
              <a:buChar char="●"/>
            </a:pPr>
            <a:r>
              <a:rPr lang="en-US"/>
              <a:t>Loveland - Shelter air mattresses</a:t>
            </a:r>
          </a:p>
          <a:p>
            <a:pPr marL="457200" lvl="0" indent="-228600" rtl="0">
              <a:spcBef>
                <a:spcPts val="0"/>
              </a:spcBef>
              <a:buChar char="●"/>
            </a:pPr>
            <a:r>
              <a:rPr lang="en-US"/>
              <a:t>Jackson Hole Breakfast - Good Samaritan deck building project</a:t>
            </a:r>
          </a:p>
          <a:p>
            <a:pPr marL="457200" lvl="0" indent="-228600" rtl="0">
              <a:spcBef>
                <a:spcPts val="0"/>
              </a:spcBef>
              <a:buChar char="●"/>
            </a:pPr>
            <a:r>
              <a:rPr lang="en-US"/>
              <a:t>Fort Collins Breakfast, FC Foothills, FC After Work - Buddy benches for school playgrounds</a:t>
            </a:r>
          </a:p>
          <a:p>
            <a:pPr marL="457200" lvl="0" indent="-228600" rtl="0">
              <a:spcBef>
                <a:spcPts val="0"/>
              </a:spcBef>
              <a:buChar char="●"/>
            </a:pPr>
            <a:r>
              <a:rPr lang="en-US"/>
              <a:t>Cheyenne, Cheyenne Sunrise, Cheyenne After Hours, Cheyenne Rotaract - Chemo Care packages</a:t>
            </a:r>
          </a:p>
        </p:txBody>
      </p:sp>
    </p:spTree>
  </p:cSld>
  <p:clrMapOvr>
    <a:masterClrMapping/>
  </p:clrMapOvr>
</p:sld>
</file>

<file path=ppt/theme/theme1.xml><?xml version="1.0" encoding="utf-8"?>
<a:theme xmlns:a="http://schemas.openxmlformats.org/drawingml/2006/main" name="Leaders_Guide_Slide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1689</Words>
  <Application>Microsoft Office PowerPoint</Application>
  <PresentationFormat>On-screen Show (4:3)</PresentationFormat>
  <Paragraphs>299</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 Narrow</vt:lpstr>
      <vt:lpstr>Georgia</vt:lpstr>
      <vt:lpstr>Calibri</vt:lpstr>
      <vt:lpstr>Arial</vt:lpstr>
      <vt:lpstr>Times New Roman</vt:lpstr>
      <vt:lpstr>Leaders_Guide_Slide_Template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Kellie</dc:creator>
  <cp:lastModifiedBy>Kellie</cp:lastModifiedBy>
  <cp:revision>1</cp:revision>
  <dcterms:modified xsi:type="dcterms:W3CDTF">2017-10-12T03:14:02Z</dcterms:modified>
</cp:coreProperties>
</file>