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6" autoAdjust="0"/>
    <p:restoredTop sz="94660"/>
  </p:normalViewPr>
  <p:slideViewPr>
    <p:cSldViewPr snapToGrid="0">
      <p:cViewPr>
        <p:scale>
          <a:sx n="153" d="100"/>
          <a:sy n="153" d="100"/>
        </p:scale>
        <p:origin x="16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4a9066d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4a9066d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2d5800e8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2d5800e8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2d5800e8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2d5800e8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2c05715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2c05715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2d5800e8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2d5800e8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2d5800e8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2d5800e8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2d58015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2d58015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4b8c3878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4b8c3878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4b8c3878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4b8c3878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4bb293d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4bb293d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963300" y="2354650"/>
            <a:ext cx="7188300" cy="13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Rotary Foundation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" sz="3600"/>
              <a:t>My Charity of Choice</a:t>
            </a:r>
            <a:endParaRPr sz="360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79125"/>
            <a:ext cx="190500" cy="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5500" y="271188"/>
            <a:ext cx="3810000" cy="15906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$30,000 Global Grant Scholarship in 2017/18</a:t>
            </a:r>
            <a:endParaRPr/>
          </a:p>
        </p:txBody>
      </p:sp>
      <p:sp>
        <p:nvSpPr>
          <p:cNvPr id="144" name="Google Shape;144;p22"/>
          <p:cNvSpPr txBox="1"/>
          <p:nvPr/>
        </p:nvSpPr>
        <p:spPr>
          <a:xfrm>
            <a:off x="3257850" y="1428803"/>
            <a:ext cx="4977600" cy="3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Awarded to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Matthew Lee Schneider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from the University of Wyoming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to study in a Master’s degree program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at Koc University in Instanbul, Turkey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to find ways to improve housing for refugees</a:t>
            </a:r>
            <a:endParaRPr sz="1800"/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827" y="1507075"/>
            <a:ext cx="1778676" cy="283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help?</a:t>
            </a:r>
            <a:endParaRPr/>
          </a:p>
        </p:txBody>
      </p:sp>
      <p:sp>
        <p:nvSpPr>
          <p:cNvPr id="151" name="Google Shape;151;p23"/>
          <p:cNvSpPr txBox="1"/>
          <p:nvPr/>
        </p:nvSpPr>
        <p:spPr>
          <a:xfrm>
            <a:off x="1197425" y="1282350"/>
            <a:ext cx="6270300" cy="31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Make the Rotary Foundation one of your charities of choice and pledge to support it annually</a:t>
            </a:r>
            <a:endParaRPr sz="36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body" idx="4294967295"/>
          </p:nvPr>
        </p:nvSpPr>
        <p:spPr>
          <a:xfrm>
            <a:off x="311700" y="455800"/>
            <a:ext cx="8520600" cy="42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 u="sng"/>
              <a:t>Why is The Rotary Foundation my charity of choice?</a:t>
            </a:r>
            <a:endParaRPr sz="2400" b="1" i="1" u="sng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 i="1"/>
              <a:t>TRF is highly rated and respected</a:t>
            </a:r>
            <a:endParaRPr sz="2400" b="1" i="1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 i="1"/>
              <a:t>TRF works with great partners</a:t>
            </a:r>
            <a:endParaRPr sz="2400" b="1" i="1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 i="1"/>
              <a:t>Rotarians get involved</a:t>
            </a:r>
            <a:endParaRPr sz="2400" b="1" i="1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 i="1"/>
              <a:t>TRF invests in the future</a:t>
            </a:r>
            <a:endParaRPr sz="2400" b="1" i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b="1"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875" y="1091900"/>
            <a:ext cx="4325325" cy="1677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9850" y="1021100"/>
            <a:ext cx="3929199" cy="1404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1001475" y="2695525"/>
            <a:ext cx="1513200" cy="10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Four stars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 year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last 10 years</a:t>
            </a: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6264900" y="2496050"/>
            <a:ext cx="20466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91% of contributions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spent on programs</a:t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3906675" y="2354600"/>
            <a:ext cx="1513200" cy="9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Ethical practices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 health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Accountability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Transparency</a:t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4054950" y="1091900"/>
            <a:ext cx="1034100" cy="12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 97.3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Total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Score</a:t>
            </a:r>
            <a:endParaRPr sz="2400" b="1"/>
          </a:p>
        </p:txBody>
      </p:sp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2006525" y="303525"/>
            <a:ext cx="621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Rotary Foundation is #1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Rotary is able to work with great partners?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1179150" y="1384350"/>
            <a:ext cx="6785700" cy="29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/>
              <a:t>Top rated on Charity navigator</a:t>
            </a: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/>
              <a:t>Not a religious or political organization</a:t>
            </a: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/>
              <a:t>Extensive worldwide network</a:t>
            </a: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/>
              <a:t>Experience working on global problems such as polio eradication and peace</a:t>
            </a: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/>
              <a:t>Rotarians are key members of world organizations</a:t>
            </a:r>
            <a:endParaRPr sz="24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/>
        </p:nvSpPr>
        <p:spPr>
          <a:xfrm>
            <a:off x="651925" y="1494700"/>
            <a:ext cx="1285800" cy="1235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donated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years ago to the annual fund</a:t>
            </a:r>
            <a:endParaRPr/>
          </a:p>
        </p:txBody>
      </p:sp>
      <p:sp>
        <p:nvSpPr>
          <p:cNvPr id="84" name="Google Shape;84;p17"/>
          <p:cNvSpPr txBox="1"/>
          <p:nvPr/>
        </p:nvSpPr>
        <p:spPr>
          <a:xfrm>
            <a:off x="2721425" y="1126225"/>
            <a:ext cx="1099500" cy="731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District Designated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Funds</a:t>
            </a: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2721425" y="2525050"/>
            <a:ext cx="1099500" cy="731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</a:t>
            </a:r>
            <a:endParaRPr/>
          </a:p>
        </p:txBody>
      </p:sp>
      <p:sp>
        <p:nvSpPr>
          <p:cNvPr id="86" name="Google Shape;86;p17"/>
          <p:cNvSpPr txBox="1"/>
          <p:nvPr/>
        </p:nvSpPr>
        <p:spPr>
          <a:xfrm>
            <a:off x="4735275" y="614600"/>
            <a:ext cx="1099500" cy="731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District Grants</a:t>
            </a:r>
            <a:endParaRPr/>
          </a:p>
        </p:txBody>
      </p:sp>
      <p:sp>
        <p:nvSpPr>
          <p:cNvPr id="87" name="Google Shape;87;p17"/>
          <p:cNvSpPr txBox="1"/>
          <p:nvPr/>
        </p:nvSpPr>
        <p:spPr>
          <a:xfrm>
            <a:off x="4735275" y="1746700"/>
            <a:ext cx="1099500" cy="731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Global Grants</a:t>
            </a:r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7347850" y="614600"/>
            <a:ext cx="1099500" cy="731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District Grant Projects</a:t>
            </a:r>
            <a:endParaRPr/>
          </a:p>
        </p:txBody>
      </p:sp>
      <p:sp>
        <p:nvSpPr>
          <p:cNvPr id="89" name="Google Shape;89;p17"/>
          <p:cNvSpPr txBox="1"/>
          <p:nvPr/>
        </p:nvSpPr>
        <p:spPr>
          <a:xfrm>
            <a:off x="7347850" y="2525038"/>
            <a:ext cx="1099500" cy="731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Global Grant Projects</a:t>
            </a: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7347850" y="3401325"/>
            <a:ext cx="1099500" cy="731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Rotary Peace Centers</a:t>
            </a:r>
            <a:endParaRPr/>
          </a:p>
        </p:txBody>
      </p:sp>
      <p:sp>
        <p:nvSpPr>
          <p:cNvPr id="91" name="Google Shape;91;p17"/>
          <p:cNvSpPr txBox="1"/>
          <p:nvPr/>
        </p:nvSpPr>
        <p:spPr>
          <a:xfrm>
            <a:off x="7347850" y="4326600"/>
            <a:ext cx="1099500" cy="731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Projects</a:t>
            </a:r>
            <a:endParaRPr/>
          </a:p>
        </p:txBody>
      </p:sp>
      <p:cxnSp>
        <p:nvCxnSpPr>
          <p:cNvPr id="92" name="Google Shape;92;p17"/>
          <p:cNvCxnSpPr>
            <a:stCxn id="83" idx="3"/>
            <a:endCxn id="84" idx="1"/>
          </p:cNvCxnSpPr>
          <p:nvPr/>
        </p:nvCxnSpPr>
        <p:spPr>
          <a:xfrm rot="10800000" flipH="1">
            <a:off x="1937725" y="1492000"/>
            <a:ext cx="783600" cy="62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3" name="Google Shape;93;p17"/>
          <p:cNvCxnSpPr>
            <a:stCxn id="83" idx="3"/>
            <a:endCxn id="85" idx="1"/>
          </p:cNvCxnSpPr>
          <p:nvPr/>
        </p:nvCxnSpPr>
        <p:spPr>
          <a:xfrm>
            <a:off x="1937725" y="2112400"/>
            <a:ext cx="783600" cy="77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4" name="Google Shape;94;p17"/>
          <p:cNvCxnSpPr>
            <a:stCxn id="84" idx="3"/>
            <a:endCxn id="86" idx="1"/>
          </p:cNvCxnSpPr>
          <p:nvPr/>
        </p:nvCxnSpPr>
        <p:spPr>
          <a:xfrm rot="10800000" flipH="1">
            <a:off x="3820925" y="980425"/>
            <a:ext cx="914400" cy="51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5" name="Google Shape;95;p17"/>
          <p:cNvCxnSpPr>
            <a:stCxn id="84" idx="3"/>
            <a:endCxn id="87" idx="1"/>
          </p:cNvCxnSpPr>
          <p:nvPr/>
        </p:nvCxnSpPr>
        <p:spPr>
          <a:xfrm>
            <a:off x="3820925" y="1491925"/>
            <a:ext cx="914400" cy="62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6" name="Google Shape;96;p17"/>
          <p:cNvCxnSpPr>
            <a:stCxn id="86" idx="3"/>
            <a:endCxn id="88" idx="1"/>
          </p:cNvCxnSpPr>
          <p:nvPr/>
        </p:nvCxnSpPr>
        <p:spPr>
          <a:xfrm>
            <a:off x="5834775" y="980300"/>
            <a:ext cx="151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7" name="Google Shape;97;p17"/>
          <p:cNvCxnSpPr>
            <a:stCxn id="87" idx="3"/>
          </p:cNvCxnSpPr>
          <p:nvPr/>
        </p:nvCxnSpPr>
        <p:spPr>
          <a:xfrm>
            <a:off x="5834775" y="2112400"/>
            <a:ext cx="1513200" cy="54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8" name="Google Shape;98;p17"/>
          <p:cNvCxnSpPr>
            <a:stCxn id="85" idx="3"/>
            <a:endCxn id="89" idx="1"/>
          </p:cNvCxnSpPr>
          <p:nvPr/>
        </p:nvCxnSpPr>
        <p:spPr>
          <a:xfrm>
            <a:off x="3820925" y="2890750"/>
            <a:ext cx="352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9" name="Google Shape;99;p17"/>
          <p:cNvCxnSpPr/>
          <p:nvPr/>
        </p:nvCxnSpPr>
        <p:spPr>
          <a:xfrm rot="10800000" flipH="1">
            <a:off x="7086600" y="3140775"/>
            <a:ext cx="282900" cy="1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0" name="Google Shape;100;p17"/>
          <p:cNvCxnSpPr/>
          <p:nvPr/>
        </p:nvCxnSpPr>
        <p:spPr>
          <a:xfrm>
            <a:off x="7032175" y="1224200"/>
            <a:ext cx="337500" cy="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1" name="Google Shape;101;p17"/>
          <p:cNvCxnSpPr>
            <a:stCxn id="85" idx="3"/>
            <a:endCxn id="90" idx="1"/>
          </p:cNvCxnSpPr>
          <p:nvPr/>
        </p:nvCxnSpPr>
        <p:spPr>
          <a:xfrm>
            <a:off x="3820925" y="2890750"/>
            <a:ext cx="3526800" cy="87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2" name="Google Shape;102;p17"/>
          <p:cNvCxnSpPr>
            <a:stCxn id="85" idx="3"/>
            <a:endCxn id="91" idx="1"/>
          </p:cNvCxnSpPr>
          <p:nvPr/>
        </p:nvCxnSpPr>
        <p:spPr>
          <a:xfrm>
            <a:off x="3820925" y="2890750"/>
            <a:ext cx="3526800" cy="180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3" name="Google Shape;103;p17"/>
          <p:cNvSpPr txBox="1"/>
          <p:nvPr/>
        </p:nvSpPr>
        <p:spPr>
          <a:xfrm>
            <a:off x="2019363" y="1346000"/>
            <a:ext cx="62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50%</a:t>
            </a:r>
            <a:endParaRPr/>
          </a:p>
        </p:txBody>
      </p:sp>
      <p:sp>
        <p:nvSpPr>
          <p:cNvPr id="104" name="Google Shape;104;p17"/>
          <p:cNvSpPr txBox="1"/>
          <p:nvPr/>
        </p:nvSpPr>
        <p:spPr>
          <a:xfrm>
            <a:off x="2019363" y="2525050"/>
            <a:ext cx="62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50%</a:t>
            </a:r>
            <a:endParaRPr/>
          </a:p>
        </p:txBody>
      </p:sp>
      <p:sp>
        <p:nvSpPr>
          <p:cNvPr id="105" name="Google Shape;105;p17"/>
          <p:cNvSpPr txBox="1"/>
          <p:nvPr/>
        </p:nvSpPr>
        <p:spPr>
          <a:xfrm>
            <a:off x="3967900" y="784375"/>
            <a:ext cx="62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50%</a:t>
            </a:r>
            <a:endParaRPr/>
          </a:p>
        </p:txBody>
      </p:sp>
      <p:sp>
        <p:nvSpPr>
          <p:cNvPr id="106" name="Google Shape;106;p17"/>
          <p:cNvSpPr txBox="1"/>
          <p:nvPr/>
        </p:nvSpPr>
        <p:spPr>
          <a:xfrm>
            <a:off x="3967900" y="1837563"/>
            <a:ext cx="62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50%</a:t>
            </a:r>
            <a:endParaRPr/>
          </a:p>
        </p:txBody>
      </p:sp>
      <p:sp>
        <p:nvSpPr>
          <p:cNvPr id="107" name="Google Shape;107;p17"/>
          <p:cNvSpPr txBox="1"/>
          <p:nvPr/>
        </p:nvSpPr>
        <p:spPr>
          <a:xfrm>
            <a:off x="6074263" y="1007563"/>
            <a:ext cx="1034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club funds</a:t>
            </a:r>
            <a:endParaRPr/>
          </a:p>
        </p:txBody>
      </p:sp>
      <p:sp>
        <p:nvSpPr>
          <p:cNvPr id="108" name="Google Shape;108;p17"/>
          <p:cNvSpPr txBox="1"/>
          <p:nvPr/>
        </p:nvSpPr>
        <p:spPr>
          <a:xfrm>
            <a:off x="6052488" y="2917263"/>
            <a:ext cx="1034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club funds</a:t>
            </a:r>
            <a:endParaRPr/>
          </a:p>
        </p:txBody>
      </p:sp>
      <p:sp>
        <p:nvSpPr>
          <p:cNvPr id="109" name="Google Shape;109;p17"/>
          <p:cNvSpPr txBox="1"/>
          <p:nvPr/>
        </p:nvSpPr>
        <p:spPr>
          <a:xfrm>
            <a:off x="2242450" y="4289575"/>
            <a:ext cx="37119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209025" y="62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the money come back for club projects?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my club foundation?</a:t>
            </a:r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>
            <a:off x="772925" y="2524075"/>
            <a:ext cx="7939500" cy="23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  Leverage club foundation funds with Rotary grants</a:t>
            </a:r>
            <a:endParaRPr sz="2400" b="1"/>
          </a:p>
          <a:p>
            <a:pPr marL="914400" lvl="1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○"/>
            </a:pPr>
            <a:r>
              <a:rPr lang="en" sz="2400" b="1"/>
              <a:t>2 to 1 match for district grants</a:t>
            </a:r>
            <a:endParaRPr sz="2400" b="1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 b="1"/>
              <a:t>3 ½ to 1 match for global grants</a:t>
            </a:r>
            <a:endParaRPr sz="2400" b="1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 b="1"/>
              <a:t>Local global grants for large local projects</a:t>
            </a:r>
            <a:endParaRPr sz="2400" b="1"/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261" y="1194349"/>
            <a:ext cx="1829474" cy="132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/>
        </p:nvSpPr>
        <p:spPr>
          <a:xfrm>
            <a:off x="772925" y="1405200"/>
            <a:ext cx="28302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Club Foundation</a:t>
            </a:r>
            <a:endParaRPr sz="2400" b="1"/>
          </a:p>
        </p:txBody>
      </p:sp>
      <p:sp>
        <p:nvSpPr>
          <p:cNvPr id="119" name="Google Shape;119;p18"/>
          <p:cNvSpPr txBox="1"/>
          <p:nvPr/>
        </p:nvSpPr>
        <p:spPr>
          <a:xfrm>
            <a:off x="5712575" y="777750"/>
            <a:ext cx="3000000" cy="1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</a:rPr>
              <a:t>Rotary Foundation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311700" y="200100"/>
            <a:ext cx="8520600" cy="8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$116,475 in District and Centennial Grant Projects in                   2017/18</a:t>
            </a:r>
            <a:endParaRPr/>
          </a:p>
        </p:txBody>
      </p:sp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l="24727" t="38812" r="21910" b="10677"/>
          <a:stretch/>
        </p:blipFill>
        <p:spPr>
          <a:xfrm>
            <a:off x="1011475" y="1222700"/>
            <a:ext cx="7121050" cy="379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$576,632 in Global Grant Projects in 2017/18</a:t>
            </a:r>
            <a:endParaRPr/>
          </a:p>
        </p:txBody>
      </p:sp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l="24008" t="45476" r="21040" b="28370"/>
          <a:stretch/>
        </p:blipFill>
        <p:spPr>
          <a:xfrm>
            <a:off x="575488" y="1604800"/>
            <a:ext cx="7993027" cy="2139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$35,000 Local Global Grant Project in 2017/18</a:t>
            </a:r>
            <a:endParaRPr/>
          </a:p>
        </p:txBody>
      </p:sp>
      <p:pic>
        <p:nvPicPr>
          <p:cNvPr id="137" name="Google Shape;137;p21"/>
          <p:cNvPicPr preferRelativeResize="0"/>
          <p:nvPr/>
        </p:nvPicPr>
        <p:blipFill rotWithShape="1">
          <a:blip r:embed="rId3">
            <a:alphaModFix/>
          </a:blip>
          <a:srcRect l="29341" t="16246" r="27678" b="6830"/>
          <a:stretch/>
        </p:blipFill>
        <p:spPr>
          <a:xfrm>
            <a:off x="1028700" y="1399050"/>
            <a:ext cx="3201773" cy="3223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/>
        </p:nvSpPr>
        <p:spPr>
          <a:xfrm>
            <a:off x="4572000" y="1678225"/>
            <a:ext cx="3597600" cy="26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Project to improve</a:t>
            </a: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literacy at an affordable</a:t>
            </a: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housing complex in</a:t>
            </a: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Loveland, Colorado</a:t>
            </a:r>
            <a:endParaRPr sz="24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Microsoft Office PowerPoint</Application>
  <PresentationFormat>On-screen Show (16:9)</PresentationFormat>
  <Paragraphs>70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The Rotary Foundation My Charity of Choice</vt:lpstr>
      <vt:lpstr>PowerPoint Presentation</vt:lpstr>
      <vt:lpstr>The Rotary Foundation is #1</vt:lpstr>
      <vt:lpstr>Why Rotary is able to work with great partners?</vt:lpstr>
      <vt:lpstr>How does the money come back for club projects?</vt:lpstr>
      <vt:lpstr>What about my club foundation?</vt:lpstr>
      <vt:lpstr>$116,475 in District and Centennial Grant Projects in                   2017/18</vt:lpstr>
      <vt:lpstr>$576,632 in Global Grant Projects in 2017/18</vt:lpstr>
      <vt:lpstr>$35,000 Local Global Grant Project in 2017/18</vt:lpstr>
      <vt:lpstr>$30,000 Global Grant Scholarship in 2017/18</vt:lpstr>
      <vt:lpstr>How can I help?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Rotary Foundation My Charity of Choice</dc:title>
  <dc:creator>Kellie</dc:creator>
  <cp:lastModifiedBy>Kellie</cp:lastModifiedBy>
  <cp:revision>1</cp:revision>
  <dcterms:modified xsi:type="dcterms:W3CDTF">2018-10-25T14:46:07Z</dcterms:modified>
</cp:coreProperties>
</file>