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  <p:sldMasterId id="2147483688" r:id="rId2"/>
  </p:sldMasterIdLst>
  <p:notesMasterIdLst>
    <p:notesMasterId r:id="rId23"/>
  </p:notesMasterIdLst>
  <p:sldIdLst>
    <p:sldId id="331" r:id="rId3"/>
    <p:sldId id="334" r:id="rId4"/>
    <p:sldId id="332" r:id="rId5"/>
    <p:sldId id="333" r:id="rId6"/>
    <p:sldId id="256" r:id="rId7"/>
    <p:sldId id="263" r:id="rId8"/>
    <p:sldId id="264" r:id="rId9"/>
    <p:sldId id="282" r:id="rId10"/>
    <p:sldId id="266" r:id="rId11"/>
    <p:sldId id="273" r:id="rId12"/>
    <p:sldId id="276" r:id="rId13"/>
    <p:sldId id="262" r:id="rId14"/>
    <p:sldId id="267" r:id="rId15"/>
    <p:sldId id="268" r:id="rId16"/>
    <p:sldId id="269" r:id="rId17"/>
    <p:sldId id="270" r:id="rId18"/>
    <p:sldId id="277" r:id="rId19"/>
    <p:sldId id="280" r:id="rId20"/>
    <p:sldId id="275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862"/>
    <p:restoredTop sz="94674"/>
  </p:normalViewPr>
  <p:slideViewPr>
    <p:cSldViewPr snapToGrid="0" snapToObjects="1">
      <p:cViewPr varScale="1">
        <p:scale>
          <a:sx n="109" d="100"/>
          <a:sy n="109" d="100"/>
        </p:scale>
        <p:origin x="21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8:30:2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8:30:3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8:30:3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8:30:33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8:30:34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8:30:34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8:30:38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27T18:30:38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91F58F-D3B2-004B-B759-FA1261063F61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0D75E-AF80-F14B-B747-A0DC06851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72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02B53-C2EF-4E3B-875B-5561B39A05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91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Carrying naloxone is no different than carrying an epinephrine auto-injector (commonly known by the brand name EpiPen) for someone with allergies. It simply provides an extra layer of protection for those at a higher risk for overdose.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102B53-C2EF-4E3B-875B-5561B39A053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140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687DF-B107-0342-9A29-41197F9E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2A8E-36CD-F741-8D5E-F1DE8995539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A72A4-259D-3046-A8A7-D3C0BDB3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30B36-7FB1-7541-9D01-1F19AE2E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88FC-F067-284B-8573-0769E226E8C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EBED25-6887-B84A-850F-B4618DDC20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745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Club of Southwest Wichita Falls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4C6C41-CF49-2E4F-8D05-20DE6CB9ABD1}"/>
              </a:ext>
            </a:extLst>
          </p:cNvPr>
          <p:cNvSpPr/>
          <p:nvPr userDrawn="1"/>
        </p:nvSpPr>
        <p:spPr>
          <a:xfrm>
            <a:off x="0" y="3339029"/>
            <a:ext cx="12192000" cy="2176117"/>
          </a:xfrm>
          <a:prstGeom prst="rect">
            <a:avLst/>
          </a:prstGeom>
          <a:solidFill>
            <a:srgbClr val="02B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TITLE OF PRESENTATION</a:t>
            </a:r>
          </a:p>
          <a:p>
            <a:pPr algn="ctr"/>
            <a:endParaRPr lang="en-US" dirty="0">
              <a:highlight>
                <a:srgbClr val="01B4E7"/>
              </a:highlight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E026D54-AB14-D04C-A47B-0E0ED1F02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59524"/>
            <a:ext cx="2609627" cy="2619982"/>
          </a:xfrm>
          <a:prstGeom prst="rect">
            <a:avLst/>
          </a:prstGeom>
        </p:spPr>
      </p:pic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0991A5F-385D-C840-9BAB-9155CEF719A4}"/>
              </a:ext>
            </a:extLst>
          </p:cNvPr>
          <p:cNvSpPr txBox="1">
            <a:spLocks/>
          </p:cNvSpPr>
          <p:nvPr userDrawn="1"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7E5E23-99D7-154D-8490-608727CE3A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92201" y="5626696"/>
            <a:ext cx="6116483" cy="1030947"/>
            <a:chOff x="5792201" y="5626696"/>
            <a:chExt cx="6116483" cy="103094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42D9FFC-0D2C-9540-AC99-5C4E6032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4913" y="5626696"/>
              <a:ext cx="1883771" cy="716364"/>
            </a:xfrm>
            <a:prstGeom prst="rect">
              <a:avLst/>
            </a:prstGeom>
          </p:spPr>
        </p:pic>
        <p:sp>
          <p:nvSpPr>
            <p:cNvPr id="20" name="Subtitle 14">
              <a:extLst>
                <a:ext uri="{FF2B5EF4-FFF2-40B4-BE49-F238E27FC236}">
                  <a16:creationId xmlns:a16="http://schemas.microsoft.com/office/drawing/2014/main" id="{681778E1-3E9C-FC47-8D3E-B9B154350BA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792201" y="6191976"/>
              <a:ext cx="5431808" cy="46566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b="0" dirty="0">
                  <a:solidFill>
                    <a:schemeClr val="bg1"/>
                  </a:solidFill>
                </a:rPr>
                <a:t>Club of Southwest Wichita Falls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DE243-BE91-C944-9808-153D3CC8C3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87184" y="6922952"/>
            <a:ext cx="6921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2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ABED6-FF68-E44C-B75E-51B69FF84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BD21B9-04A3-E94C-8B84-E1920B6483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811867"/>
            <a:ext cx="6172200" cy="4049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61491A-5448-C945-A1C9-41A74C644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8AF082-CBB9-6A4F-8EAE-00474728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2A8E-36CD-F741-8D5E-F1DE8995539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C9373-38EF-144C-8E62-5C7D6FFAD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4567C-F627-3743-9CE8-EE81C15F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88FC-F067-284B-8573-0769E226E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9B401-F51E-2744-AD43-24D2A4E97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A09DF-2BB8-C349-9E05-DF51A70B70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DA735-F343-2543-AF20-CDFC37A96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2A8E-36CD-F741-8D5E-F1DE8995539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4FFD2-64DE-7F43-987A-7DF13C82D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69EBC-66E9-6048-89B1-FA64B452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88FC-F067-284B-8573-0769E226E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56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DFE6C8-0D51-EB4C-9997-A3A44EFBF0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227231" y="356659"/>
            <a:ext cx="2027767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17325-3F02-B04A-B236-E8DAC4FD2B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52578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B03A2-2F87-6D41-8C23-E80E387C2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2A8E-36CD-F741-8D5E-F1DE8995539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E9C03-6F90-DE4A-B9AB-F2ECDD3E2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B39C8-5887-4B42-AF80-4000CEC94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88FC-F067-284B-8573-0769E226E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71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335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0" y="6419088"/>
            <a:ext cx="640080" cy="365125"/>
          </a:xfrm>
          <a:prstGeom prst="rect">
            <a:avLst/>
          </a:prstGeo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Community Healthcare Center">
            <a:extLst>
              <a:ext uri="{FF2B5EF4-FFF2-40B4-BE49-F238E27FC236}">
                <a16:creationId xmlns:a16="http://schemas.microsoft.com/office/drawing/2014/main" id="{D0548505-677E-150B-59E3-C1340E3905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1" r="-1"/>
          <a:stretch/>
        </p:blipFill>
        <p:spPr bwMode="auto">
          <a:xfrm>
            <a:off x="7670202" y="220446"/>
            <a:ext cx="3959468" cy="5420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59080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80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297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614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  <a:prstGeom prst="rect">
            <a:avLst/>
          </a:prstGeo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84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40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687DF-B107-0342-9A29-41197F9E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2A8E-36CD-F741-8D5E-F1DE8995539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A72A4-259D-3046-A8A7-D3C0BDB36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30B36-7FB1-7541-9D01-1F19AE2EB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88FC-F067-284B-8573-0769E226E8C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EBED25-6887-B84A-850F-B4618DDC20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5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0991A5F-385D-C840-9BAB-9155CEF719A4}"/>
              </a:ext>
            </a:extLst>
          </p:cNvPr>
          <p:cNvSpPr txBox="1">
            <a:spLocks/>
          </p:cNvSpPr>
          <p:nvPr userDrawn="1"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67E5E23-99D7-154D-8490-608727CE3AD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92201" y="5626696"/>
            <a:ext cx="6116483" cy="1030947"/>
            <a:chOff x="5792201" y="5626696"/>
            <a:chExt cx="6116483" cy="103094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42D9FFC-0D2C-9540-AC99-5C4E6032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4913" y="5626696"/>
              <a:ext cx="1883771" cy="716364"/>
            </a:xfrm>
            <a:prstGeom prst="rect">
              <a:avLst/>
            </a:prstGeom>
          </p:spPr>
        </p:pic>
        <p:sp>
          <p:nvSpPr>
            <p:cNvPr id="20" name="Subtitle 14">
              <a:extLst>
                <a:ext uri="{FF2B5EF4-FFF2-40B4-BE49-F238E27FC236}">
                  <a16:creationId xmlns:a16="http://schemas.microsoft.com/office/drawing/2014/main" id="{681778E1-3E9C-FC47-8D3E-B9B154350BA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792201" y="6191976"/>
              <a:ext cx="5431808" cy="465667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200" b="0" dirty="0">
                  <a:solidFill>
                    <a:schemeClr val="bg1"/>
                  </a:solidFill>
                </a:rPr>
                <a:t>Club of Southwest Wichita Falls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F06DE243-BE91-C944-9808-153D3CC8C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87184" y="6922952"/>
            <a:ext cx="69215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14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2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10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66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9882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0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2AECA-D22C-FC42-85A1-8C03A3478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C416F-EDCB-8548-A98C-25A7097AC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A2D8F-D2F5-764F-8ACB-7B4E66929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2A8E-36CD-F741-8D5E-F1DE8995539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F1E09-FB44-8347-9B8E-66D0566B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77ACD-3C4B-F840-9418-441CF8222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88FC-F067-284B-8573-0769E226E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2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9443F-6024-5C48-A46B-1A52F4974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21049-0AB0-5340-B28D-1565F08B2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7A843-11B3-1447-A02D-994B4275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2A8E-36CD-F741-8D5E-F1DE8995539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2E905-88A7-514D-B61E-CEEDC2D58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68535-095A-1D43-8FA5-99062695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88FC-F067-284B-8573-0769E226E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1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420C3-F645-2440-9CD4-65AF5B5A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2A124-5C68-9C48-B449-1F17648DB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F9791-5FE2-7447-BD65-EE2055242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1553E-866E-4A41-BC39-2729282FB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2A8E-36CD-F741-8D5E-F1DE8995539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A803E9-FEFB-134A-99FE-B44D8D68E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A10CBD-63FB-8B44-864A-320081722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88FC-F067-284B-8573-0769E226E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75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7A16B-AFB1-354F-9F17-F2ECB99A4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7313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3D8AB-B5BA-894F-944F-FAC90FCE9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CC78E-1517-0A4C-9C7A-DA0F6FFDEE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E5AC2-1BFB-CA45-BDF0-CA7CE6AFCD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4D42F2-7AB0-9343-B9B4-6A8026545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26AC33-2311-2544-864B-54549B934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2A8E-36CD-F741-8D5E-F1DE8995539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9AB439-A23A-5D40-9771-71A10F0D8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BB7DF8-A795-EF45-B5E5-A26B586E4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88FC-F067-284B-8573-0769E226E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01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44857-E77E-4441-9881-B9CE5B90A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E9ECD7-787E-D040-B17C-B0703420D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2A8E-36CD-F741-8D5E-F1DE8995539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34D81-333B-2D4F-8D73-9D161F7AF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20D3DA-57C9-AE4E-AAAA-03DFD1C2D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88FC-F067-284B-8573-0769E226E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04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F4505-6A11-1445-8163-3583BFB7D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2A8E-36CD-F741-8D5E-F1DE8995539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A674C-0592-0B45-88AA-FB305A50C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ACE58-6EE8-7648-8725-DA7B5CFD6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88FC-F067-284B-8573-0769E226E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5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A47FA-45F9-064A-90C3-03E328E62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9668B-7384-C14D-ACEC-A37189A63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27200"/>
            <a:ext cx="6172200" cy="413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43049-8CE6-8844-A6EE-DDF772577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0F6B57-26D6-CD49-821E-34ED90358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72A8E-36CD-F741-8D5E-F1DE8995539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F3A74-5354-D64B-B124-844516636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75534-0D0F-F949-8876-5F303F104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88FC-F067-284B-8573-0769E226E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1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745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1636E1-D6E5-F249-B42E-CBA26BC0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058"/>
            <a:ext cx="7315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2D5E35-68E4-D041-82E9-6527B4AA7D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61E949-FB24-A744-9FE5-42BE8D647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72A8E-36CD-F741-8D5E-F1DE8995539A}" type="datetimeFigureOut">
              <a:rPr lang="en-US" smtClean="0"/>
              <a:t>10/18/22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E7A54-D3A8-9944-85FF-7F1B275FAD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DE42F3-1ED3-F346-82BA-43093B727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D88FC-F067-284B-8573-0769E226E8C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A6215D-9EE6-3D4A-929D-DD81F9B5AB09}"/>
              </a:ext>
            </a:extLst>
          </p:cNvPr>
          <p:cNvSpPr txBox="1">
            <a:spLocks/>
          </p:cNvSpPr>
          <p:nvPr userDrawn="1"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BDD2CB-2090-3646-B308-9A299EF1FB1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987184" y="6922952"/>
            <a:ext cx="6921500" cy="9525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F90643B-FB51-6847-8CB8-BCAF7FF0AFB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068734" y="421309"/>
            <a:ext cx="3306102" cy="1280160"/>
            <a:chOff x="8153399" y="421310"/>
            <a:chExt cx="3164412" cy="1224927"/>
          </a:xfrm>
        </p:grpSpPr>
        <p:sp>
          <p:nvSpPr>
            <p:cNvPr id="10" name="Subtitle 14">
              <a:extLst>
                <a:ext uri="{FF2B5EF4-FFF2-40B4-BE49-F238E27FC236}">
                  <a16:creationId xmlns:a16="http://schemas.microsoft.com/office/drawing/2014/main" id="{C3A0C6EB-AD9B-C44E-B9CB-11430B7375FD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8153399" y="917638"/>
              <a:ext cx="2444751" cy="72859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2400" b="0" dirty="0">
                  <a:solidFill>
                    <a:srgbClr val="17458F"/>
                  </a:solidFill>
                </a:rPr>
                <a:t>Club of Southwest </a:t>
              </a:r>
            </a:p>
            <a:p>
              <a:pPr marL="0" indent="0" algn="r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2400" b="0" dirty="0">
                  <a:solidFill>
                    <a:srgbClr val="17458F"/>
                  </a:solidFill>
                </a:rPr>
                <a:t>Wichita Falls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8B89C2C-DA66-E249-B71C-EA457E605A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4038" y="421310"/>
              <a:ext cx="1883773" cy="7163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995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7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10/18/22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302540-779A-A03E-B003-B17D0A4784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0" y="6419088"/>
            <a:ext cx="640080" cy="365125"/>
          </a:xfrm>
          <a:prstGeom prst="rect">
            <a:avLst/>
          </a:prstGeom>
        </p:spPr>
        <p:txBody>
          <a:bodyPr anchor="ctr"/>
          <a:lstStyle>
            <a:lvl1pPr>
              <a:defRPr sz="1000"/>
            </a:lvl1pPr>
          </a:lstStyle>
          <a:p>
            <a:pPr algn="ctr"/>
            <a:fld id="{60553ECD-7F6D-420D-93CA-D8D15EB427AC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9" name="Picture 2" descr="Community Healthcare Center">
            <a:extLst>
              <a:ext uri="{FF2B5EF4-FFF2-40B4-BE49-F238E27FC236}">
                <a16:creationId xmlns:a16="http://schemas.microsoft.com/office/drawing/2014/main" id="{E47E62C2-40DD-0FA1-55B7-6E4D85D5127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1" r="-1"/>
          <a:stretch/>
        </p:blipFill>
        <p:spPr bwMode="auto">
          <a:xfrm>
            <a:off x="7670202" y="220446"/>
            <a:ext cx="3959468" cy="5420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03091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customXml" Target="../ink/ink8.xml"/><Relationship Id="rId3" Type="http://schemas.openxmlformats.org/officeDocument/2006/relationships/hyperlink" Target="https://youtu.be/stpS6515WGo" TargetMode="External"/><Relationship Id="rId7" Type="http://schemas.openxmlformats.org/officeDocument/2006/relationships/customXml" Target="../ink/ink2.xml"/><Relationship Id="rId12" Type="http://schemas.openxmlformats.org/officeDocument/2006/relationships/customXml" Target="../ink/ink7.xml"/><Relationship Id="rId2" Type="http://schemas.openxmlformats.org/officeDocument/2006/relationships/slideLayout" Target="../slideLayouts/slideLayout15.xml"/><Relationship Id="rId1" Type="http://schemas.openxmlformats.org/officeDocument/2006/relationships/video" Target="https://www.youtube.com/embed/stpS6515WGo?feature=oembed" TargetMode="External"/><Relationship Id="rId6" Type="http://schemas.openxmlformats.org/officeDocument/2006/relationships/image" Target="../media/image40.png"/><Relationship Id="rId11" Type="http://schemas.openxmlformats.org/officeDocument/2006/relationships/customXml" Target="../ink/ink6.xml"/><Relationship Id="rId5" Type="http://schemas.openxmlformats.org/officeDocument/2006/relationships/customXml" Target="../ink/ink1.xml"/><Relationship Id="rId10" Type="http://schemas.openxmlformats.org/officeDocument/2006/relationships/customXml" Target="../ink/ink5.xml"/><Relationship Id="rId4" Type="http://schemas.openxmlformats.org/officeDocument/2006/relationships/image" Target="../media/image15.jpeg"/><Relationship Id="rId9" Type="http://schemas.openxmlformats.org/officeDocument/2006/relationships/customXml" Target="../ink/ink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www.wichitafallstx.gov/17/Polic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fisd.net/" TargetMode="External"/><Relationship Id="rId5" Type="http://schemas.openxmlformats.org/officeDocument/2006/relationships/hyperlink" Target="http://chcwf.com/" TargetMode="External"/><Relationship Id="rId4" Type="http://schemas.openxmlformats.org/officeDocument/2006/relationships/hyperlink" Target="https://bbbstx.org/wichita-count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zu_WtBrmScs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AAB05D-A7CA-843C-FB16-23045B58D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8033" cy="39083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189E09-9AAD-5726-6495-78621839263C}"/>
              </a:ext>
            </a:extLst>
          </p:cNvPr>
          <p:cNvSpPr txBox="1"/>
          <p:nvPr/>
        </p:nvSpPr>
        <p:spPr>
          <a:xfrm>
            <a:off x="3624084" y="4321884"/>
            <a:ext cx="472667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</a:rPr>
              <a:t>Fentanyl Panel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October 17, 2022</a:t>
            </a:r>
          </a:p>
        </p:txBody>
      </p:sp>
    </p:spTree>
    <p:extLst>
      <p:ext uri="{BB962C8B-B14F-4D97-AF65-F5344CB8AC3E}">
        <p14:creationId xmlns:p14="http://schemas.microsoft.com/office/powerpoint/2010/main" val="1569733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FFA32-3A5F-C4C7-5C86-583A05F9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0FA03-C549-2CD7-D206-59582EE59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https://youtu.be/stpS6515WGo</a:t>
            </a:r>
            <a:endParaRPr lang="en-US" dirty="0"/>
          </a:p>
          <a:p>
            <a:endParaRPr lang="en-US" dirty="0"/>
          </a:p>
        </p:txBody>
      </p:sp>
      <p:pic>
        <p:nvPicPr>
          <p:cNvPr id="4" name="Online Media 3" title="Protect yourself from the dangers of fentanyl (:30)">
            <a:hlinkClick r:id="" action="ppaction://media"/>
            <a:extLst>
              <a:ext uri="{FF2B5EF4-FFF2-40B4-BE49-F238E27FC236}">
                <a16:creationId xmlns:a16="http://schemas.microsoft.com/office/drawing/2014/main" id="{9E0986A5-E124-B134-AB64-58398290B2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80768" y="1293903"/>
            <a:ext cx="10408823" cy="477530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009869C9-06A1-47A3-30D7-F76EAFF56ADC}"/>
              </a:ext>
            </a:extLst>
          </p:cNvPr>
          <p:cNvGrpSpPr/>
          <p:nvPr/>
        </p:nvGrpSpPr>
        <p:grpSpPr>
          <a:xfrm>
            <a:off x="5671508" y="3644835"/>
            <a:ext cx="24840" cy="12960"/>
            <a:chOff x="5671508" y="3644835"/>
            <a:chExt cx="24840" cy="1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4516949-E100-1AE7-9643-64B3FDCA7D56}"/>
                    </a:ext>
                  </a:extLst>
                </p14:cNvPr>
                <p14:cNvContentPartPr/>
                <p14:nvPr/>
              </p14:nvContentPartPr>
              <p14:xfrm>
                <a:off x="5695988" y="3644835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4516949-E100-1AE7-9643-64B3FDCA7D5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87348" y="363583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964517D-D6FD-19B3-D460-D717A0F3BE81}"/>
                    </a:ext>
                  </a:extLst>
                </p14:cNvPr>
                <p14:cNvContentPartPr/>
                <p14:nvPr/>
              </p14:nvContentPartPr>
              <p14:xfrm>
                <a:off x="5695988" y="3644835"/>
                <a:ext cx="360" cy="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964517D-D6FD-19B3-D460-D717A0F3BE8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87348" y="363583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E564158-142E-16DB-DFFD-9785BD6D4A9F}"/>
                    </a:ext>
                  </a:extLst>
                </p14:cNvPr>
                <p14:cNvContentPartPr/>
                <p14:nvPr/>
              </p14:nvContentPartPr>
              <p14:xfrm>
                <a:off x="5671508" y="3657435"/>
                <a:ext cx="360" cy="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E564158-142E-16DB-DFFD-9785BD6D4A9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62508" y="364843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2544EA0-BC96-EA28-0F7D-A41455D25DA1}"/>
                    </a:ext>
                  </a:extLst>
                </p14:cNvPr>
                <p14:cNvContentPartPr/>
                <p14:nvPr/>
              </p14:nvContentPartPr>
              <p14:xfrm>
                <a:off x="5671508" y="3657435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2544EA0-BC96-EA28-0F7D-A41455D25DA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62508" y="364843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D23901E-3357-12CD-68C2-297AA5A6F693}"/>
                    </a:ext>
                  </a:extLst>
                </p14:cNvPr>
                <p14:cNvContentPartPr/>
                <p14:nvPr/>
              </p14:nvContentPartPr>
              <p14:xfrm>
                <a:off x="5671508" y="3657435"/>
                <a:ext cx="360" cy="3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D23901E-3357-12CD-68C2-297AA5A6F69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62508" y="364843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0DA56E9-E6F6-9090-4C05-24BE59F09E8A}"/>
                    </a:ext>
                  </a:extLst>
                </p14:cNvPr>
                <p14:cNvContentPartPr/>
                <p14:nvPr/>
              </p14:nvContentPartPr>
              <p14:xfrm>
                <a:off x="5671508" y="3657435"/>
                <a:ext cx="360" cy="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0DA56E9-E6F6-9090-4C05-24BE59F09E8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62508" y="364843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FFCE067-C9FF-9620-7FA9-0D9DDE140FBE}"/>
              </a:ext>
            </a:extLst>
          </p:cNvPr>
          <p:cNvGrpSpPr/>
          <p:nvPr/>
        </p:nvGrpSpPr>
        <p:grpSpPr>
          <a:xfrm>
            <a:off x="5807228" y="3681555"/>
            <a:ext cx="360" cy="360"/>
            <a:chOff x="5807228" y="3681555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AFD42A9-7312-3A52-1DF3-1D05A6918F18}"/>
                    </a:ext>
                  </a:extLst>
                </p14:cNvPr>
                <p14:cNvContentPartPr/>
                <p14:nvPr/>
              </p14:nvContentPartPr>
              <p14:xfrm>
                <a:off x="5807228" y="3681555"/>
                <a:ext cx="360" cy="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AFD42A9-7312-3A52-1DF3-1D05A6918F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8588" y="367291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DFB3F62-EBEA-3471-07E9-79337A0B4E22}"/>
                    </a:ext>
                  </a:extLst>
                </p14:cNvPr>
                <p14:cNvContentPartPr/>
                <p14:nvPr/>
              </p14:nvContentPartPr>
              <p14:xfrm>
                <a:off x="5807228" y="3681555"/>
                <a:ext cx="36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DFB3F62-EBEA-3471-07E9-79337A0B4E2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98588" y="367291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8267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afor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DF2E3-2F8C-6B8B-0162-B28AD8BDC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545488"/>
            <a:ext cx="8945604" cy="54200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Merriweather" panose="00000500000000000000" pitchFamily="2" charset="0"/>
              </a:rPr>
              <a:t>Fentanyl Awareness 2016-2020</a:t>
            </a:r>
            <a:endParaRPr lang="en-US" sz="3600" dirty="0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108BD3D-CFD0-4A15-ACF6-EBC254CD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A27DA90-CE21-7AC9-91CF-FCBCAB99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0" y="6419088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2" descr="Community Healthcare Center">
            <a:extLst>
              <a:ext uri="{FF2B5EF4-FFF2-40B4-BE49-F238E27FC236}">
                <a16:creationId xmlns:a16="http://schemas.microsoft.com/office/drawing/2014/main" id="{88A26B97-C756-B15A-FBB1-4D5A97706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1" r="-1"/>
          <a:stretch/>
        </p:blipFill>
        <p:spPr bwMode="auto">
          <a:xfrm>
            <a:off x="7670202" y="220446"/>
            <a:ext cx="3959468" cy="54200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846A6BF-8786-6586-AED3-7C3768A7D071}"/>
              </a:ext>
            </a:extLst>
          </p:cNvPr>
          <p:cNvGrpSpPr/>
          <p:nvPr/>
        </p:nvGrpSpPr>
        <p:grpSpPr>
          <a:xfrm>
            <a:off x="854170" y="1218737"/>
            <a:ext cx="4480581" cy="2571971"/>
            <a:chOff x="609601" y="1262647"/>
            <a:chExt cx="3657600" cy="2048383"/>
          </a:xfrm>
        </p:grpSpPr>
        <p:pic>
          <p:nvPicPr>
            <p:cNvPr id="4" name="Content Placeholder 4">
              <a:extLst>
                <a:ext uri="{FF2B5EF4-FFF2-40B4-BE49-F238E27FC236}">
                  <a16:creationId xmlns:a16="http://schemas.microsoft.com/office/drawing/2014/main" id="{090B8519-D3EF-BBF0-453A-24B1F5EA2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9601" y="1262648"/>
              <a:ext cx="3657600" cy="204838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176A28-DCCD-A65C-BB2E-3D6B3CD1392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28741" y="1262647"/>
              <a:ext cx="3329822" cy="33148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lIns="0" tIns="45720" rIns="0" bIns="0" rtlCol="0" anchor="ctr" anchorCtr="0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2016-2017: Impacted States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8CD1FBE-989E-3CF5-FA7C-964E5E22B13E}"/>
              </a:ext>
            </a:extLst>
          </p:cNvPr>
          <p:cNvGrpSpPr>
            <a:grpSpLocks noChangeAspect="1"/>
          </p:cNvGrpSpPr>
          <p:nvPr/>
        </p:nvGrpSpPr>
        <p:grpSpPr>
          <a:xfrm>
            <a:off x="6188920" y="1212116"/>
            <a:ext cx="4079050" cy="2526378"/>
            <a:chOff x="6119636" y="1036146"/>
            <a:chExt cx="3657600" cy="226535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3239294-A409-1AD0-9989-4B591DE27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119636" y="1036146"/>
              <a:ext cx="3657600" cy="226535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6117C82-EF82-D8A0-2BF9-821DB234663B}"/>
                </a:ext>
              </a:extLst>
            </p:cNvPr>
            <p:cNvSpPr txBox="1"/>
            <p:nvPr/>
          </p:nvSpPr>
          <p:spPr>
            <a:xfrm>
              <a:off x="6143341" y="1056501"/>
              <a:ext cx="3551501" cy="30468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lIns="0" tIns="45720" rIns="0" bIns="0" rtlCol="0" anchor="ctr" anchorCtr="0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2017-2018: Impacted States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D9E520-496A-A770-9A03-B1669BC9F28F}"/>
              </a:ext>
            </a:extLst>
          </p:cNvPr>
          <p:cNvGrpSpPr/>
          <p:nvPr/>
        </p:nvGrpSpPr>
        <p:grpSpPr>
          <a:xfrm>
            <a:off x="6224995" y="3771538"/>
            <a:ext cx="3951087" cy="2510160"/>
            <a:chOff x="6224995" y="3935660"/>
            <a:chExt cx="3931920" cy="2376852"/>
          </a:xfrm>
        </p:grpSpPr>
        <p:pic>
          <p:nvPicPr>
            <p:cNvPr id="7" name="Content Placeholder 4">
              <a:extLst>
                <a:ext uri="{FF2B5EF4-FFF2-40B4-BE49-F238E27FC236}">
                  <a16:creationId xmlns:a16="http://schemas.microsoft.com/office/drawing/2014/main" id="{7724AEDC-F486-CB57-5D4A-1DE0C15EC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224995" y="3935660"/>
              <a:ext cx="3931920" cy="237685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875D3FD-9722-2763-BDC6-3DB7C0F5F45A}"/>
                </a:ext>
              </a:extLst>
            </p:cNvPr>
            <p:cNvSpPr txBox="1"/>
            <p:nvPr/>
          </p:nvSpPr>
          <p:spPr>
            <a:xfrm>
              <a:off x="6224995" y="3944140"/>
              <a:ext cx="3819643" cy="338168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lIns="0" tIns="45720" rIns="0" bIns="0" rtlCol="0" anchor="ctr" anchorCtr="0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2019-2020: Impacted States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7728635-1A2C-B688-028B-6F5C9BC175EF}"/>
              </a:ext>
            </a:extLst>
          </p:cNvPr>
          <p:cNvGrpSpPr/>
          <p:nvPr/>
        </p:nvGrpSpPr>
        <p:grpSpPr>
          <a:xfrm>
            <a:off x="855785" y="3735160"/>
            <a:ext cx="4222673" cy="2571984"/>
            <a:chOff x="1087788" y="4075472"/>
            <a:chExt cx="3657601" cy="2292666"/>
          </a:xfrm>
        </p:grpSpPr>
        <p:pic>
          <p:nvPicPr>
            <p:cNvPr id="6" name="Content Placeholder 4">
              <a:extLst>
                <a:ext uri="{FF2B5EF4-FFF2-40B4-BE49-F238E27FC236}">
                  <a16:creationId xmlns:a16="http://schemas.microsoft.com/office/drawing/2014/main" id="{8AD4C018-EBF9-A2E3-8D8F-6775D4333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087789" y="4075473"/>
              <a:ext cx="3657600" cy="2292665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52449C9-B138-CEB3-D8B5-140473F366A4}"/>
                </a:ext>
              </a:extLst>
            </p:cNvPr>
            <p:cNvSpPr txBox="1"/>
            <p:nvPr/>
          </p:nvSpPr>
          <p:spPr>
            <a:xfrm>
              <a:off x="1087788" y="4075472"/>
              <a:ext cx="3533197" cy="31691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txBody>
            <a:bodyPr wrap="square" lIns="0" tIns="45720" rIns="0" bIns="0" rtlCol="0" anchor="ctr" anchorCtr="0">
              <a:noAutofit/>
            </a:bodyPr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2018-2019: Impacted States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72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Overdose deaths involving synthetic opioids in 2020 were 18 times over the number in 2013">
            <a:extLst>
              <a:ext uri="{FF2B5EF4-FFF2-40B4-BE49-F238E27FC236}">
                <a16:creationId xmlns:a16="http://schemas.microsoft.com/office/drawing/2014/main" id="{B445B36E-47B0-4AE2-0E99-ECF7DBC7E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12" y="832717"/>
            <a:ext cx="10191135" cy="548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7B7CDD-FB84-55AB-461B-7867233F829D}"/>
              </a:ext>
            </a:extLst>
          </p:cNvPr>
          <p:cNvSpPr txBox="1"/>
          <p:nvPr/>
        </p:nvSpPr>
        <p:spPr>
          <a:xfrm>
            <a:off x="1469924" y="4933025"/>
            <a:ext cx="111792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&gt;56,000 people died from overdoses involving </a:t>
            </a:r>
          </a:p>
          <a:p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Open Sans" panose="020B0606030504020204" pitchFamily="34" charset="0"/>
              </a:rPr>
              <a:t>synthetic opioids in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996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5F60170-91B4-45F0-B88B-9C07AEC46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afor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865C5C-7564-D5CF-0E82-992C88500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07" y="702870"/>
            <a:ext cx="5614993" cy="30934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kumimoji="0" lang="en-US" altLang="en-US" b="1" i="0" u="none" strike="noStrike" cap="none" normalizeH="0" baseline="0">
                <a:ln>
                  <a:noFill/>
                </a:ln>
                <a:effectLst/>
              </a:rPr>
              <a:t>Fentanyl Awareness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0BF8F-1BBF-8DEC-4475-32FC8C43F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06" y="4067746"/>
            <a:ext cx="5614993" cy="21634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i="0">
                <a:effectLst/>
              </a:rPr>
              <a:t>If you think illicit fentanyl cannot touch your family, we urge you to think again.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A2AE6C-A904-B3D0-3795-E7A82E7C16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-2" b="6653"/>
          <a:stretch/>
        </p:blipFill>
        <p:spPr>
          <a:xfrm>
            <a:off x="6280340" y="489856"/>
            <a:ext cx="5349331" cy="5878282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C84CC28-1690-471E-9AE2-3198EB8631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26E6137-4B85-4A65-BCC4-9BAB3D0DA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63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7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afor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782A78-53F4-DE86-AE7E-5F3A4B457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6160"/>
            <a:ext cx="3964251" cy="22379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en-US" altLang="en-US" sz="5100" b="1" i="0" u="none" strike="noStrike" cap="none" normalizeH="0" baseline="0" dirty="0">
                <a:ln>
                  <a:noFill/>
                </a:ln>
                <a:effectLst/>
                <a:latin typeface="Merriweather" panose="00000500000000000000" pitchFamily="2" charset="0"/>
              </a:rPr>
              <a:t>Fentanyl Awareness</a:t>
            </a:r>
            <a:endParaRPr lang="en-US" sz="51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E3B74-5A9F-7C74-8A49-9E6DBB482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408254"/>
            <a:ext cx="3964250" cy="2470031"/>
          </a:xfrm>
        </p:spPr>
        <p:txBody>
          <a:bodyPr>
            <a:normAutofit/>
          </a:bodyPr>
          <a:lstStyle/>
          <a:p>
            <a:r>
              <a:rPr lang="en-US" sz="2000" b="1" i="0" cap="all" dirty="0">
                <a:effectLst/>
                <a:latin typeface="Muli"/>
              </a:rPr>
              <a:t>   </a:t>
            </a:r>
          </a:p>
          <a:p>
            <a:r>
              <a:rPr lang="en-US" sz="2000" b="1" i="0" cap="all" dirty="0">
                <a:effectLst/>
                <a:latin typeface="Muli"/>
              </a:rPr>
              <a:t>        </a:t>
            </a:r>
          </a:p>
          <a:p>
            <a:r>
              <a:rPr lang="en-US" sz="2000" b="1" cap="all" dirty="0">
                <a:latin typeface="Muli"/>
              </a:rPr>
              <a:t>     </a:t>
            </a:r>
            <a:r>
              <a:rPr lang="en-US" b="1" i="0" cap="all" dirty="0">
                <a:effectLst/>
                <a:latin typeface="Muli"/>
              </a:rPr>
              <a:t>BE A VOICE FOR CHANGE</a:t>
            </a:r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233BE9-3DD1-354B-CD93-0D4409401E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2420" r="13040" b="1"/>
          <a:stretch/>
        </p:blipFill>
        <p:spPr>
          <a:xfrm>
            <a:off x="5040694" y="489856"/>
            <a:ext cx="6588977" cy="5878282"/>
          </a:xfrm>
          <a:prstGeom prst="rect">
            <a:avLst/>
          </a:prstGeom>
        </p:spPr>
      </p:pic>
      <p:cxnSp>
        <p:nvCxnSpPr>
          <p:cNvPr id="27" name="Straight Connector 19">
            <a:extLst>
              <a:ext uri="{FF2B5EF4-FFF2-40B4-BE49-F238E27FC236}">
                <a16:creationId xmlns:a16="http://schemas.microsoft.com/office/drawing/2014/main" id="{06A9FE31-8E40-4AAC-8B90-1AD6D7520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1">
            <a:extLst>
              <a:ext uri="{FF2B5EF4-FFF2-40B4-BE49-F238E27FC236}">
                <a16:creationId xmlns:a16="http://schemas.microsoft.com/office/drawing/2014/main" id="{52CE755F-6139-4A64-8874-30A9A3EF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2" descr="Community Healthcare Center">
            <a:extLst>
              <a:ext uri="{FF2B5EF4-FFF2-40B4-BE49-F238E27FC236}">
                <a16:creationId xmlns:a16="http://schemas.microsoft.com/office/drawing/2014/main" id="{2AAA446A-D948-752B-D7CC-0EFBD7B90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1" r="-1"/>
          <a:stretch/>
        </p:blipFill>
        <p:spPr bwMode="auto">
          <a:xfrm>
            <a:off x="7670202" y="220446"/>
            <a:ext cx="3959468" cy="5420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09844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afor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D17FC-F880-D330-5D99-24F7F4097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6160"/>
            <a:ext cx="3964251" cy="2237925"/>
          </a:xfrm>
        </p:spPr>
        <p:txBody>
          <a:bodyPr>
            <a:normAutofit/>
          </a:bodyPr>
          <a:lstStyle/>
          <a:p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rriweather" panose="00000500000000000000" pitchFamily="2" charset="0"/>
              </a:rPr>
              <a:t>Fentanyl Awareness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71CFA-97A9-711E-7BD4-6032AA086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408254"/>
            <a:ext cx="3964250" cy="24700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600" i="0" dirty="0">
              <a:effectLst/>
              <a:latin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endParaRPr lang="en-US" sz="1600" dirty="0">
              <a:latin typeface="Open Sans" panose="020B0606030504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prevention and education is a definite power to help others make educated choices</a:t>
            </a:r>
            <a:r>
              <a:rPr lang="en-US" sz="1600" i="0" dirty="0">
                <a:effectLst/>
                <a:latin typeface="Open Sans" panose="020B0606030504020204" pitchFamily="34" charset="0"/>
              </a:rPr>
              <a:t>. </a:t>
            </a:r>
          </a:p>
          <a:p>
            <a:pPr>
              <a:lnSpc>
                <a:spcPct val="90000"/>
              </a:lnSpc>
            </a:pPr>
            <a:endParaRPr lang="en-US" sz="1600" i="0" dirty="0">
              <a:effectLst/>
              <a:latin typeface="Open Sans" panose="020B06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D78703-CBEE-EA3B-6751-2059D2ED63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7433" r="8028" b="1"/>
          <a:stretch/>
        </p:blipFill>
        <p:spPr>
          <a:xfrm>
            <a:off x="5040694" y="489856"/>
            <a:ext cx="6588977" cy="587828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A9FE31-8E40-4AAC-8B90-1AD6D7520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2CE755F-6139-4A64-8874-30A9A3EFB8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2" descr="Community Healthcare Center">
            <a:extLst>
              <a:ext uri="{FF2B5EF4-FFF2-40B4-BE49-F238E27FC236}">
                <a16:creationId xmlns:a16="http://schemas.microsoft.com/office/drawing/2014/main" id="{D45B490C-D4D9-B853-F791-3091E6E72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1" r="-1"/>
          <a:stretch/>
        </p:blipFill>
        <p:spPr bwMode="auto">
          <a:xfrm>
            <a:off x="7670202" y="220446"/>
            <a:ext cx="3959468" cy="5420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62573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afor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897B87-C872-185B-C0CD-9756CE749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976160"/>
            <a:ext cx="5189964" cy="2237925"/>
          </a:xfrm>
        </p:spPr>
        <p:txBody>
          <a:bodyPr>
            <a:normAutofit/>
          </a:bodyPr>
          <a:lstStyle/>
          <a:p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Fentanyl Awareness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F9D4A57-BD34-46D7-A145-EA1AE704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B4E72-0BBA-7AD9-CE55-F3393C273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408254"/>
            <a:ext cx="5189963" cy="2470031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Criminal drug networks are mass-producing fake pills and falsely marketing them as legitimate prescription pills to deceive the American public.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E578E4-5FA9-173E-84C6-E55B4AEE735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80340" y="841259"/>
            <a:ext cx="5349331" cy="5175476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DA513F-B70D-4972-B24A-65F26C0AE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2" descr="Community Healthcare Center">
            <a:extLst>
              <a:ext uri="{FF2B5EF4-FFF2-40B4-BE49-F238E27FC236}">
                <a16:creationId xmlns:a16="http://schemas.microsoft.com/office/drawing/2014/main" id="{FA918ECA-95AE-58CB-1184-F8F1F9FBE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1" r="-1"/>
          <a:stretch/>
        </p:blipFill>
        <p:spPr bwMode="auto">
          <a:xfrm>
            <a:off x="7670202" y="220446"/>
            <a:ext cx="3959468" cy="5420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451090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9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afor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05E4CA-D00B-A01E-A363-AD4CD1A47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976161"/>
            <a:ext cx="5189964" cy="1317860"/>
          </a:xfrm>
        </p:spPr>
        <p:txBody>
          <a:bodyPr>
            <a:normAutofit/>
          </a:bodyPr>
          <a:lstStyle/>
          <a:p>
            <a:r>
              <a:rPr kumimoji="0" lang="en-US" altLang="en-US" sz="28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Fentanyl Awareness</a:t>
            </a:r>
            <a:endParaRPr lang="en-US" sz="2800" dirty="0"/>
          </a:p>
        </p:txBody>
      </p:sp>
      <p:cxnSp>
        <p:nvCxnSpPr>
          <p:cNvPr id="44" name="Straight Connector 11">
            <a:extLst>
              <a:ext uri="{FF2B5EF4-FFF2-40B4-BE49-F238E27FC236}">
                <a16:creationId xmlns:a16="http://schemas.microsoft.com/office/drawing/2014/main" id="{6F9D4A57-BD34-46D7-A145-EA1AE704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674B7-2C6D-56EC-D91F-7046BB473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2053390"/>
            <a:ext cx="5189963" cy="38248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Fentanyl poisoning symptoms: </a:t>
            </a:r>
          </a:p>
          <a:p>
            <a:pPr>
              <a:lnSpc>
                <a:spcPct val="90000"/>
              </a:lnSpc>
            </a:pPr>
            <a:r>
              <a:rPr lang="en-US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Slow or shallow breathing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Little to no show of a pulse (heartbeat)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Unresponsiveness to external stimuli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Inability to talk despite appearing awake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change in skin tone to bluish (for fair-skinned people) or grayish or ashen (for dark-skinned people)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Limp limbs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Vomiting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change in color of fingernails and lips to blue or purplish black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Choking sounds or a snore-like gurgling (sometimes called the “death rattle”)</a:t>
            </a:r>
          </a:p>
          <a:p>
            <a:pPr>
              <a:lnSpc>
                <a:spcPct val="90000"/>
              </a:lnSpc>
            </a:pPr>
            <a:endParaRPr lang="en-US" sz="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8C5160-075D-E687-12E0-0F7298B8CB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19538" y="1267331"/>
            <a:ext cx="5710134" cy="4427615"/>
          </a:xfrm>
          <a:prstGeom prst="rect">
            <a:avLst/>
          </a:prstGeom>
        </p:spPr>
      </p:pic>
      <p:cxnSp>
        <p:nvCxnSpPr>
          <p:cNvPr id="45" name="Straight Connector 13">
            <a:extLst>
              <a:ext uri="{FF2B5EF4-FFF2-40B4-BE49-F238E27FC236}">
                <a16:creationId xmlns:a16="http://schemas.microsoft.com/office/drawing/2014/main" id="{8ADA513F-B70D-4972-B24A-65F26C0AE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2" descr="Community Healthcare Center">
            <a:extLst>
              <a:ext uri="{FF2B5EF4-FFF2-40B4-BE49-F238E27FC236}">
                <a16:creationId xmlns:a16="http://schemas.microsoft.com/office/drawing/2014/main" id="{1005D220-D7E1-5049-E543-6B9ED8910A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1" r="-1"/>
          <a:stretch/>
        </p:blipFill>
        <p:spPr bwMode="auto">
          <a:xfrm>
            <a:off x="7670202" y="220446"/>
            <a:ext cx="3959468" cy="5420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1567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4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afor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166B9E-18DF-88A2-18B7-EABA3F5A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976161"/>
            <a:ext cx="5189964" cy="1383980"/>
          </a:xfrm>
        </p:spPr>
        <p:txBody>
          <a:bodyPr>
            <a:norm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We must break down barriers</a:t>
            </a:r>
            <a:b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to addiction treatment.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16">
            <a:extLst>
              <a:ext uri="{FF2B5EF4-FFF2-40B4-BE49-F238E27FC236}">
                <a16:creationId xmlns:a16="http://schemas.microsoft.com/office/drawing/2014/main" id="{6F9D4A57-BD34-46D7-A145-EA1AE70461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EF9240FB-2768-207E-1011-3197699510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2743202"/>
            <a:ext cx="5189963" cy="313508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en-US" sz="2000" i="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Naloxone/</a:t>
            </a:r>
            <a:r>
              <a:rPr lang="en-US" sz="2000" i="0" dirty="0" err="1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Naracan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a medicine that rapidly reverses an opioid overdose.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This medicine</a:t>
            </a:r>
            <a:r>
              <a:rPr lang="en-US" sz="20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attaches to opioid receptors and reverses and blocks the effects of other opioids. Naloxone can quickly restore normal breathing to a person if their breathing has slowed or stopped because of an opioid overdose.</a:t>
            </a:r>
          </a:p>
          <a:p>
            <a:pPr>
              <a:lnSpc>
                <a:spcPct val="90000"/>
              </a:lnSpc>
            </a:pPr>
            <a:r>
              <a:rPr lang="en-US" sz="2000" i="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Naltrexone.</a:t>
            </a:r>
          </a:p>
          <a:p>
            <a:pPr>
              <a:lnSpc>
                <a:spcPct val="90000"/>
              </a:lnSpc>
            </a:pPr>
            <a:r>
              <a:rPr lang="en-US" sz="2000" i="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Buprenorphine.</a:t>
            </a:r>
          </a:p>
          <a:p>
            <a:pPr>
              <a:lnSpc>
                <a:spcPct val="90000"/>
              </a:lnSpc>
            </a:pP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0" i="0" dirty="0">
                <a:solidFill>
                  <a:schemeClr val="accent4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ounseling</a:t>
            </a:r>
            <a:r>
              <a:rPr lang="en-US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part of treatment: Opioid addiction impacts a person’s behaviors. Counseling can help people deal with those behaviors and emotions often linked to addiction. It can also teach long-term coping skills for stress and help people start positive routines. </a:t>
            </a:r>
          </a:p>
          <a:p>
            <a:endParaRPr lang="en-US" sz="2000" dirty="0"/>
          </a:p>
        </p:txBody>
      </p:sp>
      <p:pic>
        <p:nvPicPr>
          <p:cNvPr id="8" name="Content Placeholder 7" descr="A group of different colored rocks&#10;&#10;Description automatically generated with low confidence">
            <a:extLst>
              <a:ext uri="{FF2B5EF4-FFF2-40B4-BE49-F238E27FC236}">
                <a16:creationId xmlns:a16="http://schemas.microsoft.com/office/drawing/2014/main" id="{AFF9EF2D-6D06-7A02-5139-8FD7DA0A0D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539" r="11787" b="-1"/>
          <a:stretch/>
        </p:blipFill>
        <p:spPr>
          <a:xfrm>
            <a:off x="6280340" y="1306077"/>
            <a:ext cx="5349331" cy="4245839"/>
          </a:xfrm>
          <a:prstGeom prst="rect">
            <a:avLst/>
          </a:prstGeom>
        </p:spPr>
      </p:pic>
      <p:cxnSp>
        <p:nvCxnSpPr>
          <p:cNvPr id="24" name="Straight Connector 18">
            <a:extLst>
              <a:ext uri="{FF2B5EF4-FFF2-40B4-BE49-F238E27FC236}">
                <a16:creationId xmlns:a16="http://schemas.microsoft.com/office/drawing/2014/main" id="{8ADA513F-B70D-4972-B24A-65F26C0AE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 descr="Community Healthcare Center">
            <a:extLst>
              <a:ext uri="{FF2B5EF4-FFF2-40B4-BE49-F238E27FC236}">
                <a16:creationId xmlns:a16="http://schemas.microsoft.com/office/drawing/2014/main" id="{6F1881CC-3386-5D29-201A-E8B58E29D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1" r="-1"/>
          <a:stretch/>
        </p:blipFill>
        <p:spPr bwMode="auto">
          <a:xfrm>
            <a:off x="7670202" y="220446"/>
            <a:ext cx="3959468" cy="5420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660130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afor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4CBF0-8C12-6834-3D95-28AACE888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6160"/>
            <a:ext cx="3964251" cy="2237925"/>
          </a:xfrm>
        </p:spPr>
        <p:txBody>
          <a:bodyPr>
            <a:normAutofit/>
          </a:bodyPr>
          <a:lstStyle/>
          <a:p>
            <a:b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615127-4E4B-44AE-B157-C50975D41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9AD9205-903C-EB21-0F68-627ADE57D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408254"/>
            <a:ext cx="3964250" cy="247003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8789846-6384-96F5-F6AC-24AD0FFAEF5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854" y="834191"/>
            <a:ext cx="10923818" cy="5146477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07C7DF-2703-4D3B-B500-8182840C0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2" descr="Community Healthcare Center">
            <a:extLst>
              <a:ext uri="{FF2B5EF4-FFF2-40B4-BE49-F238E27FC236}">
                <a16:creationId xmlns:a16="http://schemas.microsoft.com/office/drawing/2014/main" id="{8FAC789B-CEC2-84BA-8A8B-C070E44E18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1" r="-1"/>
          <a:stretch/>
        </p:blipFill>
        <p:spPr bwMode="auto">
          <a:xfrm>
            <a:off x="7670202" y="220446"/>
            <a:ext cx="3959468" cy="5420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35096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CFA34F-DB9B-513E-947D-AB46794FA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0"/>
            <a:ext cx="529936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4229C0-A515-DF24-8ABD-0D16BDC8F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515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61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AF7161-FB91-1580-11E8-E03550335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 you.</a:t>
            </a:r>
          </a:p>
        </p:txBody>
      </p:sp>
      <p:pic>
        <p:nvPicPr>
          <p:cNvPr id="8" name="Content Placeholder 3" descr="Text&#10;&#10;Description automatically generated with medium confidence">
            <a:extLst>
              <a:ext uri="{FF2B5EF4-FFF2-40B4-BE49-F238E27FC236}">
                <a16:creationId xmlns:a16="http://schemas.microsoft.com/office/drawing/2014/main" id="{064E645D-CC18-AD1A-38A2-548C8AF9119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</a:blip>
          <a:srcRect t="2007" r="1" b="3647"/>
          <a:stretch/>
        </p:blipFill>
        <p:spPr>
          <a:xfrm>
            <a:off x="3253716" y="978409"/>
            <a:ext cx="7359264" cy="529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10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9D62B6-DA4C-DE1E-9965-7FE51F9F0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44373"/>
            <a:ext cx="12192000" cy="24371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E9C79F-CC79-10A2-5A85-A68B9F4782D4}"/>
              </a:ext>
            </a:extLst>
          </p:cNvPr>
          <p:cNvSpPr txBox="1"/>
          <p:nvPr/>
        </p:nvSpPr>
        <p:spPr>
          <a:xfrm>
            <a:off x="524435" y="414586"/>
            <a:ext cx="1110726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Rotary connects 1.2 million members of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34,000 Rotary clubs in 200 countries.  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Rotarians are business, professional and community leaders working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to improve lives at both the local and international levels</a:t>
            </a:r>
            <a:r>
              <a:rPr lang="en-US" sz="2800" dirty="0">
                <a:solidFill>
                  <a:schemeClr val="bg1"/>
                </a:solidFill>
                <a:effectLst/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816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084C55-4E1C-8B82-D606-6BAB417AE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90" y="0"/>
            <a:ext cx="4280819" cy="1371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5AD667-DE84-E2EF-0DD0-E6ACC6CFDD93}"/>
              </a:ext>
            </a:extLst>
          </p:cNvPr>
          <p:cNvSpPr txBox="1"/>
          <p:nvPr/>
        </p:nvSpPr>
        <p:spPr>
          <a:xfrm>
            <a:off x="1304364" y="2554532"/>
            <a:ext cx="10206318" cy="27959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Jean Hall, MC, SW Rotarian, Dir of Marketing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Big Brothers, Big Sisters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Dr. 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Ellaheh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Ebrahim, CMO,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Community Healthcare Center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Dr. Donny Lee, Ed.D.,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WFISD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Superintendent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Stacey Wood,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WFISD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Director of Nursing</a:t>
            </a: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Manuel Borrego, Chief,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Wichita Falls PD</a:t>
            </a:r>
            <a:endParaRPr lang="en-US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7A503-E854-16F2-590A-4FC0E8C3144B}"/>
              </a:ext>
            </a:extLst>
          </p:cNvPr>
          <p:cNvSpPr txBox="1"/>
          <p:nvPr/>
        </p:nvSpPr>
        <p:spPr>
          <a:xfrm>
            <a:off x="2736477" y="1771881"/>
            <a:ext cx="6145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Our Panel</a:t>
            </a:r>
            <a:r>
              <a:rPr lang="en-US" sz="4000" dirty="0">
                <a:solidFill>
                  <a:schemeClr val="bg1"/>
                </a:solidFill>
                <a:effectLst/>
              </a:rPr>
              <a:t> 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612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aford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aford"/>
              <a:ea typeface="+mn-ea"/>
              <a:cs typeface="+mn-cs"/>
            </a:endParaRPr>
          </a:p>
        </p:txBody>
      </p:sp>
      <p:pic>
        <p:nvPicPr>
          <p:cNvPr id="4" name="Picture 3" descr="A splash of colors on a white surface">
            <a:extLst>
              <a:ext uri="{FF2B5EF4-FFF2-40B4-BE49-F238E27FC236}">
                <a16:creationId xmlns:a16="http://schemas.microsoft.com/office/drawing/2014/main" id="{BA8B1941-76F5-ECD1-A03C-5D1D33747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388" r="-1" b="22592"/>
          <a:stretch/>
        </p:blipFill>
        <p:spPr>
          <a:xfrm>
            <a:off x="1534" y="39427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23B916-FEBE-037E-CF9A-00BE65996B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732032"/>
            <a:ext cx="6900839" cy="2736390"/>
          </a:xfrm>
        </p:spPr>
        <p:txBody>
          <a:bodyPr anchor="t">
            <a:normAutofit fontScale="90000"/>
          </a:bodyPr>
          <a:lstStyle/>
          <a:p>
            <a:r>
              <a:rPr kumimoji="0" lang="en-US" altLang="en-US" sz="8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rriweather" panose="00000500000000000000" pitchFamily="2" charset="0"/>
              </a:rPr>
              <a:t>Fentanyl Awareness</a:t>
            </a:r>
            <a:br>
              <a:rPr kumimoji="0" lang="en-US" altLang="en-US" sz="8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Merriweather" panose="00000500000000000000" pitchFamily="2" charset="0"/>
              </a:rPr>
            </a:br>
            <a:endParaRPr lang="en-US" sz="8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AD219C-7020-9EA6-2A13-81030D8378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1594" y="3542575"/>
            <a:ext cx="9230497" cy="1949813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Ellaheh Ebrahim, M.D.</a:t>
            </a:r>
          </a:p>
          <a:p>
            <a:pPr algn="r"/>
            <a:r>
              <a:rPr lang="en-US" dirty="0">
                <a:solidFill>
                  <a:srgbClr val="FFFFFF"/>
                </a:solidFill>
              </a:rPr>
              <a:t>Family physician</a:t>
            </a:r>
          </a:p>
          <a:p>
            <a:pPr algn="r"/>
            <a:r>
              <a:rPr lang="en-US" dirty="0">
                <a:solidFill>
                  <a:srgbClr val="FFFFFF"/>
                </a:solidFill>
              </a:rPr>
              <a:t>Community Healthcare Center, Wichita Falls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DED0B5-C566-89EA-2D35-B46401E58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0" y="6419088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2" descr="Community Healthcare Center">
            <a:extLst>
              <a:ext uri="{FF2B5EF4-FFF2-40B4-BE49-F238E27FC236}">
                <a16:creationId xmlns:a16="http://schemas.microsoft.com/office/drawing/2014/main" id="{5D87BB9F-BBFC-5D00-AFBE-F42EF55BB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1" r="-1"/>
          <a:stretch/>
        </p:blipFill>
        <p:spPr bwMode="auto">
          <a:xfrm>
            <a:off x="7670202" y="220446"/>
            <a:ext cx="3959468" cy="542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8001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aford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4B9DE3-1715-4EE3-99FA-C9BC12F5D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aford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0C5B12-A7F4-CA63-A927-038DECCE43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r="16022" b="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D4AB02-5C8C-136B-9A6D-31B0ADC6B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799418"/>
            <a:ext cx="5613398" cy="2929357"/>
          </a:xfrm>
        </p:spPr>
        <p:txBody>
          <a:bodyPr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Fentanyl Awareness</a:t>
            </a:r>
            <a:br>
              <a:rPr kumimoji="0" lang="en-US" altLang="en-US" sz="5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erriweather" panose="00000500000000000000" pitchFamily="2" charset="0"/>
              </a:rPr>
            </a:br>
            <a:br>
              <a:rPr kumimoji="0" lang="en-US" altLang="en-US" sz="5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erriweather" panose="00000500000000000000" pitchFamily="2" charset="0"/>
              </a:rPr>
            </a:br>
            <a:br>
              <a:rPr kumimoji="0" lang="en-US" altLang="en-US" sz="5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erriweather" panose="00000500000000000000" pitchFamily="2" charset="0"/>
              </a:rPr>
            </a:br>
            <a:br>
              <a:rPr kumimoji="0" lang="en-US" altLang="en-US" sz="51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erriweather" panose="00000500000000000000" pitchFamily="2" charset="0"/>
              </a:rPr>
            </a:br>
            <a:r>
              <a:rPr kumimoji="0" lang="en-US" altLang="en-US" sz="4000" b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latin typeface="Montserrat" panose="00000500000000000000" pitchFamily="2" charset="0"/>
              </a:rPr>
              <a:t>“</a:t>
            </a:r>
            <a:r>
              <a:rPr lang="en-US" sz="4000" b="1" i="0" dirty="0">
                <a:solidFill>
                  <a:srgbClr val="FFFFFF"/>
                </a:solidFill>
                <a:effectLst/>
                <a:latin typeface="Montserrat" panose="00000500000000000000" pitchFamily="2" charset="0"/>
              </a:rPr>
              <a:t>the kill pill” </a:t>
            </a:r>
            <a:endParaRPr lang="en-US" sz="4000" b="1" dirty="0">
              <a:solidFill>
                <a:srgbClr val="FFFFFF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108BD3D-CFD0-4A15-ACF6-EBC254CD7C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1">
            <a:extLst>
              <a:ext uri="{FF2B5EF4-FFF2-40B4-BE49-F238E27FC236}">
                <a16:creationId xmlns:a16="http://schemas.microsoft.com/office/drawing/2014/main" id="{DE8A2FA9-FC86-3542-F64E-1878A93980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770021" y="3728775"/>
            <a:ext cx="10859649" cy="229968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b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Merriweather" panose="00000500000000000000" pitchFamily="2" charset="0"/>
              </a:rPr>
            </a:b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inherit"/>
              </a:rPr>
              <a:t>“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Fentanyl is the single deadliest drug threat our nation has ever encountered,”</a:t>
            </a:r>
          </a:p>
          <a:p>
            <a:pPr marL="0" marR="0" lvl="0" indent="0" algn="r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said Administrator Anne Milgram.  “Fentanyl is everywhere.” 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B2019E5-6C31-4640-A135-6BBA7FFCF6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ACA215D-7731-4FB1-1BF5-2861DEDF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0" y="6429974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2" descr="Community Healthcare Center">
            <a:extLst>
              <a:ext uri="{FF2B5EF4-FFF2-40B4-BE49-F238E27FC236}">
                <a16:creationId xmlns:a16="http://schemas.microsoft.com/office/drawing/2014/main" id="{CA0F292A-AE62-0636-9D08-8A1248022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1" r="-1"/>
          <a:stretch/>
        </p:blipFill>
        <p:spPr bwMode="auto">
          <a:xfrm>
            <a:off x="7670202" y="231332"/>
            <a:ext cx="3959468" cy="5420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8785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afor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82CE57-BCD0-55A7-FF85-4632439F1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976160"/>
            <a:ext cx="5189964" cy="2237925"/>
          </a:xfrm>
        </p:spPr>
        <p:txBody>
          <a:bodyPr>
            <a:normAutofit/>
          </a:bodyPr>
          <a:lstStyle/>
          <a:p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Fentanyl Awareness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83D6A-7685-938D-E6F6-FEF3E0B21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408254"/>
            <a:ext cx="5189963" cy="24700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National Fentanyl Prevention and Awareness Day (August 21, 2022)</a:t>
            </a:r>
          </a:p>
          <a:p>
            <a:pPr>
              <a:lnSpc>
                <a:spcPct val="90000"/>
              </a:lnSpc>
            </a:pPr>
            <a:endParaRPr lang="en-US" sz="170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1700" i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National Fentanyl Prevention and Awareness Day™ is established in remembrance of those lost to illicit fentanyl poisoning and to acknowledge the devastation this drug has brought to hundreds of thousands of affected family members and friends.</a:t>
            </a:r>
          </a:p>
          <a:p>
            <a:pPr>
              <a:lnSpc>
                <a:spcPct val="90000"/>
              </a:lnSpc>
            </a:pPr>
            <a:endParaRPr lang="en-US" sz="1700" i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5FD743-81B9-E122-9ECD-833736B3F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8770" r="2" b="2"/>
          <a:stretch/>
        </p:blipFill>
        <p:spPr>
          <a:xfrm>
            <a:off x="6280340" y="489856"/>
            <a:ext cx="5349331" cy="587828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E13636-D998-4A75-8C1B-EDBD9E57D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672E4D5-7CCB-4D76-86FF-83359027D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BA3CF8-98AC-F25D-F4F9-EE1F262C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0" y="6419088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2" descr="Community Healthcare Center">
            <a:extLst>
              <a:ext uri="{FF2B5EF4-FFF2-40B4-BE49-F238E27FC236}">
                <a16:creationId xmlns:a16="http://schemas.microsoft.com/office/drawing/2014/main" id="{58787721-90D0-91E7-40D0-4BA109F95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1" r="-1"/>
          <a:stretch/>
        </p:blipFill>
        <p:spPr bwMode="auto">
          <a:xfrm>
            <a:off x="7670202" y="220446"/>
            <a:ext cx="3959468" cy="5420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576168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afor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BB7860-6371-7F4A-015C-DA7739274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6160"/>
            <a:ext cx="3964251" cy="2237925"/>
          </a:xfrm>
        </p:spPr>
        <p:txBody>
          <a:bodyPr>
            <a:normAutofit/>
          </a:bodyPr>
          <a:lstStyle/>
          <a:p>
            <a:r>
              <a:rPr kumimoji="0" lang="en-US" altLang="en-US" sz="2800" b="1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Fentanyl Awareness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9615127-4E4B-44AE-B157-C50975D41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22E440-B4C6-5999-6F2D-8D9421602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214085"/>
            <a:ext cx="3964250" cy="2664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i="0" dirty="0">
                <a:latin typeface="Arial" panose="020B0604020202020204" pitchFamily="34" charset="0"/>
                <a:cs typeface="Arial" panose="020B0604020202020204" pitchFamily="34" charset="0"/>
              </a:rPr>
              <a:t>For the first time in our nation's history, over 100,000 Americans have died of drug overdose in a single year 2020-2021. </a:t>
            </a:r>
          </a:p>
          <a:p>
            <a:pPr>
              <a:lnSpc>
                <a:spcPct val="90000"/>
              </a:lnSpc>
            </a:pPr>
            <a:r>
              <a:rPr lang="en-US" sz="1700" i="0" dirty="0">
                <a:latin typeface="Arial" panose="020B0604020202020204" pitchFamily="34" charset="0"/>
                <a:cs typeface="Arial" panose="020B0604020202020204" pitchFamily="34" charset="0"/>
              </a:rPr>
              <a:t>Fentanyl deaths are projected to double in the year ahead. </a:t>
            </a:r>
          </a:p>
          <a:p>
            <a:pPr>
              <a:lnSpc>
                <a:spcPct val="90000"/>
              </a:lnSpc>
            </a:pPr>
            <a:r>
              <a:rPr lang="en-US" sz="17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staggering 67 percent of those deaths involved synthetic opioids like fentanyl.  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1700" dirty="0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7BB798C-1616-7C16-900F-4C42C2FF950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40694" y="1411127"/>
            <a:ext cx="6588977" cy="4035748"/>
          </a:xfrm>
          <a:prstGeom prst="rect">
            <a:avLst/>
          </a:prstGeom>
        </p:spPr>
      </p:pic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607C7DF-2703-4D3B-B500-8182840C0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441BD25-44DB-F176-DA2F-56BBA8938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0" y="6419088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2" descr="Community Healthcare Center">
            <a:extLst>
              <a:ext uri="{FF2B5EF4-FFF2-40B4-BE49-F238E27FC236}">
                <a16:creationId xmlns:a16="http://schemas.microsoft.com/office/drawing/2014/main" id="{6CE17E6D-7D86-AFAE-0BEA-E3721B7D5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1" r="-1"/>
          <a:stretch/>
        </p:blipFill>
        <p:spPr bwMode="auto">
          <a:xfrm>
            <a:off x="7670202" y="220446"/>
            <a:ext cx="3959468" cy="5420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5086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92B0CFF1-78D7-4A83-A95E-71F9E38316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aford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BB5383-CB5B-9D0C-2CEF-DFF18A41D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6160"/>
            <a:ext cx="3964251" cy="22379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en-US" altLang="en-US" sz="5100" b="1" i="0" u="none" strike="noStrike" cap="none" normalizeH="0" baseline="0" dirty="0">
                <a:ln>
                  <a:noFill/>
                </a:ln>
                <a:effectLst/>
                <a:latin typeface="Merriweather" panose="00000500000000000000" pitchFamily="2" charset="0"/>
              </a:rPr>
              <a:t>Fentanyl Awareness</a:t>
            </a:r>
            <a:endParaRPr lang="en-US" sz="5100" dirty="0"/>
          </a:p>
        </p:txBody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E9615127-4E4B-44AE-B157-C50975D41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FF267F-566B-E053-2D82-7F13270A9A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600" y="3080092"/>
            <a:ext cx="4731084" cy="279819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Fentanyl is infiltrating our communities through counterfeit pills, cocaine and any other street drug you can name.</a:t>
            </a:r>
          </a:p>
          <a:p>
            <a:pPr>
              <a:lnSpc>
                <a:spcPct val="90000"/>
              </a:lnSpc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 are two types of fentanyl: pharmaceutical fentanyl and illicit fentanyl.</a:t>
            </a:r>
          </a:p>
          <a:p>
            <a:pPr>
              <a:lnSpc>
                <a:spcPct val="90000"/>
              </a:lnSpc>
            </a:pP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Anonymously sold through social media and delivered within minutes.</a:t>
            </a:r>
          </a:p>
          <a:p>
            <a:pPr>
              <a:lnSpc>
                <a:spcPct val="90000"/>
              </a:lnSpc>
            </a:pPr>
            <a:r>
              <a:rPr lang="en-US" sz="1600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Illicit Fentanyl</a:t>
            </a:r>
            <a:r>
              <a:rPr lang="en-US" sz="160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is 100 times more potent than morphine and 50 times stronger than heroin.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EB088E-FBCE-88D1-493B-18C0E0C3141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0694" y="1238166"/>
            <a:ext cx="6588977" cy="4381669"/>
          </a:xfrm>
          <a:prstGeom prst="rect">
            <a:avLst/>
          </a:prstGeom>
        </p:spPr>
      </p:pic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B607C7DF-2703-4D3B-B500-8182840C0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04D025-284C-5D2E-7358-9D44E981F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0" y="6419088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2" descr="Community Healthcare Center">
            <a:extLst>
              <a:ext uri="{FF2B5EF4-FFF2-40B4-BE49-F238E27FC236}">
                <a16:creationId xmlns:a16="http://schemas.microsoft.com/office/drawing/2014/main" id="{2A1052DE-8783-E24E-A5C5-EFE986E4B4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1" r="-1"/>
          <a:stretch/>
        </p:blipFill>
        <p:spPr bwMode="auto">
          <a:xfrm>
            <a:off x="7670202" y="220446"/>
            <a:ext cx="3959468" cy="54200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8628427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1E17C07-AF10-FB45-82C2-5428FFEEF0D3}" vid="{C2CFA1B0-E665-DE4A-AA2C-FFF049AC9649}"/>
    </a:ext>
  </a:extLst>
</a:theme>
</file>

<file path=ppt/theme/theme2.xml><?xml version="1.0" encoding="utf-8"?>
<a:theme xmlns:a="http://schemas.openxmlformats.org/drawingml/2006/main" name="LevelVTI">
  <a:themeElements>
    <a:clrScheme name="AnalogousFromLightSeedLeftStep">
      <a:dk1>
        <a:srgbClr val="000000"/>
      </a:dk1>
      <a:lt1>
        <a:srgbClr val="FFFFFF"/>
      </a:lt1>
      <a:dk2>
        <a:srgbClr val="3B213A"/>
      </a:dk2>
      <a:lt2>
        <a:srgbClr val="E3E2E8"/>
      </a:lt2>
      <a:accent1>
        <a:srgbClr val="93A94E"/>
      </a:accent1>
      <a:accent2>
        <a:srgbClr val="B6A03C"/>
      </a:accent2>
      <a:accent3>
        <a:srgbClr val="EA8946"/>
      </a:accent3>
      <a:accent4>
        <a:srgbClr val="EB4E4F"/>
      </a:accent4>
      <a:accent5>
        <a:srgbClr val="EE6EA5"/>
      </a:accent5>
      <a:accent6>
        <a:srgbClr val="EB4ED2"/>
      </a:accent6>
      <a:hlink>
        <a:srgbClr val="7A69AE"/>
      </a:hlink>
      <a:folHlink>
        <a:srgbClr val="7F7F7F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2_Office Theme</Template>
  <TotalTime>1068</TotalTime>
  <Words>658</Words>
  <Application>Microsoft Macintosh PowerPoint</Application>
  <PresentationFormat>Widescreen</PresentationFormat>
  <Paragraphs>81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inherit</vt:lpstr>
      <vt:lpstr>Merriweather</vt:lpstr>
      <vt:lpstr>Montserrat</vt:lpstr>
      <vt:lpstr>Muli</vt:lpstr>
      <vt:lpstr>Open Sans</vt:lpstr>
      <vt:lpstr>Seaford</vt:lpstr>
      <vt:lpstr>Symbol</vt:lpstr>
      <vt:lpstr>Times New Roman</vt:lpstr>
      <vt:lpstr>2_Office Theme</vt:lpstr>
      <vt:lpstr>LevelVTI</vt:lpstr>
      <vt:lpstr>PowerPoint Presentation</vt:lpstr>
      <vt:lpstr>PowerPoint Presentation</vt:lpstr>
      <vt:lpstr>PowerPoint Presentation</vt:lpstr>
      <vt:lpstr>PowerPoint Presentation</vt:lpstr>
      <vt:lpstr>Fentanyl Awareness </vt:lpstr>
      <vt:lpstr>Fentanyl Awareness    “the kill pill” </vt:lpstr>
      <vt:lpstr>Fentanyl Awareness</vt:lpstr>
      <vt:lpstr>Fentanyl Awareness</vt:lpstr>
      <vt:lpstr>Fentanyl Awareness</vt:lpstr>
      <vt:lpstr>PowerPoint Presentation</vt:lpstr>
      <vt:lpstr>Fentanyl Awareness 2016-2020</vt:lpstr>
      <vt:lpstr>PowerPoint Presentation</vt:lpstr>
      <vt:lpstr>Fentanyl Awareness</vt:lpstr>
      <vt:lpstr>Fentanyl Awareness</vt:lpstr>
      <vt:lpstr>Fentanyl Awareness</vt:lpstr>
      <vt:lpstr>Fentanyl Awareness</vt:lpstr>
      <vt:lpstr>Fentanyl Awareness</vt:lpstr>
      <vt:lpstr>We must break down barriers to addiction treatment.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Browne</dc:creator>
  <cp:lastModifiedBy>Jack Browne</cp:lastModifiedBy>
  <cp:revision>5</cp:revision>
  <dcterms:created xsi:type="dcterms:W3CDTF">2022-10-17T14:46:44Z</dcterms:created>
  <dcterms:modified xsi:type="dcterms:W3CDTF">2022-10-18T13:38:36Z</dcterms:modified>
</cp:coreProperties>
</file>