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87" r:id="rId2"/>
    <p:sldId id="257" r:id="rId3"/>
    <p:sldId id="283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1" r:id="rId26"/>
    <p:sldId id="278" r:id="rId27"/>
    <p:sldId id="279" r:id="rId28"/>
    <p:sldId id="289" r:id="rId29"/>
  </p:sldIdLst>
  <p:sldSz cx="9144000" cy="5143500" type="screen16x9"/>
  <p:notesSz cx="7102475" cy="9388475"/>
  <p:embeddedFontLst>
    <p:embeddedFont>
      <p:font typeface="Economica" panose="020B060402020202020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babitzke" initials="kb" lastIdx="1" clrIdx="0">
    <p:extLst>
      <p:ext uri="{19B8F6BF-5375-455C-9EA6-DF929625EA0E}">
        <p15:presenceInfo xmlns:p15="http://schemas.microsoft.com/office/powerpoint/2012/main" userId="dbb952498e3f04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23.6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1564 0 24575,'-4'6'0,"-1"-1"0,0 0 0,0 0 0,0 0 0,0 0 0,-1-1 0,0 0 0,-9 4 0,13-7 0,-134 94 0,-24 14 0,89-55 0,5-3 0,-26 17 0,65-46 0,0-2 0,-35 20 0,29-20 0,-57 47 0,3-3 0,48-43 0,-12 9 0,-35 27 0,32-24 0,-11 4 0,51-31 0,0 2 0,0 0 0,0 1 0,1 0 0,-23 22 0,19-17 0,0 0 0,0-1 0,-1 0 0,-1-2 0,-20 10 0,14-7 0,-49 33 0,60-36-1365,0-1-5461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58.0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24575,'0'4'0,"4"1"0,8 3 0,3 1-8191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58.8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24575,'3'1'0,"1"0"0,-1 0 0,0 1 0,1-1 0,-1 1 0,0 0 0,0 0 0,0 0 0,0 0 0,-1 0 0,1 1 0,0-1 0,2 4 0,21 16 0,-1-9 0,21 12 0,1-3 0,68 22 0,103 23 0,11 6 29,-132-39-1423,-78-27-5432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59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24575,'0'2'0,"1"-1"0,-1 0 0,1 1 0,-1-1 0,1 0 0,0 1 0,-1-1 0,1 0 0,0 0 0,0 0 0,0 0 0,0 0 0,0 0 0,0 0 0,0 0 0,0 0 0,0 0 0,1-1 0,-1 1 0,2 0 0,32 15 0,-27-13 0,204 98 0,-167-76 0,-27-14 0,0-1 0,1 0 0,20 6 0,-15-7 0,39 22 0,6 2 0,-31-16 0,40 25 0,-44-23 0,60 25 0,55 25 125,-8-4-1615,-119-56-5336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9:04.0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2053 0 24575,'0'3'0,"-1"-1"0,0 1 0,1-1 0,-1 1 0,0-1 0,0 0 0,-1 1 0,1-1 0,0 0 0,-1 0 0,1 1 0,-1-1 0,0 0 0,0-1 0,1 1 0,-1 0 0,-1 0 0,1-1 0,0 0 0,0 1 0,0-1 0,-5 2 0,-66 25 0,42-17 0,-112 60 0,132-65 0,-18 11 0,-1-2 0,-1-1 0,-57 18 0,49-20 0,-46 20 0,19 1 0,-20 9 0,-96 32 0,108-44 0,46-17 0,-45 13 0,-79 23 0,53-21 0,49-13 0,-80 15 0,91-22 0,0 2 0,0 1 0,1 2 0,-50 25 0,63-27 0,-114 56 0,44-25-1365,84-35-5461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9:10.0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24575,'0'4'0,"0"4"0,0 6 0,0-1-8191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9:11.5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24575,'0'782'-1365,"0"-763"-5461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30:57.0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24575,'1'15'0,"1"0"0,0 0 0,1-1 0,0 1 0,2-1 0,-1 1 0,2-2 0,0 1 0,10 17 0,-13-24 0,3 9 0,-2 1 0,0-1 0,-1 1 0,-1 0 0,0 0 0,-1 0 0,-1 1 0,-1-1 0,-2 17 0,0 26 0,3 634-1365,0-675-5461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12:14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24575,'-3'0'0,"-5"0"0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12:14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19 24575,'-3'0'0,"-4"0"0,-5 0 0,-2 0 0,-3 0 0,-4 0 0,1 0-8191</inkml:trace>
  <inkml:trace contextRef="#ctx0" brushRef="#br0" timeOffset="1">282 0 24575,'-3'0'0,"-8"0"0,-4 0 0,-4 0 0,-1 0 0,0 0 0,-1 0 0,1 0 0,0 0 0,1 0 0,-3 0 0,-1 0 0,1 0 0,-3 0 0,3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12:1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0 24575,'-371'0'-1365,"355"0"-5461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23.9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12:2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2357 41 24575,'-1296'0'0,"1275"2"0,1 0 0,-1 1 0,1 1 0,-37 13 0,34-10 0,0 0 0,0-2 0,-31 3 0,4-5 0,-5 0 0,-83 14 0,110-10 0,0 1 0,1 2 0,0 0 0,0 2 0,1 0 0,1 2 0,-27 19 0,-34 24 0,42-27 0,28-20 0,0 1 0,1 0 0,-16 16 0,6-4 0,19-19 0,0 1 0,1 0 0,0 1 0,0-1 0,0 1 0,1 0 0,-6 10 0,4-5 0,1 0 0,0 0 0,0 0 0,2 1 0,-1-1 0,1 1 0,1 0 0,-1 13 0,3-19 0,0-1 0,0 1 0,1 0 0,0 0 0,0 0 0,0-1 0,1 1 0,-1-1 0,1 1 0,1-1 0,-1 0 0,1 1 0,0-1 0,0-1 0,0 1 0,1 0 0,0-1 0,7 7 0,23 21 0,-13-11 0,2-1 0,0-1 0,37 23 0,-14-14 0,1-2 0,1-2 0,1-2 0,1-2 0,74 18 0,-63-17 0,-52-17 0,1 0 0,0 0 0,0-1 0,0 0 0,0-1 0,18 2 0,104-6 0,42 3 0,-66 17 0,-77-11 0,0-2 0,53 3 0,-54-7 0,0 2 0,30 8 0,-25-5 0,46 6 0,-43-8 0,-1 2 0,66 19 0,-52-9 0,1-3 0,0-2 0,1-2 0,0-3 0,1-2 0,55-3 0,19 9 0,4 0 0,1222-11 0,-1339 0 0,0 0 0,0-1 0,-1 0 0,1-2 0,-1 0 0,26-10 0,79-45 0,-106 52 0,21-14 0,44-36 0,-28 21 0,-2 11 0,-42 23 0,0 0 0,0-1 0,-1 1 0,1-1 0,-1 0 0,1-1 0,-1 1 0,0-1 0,0 0 0,-1 0 0,1-1 0,-1 0 0,6-8 0,18-36 0,-15 27 0,-1 0 0,-1-1 0,14-43 0,-21 55 0,-2 1 0,0-1 0,0 0 0,-1 0 0,0 0 0,-1 0 0,0-1 0,-1 1 0,0 0 0,-1 1 0,0-1 0,-7-20 0,3 17 0,-1 0 0,0 1 0,-1 0 0,0 0 0,-1 0 0,-1 1 0,0 1 0,-18-18 0,-55-56 0,69 73 0,0 0 0,-1 1 0,0 1 0,-1 1 0,0 0 0,-18-7 0,24 11 0,0-1 0,0 1 0,1-2 0,-16-13 0,16 13 0,1 0 0,-1 1 0,-1 0 0,1 0 0,-13-5 0,-14-1 0,-61-12 0,-10-3 0,15-11 0,15 21 0,58 13 0,0 0 0,-29-10 0,32 10 0,0-1 0,0 2 0,0 0 0,-30 0 0,-14-3 0,-4-1 0,1 3 0,-81 6 0,40 0 0,85-1 0,0 1 0,0 1 0,-34 10 0,34-8 0,0 0 0,0-2 0,-36 3 0,-260-7-1365,299 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9:3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24575,'-6'0'0,"-6"0"0,-3 0 0,-3 0 0,-1 0 0,3 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9:4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2553 0 24575,'-928'0'0,"780"19"0,7-10 0,-15 1 0,-522-11 0,651 4 0,1 1 0,0 0 0,0 2 0,1 1 0,-28 12 0,44-16 0,-44 17 0,-69 37 0,112-52 0,-62 36 0,67-38 0,0 0 0,1 1 0,0-1 0,0 1 0,0 0 0,0 0 0,1 1 0,-1-1 0,1 1 0,0 0 0,1-1 0,-4 8 0,6-10 0,-1 0 0,1 0 0,-1 0 0,1 0 0,0 0 0,0 0 0,0 0 0,0 0 0,1 0 0,-1 0 0,0 0 0,1 0 0,-1 0 0,1 0 0,0-1 0,0 1 0,-1 0 0,1 0 0,0-1 0,1 1 0,-1 0 0,0-1 0,0 1 0,1-1 0,-1 1 0,1-1 0,-1 0 0,3 1 0,6 5 0,0 0 0,0-1 0,21 7 0,3 4 0,1 3 0,2-2 0,0-2 0,1-1 0,0-2 0,60 13 0,29-4 0,-93-14 0,0-2 0,0-1 0,1-1 0,47-3 0,62 8 0,-113-5 0,42 6 0,109 2 0,-135-11 0,80 12 0,114 11 0,42 10 0,-211-16 0,-55-13 0,1 0 0,0-1 0,0 0 0,1-2 0,19 1 0,21-3 0,-26 1 0,0-1 0,0-2 0,56-10 0,-60 7 0,0 1 0,1 1 0,0 2 0,33 3 0,-30-1 0,0-1 0,65-9 0,-7 1 0,-67 7 0,-1 0 0,32-8 0,-50 8 0,27-6 0,0-1 0,45-19 0,-68 23 0,-1 0 0,1-1 0,-1 0 0,0 0 0,0 0 0,-1-1 0,0-1 0,0 1 0,0-1 0,-1 0 0,0-1 0,0 1 0,5-11 0,11-21 0,-15 30 0,-1-1 0,0 0 0,-1-1 0,0 1 0,0-1 0,-1 0 0,-1 0 0,0 0 0,0-1 0,-1 1 0,0-19 0,-1 21 0,-1 0 0,0 0 0,-1 0 0,0 1 0,-1-1 0,-4-15 0,5 21 0,-1 0 0,1 0 0,-1 0 0,0 0 0,-1 0 0,1 0 0,0 0 0,-1 1 0,1-1 0,-1 1 0,0 0 0,0 0 0,0 0 0,0 0 0,0 0 0,0 1 0,0-1 0,-1 1 0,-5-2 0,-33-11 0,27 8 0,1 1 0,-1 0 0,0 1 0,0 1 0,-28-2 0,-104-13 0,49 7 0,47 3 0,33 5 0,1-2 0,0 0 0,-1 0 0,-19-11 0,-45-13 0,-10 3-1365,77 24-5461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33:16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26.3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29.0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24575,'6'2'0,"0"0"0,0 0 0,-1 0 0,0 1 0,1 0 0,-1 0 0,0 0 0,0 1 0,0-1 0,-1 1 0,1 0 0,-1 1 0,0-1 0,4 6 0,19 17 0,15 6 0,-8-8 0,34 36 0,-41-36 0,35 25 0,-34-29 0,37 36 0,-53-45 0,1-1 0,0-1 0,27 15 0,19 16 0,-30-20 0,1 0 0,0-2 0,45 20 0,2-4 0,79 39 0,-38-12 0,38 14 0,3 7 0,-129-68 0,-1 2 0,-1 1 0,29 24 0,23 8 0,-21-15 0,25 20-1365,-69-47-5461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34.0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42.1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44.2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2135 0 24575,'-4'0'0,"0"1"0,0-1 0,1 1 0,-1 0 0,0 0 0,1 1 0,-1-1 0,1 1 0,-1-1 0,1 1 0,0 0 0,-5 4 0,-38 35 0,2-2 0,-85 40 0,95-62 0,-42 15 0,-2 1 0,61-26 0,-1 0 0,-34 6 0,36-9 0,1 0 0,0 0 0,0 1 0,-23 12 0,8-2 0,0-2 0,0-2 0,-39 11 0,2-2 0,51-14 0,-25 7 0,1 2 0,-54 29 0,-69 38 0,-18 11 0,55-31 0,81-42 0,-66 40 0,-7 4 0,86-50 0,1 2 0,1 2 0,-30 22 0,49-33 22,1-1 0,-1 0 0,0 0 0,0-1 0,-24 7 0,22-8-396,-1 1-1,1 0 1,-24 14 0,26-11-6452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45.4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24575,'0'4'0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5:28:47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24575,'5'1'0,"0"1"0,1-1 0,-1 1 0,0 0 0,0 1 0,0-1 0,0 1 0,-1 0 0,7 6 0,17 8 0,149 70 0,-48-18 0,-90-46 0,1-2 0,72 28 0,-88-39 0,1 1 0,-1 1 0,33 23 0,26 13 0,340 171 0,-78-21 0,-265-154-80,-20-10-348,2-3-1,67 25 1,-109-50-6398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c64342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c643429d_0_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fe0e41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fe0e41a1_0_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5dd5d25a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5dd5d25a8_2_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5f7876d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5f7876de9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5dd5d25a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5dd5d25a8_2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5dd5d25a8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5dd5d25a8_2_2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dd5d25a8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dd5d25a8_2_3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5dd5d25a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5dd5d25a8_2_3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fe0e41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5fe0e41a1_0_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5fe0e41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5fe0e41a1_0_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6020b7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6020b77e7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c33a9f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5c33a9fdf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dd5d25a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dd5d25a8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5dd5d25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5dd5d25a8_0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5dd5d25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5dd5d25a8_0_2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5c33a9f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5c33a9fdf_0_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c33a9f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c33a9fdf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1c643429d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1c643429d_0_125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c643429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c643429d_0_126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1c643429d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1c643429d_0_127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fe0e4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fe0e41a1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5790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ustybabitzke@yahoo.com" TargetMode="External"/><Relationship Id="rId4" Type="http://schemas.openxmlformats.org/officeDocument/2006/relationships/hyperlink" Target="http://www.matchinggrants.org/distric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0.png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1.png"/><Relationship Id="rId10" Type="http://schemas.openxmlformats.org/officeDocument/2006/relationships/customXml" Target="../ink/ink19.xml"/><Relationship Id="rId4" Type="http://schemas.openxmlformats.org/officeDocument/2006/relationships/customXml" Target="../ink/ink17.xml"/><Relationship Id="rId9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ustomXml" Target="../ink/ink21.xml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ustybabitzke@yahoo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5.xml"/><Relationship Id="rId5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customXml" Target="../ink/ink11.xml"/><Relationship Id="rId7" Type="http://schemas.openxmlformats.org/officeDocument/2006/relationships/image" Target="../media/image50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4.xml"/><Relationship Id="rId3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DB8E-801C-19EC-DA51-C9C2DABC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2024-2025 DISTRICT GRANT TRAINING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6E23-95FB-FF9D-C6D5-B294C2E8A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FBFC7-6C97-0933-A5BF-3DC37FEA3E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588E2-C305-0E54-A861-6E8E19B7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1224" y="1225225"/>
            <a:ext cx="5715012" cy="3114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2EA19-1DAB-8892-95EC-B525927C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80" y="1764364"/>
            <a:ext cx="3863740" cy="2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https://rotary5790.org/</a:t>
            </a:r>
            <a:r>
              <a:rPr lang="en" b="1" dirty="0"/>
              <a:t> 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 dirty="0">
                <a:solidFill>
                  <a:schemeClr val="hlink"/>
                </a:solidFill>
                <a:hlinkClick r:id="rId4"/>
              </a:rPr>
              <a:t>http://www.matchinggrants.org/district/</a:t>
            </a:r>
            <a:endParaRPr lang="en" b="1" u="sng" dirty="0">
              <a:solidFill>
                <a:schemeClr val="hlink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b="1" u="sng" dirty="0">
              <a:solidFill>
                <a:schemeClr val="hlink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 dirty="0">
                <a:solidFill>
                  <a:srgbClr val="0070C0"/>
                </a:solidFill>
              </a:rPr>
              <a:t>Dusty Babitzke (District Grants Chair)</a:t>
            </a:r>
            <a:endParaRPr b="1" dirty="0">
              <a:solidFill>
                <a:srgbClr val="0070C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Email: </a:t>
            </a:r>
            <a:r>
              <a:rPr lang="en" b="1" u="sng" dirty="0">
                <a:solidFill>
                  <a:schemeClr val="hlink"/>
                </a:solidFill>
                <a:hlinkClick r:id="rId5"/>
              </a:rPr>
              <a:t>dustybabitzke@yahoo.com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Phone: 817-297-2009</a:t>
            </a:r>
            <a:endParaRPr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0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807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D3A225-A05A-4255-8794-7757ED1EBF74}"/>
              </a:ext>
            </a:extLst>
          </p:cNvPr>
          <p:cNvGrpSpPr/>
          <p:nvPr/>
        </p:nvGrpSpPr>
        <p:grpSpPr>
          <a:xfrm>
            <a:off x="1707632" y="2127505"/>
            <a:ext cx="1576800" cy="429120"/>
            <a:chOff x="1707632" y="2127505"/>
            <a:chExt cx="15768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97D34E-030F-4B55-9DAB-33E97C856DB7}"/>
                    </a:ext>
                  </a:extLst>
                </p14:cNvPr>
                <p14:cNvContentPartPr/>
                <p14:nvPr/>
              </p14:nvContentPartPr>
              <p14:xfrm>
                <a:off x="3006152" y="2155585"/>
                <a:ext cx="39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97D34E-030F-4B55-9DAB-33E97C856D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97152" y="2146585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2E6A07-B68C-4BD1-9F0F-73C06664840F}"/>
                    </a:ext>
                  </a:extLst>
                </p14:cNvPr>
                <p14:cNvContentPartPr/>
                <p14:nvPr/>
              </p14:nvContentPartPr>
              <p14:xfrm>
                <a:off x="2775032" y="2142265"/>
                <a:ext cx="201960" cy="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2E6A07-B68C-4BD1-9F0F-73C0666484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6032" y="2133265"/>
                  <a:ext cx="219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EDE663-0E72-417B-95CD-31F0E73536AB}"/>
                    </a:ext>
                  </a:extLst>
                </p14:cNvPr>
                <p14:cNvContentPartPr/>
                <p14:nvPr/>
              </p14:nvContentPartPr>
              <p14:xfrm>
                <a:off x="2596832" y="2142265"/>
                <a:ext cx="13968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EDE663-0E72-417B-95CD-31F0E73536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7832" y="2133265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24202B-E1FD-4064-A75B-4E2A9D23DEB8}"/>
                    </a:ext>
                  </a:extLst>
                </p14:cNvPr>
                <p14:cNvContentPartPr/>
                <p14:nvPr/>
              </p14:nvContentPartPr>
              <p14:xfrm>
                <a:off x="1707632" y="2127505"/>
                <a:ext cx="1576800" cy="42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24202B-E1FD-4064-A75B-4E2A9D23DE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8992" y="2118505"/>
                  <a:ext cx="1594440" cy="446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0" y="0"/>
            <a:ext cx="4754375" cy="50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-1136093"/>
          <a:stretch/>
        </p:blipFill>
        <p:spPr>
          <a:xfrm>
            <a:off x="2217475" y="1292400"/>
            <a:ext cx="3819525" cy="29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l="-1770" r="1769"/>
          <a:stretch/>
        </p:blipFill>
        <p:spPr>
          <a:xfrm>
            <a:off x="969275" y="56888"/>
            <a:ext cx="6802104" cy="50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850" y="0"/>
            <a:ext cx="6898075" cy="50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68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2464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Go to www.rotary5790.org Foundation/District Grant Menu tab for the following forms: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2024-2025 District Grant Highlight Form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2024-2025 District Grant MOU Form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2024-2025 District Grant Checklist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2024-2025 District Grant Final Report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1155CC"/>
                </a:solidFill>
              </a:rPr>
              <a:t>Sample Non-Profit Letter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50" y="230225"/>
            <a:ext cx="65736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Training Overview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dirty="0">
                <a:solidFill>
                  <a:srgbClr val="1155CC"/>
                </a:solidFill>
              </a:rPr>
              <a:t>Where do Matching Grant funds originate?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dirty="0">
                <a:solidFill>
                  <a:srgbClr val="1155CC"/>
                </a:solidFill>
              </a:rPr>
              <a:t>What projects can Matching Grant Funds be used for?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dirty="0">
                <a:solidFill>
                  <a:srgbClr val="1155CC"/>
                </a:solidFill>
              </a:rPr>
              <a:t>What are the Club eligibility criteria?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dirty="0">
                <a:solidFill>
                  <a:srgbClr val="1155CC"/>
                </a:solidFill>
              </a:rPr>
              <a:t>What resources are available for information?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dirty="0">
                <a:solidFill>
                  <a:srgbClr val="1155CC"/>
                </a:solidFill>
              </a:rPr>
              <a:t>How do I apply?</a:t>
            </a:r>
            <a:endParaRPr dirty="0">
              <a:solidFill>
                <a:srgbClr val="1155CC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325" y="201925"/>
            <a:ext cx="65333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38" y="152400"/>
            <a:ext cx="6232534" cy="4838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14:cNvPr>
              <p14:cNvContentPartPr/>
              <p14:nvPr/>
            </p14:nvContentPartPr>
            <p14:xfrm>
              <a:off x="5962112" y="3236665"/>
              <a:ext cx="3168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472" y="3228025"/>
                <a:ext cx="49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B042DA-C6AE-4934-A36C-60A533FB27AA}"/>
                  </a:ext>
                </a:extLst>
              </p14:cNvPr>
              <p14:cNvContentPartPr/>
              <p14:nvPr/>
            </p14:nvContentPartPr>
            <p14:xfrm>
              <a:off x="5000912" y="3230185"/>
              <a:ext cx="1147320" cy="24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B042DA-C6AE-4934-A36C-60A533FB27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1912" y="3221185"/>
                <a:ext cx="1164960" cy="25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Payment of Funds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Clubs must request funds via </a:t>
            </a:r>
            <a:r>
              <a:rPr lang="en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dustybabitzke@yahoo.com</a:t>
            </a:r>
            <a:r>
              <a:rPr lang="en" dirty="0">
                <a:solidFill>
                  <a:srgbClr val="1155CC"/>
                </a:solidFill>
              </a:rPr>
              <a:t> when they are ready to do the project.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Payments will be made from September 1, 2024 to April 30, 2025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Reporting Online Only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311700" y="12181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Use the Grants Checklist!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Clubs submit final report 30 days after the completion of the project. (Final report deadline May 31, 2025)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Report needs to include: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 • Completed Final Report form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• All receipts, cancelled checks, bank statements, letters from non-profit partners for the total project and pictures of the project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AECCA-11D1-4CD1-83E6-30F098F1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14:cNvPr>
              <p14:cNvContentPartPr/>
              <p14:nvPr/>
            </p14:nvContentPartPr>
            <p14:xfrm>
              <a:off x="1114352" y="296990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352" y="29609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29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C455EE-E624-45E5-9416-76733A93CA3B}"/>
              </a:ext>
            </a:extLst>
          </p:cNvPr>
          <p:cNvGrpSpPr/>
          <p:nvPr/>
        </p:nvGrpSpPr>
        <p:grpSpPr>
          <a:xfrm>
            <a:off x="1040912" y="413545"/>
            <a:ext cx="360" cy="360"/>
            <a:chOff x="1040912" y="41354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D504D1-63F3-4243-908B-65A007639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3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741B47"/>
                </a:solidFill>
              </a:rPr>
              <a:t>PREPARING AND SUBMITTING A DISTRICT GRANT REPORT</a:t>
            </a:r>
            <a:endParaRPr sz="3580">
              <a:solidFill>
                <a:srgbClr val="741B47"/>
              </a:solidFill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2464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Please note the following required from the clubs (</a:t>
            </a:r>
            <a:r>
              <a:rPr lang="en">
                <a:solidFill>
                  <a:srgbClr val="FF0000"/>
                </a:solidFill>
              </a:rPr>
              <a:t>Use the Checklist</a:t>
            </a:r>
            <a:r>
              <a:rPr lang="en">
                <a:solidFill>
                  <a:srgbClr val="1155CC"/>
                </a:solidFill>
              </a:rPr>
              <a:t>)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1. A completed </a:t>
            </a:r>
            <a:r>
              <a:rPr lang="en">
                <a:solidFill>
                  <a:srgbClr val="FF0000"/>
                </a:solidFill>
              </a:rPr>
              <a:t>final report</a:t>
            </a:r>
            <a:r>
              <a:rPr lang="en">
                <a:solidFill>
                  <a:srgbClr val="1155CC"/>
                </a:solidFill>
              </a:rPr>
              <a:t> with all necessary signatures and dated form.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2. A </a:t>
            </a:r>
            <a:r>
              <a:rPr lang="en">
                <a:solidFill>
                  <a:srgbClr val="FF0000"/>
                </a:solidFill>
              </a:rPr>
              <a:t>detailed listing</a:t>
            </a:r>
            <a:r>
              <a:rPr lang="en">
                <a:solidFill>
                  <a:srgbClr val="1155CC"/>
                </a:solidFill>
              </a:rPr>
              <a:t> (i.e. spreadsheet) of all monies spent (Date purchased, check number, payee, payer, purpose of expenditure and date of delivery if applicable)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155CC"/>
                </a:solidFill>
              </a:rPr>
              <a:t>3. A copy of </a:t>
            </a:r>
            <a:r>
              <a:rPr lang="en">
                <a:solidFill>
                  <a:srgbClr val="FF0000"/>
                </a:solidFill>
              </a:rPr>
              <a:t>cancelled checks</a:t>
            </a:r>
            <a:r>
              <a:rPr lang="en">
                <a:solidFill>
                  <a:srgbClr val="1155CC"/>
                </a:solidFill>
              </a:rPr>
              <a:t> and </a:t>
            </a:r>
            <a:r>
              <a:rPr lang="en">
                <a:solidFill>
                  <a:srgbClr val="FF0000"/>
                </a:solidFill>
              </a:rPr>
              <a:t>bank statements</a:t>
            </a:r>
            <a:r>
              <a:rPr lang="en">
                <a:solidFill>
                  <a:srgbClr val="1155CC"/>
                </a:solidFill>
              </a:rPr>
              <a:t> showing payment or documentation of digital or debit checks on the bank statements.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24900" y="-540150"/>
            <a:ext cx="85206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311700" y="-150"/>
            <a:ext cx="8520600" cy="4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4. A copy of </a:t>
            </a:r>
            <a:r>
              <a:rPr lang="en">
                <a:solidFill>
                  <a:srgbClr val="FF0000"/>
                </a:solidFill>
              </a:rPr>
              <a:t>all invoices</a:t>
            </a:r>
            <a:r>
              <a:rPr lang="en">
                <a:solidFill>
                  <a:srgbClr val="1155CC"/>
                </a:solidFill>
              </a:rPr>
              <a:t> with appropriate dates.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5. Proof of payment must accompany all receipts, and the </a:t>
            </a:r>
            <a:r>
              <a:rPr lang="en">
                <a:solidFill>
                  <a:srgbClr val="FF0000"/>
                </a:solidFill>
              </a:rPr>
              <a:t>Rotary club</a:t>
            </a:r>
            <a:r>
              <a:rPr lang="en">
                <a:solidFill>
                  <a:srgbClr val="1155CC"/>
                </a:solidFill>
              </a:rPr>
              <a:t> is to be the </a:t>
            </a:r>
            <a:r>
              <a:rPr lang="en">
                <a:solidFill>
                  <a:srgbClr val="FF0000"/>
                </a:solidFill>
              </a:rPr>
              <a:t>payer</a:t>
            </a:r>
            <a:r>
              <a:rPr lang="en">
                <a:solidFill>
                  <a:srgbClr val="1155CC"/>
                </a:solidFill>
              </a:rPr>
              <a:t> on </a:t>
            </a:r>
            <a:r>
              <a:rPr lang="en">
                <a:solidFill>
                  <a:srgbClr val="FF0000"/>
                </a:solidFill>
              </a:rPr>
              <a:t>all checks written</a:t>
            </a:r>
            <a:r>
              <a:rPr lang="en">
                <a:solidFill>
                  <a:srgbClr val="1155CC"/>
                </a:solidFill>
              </a:rPr>
              <a:t>.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6. In the instance of checks being written to </a:t>
            </a:r>
            <a:r>
              <a:rPr lang="en">
                <a:solidFill>
                  <a:srgbClr val="FF0000"/>
                </a:solidFill>
              </a:rPr>
              <a:t>other non-profit organizations</a:t>
            </a:r>
            <a:r>
              <a:rPr lang="en">
                <a:solidFill>
                  <a:srgbClr val="1155CC"/>
                </a:solidFill>
              </a:rPr>
              <a:t>, a letter from that organization stating the </a:t>
            </a:r>
            <a:r>
              <a:rPr lang="en">
                <a:solidFill>
                  <a:srgbClr val="FF0000"/>
                </a:solidFill>
              </a:rPr>
              <a:t>amount, date of gift, and purpose</a:t>
            </a:r>
            <a:r>
              <a:rPr lang="en">
                <a:solidFill>
                  <a:srgbClr val="1155CC"/>
                </a:solidFill>
              </a:rPr>
              <a:t> for which the funds will be used.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7. </a:t>
            </a:r>
            <a:r>
              <a:rPr lang="en">
                <a:solidFill>
                  <a:srgbClr val="FF0000"/>
                </a:solidFill>
              </a:rPr>
              <a:t>Scholarship monies cannot be written to individual students</a:t>
            </a:r>
            <a:r>
              <a:rPr lang="en">
                <a:solidFill>
                  <a:srgbClr val="1155CC"/>
                </a:solidFill>
              </a:rPr>
              <a:t>.The monies must be </a:t>
            </a:r>
            <a:r>
              <a:rPr lang="en">
                <a:solidFill>
                  <a:srgbClr val="FF0000"/>
                </a:solidFill>
              </a:rPr>
              <a:t>issued to the college or institution of higher education</a:t>
            </a:r>
            <a:r>
              <a:rPr lang="en">
                <a:solidFill>
                  <a:srgbClr val="1155CC"/>
                </a:solidFill>
              </a:rPr>
              <a:t>. Documentation showing that the student is enrolled is required.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8. Invoices that are not marked paid, with check number, dated and signed are not document of funds spent. 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9. </a:t>
            </a:r>
            <a:r>
              <a:rPr lang="en" b="1">
                <a:solidFill>
                  <a:srgbClr val="1155CC"/>
                </a:solidFill>
              </a:rPr>
              <a:t>No project is to benefit any Rotary club or Rotarian</a:t>
            </a:r>
            <a:endParaRPr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155CC"/>
                </a:solidFill>
              </a:rPr>
              <a:t>10. The club shall have a </a:t>
            </a:r>
            <a:r>
              <a:rPr lang="en">
                <a:solidFill>
                  <a:srgbClr val="FF0000"/>
                </a:solidFill>
              </a:rPr>
              <a:t>procedure for retaining documentation</a:t>
            </a:r>
            <a:r>
              <a:rPr lang="en">
                <a:solidFill>
                  <a:srgbClr val="1155CC"/>
                </a:solidFill>
              </a:rPr>
              <a:t> of all grant information (The district provides this through the </a:t>
            </a:r>
            <a:r>
              <a:rPr lang="en">
                <a:solidFill>
                  <a:srgbClr val="FF0000"/>
                </a:solidFill>
              </a:rPr>
              <a:t>Matchinggrants.org website</a:t>
            </a:r>
            <a:r>
              <a:rPr lang="en">
                <a:solidFill>
                  <a:srgbClr val="1155CC"/>
                </a:solidFill>
              </a:rPr>
              <a:t>)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FDF0-F0D5-CCF7-FE8B-4F2092051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F5705-6076-7B56-FDDA-43B2DA6D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5" y="43429"/>
            <a:ext cx="8546609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EC4F-C79E-4CE2-A8BF-4D99D798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Gift of $100 to Annual Fund 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46F3-E371-4C11-9D83-0672B8FA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38" y="1225225"/>
            <a:ext cx="8457162" cy="33540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           $50.00 to DDF                                $50.00 to World Fund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$25.00                $25.00                      $25.00                  $25.00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District Grants                     Global Grants                        Rotary Grants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                                              $1 matched .80                      Peace Centers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                                                                                                Polio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                                                                                                World Projects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21BDE-BB73-47EA-8481-DECF3805FB9B}"/>
              </a:ext>
            </a:extLst>
          </p:cNvPr>
          <p:cNvGrpSpPr/>
          <p:nvPr/>
        </p:nvGrpSpPr>
        <p:grpSpPr>
          <a:xfrm>
            <a:off x="1984763" y="1531471"/>
            <a:ext cx="1212120" cy="404280"/>
            <a:chOff x="1984763" y="1531471"/>
            <a:chExt cx="121212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1E9606-FF14-47C5-8260-5E8F68F79702}"/>
                    </a:ext>
                  </a:extLst>
                </p14:cNvPr>
                <p14:cNvContentPartPr/>
                <p14:nvPr/>
              </p14:nvContentPartPr>
              <p14:xfrm>
                <a:off x="1992323" y="1531471"/>
                <a:ext cx="56304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1E9606-FF14-47C5-8260-5E8F68F797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83683" y="1522471"/>
                  <a:ext cx="5806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0E35A1-BB6D-4A4F-A3BC-FEE1FC9E234A}"/>
                    </a:ext>
                  </a:extLst>
                </p14:cNvPr>
                <p14:cNvContentPartPr/>
                <p14:nvPr/>
              </p14:nvContentPartPr>
              <p14:xfrm>
                <a:off x="1984763" y="1922071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0E35A1-BB6D-4A4F-A3BC-FEE1FC9E23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6123" y="1913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D59FDD-5645-4DB5-8386-0079FD7C3832}"/>
                    </a:ext>
                  </a:extLst>
                </p14:cNvPr>
                <p14:cNvContentPartPr/>
                <p14:nvPr/>
              </p14:nvContentPartPr>
              <p14:xfrm>
                <a:off x="2555363" y="1531471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D59FDD-5645-4DB5-8386-0079FD7C38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46363" y="1522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13E977-3BA6-48AC-A65E-9015466C9658}"/>
                    </a:ext>
                  </a:extLst>
                </p14:cNvPr>
                <p14:cNvContentPartPr/>
                <p14:nvPr/>
              </p14:nvContentPartPr>
              <p14:xfrm>
                <a:off x="2555363" y="1531471"/>
                <a:ext cx="641520" cy="40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13E977-3BA6-48AC-A65E-9015466C96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6363" y="1522471"/>
                  <a:ext cx="65916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F624C7-EF42-493A-8D08-61C582FE0041}"/>
                  </a:ext>
                </a:extLst>
              </p14:cNvPr>
              <p14:cNvContentPartPr/>
              <p14:nvPr/>
            </p14:nvContentPartPr>
            <p14:xfrm>
              <a:off x="577883" y="239115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F624C7-EF42-493A-8D08-61C582FE00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243" y="23825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F122DB7-A427-4544-8E0A-4A6862BBF2CD}"/>
              </a:ext>
            </a:extLst>
          </p:cNvPr>
          <p:cNvGrpSpPr/>
          <p:nvPr/>
        </p:nvGrpSpPr>
        <p:grpSpPr>
          <a:xfrm>
            <a:off x="5569643" y="1555231"/>
            <a:ext cx="1480680" cy="382680"/>
            <a:chOff x="5569643" y="1555231"/>
            <a:chExt cx="14806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11C5B3-9E12-465C-B670-9B71B3E100E0}"/>
                    </a:ext>
                  </a:extLst>
                </p14:cNvPr>
                <p14:cNvContentPartPr/>
                <p14:nvPr/>
              </p14:nvContentPartPr>
              <p14:xfrm>
                <a:off x="6337883" y="1555231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11C5B3-9E12-465C-B670-9B71B3E100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29243" y="15462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7BA7FA-B91B-41E5-9AD9-5AD6228A97F3}"/>
                    </a:ext>
                  </a:extLst>
                </p14:cNvPr>
                <p14:cNvContentPartPr/>
                <p14:nvPr/>
              </p14:nvContentPartPr>
              <p14:xfrm>
                <a:off x="5569643" y="1555231"/>
                <a:ext cx="768960" cy="37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7BA7FA-B91B-41E5-9AD9-5AD6228A97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60643" y="1546231"/>
                  <a:ext cx="786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C2B763-E1F0-4974-8995-9F8FB50AE1EA}"/>
                    </a:ext>
                  </a:extLst>
                </p14:cNvPr>
                <p14:cNvContentPartPr/>
                <p14:nvPr/>
              </p14:nvContentPartPr>
              <p14:xfrm>
                <a:off x="6345803" y="1562791"/>
                <a:ext cx="360" cy="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C2B763-E1F0-4974-8995-9F8FB50AE1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36803" y="1553791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085F41-6AB9-492A-A9AC-89490BFD60AA}"/>
                    </a:ext>
                  </a:extLst>
                </p14:cNvPr>
                <p14:cNvContentPartPr/>
                <p14:nvPr/>
              </p14:nvContentPartPr>
              <p14:xfrm>
                <a:off x="6361283" y="1578271"/>
                <a:ext cx="689040" cy="35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085F41-6AB9-492A-A9AC-89490BFD60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2643" y="1569631"/>
                  <a:ext cx="70668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9C6DD-67F1-46BB-9CE7-C31B78D0059B}"/>
              </a:ext>
            </a:extLst>
          </p:cNvPr>
          <p:cNvGrpSpPr/>
          <p:nvPr/>
        </p:nvGrpSpPr>
        <p:grpSpPr>
          <a:xfrm>
            <a:off x="3524483" y="2242831"/>
            <a:ext cx="788400" cy="355320"/>
            <a:chOff x="3524483" y="2242831"/>
            <a:chExt cx="78840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3ACD9C-F03C-45A8-BD8D-DAD49A759400}"/>
                    </a:ext>
                  </a:extLst>
                </p14:cNvPr>
                <p14:cNvContentPartPr/>
                <p14:nvPr/>
              </p14:nvContentPartPr>
              <p14:xfrm>
                <a:off x="3524483" y="2242831"/>
                <a:ext cx="11160" cy="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3ACD9C-F03C-45A8-BD8D-DAD49A7594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15483" y="2233831"/>
                  <a:ext cx="28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365C28-01D2-4E78-B09A-3567EA7DC012}"/>
                    </a:ext>
                  </a:extLst>
                </p14:cNvPr>
                <p14:cNvContentPartPr/>
                <p14:nvPr/>
              </p14:nvContentPartPr>
              <p14:xfrm>
                <a:off x="3571283" y="2274151"/>
                <a:ext cx="312480" cy="12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365C28-01D2-4E78-B09A-3567EA7DC0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62643" y="2265151"/>
                  <a:ext cx="33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2CEA16-D118-424B-BB8D-953DC268E6C3}"/>
                    </a:ext>
                  </a:extLst>
                </p14:cNvPr>
                <p14:cNvContentPartPr/>
                <p14:nvPr/>
              </p14:nvContentPartPr>
              <p14:xfrm>
                <a:off x="3907163" y="2399071"/>
                <a:ext cx="405720" cy="19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2CEA16-D118-424B-BB8D-953DC268E6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98523" y="2390071"/>
                  <a:ext cx="4233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99917B-53BB-49CD-82CF-FF1B1E6401BD}"/>
                  </a:ext>
                </a:extLst>
              </p14:cNvPr>
              <p14:cNvContentPartPr/>
              <p14:nvPr/>
            </p14:nvContentPartPr>
            <p14:xfrm>
              <a:off x="4700243" y="2328871"/>
              <a:ext cx="739080" cy="300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99917B-53BB-49CD-82CF-FF1B1E6401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91603" y="2319871"/>
                <a:ext cx="7567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67F169-D684-48E3-9413-093D62EF0F0C}"/>
                  </a:ext>
                </a:extLst>
              </p14:cNvPr>
              <p14:cNvContentPartPr/>
              <p14:nvPr/>
            </p14:nvContentPartPr>
            <p14:xfrm>
              <a:off x="1828523" y="2234911"/>
              <a:ext cx="360" cy="1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67F169-D684-48E3-9413-093D62EF0F0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19523" y="2225911"/>
                <a:ext cx="18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8184FDF-A830-49BB-A10A-EC8F1F6F89BE}"/>
                  </a:ext>
                </a:extLst>
              </p14:cNvPr>
              <p14:cNvContentPartPr/>
              <p14:nvPr/>
            </p14:nvContentPartPr>
            <p14:xfrm>
              <a:off x="1828523" y="2297551"/>
              <a:ext cx="360" cy="28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8184FDF-A830-49BB-A10A-EC8F1F6F89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19523" y="2288551"/>
                <a:ext cx="18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94780-192D-425A-8799-9E199B7B79A4}"/>
                  </a:ext>
                </a:extLst>
              </p14:cNvPr>
              <p14:cNvContentPartPr/>
              <p14:nvPr/>
            </p14:nvContentPartPr>
            <p14:xfrm>
              <a:off x="7283603" y="2211511"/>
              <a:ext cx="2628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94780-192D-425A-8799-9E199B7B79A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74603" y="2202511"/>
                <a:ext cx="4392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0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1B47"/>
                </a:solidFill>
              </a:rPr>
              <a:t>Grant Application Deadline is September 1, 2024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                Applications will be considered based on the following criteria: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                                                                    First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Any club asking for an amount equal to or less than the  25% of their APF SHARE (Annual Program Fund SHARE) giving for the 2021-22 Rotary year will be guaranteed funding. This amount can be found on the SHARE Contribution Detail report for 2025.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155CC"/>
                </a:solidFill>
              </a:rPr>
              <a:t>                                                                Second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If there are any funds remaining, any club applying for more than 25% of their APF SHARE will be considered based on the following table: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4294967295"/>
          </p:nvPr>
        </p:nvSpPr>
        <p:spPr>
          <a:xfrm>
            <a:off x="318782" y="83890"/>
            <a:ext cx="8590325" cy="4502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Matching District Grants up to the amount of $500 for club giving a three-year average per capita between $0-$50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Matching District Grants up to the amount of $750 for clubs giving a three-year average per capita between $51-$99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Matching District Grants up to the amount of $1500 for clubs giving a three-year average per capita between $100-$199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Matching District Grants to be determined by the Grants committee for clubs giving a three-year average per capita above $199, not to exceed $2500</a:t>
            </a:r>
            <a:endParaRPr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741B47"/>
                </a:solidFill>
              </a:rPr>
              <a:t>Remember, these amounts are based on Funds Available and there are </a:t>
            </a: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741B47"/>
                </a:solidFill>
              </a:rPr>
              <a:t>NO GUARANTEES of any specific amounts.</a:t>
            </a:r>
            <a:r>
              <a:rPr lang="en" dirty="0"/>
              <a:t>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1B47"/>
                </a:solidFill>
              </a:rPr>
              <a:t>Grants requested after September 1, 2024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If funds are available, additional grants will be considered using the criteria set forth in September. The additional grants will be considered on Nov. 1 and if funds are still available on January 1. </a:t>
            </a: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A Foundation Chair can help increase grant size by encouraging members to make annual contributions to the Annual Share Fund.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                                                           APPLY EARLY</a:t>
            </a:r>
            <a:endParaRPr dirty="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Characteristics of District Grants</a:t>
            </a:r>
            <a:r>
              <a:rPr lang="en"/>
              <a:t> 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535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Administered by the District, not Rotary International </a:t>
            </a:r>
            <a:endParaRPr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Short term service projects (must be completed within the Rotary year it was granted)</a:t>
            </a:r>
            <a:endParaRPr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Address immediate needs at home or abroad</a:t>
            </a:r>
            <a:endParaRPr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Types of activities: </a:t>
            </a:r>
            <a:endParaRPr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○"/>
            </a:pPr>
            <a:r>
              <a:rPr lang="en">
                <a:solidFill>
                  <a:srgbClr val="1155CC"/>
                </a:solidFill>
              </a:rPr>
              <a:t>Service Projects </a:t>
            </a:r>
            <a:endParaRPr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○"/>
            </a:pPr>
            <a:r>
              <a:rPr lang="en">
                <a:solidFill>
                  <a:srgbClr val="1155CC"/>
                </a:solidFill>
              </a:rPr>
              <a:t>Scholarships </a:t>
            </a:r>
            <a:endParaRPr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○"/>
            </a:pPr>
            <a:r>
              <a:rPr lang="en">
                <a:solidFill>
                  <a:srgbClr val="1155CC"/>
                </a:solidFill>
              </a:rPr>
              <a:t>Vocational Training </a:t>
            </a:r>
            <a:endParaRPr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○"/>
            </a:pPr>
            <a:r>
              <a:rPr lang="en">
                <a:solidFill>
                  <a:srgbClr val="1155CC"/>
                </a:solidFill>
              </a:rPr>
              <a:t>Youth Service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A8B29-6FB1-8683-4D9A-BCC08AC5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Pre-Approved 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F7D0B-CF00-38CC-7379-B73DCB03E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For any  club submitting a complete District Grant application by </a:t>
            </a:r>
            <a:r>
              <a:rPr lang="en-US" b="1" dirty="0">
                <a:solidFill>
                  <a:srgbClr val="002060"/>
                </a:solidFill>
              </a:rPr>
              <a:t>Sept 1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b="1" dirty="0">
                <a:solidFill>
                  <a:srgbClr val="002060"/>
                </a:solidFill>
              </a:rPr>
              <a:t>and not requesting more than their allotted DDF</a:t>
            </a:r>
            <a:r>
              <a:rPr lang="en-US" dirty="0">
                <a:solidFill>
                  <a:srgbClr val="002060"/>
                </a:solidFill>
              </a:rPr>
              <a:t>, the grant application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2060"/>
                </a:solidFill>
              </a:rPr>
              <a:t>      will be considered pre-approved for the following categories:</a:t>
            </a: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Dictionary Projects</a:t>
            </a:r>
          </a:p>
          <a:p>
            <a:pPr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Food Pantry Projects</a:t>
            </a:r>
          </a:p>
          <a:p>
            <a:pPr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Shelter Box</a:t>
            </a: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Club Eligibility Criteria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2110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All Dues Paid (RI and District) and 990 IRS Filing Current 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Club cannot have any district grants open from prior years. 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Two people from the club must participate in District Grant Certification Training (must include President Elect and </a:t>
            </a:r>
            <a:r>
              <a:rPr lang="en" b="1" dirty="0">
                <a:solidFill>
                  <a:srgbClr val="1155CC"/>
                </a:solidFill>
              </a:rPr>
              <a:t>ALL</a:t>
            </a:r>
            <a:r>
              <a:rPr lang="en" dirty="0">
                <a:solidFill>
                  <a:srgbClr val="1155CC"/>
                </a:solidFill>
              </a:rPr>
              <a:t> grant writers).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Memo of Understanding and Addendums – Signed by President and PE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Clubs must enter </a:t>
            </a:r>
            <a:r>
              <a:rPr lang="en" b="1" dirty="0">
                <a:solidFill>
                  <a:srgbClr val="1155CC"/>
                </a:solidFill>
              </a:rPr>
              <a:t>25</a:t>
            </a:r>
            <a:r>
              <a:rPr lang="en" dirty="0">
                <a:solidFill>
                  <a:srgbClr val="1155CC"/>
                </a:solidFill>
              </a:rPr>
              <a:t> of 25 goals in Rotary Club Central including The Rotary Foundation goal. 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Regular support of the TRF Annual Fund SHARE </a:t>
            </a:r>
            <a:endParaRPr dirty="0"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 dirty="0">
                <a:solidFill>
                  <a:srgbClr val="1155CC"/>
                </a:solidFill>
              </a:rPr>
              <a:t>Strongly recommend that the club have a Foundation Chairman 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17404</TotalTime>
  <Words>995</Words>
  <Application>Microsoft Office PowerPoint</Application>
  <PresentationFormat>On-screen Show (16:9)</PresentationFormat>
  <Paragraphs>93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Economica</vt:lpstr>
      <vt:lpstr>Arial</vt:lpstr>
      <vt:lpstr>Open Sans</vt:lpstr>
      <vt:lpstr>Luxe</vt:lpstr>
      <vt:lpstr>2024-2025 DISTRICT GRANT TRAINING</vt:lpstr>
      <vt:lpstr>Training Overview</vt:lpstr>
      <vt:lpstr>Gift of $100 to Annual Fund Share</vt:lpstr>
      <vt:lpstr>Grant Application Deadline is September 1, 2024</vt:lpstr>
      <vt:lpstr>PowerPoint Presentation</vt:lpstr>
      <vt:lpstr>Grants requested after September 1, 2024</vt:lpstr>
      <vt:lpstr>Characteristics of District Grants </vt:lpstr>
      <vt:lpstr>Pre-Approved Grants</vt:lpstr>
      <vt:lpstr>Club Eligibility Criteria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of Funds</vt:lpstr>
      <vt:lpstr>Reporting Online Only</vt:lpstr>
      <vt:lpstr>PowerPoint Presentation</vt:lpstr>
      <vt:lpstr>PowerPoint Presentation</vt:lpstr>
      <vt:lpstr>PREPARING AND SUBMITTING A DISTRICT GRANT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kathy babitzke</cp:lastModifiedBy>
  <cp:revision>28</cp:revision>
  <cp:lastPrinted>2022-04-02T11:52:52Z</cp:lastPrinted>
  <dcterms:modified xsi:type="dcterms:W3CDTF">2024-05-04T20:16:09Z</dcterms:modified>
</cp:coreProperties>
</file>