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68" r:id="rId3"/>
    <p:sldId id="263" r:id="rId4"/>
    <p:sldId id="266" r:id="rId5"/>
    <p:sldId id="265" r:id="rId6"/>
    <p:sldId id="267" r:id="rId7"/>
    <p:sldId id="257" r:id="rId8"/>
    <p:sldId id="269" r:id="rId9"/>
    <p:sldId id="264" r:id="rId10"/>
    <p:sldId id="262"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B1DA0-4144-4964-8E92-8ABE11B5AEAC}" type="datetimeFigureOut">
              <a:rPr lang="en-US" smtClean="0"/>
              <a:t>1/12/2021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00B1E-C925-4DE5-AB0E-9551E81CE9C0}" type="slidenum">
              <a:rPr lang="en-US" smtClean="0"/>
              <a:t>‹#›</a:t>
            </a:fld>
            <a:endParaRPr lang="en-US"/>
          </a:p>
        </p:txBody>
      </p:sp>
    </p:spTree>
    <p:extLst>
      <p:ext uri="{BB962C8B-B14F-4D97-AF65-F5344CB8AC3E}">
        <p14:creationId xmlns:p14="http://schemas.microsoft.com/office/powerpoint/2010/main" val="3951590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3</a:t>
            </a:fld>
            <a:endParaRPr lang="en-US"/>
          </a:p>
        </p:txBody>
      </p:sp>
    </p:spTree>
    <p:extLst>
      <p:ext uri="{BB962C8B-B14F-4D97-AF65-F5344CB8AC3E}">
        <p14:creationId xmlns:p14="http://schemas.microsoft.com/office/powerpoint/2010/main" val="192715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7</a:t>
            </a:fld>
            <a:endParaRPr lang="en-US"/>
          </a:p>
        </p:txBody>
      </p:sp>
    </p:spTree>
    <p:extLst>
      <p:ext uri="{BB962C8B-B14F-4D97-AF65-F5344CB8AC3E}">
        <p14:creationId xmlns:p14="http://schemas.microsoft.com/office/powerpoint/2010/main" val="350595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8</a:t>
            </a:fld>
            <a:endParaRPr lang="en-US"/>
          </a:p>
        </p:txBody>
      </p:sp>
    </p:spTree>
    <p:extLst>
      <p:ext uri="{BB962C8B-B14F-4D97-AF65-F5344CB8AC3E}">
        <p14:creationId xmlns:p14="http://schemas.microsoft.com/office/powerpoint/2010/main" val="3685670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400B1E-C925-4DE5-AB0E-9551E81CE9C0}" type="slidenum">
              <a:rPr lang="en-US" smtClean="0"/>
              <a:t>11</a:t>
            </a:fld>
            <a:endParaRPr lang="en-US"/>
          </a:p>
        </p:txBody>
      </p:sp>
    </p:spTree>
    <p:extLst>
      <p:ext uri="{BB962C8B-B14F-4D97-AF65-F5344CB8AC3E}">
        <p14:creationId xmlns:p14="http://schemas.microsoft.com/office/powerpoint/2010/main" val="617417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72F8B93D-5138-4158-96D0-EB12C75137DC}" type="datetimeFigureOut">
              <a:rPr lang="en-US" smtClean="0"/>
              <a:t>1/12/2021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0699516-774D-45C7-B561-B34CE9D1DC1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F8B93D-5138-4158-96D0-EB12C75137DC}"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F8B93D-5138-4158-96D0-EB12C75137D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72F8B93D-5138-4158-96D0-EB12C75137DC}" type="datetimeFigureOut">
              <a:rPr lang="en-US" smtClean="0"/>
              <a:t>1/12/2021</a:t>
            </a:fld>
            <a:endParaRPr lang="en-US"/>
          </a:p>
        </p:txBody>
      </p:sp>
      <p:sp>
        <p:nvSpPr>
          <p:cNvPr id="27" name="Slide Number Placeholder 26"/>
          <p:cNvSpPr>
            <a:spLocks noGrp="1"/>
          </p:cNvSpPr>
          <p:nvPr>
            <p:ph type="sldNum" sz="quarter" idx="11"/>
          </p:nvPr>
        </p:nvSpPr>
        <p:spPr/>
        <p:txBody>
          <a:bodyPr rtlCol="0"/>
          <a:lstStyle/>
          <a:p>
            <a:fld id="{70699516-774D-45C7-B561-B34CE9D1DC1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72F8B93D-5138-4158-96D0-EB12C75137DC}" type="datetimeFigureOut">
              <a:rPr lang="en-US" smtClean="0"/>
              <a:t>1/12/2021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0699516-774D-45C7-B561-B34CE9D1DC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8B93D-5138-4158-96D0-EB12C75137DC}"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F8B93D-5138-4158-96D0-EB12C75137D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2F8B93D-5138-4158-96D0-EB12C75137DC}"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99516-774D-45C7-B561-B34CE9D1DC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2F8B93D-5138-4158-96D0-EB12C75137DC}" type="datetimeFigureOut">
              <a:rPr lang="en-US" smtClean="0"/>
              <a:t>1/12/2021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0699516-774D-45C7-B561-B34CE9D1DC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www.rotary5630.org/wp-content/uploads/2012/07/Providing-Clean-Water.gif" TargetMode="External"/><Relationship Id="rId7" Type="http://schemas.openxmlformats.org/officeDocument/2006/relationships/image" Target="../media/image5.gif"/><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hyperlink" Target="http://www.rotary5630.org/wp-content/uploads/2012/07/Supporting-Education.gif" TargetMode="External"/><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3.gif"/><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redcross.org/local/texas/north-texa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ConvalescentPlasma@CarterBloodCare.org" TargetMode="External"/><Relationship Id="rId2" Type="http://schemas.openxmlformats.org/officeDocument/2006/relationships/hyperlink" Target="https://www.carterbloodcare.org/eligibility/" TargetMode="External"/><Relationship Id="rId1" Type="http://schemas.openxmlformats.org/officeDocument/2006/relationships/slideLayout" Target="../slideLayouts/slideLayout2.xml"/><Relationship Id="rId5" Type="http://schemas.openxmlformats.org/officeDocument/2006/relationships/hyperlink" Target="tel:8174125830" TargetMode="External"/><Relationship Id="rId4" Type="http://schemas.openxmlformats.org/officeDocument/2006/relationships/hyperlink" Target="https://ww2.greatpartners.org/donor/schedules/cent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urblooddriv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575" y="1968500"/>
            <a:ext cx="7772400" cy="1470025"/>
          </a:xfrm>
        </p:spPr>
        <p:txBody>
          <a:bodyPr>
            <a:normAutofit fontScale="90000"/>
          </a:bodyPr>
          <a:lstStyle/>
          <a:p>
            <a:br>
              <a:rPr lang="en-US" sz="3100" dirty="0"/>
            </a:br>
            <a:r>
              <a:rPr lang="en-US" sz="3100" dirty="0"/>
              <a:t>Rotary District 5790</a:t>
            </a:r>
            <a:br>
              <a:rPr lang="en-US" sz="2700" dirty="0"/>
            </a:br>
            <a:br>
              <a:rPr lang="en-US" sz="2700" dirty="0"/>
            </a:br>
            <a:r>
              <a:rPr lang="en-US" sz="2700" dirty="0">
                <a:solidFill>
                  <a:srgbClr val="FF0000"/>
                </a:solidFill>
              </a:rPr>
              <a:t>URGENT CALL TO ACTION</a:t>
            </a:r>
            <a:br>
              <a:rPr lang="en-US" sz="2700" dirty="0"/>
            </a:br>
            <a:r>
              <a:rPr lang="en-US" sz="2700" dirty="0">
                <a:solidFill>
                  <a:srgbClr val="FFC000"/>
                </a:solidFill>
              </a:rPr>
              <a:t>COVID Plasma </a:t>
            </a:r>
            <a:r>
              <a:rPr lang="en-US" sz="2700" dirty="0"/>
              <a:t>Donation Initiative</a:t>
            </a:r>
            <a:br>
              <a:rPr lang="en-US" sz="2700" dirty="0"/>
            </a:br>
            <a:br>
              <a:rPr lang="en-US" sz="2700" dirty="0"/>
            </a:br>
            <a:r>
              <a:rPr lang="en-US" sz="2700" dirty="0"/>
              <a:t>Blood Donation &amp; Blood Challenge 2020-2021</a:t>
            </a:r>
            <a:br>
              <a:rPr lang="en-US" dirty="0"/>
            </a:br>
            <a:endParaRPr lang="en-US" dirty="0"/>
          </a:p>
        </p:txBody>
      </p:sp>
      <p:pic>
        <p:nvPicPr>
          <p:cNvPr id="1029" name="Picture 5" descr="Fighting-Desease"/>
          <p:cNvPicPr>
            <a:picLocks noChangeAspect="1" noChangeArrowheads="1"/>
          </p:cNvPicPr>
          <p:nvPr/>
        </p:nvPicPr>
        <p:blipFill>
          <a:blip r:embed="rId2" cstate="print"/>
          <a:srcRect/>
          <a:stretch>
            <a:fillRect/>
          </a:stretch>
        </p:blipFill>
        <p:spPr bwMode="auto">
          <a:xfrm>
            <a:off x="2438400" y="3371850"/>
            <a:ext cx="1428750" cy="1428750"/>
          </a:xfrm>
          <a:prstGeom prst="rect">
            <a:avLst/>
          </a:prstGeom>
          <a:solidFill>
            <a:schemeClr val="accent2">
              <a:lumMod val="40000"/>
              <a:lumOff val="60000"/>
            </a:schemeClr>
          </a:solidFill>
          <a:ln w="76200">
            <a:solidFill>
              <a:srgbClr val="FF0000"/>
            </a:solidFill>
          </a:ln>
        </p:spPr>
      </p:pic>
      <p:pic>
        <p:nvPicPr>
          <p:cNvPr id="1030" name="Picture 6" descr="Providing-Clean-Water">
            <a:hlinkClick r:id="rId3" tooltip="The Rotary Foundation Areas of Focus"/>
          </p:cNvPr>
          <p:cNvPicPr>
            <a:picLocks noChangeAspect="1" noChangeArrowheads="1"/>
          </p:cNvPicPr>
          <p:nvPr/>
        </p:nvPicPr>
        <p:blipFill>
          <a:blip r:embed="rId4" cstate="print"/>
          <a:srcRect/>
          <a:stretch>
            <a:fillRect/>
          </a:stretch>
        </p:blipFill>
        <p:spPr bwMode="auto">
          <a:xfrm>
            <a:off x="5486400" y="3524250"/>
            <a:ext cx="1428750" cy="1428750"/>
          </a:xfrm>
          <a:prstGeom prst="rect">
            <a:avLst/>
          </a:prstGeom>
          <a:noFill/>
        </p:spPr>
      </p:pic>
      <p:pic>
        <p:nvPicPr>
          <p:cNvPr id="1031" name="Picture 7" descr="Saving-Mothers-&amp;-Children"/>
          <p:cNvPicPr>
            <a:picLocks noChangeAspect="1" noChangeArrowheads="1"/>
          </p:cNvPicPr>
          <p:nvPr/>
        </p:nvPicPr>
        <p:blipFill>
          <a:blip r:embed="rId5" cstate="print"/>
          <a:srcRect/>
          <a:stretch>
            <a:fillRect/>
          </a:stretch>
        </p:blipFill>
        <p:spPr bwMode="auto">
          <a:xfrm>
            <a:off x="3962400" y="3371850"/>
            <a:ext cx="1428750" cy="1428750"/>
          </a:xfrm>
          <a:prstGeom prst="rect">
            <a:avLst/>
          </a:prstGeom>
          <a:noFill/>
          <a:ln w="76200">
            <a:solidFill>
              <a:srgbClr val="FF0000"/>
            </a:solidFill>
          </a:ln>
        </p:spPr>
      </p:pic>
      <p:pic>
        <p:nvPicPr>
          <p:cNvPr id="1032" name="Picture 8" descr="Supporting-Education">
            <a:hlinkClick r:id="rId6" tooltip="The Rotary Foundation Areas of Focus"/>
          </p:cNvPr>
          <p:cNvPicPr>
            <a:picLocks noChangeAspect="1" noChangeArrowheads="1"/>
          </p:cNvPicPr>
          <p:nvPr/>
        </p:nvPicPr>
        <p:blipFill>
          <a:blip r:embed="rId7" cstate="print"/>
          <a:srcRect/>
          <a:stretch>
            <a:fillRect/>
          </a:stretch>
        </p:blipFill>
        <p:spPr bwMode="auto">
          <a:xfrm>
            <a:off x="3962400" y="4972050"/>
            <a:ext cx="1428750" cy="1428750"/>
          </a:xfrm>
          <a:prstGeom prst="rect">
            <a:avLst/>
          </a:prstGeom>
          <a:noFill/>
        </p:spPr>
      </p:pic>
      <p:pic>
        <p:nvPicPr>
          <p:cNvPr id="1033" name="Picture 9" descr="Growing-Local-Economies"/>
          <p:cNvPicPr>
            <a:picLocks noChangeAspect="1" noChangeArrowheads="1"/>
          </p:cNvPicPr>
          <p:nvPr/>
        </p:nvPicPr>
        <p:blipFill>
          <a:blip r:embed="rId8" cstate="print"/>
          <a:srcRect/>
          <a:stretch>
            <a:fillRect/>
          </a:stretch>
        </p:blipFill>
        <p:spPr bwMode="auto">
          <a:xfrm>
            <a:off x="5486400" y="4972050"/>
            <a:ext cx="1428750" cy="1428750"/>
          </a:xfrm>
          <a:prstGeom prst="rect">
            <a:avLst/>
          </a:prstGeom>
          <a:noFill/>
        </p:spPr>
      </p:pic>
      <p:pic>
        <p:nvPicPr>
          <p:cNvPr id="1028" name="Picture 4" descr="Promoting-Peace"/>
          <p:cNvPicPr>
            <a:picLocks noChangeAspect="1" noChangeArrowheads="1"/>
          </p:cNvPicPr>
          <p:nvPr/>
        </p:nvPicPr>
        <p:blipFill>
          <a:blip r:embed="rId9" cstate="print"/>
          <a:srcRect/>
          <a:stretch>
            <a:fillRect/>
          </a:stretch>
        </p:blipFill>
        <p:spPr bwMode="auto">
          <a:xfrm>
            <a:off x="31750" y="-12320588"/>
            <a:ext cx="1428750" cy="1428750"/>
          </a:xfrm>
          <a:prstGeom prst="rect">
            <a:avLst/>
          </a:prstGeom>
          <a:noFill/>
        </p:spPr>
      </p:pic>
      <p:pic>
        <p:nvPicPr>
          <p:cNvPr id="1035" name="Picture 11" descr="http://www.rotary5630.org/wp-content/uploads/2012/07/Promoting-Peace.gif"/>
          <p:cNvPicPr>
            <a:picLocks noChangeAspect="1" noChangeArrowheads="1"/>
          </p:cNvPicPr>
          <p:nvPr/>
        </p:nvPicPr>
        <p:blipFill>
          <a:blip r:embed="rId9" cstate="print"/>
          <a:srcRect/>
          <a:stretch>
            <a:fillRect/>
          </a:stretch>
        </p:blipFill>
        <p:spPr bwMode="auto">
          <a:xfrm>
            <a:off x="2438400" y="4972050"/>
            <a:ext cx="1428750" cy="1428750"/>
          </a:xfrm>
          <a:prstGeom prst="rect">
            <a:avLst/>
          </a:prstGeom>
          <a:noFill/>
        </p:spPr>
      </p:pic>
      <p:pic>
        <p:nvPicPr>
          <p:cNvPr id="11" name="Picture 10"/>
          <p:cNvPicPr/>
          <p:nvPr/>
        </p:nvPicPr>
        <p:blipFill rotWithShape="1">
          <a:blip r:embed="rId10"/>
          <a:srcRect l="5770" t="20393" r="68568" b="57453"/>
          <a:stretch/>
        </p:blipFill>
        <p:spPr bwMode="auto">
          <a:xfrm>
            <a:off x="7086600" y="222750"/>
            <a:ext cx="1675130" cy="844049"/>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4957"/>
            <a:ext cx="8229600" cy="1066800"/>
          </a:xfrm>
        </p:spPr>
        <p:txBody>
          <a:bodyPr>
            <a:normAutofit fontScale="90000"/>
          </a:bodyPr>
          <a:lstStyle/>
          <a:p>
            <a:r>
              <a:rPr lang="en-US" dirty="0"/>
              <a:t>GNBD Updates from Around the World</a:t>
            </a:r>
          </a:p>
        </p:txBody>
      </p:sp>
      <p:sp>
        <p:nvSpPr>
          <p:cNvPr id="3" name="Content Placeholder 2"/>
          <p:cNvSpPr>
            <a:spLocks noGrp="1"/>
          </p:cNvSpPr>
          <p:nvPr>
            <p:ph idx="1"/>
          </p:nvPr>
        </p:nvSpPr>
        <p:spPr>
          <a:xfrm>
            <a:off x="5253037" y="4151249"/>
            <a:ext cx="8229600" cy="4325112"/>
          </a:xfrm>
        </p:spPr>
        <p:txBody>
          <a:bodyPr/>
          <a:lstStyle/>
          <a:p>
            <a:endParaRPr lang="en-US" dirty="0"/>
          </a:p>
        </p:txBody>
      </p:sp>
      <p:pic>
        <p:nvPicPr>
          <p:cNvPr id="1026" name="Picture 2" descr="Cap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44574"/>
            <a:ext cx="407670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3"/>
          <a:srcRect l="4512" t="9750" r="49290" b="4891"/>
          <a:stretch/>
        </p:blipFill>
        <p:spPr bwMode="auto">
          <a:xfrm>
            <a:off x="381000" y="1627424"/>
            <a:ext cx="4114800" cy="4697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452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normAutofit/>
          </a:bodyPr>
          <a:lstStyle/>
          <a:p>
            <a:r>
              <a:rPr lang="en-US" sz="4000" dirty="0"/>
              <a:t>Call To Action</a:t>
            </a:r>
          </a:p>
        </p:txBody>
      </p:sp>
      <p:sp>
        <p:nvSpPr>
          <p:cNvPr id="3" name="Content Placeholder 2"/>
          <p:cNvSpPr>
            <a:spLocks noGrp="1"/>
          </p:cNvSpPr>
          <p:nvPr>
            <p:ph idx="1"/>
          </p:nvPr>
        </p:nvSpPr>
        <p:spPr>
          <a:xfrm>
            <a:off x="304800" y="1066800"/>
            <a:ext cx="8153400" cy="5029200"/>
          </a:xfrm>
        </p:spPr>
        <p:txBody>
          <a:bodyPr>
            <a:normAutofit fontScale="70000" lnSpcReduction="20000"/>
          </a:bodyPr>
          <a:lstStyle/>
          <a:p>
            <a:r>
              <a:rPr lang="en-US" sz="2000" b="1" dirty="0"/>
              <a:t>Assign a Blood Drive Chair </a:t>
            </a:r>
            <a:r>
              <a:rPr lang="en-US" sz="2000" dirty="0"/>
              <a:t>for your Club. The difference we can make is measured in lives.</a:t>
            </a:r>
          </a:p>
          <a:p>
            <a:r>
              <a:rPr lang="en-US" sz="2000" b="1" dirty="0">
                <a:solidFill>
                  <a:srgbClr val="FF0000"/>
                </a:solidFill>
              </a:rPr>
              <a:t>Compete</a:t>
            </a:r>
            <a:r>
              <a:rPr lang="en-US" sz="2000" dirty="0"/>
              <a:t> with all District 5790 Clubs AND help us continue a friendly </a:t>
            </a:r>
            <a:r>
              <a:rPr lang="en-US" sz="2000" b="1" dirty="0">
                <a:solidFill>
                  <a:srgbClr val="FF0000"/>
                </a:solidFill>
              </a:rPr>
              <a:t>Challenge</a:t>
            </a:r>
            <a:r>
              <a:rPr lang="en-US" sz="2000" dirty="0"/>
              <a:t> with other large Districts in Texas!</a:t>
            </a:r>
          </a:p>
          <a:p>
            <a:r>
              <a:rPr lang="en-US" sz="2000" dirty="0"/>
              <a:t>All it takes is a little education and </a:t>
            </a:r>
            <a:r>
              <a:rPr lang="en-US" sz="2000" b="1" dirty="0"/>
              <a:t>making ‘the ask’. </a:t>
            </a:r>
            <a:r>
              <a:rPr lang="en-US" sz="2000" dirty="0"/>
              <a:t>Your club leadership is equipped for success and making a focused impact via District resources, skilled personnel and new reporting tools.</a:t>
            </a:r>
          </a:p>
          <a:p>
            <a:r>
              <a:rPr lang="en-US" sz="2000" b="1" dirty="0"/>
              <a:t>Can’t donate?  </a:t>
            </a:r>
            <a:r>
              <a:rPr lang="en-US" sz="2000" dirty="0">
                <a:solidFill>
                  <a:srgbClr val="FF0000"/>
                </a:solidFill>
              </a:rPr>
              <a:t>‘Earn your fangs’  </a:t>
            </a:r>
            <a:r>
              <a:rPr lang="en-US" sz="2000" dirty="0"/>
              <a:t>- advocate and promote your Club’s drive to improve attendance (non-Rotarians welcome of course)</a:t>
            </a:r>
          </a:p>
          <a:p>
            <a:r>
              <a:rPr lang="en-US" sz="2000" dirty="0"/>
              <a:t>This is a </a:t>
            </a:r>
            <a:r>
              <a:rPr lang="en-US" sz="2000" b="1" dirty="0"/>
              <a:t>work in progress </a:t>
            </a:r>
            <a:r>
              <a:rPr lang="en-US" sz="2000" dirty="0"/>
              <a:t>and your </a:t>
            </a:r>
            <a:r>
              <a:rPr lang="en-US" sz="2000" b="1" dirty="0"/>
              <a:t>feedback is critical </a:t>
            </a:r>
            <a:r>
              <a:rPr lang="en-US" sz="2000" dirty="0"/>
              <a:t>to improvement &amp; delivery of needed support. </a:t>
            </a:r>
          </a:p>
          <a:p>
            <a:r>
              <a:rPr lang="en-US" sz="2000" dirty="0"/>
              <a:t>Help encourage ‘bite sized’ facts and education about blood donation efforts in your community and worldwide.  Social Media to play a bigger role</a:t>
            </a:r>
          </a:p>
          <a:p>
            <a:r>
              <a:rPr lang="en-US" sz="2000" dirty="0"/>
              <a:t>Take a moment to educate your Board &amp; Club members about the pride of District 5790 – the Global Network for Blood Donation (GNBD) – we are part of something </a:t>
            </a:r>
            <a:r>
              <a:rPr lang="en-US" sz="2000" b="1" dirty="0"/>
              <a:t>BIG.</a:t>
            </a:r>
          </a:p>
          <a:p>
            <a:pPr>
              <a:buNone/>
            </a:pPr>
            <a:endParaRPr lang="en-US" sz="2000" dirty="0"/>
          </a:p>
          <a:p>
            <a:pPr>
              <a:buNone/>
            </a:pPr>
            <a:endParaRPr lang="en-US" sz="2000" dirty="0"/>
          </a:p>
          <a:p>
            <a:pPr>
              <a:buNone/>
            </a:pPr>
            <a:r>
              <a:rPr lang="en-US" sz="2000" b="1" u="sng" dirty="0"/>
              <a:t>Key Dates:</a:t>
            </a:r>
          </a:p>
          <a:p>
            <a:r>
              <a:rPr lang="nl-NL" sz="2000" b="1" dirty="0"/>
              <a:t>14 June 2016 - </a:t>
            </a:r>
            <a:r>
              <a:rPr lang="nl-NL" sz="2000" dirty="0"/>
              <a:t>				</a:t>
            </a:r>
            <a:r>
              <a:rPr lang="nl-NL" sz="2000" dirty="0">
                <a:solidFill>
                  <a:srgbClr val="FF0000"/>
                </a:solidFill>
              </a:rPr>
              <a:t>World Blood Donor Day</a:t>
            </a:r>
          </a:p>
          <a:p>
            <a:r>
              <a:rPr lang="nl-NL" sz="2000" b="1" dirty="0"/>
              <a:t>1 July 2015 - 31 July 2015 </a:t>
            </a:r>
            <a:r>
              <a:rPr lang="nl-NL" sz="2000" dirty="0"/>
              <a:t>- 			</a:t>
            </a:r>
            <a:r>
              <a:rPr lang="nl-NL" sz="2000" dirty="0">
                <a:solidFill>
                  <a:srgbClr val="FF0000"/>
                </a:solidFill>
              </a:rPr>
              <a:t>Rotary Blood Donation Month</a:t>
            </a:r>
            <a:endParaRPr lang="en-US" sz="2000" dirty="0"/>
          </a:p>
          <a:p>
            <a:r>
              <a:rPr lang="nl-NL" sz="2000" b="1" dirty="0"/>
              <a:t>1 December 2015 - 31 December 2015 - 	</a:t>
            </a:r>
            <a:r>
              <a:rPr lang="nl-NL" sz="2000" dirty="0">
                <a:solidFill>
                  <a:srgbClr val="FF0000"/>
                </a:solidFill>
              </a:rPr>
              <a:t>Rotary Family Month -						 Blood Donation Initiative</a:t>
            </a:r>
          </a:p>
          <a:p>
            <a:r>
              <a:rPr lang="en-US" sz="2000" b="1" dirty="0"/>
              <a:t>1 July 2015 – 30 June 2015</a:t>
            </a:r>
            <a:r>
              <a:rPr lang="en-US" sz="2000" dirty="0"/>
              <a:t>	-</a:t>
            </a:r>
            <a:r>
              <a:rPr lang="en-US" sz="2000" dirty="0">
                <a:solidFill>
                  <a:srgbClr val="FF0000"/>
                </a:solidFill>
              </a:rPr>
              <a:t>		Governors’ Challenge Period</a:t>
            </a:r>
          </a:p>
          <a:p>
            <a:pPr>
              <a:buNone/>
            </a:pPr>
            <a:endParaRPr lang="en-US" sz="2000" dirty="0"/>
          </a:p>
        </p:txBody>
      </p:sp>
      <p:sp>
        <p:nvSpPr>
          <p:cNvPr id="5" name="TextBox 4"/>
          <p:cNvSpPr txBox="1"/>
          <p:nvPr/>
        </p:nvSpPr>
        <p:spPr>
          <a:xfrm>
            <a:off x="457200" y="6172200"/>
            <a:ext cx="8382000" cy="338554"/>
          </a:xfrm>
          <a:prstGeom prst="rect">
            <a:avLst/>
          </a:prstGeom>
          <a:noFill/>
        </p:spPr>
        <p:txBody>
          <a:bodyPr wrap="square" rtlCol="0">
            <a:spAutoFit/>
          </a:bodyPr>
          <a:lstStyle/>
          <a:p>
            <a:r>
              <a:rPr lang="en-US" sz="1600" b="1" dirty="0">
                <a:solidFill>
                  <a:srgbClr val="0070C0"/>
                </a:solidFill>
              </a:rPr>
              <a:t>Finally . . . . A Modest Goal:  </a:t>
            </a:r>
            <a:r>
              <a:rPr lang="en-US" sz="1600" b="1" dirty="0">
                <a:solidFill>
                  <a:srgbClr val="FF0000"/>
                </a:solidFill>
              </a:rPr>
              <a:t>ONE UNIT OF BLOOD PER ROTARIAN PER YEAR</a:t>
            </a:r>
          </a:p>
        </p:txBody>
      </p:sp>
      <p:graphicFrame>
        <p:nvGraphicFramePr>
          <p:cNvPr id="6" name="Table 5"/>
          <p:cNvGraphicFramePr>
            <a:graphicFrameLocks noGrp="1"/>
          </p:cNvGraphicFramePr>
          <p:nvPr>
            <p:extLst>
              <p:ext uri="{D42A27DB-BD31-4B8C-83A1-F6EECF244321}">
                <p14:modId xmlns:p14="http://schemas.microsoft.com/office/powerpoint/2010/main" val="1887382482"/>
              </p:ext>
            </p:extLst>
          </p:nvPr>
        </p:nvGraphicFramePr>
        <p:xfrm>
          <a:off x="457200" y="3886200"/>
          <a:ext cx="8458200" cy="1859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264379">
                <a:tc gridSpan="2">
                  <a:txBody>
                    <a:bodyPr/>
                    <a:lstStyle/>
                    <a:p>
                      <a:r>
                        <a:rPr lang="en-US" dirty="0"/>
                        <a:t>Key Dates &amp; Deadlines</a:t>
                      </a:r>
                    </a:p>
                  </a:txBody>
                  <a:tcPr/>
                </a:tc>
                <a:tc hMerge="1">
                  <a:txBody>
                    <a:bodyPr/>
                    <a:lstStyle/>
                    <a:p>
                      <a:endParaRPr lang="en-US" dirty="0"/>
                    </a:p>
                  </a:txBody>
                  <a:tcPr/>
                </a:tc>
                <a:extLst>
                  <a:ext uri="{0D108BD9-81ED-4DB2-BD59-A6C34878D82A}">
                    <a16:rowId xmlns:a16="http://schemas.microsoft.com/office/drawing/2014/main" val="10000"/>
                  </a:ext>
                </a:extLst>
              </a:tr>
              <a:tr h="264379">
                <a:tc>
                  <a:txBody>
                    <a:bodyPr/>
                    <a:lstStyle/>
                    <a:p>
                      <a:r>
                        <a:rPr lang="en-US" sz="1400" dirty="0"/>
                        <a:t>July 1, 2020- July 31, 2021</a:t>
                      </a:r>
                    </a:p>
                  </a:txBody>
                  <a:tcPr/>
                </a:tc>
                <a:tc>
                  <a:txBody>
                    <a:bodyPr/>
                    <a:lstStyle/>
                    <a:p>
                      <a:r>
                        <a:rPr lang="en-US" sz="1400" dirty="0">
                          <a:solidFill>
                            <a:srgbClr val="FF0000"/>
                          </a:solidFill>
                        </a:rPr>
                        <a:t>Rotary Blood Donation Month</a:t>
                      </a:r>
                    </a:p>
                  </a:txBody>
                  <a:tcPr/>
                </a:tc>
                <a:extLst>
                  <a:ext uri="{0D108BD9-81ED-4DB2-BD59-A6C34878D82A}">
                    <a16:rowId xmlns:a16="http://schemas.microsoft.com/office/drawing/2014/main" val="10001"/>
                  </a:ext>
                </a:extLst>
              </a:tr>
              <a:tr h="456325">
                <a:tc>
                  <a:txBody>
                    <a:bodyPr/>
                    <a:lstStyle/>
                    <a:p>
                      <a:r>
                        <a:rPr lang="en-US" sz="1600" b="1" dirty="0">
                          <a:solidFill>
                            <a:srgbClr val="FF0000"/>
                          </a:solidFill>
                        </a:rPr>
                        <a:t>January 2021</a:t>
                      </a:r>
                    </a:p>
                  </a:txBody>
                  <a:tcPr/>
                </a:tc>
                <a:tc>
                  <a:txBody>
                    <a:bodyPr/>
                    <a:lstStyle/>
                    <a:p>
                      <a:r>
                        <a:rPr lang="en-US" sz="1600" b="1" dirty="0">
                          <a:solidFill>
                            <a:srgbClr val="FF0000"/>
                          </a:solidFill>
                        </a:rPr>
                        <a:t>Rotary COVID Focus Month – Plasma AND Blood</a:t>
                      </a:r>
                      <a:r>
                        <a:rPr lang="en-US" sz="1600" b="1" baseline="0" dirty="0">
                          <a:solidFill>
                            <a:srgbClr val="FF0000"/>
                          </a:solidFill>
                        </a:rPr>
                        <a:t> Donation Initiative</a:t>
                      </a:r>
                      <a:endParaRPr lang="en-US" sz="1600" b="1" dirty="0">
                        <a:solidFill>
                          <a:srgbClr val="FF0000"/>
                        </a:solidFill>
                      </a:endParaRPr>
                    </a:p>
                  </a:txBody>
                  <a:tcPr/>
                </a:tc>
                <a:extLst>
                  <a:ext uri="{0D108BD9-81ED-4DB2-BD59-A6C34878D82A}">
                    <a16:rowId xmlns:a16="http://schemas.microsoft.com/office/drawing/2014/main" val="10002"/>
                  </a:ext>
                </a:extLst>
              </a:tr>
              <a:tr h="264379">
                <a:tc>
                  <a:txBody>
                    <a:bodyPr/>
                    <a:lstStyle/>
                    <a:p>
                      <a:r>
                        <a:rPr lang="en-US" sz="1400" b="1" dirty="0"/>
                        <a:t>July 1, 2020 – June 30, 2021</a:t>
                      </a:r>
                    </a:p>
                  </a:txBody>
                  <a:tcPr>
                    <a:solidFill>
                      <a:schemeClr val="accent4">
                        <a:lumMod val="40000"/>
                        <a:lumOff val="60000"/>
                      </a:schemeClr>
                    </a:solidFill>
                  </a:tcPr>
                </a:tc>
                <a:tc>
                  <a:txBody>
                    <a:bodyPr/>
                    <a:lstStyle/>
                    <a:p>
                      <a:r>
                        <a:rPr lang="en-US" sz="1400" b="1" dirty="0"/>
                        <a:t>Governors’ Challenge Period</a:t>
                      </a:r>
                    </a:p>
                  </a:txBody>
                  <a:tcPr>
                    <a:solidFill>
                      <a:schemeClr val="accent4">
                        <a:lumMod val="40000"/>
                        <a:lumOff val="60000"/>
                      </a:schemeClr>
                    </a:solidFill>
                  </a:tcPr>
                </a:tc>
                <a:extLst>
                  <a:ext uri="{0D108BD9-81ED-4DB2-BD59-A6C34878D82A}">
                    <a16:rowId xmlns:a16="http://schemas.microsoft.com/office/drawing/2014/main" val="10003"/>
                  </a:ext>
                </a:extLst>
              </a:tr>
              <a:tr h="264379">
                <a:tc>
                  <a:txBody>
                    <a:bodyPr/>
                    <a:lstStyle/>
                    <a:p>
                      <a:r>
                        <a:rPr lang="en-US" sz="1400" dirty="0"/>
                        <a:t>June 14, 2021</a:t>
                      </a:r>
                    </a:p>
                  </a:txBody>
                  <a:tcPr/>
                </a:tc>
                <a:tc>
                  <a:txBody>
                    <a:bodyPr/>
                    <a:lstStyle/>
                    <a:p>
                      <a:r>
                        <a:rPr lang="en-US" sz="1400" dirty="0">
                          <a:solidFill>
                            <a:srgbClr val="FF0000"/>
                          </a:solidFill>
                        </a:rPr>
                        <a:t>World Blood Donor Day</a:t>
                      </a:r>
                    </a:p>
                  </a:txBody>
                  <a:tcPr/>
                </a:tc>
                <a:extLst>
                  <a:ext uri="{0D108BD9-81ED-4DB2-BD59-A6C34878D82A}">
                    <a16:rowId xmlns:a16="http://schemas.microsoft.com/office/drawing/2014/main" val="10004"/>
                  </a:ext>
                </a:extLst>
              </a:tr>
            </a:tbl>
          </a:graphicData>
        </a:graphic>
      </p:graphicFrame>
      <p:pic>
        <p:nvPicPr>
          <p:cNvPr id="7" name="Picture 6"/>
          <p:cNvPicPr/>
          <p:nvPr/>
        </p:nvPicPr>
        <p:blipFill rotWithShape="1">
          <a:blip r:embed="rId3"/>
          <a:srcRect l="5770" t="20393" r="68568" b="57453"/>
          <a:stretch/>
        </p:blipFill>
        <p:spPr bwMode="auto">
          <a:xfrm>
            <a:off x="7316470" y="228600"/>
            <a:ext cx="1522730" cy="73914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501"/>
            <a:ext cx="5562599" cy="1066800"/>
          </a:xfrm>
        </p:spPr>
        <p:txBody>
          <a:bodyPr>
            <a:normAutofit fontScale="90000"/>
          </a:bodyPr>
          <a:lstStyle/>
          <a:p>
            <a:r>
              <a:rPr lang="en-US" dirty="0"/>
              <a:t>Understanding the Need for Action Locally</a:t>
            </a:r>
          </a:p>
        </p:txBody>
      </p:sp>
      <p:sp>
        <p:nvSpPr>
          <p:cNvPr id="3" name="Content Placeholder 2"/>
          <p:cNvSpPr>
            <a:spLocks noGrp="1"/>
          </p:cNvSpPr>
          <p:nvPr>
            <p:ph idx="1"/>
          </p:nvPr>
        </p:nvSpPr>
        <p:spPr>
          <a:xfrm>
            <a:off x="380999" y="1753455"/>
            <a:ext cx="8564693" cy="5029200"/>
          </a:xfrm>
        </p:spPr>
        <p:txBody>
          <a:bodyPr>
            <a:normAutofit fontScale="62500" lnSpcReduction="20000"/>
          </a:bodyPr>
          <a:lstStyle/>
          <a:p>
            <a:r>
              <a:rPr lang="en-US" sz="3300" b="1" dirty="0"/>
              <a:t>While we cannot live in fear- let’s address the real problems affecting communities in District 5790</a:t>
            </a:r>
          </a:p>
          <a:p>
            <a:endParaRPr lang="en-US" dirty="0"/>
          </a:p>
          <a:p>
            <a:r>
              <a:rPr lang="en-US" dirty="0"/>
              <a:t>COVID-19 cases in District 5790 have hit home – We have lost some of our brightest Rotarians!</a:t>
            </a:r>
          </a:p>
          <a:p>
            <a:pPr lvl="1">
              <a:spcAft>
                <a:spcPts val="1200"/>
              </a:spcAft>
            </a:pPr>
            <a:r>
              <a:rPr lang="en-US" dirty="0"/>
              <a:t>Regionally in our District, Johns Hopkins reports 120-160 new confirmed cases per 100,000 people per day in Tarrant, Denton, Wise, Parker, Bosque, Hood and Johnson Counties</a:t>
            </a:r>
          </a:p>
          <a:p>
            <a:pPr lvl="1">
              <a:spcAft>
                <a:spcPts val="1200"/>
              </a:spcAft>
            </a:pPr>
            <a:r>
              <a:rPr lang="en-US" dirty="0"/>
              <a:t>Daily death toll has stabilized at 1-3 deaths/day per 100,000 population</a:t>
            </a:r>
          </a:p>
          <a:p>
            <a:pPr lvl="1">
              <a:spcAft>
                <a:spcPts val="1200"/>
              </a:spcAft>
            </a:pPr>
            <a:r>
              <a:rPr lang="en-US" dirty="0"/>
              <a:t>Primary need is for those who get sick due to weakened pre-existing conditions, but some young healthy affected as well.</a:t>
            </a:r>
          </a:p>
          <a:p>
            <a:pPr marL="411480" lvl="1" indent="0">
              <a:buNone/>
            </a:pPr>
            <a:endParaRPr lang="en-US" dirty="0"/>
          </a:p>
          <a:p>
            <a:r>
              <a:rPr lang="en-US" dirty="0"/>
              <a:t>Plasma demand from hospitals has surged from requests for </a:t>
            </a:r>
            <a:r>
              <a:rPr lang="en-US" dirty="0">
                <a:solidFill>
                  <a:srgbClr val="C00000"/>
                </a:solidFill>
              </a:rPr>
              <a:t>40 units/day to 600/units per day – this is more than 1300% demand spike!</a:t>
            </a:r>
          </a:p>
          <a:p>
            <a:endParaRPr lang="en-US" dirty="0"/>
          </a:p>
          <a:p>
            <a:pPr>
              <a:spcAft>
                <a:spcPts val="1200"/>
              </a:spcAft>
            </a:pPr>
            <a:r>
              <a:rPr lang="en-US" dirty="0"/>
              <a:t>Just over 800,000 vaccine doses administered Texas-wide as of mid-January</a:t>
            </a:r>
          </a:p>
          <a:p>
            <a:pPr>
              <a:spcAft>
                <a:spcPts val="1200"/>
              </a:spcAft>
            </a:pPr>
            <a:r>
              <a:rPr lang="en-US" b="1" dirty="0">
                <a:solidFill>
                  <a:srgbClr val="C00000"/>
                </a:solidFill>
              </a:rPr>
              <a:t>Plasma &amp; Blood can save lives but hospitals are not receiving requested inventories of BOTH Plasma &amp; Blood Units </a:t>
            </a:r>
          </a:p>
        </p:txBody>
      </p:sp>
      <p:pic>
        <p:nvPicPr>
          <p:cNvPr id="2050" name="Picture 2" descr="https://www.cdc.gov/media/video/b-roll/images/covid-wh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84347"/>
            <a:ext cx="2087693" cy="116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05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75601"/>
            <a:ext cx="8534400" cy="4678204"/>
          </a:xfrm>
          <a:prstGeom prst="rect">
            <a:avLst/>
          </a:prstGeom>
          <a:noFill/>
        </p:spPr>
        <p:txBody>
          <a:bodyPr wrap="square" rtlCol="0">
            <a:spAutoFit/>
          </a:bodyPr>
          <a:lstStyle/>
          <a:p>
            <a:pPr marL="285750" indent="-285750">
              <a:spcBef>
                <a:spcPts val="3000"/>
              </a:spcBef>
              <a:buFont typeface="Arial" panose="020B0604020202020204" pitchFamily="34" charset="0"/>
              <a:buChar char="•"/>
            </a:pPr>
            <a:r>
              <a:rPr lang="en-US" dirty="0"/>
              <a:t>Convalescent Plasma is being collected at all Carter locations (see next slide) – antibodies of COVID-19 survivors - URGENT</a:t>
            </a:r>
          </a:p>
          <a:p>
            <a:pPr marL="285750" indent="-285750">
              <a:spcBef>
                <a:spcPts val="3000"/>
              </a:spcBef>
              <a:buFont typeface="Arial" panose="020B0604020202020204" pitchFamily="34" charset="0"/>
              <a:buChar char="•"/>
            </a:pPr>
            <a:r>
              <a:rPr lang="en-US" dirty="0"/>
              <a:t>November 2020 – Carter </a:t>
            </a:r>
            <a:r>
              <a:rPr lang="en-US" dirty="0" err="1"/>
              <a:t>Bloodcare</a:t>
            </a:r>
            <a:r>
              <a:rPr lang="en-US" dirty="0"/>
              <a:t> was distributing 40 units/day of Plasma and now in </a:t>
            </a:r>
            <a:r>
              <a:rPr lang="en-US" b="1" dirty="0">
                <a:solidFill>
                  <a:srgbClr val="FFC000"/>
                </a:solidFill>
              </a:rPr>
              <a:t>January 2021 well over 3oo units/day to the sickest COVID patients</a:t>
            </a:r>
          </a:p>
          <a:p>
            <a:pPr marL="285750" indent="-285750">
              <a:spcBef>
                <a:spcPts val="3000"/>
              </a:spcBef>
              <a:buFont typeface="Arial" panose="020B0604020202020204" pitchFamily="34" charset="0"/>
              <a:buChar char="•"/>
            </a:pPr>
            <a:r>
              <a:rPr lang="en-US" dirty="0"/>
              <a:t>Local Blood Centers collecting approximately half of what the demand is in District 5790</a:t>
            </a:r>
          </a:p>
          <a:p>
            <a:pPr marL="285750" indent="-285750">
              <a:spcBef>
                <a:spcPts val="3000"/>
              </a:spcBef>
              <a:buFont typeface="Arial" panose="020B0604020202020204" pitchFamily="34" charset="0"/>
              <a:buChar char="•"/>
            </a:pPr>
            <a:r>
              <a:rPr lang="en-US" dirty="0">
                <a:solidFill>
                  <a:srgbClr val="FFC000"/>
                </a:solidFill>
              </a:rPr>
              <a:t>Plasma is more urgent </a:t>
            </a:r>
            <a:r>
              <a:rPr lang="en-US" dirty="0"/>
              <a:t>need BUT </a:t>
            </a:r>
            <a:r>
              <a:rPr lang="en-US" dirty="0">
                <a:solidFill>
                  <a:srgbClr val="FF0000"/>
                </a:solidFill>
              </a:rPr>
              <a:t>blood supplies also extremely depleted </a:t>
            </a:r>
            <a:r>
              <a:rPr lang="en-US" dirty="0"/>
              <a:t>and in critical ‘emergency status’</a:t>
            </a:r>
          </a:p>
          <a:p>
            <a:pPr marL="742950" lvl="1" indent="-285750">
              <a:spcBef>
                <a:spcPts val="3000"/>
              </a:spcBef>
              <a:buFont typeface="Arial" panose="020B0604020202020204" pitchFamily="34" charset="0"/>
              <a:buChar char="•"/>
            </a:pPr>
            <a:r>
              <a:rPr lang="en-US" dirty="0" err="1"/>
              <a:t>Ie</a:t>
            </a:r>
            <a:r>
              <a:rPr lang="en-US" dirty="0"/>
              <a:t>. Typical 1000 ‘O’ blood units on shelf, </a:t>
            </a:r>
            <a:r>
              <a:rPr lang="en-US" b="1" dirty="0">
                <a:solidFill>
                  <a:srgbClr val="FF0000"/>
                </a:solidFill>
              </a:rPr>
              <a:t>NOW down to less than 100 inventory</a:t>
            </a:r>
          </a:p>
        </p:txBody>
      </p:sp>
      <p:sp>
        <p:nvSpPr>
          <p:cNvPr id="3" name="TextBox 2"/>
          <p:cNvSpPr txBox="1"/>
          <p:nvPr/>
        </p:nvSpPr>
        <p:spPr>
          <a:xfrm>
            <a:off x="762000" y="387181"/>
            <a:ext cx="7620000" cy="954107"/>
          </a:xfrm>
          <a:prstGeom prst="rect">
            <a:avLst/>
          </a:prstGeom>
          <a:noFill/>
        </p:spPr>
        <p:txBody>
          <a:bodyPr wrap="square" rtlCol="0">
            <a:spAutoFit/>
          </a:bodyPr>
          <a:lstStyle/>
          <a:p>
            <a:r>
              <a:rPr lang="en-US" sz="2800" dirty="0">
                <a:solidFill>
                  <a:srgbClr val="FFC000"/>
                </a:solidFill>
              </a:rPr>
              <a:t>COVID 19 Update </a:t>
            </a:r>
            <a:r>
              <a:rPr lang="en-US" sz="2800" dirty="0"/>
              <a:t>– OBI, American Red Cross &amp; Carter </a:t>
            </a:r>
            <a:r>
              <a:rPr lang="en-US" sz="2800" dirty="0" err="1"/>
              <a:t>BloodCare</a:t>
            </a:r>
            <a:r>
              <a:rPr lang="en-US" sz="2800" dirty="0"/>
              <a:t> Efforts In Progress</a:t>
            </a:r>
          </a:p>
        </p:txBody>
      </p:sp>
      <p:pic>
        <p:nvPicPr>
          <p:cNvPr id="4" name="Picture 3"/>
          <p:cNvPicPr/>
          <p:nvPr/>
        </p:nvPicPr>
        <p:blipFill rotWithShape="1">
          <a:blip r:embed="rId3"/>
          <a:srcRect l="5770" t="15955" r="24590" b="57453"/>
          <a:stretch/>
        </p:blipFill>
        <p:spPr bwMode="auto">
          <a:xfrm>
            <a:off x="4835769" y="5876806"/>
            <a:ext cx="4135755" cy="888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9777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33754" y="685800"/>
            <a:ext cx="8153400" cy="923330"/>
          </a:xfrm>
          <a:prstGeom prst="rect">
            <a:avLst/>
          </a:prstGeom>
          <a:solidFill>
            <a:schemeClr val="bg1"/>
          </a:solidFill>
        </p:spPr>
        <p:txBody>
          <a:bodyPr wrap="square" rtlCol="0">
            <a:spAutoFit/>
          </a:bodyPr>
          <a:lstStyle/>
          <a:p>
            <a:endParaRPr lang="en-US" dirty="0"/>
          </a:p>
          <a:p>
            <a:endParaRPr lang="en-US" dirty="0"/>
          </a:p>
          <a:p>
            <a:endParaRPr lang="en-US" dirty="0"/>
          </a:p>
        </p:txBody>
      </p:sp>
      <p:sp>
        <p:nvSpPr>
          <p:cNvPr id="5" name="TextBox 4"/>
          <p:cNvSpPr txBox="1"/>
          <p:nvPr/>
        </p:nvSpPr>
        <p:spPr>
          <a:xfrm>
            <a:off x="457200" y="1915299"/>
            <a:ext cx="7772400" cy="4124206"/>
          </a:xfrm>
          <a:prstGeom prst="rect">
            <a:avLst/>
          </a:prstGeom>
          <a:solidFill>
            <a:schemeClr val="bg1"/>
          </a:solidFill>
        </p:spPr>
        <p:txBody>
          <a:bodyPr wrap="square" rtlCol="0">
            <a:spAutoFit/>
          </a:bodyPr>
          <a:lstStyle/>
          <a:p>
            <a:pPr marL="571500" lvl="0" indent="-571500" algn="just" eaLnBrk="0" fontAlgn="base" hangingPunct="0">
              <a:spcBef>
                <a:spcPts val="1200"/>
              </a:spcBef>
              <a:spcAft>
                <a:spcPct val="0"/>
              </a:spcAft>
              <a:buFont typeface="Arial" panose="020B0604020202020204" pitchFamily="34" charset="0"/>
              <a:buChar char="•"/>
            </a:pPr>
            <a:r>
              <a:rPr lang="en-US" altLang="en-US" sz="2000" b="1" dirty="0">
                <a:solidFill>
                  <a:srgbClr val="02718F"/>
                </a:solidFill>
                <a:latin typeface="Calibri" panose="020F0502020204030204" pitchFamily="34" charset="0"/>
                <a:cs typeface="Calibri" panose="020F0502020204030204" pitchFamily="34" charset="0"/>
              </a:rPr>
              <a:t>Plasma collected from recently recovered COVID-19 patients can provide hope to those who are currently hospitalized with COVID-19. The plasma from recovered patients is called convalescent plasma and it is being transfused to treat COVID-19.</a:t>
            </a:r>
          </a:p>
          <a:p>
            <a:pPr marL="571500" lvl="0" indent="-571500" algn="just" eaLnBrk="0" fontAlgn="base" hangingPunct="0">
              <a:spcBef>
                <a:spcPts val="1200"/>
              </a:spcBef>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This convalescent plasma contains antibodies that are believed to help fight the virus. This treatment has shown promise when used similarly against other infections in the past.</a:t>
            </a:r>
          </a:p>
          <a:p>
            <a:pPr marL="571500" lvl="0" indent="-571500" algn="just" eaLnBrk="0" fontAlgn="base" hangingPunct="0">
              <a:spcBef>
                <a:spcPts val="1200"/>
              </a:spcBef>
              <a:spcAft>
                <a:spcPct val="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Antibody concentration has been shown to diminish over time. It is vital that eligible donors with these crucially needed antibodies attempt to donate their plasma every 14 days. Carter </a:t>
            </a:r>
            <a:r>
              <a:rPr lang="en-US" altLang="en-US" dirty="0" err="1">
                <a:latin typeface="Arial" panose="020B0604020202020204" pitchFamily="34" charset="0"/>
                <a:cs typeface="Arial" panose="020B0604020202020204" pitchFamily="34" charset="0"/>
              </a:rPr>
              <a:t>BloodCare</a:t>
            </a:r>
            <a:r>
              <a:rPr lang="en-US" altLang="en-US" dirty="0">
                <a:latin typeface="Arial" panose="020B0604020202020204" pitchFamily="34" charset="0"/>
                <a:cs typeface="Arial" panose="020B0604020202020204" pitchFamily="34" charset="0"/>
              </a:rPr>
              <a:t> is collecting this plasma for hospitals and their patients in our community.</a:t>
            </a:r>
          </a:p>
          <a:p>
            <a:endParaRPr lang="en-US" dirty="0"/>
          </a:p>
        </p:txBody>
      </p:sp>
      <p:sp>
        <p:nvSpPr>
          <p:cNvPr id="6" name="TextBox 5"/>
          <p:cNvSpPr txBox="1"/>
          <p:nvPr/>
        </p:nvSpPr>
        <p:spPr>
          <a:xfrm>
            <a:off x="609600" y="778133"/>
            <a:ext cx="7467600" cy="738664"/>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rPr>
              <a:t>Gift of Life:  </a:t>
            </a:r>
            <a:r>
              <a:rPr lang="en-US" dirty="0"/>
              <a:t>For many critical COVID patients, regional hospitals are using plasma to save lives after using all other means available</a:t>
            </a:r>
          </a:p>
        </p:txBody>
      </p:sp>
      <p:pic>
        <p:nvPicPr>
          <p:cNvPr id="7" name="Picture 6"/>
          <p:cNvPicPr/>
          <p:nvPr/>
        </p:nvPicPr>
        <p:blipFill rotWithShape="1">
          <a:blip r:embed="rId2"/>
          <a:srcRect l="5770" t="15955" r="24590" b="57453"/>
          <a:stretch/>
        </p:blipFill>
        <p:spPr bwMode="auto">
          <a:xfrm>
            <a:off x="4800600" y="5715000"/>
            <a:ext cx="4135755" cy="888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45639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153400" cy="954107"/>
          </a:xfrm>
          <a:prstGeom prst="rect">
            <a:avLst/>
          </a:prstGeom>
          <a:noFill/>
        </p:spPr>
        <p:txBody>
          <a:bodyPr wrap="square" rtlCol="0">
            <a:spAutoFit/>
          </a:bodyPr>
          <a:lstStyle/>
          <a:p>
            <a:r>
              <a:rPr lang="en-US" sz="2800" b="1" dirty="0"/>
              <a:t>Club Project/Action Needed</a:t>
            </a:r>
          </a:p>
          <a:p>
            <a:r>
              <a:rPr lang="en-US" sz="2800" b="1" dirty="0"/>
              <a:t>How to Bring People to Action</a:t>
            </a:r>
          </a:p>
        </p:txBody>
      </p:sp>
      <p:sp>
        <p:nvSpPr>
          <p:cNvPr id="3" name="TextBox 2"/>
          <p:cNvSpPr txBox="1"/>
          <p:nvPr/>
        </p:nvSpPr>
        <p:spPr>
          <a:xfrm>
            <a:off x="457200" y="1600200"/>
            <a:ext cx="8610600" cy="4708981"/>
          </a:xfrm>
          <a:prstGeom prst="rect">
            <a:avLst/>
          </a:prstGeom>
          <a:noFill/>
        </p:spPr>
        <p:txBody>
          <a:bodyPr wrap="square" rtlCol="0">
            <a:spAutoFit/>
          </a:bodyPr>
          <a:lstStyle/>
          <a:p>
            <a:r>
              <a:rPr lang="en-US" sz="2800" b="1" u="sng" dirty="0">
                <a:solidFill>
                  <a:srgbClr val="C00000"/>
                </a:solidFill>
                <a:latin typeface="Calibri" panose="020F0502020204030204" pitchFamily="34" charset="0"/>
                <a:cs typeface="Calibri" panose="020F0502020204030204" pitchFamily="34" charset="0"/>
              </a:rPr>
              <a:t>Club Leaders must pave the way </a:t>
            </a:r>
            <a:r>
              <a:rPr lang="en-US" sz="2800" b="1" dirty="0">
                <a:solidFill>
                  <a:srgbClr val="C00000"/>
                </a:solidFill>
                <a:latin typeface="Calibri" panose="020F0502020204030204" pitchFamily="34" charset="0"/>
                <a:cs typeface="Calibri" panose="020F0502020204030204" pitchFamily="34" charset="0"/>
              </a:rPr>
              <a:t>by providing easy to follow instructions – this call to action is </a:t>
            </a:r>
            <a:r>
              <a:rPr lang="en-US" sz="2800" b="1" i="1" dirty="0">
                <a:latin typeface="Calibri" panose="020F0502020204030204" pitchFamily="34" charset="0"/>
                <a:cs typeface="Calibri" panose="020F0502020204030204" pitchFamily="34" charset="0"/>
              </a:rPr>
              <a:t>for Rotarians and non-members alike!!!  </a:t>
            </a:r>
            <a:r>
              <a:rPr lang="en-US" sz="2800" b="1" dirty="0">
                <a:solidFill>
                  <a:srgbClr val="C00000"/>
                </a:solidFill>
                <a:latin typeface="Calibri" panose="020F0502020204030204" pitchFamily="34" charset="0"/>
                <a:cs typeface="Calibri" panose="020F0502020204030204" pitchFamily="34" charset="0"/>
              </a:rPr>
              <a:t>Lives depend on action now!</a:t>
            </a:r>
          </a:p>
          <a:p>
            <a:endParaRPr lang="en-US" b="1" dirty="0">
              <a:solidFill>
                <a:srgbClr val="C00000"/>
              </a:solidFill>
              <a:effectLst>
                <a:outerShdw blurRad="38100" dist="38100" dir="2700000" algn="tl">
                  <a:srgbClr val="000000">
                    <a:alpha val="43137"/>
                  </a:srgbClr>
                </a:outerShdw>
              </a:effectLst>
            </a:endParaRPr>
          </a:p>
          <a:p>
            <a:r>
              <a:rPr lang="en-US" b="1" dirty="0">
                <a:solidFill>
                  <a:srgbClr val="C00000"/>
                </a:solidFill>
                <a:effectLst>
                  <a:outerShdw blurRad="38100" dist="38100" dir="2700000" algn="tl">
                    <a:srgbClr val="000000">
                      <a:alpha val="43137"/>
                    </a:srgbClr>
                  </a:outerShdw>
                </a:effectLst>
              </a:rPr>
              <a:t>ALL Carter </a:t>
            </a:r>
            <a:r>
              <a:rPr lang="en-US" b="1" dirty="0" err="1">
                <a:solidFill>
                  <a:srgbClr val="C00000"/>
                </a:solidFill>
                <a:effectLst>
                  <a:outerShdw blurRad="38100" dist="38100" dir="2700000" algn="tl">
                    <a:srgbClr val="000000">
                      <a:alpha val="43137"/>
                    </a:srgbClr>
                  </a:outerShdw>
                </a:effectLst>
              </a:rPr>
              <a:t>BloodCare</a:t>
            </a:r>
            <a:r>
              <a:rPr lang="en-US" b="1" dirty="0">
                <a:solidFill>
                  <a:srgbClr val="C00000"/>
                </a:solidFill>
                <a:effectLst>
                  <a:outerShdw blurRad="38100" dist="38100" dir="2700000" algn="tl">
                    <a:srgbClr val="000000">
                      <a:alpha val="43137"/>
                    </a:srgbClr>
                  </a:outerShdw>
                </a:effectLst>
              </a:rPr>
              <a:t> locations accepting donors </a:t>
            </a:r>
            <a:r>
              <a:rPr lang="en-US" dirty="0"/>
              <a:t>– set appointment and educate your donors by sending them to: </a:t>
            </a:r>
            <a:r>
              <a:rPr lang="en-US" b="1" u="sng" dirty="0">
                <a:solidFill>
                  <a:schemeClr val="accent2">
                    <a:lumMod val="40000"/>
                    <a:lumOff val="60000"/>
                  </a:schemeClr>
                </a:solidFill>
              </a:rPr>
              <a:t>https://www.carterbloodcare.org/</a:t>
            </a:r>
            <a:endParaRPr lang="en-US" dirty="0"/>
          </a:p>
          <a:p>
            <a:endParaRPr lang="en-US" dirty="0"/>
          </a:p>
          <a:p>
            <a:r>
              <a:rPr lang="en-US" b="1" dirty="0">
                <a:solidFill>
                  <a:srgbClr val="C00000"/>
                </a:solidFill>
                <a:effectLst>
                  <a:outerShdw blurRad="38100" dist="38100" dir="2700000" algn="tl">
                    <a:srgbClr val="000000">
                      <a:alpha val="43137"/>
                    </a:srgbClr>
                  </a:outerShdw>
                </a:effectLst>
              </a:rPr>
              <a:t>American Red Cross Drives in region schedule at:  </a:t>
            </a:r>
            <a:r>
              <a:rPr lang="en-US" dirty="0">
                <a:hlinkClick r:id="rId2"/>
              </a:rPr>
              <a:t>https://www.redcross.org/local/texas/north-texas.html</a:t>
            </a:r>
            <a:endParaRPr lang="en-US" dirty="0"/>
          </a:p>
          <a:p>
            <a:r>
              <a:rPr lang="en-US" dirty="0"/>
              <a:t>May or may not be accepting plasma donations at various drive locations</a:t>
            </a:r>
          </a:p>
          <a:p>
            <a:r>
              <a:rPr lang="en-US" dirty="0"/>
              <a:t>**Note: American Red Cross does not send donors to physical office locations, must find a drive in your area before sending donors</a:t>
            </a:r>
          </a:p>
          <a:p>
            <a:endParaRPr lang="en-US" dirty="0"/>
          </a:p>
          <a:p>
            <a:r>
              <a:rPr lang="en-US" b="1" dirty="0">
                <a:solidFill>
                  <a:srgbClr val="C00000"/>
                </a:solidFill>
                <a:effectLst>
                  <a:outerShdw blurRad="38100" dist="38100" dir="2700000" algn="tl">
                    <a:srgbClr val="000000">
                      <a:alpha val="43137"/>
                    </a:srgbClr>
                  </a:outerShdw>
                </a:effectLst>
              </a:rPr>
              <a:t>Texas Blood Institute (Wichita Falls):</a:t>
            </a:r>
          </a:p>
          <a:p>
            <a:r>
              <a:rPr lang="en-US" u="sng" dirty="0">
                <a:solidFill>
                  <a:schemeClr val="accent2">
                    <a:lumMod val="60000"/>
                    <a:lumOff val="40000"/>
                  </a:schemeClr>
                </a:solidFill>
              </a:rPr>
              <a:t>http://txbi.org/donor-centers/wichita-falls-donor-center/</a:t>
            </a:r>
          </a:p>
        </p:txBody>
      </p:sp>
      <p:pic>
        <p:nvPicPr>
          <p:cNvPr id="5" name="Picture 2" descr="https://www.cdc.gov/media/video/b-roll/images/covid-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84347"/>
            <a:ext cx="2087693" cy="116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03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685800"/>
            <a:ext cx="8229600" cy="1066800"/>
          </a:xfrm>
        </p:spPr>
        <p:txBody>
          <a:bodyPr>
            <a:normAutofit fontScale="90000"/>
          </a:bodyPr>
          <a:lstStyle/>
          <a:p>
            <a:r>
              <a:rPr lang="en-US" dirty="0"/>
              <a:t>Carter </a:t>
            </a:r>
            <a:r>
              <a:rPr lang="en-US" dirty="0" err="1"/>
              <a:t>BloodCare</a:t>
            </a:r>
            <a:r>
              <a:rPr lang="en-US" dirty="0"/>
              <a:t> Eligibility Guidelines</a:t>
            </a:r>
          </a:p>
        </p:txBody>
      </p:sp>
      <p:sp>
        <p:nvSpPr>
          <p:cNvPr id="3" name="Content Placeholder 2"/>
          <p:cNvSpPr>
            <a:spLocks noGrp="1"/>
          </p:cNvSpPr>
          <p:nvPr>
            <p:ph idx="1"/>
          </p:nvPr>
        </p:nvSpPr>
        <p:spPr>
          <a:xfrm>
            <a:off x="468923" y="1905000"/>
            <a:ext cx="8229600" cy="4325112"/>
          </a:xfrm>
        </p:spPr>
        <p:txBody>
          <a:bodyPr>
            <a:normAutofit fontScale="85000" lnSpcReduction="10000"/>
          </a:bodyPr>
          <a:lstStyle/>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To be eligible to donate convalescent plasma, an individual must:</a:t>
            </a:r>
            <a:endParaRPr lang="en-US" altLang="en-US" sz="2400" dirty="0"/>
          </a:p>
          <a:p>
            <a:pPr lvl="0" algn="just" eaLnBrk="0" fontAlgn="base" hangingPunct="0">
              <a:spcBef>
                <a:spcPct val="0"/>
              </a:spcBef>
              <a:spcAft>
                <a:spcPct val="0"/>
              </a:spcAft>
              <a:buFontTx/>
              <a:buChar char="•"/>
            </a:pPr>
            <a:r>
              <a:rPr lang="en-US" altLang="en-US" sz="2400" dirty="0">
                <a:solidFill>
                  <a:srgbClr val="A1B1BC"/>
                </a:solidFill>
                <a:latin typeface="Arial" panose="020B0604020202020204" pitchFamily="34" charset="0"/>
              </a:rPr>
              <a:t>Have complete resolution of COVID-19 symptoms for 14 days</a:t>
            </a:r>
          </a:p>
          <a:p>
            <a:pPr lvl="0" algn="just" eaLnBrk="0" fontAlgn="base" hangingPunct="0">
              <a:spcBef>
                <a:spcPct val="0"/>
              </a:spcBef>
              <a:spcAft>
                <a:spcPct val="0"/>
              </a:spcAft>
              <a:buFontTx/>
              <a:buChar char="•"/>
            </a:pPr>
            <a:r>
              <a:rPr lang="en-US" altLang="en-US" sz="2400" dirty="0">
                <a:solidFill>
                  <a:srgbClr val="A1B1BC"/>
                </a:solidFill>
                <a:latin typeface="Arial" panose="020B0604020202020204" pitchFamily="34" charset="0"/>
                <a:hlinkClick r:id="rId2"/>
              </a:rPr>
              <a:t>Meet the regular blood donation guidelines</a:t>
            </a:r>
            <a:endParaRPr lang="en-US" altLang="en-US" sz="2400" dirty="0">
              <a:solidFill>
                <a:srgbClr val="A1B1BC"/>
              </a:solidFill>
              <a:latin typeface="Arial" panose="020B0604020202020204" pitchFamily="34" charset="0"/>
            </a:endParaRPr>
          </a:p>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Please consider this additional way to positively affect change for patients and help our community stay prepared for potential surges in the virus.</a:t>
            </a:r>
          </a:p>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You can now schedule an appointment for any of our donor center locations, four different ways:</a:t>
            </a:r>
            <a:endParaRPr lang="en-US" altLang="en-US" sz="2400" dirty="0"/>
          </a:p>
          <a:p>
            <a:pPr lvl="0" algn="just" eaLnBrk="0" fontAlgn="base" hangingPunct="0">
              <a:spcBef>
                <a:spcPct val="0"/>
              </a:spcBef>
              <a:spcAft>
                <a:spcPct val="0"/>
              </a:spcAft>
              <a:buFontTx/>
              <a:buAutoNum type="arabicPeriod"/>
            </a:pPr>
            <a:r>
              <a:rPr lang="en-US" altLang="en-US" sz="2400" b="1" dirty="0">
                <a:solidFill>
                  <a:srgbClr val="2C3E50"/>
                </a:solidFill>
                <a:latin typeface="Arial" panose="020B0604020202020204" pitchFamily="34" charset="0"/>
              </a:rPr>
              <a:t>Call</a:t>
            </a:r>
            <a:r>
              <a:rPr lang="en-US" altLang="en-US" sz="2400" dirty="0">
                <a:solidFill>
                  <a:srgbClr val="A1B1BC"/>
                </a:solidFill>
                <a:latin typeface="Arial" panose="020B0604020202020204" pitchFamily="34" charset="0"/>
              </a:rPr>
              <a:t> .</a:t>
            </a:r>
          </a:p>
          <a:p>
            <a:pPr lvl="0" algn="just" eaLnBrk="0" fontAlgn="base" hangingPunct="0">
              <a:spcBef>
                <a:spcPct val="0"/>
              </a:spcBef>
              <a:spcAft>
                <a:spcPct val="0"/>
              </a:spcAft>
              <a:buFontTx/>
              <a:buAutoNum type="arabicPeriod" startAt="2"/>
            </a:pPr>
            <a:r>
              <a:rPr lang="en-US" altLang="en-US" sz="2400" b="1" dirty="0">
                <a:solidFill>
                  <a:srgbClr val="2C3E50"/>
                </a:solidFill>
                <a:latin typeface="Arial" panose="020B0604020202020204" pitchFamily="34" charset="0"/>
              </a:rPr>
              <a:t>Text</a:t>
            </a:r>
            <a:r>
              <a:rPr lang="en-US" altLang="en-US" sz="2400" dirty="0">
                <a:solidFill>
                  <a:srgbClr val="A1B1BC"/>
                </a:solidFill>
                <a:latin typeface="Arial" panose="020B0604020202020204" pitchFamily="34" charset="0"/>
              </a:rPr>
              <a:t> .</a:t>
            </a:r>
          </a:p>
          <a:p>
            <a:pPr lvl="0" algn="just" eaLnBrk="0" fontAlgn="base" hangingPunct="0">
              <a:spcBef>
                <a:spcPct val="0"/>
              </a:spcBef>
              <a:spcAft>
                <a:spcPct val="0"/>
              </a:spcAft>
              <a:buFontTx/>
              <a:buAutoNum type="arabicPeriod" startAt="3"/>
            </a:pPr>
            <a:r>
              <a:rPr lang="en-US" altLang="en-US" sz="2400" b="1" dirty="0">
                <a:solidFill>
                  <a:srgbClr val="2C3E50"/>
                </a:solidFill>
                <a:latin typeface="Arial" panose="020B0604020202020204" pitchFamily="34" charset="0"/>
              </a:rPr>
              <a:t>Email</a:t>
            </a:r>
            <a:r>
              <a:rPr lang="en-US" altLang="en-US" sz="2400" dirty="0">
                <a:solidFill>
                  <a:srgbClr val="A1B1BC"/>
                </a:solidFill>
                <a:latin typeface="Arial" panose="020B0604020202020204" pitchFamily="34" charset="0"/>
              </a:rPr>
              <a:t> </a:t>
            </a:r>
            <a:r>
              <a:rPr lang="en-US" altLang="en-US" sz="2400" dirty="0">
                <a:solidFill>
                  <a:srgbClr val="A1B1BC"/>
                </a:solidFill>
                <a:latin typeface="Arial" panose="020B0604020202020204" pitchFamily="34" charset="0"/>
                <a:hlinkClick r:id="rId3"/>
              </a:rPr>
              <a:t>ConvalescentPlasma@CarterBloodCare.org</a:t>
            </a:r>
            <a:r>
              <a:rPr lang="en-US" altLang="en-US" sz="2400" dirty="0">
                <a:solidFill>
                  <a:srgbClr val="A1B1BC"/>
                </a:solidFill>
                <a:latin typeface="Arial" panose="020B0604020202020204" pitchFamily="34" charset="0"/>
              </a:rPr>
              <a:t>.</a:t>
            </a:r>
          </a:p>
          <a:p>
            <a:pPr lvl="0" algn="just" eaLnBrk="0" fontAlgn="base" hangingPunct="0">
              <a:spcBef>
                <a:spcPct val="0"/>
              </a:spcBef>
              <a:spcAft>
                <a:spcPct val="0"/>
              </a:spcAft>
              <a:buFontTx/>
              <a:buAutoNum type="arabicPeriod" startAt="4"/>
            </a:pPr>
            <a:r>
              <a:rPr lang="en-US" altLang="en-US" sz="2400" dirty="0">
                <a:solidFill>
                  <a:srgbClr val="A1B1BC"/>
                </a:solidFill>
                <a:latin typeface="Arial" panose="020B0604020202020204" pitchFamily="34" charset="0"/>
                <a:hlinkClick r:id="rId4"/>
              </a:rPr>
              <a:t>Self-schedule online</a:t>
            </a:r>
            <a:r>
              <a:rPr lang="en-US" altLang="en-US" sz="2400" dirty="0">
                <a:solidFill>
                  <a:srgbClr val="A1B1BC"/>
                </a:solidFill>
                <a:latin typeface="Arial" panose="020B0604020202020204" pitchFamily="34" charset="0"/>
              </a:rPr>
              <a:t>.</a:t>
            </a:r>
            <a:endParaRPr lang="en-US" altLang="en-US" sz="2400" dirty="0">
              <a:latin typeface="Arial" panose="020B0604020202020204" pitchFamily="34" charset="0"/>
            </a:endParaRPr>
          </a:p>
          <a:p>
            <a:pPr lvl="0" algn="just" eaLnBrk="0" fontAlgn="base" hangingPunct="0">
              <a:spcBef>
                <a:spcPct val="0"/>
              </a:spcBef>
              <a:spcAft>
                <a:spcPct val="0"/>
              </a:spcAft>
            </a:pPr>
            <a:r>
              <a:rPr lang="en-US" altLang="en-US" sz="2400" dirty="0">
                <a:latin typeface="Arial" panose="020B0604020202020204" pitchFamily="34" charset="0"/>
                <a:cs typeface="Arial" panose="020B0604020202020204" pitchFamily="34" charset="0"/>
              </a:rPr>
              <a:t>If you have any questions about your eligibility or </a:t>
            </a:r>
            <a:r>
              <a:rPr lang="en-US" altLang="en-US" sz="2400" dirty="0">
                <a:latin typeface="Arial" panose="020B0604020202020204" pitchFamily="34" charset="0"/>
                <a:cs typeface="Arial" panose="020B0604020202020204" pitchFamily="34" charset="0"/>
                <a:hlinkClick r:id="rId4"/>
              </a:rPr>
              <a:t>scheduling</a:t>
            </a:r>
            <a:r>
              <a:rPr lang="en-US" altLang="en-US" sz="2400" dirty="0">
                <a:latin typeface="Arial" panose="020B0604020202020204" pitchFamily="34" charset="0"/>
                <a:cs typeface="Arial" panose="020B0604020202020204" pitchFamily="34" charset="0"/>
              </a:rPr>
              <a:t> please call Carter at </a:t>
            </a:r>
            <a:r>
              <a:rPr lang="en-US" altLang="en-US" sz="2400" dirty="0">
                <a:latin typeface="Arial" panose="020B0604020202020204" pitchFamily="34" charset="0"/>
                <a:cs typeface="Arial" panose="020B0604020202020204" pitchFamily="34" charset="0"/>
                <a:hlinkClick r:id="rId5"/>
              </a:rPr>
              <a:t>817-412-5830</a:t>
            </a:r>
            <a:r>
              <a:rPr lang="en-US" altLang="en-US" sz="2400" dirty="0">
                <a:latin typeface="Arial" panose="020B0604020202020204" pitchFamily="34" charset="0"/>
                <a:cs typeface="Arial" panose="020B0604020202020204" pitchFamily="34" charset="0"/>
              </a:rPr>
              <a:t> or email </a:t>
            </a:r>
            <a:r>
              <a:rPr lang="en-US" altLang="en-US" sz="2400" dirty="0">
                <a:latin typeface="Arial" panose="020B0604020202020204" pitchFamily="34" charset="0"/>
                <a:cs typeface="Arial" panose="020B0604020202020204" pitchFamily="34" charset="0"/>
                <a:hlinkClick r:id="rId3"/>
              </a:rPr>
              <a:t>ConvalescentPlasma@CarterBloodCare.org</a:t>
            </a:r>
            <a:r>
              <a:rPr lang="en-US" altLang="en-US" sz="24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endParaRPr>
          </a:p>
          <a:p>
            <a:endParaRPr lang="en-US" dirty="0"/>
          </a:p>
        </p:txBody>
      </p:sp>
    </p:spTree>
    <p:extLst>
      <p:ext uri="{BB962C8B-B14F-4D97-AF65-F5344CB8AC3E}">
        <p14:creationId xmlns:p14="http://schemas.microsoft.com/office/powerpoint/2010/main" val="396666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883" y="268776"/>
            <a:ext cx="8229600" cy="792162"/>
          </a:xfrm>
        </p:spPr>
        <p:txBody>
          <a:bodyPr>
            <a:normAutofit/>
          </a:bodyPr>
          <a:lstStyle/>
          <a:p>
            <a:r>
              <a:rPr lang="en-US" sz="2800" b="1" dirty="0">
                <a:solidFill>
                  <a:srgbClr val="FF0000"/>
                </a:solidFill>
              </a:rPr>
              <a:t>District 5790 - Blood Center Locations </a:t>
            </a:r>
          </a:p>
        </p:txBody>
      </p:sp>
      <p:pic>
        <p:nvPicPr>
          <p:cNvPr id="5" name="Picture 4" descr="http://clubrunner.blob.core.windows.net/00000000011/Images/Large/450x450-RotaryMoE_RGB.png"/>
          <p:cNvPicPr/>
          <p:nvPr/>
        </p:nvPicPr>
        <p:blipFill>
          <a:blip r:embed="rId3" cstate="print"/>
          <a:srcRect/>
          <a:stretch>
            <a:fillRect/>
          </a:stretch>
        </p:blipFill>
        <p:spPr bwMode="auto">
          <a:xfrm>
            <a:off x="7772400" y="123825"/>
            <a:ext cx="790575" cy="790575"/>
          </a:xfrm>
          <a:prstGeom prst="rect">
            <a:avLst/>
          </a:prstGeom>
          <a:noFill/>
          <a:ln w="9525">
            <a:noFill/>
            <a:miter lim="800000"/>
            <a:headEnd/>
            <a:tailEnd/>
          </a:ln>
        </p:spPr>
      </p:pic>
      <p:sp>
        <p:nvSpPr>
          <p:cNvPr id="3" name="Content Placeholder 2"/>
          <p:cNvSpPr>
            <a:spLocks noGrp="1"/>
          </p:cNvSpPr>
          <p:nvPr>
            <p:ph idx="1"/>
          </p:nvPr>
        </p:nvSpPr>
        <p:spPr>
          <a:xfrm>
            <a:off x="457200" y="5638800"/>
            <a:ext cx="8229600" cy="935736"/>
          </a:xfrm>
        </p:spPr>
        <p:txBody>
          <a:bodyPr>
            <a:normAutofit fontScale="92500" lnSpcReduction="10000"/>
          </a:bodyPr>
          <a:lstStyle/>
          <a:p>
            <a:r>
              <a:rPr lang="en-US" sz="2000" b="1" dirty="0">
                <a:solidFill>
                  <a:srgbClr val="C00000"/>
                </a:solidFill>
                <a:latin typeface="Calibri" panose="020F0502020204030204" pitchFamily="34" charset="0"/>
                <a:cs typeface="Calibri" panose="020F0502020204030204" pitchFamily="34" charset="0"/>
              </a:rPr>
              <a:t>American Red Cross: </a:t>
            </a:r>
            <a:r>
              <a:rPr lang="en-US" sz="2000" dirty="0">
                <a:latin typeface="Calibri" panose="020F0502020204030204" pitchFamily="34" charset="0"/>
                <a:cs typeface="Calibri" panose="020F0502020204030204" pitchFamily="34" charset="0"/>
              </a:rPr>
              <a:t>https://www.redcross.org/give-blood.html</a:t>
            </a:r>
          </a:p>
          <a:p>
            <a:r>
              <a:rPr lang="en-US" sz="2000" b="1" dirty="0">
                <a:solidFill>
                  <a:srgbClr val="C00000"/>
                </a:solidFill>
                <a:latin typeface="Calibri" panose="020F0502020204030204" pitchFamily="34" charset="0"/>
                <a:cs typeface="Calibri" panose="020F0502020204030204" pitchFamily="34" charset="0"/>
              </a:rPr>
              <a:t>Texas Blood Institute: </a:t>
            </a:r>
            <a:r>
              <a:rPr lang="en-US" sz="2000" dirty="0">
                <a:latin typeface="Calibri" panose="020F0502020204030204" pitchFamily="34" charset="0"/>
                <a:cs typeface="Calibri" panose="020F0502020204030204" pitchFamily="34" charset="0"/>
              </a:rPr>
              <a:t>Wichita Falls Donor Center; located at 3709 Gregory St., Suite 109, 76308</a:t>
            </a:r>
          </a:p>
        </p:txBody>
      </p:sp>
      <p:pic>
        <p:nvPicPr>
          <p:cNvPr id="63" name="Picture 62" descr="Document1 - Word"/>
          <p:cNvPicPr>
            <a:picLocks noChangeAspect="1"/>
          </p:cNvPicPr>
          <p:nvPr/>
        </p:nvPicPr>
        <p:blipFill rotWithShape="1">
          <a:blip r:embed="rId4">
            <a:extLst>
              <a:ext uri="{28A0092B-C50C-407E-A947-70E740481C1C}">
                <a14:useLocalDpi xmlns:a14="http://schemas.microsoft.com/office/drawing/2010/main" val="0"/>
              </a:ext>
            </a:extLst>
          </a:blip>
          <a:srcRect l="21667" t="25233" r="25833" b="8206"/>
          <a:stretch/>
        </p:blipFill>
        <p:spPr>
          <a:xfrm>
            <a:off x="562341" y="1478037"/>
            <a:ext cx="7982683" cy="4160763"/>
          </a:xfrm>
          <a:prstGeom prst="rect">
            <a:avLst/>
          </a:prstGeom>
        </p:spPr>
      </p:pic>
      <p:sp>
        <p:nvSpPr>
          <p:cNvPr id="64" name="TextBox 63"/>
          <p:cNvSpPr txBox="1"/>
          <p:nvPr/>
        </p:nvSpPr>
        <p:spPr>
          <a:xfrm>
            <a:off x="990600" y="1205889"/>
            <a:ext cx="7391400" cy="369332"/>
          </a:xfrm>
          <a:prstGeom prst="rect">
            <a:avLst/>
          </a:prstGeom>
          <a:noFill/>
        </p:spPr>
        <p:txBody>
          <a:bodyPr wrap="square" rtlCol="0">
            <a:spAutoFit/>
          </a:bodyPr>
          <a:lstStyle/>
          <a:p>
            <a:r>
              <a:rPr lang="en-US" b="1" dirty="0">
                <a:solidFill>
                  <a:srgbClr val="C00000"/>
                </a:solidFill>
              </a:rPr>
              <a:t>Carter </a:t>
            </a:r>
            <a:r>
              <a:rPr lang="en-US" b="1" dirty="0" err="1">
                <a:solidFill>
                  <a:srgbClr val="C00000"/>
                </a:solidFill>
              </a:rPr>
              <a:t>BloodCare</a:t>
            </a:r>
            <a:r>
              <a:rPr lang="en-US" b="1" dirty="0">
                <a:solidFill>
                  <a:srgbClr val="C00000"/>
                </a:solidFill>
              </a:rPr>
              <a:t> in our District  </a:t>
            </a:r>
            <a:r>
              <a:rPr lang="en-US" sz="1600" dirty="0"/>
              <a:t>(Additional locations in other cities)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57200" y="762000"/>
            <a:ext cx="8458200" cy="4462760"/>
          </a:xfrm>
          <a:prstGeom prst="rect">
            <a:avLst/>
          </a:prstGeom>
          <a:noFill/>
        </p:spPr>
        <p:txBody>
          <a:bodyPr wrap="square" rtlCol="0">
            <a:spAutoFit/>
          </a:bodyPr>
          <a:lstStyle/>
          <a:p>
            <a:r>
              <a:rPr lang="en-US" sz="2400" b="1" dirty="0">
                <a:solidFill>
                  <a:srgbClr val="002060"/>
                </a:solidFill>
              </a:rPr>
              <a:t>Friendly Competition – </a:t>
            </a:r>
            <a:r>
              <a:rPr lang="en-US" sz="2400" b="1" dirty="0">
                <a:solidFill>
                  <a:srgbClr val="C00000"/>
                </a:solidFill>
              </a:rPr>
              <a:t>Carter </a:t>
            </a:r>
            <a:r>
              <a:rPr lang="en-US" sz="2400" b="1" dirty="0" err="1">
                <a:solidFill>
                  <a:srgbClr val="C00000"/>
                </a:solidFill>
              </a:rPr>
              <a:t>BloodCare</a:t>
            </a:r>
            <a:r>
              <a:rPr lang="en-US" sz="2400" b="1" dirty="0">
                <a:solidFill>
                  <a:srgbClr val="C00000"/>
                </a:solidFill>
              </a:rPr>
              <a:t> </a:t>
            </a:r>
            <a:r>
              <a:rPr lang="en-US" sz="2400" b="1" dirty="0">
                <a:solidFill>
                  <a:srgbClr val="002060"/>
                </a:solidFill>
              </a:rPr>
              <a:t>Rotary Club Sponsor Codes</a:t>
            </a:r>
          </a:p>
          <a:p>
            <a:endParaRPr lang="en-US" dirty="0"/>
          </a:p>
          <a:p>
            <a:r>
              <a:rPr lang="en-US" dirty="0"/>
              <a:t>Donors may provide their respective codes below to receive credit toward Club awards and Governors’ Challenge</a:t>
            </a:r>
          </a:p>
          <a:p>
            <a:endParaRPr lang="en-US" dirty="0"/>
          </a:p>
          <a:p>
            <a:r>
              <a:rPr lang="en-US" sz="2800" dirty="0">
                <a:solidFill>
                  <a:srgbClr val="7030A0"/>
                </a:solidFill>
              </a:rPr>
              <a:t>See Club Sponsor Codes as separate file on District 5790 Page:</a:t>
            </a:r>
          </a:p>
          <a:p>
            <a:endParaRPr lang="en-US" sz="3600" dirty="0"/>
          </a:p>
          <a:p>
            <a:r>
              <a:rPr lang="en-US" sz="3600" u="sng" dirty="0">
                <a:solidFill>
                  <a:srgbClr val="C00000"/>
                </a:solidFill>
              </a:rPr>
              <a:t>https://rotary5790.org/sitepage/health-blood</a:t>
            </a:r>
          </a:p>
        </p:txBody>
      </p:sp>
      <p:pic>
        <p:nvPicPr>
          <p:cNvPr id="6169" name="Picture 13"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E3519DBF-2D91-4187-85AC-149EE032A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68" name="Picture 12"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2BF3CDD0-8455-4A9B-B5B3-A2B10B23AE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11"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4C168432-B66E-45F6-AE2B-0D07ADBA4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10"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BD7B1659-97CF-4EEB-A478-415CCAD16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9"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7E933CB9-A76E-4798-8301-FF1129067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8"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D3660493-3FA8-4872-A1F3-4E31874B1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7"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AEFD40D4-B8AE-41C1-AF2C-3D56A7D26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6"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EB8F8814-78D1-4CC3-9055-7371C20A7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5"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369C43C2-DC39-486C-BDFB-867AE9E47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4"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B6A37913-7DB5-47F4-95A1-DD178A238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3"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7F1CDBD1-31D0-495B-AEBB-0A4944C45A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2"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9E85E766-E3A7-4279-BC37-6343E550A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1" descr="data:image/png;base64,iVBORw0KGgoAAAANSUhEUgAAABAAAAAQCAYAAAAf8/9hAAABcklEQVR4XpXTPUvDUBTH4aR2c2hBQXGpTiIORhBcBOvgYKf0Awi+4Ggr1MVPIIrYdnEpShddHIyLi6AVXVxsRRDRwbi4KNgu4lCIv8i/i6QRDzycy+09555LqOl5nhEUptPoJe1iDHU8oYlrlDw79m4QEbSLPexzsIc8hDRm8YBjLpj4q8EgxQdab+MNd4ghhQ2adIc1+ORAFEnWWfTDRp7GDfImlsIavKALLuqoqMGUCs4wHtagiQ5uc8kDyCOBKlP1k78QNTOZnMXCQRxWsbjl6iuskV41SQG2Gj9rikvcR1WcgKFDBa1LOEUK56hqv8BUFV3SGWkVS9JQ6Dsv4wQ1DKMPORUvkm78BhdQMI1CTa5I0yrcwSFqFD+SZ7DQesIkCG5S/JpkHYERQRmuNsrZ7Grc+Ef8/Bcoslkfae8Wc7CUHZ++TuAEBj86pHntjaDKXllPy6PW/gkKFaThwp/K87N8hDcQTTKKFTioSxqB8Q2BNX5JtAljwgAAAABJRU5ErkJggg==">
            <a:extLst>
              <a:ext uri="{FF2B5EF4-FFF2-40B4-BE49-F238E27FC236}">
                <a16:creationId xmlns:a16="http://schemas.microsoft.com/office/drawing/2014/main" id="{CA1D6DA0-BF76-4602-AAE2-B57EC0E2F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9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fontScale="90000"/>
          </a:bodyPr>
          <a:lstStyle/>
          <a:p>
            <a:r>
              <a:rPr lang="en-US" dirty="0"/>
              <a:t>Rotary Action Group:</a:t>
            </a:r>
            <a:br>
              <a:rPr lang="en-US" dirty="0"/>
            </a:br>
            <a:r>
              <a:rPr lang="en-US" dirty="0"/>
              <a:t>Global Network for Blood Donation</a:t>
            </a:r>
          </a:p>
        </p:txBody>
      </p:sp>
      <p:sp>
        <p:nvSpPr>
          <p:cNvPr id="3" name="Content Placeholder 2"/>
          <p:cNvSpPr>
            <a:spLocks noGrp="1"/>
          </p:cNvSpPr>
          <p:nvPr>
            <p:ph idx="1"/>
          </p:nvPr>
        </p:nvSpPr>
        <p:spPr>
          <a:xfrm>
            <a:off x="470836" y="2265580"/>
            <a:ext cx="8229600" cy="3944112"/>
          </a:xfrm>
        </p:spPr>
        <p:txBody>
          <a:bodyPr>
            <a:normAutofit fontScale="55000" lnSpcReduction="20000"/>
          </a:bodyPr>
          <a:lstStyle/>
          <a:p>
            <a:pPr marL="109728" indent="0">
              <a:buNone/>
            </a:pPr>
            <a:endParaRPr lang="en-US" dirty="0"/>
          </a:p>
          <a:p>
            <a:pPr marL="109728" indent="0">
              <a:buNone/>
            </a:pPr>
            <a:r>
              <a:rPr lang="en-US" dirty="0">
                <a:hlinkClick r:id="rId2"/>
              </a:rPr>
              <a:t>https://ourblooddrive.org/</a:t>
            </a:r>
            <a:endParaRPr lang="en-US" dirty="0"/>
          </a:p>
          <a:p>
            <a:pPr marL="109728" indent="0">
              <a:buNone/>
            </a:pPr>
            <a:endParaRPr lang="en-US" dirty="0"/>
          </a:p>
          <a:p>
            <a:pPr marL="109728" indent="0">
              <a:buNone/>
            </a:pPr>
            <a:r>
              <a:rPr lang="en-US" dirty="0"/>
              <a:t>Stories, Newsletter, Contacts for other Blood Drive Initiatives</a:t>
            </a:r>
          </a:p>
          <a:p>
            <a:pPr marL="109728" indent="0">
              <a:buNone/>
            </a:pPr>
            <a:endParaRPr lang="en-US" dirty="0"/>
          </a:p>
          <a:p>
            <a:pPr>
              <a:buNone/>
            </a:pPr>
            <a:r>
              <a:rPr lang="nl-NL" dirty="0"/>
              <a:t>	 </a:t>
            </a:r>
            <a:r>
              <a:rPr lang="en-US" dirty="0"/>
              <a:t>Rotary is one of the greatest sources of voluntary blood donation in the world through the efforts of Rotary Clubs and the blood centers in their community. We have  been doing this since blood was discovered in Rotarian veins.</a:t>
            </a:r>
          </a:p>
          <a:p>
            <a:pPr>
              <a:buNone/>
            </a:pPr>
            <a:r>
              <a:rPr lang="en-US" dirty="0"/>
              <a:t>	Thousands of local blood drives, throngs of Rotarian donors, dozens of major projects, Rotary blood centers, donor coaches, </a:t>
            </a:r>
            <a:r>
              <a:rPr lang="en-US" dirty="0" err="1"/>
              <a:t>aepheresis</a:t>
            </a:r>
            <a:r>
              <a:rPr lang="en-US" dirty="0"/>
              <a:t> technology</a:t>
            </a:r>
            <a:r>
              <a:rPr lang="nl-NL" dirty="0"/>
              <a:t>…</a:t>
            </a:r>
            <a:r>
              <a:rPr lang="en-US" dirty="0"/>
              <a:t>millions of lives saved and supported - a major Rotary story, largely</a:t>
            </a:r>
            <a:r>
              <a:rPr lang="de-DE" dirty="0"/>
              <a:t> untold.</a:t>
            </a:r>
            <a:endParaRPr lang="en-US" dirty="0"/>
          </a:p>
          <a:p>
            <a:pPr>
              <a:buNone/>
            </a:pPr>
            <a:r>
              <a:rPr lang="en-US" dirty="0"/>
              <a:t>	</a:t>
            </a:r>
          </a:p>
          <a:p>
            <a:pPr>
              <a:buNone/>
            </a:pPr>
            <a:r>
              <a:rPr lang="en-US" dirty="0"/>
              <a:t>	As our actions are diffuse, working with blood centers and hospitals in thousands of communities, and do not involve money, they are largely uncounted and unrecognized, even within Rotary.</a:t>
            </a:r>
          </a:p>
          <a:p>
            <a:pPr>
              <a:buNone/>
            </a:pPr>
            <a:endParaRPr lang="en-US" dirty="0"/>
          </a:p>
          <a:p>
            <a:pPr>
              <a:buNone/>
            </a:pPr>
            <a:r>
              <a:rPr lang="en-US" dirty="0"/>
              <a:t>	Let us now join, expand our life-saving gifts, our visibility, and tell Rotary</a:t>
            </a:r>
            <a:r>
              <a:rPr lang="nl-NL" dirty="0"/>
              <a:t>’</a:t>
            </a:r>
            <a:r>
              <a:rPr lang="en-US" dirty="0"/>
              <a:t>s story</a:t>
            </a:r>
            <a:r>
              <a:rPr lang="nl-NL" dirty="0"/>
              <a:t>…</a:t>
            </a:r>
            <a:endParaRPr lang="en-US" dirty="0"/>
          </a:p>
          <a:p>
            <a:pPr marL="109728" indent="0">
              <a:buNone/>
            </a:pPr>
            <a:endParaRPr lang="en-US" dirty="0"/>
          </a:p>
          <a:p>
            <a:pPr marL="109728" indent="0">
              <a:buNone/>
            </a:pPr>
            <a:endParaRPr lang="en-US" dirty="0"/>
          </a:p>
        </p:txBody>
      </p:sp>
      <p:pic>
        <p:nvPicPr>
          <p:cNvPr id="4" name="Picture 3"/>
          <p:cNvPicPr/>
          <p:nvPr/>
        </p:nvPicPr>
        <p:blipFill rotWithShape="1">
          <a:blip r:embed="rId3"/>
          <a:srcRect l="5770" t="15955" r="24590" b="57453"/>
          <a:stretch/>
        </p:blipFill>
        <p:spPr bwMode="auto">
          <a:xfrm>
            <a:off x="4876800" y="459172"/>
            <a:ext cx="4135755" cy="888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815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3850</TotalTime>
  <Words>1287</Words>
  <Application>Microsoft Office PowerPoint</Application>
  <PresentationFormat>On-screen Show (4:3)</PresentationFormat>
  <Paragraphs>100</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Georgia</vt:lpstr>
      <vt:lpstr>Trebuchet MS</vt:lpstr>
      <vt:lpstr>Wingdings 2</vt:lpstr>
      <vt:lpstr>Urban</vt:lpstr>
      <vt:lpstr> Rotary District 5790  URGENT CALL TO ACTION COVID Plasma Donation Initiative  Blood Donation &amp; Blood Challenge 2020-2021 </vt:lpstr>
      <vt:lpstr>Understanding the Need for Action Locally</vt:lpstr>
      <vt:lpstr>PowerPoint Presentation</vt:lpstr>
      <vt:lpstr>PowerPoint Presentation</vt:lpstr>
      <vt:lpstr>PowerPoint Presentation</vt:lpstr>
      <vt:lpstr>Carter BloodCare Eligibility Guidelines</vt:lpstr>
      <vt:lpstr>District 5790 - Blood Center Locations </vt:lpstr>
      <vt:lpstr>PowerPoint Presentation</vt:lpstr>
      <vt:lpstr>Rotary Action Group: Global Network for Blood Donation</vt:lpstr>
      <vt:lpstr>GNBD Updates from Around the World</vt:lpstr>
      <vt:lpstr>Call To Action</vt:lpstr>
    </vt:vector>
  </TitlesOfParts>
  <Company>Bank of America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District 5790  Blood Donation &amp; Blood Challenge 2015-2016</dc:title>
  <dc:creator>John Pardue</dc:creator>
  <cp:lastModifiedBy>John Pokorny</cp:lastModifiedBy>
  <cp:revision>22</cp:revision>
  <dcterms:created xsi:type="dcterms:W3CDTF">2015-04-09T02:11:01Z</dcterms:created>
  <dcterms:modified xsi:type="dcterms:W3CDTF">2021-01-12T21:11:53Z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4449459e-f988-45ca-abe0-fe629fef48c0</vt:lpwstr>
  </property>
  <property fmtid="{D5CDD505-2E9C-101B-9397-08002B2CF9AE}" pid="3" name="Classification">
    <vt:lpwstr>Unclassified</vt:lpwstr>
  </property>
</Properties>
</file>