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4"/>
  </p:notesMasterIdLst>
  <p:sldIdLst>
    <p:sldId id="283" r:id="rId2"/>
    <p:sldId id="280" r:id="rId3"/>
    <p:sldId id="277" r:id="rId4"/>
    <p:sldId id="266" r:id="rId5"/>
    <p:sldId id="261" r:id="rId6"/>
    <p:sldId id="264" r:id="rId7"/>
    <p:sldId id="265" r:id="rId8"/>
    <p:sldId id="268" r:id="rId9"/>
    <p:sldId id="267" r:id="rId10"/>
    <p:sldId id="282" r:id="rId11"/>
    <p:sldId id="269" r:id="rId12"/>
    <p:sldId id="278"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806" y="-58"/>
      </p:cViewPr>
      <p:guideLst>
        <p:guide orient="horz" pos="2160"/>
        <p:guide pos="2880"/>
      </p:guideLst>
    </p:cSldViewPr>
  </p:slideViewPr>
  <p:notesTextViewPr>
    <p:cViewPr>
      <p:scale>
        <a:sx n="1" d="1"/>
        <a:sy n="1" d="1"/>
      </p:scale>
      <p:origin x="0" y="0"/>
    </p:cViewPr>
  </p:notesTextViewPr>
  <p:sorterViewPr>
    <p:cViewPr>
      <p:scale>
        <a:sx n="100" d="100"/>
        <a:sy n="100" d="100"/>
      </p:scale>
      <p:origin x="0" y="4032"/>
    </p:cViewPr>
  </p:sorterViewPr>
  <p:notesViewPr>
    <p:cSldViewPr>
      <p:cViewPr varScale="1">
        <p:scale>
          <a:sx n="59" d="100"/>
          <a:sy n="59" d="100"/>
        </p:scale>
        <p:origin x="-830" y="-77"/>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5" tIns="46658" rIns="93315" bIns="46658" rtlCol="0"/>
          <a:lstStyle>
            <a:lvl1pPr algn="r">
              <a:defRPr sz="1200"/>
            </a:lvl1pPr>
          </a:lstStyle>
          <a:p>
            <a:fld id="{EDCE3143-FBB9-49C9-A0AB-FE7FD29D8528}" type="datetimeFigureOut">
              <a:rPr lang="en-US" smtClean="0"/>
              <a:t>12/3/2012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15" tIns="46658" rIns="93315"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5" tIns="46658" rIns="93315" bIns="46658" rtlCol="0" anchor="b"/>
          <a:lstStyle>
            <a:lvl1pPr algn="r">
              <a:defRPr sz="1200"/>
            </a:lvl1pPr>
          </a:lstStyle>
          <a:p>
            <a:fld id="{CE59C6E5-B167-4D12-9CCF-34F9BB9D7C0D}" type="slidenum">
              <a:rPr lang="en-US" smtClean="0"/>
              <a:t>‹#›</a:t>
            </a:fld>
            <a:endParaRPr lang="en-US"/>
          </a:p>
        </p:txBody>
      </p:sp>
    </p:spTree>
    <p:extLst>
      <p:ext uri="{BB962C8B-B14F-4D97-AF65-F5344CB8AC3E}">
        <p14:creationId xmlns:p14="http://schemas.microsoft.com/office/powerpoint/2010/main" val="73299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Deb.  It is a pleasure to speak to you on a subject that as a mother and grandmother is very concerning to me and that is the plight of children in our country.  </a:t>
            </a:r>
          </a:p>
          <a:p>
            <a:r>
              <a:rPr lang="en-US" dirty="0"/>
              <a:t> </a:t>
            </a:r>
          </a:p>
          <a:p>
            <a:r>
              <a:rPr lang="en-US" dirty="0"/>
              <a:t>Peace, freedom and prosperity are all dependent on education and literacy. Unlike many parts of the world, education and illiteracy are part of the American culture.  Yet education and literacy of our children is crisis in the United States …. a crisis which threatens our country’s economy, our national security and our global competitiveness.</a:t>
            </a:r>
          </a:p>
          <a:p>
            <a:r>
              <a:rPr lang="en-US" dirty="0"/>
              <a:t> </a:t>
            </a:r>
          </a:p>
          <a:p>
            <a:r>
              <a:rPr lang="en-US" dirty="0"/>
              <a:t>Every parent’s dream is to for our children to succeed and for their success to surpass ours. But today’s young American’s are less likely than their parents to earn a high school diploma, a distinction not shared by any other industrialized country in the world. </a:t>
            </a:r>
          </a:p>
          <a:p>
            <a:r>
              <a:rPr lang="en-US" dirty="0"/>
              <a:t> </a:t>
            </a:r>
            <a:endParaRPr lang="en-US" dirty="0" smtClean="0"/>
          </a:p>
          <a:p>
            <a:r>
              <a:rPr lang="en-US" dirty="0"/>
              <a:t>1.2 million seniors will not graduate this year. That means 6,000 students will drop out today.  The numbers are even worse for young people of color. </a:t>
            </a:r>
          </a:p>
          <a:p>
            <a:r>
              <a:rPr lang="en-US" dirty="0"/>
              <a:t> </a:t>
            </a:r>
          </a:p>
          <a:p>
            <a:r>
              <a:rPr lang="en-US" dirty="0"/>
              <a:t>As a nation we can’t endure </a:t>
            </a:r>
            <a:r>
              <a:rPr lang="en-US" dirty="0" smtClean="0"/>
              <a:t> </a:t>
            </a:r>
            <a:r>
              <a:rPr lang="en-US" dirty="0"/>
              <a:t>a 26% drop out rate if it is to thrive in the world. </a:t>
            </a:r>
          </a:p>
          <a:p>
            <a:endParaRPr lang="en-US" dirty="0"/>
          </a:p>
          <a:p>
            <a:endParaRPr lang="en-US" dirty="0"/>
          </a:p>
        </p:txBody>
      </p:sp>
      <p:sp>
        <p:nvSpPr>
          <p:cNvPr id="4" name="Slide Number Placeholder 3"/>
          <p:cNvSpPr>
            <a:spLocks noGrp="1"/>
          </p:cNvSpPr>
          <p:nvPr>
            <p:ph type="sldNum" sz="quarter" idx="10"/>
          </p:nvPr>
        </p:nvSpPr>
        <p:spPr/>
        <p:txBody>
          <a:bodyPr/>
          <a:lstStyle/>
          <a:p>
            <a:fld id="{CE59C6E5-B167-4D12-9CCF-34F9BB9D7C0D}" type="slidenum">
              <a:rPr lang="en-US" smtClean="0"/>
              <a:t>3</a:t>
            </a:fld>
            <a:endParaRPr lang="en-US"/>
          </a:p>
        </p:txBody>
      </p:sp>
    </p:spTree>
    <p:extLst>
      <p:ext uri="{BB962C8B-B14F-4D97-AF65-F5344CB8AC3E}">
        <p14:creationId xmlns:p14="http://schemas.microsoft.com/office/powerpoint/2010/main" val="68609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sz="1100" dirty="0"/>
          </a:p>
          <a:p>
            <a:r>
              <a:rPr lang="en-US" dirty="0"/>
              <a:t>Tackling high school drop out rate means reversing some very discouraging statistics. </a:t>
            </a:r>
            <a:endParaRPr lang="en-US" sz="1100" dirty="0"/>
          </a:p>
          <a:p>
            <a:r>
              <a:rPr lang="en-US" dirty="0"/>
              <a:t> </a:t>
            </a:r>
            <a:endParaRPr lang="en-US" sz="1100" dirty="0"/>
          </a:p>
          <a:p>
            <a:pPr lvl="3"/>
            <a:r>
              <a:rPr lang="en-US" dirty="0"/>
              <a:t>46% of our kindergartners are not ready for school </a:t>
            </a:r>
            <a:endParaRPr lang="en-US" sz="1100" dirty="0"/>
          </a:p>
          <a:p>
            <a:pPr lvl="3"/>
            <a:r>
              <a:rPr lang="en-US" dirty="0"/>
              <a:t>67% of fourth graders aren’t reading on grade level – </a:t>
            </a:r>
            <a:endParaRPr lang="en-US" sz="1100" dirty="0"/>
          </a:p>
          <a:p>
            <a:pPr lvl="3"/>
            <a:r>
              <a:rPr lang="en-US" dirty="0"/>
              <a:t>25% of high school students fail to graduate on time</a:t>
            </a:r>
            <a:endParaRPr lang="en-US" sz="1100" dirty="0"/>
          </a:p>
          <a:p>
            <a:pPr lvl="3"/>
            <a:r>
              <a:rPr lang="en-US" dirty="0"/>
              <a:t>15% of young adults are neither working or attending school</a:t>
            </a:r>
            <a:endParaRPr lang="en-US" sz="1100" dirty="0"/>
          </a:p>
          <a:p>
            <a:r>
              <a:rPr lang="en-US" dirty="0"/>
              <a:t> </a:t>
            </a:r>
            <a:endParaRPr lang="en-US" sz="1100" dirty="0"/>
          </a:p>
          <a:p>
            <a:r>
              <a:rPr lang="en-US" dirty="0"/>
              <a:t>High school dropouts are more than 12 years in the making.  </a:t>
            </a:r>
            <a:r>
              <a:rPr lang="en-US" dirty="0" smtClean="0"/>
              <a:t>They usually start  </a:t>
            </a:r>
            <a:r>
              <a:rPr lang="en-US" dirty="0"/>
              <a:t>two years behind. </a:t>
            </a:r>
            <a:r>
              <a:rPr lang="en-US" dirty="0" smtClean="0"/>
              <a:t>And research shows they never  </a:t>
            </a:r>
            <a:r>
              <a:rPr lang="en-US" dirty="0"/>
              <a:t>catch </a:t>
            </a:r>
            <a:r>
              <a:rPr lang="en-US" dirty="0" smtClean="0"/>
              <a:t>up. If they don’t catch up by </a:t>
            </a:r>
            <a:r>
              <a:rPr lang="en-US" dirty="0"/>
              <a:t>3</a:t>
            </a:r>
            <a:r>
              <a:rPr lang="en-US" baseline="30000" dirty="0"/>
              <a:t>rd</a:t>
            </a:r>
            <a:r>
              <a:rPr lang="en-US" dirty="0"/>
              <a:t> grade, It is unlikely they will .</a:t>
            </a:r>
            <a:endParaRPr lang="en-US" dirty="0" smtClean="0"/>
          </a:p>
          <a:p>
            <a:endParaRPr lang="en-US" sz="1100" dirty="0"/>
          </a:p>
          <a:p>
            <a:r>
              <a:rPr lang="en-US" sz="1100" dirty="0"/>
              <a:t>3</a:t>
            </a:r>
            <a:r>
              <a:rPr lang="en-US" sz="1100" baseline="30000" dirty="0"/>
              <a:t>rd</a:t>
            </a:r>
            <a:r>
              <a:rPr lang="en-US" sz="1100" dirty="0"/>
              <a:t> grade reading scores predict with 90% accuracy the dropout rates  </a:t>
            </a:r>
          </a:p>
          <a:p>
            <a:r>
              <a:rPr lang="en-US" sz="1100" dirty="0"/>
              <a:t> 3</a:t>
            </a:r>
            <a:r>
              <a:rPr lang="en-US" sz="1100" baseline="30000" dirty="0"/>
              <a:t>rd</a:t>
            </a:r>
            <a:r>
              <a:rPr lang="en-US" sz="1100" dirty="0"/>
              <a:t> grade reading scores also are used to predict the beds for </a:t>
            </a:r>
            <a:r>
              <a:rPr lang="en-US" sz="1100" dirty="0" err="1"/>
              <a:t>fufure</a:t>
            </a:r>
            <a:r>
              <a:rPr lang="en-US" sz="1100" dirty="0"/>
              <a:t> prison population</a:t>
            </a:r>
          </a:p>
          <a:p>
            <a:endParaRPr lang="en-US" sz="1100" dirty="0"/>
          </a:p>
          <a:p>
            <a:r>
              <a:rPr lang="en-US" sz="1100" dirty="0"/>
              <a:t>The education challenge doesn’t just end with high school graduation.  College professors and employers say today’s graduates don’t have the skills they need to succeed in college or in work.   There is a growing skills gap in literacy, math, and critical thinking skills needed for today’s jobs. </a:t>
            </a:r>
          </a:p>
          <a:p>
            <a:r>
              <a:rPr lang="en-US" sz="1100" dirty="0"/>
              <a:t> </a:t>
            </a:r>
          </a:p>
          <a:p>
            <a:r>
              <a:rPr lang="en-US" sz="1100" b="1" dirty="0"/>
              <a:t>CBS News recently produced </a:t>
            </a:r>
            <a:r>
              <a:rPr lang="en-US" sz="1100" dirty="0"/>
              <a:t>a </a:t>
            </a:r>
            <a:r>
              <a:rPr lang="en-US" sz="1100" dirty="0" err="1"/>
              <a:t>tv</a:t>
            </a:r>
            <a:r>
              <a:rPr lang="en-US" sz="1100" dirty="0"/>
              <a:t> documentary on this issue stating that there are over 3 million jobs available in this country but not enough skilled manpower to fill them.</a:t>
            </a:r>
          </a:p>
          <a:p>
            <a:r>
              <a:rPr lang="en-US" sz="1100" dirty="0"/>
              <a:t>Conoco has also launched an awareness campaign about US’s declining international ranking in math and science. </a:t>
            </a:r>
          </a:p>
          <a:p>
            <a:endParaRPr lang="en-US" sz="1100" dirty="0"/>
          </a:p>
          <a:p>
            <a:endParaRPr lang="en-US" sz="1100" dirty="0"/>
          </a:p>
          <a:p>
            <a:r>
              <a:rPr lang="en-US" dirty="0"/>
              <a:t> </a:t>
            </a:r>
            <a:endParaRPr lang="en-US" sz="1100" dirty="0"/>
          </a:p>
          <a:p>
            <a:endParaRPr lang="en-US" dirty="0"/>
          </a:p>
        </p:txBody>
      </p:sp>
      <p:sp>
        <p:nvSpPr>
          <p:cNvPr id="4" name="Slide Number Placeholder 3"/>
          <p:cNvSpPr>
            <a:spLocks noGrp="1"/>
          </p:cNvSpPr>
          <p:nvPr>
            <p:ph type="sldNum" sz="quarter" idx="10"/>
          </p:nvPr>
        </p:nvSpPr>
        <p:spPr/>
        <p:txBody>
          <a:bodyPr/>
          <a:lstStyle/>
          <a:p>
            <a:fld id="{CE59C6E5-B167-4D12-9CCF-34F9BB9D7C0D}" type="slidenum">
              <a:rPr lang="en-US" smtClean="0"/>
              <a:t>4</a:t>
            </a:fld>
            <a:endParaRPr lang="en-US"/>
          </a:p>
        </p:txBody>
      </p:sp>
    </p:spTree>
    <p:extLst>
      <p:ext uri="{BB962C8B-B14F-4D97-AF65-F5344CB8AC3E}">
        <p14:creationId xmlns:p14="http://schemas.microsoft.com/office/powerpoint/2010/main" val="282203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
            </a:r>
            <a:br>
              <a:rPr lang="en-US" b="1" u="sng" dirty="0"/>
            </a:br>
            <a:r>
              <a:rPr lang="en-US" b="1" u="sng" dirty="0"/>
              <a:t>So what is being done and can be done? </a:t>
            </a:r>
            <a:endParaRPr lang="en-US" b="1" u="sng" dirty="0" smtClean="0"/>
          </a:p>
          <a:p>
            <a:endParaRPr lang="en-US" dirty="0"/>
          </a:p>
          <a:p>
            <a:r>
              <a:rPr lang="en-US" dirty="0"/>
              <a:t>To develop a strong workforce of the future --- one that will help America compete and help individuals be successful  our investment in children’s education must start early and be sustained. </a:t>
            </a:r>
          </a:p>
          <a:p>
            <a:r>
              <a:rPr lang="en-US" dirty="0"/>
              <a:t> </a:t>
            </a:r>
          </a:p>
          <a:p>
            <a:r>
              <a:rPr lang="en-US" dirty="0"/>
              <a:t>In 2008, United Way Worldwide made an unprecedented bold move for a non-profit.  For the first time in its 120 year history the organization put stakes in the ground and set a national goal around education. The goal:  to cut in half the number of high school dropouts by 2018</a:t>
            </a:r>
            <a:r>
              <a:rPr lang="en-US" dirty="0" smtClean="0"/>
              <a:t>.</a:t>
            </a:r>
          </a:p>
          <a:p>
            <a:r>
              <a:rPr lang="en-US" dirty="0" smtClean="0"/>
              <a:t> </a:t>
            </a:r>
            <a:endParaRPr lang="en-US" dirty="0"/>
          </a:p>
          <a:p>
            <a:r>
              <a:rPr lang="en-US" dirty="0"/>
              <a:t>The issues are daunting but United Ways are having success in mobilizing communities to take responsibility and ownership for solutions. The independent and interconnected system is promoting and nationally scaling the solutions of local United Ways.  United Way as a system with 1200 local United Ways covering 95 percent of the country is positioned unlike any other organization in the country to actually be successful in stopping the cycles that if allowed to continue will have devastating outcomes for future local, state and national economies and viability.  </a:t>
            </a:r>
          </a:p>
          <a:p>
            <a:r>
              <a:rPr lang="en-US" dirty="0" smtClean="0"/>
              <a:t>The </a:t>
            </a:r>
            <a:r>
              <a:rPr lang="en-US" dirty="0"/>
              <a:t>sense of urgency is unsurpassed. United Ways are taking ownership for the solutions that will provide for solutions</a:t>
            </a:r>
            <a:r>
              <a:rPr lang="en-US" dirty="0" smtClean="0"/>
              <a:t>.</a:t>
            </a:r>
          </a:p>
          <a:p>
            <a:r>
              <a:rPr lang="en-US" dirty="0"/>
              <a:t>North Texas Area United Way has become relentless in identifying and addressing the issues and </a:t>
            </a:r>
            <a:r>
              <a:rPr lang="en-US" i="1" dirty="0"/>
              <a:t>designing and investing in evidence-based programs that help working families achieve educational success, income stability and good health.  We rigorously evaluate our work and use lessons learned to inform and advance public policies and practices that prevent and alleviate poverty throughout our community.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E59C6E5-B167-4D12-9CCF-34F9BB9D7C0D}" type="slidenum">
              <a:rPr lang="en-US" smtClean="0"/>
              <a:t>5</a:t>
            </a:fld>
            <a:endParaRPr lang="en-US" dirty="0"/>
          </a:p>
        </p:txBody>
      </p:sp>
    </p:spTree>
    <p:extLst>
      <p:ext uri="{BB962C8B-B14F-4D97-AF65-F5344CB8AC3E}">
        <p14:creationId xmlns:p14="http://schemas.microsoft.com/office/powerpoint/2010/main" val="868277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111519"/>
            <a:ext cx="5618480" cy="4499398"/>
          </a:xfrm>
        </p:spPr>
        <p:txBody>
          <a:bodyPr/>
          <a:lstStyle/>
          <a:p>
            <a:endParaRPr lang="en-US" dirty="0" smtClean="0"/>
          </a:p>
          <a:p>
            <a:r>
              <a:rPr lang="en-US" dirty="0" smtClean="0"/>
              <a:t>In </a:t>
            </a:r>
            <a:r>
              <a:rPr lang="en-US" dirty="0"/>
              <a:t>our community in Wichita Falls - Education of children is our top priority.  Our major focus is on early childhood education because that is the area that is the weakest in our community the one that will have the biggest impact in achieving long term change.</a:t>
            </a:r>
          </a:p>
          <a:p>
            <a:r>
              <a:rPr lang="en-US" b="1" dirty="0"/>
              <a:t>Our  local issue: </a:t>
            </a:r>
            <a:endParaRPr lang="en-US" dirty="0"/>
          </a:p>
          <a:p>
            <a:pPr marL="174965" indent="-174965">
              <a:buFont typeface="Arial" pitchFamily="34" charset="0"/>
              <a:buChar char="•"/>
            </a:pPr>
            <a:r>
              <a:rPr lang="en-US" dirty="0"/>
              <a:t>50% of our children are not ready for kindergarten and </a:t>
            </a:r>
          </a:p>
          <a:p>
            <a:pPr marL="174965" indent="-174965">
              <a:buFont typeface="Arial" pitchFamily="34" charset="0"/>
              <a:buChar char="•"/>
            </a:pPr>
            <a:r>
              <a:rPr lang="en-US" dirty="0"/>
              <a:t>3</a:t>
            </a:r>
            <a:r>
              <a:rPr lang="en-US" baseline="30000" dirty="0"/>
              <a:t>rd</a:t>
            </a:r>
            <a:r>
              <a:rPr lang="en-US" dirty="0"/>
              <a:t> grade reading scores are declining. </a:t>
            </a:r>
          </a:p>
          <a:p>
            <a:pPr marL="174965" indent="-174965">
              <a:buFont typeface="Arial" pitchFamily="34" charset="0"/>
              <a:buChar char="•"/>
            </a:pPr>
            <a:r>
              <a:rPr lang="en-US" dirty="0"/>
              <a:t> 164 day cares, only 20 are accredited for quality </a:t>
            </a:r>
          </a:p>
          <a:p>
            <a:r>
              <a:rPr lang="en-US" dirty="0"/>
              <a:t> </a:t>
            </a:r>
          </a:p>
          <a:p>
            <a:r>
              <a:rPr lang="en-US" dirty="0"/>
              <a:t>Education starts at birth, research shows that 90 percent of a child’s brain is developed by age 5.</a:t>
            </a:r>
            <a:r>
              <a:rPr lang="en-US" baseline="30000" dirty="0"/>
              <a:t>9</a:t>
            </a:r>
            <a:r>
              <a:rPr lang="en-US" dirty="0"/>
              <a:t> </a:t>
            </a:r>
          </a:p>
          <a:p>
            <a:r>
              <a:rPr lang="en-US" dirty="0"/>
              <a:t> </a:t>
            </a:r>
          </a:p>
          <a:p>
            <a:r>
              <a:rPr lang="en-US" dirty="0"/>
              <a:t>Investing in early childhood education strategies, such as quality early childhood education and early literacy has an economic return on investment of $8 to dollars for every dollar invested.</a:t>
            </a:r>
            <a:r>
              <a:rPr lang="en-US" baseline="30000" dirty="0"/>
              <a:t>10 </a:t>
            </a:r>
            <a:r>
              <a:rPr lang="en-US" dirty="0"/>
              <a:t> </a:t>
            </a:r>
          </a:p>
          <a:p>
            <a:r>
              <a:rPr lang="en-US" dirty="0"/>
              <a:t> </a:t>
            </a:r>
            <a:endParaRPr lang="en-US" dirty="0" smtClean="0"/>
          </a:p>
          <a:p>
            <a:r>
              <a:rPr lang="en-US" dirty="0"/>
              <a:t> </a:t>
            </a:r>
          </a:p>
          <a:p>
            <a:endParaRPr lang="en-US" dirty="0"/>
          </a:p>
        </p:txBody>
      </p:sp>
      <p:sp>
        <p:nvSpPr>
          <p:cNvPr id="4" name="Slide Number Placeholder 3"/>
          <p:cNvSpPr>
            <a:spLocks noGrp="1"/>
          </p:cNvSpPr>
          <p:nvPr>
            <p:ph type="sldNum" sz="quarter" idx="10"/>
          </p:nvPr>
        </p:nvSpPr>
        <p:spPr/>
        <p:txBody>
          <a:bodyPr/>
          <a:lstStyle/>
          <a:p>
            <a:fld id="{CE59C6E5-B167-4D12-9CCF-34F9BB9D7C0D}" type="slidenum">
              <a:rPr lang="en-US" smtClean="0"/>
              <a:t>6</a:t>
            </a:fld>
            <a:endParaRPr lang="en-US"/>
          </a:p>
        </p:txBody>
      </p:sp>
    </p:spTree>
    <p:extLst>
      <p:ext uri="{BB962C8B-B14F-4D97-AF65-F5344CB8AC3E}">
        <p14:creationId xmlns:p14="http://schemas.microsoft.com/office/powerpoint/2010/main" val="397513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smtClean="0"/>
          </a:p>
          <a:p>
            <a:r>
              <a:rPr lang="en-US" dirty="0" smtClean="0"/>
              <a:t>	</a:t>
            </a:r>
            <a:endParaRPr lang="en-US" dirty="0"/>
          </a:p>
          <a:p>
            <a:r>
              <a:rPr lang="en-US" dirty="0" smtClean="0"/>
              <a:t>	</a:t>
            </a:r>
          </a:p>
          <a:p>
            <a:r>
              <a:rPr lang="en-US" dirty="0"/>
              <a:t>North Texas UW is partnering with the UCLA, W.R. Kellogg Foundation, and United Way Worldwide  to access  the  five nationally identified  vulnerabilities of school readiness by using the Early Development Instrument (EDI) .  The population data is aggregated and geographically mapped by neighborhood which allows us a targeted approach in addressing the specific issues children by neighborhood. The surrounding school districts partner with us  on the assessment and utilize the data for campus planning. The Texas Community Campaign for School Readiness (TCCSR) is replicating statewide the strategies developed at our local United Way using the EDI. </a:t>
            </a:r>
          </a:p>
          <a:p>
            <a:endParaRPr lang="en-US" dirty="0"/>
          </a:p>
          <a:p>
            <a:r>
              <a:rPr lang="en-US" dirty="0"/>
              <a:t>You have a map at your table that shows the population data  that we use. These maps help us to design specific programs and mobilize  neighborhoods and families to support the needs of children and address the </a:t>
            </a:r>
            <a:r>
              <a:rPr lang="en-US" dirty="0" err="1" smtClean="0"/>
              <a:t>ir</a:t>
            </a:r>
            <a:r>
              <a:rPr lang="en-US" dirty="0" smtClean="0"/>
              <a:t> </a:t>
            </a:r>
            <a:r>
              <a:rPr lang="en-US" dirty="0"/>
              <a:t>weaknesses prior to entering school</a:t>
            </a:r>
          </a:p>
          <a:p>
            <a:r>
              <a:rPr lang="en-US" i="1" dirty="0" smtClean="0"/>
              <a:t>Our </a:t>
            </a:r>
            <a:r>
              <a:rPr lang="en-US" i="1" dirty="0"/>
              <a:t>school readiness work using the Early Development Instrument (EDI) identifying and GPS mapping school readiness vulnerabilities of children in our community neighborhood by neighborhood has garnered state and national attention and has put Wichita Falls on the map.  United Ways and community organizations around the country are using EDI and the strategies we implemented to model similar strategies in their communities.  </a:t>
            </a:r>
            <a:endParaRPr lang="en-US" dirty="0"/>
          </a:p>
          <a:p>
            <a:endParaRPr lang="en-US" dirty="0" smtClean="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158D0620-7613-4D53-AD80-AC85EFE29CCA}" type="slidenum">
              <a:rPr lang="en-US" smtClean="0"/>
              <a:t>7</a:t>
            </a:fld>
            <a:endParaRPr lang="en-US"/>
          </a:p>
        </p:txBody>
      </p:sp>
    </p:spTree>
    <p:extLst>
      <p:ext uri="{BB962C8B-B14F-4D97-AF65-F5344CB8AC3E}">
        <p14:creationId xmlns:p14="http://schemas.microsoft.com/office/powerpoint/2010/main" val="249640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a:ln/>
        </p:spPr>
      </p:sp>
      <p:sp>
        <p:nvSpPr>
          <p:cNvPr id="1085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 in 2 children enter the classroom unprepared to meet the challenges of kindergarten. In 2001 &amp; 2003, Texas was the most illiterate state in the country.</a:t>
            </a:r>
          </a:p>
          <a:p>
            <a:endParaRPr lang="en-US" dirty="0" smtClean="0"/>
          </a:p>
          <a:p>
            <a:r>
              <a:rPr lang="en-US" dirty="0" smtClean="0"/>
              <a:t>Early literacy is critical to success in reading which leads to success in mathematics and science. </a:t>
            </a:r>
          </a:p>
          <a:p>
            <a:endParaRPr lang="en-US" dirty="0" smtClean="0"/>
          </a:p>
          <a:p>
            <a:r>
              <a:rPr lang="en-US" dirty="0"/>
              <a:t>Reading to a young child is the #1 most important thing  you can do to prepare a child for school. </a:t>
            </a:r>
          </a:p>
          <a:p>
            <a:r>
              <a:rPr lang="en-US" dirty="0"/>
              <a:t> </a:t>
            </a:r>
          </a:p>
          <a:p>
            <a:r>
              <a:rPr lang="en-US" dirty="0"/>
              <a:t>We enroll children in a free book program called Dolly Parton Imagination Library. United Way provides the funding and there is </a:t>
            </a:r>
            <a:r>
              <a:rPr lang="en-US" dirty="0" smtClean="0"/>
              <a:t>no charge </a:t>
            </a:r>
            <a:r>
              <a:rPr lang="en-US" dirty="0"/>
              <a:t>to families. The program provides one free age appropriate </a:t>
            </a:r>
            <a:r>
              <a:rPr lang="en-US" dirty="0" smtClean="0"/>
              <a:t>book  a month to </a:t>
            </a:r>
            <a:r>
              <a:rPr lang="en-US" dirty="0"/>
              <a:t>children age 0-5. </a:t>
            </a:r>
          </a:p>
          <a:p>
            <a:endParaRPr lang="en-US" dirty="0" smtClean="0"/>
          </a:p>
          <a:p>
            <a:r>
              <a:rPr lang="en-US" dirty="0" smtClean="0"/>
              <a:t>82% </a:t>
            </a:r>
            <a:r>
              <a:rPr lang="en-US" dirty="0"/>
              <a:t>of parents say they read more to their children as a result of the program</a:t>
            </a:r>
          </a:p>
          <a:p>
            <a:r>
              <a:rPr lang="en-US" dirty="0"/>
              <a:t> </a:t>
            </a:r>
          </a:p>
          <a:p>
            <a:r>
              <a:rPr lang="en-US" dirty="0"/>
              <a:t>We also conduct Book Drives for </a:t>
            </a:r>
            <a:r>
              <a:rPr lang="en-US" dirty="0" smtClean="0"/>
              <a:t>Day </a:t>
            </a:r>
            <a:r>
              <a:rPr lang="en-US" dirty="0"/>
              <a:t>care </a:t>
            </a:r>
            <a:r>
              <a:rPr lang="en-US" dirty="0" err="1" smtClean="0"/>
              <a:t>Ctrs</a:t>
            </a:r>
            <a:r>
              <a:rPr lang="en-US" dirty="0" smtClean="0"/>
              <a:t> Because </a:t>
            </a:r>
            <a:r>
              <a:rPr lang="en-US" dirty="0"/>
              <a:t>there are never enough books</a:t>
            </a:r>
          </a:p>
          <a:p>
            <a:r>
              <a:rPr lang="en-US" dirty="0"/>
              <a:t> </a:t>
            </a:r>
          </a:p>
          <a:p>
            <a:r>
              <a:rPr lang="en-US" dirty="0"/>
              <a:t>We are getting ready to launch Llama, Llama Red Pajama Parties around the community to create awareness for the importance of reading to children and to support </a:t>
            </a:r>
            <a:r>
              <a:rPr lang="en-US" dirty="0" smtClean="0"/>
              <a:t>Imagination</a:t>
            </a:r>
          </a:p>
          <a:p>
            <a:endParaRPr lang="en-US" dirty="0"/>
          </a:p>
          <a:p>
            <a:r>
              <a:rPr lang="en-US" dirty="0"/>
              <a:t>Children come in their pajamas and listen to the Llama, Llama Red Pajama story (an Imagination Library book) read by a local </a:t>
            </a:r>
            <a:r>
              <a:rPr lang="en-US" dirty="0" err="1"/>
              <a:t>celebraty</a:t>
            </a:r>
            <a:r>
              <a:rPr lang="en-US" dirty="0"/>
              <a:t> wearing his/her red pajamas</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focus on </a:t>
            </a:r>
            <a:r>
              <a:rPr lang="en-US" dirty="0" smtClean="0"/>
              <a:t>improving quality childcare in formal and informal settings’, providing support for day care providers &amp; care givers and connecting neighborhood resources </a:t>
            </a:r>
          </a:p>
          <a:p>
            <a:endParaRPr lang="en-US" dirty="0"/>
          </a:p>
          <a:p>
            <a:pPr marL="285722" indent="-285722">
              <a:buFont typeface="Arial" pitchFamily="34" charset="0"/>
              <a:buChar char="•"/>
            </a:pPr>
            <a:r>
              <a:rPr lang="en-US" dirty="0"/>
              <a:t> </a:t>
            </a:r>
            <a:r>
              <a:rPr lang="en-US" dirty="0" smtClean="0"/>
              <a:t>–</a:t>
            </a:r>
            <a:r>
              <a:rPr lang="en-US" b="1" dirty="0">
                <a:solidFill>
                  <a:srgbClr val="FF0000"/>
                </a:solidFill>
              </a:rPr>
              <a:t>Quality Childcare </a:t>
            </a:r>
          </a:p>
          <a:p>
            <a:pPr marL="742876" lvl="1" indent="-285722">
              <a:buFont typeface="Arial" pitchFamily="34" charset="0"/>
              <a:buChar char="•"/>
            </a:pPr>
            <a:r>
              <a:rPr lang="en-US" b="1" dirty="0">
                <a:solidFill>
                  <a:srgbClr val="FF0000"/>
                </a:solidFill>
              </a:rPr>
              <a:t>Educational Training/Coaching  </a:t>
            </a:r>
            <a:endParaRPr lang="en-US" b="1" dirty="0" smtClean="0">
              <a:solidFill>
                <a:srgbClr val="FF0000"/>
              </a:solidFill>
            </a:endParaRPr>
          </a:p>
          <a:p>
            <a:pPr marL="632118" lvl="1" indent="-174965">
              <a:buFont typeface="Arial" pitchFamily="34" charset="0"/>
              <a:buChar char="•"/>
            </a:pPr>
            <a:r>
              <a:rPr lang="en-US" dirty="0"/>
              <a:t>Providing scholarships for daycare workers to improve skills </a:t>
            </a:r>
          </a:p>
          <a:p>
            <a:pPr marL="632118" lvl="1" indent="-174965">
              <a:buFont typeface="Arial" pitchFamily="34" charset="0"/>
              <a:buChar char="•"/>
            </a:pPr>
            <a:r>
              <a:rPr lang="en-US" dirty="0"/>
              <a:t>Providing early child care coaches to day care </a:t>
            </a:r>
            <a:r>
              <a:rPr lang="en-US" dirty="0" smtClean="0"/>
              <a:t>centers</a:t>
            </a:r>
          </a:p>
          <a:p>
            <a:pPr marL="632118" lvl="1" indent="-174965">
              <a:buFont typeface="Arial" pitchFamily="34" charset="0"/>
              <a:buChar char="•"/>
            </a:pPr>
            <a:r>
              <a:rPr lang="en-US" dirty="0" smtClean="0"/>
              <a:t>Best practice exchange </a:t>
            </a:r>
            <a:endParaRPr lang="en-US" dirty="0"/>
          </a:p>
          <a:p>
            <a:pPr marL="742876" lvl="1" indent="-285722">
              <a:buFont typeface="Arial" pitchFamily="34" charset="0"/>
              <a:buChar char="•"/>
            </a:pPr>
            <a:endParaRPr lang="en-US" b="1" dirty="0">
              <a:solidFill>
                <a:srgbClr val="FF0000"/>
              </a:solidFill>
            </a:endParaRPr>
          </a:p>
          <a:p>
            <a:pPr marL="285722" indent="-285722">
              <a:buFont typeface="Arial" pitchFamily="34" charset="0"/>
              <a:buChar char="•"/>
            </a:pPr>
            <a:endParaRPr lang="en-US" b="1" dirty="0">
              <a:solidFill>
                <a:srgbClr val="FF0000"/>
              </a:solidFill>
            </a:endParaRPr>
          </a:p>
          <a:p>
            <a:pPr marL="285722" indent="-285722">
              <a:buFont typeface="Arial" pitchFamily="34" charset="0"/>
              <a:buChar char="•"/>
            </a:pPr>
            <a:r>
              <a:rPr lang="en-US" b="1" dirty="0">
                <a:solidFill>
                  <a:srgbClr val="FF0000"/>
                </a:solidFill>
              </a:rPr>
              <a:t>Supportive Parents and Caregivers</a:t>
            </a:r>
          </a:p>
          <a:p>
            <a:pPr marL="742876" lvl="1" indent="-285722">
              <a:buFont typeface="Arial" pitchFamily="34" charset="0"/>
              <a:buChar char="•"/>
            </a:pPr>
            <a:r>
              <a:rPr lang="en-US" b="1" dirty="0">
                <a:solidFill>
                  <a:srgbClr val="FF0000"/>
                </a:solidFill>
              </a:rPr>
              <a:t>Parent Cafe’s</a:t>
            </a:r>
          </a:p>
          <a:p>
            <a:pPr marL="742876" lvl="1" indent="-285722">
              <a:buFont typeface="Arial" pitchFamily="34" charset="0"/>
              <a:buChar char="•"/>
            </a:pPr>
            <a:r>
              <a:rPr lang="en-US" b="1" dirty="0">
                <a:solidFill>
                  <a:srgbClr val="FF0000"/>
                </a:solidFill>
              </a:rPr>
              <a:t>Tax Prep</a:t>
            </a:r>
          </a:p>
          <a:p>
            <a:pPr marL="742876" lvl="1" indent="-285722">
              <a:buFont typeface="Arial" pitchFamily="34" charset="0"/>
              <a:buChar char="•"/>
            </a:pPr>
            <a:r>
              <a:rPr lang="en-US" b="1" dirty="0">
                <a:solidFill>
                  <a:srgbClr val="FF0000"/>
                </a:solidFill>
              </a:rPr>
              <a:t>Job Skills</a:t>
            </a:r>
          </a:p>
          <a:p>
            <a:pPr marL="742876" lvl="1" indent="-285722">
              <a:buFont typeface="Arial" pitchFamily="34" charset="0"/>
              <a:buChar char="•"/>
            </a:pPr>
            <a:r>
              <a:rPr lang="en-US" b="1" dirty="0">
                <a:solidFill>
                  <a:srgbClr val="FF0000"/>
                </a:solidFill>
              </a:rPr>
              <a:t>ESL &amp; GED Classes</a:t>
            </a:r>
          </a:p>
          <a:p>
            <a:pPr lvl="1"/>
            <a:endParaRPr lang="en-US" b="1" dirty="0">
              <a:solidFill>
                <a:srgbClr val="FF0000"/>
              </a:solidFill>
            </a:endParaRPr>
          </a:p>
          <a:p>
            <a:pPr marL="285722" indent="-285722">
              <a:buFont typeface="Arial" pitchFamily="34" charset="0"/>
              <a:buChar char="•"/>
            </a:pPr>
            <a:endParaRPr lang="en-US" b="1" dirty="0">
              <a:solidFill>
                <a:srgbClr val="FF0000"/>
              </a:solidFill>
            </a:endParaRPr>
          </a:p>
          <a:p>
            <a:pPr marL="285722" indent="-285722">
              <a:buFont typeface="Arial" pitchFamily="34" charset="0"/>
              <a:buChar char="•"/>
            </a:pPr>
            <a:r>
              <a:rPr lang="en-US" b="1" dirty="0">
                <a:solidFill>
                  <a:srgbClr val="FF0000"/>
                </a:solidFill>
              </a:rPr>
              <a:t>Connect Neighborhood Resources  </a:t>
            </a:r>
          </a:p>
          <a:p>
            <a:pPr marL="742876" lvl="1" indent="-285722">
              <a:buFont typeface="Arial" pitchFamily="34" charset="0"/>
              <a:buChar char="•"/>
            </a:pPr>
            <a:r>
              <a:rPr lang="en-US" b="1" dirty="0">
                <a:solidFill>
                  <a:srgbClr val="FF0000"/>
                </a:solidFill>
              </a:rPr>
              <a:t>Asset Mapping</a:t>
            </a:r>
          </a:p>
          <a:p>
            <a:pPr marL="742876" lvl="1" indent="-285722">
              <a:buFont typeface="Arial" pitchFamily="34" charset="0"/>
              <a:buChar char="•"/>
            </a:pPr>
            <a:r>
              <a:rPr lang="en-US" b="1" dirty="0">
                <a:solidFill>
                  <a:srgbClr val="FF0000"/>
                </a:solidFill>
              </a:rPr>
              <a:t>Live n Learn Play Groups </a:t>
            </a:r>
          </a:p>
          <a:p>
            <a:pPr marL="174965" indent="-174965">
              <a:buFont typeface="Arial" pitchFamily="34" charset="0"/>
              <a:buChar char="•"/>
            </a:pP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CE59C6E5-B167-4D12-9CCF-34F9BB9D7C0D}" type="slidenum">
              <a:rPr lang="en-US" smtClean="0"/>
              <a:t>9</a:t>
            </a:fld>
            <a:endParaRPr lang="en-US"/>
          </a:p>
        </p:txBody>
      </p:sp>
    </p:spTree>
    <p:extLst>
      <p:ext uri="{BB962C8B-B14F-4D97-AF65-F5344CB8AC3E}">
        <p14:creationId xmlns:p14="http://schemas.microsoft.com/office/powerpoint/2010/main" val="145383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Get </a:t>
            </a:r>
            <a:r>
              <a:rPr lang="en-US" b="1" dirty="0" smtClean="0"/>
              <a:t>involved: </a:t>
            </a:r>
            <a:endParaRPr lang="en-US" sz="1100" dirty="0"/>
          </a:p>
          <a:p>
            <a:pPr lvl="1"/>
            <a:r>
              <a:rPr lang="en-US" dirty="0"/>
              <a:t>Local United Ways Become a United Ways have lots of options for involvement </a:t>
            </a:r>
            <a:endParaRPr lang="en-US" sz="1100" dirty="0"/>
          </a:p>
          <a:p>
            <a:pPr lvl="2"/>
            <a:r>
              <a:rPr lang="en-US" dirty="0"/>
              <a:t>join the 1 Million –Reader, Mentor</a:t>
            </a:r>
            <a:r>
              <a:rPr lang="en-US" dirty="0" smtClean="0"/>
              <a:t>, Tutor </a:t>
            </a:r>
            <a:r>
              <a:rPr lang="en-US" dirty="0"/>
              <a:t>challenge at United Way </a:t>
            </a:r>
            <a:endParaRPr lang="en-US" sz="1100" dirty="0"/>
          </a:p>
          <a:p>
            <a:pPr lvl="2"/>
            <a:r>
              <a:rPr lang="en-US" dirty="0"/>
              <a:t>Serve on an education council of your local UW or get involved with their local work</a:t>
            </a:r>
            <a:endParaRPr lang="en-US" sz="1100" dirty="0"/>
          </a:p>
          <a:p>
            <a:pPr lvl="1"/>
            <a:r>
              <a:rPr lang="en-US" dirty="0"/>
              <a:t>Conduct children’s book drive for day care centers</a:t>
            </a:r>
            <a:endParaRPr lang="en-US" sz="1100" dirty="0"/>
          </a:p>
          <a:p>
            <a:pPr lvl="1"/>
            <a:r>
              <a:rPr lang="en-US" dirty="0"/>
              <a:t>Become an Imagination Library sponsor </a:t>
            </a:r>
            <a:endParaRPr lang="en-US" sz="1100" dirty="0"/>
          </a:p>
          <a:p>
            <a:pPr lvl="1"/>
            <a:r>
              <a:rPr lang="en-US" dirty="0"/>
              <a:t>Send money </a:t>
            </a:r>
            <a:endParaRPr lang="en-US" sz="1100" dirty="0"/>
          </a:p>
          <a:p>
            <a:pPr lvl="1"/>
            <a:r>
              <a:rPr lang="en-US" dirty="0"/>
              <a:t>Host Llama, Llama Red Pajama Party’s </a:t>
            </a:r>
            <a:endParaRPr lang="en-US" sz="1100" dirty="0"/>
          </a:p>
          <a:p>
            <a:pPr lvl="1"/>
            <a:r>
              <a:rPr lang="en-US" dirty="0"/>
              <a:t>Read at daycare centers </a:t>
            </a:r>
            <a:endParaRPr lang="en-US" dirty="0" smtClean="0"/>
          </a:p>
          <a:p>
            <a:pPr lvl="1"/>
            <a:r>
              <a:rPr lang="en-US" sz="1100" dirty="0"/>
              <a:t>Volunteer at your school</a:t>
            </a:r>
          </a:p>
          <a:p>
            <a:pPr lvl="1"/>
            <a:r>
              <a:rPr lang="en-US" sz="1100" dirty="0"/>
              <a:t>Be a mentor tutor or reader with Big Brothers /Big Sisters or Adult Literacy </a:t>
            </a:r>
          </a:p>
          <a:p>
            <a:pPr lvl="1"/>
            <a:endParaRPr lang="en-US" sz="1100" dirty="0"/>
          </a:p>
          <a:p>
            <a:pPr lvl="1"/>
            <a:r>
              <a:rPr lang="en-US" sz="1100" dirty="0"/>
              <a:t>Support your schools &amp; educators</a:t>
            </a:r>
          </a:p>
          <a:p>
            <a:pPr lvl="1"/>
            <a:r>
              <a:rPr lang="en-US" sz="1100" dirty="0"/>
              <a:t>Find out what they need</a:t>
            </a:r>
          </a:p>
          <a:p>
            <a:pPr lvl="0"/>
            <a:endParaRPr lang="en-US" b="1" dirty="0" smtClean="0"/>
          </a:p>
          <a:p>
            <a:pPr lvl="0"/>
            <a:r>
              <a:rPr lang="en-US" b="1" dirty="0" smtClean="0"/>
              <a:t>Find </a:t>
            </a:r>
            <a:r>
              <a:rPr lang="en-US" b="1" dirty="0"/>
              <a:t>out what others are doing </a:t>
            </a:r>
            <a:endParaRPr lang="en-US" sz="1100" dirty="0"/>
          </a:p>
          <a:p>
            <a:pPr lvl="1"/>
            <a:r>
              <a:rPr lang="en-US" dirty="0"/>
              <a:t>Ready by 21</a:t>
            </a:r>
            <a:endParaRPr lang="en-US" sz="1100" dirty="0"/>
          </a:p>
          <a:p>
            <a:pPr lvl="1"/>
            <a:r>
              <a:rPr lang="en-US" dirty="0"/>
              <a:t>America’s Promise </a:t>
            </a:r>
            <a:endParaRPr lang="en-US" sz="1100" dirty="0"/>
          </a:p>
          <a:p>
            <a:r>
              <a:rPr lang="en-US" dirty="0" smtClean="0"/>
              <a:t> </a:t>
            </a:r>
            <a:endParaRPr lang="en-US" sz="1100" dirty="0"/>
          </a:p>
          <a:p>
            <a:endParaRPr lang="en-US" dirty="0"/>
          </a:p>
        </p:txBody>
      </p:sp>
      <p:sp>
        <p:nvSpPr>
          <p:cNvPr id="4" name="Slide Number Placeholder 3"/>
          <p:cNvSpPr>
            <a:spLocks noGrp="1"/>
          </p:cNvSpPr>
          <p:nvPr>
            <p:ph type="sldNum" sz="quarter" idx="10"/>
          </p:nvPr>
        </p:nvSpPr>
        <p:spPr/>
        <p:txBody>
          <a:bodyPr/>
          <a:lstStyle/>
          <a:p>
            <a:fld id="{CE59C6E5-B167-4D12-9CCF-34F9BB9D7C0D}" type="slidenum">
              <a:rPr lang="en-US" smtClean="0"/>
              <a:t>11</a:t>
            </a:fld>
            <a:endParaRPr lang="en-US"/>
          </a:p>
        </p:txBody>
      </p:sp>
    </p:spTree>
    <p:extLst>
      <p:ext uri="{BB962C8B-B14F-4D97-AF65-F5344CB8AC3E}">
        <p14:creationId xmlns:p14="http://schemas.microsoft.com/office/powerpoint/2010/main" val="183624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r>
              <a:rPr lang="en-US" dirty="0" smtClean="0"/>
              <a:t>Closing remarks: </a:t>
            </a:r>
          </a:p>
          <a:p>
            <a:endParaRPr lang="en-US" dirty="0"/>
          </a:p>
          <a:p>
            <a:r>
              <a:rPr lang="en-US" dirty="0" smtClean="0"/>
              <a:t>America’s most recent </a:t>
            </a:r>
            <a:r>
              <a:rPr lang="en-US" dirty="0" err="1" smtClean="0"/>
              <a:t>heroe</a:t>
            </a:r>
            <a:r>
              <a:rPr lang="en-US" dirty="0" smtClean="0"/>
              <a:t>.  Capt </a:t>
            </a:r>
            <a:r>
              <a:rPr lang="en-US" dirty="0" err="1" smtClean="0"/>
              <a:t>Sculley</a:t>
            </a:r>
            <a:r>
              <a:rPr lang="en-US" dirty="0" smtClean="0"/>
              <a:t> </a:t>
            </a:r>
            <a:r>
              <a:rPr lang="en-US" dirty="0" err="1" smtClean="0"/>
              <a:t>Schullenberger</a:t>
            </a:r>
            <a:r>
              <a:rPr lang="en-US" dirty="0" smtClean="0"/>
              <a:t> – </a:t>
            </a:r>
          </a:p>
          <a:p>
            <a:endParaRPr lang="en-US" dirty="0" smtClean="0"/>
          </a:p>
          <a:p>
            <a:endParaRPr lang="en-US" dirty="0"/>
          </a:p>
          <a:p>
            <a:r>
              <a:rPr lang="en-US" dirty="0" smtClean="0"/>
              <a:t>My airplane </a:t>
            </a:r>
          </a:p>
          <a:p>
            <a:endParaRPr lang="en-US" dirty="0"/>
          </a:p>
          <a:p>
            <a:r>
              <a:rPr lang="en-US" dirty="0" smtClean="0"/>
              <a:t>These are our children.  They hold our future and the future of our country in their hands. Drastic measures  are needed and each of us have a moral obligation and a responsibility to do see that they do not fail.  </a:t>
            </a:r>
          </a:p>
          <a:p>
            <a:endParaRPr lang="en-US" dirty="0"/>
          </a:p>
          <a:p>
            <a:r>
              <a:rPr lang="en-US" dirty="0" smtClean="0"/>
              <a:t>Thank you.</a:t>
            </a:r>
            <a:endParaRPr lang="en-US" dirty="0"/>
          </a:p>
        </p:txBody>
      </p:sp>
      <p:sp>
        <p:nvSpPr>
          <p:cNvPr id="4" name="Slide Number Placeholder 3"/>
          <p:cNvSpPr>
            <a:spLocks noGrp="1"/>
          </p:cNvSpPr>
          <p:nvPr>
            <p:ph type="sldNum" sz="quarter" idx="10"/>
          </p:nvPr>
        </p:nvSpPr>
        <p:spPr/>
        <p:txBody>
          <a:bodyPr/>
          <a:lstStyle/>
          <a:p>
            <a:fld id="{CE59C6E5-B167-4D12-9CCF-34F9BB9D7C0D}" type="slidenum">
              <a:rPr lang="en-US" smtClean="0"/>
              <a:t>12</a:t>
            </a:fld>
            <a:endParaRPr lang="en-US"/>
          </a:p>
        </p:txBody>
      </p:sp>
    </p:spTree>
    <p:extLst>
      <p:ext uri="{BB962C8B-B14F-4D97-AF65-F5344CB8AC3E}">
        <p14:creationId xmlns:p14="http://schemas.microsoft.com/office/powerpoint/2010/main" val="371273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538A8-D9DD-4600-A70B-10CA6AD4E335}"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A2908-86E9-41A0-B32D-68EE41C0E94E}" type="slidenum">
              <a:rPr lang="en-US" smtClean="0"/>
              <a:t>‹#›</a:t>
            </a:fld>
            <a:endParaRPr lang="en-US"/>
          </a:p>
        </p:txBody>
      </p:sp>
    </p:spTree>
    <p:extLst>
      <p:ext uri="{BB962C8B-B14F-4D97-AF65-F5344CB8AC3E}">
        <p14:creationId xmlns:p14="http://schemas.microsoft.com/office/powerpoint/2010/main" val="350102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538A8-D9DD-4600-A70B-10CA6AD4E335}"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A2908-86E9-41A0-B32D-68EE41C0E94E}" type="slidenum">
              <a:rPr lang="en-US" smtClean="0"/>
              <a:t>‹#›</a:t>
            </a:fld>
            <a:endParaRPr lang="en-US"/>
          </a:p>
        </p:txBody>
      </p:sp>
    </p:spTree>
    <p:extLst>
      <p:ext uri="{BB962C8B-B14F-4D97-AF65-F5344CB8AC3E}">
        <p14:creationId xmlns:p14="http://schemas.microsoft.com/office/powerpoint/2010/main" val="216698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538A8-D9DD-4600-A70B-10CA6AD4E335}"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A2908-86E9-41A0-B32D-68EE41C0E94E}" type="slidenum">
              <a:rPr lang="en-US" smtClean="0"/>
              <a:t>‹#›</a:t>
            </a:fld>
            <a:endParaRPr lang="en-US"/>
          </a:p>
        </p:txBody>
      </p:sp>
    </p:spTree>
    <p:extLst>
      <p:ext uri="{BB962C8B-B14F-4D97-AF65-F5344CB8AC3E}">
        <p14:creationId xmlns:p14="http://schemas.microsoft.com/office/powerpoint/2010/main" val="225252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538A8-D9DD-4600-A70B-10CA6AD4E335}"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A2908-86E9-41A0-B32D-68EE41C0E94E}" type="slidenum">
              <a:rPr lang="en-US" smtClean="0"/>
              <a:t>‹#›</a:t>
            </a:fld>
            <a:endParaRPr lang="en-US"/>
          </a:p>
        </p:txBody>
      </p:sp>
    </p:spTree>
    <p:extLst>
      <p:ext uri="{BB962C8B-B14F-4D97-AF65-F5344CB8AC3E}">
        <p14:creationId xmlns:p14="http://schemas.microsoft.com/office/powerpoint/2010/main" val="57536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538A8-D9DD-4600-A70B-10CA6AD4E335}"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A2908-86E9-41A0-B32D-68EE41C0E94E}" type="slidenum">
              <a:rPr lang="en-US" smtClean="0"/>
              <a:t>‹#›</a:t>
            </a:fld>
            <a:endParaRPr lang="en-US"/>
          </a:p>
        </p:txBody>
      </p:sp>
    </p:spTree>
    <p:extLst>
      <p:ext uri="{BB962C8B-B14F-4D97-AF65-F5344CB8AC3E}">
        <p14:creationId xmlns:p14="http://schemas.microsoft.com/office/powerpoint/2010/main" val="33773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538A8-D9DD-4600-A70B-10CA6AD4E335}"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A2908-86E9-41A0-B32D-68EE41C0E94E}" type="slidenum">
              <a:rPr lang="en-US" smtClean="0"/>
              <a:t>‹#›</a:t>
            </a:fld>
            <a:endParaRPr lang="en-US"/>
          </a:p>
        </p:txBody>
      </p:sp>
    </p:spTree>
    <p:extLst>
      <p:ext uri="{BB962C8B-B14F-4D97-AF65-F5344CB8AC3E}">
        <p14:creationId xmlns:p14="http://schemas.microsoft.com/office/powerpoint/2010/main" val="76284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538A8-D9DD-4600-A70B-10CA6AD4E335}" type="datetimeFigureOut">
              <a:rPr lang="en-US" smtClean="0"/>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A2908-86E9-41A0-B32D-68EE41C0E94E}" type="slidenum">
              <a:rPr lang="en-US" smtClean="0"/>
              <a:t>‹#›</a:t>
            </a:fld>
            <a:endParaRPr lang="en-US"/>
          </a:p>
        </p:txBody>
      </p:sp>
    </p:spTree>
    <p:extLst>
      <p:ext uri="{BB962C8B-B14F-4D97-AF65-F5344CB8AC3E}">
        <p14:creationId xmlns:p14="http://schemas.microsoft.com/office/powerpoint/2010/main" val="282209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538A8-D9DD-4600-A70B-10CA6AD4E335}" type="datetimeFigureOut">
              <a:rPr lang="en-US" smtClean="0"/>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A2908-86E9-41A0-B32D-68EE41C0E94E}" type="slidenum">
              <a:rPr lang="en-US" smtClean="0"/>
              <a:t>‹#›</a:t>
            </a:fld>
            <a:endParaRPr lang="en-US"/>
          </a:p>
        </p:txBody>
      </p:sp>
    </p:spTree>
    <p:extLst>
      <p:ext uri="{BB962C8B-B14F-4D97-AF65-F5344CB8AC3E}">
        <p14:creationId xmlns:p14="http://schemas.microsoft.com/office/powerpoint/2010/main" val="427319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538A8-D9DD-4600-A70B-10CA6AD4E335}" type="datetimeFigureOut">
              <a:rPr lang="en-US" smtClean="0"/>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A2908-86E9-41A0-B32D-68EE41C0E94E}" type="slidenum">
              <a:rPr lang="en-US" smtClean="0"/>
              <a:t>‹#›</a:t>
            </a:fld>
            <a:endParaRPr lang="en-US"/>
          </a:p>
        </p:txBody>
      </p:sp>
    </p:spTree>
    <p:extLst>
      <p:ext uri="{BB962C8B-B14F-4D97-AF65-F5344CB8AC3E}">
        <p14:creationId xmlns:p14="http://schemas.microsoft.com/office/powerpoint/2010/main" val="355814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538A8-D9DD-4600-A70B-10CA6AD4E335}"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A2908-86E9-41A0-B32D-68EE41C0E94E}" type="slidenum">
              <a:rPr lang="en-US" smtClean="0"/>
              <a:t>‹#›</a:t>
            </a:fld>
            <a:endParaRPr lang="en-US"/>
          </a:p>
        </p:txBody>
      </p:sp>
    </p:spTree>
    <p:extLst>
      <p:ext uri="{BB962C8B-B14F-4D97-AF65-F5344CB8AC3E}">
        <p14:creationId xmlns:p14="http://schemas.microsoft.com/office/powerpoint/2010/main" val="116000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538A8-D9DD-4600-A70B-10CA6AD4E335}"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A2908-86E9-41A0-B32D-68EE41C0E94E}" type="slidenum">
              <a:rPr lang="en-US" smtClean="0"/>
              <a:t>‹#›</a:t>
            </a:fld>
            <a:endParaRPr lang="en-US"/>
          </a:p>
        </p:txBody>
      </p:sp>
    </p:spTree>
    <p:extLst>
      <p:ext uri="{BB962C8B-B14F-4D97-AF65-F5344CB8AC3E}">
        <p14:creationId xmlns:p14="http://schemas.microsoft.com/office/powerpoint/2010/main" val="62696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538A8-D9DD-4600-A70B-10CA6AD4E335}" type="datetimeFigureOut">
              <a:rPr lang="en-US" smtClean="0"/>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A2908-86E9-41A0-B32D-68EE41C0E94E}" type="slidenum">
              <a:rPr lang="en-US" smtClean="0"/>
              <a:t>‹#›</a:t>
            </a:fld>
            <a:endParaRPr lang="en-US"/>
          </a:p>
        </p:txBody>
      </p:sp>
    </p:spTree>
    <p:extLst>
      <p:ext uri="{BB962C8B-B14F-4D97-AF65-F5344CB8AC3E}">
        <p14:creationId xmlns:p14="http://schemas.microsoft.com/office/powerpoint/2010/main" val="103267302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tauw.org/" TargetMode="External"/><Relationship Id="rId2" Type="http://schemas.openxmlformats.org/officeDocument/2006/relationships/hyperlink" Target="mailto:dphillips@ntauw.org"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hyperlink" Target="http://youtu.be/66s3eAt9vAU"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youtu.be/R4KjV0d6HGY"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160448"/>
            <a:ext cx="7772400" cy="1362075"/>
          </a:xfrm>
        </p:spPr>
        <p:txBody>
          <a:bodyPr/>
          <a:lstStyle/>
          <a:p>
            <a:r>
              <a:rPr lang="en-US" dirty="0" smtClean="0"/>
              <a:t>“LEARNING MATTERS”</a:t>
            </a:r>
            <a:endParaRPr lang="en-US" dirty="0"/>
          </a:p>
        </p:txBody>
      </p:sp>
      <p:sp>
        <p:nvSpPr>
          <p:cNvPr id="5" name="Rectangle 3"/>
          <p:cNvSpPr>
            <a:spLocks noChangeArrowheads="1"/>
          </p:cNvSpPr>
          <p:nvPr/>
        </p:nvSpPr>
        <p:spPr bwMode="auto">
          <a:xfrm>
            <a:off x="0" y="128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2209800" y="4343400"/>
            <a:ext cx="4416658" cy="1754326"/>
          </a:xfrm>
          <a:prstGeom prst="rect">
            <a:avLst/>
          </a:prstGeom>
          <a:noFill/>
        </p:spPr>
        <p:txBody>
          <a:bodyPr wrap="none" rtlCol="0">
            <a:spAutoFit/>
          </a:bodyPr>
          <a:lstStyle/>
          <a:p>
            <a:pPr lvl="0" algn="ctr" eaLnBrk="0" fontAlgn="base" hangingPunct="0">
              <a:spcBef>
                <a:spcPct val="0"/>
              </a:spcBef>
              <a:spcAft>
                <a:spcPct val="0"/>
              </a:spcAft>
            </a:pPr>
            <a:r>
              <a:rPr lang="en-US" b="1" dirty="0">
                <a:solidFill>
                  <a:srgbClr val="0070C0"/>
                </a:solidFill>
                <a:latin typeface="Arial" pitchFamily="34" charset="0"/>
                <a:ea typeface="Calibri" pitchFamily="34" charset="0"/>
                <a:cs typeface="Arial" pitchFamily="34" charset="0"/>
              </a:rPr>
              <a:t>President/CEO</a:t>
            </a:r>
            <a:endParaRPr lang="en-US" sz="800" dirty="0">
              <a:latin typeface="Arial" pitchFamily="34" charset="0"/>
              <a:cs typeface="Arial" pitchFamily="34" charset="0"/>
            </a:endParaRPr>
          </a:p>
          <a:p>
            <a:pPr lvl="0" algn="ctr" eaLnBrk="0" fontAlgn="base" hangingPunct="0">
              <a:spcBef>
                <a:spcPct val="0"/>
              </a:spcBef>
              <a:spcAft>
                <a:spcPct val="0"/>
              </a:spcAft>
            </a:pPr>
            <a:r>
              <a:rPr lang="en-US" b="1" dirty="0">
                <a:solidFill>
                  <a:srgbClr val="0070C0"/>
                </a:solidFill>
                <a:latin typeface="Arial" pitchFamily="34" charset="0"/>
                <a:ea typeface="Calibri" pitchFamily="34" charset="0"/>
                <a:cs typeface="Arial" pitchFamily="34" charset="0"/>
              </a:rPr>
              <a:t>1105 Holliday Street</a:t>
            </a:r>
            <a:endParaRPr lang="en-US" sz="800" dirty="0">
              <a:latin typeface="Arial" pitchFamily="34" charset="0"/>
              <a:cs typeface="Arial" pitchFamily="34" charset="0"/>
            </a:endParaRPr>
          </a:p>
          <a:p>
            <a:pPr lvl="0" algn="ctr" eaLnBrk="0" fontAlgn="base" hangingPunct="0">
              <a:spcBef>
                <a:spcPct val="0"/>
              </a:spcBef>
              <a:spcAft>
                <a:spcPct val="0"/>
              </a:spcAft>
            </a:pPr>
            <a:r>
              <a:rPr lang="en-US" b="1" dirty="0">
                <a:solidFill>
                  <a:srgbClr val="0070C0"/>
                </a:solidFill>
                <a:latin typeface="Arial" pitchFamily="34" charset="0"/>
                <a:ea typeface="Calibri" pitchFamily="34" charset="0"/>
                <a:cs typeface="Arial" pitchFamily="34" charset="0"/>
              </a:rPr>
              <a:t>Wichita Falls, TX 76301 </a:t>
            </a:r>
            <a:endParaRPr lang="en-US" sz="800" dirty="0">
              <a:latin typeface="Arial" pitchFamily="34" charset="0"/>
              <a:cs typeface="Arial" pitchFamily="34" charset="0"/>
            </a:endParaRPr>
          </a:p>
          <a:p>
            <a:pPr lvl="0" algn="ctr" eaLnBrk="0" fontAlgn="base" hangingPunct="0">
              <a:spcBef>
                <a:spcPct val="0"/>
              </a:spcBef>
              <a:spcAft>
                <a:spcPct val="0"/>
              </a:spcAft>
            </a:pPr>
            <a:r>
              <a:rPr lang="en-US" b="1" dirty="0">
                <a:solidFill>
                  <a:srgbClr val="0070C0"/>
                </a:solidFill>
                <a:latin typeface="Arial" pitchFamily="34" charset="0"/>
                <a:ea typeface="Calibri" pitchFamily="34" charset="0"/>
                <a:cs typeface="Arial" pitchFamily="34" charset="0"/>
              </a:rPr>
              <a:t>PH  940.322.8638      FAX  940.322.8643</a:t>
            </a:r>
            <a:endParaRPr lang="en-US" sz="800" dirty="0">
              <a:latin typeface="Arial" pitchFamily="34" charset="0"/>
              <a:cs typeface="Arial" pitchFamily="34" charset="0"/>
            </a:endParaRPr>
          </a:p>
          <a:p>
            <a:pPr lvl="0" algn="ctr" eaLnBrk="0" fontAlgn="base" hangingPunct="0">
              <a:spcBef>
                <a:spcPct val="0"/>
              </a:spcBef>
              <a:spcAft>
                <a:spcPct val="0"/>
              </a:spcAft>
            </a:pPr>
            <a:r>
              <a:rPr lang="en-US" b="1" dirty="0">
                <a:solidFill>
                  <a:srgbClr val="0070C0"/>
                </a:solidFill>
                <a:latin typeface="Arial" pitchFamily="34" charset="0"/>
                <a:ea typeface="Calibri" pitchFamily="34" charset="0"/>
                <a:cs typeface="Arial" pitchFamily="34" charset="0"/>
              </a:rPr>
              <a:t>E-mail:   </a:t>
            </a:r>
            <a:r>
              <a:rPr lang="en-US" b="1" dirty="0">
                <a:solidFill>
                  <a:srgbClr val="0070C0"/>
                </a:solidFill>
                <a:latin typeface="Arial" pitchFamily="34" charset="0"/>
                <a:ea typeface="Calibri" pitchFamily="34" charset="0"/>
                <a:cs typeface="Arial" pitchFamily="34" charset="0"/>
                <a:hlinkClick r:id="rId2"/>
              </a:rPr>
              <a:t>dphillips@ntauw.org</a:t>
            </a:r>
            <a:endParaRPr lang="en-US" sz="800" dirty="0">
              <a:latin typeface="Arial" pitchFamily="34" charset="0"/>
              <a:cs typeface="Arial" pitchFamily="34" charset="0"/>
            </a:endParaRPr>
          </a:p>
          <a:p>
            <a:pPr lvl="0" algn="ctr" eaLnBrk="0" fontAlgn="base" hangingPunct="0">
              <a:spcBef>
                <a:spcPct val="0"/>
              </a:spcBef>
              <a:spcAft>
                <a:spcPct val="0"/>
              </a:spcAft>
            </a:pPr>
            <a:r>
              <a:rPr lang="en-US" b="1" dirty="0">
                <a:solidFill>
                  <a:srgbClr val="0070C0"/>
                </a:solidFill>
                <a:latin typeface="Arial" pitchFamily="34" charset="0"/>
                <a:ea typeface="Calibri" pitchFamily="34" charset="0"/>
                <a:cs typeface="Arial" pitchFamily="34" charset="0"/>
              </a:rPr>
              <a:t>Website: </a:t>
            </a:r>
            <a:r>
              <a:rPr lang="en-US" b="1" dirty="0">
                <a:solidFill>
                  <a:srgbClr val="0070C0"/>
                </a:solidFill>
                <a:latin typeface="Arial" pitchFamily="34" charset="0"/>
                <a:ea typeface="Calibri" pitchFamily="34" charset="0"/>
                <a:cs typeface="Arial" pitchFamily="34" charset="0"/>
                <a:hlinkClick r:id="rId3"/>
              </a:rPr>
              <a:t>www.ntauw.org</a:t>
            </a:r>
            <a:endParaRPr lang="en-US" sz="800" dirty="0">
              <a:latin typeface="Arial" pitchFamily="34" charset="0"/>
              <a:cs typeface="Arial" pitchFamily="34" charset="0"/>
            </a:endParaRPr>
          </a:p>
        </p:txBody>
      </p:sp>
      <p:sp>
        <p:nvSpPr>
          <p:cNvPr id="8" name="TextBox 7"/>
          <p:cNvSpPr txBox="1"/>
          <p:nvPr/>
        </p:nvSpPr>
        <p:spPr>
          <a:xfrm>
            <a:off x="3054614" y="3429000"/>
            <a:ext cx="2727029" cy="707886"/>
          </a:xfrm>
          <a:prstGeom prst="rect">
            <a:avLst/>
          </a:prstGeom>
          <a:noFill/>
        </p:spPr>
        <p:txBody>
          <a:bodyPr wrap="none" rtlCol="0">
            <a:spAutoFit/>
          </a:bodyPr>
          <a:lstStyle/>
          <a:p>
            <a:pPr lvl="0" fontAlgn="base">
              <a:spcBef>
                <a:spcPct val="0"/>
              </a:spcBef>
              <a:spcAft>
                <a:spcPct val="0"/>
              </a:spcAft>
            </a:pPr>
            <a:r>
              <a:rPr lang="en-US" sz="4000" dirty="0">
                <a:latin typeface="Brush Script MT" pitchFamily="66" charset="0"/>
                <a:ea typeface="Calibri" pitchFamily="34" charset="0"/>
                <a:cs typeface="Times New Roman" pitchFamily="18" charset="0"/>
              </a:rPr>
              <a:t>Diana Phillips</a:t>
            </a:r>
            <a:endParaRPr lang="en-US" sz="4000" dirty="0">
              <a:latin typeface="Arial" pitchFamily="34" charset="0"/>
              <a:cs typeface="Arial" pitchFamily="34" charset="0"/>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2240" t="56193" r="63510" b="34000"/>
          <a:stretch/>
        </p:blipFill>
        <p:spPr bwMode="auto">
          <a:xfrm>
            <a:off x="3073454" y="924339"/>
            <a:ext cx="3022546" cy="117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10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hlinkClick r:id="rId2"/>
              </a:rPr>
              <a:t>http://youtu.be/66s3eAt9vAU</a:t>
            </a:r>
            <a:r>
              <a:rPr lang="en-US" dirty="0"/>
              <a:t>   Early Learning Matters 		1.53</a:t>
            </a:r>
            <a:br>
              <a:rPr lang="en-US" dirty="0"/>
            </a:br>
            <a:r>
              <a:rPr lang="en-US" dirty="0"/>
              <a:t>First Five Years </a:t>
            </a:r>
            <a:br>
              <a:rPr lang="en-US" dirty="0"/>
            </a:br>
            <a:endParaRPr lang="en-US" dirty="0"/>
          </a:p>
        </p:txBody>
      </p:sp>
    </p:spTree>
    <p:extLst>
      <p:ext uri="{BB962C8B-B14F-4D97-AF65-F5344CB8AC3E}">
        <p14:creationId xmlns:p14="http://schemas.microsoft.com/office/powerpoint/2010/main" val="195832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dphillips\Local Settings\Temporary Internet Files\Content.IE5\9INKA15N\MP9004230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0" y="13252"/>
            <a:ext cx="228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7086600" y="457200"/>
            <a:ext cx="2095500" cy="4114800"/>
          </a:xfrm>
        </p:spPr>
        <p:txBody>
          <a:bodyPr>
            <a:normAutofit/>
          </a:bodyPr>
          <a:lstStyle/>
          <a:p>
            <a:pPr algn="l"/>
            <a:r>
              <a:rPr lang="en-US" sz="3200" b="1" i="1" dirty="0" smtClean="0">
                <a:solidFill>
                  <a:schemeClr val="bg1"/>
                </a:solidFill>
              </a:rPr>
              <a:t>So what can YOU do?</a:t>
            </a:r>
            <a:endParaRPr lang="en-US" sz="3200" b="1" i="1" dirty="0">
              <a:solidFill>
                <a:schemeClr val="bg1"/>
              </a:solidFill>
            </a:endParaRPr>
          </a:p>
        </p:txBody>
      </p:sp>
    </p:spTree>
    <p:extLst>
      <p:ext uri="{BB962C8B-B14F-4D97-AF65-F5344CB8AC3E}">
        <p14:creationId xmlns:p14="http://schemas.microsoft.com/office/powerpoint/2010/main" val="1884462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dphillips\Local Settings\Temporary Internet Files\Content.IE5\2GQV0OZ3\MC9004395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9772"/>
            <a:ext cx="9203635" cy="10080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 y="-2895600"/>
            <a:ext cx="9203634" cy="9906000"/>
          </a:xfrm>
        </p:spPr>
        <p:txBody>
          <a:bodyPr/>
          <a:lstStyle/>
          <a:p>
            <a:pPr marL="0" indent="0">
              <a:buNone/>
            </a:pPr>
            <a:endParaRPr lang="en-US" dirty="0" smtClean="0"/>
          </a:p>
          <a:p>
            <a:pPr marL="800100" lvl="2" indent="0">
              <a:buNone/>
            </a:pPr>
            <a:endParaRPr lang="en-US" sz="4000" b="1" dirty="0" smtClean="0">
              <a:solidFill>
                <a:srgbClr val="FF0000"/>
              </a:solidFill>
            </a:endParaRPr>
          </a:p>
          <a:p>
            <a:pPr marL="800100" lvl="2" indent="0">
              <a:buNone/>
            </a:pPr>
            <a:endParaRPr lang="en-US" sz="4000" b="1" dirty="0" smtClean="0">
              <a:solidFill>
                <a:srgbClr val="FF0000"/>
              </a:solidFill>
            </a:endParaRPr>
          </a:p>
          <a:p>
            <a:pPr marL="800100" lvl="2" indent="0">
              <a:buNone/>
            </a:pPr>
            <a:endParaRPr lang="en-US" sz="4000" b="1" dirty="0">
              <a:solidFill>
                <a:srgbClr val="FF0000"/>
              </a:solidFill>
            </a:endParaRPr>
          </a:p>
          <a:p>
            <a:pPr marL="800100" lvl="2" indent="0">
              <a:buNone/>
            </a:pPr>
            <a:endParaRPr lang="en-US" sz="4000" b="1" dirty="0" smtClean="0">
              <a:solidFill>
                <a:srgbClr val="FF0000"/>
              </a:solidFill>
            </a:endParaRPr>
          </a:p>
          <a:p>
            <a:pPr marL="800100" lvl="2" indent="0">
              <a:buNone/>
            </a:pPr>
            <a:r>
              <a:rPr lang="en-US" sz="4000" b="1" dirty="0" smtClean="0">
                <a:solidFill>
                  <a:srgbClr val="FF0000"/>
                </a:solidFill>
              </a:rPr>
              <a:t>Education is the </a:t>
            </a:r>
          </a:p>
          <a:p>
            <a:pPr marL="800100" lvl="2" indent="0">
              <a:buNone/>
            </a:pPr>
            <a:r>
              <a:rPr lang="en-US" sz="4000" b="1" dirty="0" smtClean="0">
                <a:solidFill>
                  <a:srgbClr val="FF0000"/>
                </a:solidFill>
              </a:rPr>
              <a:t>most powerful weapon </a:t>
            </a:r>
          </a:p>
          <a:p>
            <a:pPr marL="800100" lvl="2" indent="0">
              <a:buNone/>
            </a:pPr>
            <a:r>
              <a:rPr lang="en-US" sz="4000" b="1" smtClean="0">
                <a:solidFill>
                  <a:srgbClr val="FF0000"/>
                </a:solidFill>
              </a:rPr>
              <a:t>which </a:t>
            </a:r>
            <a:r>
              <a:rPr lang="en-US" sz="4000" b="1" dirty="0" smtClean="0">
                <a:solidFill>
                  <a:srgbClr val="FF0000"/>
                </a:solidFill>
              </a:rPr>
              <a:t>can change the world. </a:t>
            </a:r>
          </a:p>
          <a:p>
            <a:pPr marL="800100" lvl="2" indent="0">
              <a:buNone/>
            </a:pPr>
            <a:r>
              <a:rPr lang="en-US" sz="2800" b="1" i="1" dirty="0">
                <a:solidFill>
                  <a:srgbClr val="FF0000"/>
                </a:solidFill>
              </a:rPr>
              <a:t>	</a:t>
            </a:r>
            <a:r>
              <a:rPr lang="en-US" sz="2800" b="1" i="1" dirty="0" smtClean="0">
                <a:solidFill>
                  <a:srgbClr val="FF0000"/>
                </a:solidFill>
              </a:rPr>
              <a:t>		                          </a:t>
            </a:r>
            <a:r>
              <a:rPr lang="en-US" sz="2800" i="1" dirty="0" smtClean="0"/>
              <a:t>Nelson Mandela </a:t>
            </a:r>
            <a:endParaRPr lang="en-US" sz="2800" i="1" dirty="0"/>
          </a:p>
        </p:txBody>
      </p:sp>
    </p:spTree>
    <p:extLst>
      <p:ext uri="{BB962C8B-B14F-4D97-AF65-F5344CB8AC3E}">
        <p14:creationId xmlns:p14="http://schemas.microsoft.com/office/powerpoint/2010/main" val="3700379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hlinkClick r:id="rId2"/>
              </a:rPr>
              <a:t>http://youtu.be/R4KjV0d6HGY</a:t>
            </a:r>
            <a:r>
              <a:rPr lang="en-US" dirty="0"/>
              <a:t>    Literate Nation 	</a:t>
            </a:r>
            <a:r>
              <a:rPr lang="en-US" dirty="0" smtClean="0"/>
              <a:t>6:16</a:t>
            </a:r>
            <a:br>
              <a:rPr lang="en-US" dirty="0" smtClean="0"/>
            </a:br>
            <a:endParaRPr lang="en-US" dirty="0"/>
          </a:p>
        </p:txBody>
      </p:sp>
      <p:sp>
        <p:nvSpPr>
          <p:cNvPr id="3" name="Text Placeholder 2"/>
          <p:cNvSpPr>
            <a:spLocks noGrp="1"/>
          </p:cNvSpPr>
          <p:nvPr>
            <p:ph type="body" idx="1"/>
          </p:nvPr>
        </p:nvSpPr>
        <p:spPr/>
        <p:txBody>
          <a:bodyPr/>
          <a:lstStyle/>
          <a:p>
            <a:r>
              <a:rPr lang="en-US" b="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3452515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phillips\Local Settings\Temporary Internet Files\Content.IE5\8VDN63W1\MP90043939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9568"/>
            <a:ext cx="9816548" cy="689756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2400" y="3657600"/>
            <a:ext cx="5654040" cy="2209800"/>
          </a:xfrm>
        </p:spPr>
        <p:txBody>
          <a:bodyPr>
            <a:normAutofit fontScale="90000"/>
          </a:bodyPr>
          <a:lstStyle/>
          <a:p>
            <a:pPr algn="l"/>
            <a:r>
              <a:rPr lang="en-US" sz="4000" b="1" i="1" dirty="0" smtClean="0">
                <a:solidFill>
                  <a:schemeClr val="bg1"/>
                </a:solidFill>
              </a:rPr>
              <a:t>Education …</a:t>
            </a:r>
            <a:br>
              <a:rPr lang="en-US" sz="4000" b="1" i="1" dirty="0" smtClean="0">
                <a:solidFill>
                  <a:schemeClr val="bg1"/>
                </a:solidFill>
              </a:rPr>
            </a:br>
            <a:r>
              <a:rPr lang="en-US" sz="4000" b="1" i="1" dirty="0">
                <a:solidFill>
                  <a:schemeClr val="bg1"/>
                </a:solidFill>
              </a:rPr>
              <a:t/>
            </a:r>
            <a:br>
              <a:rPr lang="en-US" sz="4000" b="1" i="1" dirty="0">
                <a:solidFill>
                  <a:schemeClr val="bg1"/>
                </a:solidFill>
              </a:rPr>
            </a:br>
            <a:r>
              <a:rPr lang="en-US" sz="4000" b="1" i="1" dirty="0" smtClean="0">
                <a:solidFill>
                  <a:schemeClr val="bg1"/>
                </a:solidFill>
              </a:rPr>
              <a:t>the steps to peace, prosperity and health</a:t>
            </a:r>
            <a:endParaRPr lang="en-US" sz="4000" b="1" i="1" dirty="0">
              <a:solidFill>
                <a:schemeClr val="bg1"/>
              </a:solidFill>
            </a:endParaRPr>
          </a:p>
        </p:txBody>
      </p:sp>
    </p:spTree>
    <p:extLst>
      <p:ext uri="{BB962C8B-B14F-4D97-AF65-F5344CB8AC3E}">
        <p14:creationId xmlns:p14="http://schemas.microsoft.com/office/powerpoint/2010/main" val="275243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phillips\Local Settings\Temporary Internet Files\Content.IE5\2GQV0OZ3\MP9102208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4990"/>
            <a:ext cx="5029200" cy="68430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165652"/>
            <a:ext cx="4572000" cy="1569660"/>
          </a:xfrm>
          <a:prstGeom prst="rect">
            <a:avLst/>
          </a:prstGeom>
        </p:spPr>
        <p:txBody>
          <a:bodyPr>
            <a:spAutoFit/>
          </a:bodyPr>
          <a:lstStyle/>
          <a:p>
            <a:r>
              <a:rPr lang="en-US" sz="3200" b="1" i="1" dirty="0"/>
              <a:t>Education: </a:t>
            </a:r>
            <a:br>
              <a:rPr lang="en-US" sz="3200" b="1" i="1" dirty="0"/>
            </a:br>
            <a:r>
              <a:rPr lang="en-US" sz="3200" b="1" i="1" dirty="0"/>
              <a:t>A National </a:t>
            </a:r>
            <a:br>
              <a:rPr lang="en-US" sz="3200" b="1" i="1" dirty="0"/>
            </a:br>
            <a:r>
              <a:rPr lang="en-US" sz="3200" b="1" i="1" dirty="0"/>
              <a:t>Perspective</a:t>
            </a:r>
            <a:endParaRPr lang="en-US" sz="3200" dirty="0"/>
          </a:p>
        </p:txBody>
      </p:sp>
      <p:sp>
        <p:nvSpPr>
          <p:cNvPr id="3" name="Rectangle 2"/>
          <p:cNvSpPr/>
          <p:nvPr/>
        </p:nvSpPr>
        <p:spPr>
          <a:xfrm>
            <a:off x="-152400" y="2017643"/>
            <a:ext cx="4648200" cy="3754874"/>
          </a:xfrm>
          <a:prstGeom prst="rect">
            <a:avLst/>
          </a:prstGeom>
        </p:spPr>
        <p:txBody>
          <a:bodyPr wrap="square">
            <a:spAutoFit/>
          </a:bodyPr>
          <a:lstStyle/>
          <a:p>
            <a:pPr marL="742950" lvl="1" indent="-285750">
              <a:buFont typeface="Arial" pitchFamily="34" charset="0"/>
              <a:buChar char="•"/>
            </a:pPr>
            <a:r>
              <a:rPr lang="en-US" sz="2000" b="1" i="1" dirty="0">
                <a:solidFill>
                  <a:srgbClr val="C00000"/>
                </a:solidFill>
              </a:rPr>
              <a:t>26% of kids are dropping out of school</a:t>
            </a:r>
          </a:p>
          <a:p>
            <a:pPr marL="742950" lvl="1" indent="-285750">
              <a:buFont typeface="Arial" pitchFamily="34" charset="0"/>
              <a:buChar char="•"/>
            </a:pPr>
            <a:endParaRPr lang="en-US" sz="2000" b="1" i="1" dirty="0">
              <a:solidFill>
                <a:srgbClr val="C00000"/>
              </a:solidFill>
            </a:endParaRPr>
          </a:p>
          <a:p>
            <a:pPr marL="742950" lvl="1" indent="-285750">
              <a:buFont typeface="Arial" pitchFamily="34" charset="0"/>
              <a:buChar char="•"/>
            </a:pPr>
            <a:r>
              <a:rPr lang="en-US" sz="2000" b="1" i="1" dirty="0" smtClean="0">
                <a:solidFill>
                  <a:srgbClr val="C00000"/>
                </a:solidFill>
              </a:rPr>
              <a:t>15% of young adults are </a:t>
            </a:r>
          </a:p>
          <a:p>
            <a:pPr lvl="1"/>
            <a:r>
              <a:rPr lang="en-US" sz="2000" b="1" i="1" dirty="0" smtClean="0">
                <a:solidFill>
                  <a:srgbClr val="C00000"/>
                </a:solidFill>
              </a:rPr>
              <a:t>     neither in </a:t>
            </a:r>
            <a:r>
              <a:rPr lang="en-US" sz="2000" b="1" i="1" dirty="0">
                <a:solidFill>
                  <a:srgbClr val="C00000"/>
                </a:solidFill>
              </a:rPr>
              <a:t>school or working</a:t>
            </a:r>
          </a:p>
          <a:p>
            <a:pPr lvl="1"/>
            <a:r>
              <a:rPr lang="en-US" sz="2000" b="1" i="1" dirty="0">
                <a:solidFill>
                  <a:srgbClr val="C00000"/>
                </a:solidFill>
              </a:rPr>
              <a:t> </a:t>
            </a:r>
          </a:p>
          <a:p>
            <a:pPr marL="742950" lvl="1" indent="-285750">
              <a:buFont typeface="Arial" pitchFamily="34" charset="0"/>
              <a:buChar char="•"/>
            </a:pPr>
            <a:r>
              <a:rPr lang="en-US" sz="2000" b="1" i="1" dirty="0">
                <a:solidFill>
                  <a:srgbClr val="C00000"/>
                </a:solidFill>
              </a:rPr>
              <a:t>46% of kindergartners </a:t>
            </a:r>
            <a:r>
              <a:rPr lang="en-US" sz="2000" b="1" i="1" dirty="0" smtClean="0">
                <a:solidFill>
                  <a:srgbClr val="C00000"/>
                </a:solidFill>
              </a:rPr>
              <a:t>are </a:t>
            </a:r>
            <a:r>
              <a:rPr lang="en-US" sz="2000" b="1" i="1" dirty="0">
                <a:solidFill>
                  <a:srgbClr val="C00000"/>
                </a:solidFill>
              </a:rPr>
              <a:t>not ready for school</a:t>
            </a:r>
          </a:p>
          <a:p>
            <a:pPr marL="742950" lvl="1" indent="-285750">
              <a:buFont typeface="Arial" pitchFamily="34" charset="0"/>
              <a:buChar char="•"/>
            </a:pPr>
            <a:endParaRPr lang="en-US" sz="2000" b="1" i="1" dirty="0">
              <a:solidFill>
                <a:srgbClr val="C00000"/>
              </a:solidFill>
            </a:endParaRPr>
          </a:p>
          <a:p>
            <a:pPr marL="742950" lvl="1" indent="-285750">
              <a:buFont typeface="Arial" pitchFamily="34" charset="0"/>
              <a:buChar char="•"/>
            </a:pPr>
            <a:r>
              <a:rPr lang="en-US" sz="2000" b="1" i="1" dirty="0">
                <a:solidFill>
                  <a:srgbClr val="C00000"/>
                </a:solidFill>
              </a:rPr>
              <a:t>67% of third graders </a:t>
            </a:r>
            <a:r>
              <a:rPr lang="en-US" sz="2000" b="1" i="1" dirty="0" smtClean="0">
                <a:solidFill>
                  <a:srgbClr val="C00000"/>
                </a:solidFill>
              </a:rPr>
              <a:t>aren’t  </a:t>
            </a:r>
          </a:p>
          <a:p>
            <a:pPr lvl="1"/>
            <a:r>
              <a:rPr lang="en-US" sz="2000" b="1" i="1" dirty="0">
                <a:solidFill>
                  <a:srgbClr val="C00000"/>
                </a:solidFill>
              </a:rPr>
              <a:t> </a:t>
            </a:r>
            <a:r>
              <a:rPr lang="en-US" sz="2000" b="1" i="1" dirty="0" smtClean="0">
                <a:solidFill>
                  <a:srgbClr val="C00000"/>
                </a:solidFill>
              </a:rPr>
              <a:t>    reading </a:t>
            </a:r>
            <a:r>
              <a:rPr lang="en-US" sz="2000" b="1" i="1" dirty="0">
                <a:solidFill>
                  <a:srgbClr val="C00000"/>
                </a:solidFill>
              </a:rPr>
              <a:t>on grade level </a:t>
            </a:r>
            <a:r>
              <a:rPr lang="en-US" sz="2000" b="1" i="1" dirty="0">
                <a:solidFill>
                  <a:srgbClr val="FFC000"/>
                </a:solidFill>
              </a:rPr>
              <a:t> </a:t>
            </a:r>
          </a:p>
          <a:p>
            <a:pPr lvl="3"/>
            <a:r>
              <a:rPr lang="en-US" i="1" dirty="0"/>
              <a:t> </a:t>
            </a:r>
            <a:endParaRPr lang="en-US" sz="1400" i="1" dirty="0"/>
          </a:p>
        </p:txBody>
      </p:sp>
    </p:spTree>
    <p:extLst>
      <p:ext uri="{BB962C8B-B14F-4D97-AF65-F5344CB8AC3E}">
        <p14:creationId xmlns:p14="http://schemas.microsoft.com/office/powerpoint/2010/main" val="951953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752600"/>
            <a:ext cx="8382000" cy="1143000"/>
          </a:xfrm>
        </p:spPr>
        <p:txBody>
          <a:bodyPr>
            <a:normAutofit fontScale="90000"/>
          </a:bodyPr>
          <a:lstStyle/>
          <a:p>
            <a:pPr algn="l"/>
            <a:r>
              <a:rPr lang="en-US" b="1" i="1" dirty="0" smtClean="0"/>
              <a:t>Getting on the bus</a:t>
            </a:r>
            <a:br>
              <a:rPr lang="en-US" b="1" i="1" dirty="0" smtClean="0"/>
            </a:br>
            <a:r>
              <a:rPr lang="en-US" b="1" i="1" dirty="0" smtClean="0"/>
              <a:t>for education?</a:t>
            </a:r>
            <a:endParaRPr lang="en-US" b="1" i="1" dirty="0"/>
          </a:p>
        </p:txBody>
      </p:sp>
      <p:pic>
        <p:nvPicPr>
          <p:cNvPr id="3074" name="Picture 2" descr="C:\Users\dphillips\Local Settings\Temporary Internet Files\Content.IE5\2GQV0OZ3\MP9004423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3"/>
            <a:ext cx="4495800" cy="694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99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dphillips\Local Settings\Temporary Internet Files\Content.IE5\9INKA15N\MP9004394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84" y="1"/>
            <a:ext cx="486401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2057400"/>
            <a:ext cx="3733800" cy="3046988"/>
          </a:xfrm>
          <a:prstGeom prst="rect">
            <a:avLst/>
          </a:prstGeom>
        </p:spPr>
        <p:txBody>
          <a:bodyPr wrap="square">
            <a:spAutoFit/>
          </a:bodyPr>
          <a:lstStyle/>
          <a:p>
            <a:pPr marL="285750" lvl="0" indent="-285750">
              <a:buFont typeface="Arial" pitchFamily="34" charset="0"/>
              <a:buChar char="•"/>
            </a:pPr>
            <a:r>
              <a:rPr lang="en-US" sz="2400" b="1" i="1" dirty="0">
                <a:solidFill>
                  <a:srgbClr val="C00000"/>
                </a:solidFill>
              </a:rPr>
              <a:t>50% </a:t>
            </a:r>
            <a:r>
              <a:rPr lang="en-US" sz="2400" b="1" i="1" dirty="0" smtClean="0">
                <a:solidFill>
                  <a:srgbClr val="C00000"/>
                </a:solidFill>
              </a:rPr>
              <a:t>of children </a:t>
            </a:r>
            <a:r>
              <a:rPr lang="en-US" sz="2400" b="1" i="1" dirty="0">
                <a:solidFill>
                  <a:srgbClr val="C00000"/>
                </a:solidFill>
              </a:rPr>
              <a:t>are not ready for </a:t>
            </a:r>
            <a:r>
              <a:rPr lang="en-US" sz="2400" b="1" i="1" dirty="0" smtClean="0">
                <a:solidFill>
                  <a:srgbClr val="C00000"/>
                </a:solidFill>
              </a:rPr>
              <a:t>kindergarten</a:t>
            </a:r>
          </a:p>
          <a:p>
            <a:pPr lvl="0"/>
            <a:endParaRPr lang="en-US" sz="2400" b="1" i="1" dirty="0">
              <a:solidFill>
                <a:srgbClr val="C00000"/>
              </a:solidFill>
            </a:endParaRPr>
          </a:p>
          <a:p>
            <a:pPr marL="285750" lvl="0" indent="-285750">
              <a:buFont typeface="Arial" pitchFamily="34" charset="0"/>
              <a:buChar char="•"/>
            </a:pPr>
            <a:r>
              <a:rPr lang="en-US" sz="2400" b="1" i="1" dirty="0">
                <a:solidFill>
                  <a:srgbClr val="C00000"/>
                </a:solidFill>
              </a:rPr>
              <a:t>3</a:t>
            </a:r>
            <a:r>
              <a:rPr lang="en-US" sz="2400" b="1" i="1" baseline="30000" dirty="0">
                <a:solidFill>
                  <a:srgbClr val="C00000"/>
                </a:solidFill>
              </a:rPr>
              <a:t>rd</a:t>
            </a:r>
            <a:r>
              <a:rPr lang="en-US" sz="2400" b="1" i="1" dirty="0">
                <a:solidFill>
                  <a:srgbClr val="C00000"/>
                </a:solidFill>
              </a:rPr>
              <a:t> grade reading scores are </a:t>
            </a:r>
            <a:r>
              <a:rPr lang="en-US" sz="2400" b="1" i="1" dirty="0" smtClean="0">
                <a:solidFill>
                  <a:srgbClr val="C00000"/>
                </a:solidFill>
              </a:rPr>
              <a:t>declining</a:t>
            </a:r>
          </a:p>
          <a:p>
            <a:pPr lvl="0"/>
            <a:endParaRPr lang="en-US" sz="2400" b="1" i="1" dirty="0">
              <a:solidFill>
                <a:srgbClr val="C00000"/>
              </a:solidFill>
            </a:endParaRPr>
          </a:p>
          <a:p>
            <a:pPr marL="285750" lvl="0" indent="-285750">
              <a:buFont typeface="Arial" pitchFamily="34" charset="0"/>
              <a:buChar char="•"/>
            </a:pPr>
            <a:r>
              <a:rPr lang="en-US" sz="2400" b="1" i="1" dirty="0">
                <a:solidFill>
                  <a:srgbClr val="C00000"/>
                </a:solidFill>
              </a:rPr>
              <a:t> </a:t>
            </a:r>
            <a:r>
              <a:rPr lang="en-US" sz="2400" b="1" i="1" dirty="0" smtClean="0">
                <a:solidFill>
                  <a:srgbClr val="C00000"/>
                </a:solidFill>
              </a:rPr>
              <a:t>Of 164 </a:t>
            </a:r>
            <a:r>
              <a:rPr lang="en-US" sz="2400" b="1" i="1" dirty="0">
                <a:solidFill>
                  <a:srgbClr val="C00000"/>
                </a:solidFill>
              </a:rPr>
              <a:t>day cares, only 20 are accredited for quality </a:t>
            </a:r>
          </a:p>
        </p:txBody>
      </p:sp>
      <p:sp>
        <p:nvSpPr>
          <p:cNvPr id="6" name="Title 1"/>
          <p:cNvSpPr>
            <a:spLocks noGrp="1"/>
          </p:cNvSpPr>
          <p:nvPr>
            <p:ph type="title"/>
          </p:nvPr>
        </p:nvSpPr>
        <p:spPr>
          <a:xfrm>
            <a:off x="762000" y="304800"/>
            <a:ext cx="5105400" cy="1981200"/>
          </a:xfrm>
        </p:spPr>
        <p:txBody>
          <a:bodyPr>
            <a:normAutofit fontScale="90000"/>
          </a:bodyPr>
          <a:lstStyle/>
          <a:p>
            <a:pPr algn="l"/>
            <a:r>
              <a:rPr lang="en-US" b="1" i="1" dirty="0" smtClean="0"/>
              <a:t>Education: </a:t>
            </a:r>
            <a:br>
              <a:rPr lang="en-US" b="1" i="1" dirty="0" smtClean="0"/>
            </a:br>
            <a:r>
              <a:rPr lang="en-US" b="1" i="1" dirty="0" smtClean="0"/>
              <a:t>Local Perspective </a:t>
            </a:r>
            <a:br>
              <a:rPr lang="en-US" b="1" i="1" dirty="0" smtClean="0"/>
            </a:br>
            <a:endParaRPr lang="en-US" b="1" i="1" dirty="0"/>
          </a:p>
        </p:txBody>
      </p:sp>
    </p:spTree>
    <p:extLst>
      <p:ext uri="{BB962C8B-B14F-4D97-AF65-F5344CB8AC3E}">
        <p14:creationId xmlns:p14="http://schemas.microsoft.com/office/powerpoint/2010/main" val="148335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5" y="65063"/>
            <a:ext cx="7439145" cy="6591300"/>
          </a:xfrm>
          <a:prstGeom prst="rect">
            <a:avLst/>
          </a:prstGeom>
          <a:effectLst>
            <a:softEdge rad="152400"/>
          </a:effectLst>
        </p:spPr>
      </p:pic>
      <p:sp>
        <p:nvSpPr>
          <p:cNvPr id="13" name="Rectangle 12"/>
          <p:cNvSpPr/>
          <p:nvPr/>
        </p:nvSpPr>
        <p:spPr>
          <a:xfrm>
            <a:off x="7513302" y="-35756"/>
            <a:ext cx="1661993" cy="6893756"/>
          </a:xfrm>
          <a:prstGeom prst="rect">
            <a:avLst/>
          </a:prstGeom>
        </p:spPr>
        <p:txBody>
          <a:bodyPr vert="vert" wrap="square">
            <a:spAutoFit/>
          </a:bodyPr>
          <a:lstStyle/>
          <a:p>
            <a:pPr algn="ctr"/>
            <a:r>
              <a:rPr lang="en-US" sz="9600" dirty="0">
                <a:solidFill>
                  <a:srgbClr val="0070C0"/>
                </a:solidFill>
                <a:latin typeface="TradeGothic Bold" pitchFamily="34" charset="0"/>
              </a:rPr>
              <a:t>EDUCATION</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205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Box 4"/>
          <p:cNvSpPr txBox="1">
            <a:spLocks noChangeArrowheads="1"/>
          </p:cNvSpPr>
          <p:nvPr/>
        </p:nvSpPr>
        <p:spPr bwMode="auto">
          <a:xfrm>
            <a:off x="533400" y="315754"/>
            <a:ext cx="784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4800" b="1" i="1" dirty="0" smtClean="0">
                <a:solidFill>
                  <a:srgbClr val="C00000"/>
                </a:solidFill>
                <a:latin typeface="+mn-lt"/>
              </a:rPr>
              <a:t>Imagination</a:t>
            </a:r>
          </a:p>
          <a:p>
            <a:pPr eaLnBrk="1" hangingPunct="1"/>
            <a:r>
              <a:rPr lang="en-US" sz="4800" b="1" i="1" dirty="0" smtClean="0">
                <a:solidFill>
                  <a:srgbClr val="C00000"/>
                </a:solidFill>
                <a:latin typeface="+mn-lt"/>
              </a:rPr>
              <a:t>Library</a:t>
            </a:r>
            <a:endParaRPr lang="en-US" sz="4800" b="1" i="1" dirty="0">
              <a:solidFill>
                <a:srgbClr val="C00000"/>
              </a:solidFill>
              <a:latin typeface="+mn-lt"/>
            </a:endParaRPr>
          </a:p>
        </p:txBody>
      </p:sp>
      <p:sp>
        <p:nvSpPr>
          <p:cNvPr id="34820" name="TextBox 4"/>
          <p:cNvSpPr txBox="1">
            <a:spLocks noChangeArrowheads="1"/>
          </p:cNvSpPr>
          <p:nvPr/>
        </p:nvSpPr>
        <p:spPr bwMode="auto">
          <a:xfrm>
            <a:off x="533400" y="2068354"/>
            <a:ext cx="4114800" cy="5170646"/>
          </a:xfrm>
          <a:prstGeom prst="rect">
            <a:avLst/>
          </a:prstGeom>
          <a:noFill/>
          <a:ln w="9525">
            <a:noFill/>
            <a:miter lim="800000"/>
            <a:headEnd/>
            <a:tailEnd/>
          </a:ln>
        </p:spPr>
        <p:txBody>
          <a:bodyPr wrap="square">
            <a:spAutoFit/>
          </a:bodyPr>
          <a:lstStyle/>
          <a:p>
            <a:pPr>
              <a:defRPr/>
            </a:pPr>
            <a:r>
              <a:rPr lang="en-US" sz="2400" b="1" i="1" dirty="0" smtClean="0">
                <a:solidFill>
                  <a:srgbClr val="14277A"/>
                </a:solidFill>
              </a:rPr>
              <a:t>FREE </a:t>
            </a:r>
            <a:r>
              <a:rPr lang="en-US" sz="2400" i="1" dirty="0" smtClean="0">
                <a:solidFill>
                  <a:srgbClr val="14277A"/>
                </a:solidFill>
              </a:rPr>
              <a:t>age </a:t>
            </a:r>
            <a:r>
              <a:rPr lang="en-US" sz="2400" i="1" dirty="0">
                <a:solidFill>
                  <a:srgbClr val="14277A"/>
                </a:solidFill>
              </a:rPr>
              <a:t>appropriate books </a:t>
            </a:r>
            <a:r>
              <a:rPr lang="en-US" sz="2400" i="1" dirty="0" smtClean="0">
                <a:solidFill>
                  <a:srgbClr val="14277A"/>
                </a:solidFill>
              </a:rPr>
              <a:t>to</a:t>
            </a:r>
          </a:p>
          <a:p>
            <a:pPr>
              <a:defRPr/>
            </a:pPr>
            <a:r>
              <a:rPr lang="en-US" sz="2400" i="1" dirty="0" smtClean="0">
                <a:solidFill>
                  <a:srgbClr val="14277A"/>
                </a:solidFill>
              </a:rPr>
              <a:t>over </a:t>
            </a:r>
            <a:r>
              <a:rPr lang="en-US" sz="2400" i="1" dirty="0">
                <a:solidFill>
                  <a:srgbClr val="14277A"/>
                </a:solidFill>
              </a:rPr>
              <a:t>2,300 children ages </a:t>
            </a:r>
            <a:r>
              <a:rPr lang="en-US" sz="2400" i="1" dirty="0" smtClean="0">
                <a:solidFill>
                  <a:srgbClr val="14277A"/>
                </a:solidFill>
              </a:rPr>
              <a:t>0-5 in the mail every month!</a:t>
            </a:r>
            <a:endParaRPr lang="en-US" sz="2400" i="1" dirty="0">
              <a:solidFill>
                <a:srgbClr val="14277A"/>
              </a:solidFill>
            </a:endParaRPr>
          </a:p>
          <a:p>
            <a:pPr>
              <a:defRPr/>
            </a:pPr>
            <a:endParaRPr lang="en-US" b="1" i="1" dirty="0">
              <a:solidFill>
                <a:srgbClr val="14277A"/>
              </a:solidFill>
            </a:endParaRPr>
          </a:p>
          <a:p>
            <a:pPr>
              <a:defRPr/>
            </a:pPr>
            <a:r>
              <a:rPr lang="en-US" sz="1800" b="1" i="1" u="sng" dirty="0" smtClean="0">
                <a:solidFill>
                  <a:schemeClr val="tx1">
                    <a:lumMod val="50000"/>
                  </a:schemeClr>
                </a:solidFill>
              </a:rPr>
              <a:t>Local </a:t>
            </a:r>
            <a:r>
              <a:rPr lang="en-US" sz="1800" b="1" i="1" u="sng" dirty="0">
                <a:solidFill>
                  <a:schemeClr val="tx1">
                    <a:lumMod val="50000"/>
                  </a:schemeClr>
                </a:solidFill>
              </a:rPr>
              <a:t>parent survey results:</a:t>
            </a:r>
          </a:p>
          <a:p>
            <a:pPr lvl="1">
              <a:defRPr/>
            </a:pPr>
            <a:endParaRPr lang="en-US" sz="1800" b="1" i="1" dirty="0">
              <a:solidFill>
                <a:srgbClr val="14277A"/>
              </a:solidFill>
            </a:endParaRPr>
          </a:p>
          <a:p>
            <a:pPr>
              <a:buFont typeface="Arial" pitchFamily="34" charset="0"/>
              <a:buChar char="•"/>
              <a:defRPr/>
            </a:pPr>
            <a:r>
              <a:rPr lang="en-US" sz="1800" b="1" i="1" dirty="0">
                <a:solidFill>
                  <a:schemeClr val="tx1">
                    <a:lumMod val="50000"/>
                  </a:schemeClr>
                </a:solidFill>
              </a:rPr>
              <a:t>  82.9% </a:t>
            </a:r>
            <a:r>
              <a:rPr lang="en-US" sz="1800" b="1" i="1" dirty="0" smtClean="0">
                <a:solidFill>
                  <a:schemeClr val="tx1">
                    <a:lumMod val="50000"/>
                  </a:schemeClr>
                </a:solidFill>
              </a:rPr>
              <a:t>of parents </a:t>
            </a:r>
            <a:r>
              <a:rPr lang="en-US" sz="1800" i="1" dirty="0" smtClean="0">
                <a:solidFill>
                  <a:srgbClr val="14277A"/>
                </a:solidFill>
              </a:rPr>
              <a:t>read </a:t>
            </a:r>
            <a:r>
              <a:rPr lang="en-US" sz="1800" i="1" dirty="0">
                <a:solidFill>
                  <a:srgbClr val="14277A"/>
                </a:solidFill>
              </a:rPr>
              <a:t>more often to their children.</a:t>
            </a:r>
          </a:p>
          <a:p>
            <a:pPr>
              <a:buFont typeface="Arial" pitchFamily="34" charset="0"/>
              <a:buChar char="•"/>
              <a:defRPr/>
            </a:pPr>
            <a:endParaRPr lang="en-US" sz="1800" i="1" dirty="0">
              <a:solidFill>
                <a:srgbClr val="14277A"/>
              </a:solidFill>
            </a:endParaRPr>
          </a:p>
          <a:p>
            <a:pPr>
              <a:buFont typeface="Arial" pitchFamily="34" charset="0"/>
              <a:buChar char="•"/>
              <a:defRPr/>
            </a:pPr>
            <a:r>
              <a:rPr lang="en-US" sz="1800" b="1" i="1" dirty="0">
                <a:solidFill>
                  <a:schemeClr val="tx1">
                    <a:lumMod val="50000"/>
                  </a:schemeClr>
                </a:solidFill>
              </a:rPr>
              <a:t>  86.7</a:t>
            </a:r>
            <a:r>
              <a:rPr lang="en-US" sz="1800" b="1" i="1" dirty="0" smtClean="0">
                <a:solidFill>
                  <a:schemeClr val="tx1">
                    <a:lumMod val="50000"/>
                  </a:schemeClr>
                </a:solidFill>
              </a:rPr>
              <a:t>% of parents  </a:t>
            </a:r>
            <a:r>
              <a:rPr lang="en-US" sz="1800" i="1" dirty="0">
                <a:solidFill>
                  <a:srgbClr val="14277A"/>
                </a:solidFill>
              </a:rPr>
              <a:t>report </a:t>
            </a:r>
            <a:r>
              <a:rPr lang="en-US" sz="1800" i="1" dirty="0" smtClean="0">
                <a:solidFill>
                  <a:srgbClr val="14277A"/>
                </a:solidFill>
              </a:rPr>
              <a:t>their </a:t>
            </a:r>
            <a:r>
              <a:rPr lang="en-US" sz="1800" i="1" dirty="0">
                <a:solidFill>
                  <a:srgbClr val="14277A"/>
                </a:solidFill>
              </a:rPr>
              <a:t>children’s interest in </a:t>
            </a:r>
            <a:r>
              <a:rPr lang="en-US" sz="1800" i="1" dirty="0" smtClean="0">
                <a:solidFill>
                  <a:srgbClr val="14277A"/>
                </a:solidFill>
              </a:rPr>
              <a:t>books </a:t>
            </a:r>
            <a:r>
              <a:rPr lang="en-US" sz="1800" i="1" dirty="0">
                <a:solidFill>
                  <a:srgbClr val="14277A"/>
                </a:solidFill>
              </a:rPr>
              <a:t>has </a:t>
            </a:r>
            <a:r>
              <a:rPr lang="en-US" sz="1800" i="1" dirty="0" smtClean="0">
                <a:solidFill>
                  <a:srgbClr val="14277A"/>
                </a:solidFill>
              </a:rPr>
              <a:t>increased</a:t>
            </a:r>
            <a:endParaRPr lang="en-US" sz="1800" i="1" dirty="0">
              <a:solidFill>
                <a:srgbClr val="14277A"/>
              </a:solidFill>
            </a:endParaRPr>
          </a:p>
          <a:p>
            <a:pPr>
              <a:buFont typeface="Arial" pitchFamily="34" charset="0"/>
              <a:buChar char="•"/>
              <a:defRPr/>
            </a:pPr>
            <a:endParaRPr lang="en-US" sz="1800" i="1" dirty="0">
              <a:solidFill>
                <a:srgbClr val="14277A"/>
              </a:solidFill>
            </a:endParaRPr>
          </a:p>
          <a:p>
            <a:pPr>
              <a:buFont typeface="Arial" pitchFamily="34" charset="0"/>
              <a:buChar char="•"/>
              <a:defRPr/>
            </a:pPr>
            <a:r>
              <a:rPr lang="en-US" sz="1800" b="1" i="1" dirty="0">
                <a:solidFill>
                  <a:schemeClr val="tx1">
                    <a:lumMod val="50000"/>
                  </a:schemeClr>
                </a:solidFill>
              </a:rPr>
              <a:t>  94.7</a:t>
            </a:r>
            <a:r>
              <a:rPr lang="en-US" sz="1800" b="1" i="1" dirty="0" smtClean="0">
                <a:solidFill>
                  <a:schemeClr val="tx1">
                    <a:lumMod val="50000"/>
                  </a:schemeClr>
                </a:solidFill>
              </a:rPr>
              <a:t>% of parents  </a:t>
            </a:r>
            <a:r>
              <a:rPr lang="en-US" sz="1800" i="1" dirty="0">
                <a:solidFill>
                  <a:srgbClr val="14277A"/>
                </a:solidFill>
              </a:rPr>
              <a:t>are more aware of the importance of </a:t>
            </a:r>
            <a:r>
              <a:rPr lang="en-US" sz="1800" i="1" dirty="0" smtClean="0">
                <a:solidFill>
                  <a:srgbClr val="14277A"/>
                </a:solidFill>
              </a:rPr>
              <a:t>reading </a:t>
            </a:r>
            <a:r>
              <a:rPr lang="en-US" sz="1800" i="1" dirty="0">
                <a:solidFill>
                  <a:srgbClr val="14277A"/>
                </a:solidFill>
              </a:rPr>
              <a:t>in their child’s </a:t>
            </a:r>
            <a:r>
              <a:rPr lang="en-US" sz="1800" i="1" dirty="0" smtClean="0">
                <a:solidFill>
                  <a:srgbClr val="14277A"/>
                </a:solidFill>
              </a:rPr>
              <a:t>development</a:t>
            </a:r>
            <a:endParaRPr lang="en-US" sz="1800" i="1" dirty="0">
              <a:solidFill>
                <a:srgbClr val="14277A"/>
              </a:solidFill>
            </a:endParaRPr>
          </a:p>
          <a:p>
            <a:pPr lvl="1">
              <a:buFont typeface="Arial" pitchFamily="34" charset="0"/>
              <a:buChar char="•"/>
              <a:defRPr/>
            </a:pPr>
            <a:endParaRPr lang="en-US" sz="2000" i="1" dirty="0">
              <a:solidFill>
                <a:srgbClr val="14277A"/>
              </a:solidFill>
            </a:endParaRPr>
          </a:p>
          <a:p>
            <a:pPr>
              <a:defRPr/>
            </a:pPr>
            <a:endParaRPr lang="en-US" sz="2200" i="1" dirty="0">
              <a:solidFill>
                <a:srgbClr val="14277A"/>
              </a:solidFill>
            </a:endParaRPr>
          </a:p>
        </p:txBody>
      </p:sp>
      <p:pic>
        <p:nvPicPr>
          <p:cNvPr id="5125" name="Picture 5" descr="C:\Users\dphillips\Local Settings\Temporary Internet Files\Content.IE5\9INKA15N\MP9004423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9285" y="0"/>
            <a:ext cx="3834716" cy="25564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lama.jpg"/>
          <p:cNvPicPr>
            <a:picLocks noChangeAspect="1"/>
          </p:cNvPicPr>
          <p:nvPr/>
        </p:nvPicPr>
        <p:blipFill>
          <a:blip r:embed="rId4"/>
          <a:stretch>
            <a:fillRect/>
          </a:stretch>
        </p:blipFill>
        <p:spPr>
          <a:xfrm rot="552904">
            <a:off x="5921153" y="2033511"/>
            <a:ext cx="3061201" cy="3236768"/>
          </a:xfrm>
          <a:prstGeom prst="rect">
            <a:avLst/>
          </a:prstGeom>
          <a:ln>
            <a:noFill/>
          </a:ln>
          <a:effectLst>
            <a:outerShdw blurRad="292100" dist="139700" dir="2700000" algn="tl" rotWithShape="0">
              <a:srgbClr val="333333">
                <a:alpha val="65000"/>
              </a:srgbClr>
            </a:outerShdw>
          </a:effectLst>
        </p:spPr>
      </p:pic>
      <p:pic>
        <p:nvPicPr>
          <p:cNvPr id="9" name="Picture 8" descr="engineimage.jpg"/>
          <p:cNvPicPr>
            <a:picLocks noChangeAspect="1"/>
          </p:cNvPicPr>
          <p:nvPr/>
        </p:nvPicPr>
        <p:blipFill>
          <a:blip r:embed="rId5"/>
          <a:stretch>
            <a:fillRect/>
          </a:stretch>
        </p:blipFill>
        <p:spPr>
          <a:xfrm rot="21214636">
            <a:off x="4952082" y="4407066"/>
            <a:ext cx="2351087" cy="2174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633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dphillips\Local Settings\Temporary Internet Files\Content.IE5\G6J01H1R\MP9004387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76200" y="228600"/>
            <a:ext cx="8229600" cy="1143000"/>
          </a:xfrm>
        </p:spPr>
        <p:txBody>
          <a:bodyPr>
            <a:normAutofit/>
          </a:bodyPr>
          <a:lstStyle/>
          <a:p>
            <a:pPr algn="l"/>
            <a:r>
              <a:rPr lang="en-US" b="1" i="1" dirty="0" smtClean="0"/>
              <a:t>Quality Experiences </a:t>
            </a:r>
            <a:endParaRPr lang="en-US" b="1" i="1" dirty="0"/>
          </a:p>
        </p:txBody>
      </p:sp>
      <p:sp>
        <p:nvSpPr>
          <p:cNvPr id="3" name="TextBox 2"/>
          <p:cNvSpPr txBox="1"/>
          <p:nvPr/>
        </p:nvSpPr>
        <p:spPr>
          <a:xfrm>
            <a:off x="381000" y="2014330"/>
            <a:ext cx="4267200" cy="4247317"/>
          </a:xfrm>
          <a:prstGeom prst="rect">
            <a:avLst/>
          </a:prstGeom>
          <a:noFill/>
        </p:spPr>
        <p:txBody>
          <a:bodyPr wrap="square" rtlCol="0">
            <a:spAutoFit/>
          </a:bodyPr>
          <a:lstStyle/>
          <a:p>
            <a:pPr marL="285750" indent="-285750">
              <a:buFont typeface="Arial" pitchFamily="34" charset="0"/>
              <a:buChar char="•"/>
            </a:pPr>
            <a:r>
              <a:rPr lang="en-US" b="1" dirty="0" smtClean="0">
                <a:solidFill>
                  <a:srgbClr val="FF0000"/>
                </a:solidFill>
              </a:rPr>
              <a:t>Quality Childcare </a:t>
            </a:r>
          </a:p>
          <a:p>
            <a:pPr marL="742950" lvl="1" indent="-285750">
              <a:buFont typeface="Arial" pitchFamily="34" charset="0"/>
              <a:buChar char="•"/>
            </a:pPr>
            <a:r>
              <a:rPr lang="en-US" b="1" dirty="0" smtClean="0">
                <a:solidFill>
                  <a:srgbClr val="FF0000"/>
                </a:solidFill>
              </a:rPr>
              <a:t>Educational Training/Coaching  </a:t>
            </a:r>
          </a:p>
          <a:p>
            <a:pPr marL="285750" indent="-285750">
              <a:buFont typeface="Arial" pitchFamily="34" charset="0"/>
              <a:buChar char="•"/>
            </a:pPr>
            <a:endParaRPr lang="en-US" b="1" dirty="0">
              <a:solidFill>
                <a:srgbClr val="FF0000"/>
              </a:solidFill>
            </a:endParaRPr>
          </a:p>
          <a:p>
            <a:pPr marL="285750" indent="-285750">
              <a:buFont typeface="Arial" pitchFamily="34" charset="0"/>
              <a:buChar char="•"/>
            </a:pPr>
            <a:r>
              <a:rPr lang="en-US" b="1" dirty="0" smtClean="0">
                <a:solidFill>
                  <a:srgbClr val="FF0000"/>
                </a:solidFill>
              </a:rPr>
              <a:t>Supportive Parents and Caregivers</a:t>
            </a:r>
          </a:p>
          <a:p>
            <a:pPr marL="742950" lvl="1" indent="-285750">
              <a:buFont typeface="Arial" pitchFamily="34" charset="0"/>
              <a:buChar char="•"/>
            </a:pPr>
            <a:r>
              <a:rPr lang="en-US" b="1" dirty="0" smtClean="0">
                <a:solidFill>
                  <a:srgbClr val="FF0000"/>
                </a:solidFill>
              </a:rPr>
              <a:t>Parent Cafe’s</a:t>
            </a:r>
          </a:p>
          <a:p>
            <a:pPr marL="742950" lvl="1" indent="-285750">
              <a:buFont typeface="Arial" pitchFamily="34" charset="0"/>
              <a:buChar char="•"/>
            </a:pPr>
            <a:r>
              <a:rPr lang="en-US" b="1" dirty="0" smtClean="0">
                <a:solidFill>
                  <a:srgbClr val="FF0000"/>
                </a:solidFill>
              </a:rPr>
              <a:t>Tax Prep</a:t>
            </a:r>
          </a:p>
          <a:p>
            <a:pPr marL="742950" lvl="1" indent="-285750">
              <a:buFont typeface="Arial" pitchFamily="34" charset="0"/>
              <a:buChar char="•"/>
            </a:pPr>
            <a:r>
              <a:rPr lang="en-US" b="1" dirty="0" smtClean="0">
                <a:solidFill>
                  <a:srgbClr val="FF0000"/>
                </a:solidFill>
              </a:rPr>
              <a:t>Job Skills</a:t>
            </a:r>
          </a:p>
          <a:p>
            <a:pPr marL="742950" lvl="1" indent="-285750">
              <a:buFont typeface="Arial" pitchFamily="34" charset="0"/>
              <a:buChar char="•"/>
            </a:pPr>
            <a:r>
              <a:rPr lang="en-US" b="1" dirty="0" smtClean="0">
                <a:solidFill>
                  <a:srgbClr val="FF0000"/>
                </a:solidFill>
              </a:rPr>
              <a:t>ESL &amp; GED Classes</a:t>
            </a:r>
          </a:p>
          <a:p>
            <a:pPr lvl="1"/>
            <a:endParaRPr lang="en-US" b="1" dirty="0" smtClean="0">
              <a:solidFill>
                <a:srgbClr val="FF0000"/>
              </a:solidFill>
            </a:endParaRPr>
          </a:p>
          <a:p>
            <a:pPr marL="285750" indent="-285750">
              <a:buFont typeface="Arial" pitchFamily="34" charset="0"/>
              <a:buChar char="•"/>
            </a:pPr>
            <a:endParaRPr lang="en-US" b="1" dirty="0">
              <a:solidFill>
                <a:srgbClr val="FF0000"/>
              </a:solidFill>
            </a:endParaRPr>
          </a:p>
          <a:p>
            <a:pPr marL="285750" indent="-285750">
              <a:buFont typeface="Arial" pitchFamily="34" charset="0"/>
              <a:buChar char="•"/>
            </a:pPr>
            <a:r>
              <a:rPr lang="en-US" b="1" dirty="0" smtClean="0">
                <a:solidFill>
                  <a:srgbClr val="FF0000"/>
                </a:solidFill>
              </a:rPr>
              <a:t>Connect Neighborhood Resources  </a:t>
            </a:r>
          </a:p>
          <a:p>
            <a:pPr marL="742950" lvl="1" indent="-285750">
              <a:buFont typeface="Arial" pitchFamily="34" charset="0"/>
              <a:buChar char="•"/>
            </a:pPr>
            <a:r>
              <a:rPr lang="en-US" b="1" dirty="0" smtClean="0">
                <a:solidFill>
                  <a:srgbClr val="FF0000"/>
                </a:solidFill>
              </a:rPr>
              <a:t>Asset Mapping</a:t>
            </a:r>
          </a:p>
          <a:p>
            <a:pPr marL="742950" lvl="1" indent="-285750">
              <a:buFont typeface="Arial" pitchFamily="34" charset="0"/>
              <a:buChar char="•"/>
            </a:pPr>
            <a:r>
              <a:rPr lang="en-US" b="1" dirty="0" smtClean="0">
                <a:solidFill>
                  <a:srgbClr val="FF0000"/>
                </a:solidFill>
              </a:rPr>
              <a:t>Live n Learn Play Groups </a:t>
            </a:r>
          </a:p>
          <a:p>
            <a:endParaRPr lang="en-US" dirty="0"/>
          </a:p>
          <a:p>
            <a:endParaRPr lang="en-US" dirty="0"/>
          </a:p>
        </p:txBody>
      </p:sp>
    </p:spTree>
    <p:extLst>
      <p:ext uri="{BB962C8B-B14F-4D97-AF65-F5344CB8AC3E}">
        <p14:creationId xmlns:p14="http://schemas.microsoft.com/office/powerpoint/2010/main" val="879562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1517</TotalTime>
  <Words>665</Words>
  <Application>Microsoft Office PowerPoint</Application>
  <PresentationFormat>On-screen Show (4:3)</PresentationFormat>
  <Paragraphs>202</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“LEARNING MATTERS”</vt:lpstr>
      <vt:lpstr>http://youtu.be/R4KjV0d6HGY    Literate Nation  6:16 </vt:lpstr>
      <vt:lpstr>Education …  the steps to peace, prosperity and health</vt:lpstr>
      <vt:lpstr>PowerPoint Presentation</vt:lpstr>
      <vt:lpstr>Getting on the bus for education?</vt:lpstr>
      <vt:lpstr>Education:  Local Perspective  </vt:lpstr>
      <vt:lpstr>PowerPoint Presentation</vt:lpstr>
      <vt:lpstr>PowerPoint Presentation</vt:lpstr>
      <vt:lpstr>Quality Experiences </vt:lpstr>
      <vt:lpstr>http://youtu.be/66s3eAt9vAU   Early Learning Matters   1.53 First Five Years  </vt:lpstr>
      <vt:lpstr>So what can YOU 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is the a vaccine against violence</dc:title>
  <dc:creator>Diana Phillips</dc:creator>
  <cp:lastModifiedBy>J Paul Lucas</cp:lastModifiedBy>
  <cp:revision>50</cp:revision>
  <cp:lastPrinted>2012-12-01T08:06:16Z</cp:lastPrinted>
  <dcterms:created xsi:type="dcterms:W3CDTF">2012-11-30T02:21:25Z</dcterms:created>
  <dcterms:modified xsi:type="dcterms:W3CDTF">2012-12-04T13:41:23Z</dcterms:modified>
</cp:coreProperties>
</file>