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3D29C-9269-491F-9D5E-24A68AFFE05F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0B7A2-9CB7-4368-96D0-DF4F7B925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7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Qiuick read.</a:t>
            </a: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Then I speak about rainwater harvesting being the truly sustainable  way of bringing water to people.-Rooftop catchment, school  area catchment.</a:t>
            </a: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Recharging wells also important wher we use RWH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Under filters I often mention SODIS as an example that we do not have to spend big money to achive good results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Some major opportiunities for Toilets/latrines in schools as a means of encouraging girls to stay in school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The things Wasrag can do to help.</a:t>
            </a: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This nis where you give the sales plug.</a:t>
            </a: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Add to it liberally from your own expeience and views of Wasrag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This where we tell the audience hat we want of them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Lay it on as thick as you feel comfortable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You might want to mention Start with Water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That</a:t>
            </a:r>
            <a:r>
              <a:rPr lang="ja-JP" altLang="en-US" smtClean="0">
                <a:latin typeface="Tahoma" pitchFamily="34" charset="0"/>
                <a:ea typeface="ＭＳ Ｐゴシック" pitchFamily="34" charset="-128"/>
              </a:rPr>
              <a:t>’</a:t>
            </a:r>
            <a:r>
              <a:rPr lang="en-US" altLang="ja-JP" smtClean="0">
                <a:latin typeface="Tahoma" pitchFamily="34" charset="0"/>
                <a:ea typeface="ＭＳ Ｐゴシック" pitchFamily="34" charset="-128"/>
              </a:rPr>
              <a:t>s about it.</a:t>
            </a: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Bets of luck—I know it will go well,</a:t>
            </a: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Ron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This where we tell the audience hat we want of them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Lay it on as thick as you feel comfortable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You might want to mention Start with Water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That</a:t>
            </a:r>
            <a:r>
              <a:rPr lang="ja-JP" altLang="en-US" smtClean="0">
                <a:latin typeface="Tahoma" pitchFamily="34" charset="0"/>
                <a:ea typeface="ＭＳ Ｐゴシック" pitchFamily="34" charset="-128"/>
              </a:rPr>
              <a:t>’</a:t>
            </a:r>
            <a:r>
              <a:rPr lang="en-US" altLang="ja-JP" smtClean="0">
                <a:latin typeface="Tahoma" pitchFamily="34" charset="0"/>
                <a:ea typeface="ＭＳ Ｐゴシック" pitchFamily="34" charset="-128"/>
              </a:rPr>
              <a:t>s about it.</a:t>
            </a: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Bets of luck—I know it will go well,</a:t>
            </a: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Ron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President Ray Klinginsmith has exhorted us to  do Bigger, better, bolder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What are the implications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As we saw earlier, water is the key to every aspect of human development.</a:t>
            </a: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But, how many of your clubs are so engaged (this is where I quote 20 of 65 clubs).</a:t>
            </a: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You need your own data—from oyur district, from RIBI whetever</a:t>
            </a: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But don</a:t>
            </a:r>
            <a:r>
              <a:rPr lang="ja-JP" altLang="en-US" smtClean="0">
                <a:latin typeface="Tahoma" pitchFamily="34" charset="0"/>
                <a:ea typeface="ＭＳ Ｐゴシック" pitchFamily="34" charset="-128"/>
              </a:rPr>
              <a:t>’</a:t>
            </a:r>
            <a:r>
              <a:rPr lang="en-US" altLang="ja-JP" smtClean="0">
                <a:latin typeface="Tahoma" pitchFamily="34" charset="0"/>
                <a:ea typeface="ＭＳ Ｐゴシック" pitchFamily="34" charset="-128"/>
              </a:rPr>
              <a:t>t use these numbers they will be irrelevant.</a:t>
            </a: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If you can</a:t>
            </a:r>
            <a:r>
              <a:rPr lang="ja-JP" altLang="en-US" smtClean="0">
                <a:latin typeface="Tahoma" pitchFamily="34" charset="0"/>
                <a:ea typeface="ＭＳ Ｐゴシック" pitchFamily="34" charset="-128"/>
              </a:rPr>
              <a:t>’</a:t>
            </a:r>
            <a:r>
              <a:rPr lang="en-US" altLang="ja-JP" smtClean="0">
                <a:latin typeface="Tahoma" pitchFamily="34" charset="0"/>
                <a:ea typeface="ＭＳ Ｐゴシック" pitchFamily="34" charset="-128"/>
              </a:rPr>
              <a:t>t get appropriate data delete this line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Isolated project—a well for example. No economies of scale, no standardisation of spares or proceses</a:t>
            </a: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Other organizations-you could mention WaterAid as a partner, or </a:t>
            </a:r>
            <a:r>
              <a:rPr lang="ja-JP" altLang="en-US" smtClean="0">
                <a:latin typeface="Tahoma" pitchFamily="34" charset="0"/>
                <a:ea typeface="ＭＳ Ｐゴシック" pitchFamily="34" charset="-128"/>
              </a:rPr>
              <a:t>“</a:t>
            </a:r>
            <a:r>
              <a:rPr lang="en-US" altLang="ja-JP" smtClean="0">
                <a:latin typeface="Tahoma" pitchFamily="34" charset="0"/>
                <a:ea typeface="ＭＳ Ｐゴシック" pitchFamily="34" charset="-128"/>
              </a:rPr>
              <a:t>Drop in the Bucket</a:t>
            </a:r>
            <a:r>
              <a:rPr lang="ja-JP" altLang="en-US" smtClean="0">
                <a:latin typeface="Tahoma" pitchFamily="34" charset="0"/>
                <a:ea typeface="ＭＳ Ｐゴシック" pitchFamily="34" charset="-128"/>
              </a:rPr>
              <a:t>”</a:t>
            </a:r>
            <a:r>
              <a:rPr lang="en-US" altLang="ja-JP" smtClean="0">
                <a:latin typeface="Tahoma" pitchFamily="34" charset="0"/>
                <a:ea typeface="ＭＳ Ｐゴシック" pitchFamily="34" charset="-128"/>
              </a:rPr>
              <a:t> or other NGO, or government agency DfID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RCC-extend the range of Rotary clubs to places wher no Rotary club exists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Outside funders aren</a:t>
            </a:r>
            <a:r>
              <a:rPr lang="ja-JP" altLang="en-US" smtClean="0">
                <a:latin typeface="Tahoma" pitchFamily="34" charset="0"/>
                <a:ea typeface="ＭＳ Ｐゴシック" pitchFamily="34" charset="-128"/>
              </a:rPr>
              <a:t>’</a:t>
            </a:r>
            <a:r>
              <a:rPr lang="en-US" altLang="ja-JP" smtClean="0">
                <a:latin typeface="Tahoma" pitchFamily="34" charset="0"/>
                <a:ea typeface="ＭＳ Ｐゴシック" pitchFamily="34" charset="-128"/>
              </a:rPr>
              <a:t>t interested in processing a few thousand pounds. But, ask for a million and  a meaningful partnership evolves</a:t>
            </a:r>
            <a:endParaRPr lang="en-US" smtClean="0"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Unsustainability is Rotary clubs achilles heel. We go into a rural area, drill awell, build a pieline and then leave.</a:t>
            </a: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No consideration of behaviour change, training, supply chain for spares etc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We focus on an activity—drilling a borehole, without any thought to the horizontal benefits-health, literacy, economic self sufficincy etc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Too often the international partner will </a:t>
            </a:r>
            <a:r>
              <a:rPr lang="ja-JP" altLang="en-US" smtClean="0">
                <a:latin typeface="Tahoma" pitchFamily="34" charset="0"/>
                <a:ea typeface="ＭＳ Ｐゴシック" pitchFamily="34" charset="-128"/>
              </a:rPr>
              <a:t>“</a:t>
            </a:r>
            <a:r>
              <a:rPr lang="en-US" altLang="ja-JP" smtClean="0">
                <a:latin typeface="Tahoma" pitchFamily="34" charset="0"/>
                <a:ea typeface="ＭＳ Ｐゴシック" pitchFamily="34" charset="-128"/>
              </a:rPr>
              <a:t>own</a:t>
            </a:r>
            <a:r>
              <a:rPr lang="ja-JP" altLang="en-US" smtClean="0">
                <a:latin typeface="Tahoma" pitchFamily="34" charset="0"/>
                <a:ea typeface="ＭＳ Ｐゴシック" pitchFamily="34" charset="-128"/>
              </a:rPr>
              <a:t>”</a:t>
            </a:r>
            <a:r>
              <a:rPr lang="en-US" altLang="ja-JP" smtClean="0">
                <a:latin typeface="Tahoma" pitchFamily="34" charset="0"/>
                <a:ea typeface="ＭＳ Ｐゴシック" pitchFamily="34" charset="-128"/>
              </a:rPr>
              <a:t> the project, not letting the host club and community make the important decisions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Too often the international partner, e.g. a club in the UK decides what</a:t>
            </a:r>
            <a:r>
              <a:rPr lang="ja-JP" altLang="en-US" smtClean="0">
                <a:latin typeface="Tahoma" pitchFamily="34" charset="0"/>
                <a:ea typeface="ＭＳ Ｐゴシック" pitchFamily="34" charset="-128"/>
              </a:rPr>
              <a:t>’</a:t>
            </a:r>
            <a:r>
              <a:rPr lang="en-US" altLang="ja-JP" smtClean="0">
                <a:latin typeface="Tahoma" pitchFamily="34" charset="0"/>
                <a:ea typeface="ＭＳ Ｐゴシック" pitchFamily="34" charset="-128"/>
              </a:rPr>
              <a:t>s the best solution for a community they</a:t>
            </a:r>
            <a:r>
              <a:rPr lang="ja-JP" altLang="en-US" smtClean="0">
                <a:latin typeface="Tahoma" pitchFamily="34" charset="0"/>
                <a:ea typeface="ＭＳ Ｐゴシック" pitchFamily="34" charset="-128"/>
              </a:rPr>
              <a:t>’</a:t>
            </a:r>
            <a:r>
              <a:rPr lang="en-US" altLang="ja-JP" smtClean="0">
                <a:latin typeface="Tahoma" pitchFamily="34" charset="0"/>
                <a:ea typeface="ＭＳ Ｐゴシック" pitchFamily="34" charset="-128"/>
              </a:rPr>
              <a:t>ve never visited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No provision for follow-up after completion. How do we know whether the well is still functioning seven years later?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As was stated by the speaker from UNICEF 70% of water projects fail within the first 5 years.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Think multiyear programs to bring about the transformation of a watershed, or region.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Focus on outcomes-water is a means to an end, not the end in itself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Form consortiums, leverage other organisations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Even though Th=e Rotary Foundation doesn</a:t>
            </a:r>
            <a:r>
              <a:rPr lang="ja-JP" altLang="en-US" smtClean="0">
                <a:latin typeface="Tahoma" pitchFamily="34" charset="0"/>
                <a:ea typeface="ＭＳ Ｐゴシック" pitchFamily="34" charset="-128"/>
              </a:rPr>
              <a:t>’</a:t>
            </a:r>
            <a:r>
              <a:rPr lang="en-US" altLang="ja-JP" smtClean="0">
                <a:latin typeface="Tahoma" pitchFamily="34" charset="0"/>
                <a:ea typeface="ＭＳ Ｐゴシック" pitchFamily="34" charset="-128"/>
              </a:rPr>
              <a:t>t allow for paying a project manager, we must recognise that if we want someone, a Rotarian or other, to manage a program for several years w e need to changeour thinking re compensation </a:t>
            </a:r>
          </a:p>
          <a:p>
            <a:pPr eaLnBrk="1" hangingPunct="1"/>
            <a:endParaRPr lang="en-US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Tahoma" pitchFamily="34" charset="0"/>
                <a:ea typeface="ＭＳ Ｐゴシック" pitchFamily="34" charset="-128"/>
              </a:rPr>
              <a:t>(Treat this gently, some diehard Rotarians may be in the audience. I get away with it because I can quote meny examples from our partners)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65D2-B9F4-4343-B1C0-F29690584014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A57F-7C78-4FC3-80A9-ECE7408F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4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65D2-B9F4-4343-B1C0-F29690584014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A57F-7C78-4FC3-80A9-ECE7408F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65D2-B9F4-4343-B1C0-F29690584014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A57F-7C78-4FC3-80A9-ECE7408F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7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65D2-B9F4-4343-B1C0-F29690584014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A57F-7C78-4FC3-80A9-ECE7408F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5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65D2-B9F4-4343-B1C0-F29690584014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A57F-7C78-4FC3-80A9-ECE7408F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3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65D2-B9F4-4343-B1C0-F29690584014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A57F-7C78-4FC3-80A9-ECE7408F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65D2-B9F4-4343-B1C0-F29690584014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A57F-7C78-4FC3-80A9-ECE7408F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4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65D2-B9F4-4343-B1C0-F29690584014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A57F-7C78-4FC3-80A9-ECE7408F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2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65D2-B9F4-4343-B1C0-F29690584014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A57F-7C78-4FC3-80A9-ECE7408F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8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65D2-B9F4-4343-B1C0-F29690584014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A57F-7C78-4FC3-80A9-ECE7408F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1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65D2-B9F4-4343-B1C0-F29690584014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A57F-7C78-4FC3-80A9-ECE7408F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3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565D2-B9F4-4343-B1C0-F29690584014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6A57F-7C78-4FC3-80A9-ECE7408FF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3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UNESCO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46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155575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A Rotary water-based development program in Kenya brought peace to the community: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3600" y="2673350"/>
            <a:ext cx="8458200" cy="4319588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The women of Nakuru trekked miles for water each day.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The local Rotary club helped the community to launch a rainwater harvesting program.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Obliged to share resources and work together, the villagers cooperated to install the systems.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Harmony replaced hostility; communities are at peace.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5000"/>
              </a:spcBef>
            </a:pPr>
            <a:endParaRPr lang="en-US" sz="2800" b="1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8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8500" y="1555750"/>
            <a:ext cx="8229600" cy="9017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Rotary irrigation project in Andhra Pradesh brought peace to the village: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7063" y="2746375"/>
            <a:ext cx="8229600" cy="3886200"/>
          </a:xfrm>
        </p:spPr>
        <p:txBody>
          <a:bodyPr/>
          <a:lstStyle/>
          <a:p>
            <a:pPr marL="457200" indent="-457200" eaLnBrk="1" hangingPunct="1">
              <a:lnSpc>
                <a:spcPct val="85000"/>
              </a:lnSpc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5000 villagers in perpetual conflict over shortage of resources.</a:t>
            </a:r>
          </a:p>
          <a:p>
            <a:pPr marL="457200" indent="-457200" eaLnBrk="1" hangingPunct="1">
              <a:lnSpc>
                <a:spcPct val="85000"/>
              </a:lnSpc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Rotarians met with community leaders and agreed on the real needs.</a:t>
            </a:r>
          </a:p>
          <a:p>
            <a:pPr marL="457200" indent="-457200" eaLnBrk="1" hangingPunct="1">
              <a:lnSpc>
                <a:spcPct val="85000"/>
              </a:lnSpc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Result:  an $80,000 irrigation scheme bringing water to 300 acres and benefitting 100 families.</a:t>
            </a:r>
          </a:p>
          <a:p>
            <a:pPr marL="457200" indent="-457200" eaLnBrk="1" hangingPunct="1">
              <a:lnSpc>
                <a:spcPct val="85000"/>
              </a:lnSpc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Peace came with Rotary intervention in a community water project.</a:t>
            </a:r>
          </a:p>
        </p:txBody>
      </p:sp>
    </p:spTree>
    <p:extLst>
      <p:ext uri="{BB962C8B-B14F-4D97-AF65-F5344CB8AC3E}">
        <p14:creationId xmlns:p14="http://schemas.microsoft.com/office/powerpoint/2010/main" val="234575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138" y="1570038"/>
            <a:ext cx="7772400" cy="1066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Rotarians bring peace to communities because they take a “bottom-up, holistic approach: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5013" y="3033713"/>
            <a:ext cx="8229600" cy="3816350"/>
          </a:xfrm>
        </p:spPr>
        <p:txBody>
          <a:bodyPr/>
          <a:lstStyle/>
          <a:p>
            <a:pPr marL="688975" indent="-688975" eaLnBrk="1" hangingPunct="1">
              <a:lnSpc>
                <a:spcPct val="85000"/>
              </a:lnSpc>
            </a:pPr>
            <a:r>
              <a:rPr lang="en-US" sz="30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Focus on helping the community, not just supplying water and sanitation.</a:t>
            </a:r>
          </a:p>
          <a:p>
            <a:pPr marL="688975" indent="-688975" eaLnBrk="1" hangingPunct="1">
              <a:lnSpc>
                <a:spcPct val="85000"/>
              </a:lnSpc>
            </a:pPr>
            <a:r>
              <a:rPr lang="en-US" sz="30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Understand and build on local culture.</a:t>
            </a:r>
          </a:p>
          <a:p>
            <a:pPr marL="688975" indent="-688975" eaLnBrk="1" hangingPunct="1">
              <a:lnSpc>
                <a:spcPct val="85000"/>
              </a:lnSpc>
            </a:pPr>
            <a:r>
              <a:rPr lang="en-US" sz="30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Involve ALL stakeholders – especially women.</a:t>
            </a:r>
          </a:p>
          <a:p>
            <a:pPr marL="688975" indent="-688975" eaLnBrk="1" hangingPunct="1">
              <a:lnSpc>
                <a:spcPct val="85000"/>
              </a:lnSpc>
            </a:pPr>
            <a:r>
              <a:rPr lang="en-US" sz="30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Empower the community</a:t>
            </a:r>
          </a:p>
          <a:p>
            <a:pPr marL="688975" indent="-688975" eaLnBrk="1" hangingPunct="1">
              <a:lnSpc>
                <a:spcPct val="85000"/>
              </a:lnSpc>
            </a:pPr>
            <a:r>
              <a:rPr lang="en-US" sz="30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Ensure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37888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138" y="1447800"/>
            <a:ext cx="7772400" cy="1066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You can help to bring peace to the world: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8" y="4076700"/>
            <a:ext cx="8229600" cy="1331913"/>
          </a:xfrm>
        </p:spPr>
        <p:txBody>
          <a:bodyPr>
            <a:normAutofit lnSpcReduction="10000"/>
          </a:bodyPr>
          <a:lstStyle/>
          <a:p>
            <a:pPr marL="688975" indent="-3175" eaLnBrk="1" hangingPunct="1">
              <a:lnSpc>
                <a:spcPct val="85000"/>
              </a:lnSpc>
              <a:buFont typeface="Arial" charset="0"/>
              <a:buNone/>
            </a:pPr>
            <a:r>
              <a:rPr lang="en-US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Join thousands of Rotarians improving life and livelihood through the provision of safe water and sanitation!!!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800225" y="2924175"/>
            <a:ext cx="5653088" cy="588963"/>
          </a:xfrm>
          <a:prstGeom prst="rect">
            <a:avLst/>
          </a:prstGeom>
          <a:solidFill>
            <a:srgbClr val="FFCC00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b="1" smtClean="0">
                <a:solidFill>
                  <a:schemeClr val="tx1"/>
                </a:solidFill>
              </a:rPr>
              <a:t>Click on:  www.wasrag.org</a:t>
            </a:r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4335463" y="2728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6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3277969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4213" y="1304925"/>
            <a:ext cx="95408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0000"/>
              </a:lnSpc>
              <a:spcAft>
                <a:spcPts val="200"/>
              </a:spcAft>
            </a:pPr>
            <a:r>
              <a:rPr lang="en-US" sz="3200" b="1">
                <a:solidFill>
                  <a:srgbClr val="008000"/>
                </a:solidFill>
                <a:latin typeface="Calibri" pitchFamily="34" charset="0"/>
              </a:rPr>
              <a:t>They are responding to every imaginable need: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792163" y="5084763"/>
            <a:ext cx="2771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Dug wells</a:t>
            </a:r>
          </a:p>
        </p:txBody>
      </p: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7488238" y="3213100"/>
            <a:ext cx="2771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Bore holes</a:t>
            </a:r>
          </a:p>
        </p:txBody>
      </p:sp>
      <p:pic>
        <p:nvPicPr>
          <p:cNvPr id="14341" name="Picture 8" descr="DugWells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1952625"/>
            <a:ext cx="41402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9" descr="Boreholes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776663"/>
            <a:ext cx="4140200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69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82600" y="167640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358775" y="379413"/>
            <a:ext cx="3275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Rainwater harvesting</a:t>
            </a: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3278188" y="4724400"/>
            <a:ext cx="17621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Household filters and purification</a:t>
            </a:r>
          </a:p>
        </p:txBody>
      </p:sp>
      <p:pic>
        <p:nvPicPr>
          <p:cNvPr id="15365" name="Picture 11" descr="Rainwater Harves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17475">
            <a:off x="358775" y="1044575"/>
            <a:ext cx="4176713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2" descr="BiosandFilter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7706">
            <a:off x="5184775" y="1557338"/>
            <a:ext cx="34115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0"/>
          <p:cNvSpPr txBox="1">
            <a:spLocks noChangeArrowheads="1"/>
          </p:cNvSpPr>
          <p:nvPr/>
        </p:nvSpPr>
        <p:spPr bwMode="auto">
          <a:xfrm>
            <a:off x="4967288" y="3213100"/>
            <a:ext cx="38528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SODIS </a:t>
            </a:r>
            <a:r>
              <a:rPr lang="en-US" sz="2400"/>
              <a:t/>
            </a:r>
            <a:br>
              <a:rPr lang="en-US" sz="2400"/>
            </a:br>
            <a:r>
              <a:rPr lang="en-US" sz="2400" b="1">
                <a:latin typeface="Calibri" pitchFamily="34" charset="0"/>
              </a:rPr>
              <a:t>(Solar Water Disinfection)</a:t>
            </a:r>
          </a:p>
        </p:txBody>
      </p:sp>
      <p:pic>
        <p:nvPicPr>
          <p:cNvPr id="16387" name="Picture 5" descr="Sodis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6250"/>
            <a:ext cx="4478337" cy="608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72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52413" y="3608388"/>
            <a:ext cx="32750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Building earth and concrete dams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2519363" y="5594350"/>
            <a:ext cx="33131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Installing pipelines/</a:t>
            </a:r>
            <a:r>
              <a:rPr lang="en-US" sz="2400"/>
              <a:t/>
            </a:r>
            <a:br>
              <a:rPr lang="en-US" sz="2400"/>
            </a:br>
            <a:r>
              <a:rPr lang="en-US" sz="2400" b="1">
                <a:latin typeface="Calibri" pitchFamily="34" charset="0"/>
              </a:rPr>
              <a:t>distribution systems</a:t>
            </a:r>
          </a:p>
        </p:txBody>
      </p:sp>
      <p:pic>
        <p:nvPicPr>
          <p:cNvPr id="17412" name="Picture 7" descr="LapsariDa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12763"/>
            <a:ext cx="4105275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 descr="Pipeline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973263"/>
            <a:ext cx="3597275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97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 descr="Latrine2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8907">
            <a:off x="4535488" y="2722563"/>
            <a:ext cx="4356100" cy="333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6"/>
          <p:cNvSpPr txBox="1">
            <a:spLocks noChangeArrowheads="1"/>
          </p:cNvSpPr>
          <p:nvPr/>
        </p:nvSpPr>
        <p:spPr bwMode="auto">
          <a:xfrm rot="-404534">
            <a:off x="71438" y="595313"/>
            <a:ext cx="3275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Toilet blocks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 rot="552852">
            <a:off x="4284663" y="5959475"/>
            <a:ext cx="3275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66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Latrines</a:t>
            </a:r>
          </a:p>
        </p:txBody>
      </p:sp>
      <p:pic>
        <p:nvPicPr>
          <p:cNvPr id="18437" name="Picture 7" descr="Latrine1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6148">
            <a:off x="287338" y="981075"/>
            <a:ext cx="4157662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5013" y="1633538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In Togo Rotarians brought peace where previously there was hostility:   	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92163" y="2678113"/>
            <a:ext cx="8229600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8000"/>
                </a:solidFill>
                <a:latin typeface="Calibri" pitchFamily="34" charset="0"/>
              </a:rPr>
              <a:t>Insufficient water had led to conflict.</a:t>
            </a:r>
          </a:p>
          <a:p>
            <a:pPr marL="457200" indent="-457200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8000"/>
                </a:solidFill>
                <a:latin typeface="Calibri" pitchFamily="34" charset="0"/>
              </a:rPr>
              <a:t>With Rotarian guidance, local people dug wells.</a:t>
            </a:r>
          </a:p>
          <a:p>
            <a:pPr marL="457200" indent="-457200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8000"/>
                </a:solidFill>
                <a:latin typeface="Calibri" pitchFamily="34" charset="0"/>
              </a:rPr>
              <a:t>Women shared in the inauguration with libations and thanks to ancestors and to God.</a:t>
            </a:r>
          </a:p>
          <a:p>
            <a:pPr marL="457200" indent="-457200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008000"/>
                </a:solidFill>
                <a:latin typeface="Calibri" pitchFamily="34" charset="0"/>
              </a:rPr>
              <a:t>Availability of sufficient water eliminated conflicts;  peace prevailed</a:t>
            </a:r>
          </a:p>
          <a:p>
            <a:pPr marL="457200" indent="-457200">
              <a:lnSpc>
                <a:spcPct val="105000"/>
              </a:lnSpc>
              <a:spcBef>
                <a:spcPct val="5000"/>
              </a:spcBef>
            </a:pPr>
            <a:endParaRPr lang="en-US" sz="2800" b="1">
              <a:solidFill>
                <a:srgbClr val="008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40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8500" y="1381125"/>
            <a:ext cx="8229600" cy="12192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320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A Rotarian-created oasis in Haiti enabled the community to resist guerrillas: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9138" y="2636838"/>
            <a:ext cx="8229600" cy="3779837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Land was flooded to make way for a power plant.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Farmers were forced up the mountain where they starved.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Rotarians helped install a hydraulic pump system.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Community became self-sufficient – able to resist Haitian guerrillas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The area has experienced sustained growth, other areas have floundered.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en-US" sz="2800" b="1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63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155575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Quality of life for Indian villagers dramatically improved by a Rotary water project: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3575" y="2528888"/>
            <a:ext cx="8229600" cy="3852862"/>
          </a:xfrm>
        </p:spPr>
        <p:txBody>
          <a:bodyPr/>
          <a:lstStyle/>
          <a:p>
            <a:pPr marL="457200" indent="-457200" eaLnBrk="1" hangingPunct="1">
              <a:lnSpc>
                <a:spcPct val="85000"/>
              </a:lnSpc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A community eked out a bare existence growing rice, taking advantage of the monsoon rains.</a:t>
            </a:r>
          </a:p>
          <a:p>
            <a:pPr marL="457200" indent="-457200" eaLnBrk="1" hangingPunct="1">
              <a:lnSpc>
                <a:spcPct val="85000"/>
              </a:lnSpc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The Rotary club of Mumbai built check dams, stopped the water and recharged the wells.</a:t>
            </a:r>
          </a:p>
          <a:p>
            <a:pPr marL="457200" indent="-457200" eaLnBrk="1" hangingPunct="1">
              <a:lnSpc>
                <a:spcPct val="85000"/>
              </a:lnSpc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Villagers now grow three high-value cash crops.</a:t>
            </a:r>
          </a:p>
          <a:p>
            <a:pPr marL="457200" indent="-457200" eaLnBrk="1" hangingPunct="1">
              <a:lnSpc>
                <a:spcPct val="85000"/>
              </a:lnSpc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This prosperity enabled the community to open a clinic and launch micro-businesses – the community is at peace.</a:t>
            </a:r>
          </a:p>
          <a:p>
            <a:pPr marL="457200" indent="-457200" eaLnBrk="1" hangingPunct="1">
              <a:lnSpc>
                <a:spcPct val="85000"/>
              </a:lnSpc>
              <a:buFont typeface="Wingdings" pitchFamily="2" charset="2"/>
              <a:buChar char="v"/>
            </a:pPr>
            <a:endParaRPr lang="en-US" sz="2800" b="1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 marL="457200" indent="-457200" eaLnBrk="1" hangingPunct="1">
              <a:lnSpc>
                <a:spcPct val="85000"/>
              </a:lnSpc>
              <a:spcBef>
                <a:spcPct val="5000"/>
              </a:spcBef>
              <a:buFont typeface="Wingdings" pitchFamily="2" charset="2"/>
              <a:buChar char="v"/>
            </a:pPr>
            <a:endParaRPr lang="en-US" sz="2800" b="1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1041</Words>
  <Application>Microsoft Office PowerPoint</Application>
  <PresentationFormat>On-screen Show (4:3)</PresentationFormat>
  <Paragraphs>112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UNESCO Part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Togo Rotarians brought peace where previously there was hostility:    </vt:lpstr>
      <vt:lpstr>A Rotarian-created oasis in Haiti enabled the community to resist guerrillas:</vt:lpstr>
      <vt:lpstr>Quality of life for Indian villagers dramatically improved by a Rotary water project: </vt:lpstr>
      <vt:lpstr>A Rotary water-based development program in Kenya brought peace to the community: </vt:lpstr>
      <vt:lpstr>Rotary irrigation project in Andhra Pradesh brought peace to the village:</vt:lpstr>
      <vt:lpstr>Rotarians bring peace to communities because they take a “bottom-up, holistic approach: </vt:lpstr>
      <vt:lpstr>You can help to bring peace to the world: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UNESCO Part 2</dc:title>
  <dc:creator>John Pokorny</dc:creator>
  <cp:lastModifiedBy>John Pokorny</cp:lastModifiedBy>
  <cp:revision>1</cp:revision>
  <dcterms:created xsi:type="dcterms:W3CDTF">2012-12-02T22:57:39Z</dcterms:created>
  <dcterms:modified xsi:type="dcterms:W3CDTF">2012-12-02T22:59:27Z</dcterms:modified>
</cp:coreProperties>
</file>