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1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B9F1E39-DF86-4144-A8CB-EE407CE13E17}" v="1" dt="2026-09-21T20:23:44.94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5" d="100"/>
          <a:sy n="105" d="100"/>
        </p:scale>
        <p:origin x="798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sa Dyer" userId="f6b59b2b3dbd6f96" providerId="LiveId" clId="{AEF6751C-1319-485B-9313-A20D3D5E35D7}"/>
    <pc:docChg chg="modSld">
      <pc:chgData name="Lisa Dyer" userId="f6b59b2b3dbd6f96" providerId="LiveId" clId="{AEF6751C-1319-485B-9313-A20D3D5E35D7}" dt="2026-09-21T20:23:53.464" v="56" actId="20577"/>
      <pc:docMkLst>
        <pc:docMk/>
      </pc:docMkLst>
      <pc:sldChg chg="modSp mod">
        <pc:chgData name="Lisa Dyer" userId="f6b59b2b3dbd6f96" providerId="LiveId" clId="{AEF6751C-1319-485B-9313-A20D3D5E35D7}" dt="2026-09-21T20:21:41.900" v="26" actId="6549"/>
        <pc:sldMkLst>
          <pc:docMk/>
          <pc:sldMk cId="0" sldId="257"/>
        </pc:sldMkLst>
        <pc:spChg chg="mod">
          <ac:chgData name="Lisa Dyer" userId="f6b59b2b3dbd6f96" providerId="LiveId" clId="{AEF6751C-1319-485B-9313-A20D3D5E35D7}" dt="2026-09-21T20:21:41.900" v="26" actId="6549"/>
          <ac:spMkLst>
            <pc:docMk/>
            <pc:sldMk cId="0" sldId="257"/>
            <ac:spMk id="7" creationId="{00000000-0000-0000-0000-000000000000}"/>
          </ac:spMkLst>
        </pc:spChg>
      </pc:sldChg>
      <pc:sldChg chg="modSp mod">
        <pc:chgData name="Lisa Dyer" userId="f6b59b2b3dbd6f96" providerId="LiveId" clId="{AEF6751C-1319-485B-9313-A20D3D5E35D7}" dt="2026-09-21T20:23:53.464" v="56" actId="20577"/>
        <pc:sldMkLst>
          <pc:docMk/>
          <pc:sldMk cId="0" sldId="269"/>
        </pc:sldMkLst>
        <pc:spChg chg="mod">
          <ac:chgData name="Lisa Dyer" userId="f6b59b2b3dbd6f96" providerId="LiveId" clId="{AEF6751C-1319-485B-9313-A20D3D5E35D7}" dt="2026-09-21T20:23:53.464" v="56" actId="20577"/>
          <ac:spMkLst>
            <pc:docMk/>
            <pc:sldMk cId="0" sldId="269"/>
            <ac:spMk id="10" creationId="{00000000-0000-0000-0000-000000000000}"/>
          </ac:spMkLst>
        </pc:spChg>
      </pc:sldChg>
      <pc:sldChg chg="modSp mod">
        <pc:chgData name="Lisa Dyer" userId="f6b59b2b3dbd6f96" providerId="LiveId" clId="{AEF6751C-1319-485B-9313-A20D3D5E35D7}" dt="2026-09-21T20:20:18.387" v="9" actId="20577"/>
        <pc:sldMkLst>
          <pc:docMk/>
          <pc:sldMk cId="0" sldId="270"/>
        </pc:sldMkLst>
        <pc:spChg chg="mod">
          <ac:chgData name="Lisa Dyer" userId="f6b59b2b3dbd6f96" providerId="LiveId" clId="{AEF6751C-1319-485B-9313-A20D3D5E35D7}" dt="2026-09-21T20:20:18.387" v="9" actId="20577"/>
          <ac:spMkLst>
            <pc:docMk/>
            <pc:sldMk cId="0" sldId="270"/>
            <ac:spMk id="5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04D3C34-2ADB-D009-A4D6-901858FEE3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3" y="0"/>
            <a:ext cx="121782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490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F5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FFFFFF"/>
                </a:solidFill>
                <a:latin typeface="Aptos Display"/>
              </a:defRPr>
            </a:pPr>
            <a:r>
              <a:t>1. WE ARE BETTER TOGETHER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060704"/>
            <a:ext cx="6898235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F5A623"/>
                </a:solidFill>
                <a:latin typeface="Aptos"/>
              </a:defRPr>
            </a:pPr>
            <a:r>
              <a:rPr sz="2000" dirty="0"/>
              <a:t>Membership + Public Image: Locking Arms to Grow Your Club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1828800"/>
            <a:ext cx="4846320" cy="914400"/>
          </a:xfrm>
          <a:prstGeom prst="roundRect">
            <a:avLst/>
          </a:prstGeom>
          <a:solidFill>
            <a:srgbClr val="F5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>
                <a:solidFill>
                  <a:srgbClr val="003366"/>
                </a:solidFill>
                <a:latin typeface="Aptos Display"/>
              </a:defRPr>
            </a:pPr>
            <a:r>
              <a:t>STOP WORKING IN SILOS.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943600" y="1828800"/>
            <a:ext cx="5303520" cy="9144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>
                <a:solidFill>
                  <a:srgbClr val="003366"/>
                </a:solidFill>
                <a:latin typeface="Aptos Display"/>
              </a:defRPr>
            </a:pPr>
            <a:r>
              <a:t>START WORKING AS A GROWTH TEAM.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3154680"/>
            <a:ext cx="10332720" cy="21945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300"/>
              </a:spcAft>
              <a:defRPr sz="2200">
                <a:solidFill>
                  <a:srgbClr val="FFFFFF"/>
                </a:solidFill>
                <a:latin typeface="Aptos"/>
              </a:defRPr>
            </a:pPr>
            <a:r>
              <a:t>• Membership attracts and engages potential members.</a:t>
            </a:r>
          </a:p>
          <a:p>
            <a:pPr>
              <a:spcAft>
                <a:spcPts val="1300"/>
              </a:spcAft>
              <a:defRPr sz="2200">
                <a:solidFill>
                  <a:srgbClr val="FFFFFF"/>
                </a:solidFill>
                <a:latin typeface="Aptos"/>
              </a:defRPr>
            </a:pPr>
            <a:r>
              <a:t>• Public Image makes the club visible and tells the story.</a:t>
            </a:r>
          </a:p>
          <a:p>
            <a:pPr>
              <a:spcAft>
                <a:spcPts val="1300"/>
              </a:spcAft>
              <a:defRPr sz="2200">
                <a:solidFill>
                  <a:srgbClr val="FFFFFF"/>
                </a:solidFill>
                <a:latin typeface="Aptos"/>
              </a:defRPr>
            </a:pPr>
            <a:r>
              <a:t>• Together, they turn awareness into relationships—and relationships into members.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89920" y="6446520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  <a:latin typeface="Aptos"/>
              </a:defRPr>
            </a:pPr>
            <a:r>
              <a:t>1/15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94360" y="6291072"/>
            <a:ext cx="10972800" cy="22860"/>
          </a:xfrm>
          <a:prstGeom prst="rect">
            <a:avLst/>
          </a:prstGeom>
          <a:solidFill>
            <a:srgbClr val="F5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21792" y="6355080"/>
            <a:ext cx="731520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1">
                <a:solidFill>
                  <a:srgbClr val="5F6973"/>
                </a:solidFill>
                <a:latin typeface="Aptos"/>
              </a:defRPr>
            </a:pPr>
            <a:r>
              <a:t>District 5790 Membership + Public Image Teams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15600" y="6336792"/>
            <a:ext cx="10058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5F6973"/>
                </a:solidFill>
                <a:latin typeface="Aptos"/>
              </a:defRPr>
            </a:pPr>
            <a:r>
              <a:t>01 / 15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22960" y="5440680"/>
            <a:ext cx="10515600" cy="594360"/>
          </a:xfrm>
          <a:prstGeom prst="roundRect">
            <a:avLst/>
          </a:prstGeom>
          <a:solidFill>
            <a:srgbClr val="F5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003366"/>
                </a:solidFill>
                <a:latin typeface="Aptos Display"/>
              </a:defRPr>
            </a:pPr>
            <a:r>
              <a:t>DISTRICT 5790  •  MEMBERSHIP + PUBLIC IMAGE TRAINING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0961488-901A-42D0-54B1-29C9E937EA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8762" y="55276"/>
            <a:ext cx="2696330" cy="151749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F5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393192" y="864108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003366"/>
                </a:solidFill>
                <a:latin typeface="Aptos Display"/>
              </a:defRPr>
            </a:pPr>
            <a:r>
              <a:rPr dirty="0"/>
              <a:t>2. THE MEMBERSHIP + PUBLIC IMAGE GROWTH CYCLE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828800"/>
            <a:ext cx="2331720" cy="777240"/>
          </a:xfrm>
          <a:prstGeom prst="roundRect">
            <a:avLst/>
          </a:prstGeom>
          <a:solidFill>
            <a:srgbClr val="F5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300" b="1">
                <a:solidFill>
                  <a:srgbClr val="003366"/>
                </a:solidFill>
                <a:latin typeface="Aptos Display"/>
              </a:defRPr>
            </a:pPr>
            <a:r>
              <a:t>SEE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2743200"/>
            <a:ext cx="2331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 b="1">
                <a:solidFill>
                  <a:srgbClr val="232D37"/>
                </a:solidFill>
                <a:latin typeface="Aptos"/>
              </a:defRPr>
            </a:pPr>
            <a:r>
              <a:t>Public Image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044952" y="1938528"/>
            <a:ext cx="411480" cy="50292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>
                <a:solidFill>
                  <a:srgbClr val="00539B"/>
                </a:solidFill>
                <a:latin typeface="Aptos Display"/>
              </a:defRPr>
            </a:pPr>
            <a:r>
              <a:t>→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520440" y="1828800"/>
            <a:ext cx="2331720" cy="777240"/>
          </a:xfrm>
          <a:prstGeom prst="round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300" b="1">
                <a:solidFill>
                  <a:srgbClr val="FFFFFF"/>
                </a:solidFill>
                <a:latin typeface="Aptos Display"/>
              </a:defRPr>
            </a:pPr>
            <a:r>
              <a:rPr dirty="0"/>
              <a:t>ENGAGE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520440" y="2743200"/>
            <a:ext cx="2331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 b="1">
                <a:solidFill>
                  <a:srgbClr val="232D37"/>
                </a:solidFill>
                <a:latin typeface="Aptos"/>
              </a:defRPr>
            </a:pPr>
            <a:r>
              <a:t>Public Image + Membership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879592" y="1938528"/>
            <a:ext cx="411480" cy="50292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>
                <a:solidFill>
                  <a:srgbClr val="00539B"/>
                </a:solidFill>
                <a:latin typeface="Aptos Display"/>
              </a:defRPr>
            </a:pPr>
            <a:r>
              <a:t>→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355080" y="1828800"/>
            <a:ext cx="2331720" cy="777240"/>
          </a:xfrm>
          <a:prstGeom prst="roundRect">
            <a:avLst/>
          </a:prstGeom>
          <a:solidFill>
            <a:srgbClr val="F5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300" b="1">
                <a:solidFill>
                  <a:srgbClr val="003366"/>
                </a:solidFill>
                <a:latin typeface="Aptos Display"/>
              </a:defRPr>
            </a:pPr>
            <a:r>
              <a:t>CONNECT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55080" y="2743200"/>
            <a:ext cx="2331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 b="1">
                <a:solidFill>
                  <a:srgbClr val="232D37"/>
                </a:solidFill>
                <a:latin typeface="Aptos"/>
              </a:defRPr>
            </a:pPr>
            <a:r>
              <a:t>Membership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714232" y="1938528"/>
            <a:ext cx="411480" cy="50292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>
                <a:solidFill>
                  <a:srgbClr val="00539B"/>
                </a:solidFill>
                <a:latin typeface="Aptos Display"/>
              </a:defRPr>
            </a:pPr>
            <a:r>
              <a:t>→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9189720" y="1828800"/>
            <a:ext cx="2331720" cy="777240"/>
          </a:xfrm>
          <a:prstGeom prst="round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300" b="1">
                <a:solidFill>
                  <a:srgbClr val="FFFFFF"/>
                </a:solidFill>
                <a:latin typeface="Aptos Display"/>
              </a:defRPr>
            </a:pPr>
            <a:r>
              <a:t>JOIN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89720" y="2743200"/>
            <a:ext cx="2331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 b="1">
                <a:solidFill>
                  <a:srgbClr val="232D37"/>
                </a:solidFill>
                <a:latin typeface="Aptos"/>
              </a:defRPr>
            </a:pPr>
            <a:r>
              <a:t>Membership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920240" y="4160520"/>
            <a:ext cx="8412480" cy="822960"/>
          </a:xfrm>
          <a:prstGeom prst="round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100" b="1">
                <a:solidFill>
                  <a:srgbClr val="FFFFFF"/>
                </a:solidFill>
                <a:latin typeface="Aptos Display"/>
              </a:defRPr>
            </a:pPr>
            <a:r>
              <a:t>JOIN → PARTICIPATE → SHARE → ATTRACT MORE PEOPLE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789920" y="6446520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  <a:latin typeface="Aptos"/>
              </a:defRPr>
            </a:pPr>
            <a:r>
              <a:t>2/15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94360" y="6291072"/>
            <a:ext cx="10972800" cy="22860"/>
          </a:xfrm>
          <a:prstGeom prst="rect">
            <a:avLst/>
          </a:prstGeom>
          <a:solidFill>
            <a:srgbClr val="F5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21792" y="6355080"/>
            <a:ext cx="731520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1">
                <a:solidFill>
                  <a:srgbClr val="5F6973"/>
                </a:solidFill>
                <a:latin typeface="Aptos"/>
              </a:defRPr>
            </a:pPr>
            <a:r>
              <a:t>District 5790 Membership + Public Image Teams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515600" y="6336792"/>
            <a:ext cx="10058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5F6973"/>
                </a:solidFill>
                <a:latin typeface="Aptos"/>
              </a:defRPr>
            </a:pPr>
            <a:r>
              <a:t>02 / 15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1CE0595B-C70F-875C-081F-005648B853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77555" y="99693"/>
            <a:ext cx="2480783" cy="62297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F5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48640" y="662940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003366"/>
                </a:solidFill>
                <a:latin typeface="Aptos Display"/>
              </a:defRPr>
            </a:pPr>
            <a:r>
              <a:rPr dirty="0"/>
              <a:t>3. GROW MEMBERSHIP BY ATTRACTING POTENTIAL MEMBERS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508760"/>
            <a:ext cx="5257800" cy="3063240"/>
          </a:xfrm>
          <a:prstGeom prst="roundRect">
            <a:avLst/>
          </a:prstGeom>
          <a:solidFill>
            <a:srgbClr val="F5F7FA"/>
          </a:solidFill>
          <a:ln w="25400">
            <a:solidFill>
              <a:srgbClr val="0053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14400" y="1737360"/>
            <a:ext cx="470916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300" b="1">
                <a:solidFill>
                  <a:srgbClr val="00539B"/>
                </a:solidFill>
                <a:latin typeface="Aptos Display"/>
              </a:defRPr>
            </a:pPr>
            <a:r>
              <a:t>PUBLIC IMAGE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331720"/>
            <a:ext cx="466344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00">
                <a:solidFill>
                  <a:srgbClr val="232D37"/>
                </a:solidFill>
                <a:latin typeface="Aptos"/>
              </a:defRPr>
            </a:pPr>
            <a:r>
              <a:t>• Show members having fun.</a:t>
            </a:r>
          </a:p>
          <a:p>
            <a:pPr>
              <a:spcAft>
                <a:spcPts val="1000"/>
              </a:spcAft>
              <a:defRPr sz="1700">
                <a:solidFill>
                  <a:srgbClr val="232D37"/>
                </a:solidFill>
                <a:latin typeface="Aptos"/>
              </a:defRPr>
            </a:pPr>
            <a:r>
              <a:t>• Tell stories of community impact.</a:t>
            </a:r>
          </a:p>
          <a:p>
            <a:pPr>
              <a:spcAft>
                <a:spcPts val="1000"/>
              </a:spcAft>
              <a:defRPr sz="1700">
                <a:solidFill>
                  <a:srgbClr val="232D37"/>
                </a:solidFill>
                <a:latin typeface="Aptos"/>
              </a:defRPr>
            </a:pPr>
            <a:r>
              <a:t>• Promote service, social events and fundraisers.</a:t>
            </a:r>
          </a:p>
          <a:p>
            <a:pPr>
              <a:spcAft>
                <a:spcPts val="1000"/>
              </a:spcAft>
              <a:defRPr sz="1700">
                <a:solidFill>
                  <a:srgbClr val="232D37"/>
                </a:solidFill>
                <a:latin typeface="Aptos"/>
              </a:defRPr>
            </a:pPr>
            <a:r>
              <a:t>• Create curiosity about the club.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309360" y="1508760"/>
            <a:ext cx="5257800" cy="3136635"/>
          </a:xfrm>
          <a:prstGeom prst="roundRect">
            <a:avLst/>
          </a:prstGeom>
          <a:solidFill>
            <a:srgbClr val="F5F7FA"/>
          </a:solidFill>
          <a:ln w="25400">
            <a:solidFill>
              <a:srgbClr val="F5A62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583680" y="1737360"/>
            <a:ext cx="470916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300" b="1">
                <a:solidFill>
                  <a:srgbClr val="F5A623"/>
                </a:solidFill>
                <a:latin typeface="Aptos Display"/>
              </a:defRPr>
            </a:pPr>
            <a:r>
              <a:t>MEMBERSHIP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0" y="2331720"/>
            <a:ext cx="466344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00">
                <a:solidFill>
                  <a:srgbClr val="232D37"/>
                </a:solidFill>
                <a:latin typeface="Aptos"/>
              </a:defRPr>
            </a:pPr>
            <a:r>
              <a:t>• Respond to interest quickly.</a:t>
            </a:r>
          </a:p>
          <a:p>
            <a:pPr>
              <a:spcAft>
                <a:spcPts val="1000"/>
              </a:spcAft>
              <a:defRPr sz="1700">
                <a:solidFill>
                  <a:srgbClr val="232D37"/>
                </a:solidFill>
                <a:latin typeface="Aptos"/>
              </a:defRPr>
            </a:pPr>
            <a:r>
              <a:t>• Personally invite people.</a:t>
            </a:r>
          </a:p>
          <a:p>
            <a:pPr>
              <a:spcAft>
                <a:spcPts val="1000"/>
              </a:spcAft>
              <a:defRPr sz="1700">
                <a:solidFill>
                  <a:srgbClr val="232D37"/>
                </a:solidFill>
                <a:latin typeface="Aptos"/>
              </a:defRPr>
            </a:pPr>
            <a:r>
              <a:t>• Build relationships and make introductions.</a:t>
            </a:r>
          </a:p>
          <a:p>
            <a:pPr>
              <a:spcAft>
                <a:spcPts val="1000"/>
              </a:spcAft>
              <a:defRPr sz="1700">
                <a:solidFill>
                  <a:srgbClr val="232D37"/>
                </a:solidFill>
                <a:latin typeface="Aptos"/>
              </a:defRPr>
            </a:pPr>
            <a:r>
              <a:t>• Give prospects a clear next step.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22451" y="5271637"/>
            <a:ext cx="10332720" cy="502920"/>
          </a:xfrm>
          <a:prstGeom prst="roundRect">
            <a:avLst/>
          </a:prstGeom>
          <a:solidFill>
            <a:srgbClr val="F5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003366"/>
                </a:solidFill>
                <a:latin typeface="Aptos Display"/>
              </a:defRPr>
            </a:pPr>
            <a:r>
              <a:t>PUBLIC IMAGE: “LOOK WHAT WE’RE DOING!”     MEMBERSHIP: “COME DO IT WITH US!”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789920" y="6446520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  <a:latin typeface="Aptos"/>
              </a:defRPr>
            </a:pPr>
            <a:r>
              <a:t>3/15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94360" y="6291072"/>
            <a:ext cx="10972800" cy="22860"/>
          </a:xfrm>
          <a:prstGeom prst="rect">
            <a:avLst/>
          </a:prstGeom>
          <a:solidFill>
            <a:srgbClr val="F5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21792" y="6355080"/>
            <a:ext cx="731520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1">
                <a:solidFill>
                  <a:srgbClr val="5F6973"/>
                </a:solidFill>
                <a:latin typeface="Aptos"/>
              </a:defRPr>
            </a:pPr>
            <a:r>
              <a:t>District 5790 Membership + Public Image Teams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515600" y="6336792"/>
            <a:ext cx="10058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5F6973"/>
                </a:solidFill>
                <a:latin typeface="Aptos"/>
              </a:defRPr>
            </a:pPr>
            <a:r>
              <a:t>03 / 15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D7D68514-3293-47AB-2445-908E0EDF75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85871" y="70104"/>
            <a:ext cx="2088628" cy="52449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F5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FFFFFF"/>
                </a:solidFill>
                <a:latin typeface="Aptos Display"/>
              </a:defRPr>
            </a:pPr>
            <a:r>
              <a:t>4. STOP MARKETING ROTARY. MARKET YOUR CLUB.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060704"/>
            <a:ext cx="107899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F5A623"/>
                </a:solidFill>
                <a:latin typeface="Aptos"/>
              </a:defRPr>
            </a:pPr>
            <a:r>
              <a:t>Show people why THIS club is worth joining.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1645920"/>
            <a:ext cx="2926080" cy="64008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000" b="1">
                <a:solidFill>
                  <a:srgbClr val="003366"/>
                </a:solidFill>
                <a:latin typeface="Aptos Display"/>
              </a:defRPr>
            </a:pPr>
            <a:r>
              <a:t>DON’T JUST SAY: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2468880"/>
            <a:ext cx="4572000" cy="914400"/>
          </a:xfrm>
          <a:prstGeom prst="roundRect">
            <a:avLst/>
          </a:prstGeom>
          <a:solidFill>
            <a:srgbClr val="1446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000" b="1">
                <a:solidFill>
                  <a:srgbClr val="FFFFFF"/>
                </a:solidFill>
                <a:latin typeface="Aptos Display"/>
              </a:defRPr>
            </a:pPr>
            <a:r>
              <a:t>“Rotary meets Thursdays at noon.”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0" y="1645920"/>
            <a:ext cx="2743200" cy="640080"/>
          </a:xfrm>
          <a:prstGeom prst="roundRect">
            <a:avLst/>
          </a:prstGeom>
          <a:solidFill>
            <a:srgbClr val="F5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000" b="1">
                <a:solidFill>
                  <a:srgbClr val="003366"/>
                </a:solidFill>
                <a:latin typeface="Aptos Display"/>
              </a:defRPr>
            </a:pPr>
            <a:r>
              <a:t>INSTEAD, SHOW: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0" y="2468880"/>
            <a:ext cx="5212080" cy="150876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900" b="1">
                <a:solidFill>
                  <a:srgbClr val="003366"/>
                </a:solidFill>
                <a:latin typeface="Aptos Display"/>
              </a:defRPr>
            </a:pPr>
            <a:r>
              <a:t>“25 volunteers. 500 meals. 150 families served. Want to be part of our next project?”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108960" y="4754880"/>
            <a:ext cx="5943600" cy="822960"/>
          </a:xfrm>
          <a:prstGeom prst="roundRect">
            <a:avLst/>
          </a:prstGeom>
          <a:solidFill>
            <a:srgbClr val="F5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500" b="1">
                <a:solidFill>
                  <a:srgbClr val="003366"/>
                </a:solidFill>
                <a:latin typeface="Aptos Display"/>
              </a:defRPr>
            </a:pPr>
            <a:r>
              <a:t>PEOPLE JOIN PEOPLE.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789920" y="6446520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  <a:latin typeface="Aptos"/>
              </a:defRPr>
            </a:pPr>
            <a:r>
              <a:t>4/15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94360" y="6291072"/>
            <a:ext cx="10972800" cy="22860"/>
          </a:xfrm>
          <a:prstGeom prst="rect">
            <a:avLst/>
          </a:prstGeom>
          <a:solidFill>
            <a:srgbClr val="F5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21792" y="6355080"/>
            <a:ext cx="731520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1">
                <a:solidFill>
                  <a:srgbClr val="5F6973"/>
                </a:solidFill>
                <a:latin typeface="Aptos"/>
              </a:defRPr>
            </a:pPr>
            <a:r>
              <a:t>District 5790 Membership + Public Image Teams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515600" y="6336792"/>
            <a:ext cx="10058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5F6973"/>
                </a:solidFill>
                <a:latin typeface="Aptos"/>
              </a:defRPr>
            </a:pPr>
            <a:r>
              <a:t>04 / 15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E4307B05-1FDF-7B93-4B10-D1E9D7289C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94607" y="-114150"/>
            <a:ext cx="2014407" cy="113370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F5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003366"/>
                </a:solidFill>
                <a:latin typeface="Aptos Display"/>
              </a:defRPr>
            </a:pPr>
            <a:r>
              <a:t>5. GROW AWARENESS OF YOUR CLUB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952262"/>
            <a:ext cx="5042342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5F6973"/>
                </a:solidFill>
                <a:latin typeface="Aptos"/>
              </a:defRPr>
            </a:pPr>
            <a:r>
              <a:rPr sz="2000" dirty="0"/>
              <a:t>Be visible both online and in the community.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508760"/>
            <a:ext cx="5257800" cy="3108960"/>
          </a:xfrm>
          <a:prstGeom prst="roundRect">
            <a:avLst/>
          </a:prstGeom>
          <a:solidFill>
            <a:srgbClr val="F5F7FA"/>
          </a:solidFill>
          <a:ln w="25400">
            <a:solidFill>
              <a:srgbClr val="0053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14400" y="1737360"/>
            <a:ext cx="470916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300" b="1">
                <a:solidFill>
                  <a:srgbClr val="00539B"/>
                </a:solidFill>
                <a:latin typeface="Aptos Display"/>
              </a:defRPr>
            </a:pPr>
            <a:r>
              <a:t>SOCIAL MEDIA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331720"/>
            <a:ext cx="4663440" cy="19133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00">
                <a:solidFill>
                  <a:srgbClr val="232D37"/>
                </a:solidFill>
                <a:latin typeface="Aptos"/>
              </a:defRPr>
            </a:pPr>
            <a:r>
              <a:rPr dirty="0"/>
              <a:t>• Show the people behind the club.</a:t>
            </a:r>
          </a:p>
          <a:p>
            <a:pPr>
              <a:spcAft>
                <a:spcPts val="1000"/>
              </a:spcAft>
              <a:defRPr sz="1700">
                <a:solidFill>
                  <a:srgbClr val="232D37"/>
                </a:solidFill>
                <a:latin typeface="Aptos"/>
              </a:defRPr>
            </a:pPr>
            <a:r>
              <a:rPr dirty="0"/>
              <a:t>• Tell stories—not just announcements.</a:t>
            </a:r>
          </a:p>
          <a:p>
            <a:pPr>
              <a:spcAft>
                <a:spcPts val="1000"/>
              </a:spcAft>
              <a:defRPr sz="1700">
                <a:solidFill>
                  <a:srgbClr val="232D37"/>
                </a:solidFill>
                <a:latin typeface="Aptos"/>
              </a:defRPr>
            </a:pPr>
            <a:r>
              <a:rPr dirty="0"/>
              <a:t>• Promote upcoming opportunities.</a:t>
            </a:r>
            <a:endParaRPr lang="en-US" dirty="0"/>
          </a:p>
          <a:p>
            <a:pPr>
              <a:spcAft>
                <a:spcPts val="1000"/>
              </a:spcAft>
              <a:defRPr sz="1700">
                <a:solidFill>
                  <a:srgbClr val="232D37"/>
                </a:solidFill>
                <a:latin typeface="Aptos"/>
              </a:defRPr>
            </a:pPr>
            <a:r>
              <a:rPr lang="en-US" dirty="0"/>
              <a:t>• Announce the “wins” of your club.</a:t>
            </a:r>
            <a:endParaRPr dirty="0"/>
          </a:p>
          <a:p>
            <a:pPr>
              <a:spcAft>
                <a:spcPts val="1000"/>
              </a:spcAft>
              <a:defRPr sz="1700">
                <a:solidFill>
                  <a:srgbClr val="232D37"/>
                </a:solidFill>
                <a:latin typeface="Aptos"/>
              </a:defRPr>
            </a:pPr>
            <a:r>
              <a:rPr dirty="0"/>
              <a:t>• Invite people to engage.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09360" y="1508760"/>
            <a:ext cx="5257800" cy="3200400"/>
          </a:xfrm>
          <a:prstGeom prst="roundRect">
            <a:avLst/>
          </a:prstGeom>
          <a:solidFill>
            <a:srgbClr val="F5F7FA"/>
          </a:solidFill>
          <a:ln w="25400">
            <a:solidFill>
              <a:srgbClr val="F5A62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583680" y="1737360"/>
            <a:ext cx="470916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300" b="1">
                <a:solidFill>
                  <a:srgbClr val="F5A623"/>
                </a:solidFill>
                <a:latin typeface="Aptos Display"/>
              </a:defRPr>
            </a:pPr>
            <a:r>
              <a:t>COMMUNITY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3680" y="2331720"/>
            <a:ext cx="466344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00">
                <a:solidFill>
                  <a:srgbClr val="232D37"/>
                </a:solidFill>
                <a:latin typeface="Aptos"/>
              </a:defRPr>
            </a:pPr>
            <a:r>
              <a:t>• Be present where people already gather.</a:t>
            </a:r>
          </a:p>
          <a:p>
            <a:pPr>
              <a:spcAft>
                <a:spcPts val="1000"/>
              </a:spcAft>
              <a:defRPr sz="1700">
                <a:solidFill>
                  <a:srgbClr val="232D37"/>
                </a:solidFill>
                <a:latin typeface="Aptos"/>
              </a:defRPr>
            </a:pPr>
            <a:r>
              <a:t>• Partner with local organizations.</a:t>
            </a:r>
          </a:p>
          <a:p>
            <a:pPr>
              <a:spcAft>
                <a:spcPts val="1000"/>
              </a:spcAft>
              <a:defRPr sz="1700">
                <a:solidFill>
                  <a:srgbClr val="232D37"/>
                </a:solidFill>
                <a:latin typeface="Aptos"/>
              </a:defRPr>
            </a:pPr>
            <a:r>
              <a:t>• Attend festivals, fairs and civic events.</a:t>
            </a:r>
          </a:p>
          <a:p>
            <a:pPr>
              <a:spcAft>
                <a:spcPts val="1000"/>
              </a:spcAft>
              <a:defRPr sz="1700">
                <a:solidFill>
                  <a:srgbClr val="232D37"/>
                </a:solidFill>
                <a:latin typeface="Aptos"/>
              </a:defRPr>
            </a:pPr>
            <a:r>
              <a:t>• Make the club recognizable.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828800" y="5516118"/>
            <a:ext cx="8503920" cy="502920"/>
          </a:xfrm>
          <a:prstGeom prst="roundRect">
            <a:avLst/>
          </a:prstGeom>
          <a:solidFill>
            <a:srgbClr val="F5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 b="1">
                <a:solidFill>
                  <a:srgbClr val="003366"/>
                </a:solidFill>
                <a:latin typeface="Aptos Display"/>
              </a:defRPr>
            </a:pPr>
            <a:r>
              <a:t>IF PEOPLE DON’T KNOW YOU EXIST, THEY CAN’T JOIN YOU.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89920" y="6446520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  <a:latin typeface="Aptos"/>
              </a:defRPr>
            </a:pPr>
            <a:r>
              <a:t>5/15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94360" y="6291072"/>
            <a:ext cx="10972800" cy="22860"/>
          </a:xfrm>
          <a:prstGeom prst="rect">
            <a:avLst/>
          </a:prstGeom>
          <a:solidFill>
            <a:srgbClr val="F5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21792" y="6355080"/>
            <a:ext cx="731520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1">
                <a:solidFill>
                  <a:srgbClr val="5F6973"/>
                </a:solidFill>
                <a:latin typeface="Aptos"/>
              </a:defRPr>
            </a:pPr>
            <a:r>
              <a:t>District 5790 Membership + Public Image Teams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515600" y="6336792"/>
            <a:ext cx="10058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5F6973"/>
                </a:solidFill>
                <a:latin typeface="Aptos"/>
              </a:defRPr>
            </a:pPr>
            <a:r>
              <a:t>05 / 15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65EF3D90-F11A-41C9-E489-9FDB398FC8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96091" y="91440"/>
            <a:ext cx="2292498" cy="57569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F5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003366"/>
                </a:solidFill>
                <a:latin typeface="Aptos Display"/>
              </a:defRPr>
            </a:pPr>
            <a:r>
              <a:t>6. SOCIAL MEDIA: BEFORE • DURING • AFTER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645920"/>
            <a:ext cx="3429000" cy="4114800"/>
          </a:xfrm>
          <a:prstGeom prst="roundRect">
            <a:avLst/>
          </a:prstGeom>
          <a:solidFill>
            <a:srgbClr val="F5F7FA"/>
          </a:solidFill>
          <a:ln>
            <a:solidFill>
              <a:srgbClr val="F5A62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68680" y="1920240"/>
            <a:ext cx="2971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500" b="1">
                <a:solidFill>
                  <a:srgbClr val="003366"/>
                </a:solidFill>
                <a:latin typeface="Aptos Display"/>
              </a:defRPr>
            </a:pPr>
            <a:r>
              <a:t>BEFORE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0119" y="2697480"/>
            <a:ext cx="2788920" cy="2560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1300"/>
              </a:spcAft>
              <a:defRPr sz="1800">
                <a:solidFill>
                  <a:srgbClr val="232D37"/>
                </a:solidFill>
                <a:latin typeface="Aptos"/>
              </a:defRPr>
            </a:pPr>
            <a:r>
              <a:t>• Promote the event</a:t>
            </a:r>
          </a:p>
          <a:p>
            <a:pPr>
              <a:spcAft>
                <a:spcPts val="1300"/>
              </a:spcAft>
              <a:defRPr sz="1800">
                <a:solidFill>
                  <a:srgbClr val="232D37"/>
                </a:solidFill>
                <a:latin typeface="Aptos"/>
              </a:defRPr>
            </a:pPr>
            <a:r>
              <a:t>• Create an invitation</a:t>
            </a:r>
          </a:p>
          <a:p>
            <a:pPr>
              <a:spcAft>
                <a:spcPts val="1300"/>
              </a:spcAft>
              <a:defRPr sz="1800">
                <a:solidFill>
                  <a:srgbClr val="232D37"/>
                </a:solidFill>
                <a:latin typeface="Aptos"/>
              </a:defRPr>
            </a:pPr>
            <a:r>
              <a:t>• Explain WHY it matters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434840" y="1645920"/>
            <a:ext cx="3429000" cy="4114800"/>
          </a:xfrm>
          <a:prstGeom prst="roundRect">
            <a:avLst/>
          </a:prstGeom>
          <a:solidFill>
            <a:srgbClr val="003366"/>
          </a:solidFill>
          <a:ln>
            <a:solidFill>
              <a:srgbClr val="F5A62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663440" y="1920240"/>
            <a:ext cx="2971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500" b="1">
                <a:solidFill>
                  <a:srgbClr val="F5A623"/>
                </a:solidFill>
                <a:latin typeface="Aptos Display"/>
              </a:defRPr>
            </a:pPr>
            <a:r>
              <a:t>DURING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54880" y="2697480"/>
            <a:ext cx="2788920" cy="2560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1300"/>
              </a:spcAft>
              <a:defRPr sz="1800">
                <a:solidFill>
                  <a:srgbClr val="FFFFFF"/>
                </a:solidFill>
                <a:latin typeface="Aptos"/>
              </a:defRPr>
            </a:pPr>
            <a:r>
              <a:t>• Capture photos</a:t>
            </a:r>
          </a:p>
          <a:p>
            <a:pPr>
              <a:spcAft>
                <a:spcPts val="1300"/>
              </a:spcAft>
              <a:defRPr sz="1800">
                <a:solidFill>
                  <a:srgbClr val="FFFFFF"/>
                </a:solidFill>
                <a:latin typeface="Aptos"/>
              </a:defRPr>
            </a:pPr>
            <a:r>
              <a:t>• Shoot short videos</a:t>
            </a:r>
          </a:p>
          <a:p>
            <a:pPr>
              <a:spcAft>
                <a:spcPts val="1300"/>
              </a:spcAft>
              <a:defRPr sz="1800">
                <a:solidFill>
                  <a:srgbClr val="FFFFFF"/>
                </a:solidFill>
                <a:latin typeface="Aptos"/>
              </a:defRPr>
            </a:pPr>
            <a:r>
              <a:t>• Show members in action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229599" y="1645920"/>
            <a:ext cx="3565585" cy="4114800"/>
          </a:xfrm>
          <a:prstGeom prst="roundRect">
            <a:avLst/>
          </a:prstGeom>
          <a:solidFill>
            <a:srgbClr val="F5F7FA"/>
          </a:solidFill>
          <a:ln>
            <a:solidFill>
              <a:srgbClr val="F5A62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458200" y="1920240"/>
            <a:ext cx="2971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500" b="1">
                <a:solidFill>
                  <a:srgbClr val="003366"/>
                </a:solidFill>
                <a:latin typeface="Aptos Display"/>
              </a:defRPr>
            </a:pPr>
            <a:r>
              <a:t>AFTER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58200" y="2697480"/>
            <a:ext cx="2788920" cy="2560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Aft>
                <a:spcPts val="1300"/>
              </a:spcAft>
              <a:defRPr sz="1800">
                <a:solidFill>
                  <a:srgbClr val="232D37"/>
                </a:solidFill>
                <a:latin typeface="Aptos"/>
              </a:defRPr>
            </a:pPr>
            <a:r>
              <a:rPr dirty="0"/>
              <a:t>• Share results</a:t>
            </a:r>
          </a:p>
          <a:p>
            <a:pPr>
              <a:spcAft>
                <a:spcPts val="1300"/>
              </a:spcAft>
              <a:defRPr sz="1800">
                <a:solidFill>
                  <a:srgbClr val="232D37"/>
                </a:solidFill>
                <a:latin typeface="Aptos"/>
              </a:defRPr>
            </a:pPr>
            <a:r>
              <a:rPr dirty="0"/>
              <a:t>• Thank participants</a:t>
            </a:r>
          </a:p>
          <a:p>
            <a:pPr>
              <a:spcAft>
                <a:spcPts val="1300"/>
              </a:spcAft>
              <a:defRPr sz="1800">
                <a:solidFill>
                  <a:srgbClr val="232D37"/>
                </a:solidFill>
                <a:latin typeface="Aptos"/>
              </a:defRPr>
            </a:pPr>
            <a:r>
              <a:rPr dirty="0"/>
              <a:t>• Invite people to the next event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789920" y="6446520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  <a:latin typeface="Aptos"/>
              </a:defRPr>
            </a:pPr>
            <a:r>
              <a:t>6/15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94360" y="6291072"/>
            <a:ext cx="10972800" cy="22860"/>
          </a:xfrm>
          <a:prstGeom prst="rect">
            <a:avLst/>
          </a:prstGeom>
          <a:solidFill>
            <a:srgbClr val="F5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21792" y="6355080"/>
            <a:ext cx="731520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1">
                <a:solidFill>
                  <a:srgbClr val="5F6973"/>
                </a:solidFill>
                <a:latin typeface="Aptos"/>
              </a:defRPr>
            </a:pPr>
            <a:r>
              <a:t>District 5790 Membership + Public Image Teams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515600" y="6336792"/>
            <a:ext cx="10058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5F6973"/>
                </a:solidFill>
                <a:latin typeface="Aptos"/>
              </a:defRPr>
            </a:pPr>
            <a:r>
              <a:t>06 / 15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143AEE8F-0BBD-CC2D-AE93-CA9705C54D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0476" y="82842"/>
            <a:ext cx="2398887" cy="60241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F5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FFFFFF"/>
                </a:solidFill>
                <a:latin typeface="Aptos Display"/>
              </a:defRPr>
            </a:pPr>
            <a:r>
              <a:t>7. ONE EVENT = FIVE POSTS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060704"/>
            <a:ext cx="107899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F5A623"/>
                </a:solidFill>
                <a:latin typeface="Aptos"/>
              </a:defRPr>
            </a:pPr>
            <a:r>
              <a:t>Turn one club activity into a complete recruitment story.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252728" y="1600200"/>
            <a:ext cx="960120" cy="685800"/>
          </a:xfrm>
          <a:prstGeom prst="roundRect">
            <a:avLst/>
          </a:prstGeom>
          <a:solidFill>
            <a:srgbClr val="F5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200" b="1">
                <a:solidFill>
                  <a:srgbClr val="003366"/>
                </a:solidFill>
                <a:latin typeface="Aptos Display"/>
              </a:defRPr>
            </a:pPr>
            <a: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2514600"/>
            <a:ext cx="22402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 b="1">
                <a:solidFill>
                  <a:srgbClr val="F5A623"/>
                </a:solidFill>
                <a:latin typeface="Aptos Display"/>
              </a:defRPr>
            </a:pPr>
            <a:r>
              <a:t>INVITATION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3246120"/>
            <a:ext cx="2240280" cy="10058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>
                <a:solidFill>
                  <a:srgbClr val="FFFFFF"/>
                </a:solidFill>
                <a:latin typeface="Aptos"/>
              </a:defRPr>
            </a:pPr>
            <a:r>
              <a:t>Come join us!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538728" y="1600200"/>
            <a:ext cx="960120" cy="685800"/>
          </a:xfrm>
          <a:prstGeom prst="roundRect">
            <a:avLst/>
          </a:prstGeom>
          <a:solidFill>
            <a:srgbClr val="F5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200" b="1">
                <a:solidFill>
                  <a:srgbClr val="003366"/>
                </a:solidFill>
                <a:latin typeface="Aptos Display"/>
              </a:defRPr>
            </a:pPr>
            <a: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880360" y="2514600"/>
            <a:ext cx="22402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 b="1">
                <a:solidFill>
                  <a:srgbClr val="F5A623"/>
                </a:solidFill>
                <a:latin typeface="Aptos Display"/>
              </a:defRPr>
            </a:pPr>
            <a:r>
              <a:t>WHY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081595" y="3246120"/>
            <a:ext cx="1837811" cy="5539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>
                <a:solidFill>
                  <a:srgbClr val="FFFFFF"/>
                </a:solidFill>
                <a:latin typeface="Aptos"/>
              </a:defRPr>
            </a:pPr>
            <a:r>
              <a:rPr dirty="0"/>
              <a:t>Here’s </a:t>
            </a:r>
            <a:r>
              <a:rPr lang="en-US" dirty="0"/>
              <a:t>“WHY”</a:t>
            </a:r>
            <a:r>
              <a:rPr dirty="0"/>
              <a:t> we’re </a:t>
            </a:r>
            <a:endParaRPr lang="en-US" dirty="0"/>
          </a:p>
          <a:p>
            <a:pPr algn="ctr">
              <a:defRPr sz="1500">
                <a:solidFill>
                  <a:srgbClr val="FFFFFF"/>
                </a:solidFill>
                <a:latin typeface="Aptos"/>
              </a:defRPr>
            </a:pPr>
            <a:r>
              <a:rPr dirty="0"/>
              <a:t>doing this.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824728" y="1600200"/>
            <a:ext cx="960120" cy="685800"/>
          </a:xfrm>
          <a:prstGeom prst="roundRect">
            <a:avLst/>
          </a:prstGeom>
          <a:solidFill>
            <a:srgbClr val="F5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200" b="1">
                <a:solidFill>
                  <a:srgbClr val="003366"/>
                </a:solidFill>
                <a:latin typeface="Aptos Display"/>
              </a:defRPr>
            </a:pPr>
            <a:r>
              <a:t>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166360" y="2514600"/>
            <a:ext cx="22402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 b="1">
                <a:solidFill>
                  <a:srgbClr val="F5A623"/>
                </a:solidFill>
                <a:latin typeface="Aptos Display"/>
              </a:defRPr>
            </a:pPr>
            <a:r>
              <a:t>ACTION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71483" y="3246120"/>
            <a:ext cx="2230033" cy="10156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>
                <a:solidFill>
                  <a:srgbClr val="FFFFFF"/>
                </a:solidFill>
                <a:latin typeface="Aptos"/>
              </a:defRPr>
            </a:pPr>
            <a:r>
              <a:rPr dirty="0"/>
              <a:t>Show members serving.</a:t>
            </a:r>
            <a:endParaRPr lang="en-US" dirty="0"/>
          </a:p>
          <a:p>
            <a:pPr algn="ctr">
              <a:defRPr sz="1500">
                <a:solidFill>
                  <a:srgbClr val="FFFFFF"/>
                </a:solidFill>
                <a:latin typeface="Aptos"/>
              </a:defRPr>
            </a:pPr>
            <a:r>
              <a:rPr lang="en-US" dirty="0"/>
              <a:t>or</a:t>
            </a:r>
          </a:p>
          <a:p>
            <a:pPr algn="ctr">
              <a:defRPr sz="1500">
                <a:solidFill>
                  <a:srgbClr val="FFFFFF"/>
                </a:solidFill>
                <a:latin typeface="Aptos"/>
              </a:defRPr>
            </a:pPr>
            <a:r>
              <a:rPr lang="en-US" dirty="0"/>
              <a:t>How the event benefited </a:t>
            </a:r>
          </a:p>
          <a:p>
            <a:pPr algn="ctr">
              <a:defRPr sz="1500">
                <a:solidFill>
                  <a:srgbClr val="FFFFFF"/>
                </a:solidFill>
                <a:latin typeface="Aptos"/>
              </a:defRPr>
            </a:pPr>
            <a:r>
              <a:rPr lang="en-US" dirty="0"/>
              <a:t>the community.</a:t>
            </a:r>
            <a:endParaRPr dirty="0"/>
          </a:p>
        </p:txBody>
      </p:sp>
      <p:sp>
        <p:nvSpPr>
          <p:cNvPr id="14" name="Rounded Rectangle 13"/>
          <p:cNvSpPr/>
          <p:nvPr/>
        </p:nvSpPr>
        <p:spPr>
          <a:xfrm>
            <a:off x="8110728" y="1600200"/>
            <a:ext cx="960120" cy="685800"/>
          </a:xfrm>
          <a:prstGeom prst="roundRect">
            <a:avLst/>
          </a:prstGeom>
          <a:solidFill>
            <a:srgbClr val="F5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200" b="1">
                <a:solidFill>
                  <a:srgbClr val="003366"/>
                </a:solidFill>
                <a:latin typeface="Aptos Display"/>
              </a:defRPr>
            </a:pPr>
            <a:r>
              <a:t>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452360" y="2514600"/>
            <a:ext cx="22402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 b="1">
                <a:solidFill>
                  <a:srgbClr val="F5A623"/>
                </a:solidFill>
                <a:latin typeface="Aptos Display"/>
              </a:defRPr>
            </a:pPr>
            <a:r>
              <a:t>IMPACT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10661" y="3246120"/>
            <a:ext cx="1723677" cy="5539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>
                <a:solidFill>
                  <a:srgbClr val="FFFFFF"/>
                </a:solidFill>
                <a:latin typeface="Aptos"/>
              </a:defRPr>
            </a:pPr>
            <a:r>
              <a:rPr dirty="0"/>
              <a:t>Share the </a:t>
            </a:r>
            <a:endParaRPr lang="en-US" dirty="0"/>
          </a:p>
          <a:p>
            <a:pPr algn="ctr">
              <a:defRPr sz="1500">
                <a:solidFill>
                  <a:srgbClr val="FFFFFF"/>
                </a:solidFill>
                <a:latin typeface="Aptos"/>
              </a:defRPr>
            </a:pPr>
            <a:r>
              <a:rPr dirty="0"/>
              <a:t>numbers + results.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0396728" y="1600200"/>
            <a:ext cx="960120" cy="685800"/>
          </a:xfrm>
          <a:prstGeom prst="roundRect">
            <a:avLst/>
          </a:prstGeom>
          <a:solidFill>
            <a:srgbClr val="F5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200" b="1">
                <a:solidFill>
                  <a:srgbClr val="003366"/>
                </a:solidFill>
                <a:latin typeface="Aptos Display"/>
              </a:defRPr>
            </a:pPr>
            <a:r>
              <a:t>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738360" y="2514600"/>
            <a:ext cx="22402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 b="1">
                <a:solidFill>
                  <a:srgbClr val="F5A623"/>
                </a:solidFill>
                <a:latin typeface="Aptos Display"/>
              </a:defRPr>
            </a:pPr>
            <a:r>
              <a:t>NEXT STEP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008335" y="3246120"/>
            <a:ext cx="1700337" cy="10156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>
                <a:solidFill>
                  <a:srgbClr val="FFFFFF"/>
                </a:solidFill>
                <a:latin typeface="Aptos"/>
              </a:defRPr>
            </a:pPr>
            <a:r>
              <a:rPr lang="en-US" dirty="0"/>
              <a:t>INVITE!</a:t>
            </a:r>
          </a:p>
          <a:p>
            <a:pPr algn="ctr">
              <a:defRPr sz="1500">
                <a:solidFill>
                  <a:srgbClr val="FFFFFF"/>
                </a:solidFill>
                <a:latin typeface="Aptos"/>
              </a:defRPr>
            </a:pPr>
            <a:r>
              <a:rPr dirty="0"/>
              <a:t>W</a:t>
            </a:r>
            <a:r>
              <a:rPr lang="en-US" dirty="0"/>
              <a:t>ho w</a:t>
            </a:r>
            <a:r>
              <a:rPr dirty="0"/>
              <a:t>ant</a:t>
            </a:r>
            <a:r>
              <a:rPr lang="en-US" dirty="0"/>
              <a:t>s</a:t>
            </a:r>
            <a:r>
              <a:rPr dirty="0"/>
              <a:t> to be </a:t>
            </a:r>
            <a:r>
              <a:rPr lang="en-US" dirty="0"/>
              <a:t>a</a:t>
            </a:r>
          </a:p>
          <a:p>
            <a:pPr algn="ctr">
              <a:defRPr sz="1500">
                <a:solidFill>
                  <a:srgbClr val="FFFFFF"/>
                </a:solidFill>
                <a:latin typeface="Aptos"/>
              </a:defRPr>
            </a:pPr>
            <a:r>
              <a:rPr dirty="0"/>
              <a:t>part of </a:t>
            </a:r>
            <a:endParaRPr lang="en-US" dirty="0"/>
          </a:p>
          <a:p>
            <a:pPr algn="ctr">
              <a:defRPr sz="1500">
                <a:solidFill>
                  <a:srgbClr val="FFFFFF"/>
                </a:solidFill>
                <a:latin typeface="Aptos"/>
              </a:defRPr>
            </a:pPr>
            <a:r>
              <a:rPr dirty="0"/>
              <a:t>the next one?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834640" y="4983480"/>
            <a:ext cx="6492240" cy="73152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100" b="1">
                <a:solidFill>
                  <a:srgbClr val="003366"/>
                </a:solidFill>
                <a:latin typeface="Aptos Display"/>
              </a:defRPr>
            </a:pPr>
            <a:r>
              <a:t>ENGAGEMENT = MEMBERSHIP OPPORTUNITY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789920" y="6446520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  <a:latin typeface="Aptos"/>
              </a:defRPr>
            </a:pPr>
            <a:r>
              <a:t>7/15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372600" y="164592"/>
            <a:ext cx="2331720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200" b="1">
                <a:solidFill>
                  <a:srgbClr val="F5A623"/>
                </a:solidFill>
                <a:latin typeface="Aptos Display"/>
              </a:defRPr>
            </a:pPr>
            <a:r>
              <a:t>ROTARY  |  DISTRICT 5790</a:t>
            </a:r>
          </a:p>
        </p:txBody>
      </p:sp>
      <p:sp>
        <p:nvSpPr>
          <p:cNvPr id="23" name="Oval 22"/>
          <p:cNvSpPr/>
          <p:nvPr/>
        </p:nvSpPr>
        <p:spPr>
          <a:xfrm>
            <a:off x="11292840" y="109728"/>
            <a:ext cx="310896" cy="310896"/>
          </a:xfrm>
          <a:prstGeom prst="ellipse">
            <a:avLst/>
          </a:prstGeom>
          <a:solidFill>
            <a:srgbClr val="F5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Oval 23"/>
          <p:cNvSpPr/>
          <p:nvPr/>
        </p:nvSpPr>
        <p:spPr>
          <a:xfrm>
            <a:off x="11393424" y="210312"/>
            <a:ext cx="109728" cy="109728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594360" y="6291072"/>
            <a:ext cx="10972800" cy="22860"/>
          </a:xfrm>
          <a:prstGeom prst="rect">
            <a:avLst/>
          </a:prstGeom>
          <a:solidFill>
            <a:srgbClr val="F5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621792" y="6355080"/>
            <a:ext cx="731520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1">
                <a:solidFill>
                  <a:srgbClr val="5F6973"/>
                </a:solidFill>
                <a:latin typeface="Aptos"/>
              </a:defRPr>
            </a:pPr>
            <a:r>
              <a:t>District 5790 Membership + Public Image Teams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515600" y="6336792"/>
            <a:ext cx="10058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5F6973"/>
                </a:solidFill>
                <a:latin typeface="Aptos"/>
              </a:defRPr>
            </a:pPr>
            <a:r>
              <a:t>07 / 15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4BD11EF6-12A4-7D54-E6F6-E13A6447CD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1623" y="-73692"/>
            <a:ext cx="2023469" cy="1138806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F5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09600" y="786298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003366"/>
                </a:solidFill>
                <a:latin typeface="Aptos Display"/>
              </a:defRPr>
            </a:pPr>
            <a:r>
              <a:rPr dirty="0"/>
              <a:t>8. COMMUNITY AWARENESS: GET OUTSIDE YOUR MEETING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377440" y="1554480"/>
            <a:ext cx="7406640" cy="685800"/>
          </a:xfrm>
          <a:prstGeom prst="roundRect">
            <a:avLst/>
          </a:prstGeom>
          <a:solidFill>
            <a:srgbClr val="F5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100" b="1">
                <a:solidFill>
                  <a:srgbClr val="003366"/>
                </a:solidFill>
                <a:latin typeface="Aptos Display"/>
              </a:defRPr>
            </a:pPr>
            <a:r>
              <a:t>WHERE DOES YOUR COMMUNITY ALREADY GATHER?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05840" y="2606040"/>
            <a:ext cx="10058400" cy="23774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300"/>
              </a:spcAft>
              <a:defRPr sz="2200">
                <a:solidFill>
                  <a:srgbClr val="232D37"/>
                </a:solidFill>
                <a:latin typeface="Aptos"/>
              </a:defRPr>
            </a:pPr>
            <a:r>
              <a:t>• Community festivals • Farmers markets • Chamber events</a:t>
            </a:r>
          </a:p>
          <a:p>
            <a:pPr>
              <a:spcAft>
                <a:spcPts val="1300"/>
              </a:spcAft>
              <a:defRPr sz="2200">
                <a:solidFill>
                  <a:srgbClr val="232D37"/>
                </a:solidFill>
                <a:latin typeface="Aptos"/>
              </a:defRPr>
            </a:pPr>
            <a:r>
              <a:t>• School events • Local fairs • Sporting events</a:t>
            </a:r>
          </a:p>
          <a:p>
            <a:pPr>
              <a:spcAft>
                <a:spcPts val="1300"/>
              </a:spcAft>
              <a:defRPr sz="2200">
                <a:solidFill>
                  <a:srgbClr val="232D37"/>
                </a:solidFill>
                <a:latin typeface="Aptos"/>
              </a:defRPr>
            </a:pPr>
            <a:r>
              <a:t>• City events • Charity events • Holiday events</a:t>
            </a:r>
          </a:p>
          <a:p>
            <a:pPr>
              <a:spcAft>
                <a:spcPts val="1300"/>
              </a:spcAft>
              <a:defRPr sz="2200">
                <a:solidFill>
                  <a:srgbClr val="232D37"/>
                </a:solidFill>
                <a:latin typeface="Aptos"/>
              </a:defRPr>
            </a:pPr>
            <a:r>
              <a:t>• Service projects • Fundraisers • Community partnerships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194560" y="5166360"/>
            <a:ext cx="7772400" cy="777240"/>
          </a:xfrm>
          <a:prstGeom prst="round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300" b="1">
                <a:solidFill>
                  <a:srgbClr val="FFFFFF"/>
                </a:solidFill>
                <a:latin typeface="Aptos Display"/>
              </a:defRPr>
            </a:pPr>
            <a:r>
              <a:t>BE WHERE POTENTIAL MEMBERS ALREADY ARE.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89920" y="6446520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  <a:latin typeface="Aptos"/>
              </a:defRPr>
            </a:pPr>
            <a:r>
              <a:t>8/15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94360" y="6291072"/>
            <a:ext cx="10972800" cy="22860"/>
          </a:xfrm>
          <a:prstGeom prst="rect">
            <a:avLst/>
          </a:prstGeom>
          <a:solidFill>
            <a:srgbClr val="F5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21792" y="6355080"/>
            <a:ext cx="731520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1">
                <a:solidFill>
                  <a:srgbClr val="5F6973"/>
                </a:solidFill>
                <a:latin typeface="Aptos"/>
              </a:defRPr>
            </a:pPr>
            <a:r>
              <a:t>District 5790 Membership + Public Image Teams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15600" y="6336792"/>
            <a:ext cx="10058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5F6973"/>
                </a:solidFill>
                <a:latin typeface="Aptos"/>
              </a:defRPr>
            </a:pPr>
            <a:r>
              <a:t>08 / 15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173207F-C597-B622-9513-E0C28D0F71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77555" y="99693"/>
            <a:ext cx="2480783" cy="622977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F5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FFFFFF"/>
                </a:solidFill>
                <a:latin typeface="Aptos Display"/>
              </a:defRPr>
            </a:pPr>
            <a:r>
              <a:t>9. MEMBERSHIP + PUBLIC IMAGE AT THE SAME TABLE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060704"/>
            <a:ext cx="9136540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F5A623"/>
                </a:solidFill>
                <a:latin typeface="Aptos"/>
              </a:defRPr>
            </a:pPr>
            <a:r>
              <a:rPr sz="2000" dirty="0"/>
              <a:t>Don’t have a Membership booth and a Public Image booth. Have a ROTARY booth.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286000" y="1600200"/>
            <a:ext cx="7680960" cy="822960"/>
          </a:xfrm>
          <a:prstGeom prst="roundRect">
            <a:avLst/>
          </a:prstGeom>
          <a:solidFill>
            <a:srgbClr val="F5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500" b="1">
                <a:solidFill>
                  <a:srgbClr val="003366"/>
                </a:solidFill>
                <a:latin typeface="Aptos Display"/>
              </a:defRPr>
            </a:pPr>
            <a:r>
              <a:t>ONE BOOTH. ONE STORY. ONE TEAM.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259745" y="2663837"/>
            <a:ext cx="3770377" cy="2762897"/>
          </a:xfrm>
          <a:prstGeom prst="roundRect">
            <a:avLst/>
          </a:prstGeom>
          <a:solidFill>
            <a:srgbClr val="124170"/>
          </a:solidFill>
          <a:ln w="25400">
            <a:solidFill>
              <a:srgbClr val="0053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681633" y="2793124"/>
            <a:ext cx="2059090" cy="44627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300" b="1">
                <a:solidFill>
                  <a:srgbClr val="00539B"/>
                </a:solidFill>
                <a:latin typeface="Aptos Display"/>
              </a:defRPr>
            </a:pPr>
            <a:r>
              <a:rPr dirty="0">
                <a:solidFill>
                  <a:schemeClr val="tx2">
                    <a:lumMod val="40000"/>
                    <a:lumOff val="60000"/>
                  </a:schemeClr>
                </a:solidFill>
              </a:rPr>
              <a:t>PUBLIC IMAGE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76783" y="3559483"/>
            <a:ext cx="3148066" cy="15234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00">
                <a:solidFill>
                  <a:srgbClr val="FFFFFF"/>
                </a:solidFill>
                <a:latin typeface="Aptos"/>
              </a:defRPr>
            </a:pPr>
            <a:r>
              <a:rPr dirty="0"/>
              <a:t>• Tell the story</a:t>
            </a:r>
          </a:p>
          <a:p>
            <a:pPr>
              <a:spcAft>
                <a:spcPts val="1000"/>
              </a:spcAft>
              <a:defRPr sz="1700">
                <a:solidFill>
                  <a:srgbClr val="FFFFFF"/>
                </a:solidFill>
                <a:latin typeface="Aptos"/>
              </a:defRPr>
            </a:pPr>
            <a:r>
              <a:rPr dirty="0"/>
              <a:t>• Create visibility</a:t>
            </a:r>
          </a:p>
          <a:p>
            <a:pPr>
              <a:spcAft>
                <a:spcPts val="1000"/>
              </a:spcAft>
              <a:defRPr sz="1700">
                <a:solidFill>
                  <a:srgbClr val="FFFFFF"/>
                </a:solidFill>
                <a:latin typeface="Aptos"/>
              </a:defRPr>
            </a:pPr>
            <a:r>
              <a:rPr dirty="0"/>
              <a:t>• Photos + video</a:t>
            </a:r>
          </a:p>
          <a:p>
            <a:pPr>
              <a:spcAft>
                <a:spcPts val="1000"/>
              </a:spcAft>
              <a:defRPr sz="1700">
                <a:solidFill>
                  <a:srgbClr val="FFFFFF"/>
                </a:solidFill>
                <a:latin typeface="Aptos"/>
              </a:defRPr>
            </a:pPr>
            <a:r>
              <a:rPr dirty="0"/>
              <a:t>• Signage + branding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547163" y="2640402"/>
            <a:ext cx="4242758" cy="2713870"/>
          </a:xfrm>
          <a:prstGeom prst="roundRect">
            <a:avLst/>
          </a:prstGeom>
          <a:solidFill>
            <a:srgbClr val="124170"/>
          </a:solidFill>
          <a:ln w="25400">
            <a:solidFill>
              <a:srgbClr val="F5A62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015576" y="2839212"/>
            <a:ext cx="470916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300" b="1">
                <a:solidFill>
                  <a:srgbClr val="F5A623"/>
                </a:solidFill>
                <a:latin typeface="Aptos Display"/>
              </a:defRPr>
            </a:pPr>
            <a:r>
              <a:rPr dirty="0"/>
              <a:t>MEMBERSHIP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178040" y="3611880"/>
            <a:ext cx="3018383" cy="1563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00">
                <a:solidFill>
                  <a:srgbClr val="FFFFFF"/>
                </a:solidFill>
                <a:latin typeface="Aptos"/>
              </a:defRPr>
            </a:pPr>
            <a:r>
              <a:rPr dirty="0"/>
              <a:t>• Start conversations</a:t>
            </a:r>
          </a:p>
          <a:p>
            <a:pPr>
              <a:spcAft>
                <a:spcPts val="1000"/>
              </a:spcAft>
              <a:defRPr sz="1700">
                <a:solidFill>
                  <a:srgbClr val="FFFFFF"/>
                </a:solidFill>
                <a:latin typeface="Aptos"/>
              </a:defRPr>
            </a:pPr>
            <a:r>
              <a:rPr dirty="0"/>
              <a:t>• Collect leads</a:t>
            </a:r>
          </a:p>
          <a:p>
            <a:pPr>
              <a:spcAft>
                <a:spcPts val="1000"/>
              </a:spcAft>
              <a:defRPr sz="1700">
                <a:solidFill>
                  <a:srgbClr val="FFFFFF"/>
                </a:solidFill>
                <a:latin typeface="Aptos"/>
              </a:defRPr>
            </a:pPr>
            <a:r>
              <a:rPr dirty="0"/>
              <a:t>• Invite people</a:t>
            </a:r>
          </a:p>
          <a:p>
            <a:pPr>
              <a:spcAft>
                <a:spcPts val="1000"/>
              </a:spcAft>
              <a:defRPr sz="1700">
                <a:solidFill>
                  <a:srgbClr val="FFFFFF"/>
                </a:solidFill>
                <a:latin typeface="Aptos"/>
              </a:defRPr>
            </a:pPr>
            <a:r>
              <a:rPr dirty="0"/>
              <a:t>• Follow up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463041" y="5628822"/>
            <a:ext cx="9326880" cy="50292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 b="1">
                <a:solidFill>
                  <a:srgbClr val="003366"/>
                </a:solidFill>
                <a:latin typeface="Aptos Display"/>
              </a:defRPr>
            </a:pPr>
            <a:r>
              <a:t>TELL THEM → TALK TO THEM → INVITE THEM → FOLLOW UP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789920" y="6446520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  <a:latin typeface="Aptos"/>
              </a:defRPr>
            </a:pPr>
            <a:r>
              <a:t>9/15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94360" y="6291072"/>
            <a:ext cx="10972800" cy="22860"/>
          </a:xfrm>
          <a:prstGeom prst="rect">
            <a:avLst/>
          </a:prstGeom>
          <a:solidFill>
            <a:srgbClr val="F5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21792" y="6355080"/>
            <a:ext cx="731520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1">
                <a:solidFill>
                  <a:srgbClr val="5F6973"/>
                </a:solidFill>
                <a:latin typeface="Aptos"/>
              </a:defRPr>
            </a:pPr>
            <a:r>
              <a:t>District 5790 Membership + Public Image Teams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515600" y="6336792"/>
            <a:ext cx="10058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5F6973"/>
                </a:solidFill>
                <a:latin typeface="Aptos"/>
              </a:defRPr>
            </a:pPr>
            <a:r>
              <a:t>09 / 15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4A7F0F28-0CD2-B109-6F7F-817C4C121C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41948" y="-8732"/>
            <a:ext cx="1737736" cy="97799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F5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003366"/>
                </a:solidFill>
                <a:latin typeface="Aptos Display"/>
              </a:defRPr>
            </a:pPr>
            <a:r>
              <a:t>10. WHAT SHOULD BE AT THE ROTARY TABLE?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77240" y="1417320"/>
            <a:ext cx="2011680" cy="594360"/>
          </a:xfrm>
          <a:prstGeom prst="round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FFFFFF"/>
                </a:solidFill>
                <a:latin typeface="Aptos Display"/>
              </a:defRPr>
            </a:pPr>
            <a:r>
              <a:t>BIG SIGN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063240" y="1435608"/>
            <a:ext cx="7955279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1">
                <a:solidFill>
                  <a:srgbClr val="232D37"/>
                </a:solidFill>
                <a:latin typeface="Aptos"/>
              </a:defRPr>
            </a:pPr>
            <a:r>
              <a:t>WHAT’S YOUR PASSION?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350008"/>
            <a:ext cx="2011680" cy="594360"/>
          </a:xfrm>
          <a:prstGeom prst="roundRect">
            <a:avLst/>
          </a:prstGeom>
          <a:solidFill>
            <a:srgbClr val="F5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003366"/>
                </a:solidFill>
                <a:latin typeface="Aptos Display"/>
              </a:defRPr>
            </a:pPr>
            <a:r>
              <a:t>QR CODE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63240" y="2368296"/>
            <a:ext cx="7955279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0">
                <a:solidFill>
                  <a:srgbClr val="232D37"/>
                </a:solidFill>
                <a:latin typeface="Aptos"/>
              </a:defRPr>
            </a:pPr>
            <a:r>
              <a:t>Learn more about our club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3282696"/>
            <a:ext cx="2011680" cy="594360"/>
          </a:xfrm>
          <a:prstGeom prst="round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FFFFFF"/>
                </a:solidFill>
                <a:latin typeface="Aptos Display"/>
              </a:defRPr>
            </a:pPr>
            <a:r>
              <a:rPr dirty="0"/>
              <a:t>CLUB INFO</a:t>
            </a:r>
            <a:r>
              <a:rPr lang="en-US" dirty="0"/>
              <a:t> –</a:t>
            </a:r>
          </a:p>
          <a:p>
            <a:pPr algn="ctr">
              <a:defRPr sz="1600" b="1">
                <a:solidFill>
                  <a:srgbClr val="FFFFFF"/>
                </a:solidFill>
                <a:latin typeface="Aptos Display"/>
              </a:defRPr>
            </a:pPr>
            <a:r>
              <a:rPr lang="en-US" sz="1200" dirty="0"/>
              <a:t>Pamphlets or Brochures</a:t>
            </a:r>
            <a:endParaRPr sz="1200" dirty="0"/>
          </a:p>
        </p:txBody>
      </p:sp>
      <p:sp>
        <p:nvSpPr>
          <p:cNvPr id="9" name="TextBox 8"/>
          <p:cNvSpPr txBox="1"/>
          <p:nvPr/>
        </p:nvSpPr>
        <p:spPr>
          <a:xfrm>
            <a:off x="3063240" y="3300984"/>
            <a:ext cx="7955279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0">
                <a:solidFill>
                  <a:srgbClr val="232D37"/>
                </a:solidFill>
                <a:latin typeface="Aptos"/>
              </a:defRPr>
            </a:pPr>
            <a:r>
              <a:t>Who we are • When we meet • What we do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77240" y="4215384"/>
            <a:ext cx="2011680" cy="594360"/>
          </a:xfrm>
          <a:prstGeom prst="roundRect">
            <a:avLst/>
          </a:prstGeom>
          <a:solidFill>
            <a:srgbClr val="F5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003366"/>
                </a:solidFill>
                <a:latin typeface="Aptos Display"/>
              </a:defRPr>
            </a:pPr>
            <a:r>
              <a:t>SERVICE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63240" y="4233672"/>
            <a:ext cx="7955279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0">
                <a:solidFill>
                  <a:srgbClr val="232D37"/>
                </a:solidFill>
                <a:latin typeface="Aptos"/>
              </a:defRPr>
            </a:pPr>
            <a:r>
              <a:t>Show real projects and real impact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5148072"/>
            <a:ext cx="2011680" cy="594360"/>
          </a:xfrm>
          <a:prstGeom prst="round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FFFFFF"/>
                </a:solidFill>
                <a:latin typeface="Aptos Display"/>
              </a:defRPr>
            </a:pPr>
            <a:r>
              <a:t>CONVERSATION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63240" y="5166359"/>
            <a:ext cx="7955279" cy="5669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900" b="0">
                <a:solidFill>
                  <a:srgbClr val="232D37"/>
                </a:solidFill>
                <a:latin typeface="Aptos"/>
              </a:defRPr>
            </a:pPr>
            <a:r>
              <a:t>Ask questions. Don’t just hand out brochures.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789920" y="6446520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  <a:latin typeface="Aptos"/>
              </a:defRPr>
            </a:pPr>
            <a:r>
              <a:t>10/15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94360" y="6291072"/>
            <a:ext cx="10972800" cy="22860"/>
          </a:xfrm>
          <a:prstGeom prst="rect">
            <a:avLst/>
          </a:prstGeom>
          <a:solidFill>
            <a:srgbClr val="F5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21792" y="6355080"/>
            <a:ext cx="731520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1">
                <a:solidFill>
                  <a:srgbClr val="5F6973"/>
                </a:solidFill>
                <a:latin typeface="Aptos"/>
              </a:defRPr>
            </a:pPr>
            <a:r>
              <a:t>District 5790 Membership + Public Image Teams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515600" y="6336792"/>
            <a:ext cx="10058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5F6973"/>
                </a:solidFill>
                <a:latin typeface="Aptos"/>
              </a:defRPr>
            </a:pPr>
            <a:r>
              <a:t>10 / 15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089035B8-C906-E3FD-D518-BDEC2D59C7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77555" y="182880"/>
            <a:ext cx="2480783" cy="622977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A1630EFB-26F2-1984-6058-6ED8D30B45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0760" y="880733"/>
            <a:ext cx="6304995" cy="420333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F5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FFFFFF"/>
                </a:solidFill>
                <a:latin typeface="Aptos Display"/>
              </a:defRPr>
            </a:pPr>
            <a:r>
              <a:t>11. THE BOOTH TEAM HAS TWO JOBS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1508760"/>
            <a:ext cx="5257800" cy="3108960"/>
          </a:xfrm>
          <a:prstGeom prst="roundRect">
            <a:avLst/>
          </a:prstGeom>
          <a:solidFill>
            <a:srgbClr val="124170"/>
          </a:solidFill>
          <a:ln w="25400">
            <a:solidFill>
              <a:srgbClr val="0053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14400" y="1737360"/>
            <a:ext cx="2059090" cy="44627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300" b="1">
                <a:solidFill>
                  <a:srgbClr val="00539B"/>
                </a:solidFill>
                <a:latin typeface="Aptos Display"/>
              </a:defRPr>
            </a:pPr>
            <a:r>
              <a:rPr dirty="0">
                <a:solidFill>
                  <a:schemeClr val="tx2">
                    <a:lumMod val="40000"/>
                    <a:lumOff val="60000"/>
                  </a:schemeClr>
                </a:solidFill>
              </a:rPr>
              <a:t>PUBLIC IMAGE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331720"/>
            <a:ext cx="4663440" cy="15234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00">
                <a:solidFill>
                  <a:srgbClr val="FFFFFF"/>
                </a:solidFill>
                <a:latin typeface="Aptos"/>
              </a:defRPr>
            </a:pPr>
            <a:r>
              <a:rPr dirty="0"/>
              <a:t>• Tell the club’s story.</a:t>
            </a:r>
          </a:p>
          <a:p>
            <a:pPr>
              <a:spcAft>
                <a:spcPts val="1000"/>
              </a:spcAft>
              <a:defRPr sz="1700">
                <a:solidFill>
                  <a:srgbClr val="FFFFFF"/>
                </a:solidFill>
                <a:latin typeface="Aptos"/>
              </a:defRPr>
            </a:pPr>
            <a:r>
              <a:rPr dirty="0"/>
              <a:t>• Create photos and video</a:t>
            </a:r>
            <a:r>
              <a:rPr lang="en-US" dirty="0"/>
              <a:t>s</a:t>
            </a:r>
            <a:r>
              <a:rPr dirty="0"/>
              <a:t>.</a:t>
            </a:r>
          </a:p>
          <a:p>
            <a:pPr>
              <a:spcAft>
                <a:spcPts val="1000"/>
              </a:spcAft>
              <a:defRPr sz="1700">
                <a:solidFill>
                  <a:srgbClr val="FFFFFF"/>
                </a:solidFill>
                <a:latin typeface="Aptos"/>
              </a:defRPr>
            </a:pPr>
            <a:r>
              <a:rPr dirty="0"/>
              <a:t>• Make the club recognizable.</a:t>
            </a:r>
          </a:p>
          <a:p>
            <a:pPr>
              <a:spcAft>
                <a:spcPts val="1000"/>
              </a:spcAft>
              <a:defRPr sz="1700">
                <a:solidFill>
                  <a:srgbClr val="FFFFFF"/>
                </a:solidFill>
                <a:latin typeface="Aptos"/>
              </a:defRPr>
            </a:pPr>
            <a:r>
              <a:rPr dirty="0"/>
              <a:t>• Show community impact.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309360" y="1508760"/>
            <a:ext cx="5257800" cy="3108960"/>
          </a:xfrm>
          <a:prstGeom prst="roundRect">
            <a:avLst/>
          </a:prstGeom>
          <a:solidFill>
            <a:srgbClr val="124170"/>
          </a:solidFill>
          <a:ln w="25400">
            <a:solidFill>
              <a:srgbClr val="F5A62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583680" y="1737360"/>
            <a:ext cx="470916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300" b="1">
                <a:solidFill>
                  <a:srgbClr val="F5A623"/>
                </a:solidFill>
                <a:latin typeface="Aptos Display"/>
              </a:defRPr>
            </a:pPr>
            <a:r>
              <a:rPr dirty="0"/>
              <a:t>MEMBERSHIP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0" y="2331720"/>
            <a:ext cx="466344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00">
                <a:solidFill>
                  <a:srgbClr val="FFFFFF"/>
                </a:solidFill>
                <a:latin typeface="Aptos"/>
              </a:defRPr>
            </a:pPr>
            <a:r>
              <a:t>• Talk to people.</a:t>
            </a:r>
          </a:p>
          <a:p>
            <a:pPr>
              <a:spcAft>
                <a:spcPts val="1000"/>
              </a:spcAft>
              <a:defRPr sz="1700">
                <a:solidFill>
                  <a:srgbClr val="FFFFFF"/>
                </a:solidFill>
                <a:latin typeface="Aptos"/>
              </a:defRPr>
            </a:pPr>
            <a:r>
              <a:t>• Ask questions.</a:t>
            </a:r>
          </a:p>
          <a:p>
            <a:pPr>
              <a:spcAft>
                <a:spcPts val="1000"/>
              </a:spcAft>
              <a:defRPr sz="1700">
                <a:solidFill>
                  <a:srgbClr val="FFFFFF"/>
                </a:solidFill>
                <a:latin typeface="Aptos"/>
              </a:defRPr>
            </a:pPr>
            <a:r>
              <a:t>• Collect contact information.</a:t>
            </a:r>
          </a:p>
          <a:p>
            <a:pPr>
              <a:spcAft>
                <a:spcPts val="1000"/>
              </a:spcAft>
              <a:defRPr sz="1700">
                <a:solidFill>
                  <a:srgbClr val="FFFFFF"/>
                </a:solidFill>
                <a:latin typeface="Aptos"/>
              </a:defRPr>
            </a:pPr>
            <a:r>
              <a:t>• Invite and follow up.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170432" y="5276088"/>
            <a:ext cx="9875520" cy="502920"/>
          </a:xfrm>
          <a:prstGeom prst="roundRect">
            <a:avLst/>
          </a:prstGeom>
          <a:solidFill>
            <a:srgbClr val="F5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003366"/>
                </a:solidFill>
                <a:latin typeface="Aptos Display"/>
              </a:defRPr>
            </a:pPr>
            <a:r>
              <a:t>THE GOAL IS NOT MORE BROCHURES. THE GOAL IS MORE RELATIONSHIPS.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789920" y="6446520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  <a:latin typeface="Aptos"/>
              </a:defRPr>
            </a:pPr>
            <a:r>
              <a:t>11/15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94360" y="6291072"/>
            <a:ext cx="10972800" cy="22860"/>
          </a:xfrm>
          <a:prstGeom prst="rect">
            <a:avLst/>
          </a:prstGeom>
          <a:solidFill>
            <a:srgbClr val="F5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621792" y="6355080"/>
            <a:ext cx="731520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1">
                <a:solidFill>
                  <a:srgbClr val="5F6973"/>
                </a:solidFill>
                <a:latin typeface="Aptos"/>
              </a:defRPr>
            </a:pPr>
            <a:r>
              <a:t>District 5790 Membership + Public Image Teams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515600" y="6336792"/>
            <a:ext cx="10058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5F6973"/>
                </a:solidFill>
                <a:latin typeface="Aptos"/>
              </a:defRPr>
            </a:pPr>
            <a:r>
              <a:t>11 / 15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7323086E-D2DA-A5E9-F36C-FA11FD827B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1622" y="55276"/>
            <a:ext cx="2023469" cy="1138806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F5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003366"/>
                </a:solidFill>
                <a:latin typeface="Aptos Display"/>
              </a:defRPr>
            </a:pPr>
            <a:r>
              <a:t>12. DON’T LET THEM WALK AWAY EMPTY-HANDED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645920"/>
            <a:ext cx="2103120" cy="640080"/>
          </a:xfrm>
          <a:prstGeom prst="round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000" b="1">
                <a:solidFill>
                  <a:srgbClr val="FFFFFF"/>
                </a:solidFill>
                <a:latin typeface="Aptos Display"/>
              </a:defRPr>
            </a:pPr>
            <a:r>
              <a:t>NOT THIS: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2514600"/>
            <a:ext cx="3931920" cy="777240"/>
          </a:xfrm>
          <a:prstGeom prst="roundRect">
            <a:avLst/>
          </a:prstGeom>
          <a:solidFill>
            <a:srgbClr val="F5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000" b="1">
                <a:solidFill>
                  <a:srgbClr val="003366"/>
                </a:solidFill>
                <a:latin typeface="Aptos Display"/>
              </a:defRPr>
            </a:pPr>
            <a:r>
              <a:t>“Here’s a brochure.”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92240" y="1645920"/>
            <a:ext cx="2103120" cy="640080"/>
          </a:xfrm>
          <a:prstGeom prst="roundRect">
            <a:avLst/>
          </a:prstGeom>
          <a:solidFill>
            <a:srgbClr val="F5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000" b="1">
                <a:solidFill>
                  <a:srgbClr val="003366"/>
                </a:solidFill>
                <a:latin typeface="Aptos Display"/>
              </a:defRPr>
            </a:pPr>
            <a:r>
              <a:t>INSTEAD: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852160" y="2514600"/>
            <a:ext cx="5212080" cy="218008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300"/>
              </a:spcAft>
              <a:defRPr sz="1800">
                <a:solidFill>
                  <a:srgbClr val="232D37"/>
                </a:solidFill>
                <a:latin typeface="Aptos"/>
              </a:defRPr>
            </a:pPr>
            <a:r>
              <a:rPr sz="2000" dirty="0"/>
              <a:t>• “Would you like information about our next service project?”</a:t>
            </a:r>
          </a:p>
          <a:p>
            <a:pPr>
              <a:spcAft>
                <a:spcPts val="1300"/>
              </a:spcAft>
              <a:defRPr sz="1800">
                <a:solidFill>
                  <a:srgbClr val="232D37"/>
                </a:solidFill>
                <a:latin typeface="Aptos"/>
              </a:defRPr>
            </a:pPr>
            <a:r>
              <a:rPr sz="2000" dirty="0"/>
              <a:t>• “We’re having a social next Thursday. I’d love for you to come.”</a:t>
            </a:r>
          </a:p>
          <a:p>
            <a:pPr>
              <a:spcAft>
                <a:spcPts val="1300"/>
              </a:spcAft>
              <a:defRPr sz="1800">
                <a:solidFill>
                  <a:srgbClr val="232D37"/>
                </a:solidFill>
                <a:latin typeface="Aptos"/>
              </a:defRPr>
            </a:pPr>
            <a:r>
              <a:rPr sz="2000" dirty="0"/>
              <a:t>• “Can I get your information and have one of our members reach out?”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240280" y="5168646"/>
            <a:ext cx="7772400" cy="777240"/>
          </a:xfrm>
          <a:prstGeom prst="round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200" b="1">
                <a:solidFill>
                  <a:srgbClr val="FFFFFF"/>
                </a:solidFill>
                <a:latin typeface="Aptos Display"/>
              </a:defRPr>
            </a:pPr>
            <a:r>
              <a:t>EVERY INTERESTED PERSON GETS A NEXT STEP.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789920" y="6446520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  <a:latin typeface="Aptos"/>
              </a:defRPr>
            </a:pPr>
            <a:r>
              <a:t>12/15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372600" y="164592"/>
            <a:ext cx="2331720" cy="43891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200" b="1">
                <a:solidFill>
                  <a:srgbClr val="003366"/>
                </a:solidFill>
                <a:latin typeface="Aptos Display"/>
              </a:defRPr>
            </a:pPr>
            <a:r>
              <a:t>ROTARY  |  DISTRICT 5790</a:t>
            </a:r>
          </a:p>
        </p:txBody>
      </p:sp>
      <p:sp>
        <p:nvSpPr>
          <p:cNvPr id="11" name="Oval 10"/>
          <p:cNvSpPr/>
          <p:nvPr/>
        </p:nvSpPr>
        <p:spPr>
          <a:xfrm>
            <a:off x="11292840" y="109728"/>
            <a:ext cx="310896" cy="310896"/>
          </a:xfrm>
          <a:prstGeom prst="ellipse">
            <a:avLst/>
          </a:prstGeom>
          <a:solidFill>
            <a:srgbClr val="F5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11393424" y="210312"/>
            <a:ext cx="109728" cy="109728"/>
          </a:xfrm>
          <a:prstGeom prst="ellipse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594360" y="6291072"/>
            <a:ext cx="10972800" cy="22860"/>
          </a:xfrm>
          <a:prstGeom prst="rect">
            <a:avLst/>
          </a:prstGeom>
          <a:solidFill>
            <a:srgbClr val="F5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21792" y="6355080"/>
            <a:ext cx="731520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1">
                <a:solidFill>
                  <a:srgbClr val="5F6973"/>
                </a:solidFill>
                <a:latin typeface="Aptos"/>
              </a:defRPr>
            </a:pPr>
            <a:r>
              <a:t>District 5790 Membership + Public Image Teams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515600" y="6336792"/>
            <a:ext cx="10058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5F6973"/>
                </a:solidFill>
                <a:latin typeface="Aptos"/>
              </a:defRPr>
            </a:pPr>
            <a:r>
              <a:t>12 / 15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F5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FFFFFF"/>
                </a:solidFill>
                <a:latin typeface="Aptos Display"/>
              </a:defRPr>
            </a:pPr>
            <a:r>
              <a:t>13. THE 48-HOUR FOLLOW-UP RULE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003494"/>
            <a:ext cx="7399205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F5A623"/>
                </a:solidFill>
                <a:latin typeface="Aptos"/>
              </a:defRPr>
            </a:pPr>
            <a:r>
              <a:rPr sz="2000" dirty="0"/>
              <a:t>The event isn’t the finish line. It’s the beginning of the relationship.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4360" y="1600200"/>
            <a:ext cx="3246120" cy="594360"/>
          </a:xfrm>
          <a:prstGeom prst="roundRect">
            <a:avLst/>
          </a:prstGeom>
          <a:solidFill>
            <a:srgbClr val="F5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003366"/>
                </a:solidFill>
                <a:latin typeface="Aptos Display"/>
              </a:defRPr>
            </a:pPr>
            <a:r>
              <a:t>1. THANK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331720"/>
            <a:ext cx="306324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>
                <a:solidFill>
                  <a:srgbClr val="FFFFFF"/>
                </a:solidFill>
                <a:latin typeface="Aptos"/>
              </a:defRPr>
            </a:pPr>
            <a:r>
              <a:t>Thank them for stopping by.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89120" y="1600200"/>
            <a:ext cx="3246120" cy="59436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003366"/>
                </a:solidFill>
                <a:latin typeface="Aptos Display"/>
              </a:defRPr>
            </a:pPr>
            <a:r>
              <a:t>2. CONNECT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80560" y="2331720"/>
            <a:ext cx="306324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>
                <a:solidFill>
                  <a:srgbClr val="FFFFFF"/>
                </a:solidFill>
                <a:latin typeface="Aptos"/>
              </a:defRPr>
            </a:pPr>
            <a:r>
              <a:t>Connect personally or online.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183880" y="1600200"/>
            <a:ext cx="3246120" cy="594360"/>
          </a:xfrm>
          <a:prstGeom prst="roundRect">
            <a:avLst/>
          </a:prstGeom>
          <a:solidFill>
            <a:srgbClr val="F5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003366"/>
                </a:solidFill>
                <a:latin typeface="Aptos Display"/>
              </a:defRPr>
            </a:pPr>
            <a:r>
              <a:t>3. INVITE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75320" y="2331720"/>
            <a:ext cx="306324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>
                <a:solidFill>
                  <a:srgbClr val="FFFFFF"/>
                </a:solidFill>
                <a:latin typeface="Aptos"/>
              </a:defRPr>
            </a:pPr>
            <a:r>
              <a:t>Invite them to a specific next event.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94360" y="3657600"/>
            <a:ext cx="3246120" cy="59436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003366"/>
                </a:solidFill>
                <a:latin typeface="Aptos Display"/>
              </a:defRPr>
            </a:pPr>
            <a:r>
              <a:t>4. ASSIGN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4389120"/>
            <a:ext cx="306324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>
                <a:solidFill>
                  <a:srgbClr val="FFFFFF"/>
                </a:solidFill>
                <a:latin typeface="Aptos"/>
              </a:defRPr>
            </a:pPr>
            <a:r>
              <a:t>A member owns the follow-up.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89120" y="3657600"/>
            <a:ext cx="3246120" cy="594360"/>
          </a:xfrm>
          <a:prstGeom prst="roundRect">
            <a:avLst/>
          </a:prstGeom>
          <a:solidFill>
            <a:srgbClr val="F5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800" b="1">
                <a:solidFill>
                  <a:srgbClr val="003366"/>
                </a:solidFill>
                <a:latin typeface="Aptos Display"/>
              </a:defRPr>
            </a:pPr>
            <a:r>
              <a:t>5. TRACK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80560" y="4389120"/>
            <a:ext cx="306324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500">
                <a:solidFill>
                  <a:srgbClr val="FFFFFF"/>
                </a:solidFill>
                <a:latin typeface="Aptos"/>
              </a:defRPr>
            </a:pPr>
            <a:r>
              <a:t>Keep them in the prospect process.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234440" y="5500116"/>
            <a:ext cx="9692640" cy="59436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500" b="1">
                <a:solidFill>
                  <a:srgbClr val="003366"/>
                </a:solidFill>
                <a:latin typeface="Aptos Display"/>
              </a:defRPr>
            </a:pPr>
            <a:r>
              <a:t>PUBLIC IMAGE KEEPS TELLING THE STORY. MEMBERSHIP KEEPS BUILDING THE RELATIONSHIP.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789920" y="6446520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  <a:latin typeface="Aptos"/>
              </a:defRPr>
            </a:pPr>
            <a:r>
              <a:t>13/15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94360" y="6291072"/>
            <a:ext cx="10972800" cy="22860"/>
          </a:xfrm>
          <a:prstGeom prst="rect">
            <a:avLst/>
          </a:prstGeom>
          <a:solidFill>
            <a:srgbClr val="F5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21792" y="6355080"/>
            <a:ext cx="731520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1">
                <a:solidFill>
                  <a:srgbClr val="5F6973"/>
                </a:solidFill>
                <a:latin typeface="Aptos"/>
              </a:defRPr>
            </a:pPr>
            <a:r>
              <a:t>District 5790 Membership + Public Image Teams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515600" y="6336792"/>
            <a:ext cx="10058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5F6973"/>
                </a:solidFill>
                <a:latin typeface="Aptos"/>
              </a:defRPr>
            </a:pPr>
            <a:r>
              <a:t>13 / 15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992E1E45-A1E7-1513-F322-A3476F28DA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22610" y="55276"/>
            <a:ext cx="2092481" cy="1177646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F5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003366"/>
                </a:solidFill>
                <a:latin typeface="Aptos Display"/>
              </a:defRPr>
            </a:pPr>
            <a:r>
              <a:t>14. BUILD A JOINT CLUB GROWTH CALENDAR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956661"/>
            <a:ext cx="7090403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5F6973"/>
                </a:solidFill>
                <a:latin typeface="Aptos"/>
              </a:defRPr>
            </a:pPr>
            <a:r>
              <a:rPr sz="2000" dirty="0"/>
              <a:t>Membership + Public Image: meet for 30 minutes each quarter.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1508760"/>
            <a:ext cx="5257800" cy="3017520"/>
          </a:xfrm>
          <a:prstGeom prst="roundRect">
            <a:avLst/>
          </a:prstGeom>
          <a:solidFill>
            <a:srgbClr val="F5F7FA"/>
          </a:solidFill>
          <a:ln w="25400">
            <a:solidFill>
              <a:srgbClr val="00539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14400" y="1737360"/>
            <a:ext cx="470916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300" b="1">
                <a:solidFill>
                  <a:srgbClr val="00539B"/>
                </a:solidFill>
                <a:latin typeface="Aptos Display"/>
              </a:defRPr>
            </a:pPr>
            <a:r>
              <a:t>ASK TOGETHER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331720"/>
            <a:ext cx="466344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00">
                <a:solidFill>
                  <a:srgbClr val="232D37"/>
                </a:solidFill>
                <a:latin typeface="Aptos"/>
              </a:defRPr>
            </a:pPr>
            <a:r>
              <a:t>• What events should the community know about?</a:t>
            </a:r>
          </a:p>
          <a:p>
            <a:pPr>
              <a:spcAft>
                <a:spcPts val="1000"/>
              </a:spcAft>
              <a:defRPr sz="1700">
                <a:solidFill>
                  <a:srgbClr val="232D37"/>
                </a:solidFill>
                <a:latin typeface="Aptos"/>
              </a:defRPr>
            </a:pPr>
            <a:r>
              <a:t>• Where can we meet potential members?</a:t>
            </a:r>
          </a:p>
          <a:p>
            <a:pPr>
              <a:spcAft>
                <a:spcPts val="1000"/>
              </a:spcAft>
              <a:defRPr sz="1700">
                <a:solidFill>
                  <a:srgbClr val="232D37"/>
                </a:solidFill>
                <a:latin typeface="Aptos"/>
              </a:defRPr>
            </a:pPr>
            <a:r>
              <a:t>• What stories demonstrate our impact?</a:t>
            </a:r>
          </a:p>
          <a:p>
            <a:pPr>
              <a:spcAft>
                <a:spcPts val="1000"/>
              </a:spcAft>
              <a:defRPr sz="1700">
                <a:solidFill>
                  <a:srgbClr val="232D37"/>
                </a:solidFill>
                <a:latin typeface="Aptos"/>
              </a:defRPr>
            </a:pPr>
            <a:r>
              <a:t>• Who would be a great fit for our club?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09360" y="1508760"/>
            <a:ext cx="5257800" cy="2999980"/>
          </a:xfrm>
          <a:prstGeom prst="roundRect">
            <a:avLst/>
          </a:prstGeom>
          <a:solidFill>
            <a:srgbClr val="F5F7FA"/>
          </a:solidFill>
          <a:ln w="25400">
            <a:solidFill>
              <a:srgbClr val="F5A62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583680" y="1737360"/>
            <a:ext cx="470916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300" b="1">
                <a:solidFill>
                  <a:srgbClr val="F5A623"/>
                </a:solidFill>
                <a:latin typeface="Aptos Display"/>
              </a:defRPr>
            </a:pPr>
            <a:r>
              <a:t>THEN PLAN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3680" y="2331720"/>
            <a:ext cx="4663440" cy="19133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00">
                <a:solidFill>
                  <a:srgbClr val="232D37"/>
                </a:solidFill>
                <a:latin typeface="Aptos"/>
              </a:defRPr>
            </a:pPr>
            <a:r>
              <a:rPr dirty="0"/>
              <a:t>• Promotion</a:t>
            </a:r>
            <a:endParaRPr lang="en-US" dirty="0"/>
          </a:p>
          <a:p>
            <a:pPr>
              <a:spcAft>
                <a:spcPts val="1000"/>
              </a:spcAft>
              <a:defRPr sz="1700">
                <a:solidFill>
                  <a:srgbClr val="232D37"/>
                </a:solidFill>
                <a:latin typeface="Aptos"/>
              </a:defRPr>
            </a:pPr>
            <a:r>
              <a:rPr lang="en-US"/>
              <a:t>• Attraction</a:t>
            </a:r>
            <a:endParaRPr dirty="0"/>
          </a:p>
          <a:p>
            <a:pPr>
              <a:spcAft>
                <a:spcPts val="1000"/>
              </a:spcAft>
              <a:defRPr sz="1700">
                <a:solidFill>
                  <a:srgbClr val="232D37"/>
                </a:solidFill>
                <a:latin typeface="Aptos"/>
              </a:defRPr>
            </a:pPr>
            <a:r>
              <a:rPr dirty="0"/>
              <a:t>• Recruitment</a:t>
            </a:r>
          </a:p>
          <a:p>
            <a:pPr>
              <a:spcAft>
                <a:spcPts val="1000"/>
              </a:spcAft>
              <a:defRPr sz="1700">
                <a:solidFill>
                  <a:srgbClr val="232D37"/>
                </a:solidFill>
                <a:latin typeface="Aptos"/>
              </a:defRPr>
            </a:pPr>
            <a:r>
              <a:rPr dirty="0"/>
              <a:t>• Content capture</a:t>
            </a:r>
          </a:p>
          <a:p>
            <a:pPr>
              <a:spcAft>
                <a:spcPts val="1000"/>
              </a:spcAft>
              <a:defRPr sz="1700">
                <a:solidFill>
                  <a:srgbClr val="232D37"/>
                </a:solidFill>
                <a:latin typeface="Aptos"/>
              </a:defRPr>
            </a:pPr>
            <a:r>
              <a:rPr dirty="0"/>
              <a:t>• Follow-up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844040" y="5321808"/>
            <a:ext cx="8503920" cy="502920"/>
          </a:xfrm>
          <a:prstGeom prst="roundRect">
            <a:avLst/>
          </a:prstGeom>
          <a:solidFill>
            <a:srgbClr val="F5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 b="1">
                <a:solidFill>
                  <a:srgbClr val="003366"/>
                </a:solidFill>
                <a:latin typeface="Aptos Display"/>
              </a:defRPr>
            </a:pPr>
            <a:r>
              <a:t>ONE SHARED CALENDAR = ONE SHARED GROWTH PLAN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789920" y="6446520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  <a:latin typeface="Aptos"/>
              </a:defRPr>
            </a:pPr>
            <a:r>
              <a:t>14/15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94360" y="6291072"/>
            <a:ext cx="10972800" cy="22860"/>
          </a:xfrm>
          <a:prstGeom prst="rect">
            <a:avLst/>
          </a:prstGeom>
          <a:solidFill>
            <a:srgbClr val="F5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21792" y="6355080"/>
            <a:ext cx="731520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1">
                <a:solidFill>
                  <a:srgbClr val="5F6973"/>
                </a:solidFill>
                <a:latin typeface="Aptos"/>
              </a:defRPr>
            </a:pPr>
            <a:r>
              <a:t>District 5790 Membership + Public Image Teams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515600" y="6336792"/>
            <a:ext cx="10058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5F6973"/>
                </a:solidFill>
                <a:latin typeface="Aptos"/>
              </a:defRPr>
            </a:pPr>
            <a:r>
              <a:t>14 / 15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47FCF3E9-1E11-E6F6-6E01-CB9485C5C0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77555" y="163407"/>
            <a:ext cx="2480783" cy="622977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F5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84048"/>
            <a:ext cx="109728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FFFFFF"/>
                </a:solidFill>
                <a:latin typeface="Aptos Display"/>
              </a:defRPr>
            </a:pPr>
            <a:r>
              <a:t>15. THE 90-DAY LOCKING ARMS CHALLENGE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1792" y="1060704"/>
            <a:ext cx="5239191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F5A623"/>
                </a:solidFill>
                <a:latin typeface="Aptos"/>
              </a:defRPr>
            </a:pPr>
            <a:r>
              <a:rPr sz="2400" dirty="0"/>
              <a:t>Take this plan home and put it to work.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5236" y="1746285"/>
            <a:ext cx="6492240" cy="320344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300"/>
              </a:spcAft>
              <a:defRPr sz="1900">
                <a:solidFill>
                  <a:srgbClr val="FFFFFF"/>
                </a:solidFill>
                <a:latin typeface="Aptos"/>
              </a:defRPr>
            </a:pPr>
            <a:r>
              <a:rPr sz="2200" dirty="0"/>
              <a:t>• Choose 3 club events where Membership + Public Image will work together.</a:t>
            </a:r>
          </a:p>
          <a:p>
            <a:pPr>
              <a:spcAft>
                <a:spcPts val="1300"/>
              </a:spcAft>
              <a:defRPr sz="1900">
                <a:solidFill>
                  <a:srgbClr val="FFFFFF"/>
                </a:solidFill>
                <a:latin typeface="Aptos"/>
              </a:defRPr>
            </a:pPr>
            <a:r>
              <a:rPr sz="2200" dirty="0"/>
              <a:t>• Create 3 </a:t>
            </a:r>
            <a:r>
              <a:rPr lang="en-US" sz="2200" dirty="0"/>
              <a:t>attraction</a:t>
            </a:r>
            <a:r>
              <a:rPr sz="2200" dirty="0"/>
              <a:t> campaigns around those events.</a:t>
            </a:r>
          </a:p>
          <a:p>
            <a:pPr>
              <a:spcAft>
                <a:spcPts val="1300"/>
              </a:spcAft>
              <a:defRPr sz="1900">
                <a:solidFill>
                  <a:srgbClr val="FFFFFF"/>
                </a:solidFill>
                <a:latin typeface="Aptos"/>
              </a:defRPr>
            </a:pPr>
            <a:r>
              <a:rPr sz="2200" dirty="0"/>
              <a:t>• Capture content at every event.</a:t>
            </a:r>
          </a:p>
          <a:p>
            <a:pPr>
              <a:spcAft>
                <a:spcPts val="1300"/>
              </a:spcAft>
              <a:defRPr sz="1900">
                <a:solidFill>
                  <a:srgbClr val="FFFFFF"/>
                </a:solidFill>
                <a:latin typeface="Aptos"/>
              </a:defRPr>
            </a:pPr>
            <a:r>
              <a:rPr sz="2200" dirty="0"/>
              <a:t>• Collect potential member information.</a:t>
            </a:r>
          </a:p>
          <a:p>
            <a:pPr>
              <a:spcAft>
                <a:spcPts val="1300"/>
              </a:spcAft>
              <a:defRPr sz="1900">
                <a:solidFill>
                  <a:srgbClr val="FFFFFF"/>
                </a:solidFill>
                <a:latin typeface="Aptos"/>
              </a:defRPr>
            </a:pPr>
            <a:r>
              <a:rPr sz="2200" dirty="0"/>
              <a:t>• Follow up within 48 hours.</a:t>
            </a:r>
          </a:p>
          <a:p>
            <a:pPr>
              <a:spcAft>
                <a:spcPts val="1300"/>
              </a:spcAft>
              <a:defRPr sz="1900">
                <a:solidFill>
                  <a:srgbClr val="FFFFFF"/>
                </a:solidFill>
                <a:latin typeface="Aptos"/>
              </a:defRPr>
            </a:pPr>
            <a:r>
              <a:rPr sz="2200" dirty="0"/>
              <a:t>• Track the results.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886268" y="1184724"/>
            <a:ext cx="2560320" cy="640080"/>
          </a:xfrm>
          <a:prstGeom prst="roundRect">
            <a:avLst/>
          </a:prstGeom>
          <a:solidFill>
            <a:srgbClr val="F5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000" b="1">
                <a:solidFill>
                  <a:srgbClr val="003366"/>
                </a:solidFill>
                <a:latin typeface="Aptos Display"/>
              </a:defRPr>
            </a:pPr>
            <a:r>
              <a:t>MEASURE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96752" y="1968308"/>
            <a:ext cx="3474720" cy="2680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300"/>
              </a:spcAft>
              <a:defRPr sz="1600">
                <a:solidFill>
                  <a:srgbClr val="FFFFFF"/>
                </a:solidFill>
                <a:latin typeface="Aptos"/>
              </a:defRPr>
            </a:pPr>
            <a:r>
              <a:rPr sz="2000" dirty="0"/>
              <a:t>• People reached</a:t>
            </a:r>
          </a:p>
          <a:p>
            <a:pPr>
              <a:spcAft>
                <a:spcPts val="1300"/>
              </a:spcAft>
              <a:defRPr sz="1600">
                <a:solidFill>
                  <a:srgbClr val="FFFFFF"/>
                </a:solidFill>
                <a:latin typeface="Aptos"/>
              </a:defRPr>
            </a:pPr>
            <a:r>
              <a:rPr sz="2000" dirty="0"/>
              <a:t>• Conversations</a:t>
            </a:r>
          </a:p>
          <a:p>
            <a:pPr>
              <a:spcAft>
                <a:spcPts val="1300"/>
              </a:spcAft>
              <a:defRPr sz="1600">
                <a:solidFill>
                  <a:srgbClr val="FFFFFF"/>
                </a:solidFill>
                <a:latin typeface="Aptos"/>
              </a:defRPr>
            </a:pPr>
            <a:r>
              <a:rPr sz="2000" dirty="0"/>
              <a:t>• Leads collected</a:t>
            </a:r>
          </a:p>
          <a:p>
            <a:pPr>
              <a:spcAft>
                <a:spcPts val="1300"/>
              </a:spcAft>
              <a:defRPr sz="1600">
                <a:solidFill>
                  <a:srgbClr val="FFFFFF"/>
                </a:solidFill>
                <a:latin typeface="Aptos"/>
              </a:defRPr>
            </a:pPr>
            <a:r>
              <a:rPr sz="2000" dirty="0"/>
              <a:t>• Follow-ups completed</a:t>
            </a:r>
          </a:p>
          <a:p>
            <a:pPr>
              <a:spcAft>
                <a:spcPts val="1300"/>
              </a:spcAft>
              <a:defRPr sz="1600">
                <a:solidFill>
                  <a:srgbClr val="FFFFFF"/>
                </a:solidFill>
                <a:latin typeface="Aptos"/>
              </a:defRPr>
            </a:pPr>
            <a:r>
              <a:rPr sz="2000" dirty="0"/>
              <a:t>• Guests attending</a:t>
            </a:r>
          </a:p>
          <a:p>
            <a:pPr>
              <a:spcAft>
                <a:spcPts val="1300"/>
              </a:spcAft>
              <a:defRPr sz="1600">
                <a:solidFill>
                  <a:srgbClr val="FFFFFF"/>
                </a:solidFill>
                <a:latin typeface="Aptos"/>
              </a:defRPr>
            </a:pPr>
            <a:r>
              <a:rPr sz="2000" dirty="0"/>
              <a:t>• New members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234440" y="5390388"/>
            <a:ext cx="9784080" cy="73152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100" b="1">
                <a:solidFill>
                  <a:srgbClr val="003366"/>
                </a:solidFill>
                <a:latin typeface="Aptos Display"/>
              </a:defRPr>
            </a:pPr>
            <a:r>
              <a:t>MORE PEOPLE → MORE MEMBERS → MORE VOLUNTEERS → MORE IMPACT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789920" y="6446520"/>
            <a:ext cx="9144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5F6973"/>
                </a:solidFill>
                <a:latin typeface="Aptos"/>
              </a:defRPr>
            </a:pPr>
            <a:r>
              <a:t>15/15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94360" y="6291072"/>
            <a:ext cx="10972800" cy="22860"/>
          </a:xfrm>
          <a:prstGeom prst="rect">
            <a:avLst/>
          </a:prstGeom>
          <a:solidFill>
            <a:srgbClr val="F5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21792" y="6355080"/>
            <a:ext cx="731520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 b="1">
                <a:solidFill>
                  <a:srgbClr val="5F6973"/>
                </a:solidFill>
                <a:latin typeface="Aptos"/>
              </a:defRPr>
            </a:pPr>
            <a:r>
              <a:t>District 5790 Membership + Public Image Teams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515600" y="6336792"/>
            <a:ext cx="100584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 b="1">
                <a:solidFill>
                  <a:srgbClr val="5F6973"/>
                </a:solidFill>
                <a:latin typeface="Aptos"/>
              </a:defRPr>
            </a:pPr>
            <a:r>
              <a:t>15 / 15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2315A7D4-DC28-0F82-BBB1-F000EBD8C2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3125" y="-22099"/>
            <a:ext cx="2011966" cy="113233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1227</Words>
  <Application>Microsoft Office PowerPoint</Application>
  <PresentationFormat>Widescreen</PresentationFormat>
  <Paragraphs>236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Lisa Dyer</dc:creator>
  <cp:keywords/>
  <dc:description>generated using python-pptx</dc:description>
  <cp:lastModifiedBy>Lisa Dyer</cp:lastModifiedBy>
  <cp:revision>2</cp:revision>
  <dcterms:created xsi:type="dcterms:W3CDTF">2013-01-27T09:14:16Z</dcterms:created>
  <dcterms:modified xsi:type="dcterms:W3CDTF">2026-09-21T20:23:58Z</dcterms:modified>
  <cp:category/>
</cp:coreProperties>
</file>