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67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420" y="5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D0CE1-7348-4462-9755-A8CA91F958CD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29C8F-DA7F-4951-8E24-2FD85DC7D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58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C2D5B-25A2-42E9-8940-2F24D246EDA0}" type="datetimeFigureOut">
              <a:rPr lang="en-US" smtClean="0"/>
              <a:t>7/30/2016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BBA71-292A-4D7D-A8E5-732840D11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99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7BBB2CD-0996-4CCB-87D0-8185E6FAE3EB}" type="slidenum">
              <a:rPr lang="en-US" i="0">
                <a:solidFill>
                  <a:prstClr val="black"/>
                </a:solidFill>
              </a:rPr>
              <a:pPr eaLnBrk="1" hangingPunct="1"/>
              <a:t>13</a:t>
            </a:fld>
            <a:endParaRPr lang="en-US" i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overPageYellow2.g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5790595" y="6324968"/>
            <a:ext cx="3200703" cy="263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359" tIns="39180" rIns="78359" bIns="3918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</a:rPr>
              <a:t>Grant Management Seminar</a:t>
            </a: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mtClean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5CBDB-5390-4B62-8EE1-6CDFACDF78AD}" type="datetime1">
              <a:rPr lang="en-US" smtClean="0">
                <a:solidFill>
                  <a:srgbClr val="000000"/>
                </a:solidFill>
              </a:rPr>
              <a:t>7/30/2016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2244-E5E7-4039-9A2D-654B9966FE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36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7" y="4800602"/>
            <a:ext cx="5486400" cy="5667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54864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91793" indent="0">
              <a:buNone/>
              <a:defRPr sz="2400"/>
            </a:lvl2pPr>
            <a:lvl3pPr marL="783586" indent="0">
              <a:buNone/>
              <a:defRPr sz="2100"/>
            </a:lvl3pPr>
            <a:lvl4pPr marL="1175378" indent="0">
              <a:buNone/>
              <a:defRPr sz="1700"/>
            </a:lvl4pPr>
            <a:lvl5pPr marL="1567170" indent="0">
              <a:buNone/>
              <a:defRPr sz="1700"/>
            </a:lvl5pPr>
            <a:lvl6pPr marL="1958964" indent="0">
              <a:buNone/>
              <a:defRPr sz="1700"/>
            </a:lvl6pPr>
            <a:lvl7pPr marL="2350756" indent="0">
              <a:buNone/>
              <a:defRPr sz="1700"/>
            </a:lvl7pPr>
            <a:lvl8pPr marL="2742549" indent="0">
              <a:buNone/>
              <a:defRPr sz="1700"/>
            </a:lvl8pPr>
            <a:lvl9pPr marL="3134343" indent="0">
              <a:buNone/>
              <a:defRPr sz="1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7" y="5367338"/>
            <a:ext cx="5486400" cy="804863"/>
          </a:xfrm>
        </p:spPr>
        <p:txBody>
          <a:bodyPr/>
          <a:lstStyle>
            <a:lvl1pPr marL="0" indent="0">
              <a:buNone/>
              <a:defRPr sz="1200"/>
            </a:lvl1pPr>
            <a:lvl2pPr marL="391793" indent="0">
              <a:buNone/>
              <a:defRPr sz="1000"/>
            </a:lvl2pPr>
            <a:lvl3pPr marL="783586" indent="0">
              <a:buNone/>
              <a:defRPr sz="900"/>
            </a:lvl3pPr>
            <a:lvl4pPr marL="1175378" indent="0">
              <a:buNone/>
              <a:defRPr sz="800"/>
            </a:lvl4pPr>
            <a:lvl5pPr marL="1567170" indent="0">
              <a:buNone/>
              <a:defRPr sz="800"/>
            </a:lvl5pPr>
            <a:lvl6pPr marL="1958964" indent="0">
              <a:buNone/>
              <a:defRPr sz="800"/>
            </a:lvl6pPr>
            <a:lvl7pPr marL="2350756" indent="0">
              <a:buNone/>
              <a:defRPr sz="800"/>
            </a:lvl7pPr>
            <a:lvl8pPr marL="2742549" indent="0">
              <a:buNone/>
              <a:defRPr sz="800"/>
            </a:lvl8pPr>
            <a:lvl9pPr marL="313434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2851A-F2F6-4A4C-8925-791DC90C4998}" type="datetime1">
              <a:rPr lang="en-US" smtClean="0">
                <a:solidFill>
                  <a:srgbClr val="000000"/>
                </a:solidFill>
              </a:rPr>
              <a:t>7/30/2016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3C673-F3A2-443B-B78E-1B366F1DBC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158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5DA89-CE62-4A00-97E3-6ACF0C9B73DC}" type="datetime1">
              <a:rPr lang="en-US" smtClean="0">
                <a:solidFill>
                  <a:srgbClr val="000000"/>
                </a:solidFill>
              </a:rPr>
              <a:t>7/30/2016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30703-A95B-41B7-B668-33AD66A9B07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458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05BFD-DB9A-4777-8292-DAB318B5EF32}" type="datetime1">
              <a:rPr lang="en-US" smtClean="0">
                <a:solidFill>
                  <a:srgbClr val="000000"/>
                </a:solidFill>
              </a:rPr>
              <a:t>7/30/2016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2443-0FA7-4D72-9A48-1C895FABEF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48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91793" indent="0" algn="ctr">
              <a:buNone/>
              <a:defRPr/>
            </a:lvl2pPr>
            <a:lvl3pPr marL="783586" indent="0" algn="ctr">
              <a:buNone/>
              <a:defRPr/>
            </a:lvl3pPr>
            <a:lvl4pPr marL="1175378" indent="0" algn="ctr">
              <a:buNone/>
              <a:defRPr/>
            </a:lvl4pPr>
            <a:lvl5pPr marL="1567170" indent="0" algn="ctr">
              <a:buNone/>
              <a:defRPr/>
            </a:lvl5pPr>
            <a:lvl6pPr marL="1958964" indent="0" algn="ctr">
              <a:buNone/>
              <a:defRPr/>
            </a:lvl6pPr>
            <a:lvl7pPr marL="2350756" indent="0" algn="ctr">
              <a:buNone/>
              <a:defRPr/>
            </a:lvl7pPr>
            <a:lvl8pPr marL="2742549" indent="0" algn="ctr">
              <a:buNone/>
              <a:defRPr/>
            </a:lvl8pPr>
            <a:lvl9pPr marL="313434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6B658-1BEC-4383-AB29-B0470895BEA3}" type="datetime1">
              <a:rPr lang="en-US" smtClean="0">
                <a:solidFill>
                  <a:srgbClr val="000000"/>
                </a:solidFill>
              </a:rPr>
              <a:t>7/30/2016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A330B-7C8F-451B-B999-B69712B2C00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66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67468-0A65-44D7-A64B-971D063DE01D}" type="datetime1">
              <a:rPr lang="en-US" smtClean="0">
                <a:solidFill>
                  <a:srgbClr val="000000"/>
                </a:solidFill>
              </a:rPr>
              <a:t>7/30/2016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EF447-EC04-4998-BCF0-03C0AFC89E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1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8"/>
          </a:xfrm>
        </p:spPr>
        <p:txBody>
          <a:bodyPr anchor="b"/>
          <a:lstStyle>
            <a:lvl1pPr marL="0" indent="0">
              <a:buNone/>
              <a:defRPr sz="1700"/>
            </a:lvl1pPr>
            <a:lvl2pPr marL="391793" indent="0">
              <a:buNone/>
              <a:defRPr sz="1500"/>
            </a:lvl2pPr>
            <a:lvl3pPr marL="783586" indent="0">
              <a:buNone/>
              <a:defRPr sz="1400"/>
            </a:lvl3pPr>
            <a:lvl4pPr marL="1175378" indent="0">
              <a:buNone/>
              <a:defRPr sz="1200"/>
            </a:lvl4pPr>
            <a:lvl5pPr marL="1567170" indent="0">
              <a:buNone/>
              <a:defRPr sz="1200"/>
            </a:lvl5pPr>
            <a:lvl6pPr marL="1958964" indent="0">
              <a:buNone/>
              <a:defRPr sz="1200"/>
            </a:lvl6pPr>
            <a:lvl7pPr marL="2350756" indent="0">
              <a:buNone/>
              <a:defRPr sz="1200"/>
            </a:lvl7pPr>
            <a:lvl8pPr marL="2742549" indent="0">
              <a:buNone/>
              <a:defRPr sz="1200"/>
            </a:lvl8pPr>
            <a:lvl9pPr marL="313434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55EB2-5BCA-4622-8DD6-CDE230A25BE9}" type="datetime1">
              <a:rPr lang="en-US" smtClean="0">
                <a:solidFill>
                  <a:srgbClr val="000000"/>
                </a:solidFill>
              </a:rPr>
              <a:t>7/30/2016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677AC-AEA5-4EA0-A206-E73945F1DC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72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A111C-6755-4A66-9D5B-67FD1DC6E492}" type="datetime1">
              <a:rPr lang="en-US" smtClean="0">
                <a:solidFill>
                  <a:srgbClr val="000000"/>
                </a:solidFill>
              </a:rPr>
              <a:t>7/30/2016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CDDD8-7413-4D8F-9374-A04960FDB9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53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4"/>
            <a:ext cx="4040187" cy="63976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793" indent="0">
              <a:buNone/>
              <a:defRPr sz="1700" b="1"/>
            </a:lvl2pPr>
            <a:lvl3pPr marL="783586" indent="0">
              <a:buNone/>
              <a:defRPr sz="1500" b="1"/>
            </a:lvl3pPr>
            <a:lvl4pPr marL="1175378" indent="0">
              <a:buNone/>
              <a:defRPr sz="1400" b="1"/>
            </a:lvl4pPr>
            <a:lvl5pPr marL="1567170" indent="0">
              <a:buNone/>
              <a:defRPr sz="1400" b="1"/>
            </a:lvl5pPr>
            <a:lvl6pPr marL="1958964" indent="0">
              <a:buNone/>
              <a:defRPr sz="1400" b="1"/>
            </a:lvl6pPr>
            <a:lvl7pPr marL="2350756" indent="0">
              <a:buNone/>
              <a:defRPr sz="1400" b="1"/>
            </a:lvl7pPr>
            <a:lvl8pPr marL="2742549" indent="0">
              <a:buNone/>
              <a:defRPr sz="1400" b="1"/>
            </a:lvl8pPr>
            <a:lvl9pPr marL="3134343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7"/>
            <a:ext cx="4040187" cy="3951287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4"/>
            <a:ext cx="4041775" cy="63976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793" indent="0">
              <a:buNone/>
              <a:defRPr sz="1700" b="1"/>
            </a:lvl2pPr>
            <a:lvl3pPr marL="783586" indent="0">
              <a:buNone/>
              <a:defRPr sz="1500" b="1"/>
            </a:lvl3pPr>
            <a:lvl4pPr marL="1175378" indent="0">
              <a:buNone/>
              <a:defRPr sz="1400" b="1"/>
            </a:lvl4pPr>
            <a:lvl5pPr marL="1567170" indent="0">
              <a:buNone/>
              <a:defRPr sz="1400" b="1"/>
            </a:lvl5pPr>
            <a:lvl6pPr marL="1958964" indent="0">
              <a:buNone/>
              <a:defRPr sz="1400" b="1"/>
            </a:lvl6pPr>
            <a:lvl7pPr marL="2350756" indent="0">
              <a:buNone/>
              <a:defRPr sz="1400" b="1"/>
            </a:lvl7pPr>
            <a:lvl8pPr marL="2742549" indent="0">
              <a:buNone/>
              <a:defRPr sz="1400" b="1"/>
            </a:lvl8pPr>
            <a:lvl9pPr marL="3134343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7"/>
            <a:ext cx="4041775" cy="3951287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58E43-2563-4F6B-9DC2-DC2C4C14246E}" type="datetime1">
              <a:rPr lang="en-US" smtClean="0">
                <a:solidFill>
                  <a:srgbClr val="000000"/>
                </a:solidFill>
              </a:rPr>
              <a:t>7/30/2016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B4AA4-CDB6-4CBA-B45F-77AFFAE764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9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E9F51-8A68-438D-80F7-51D1C7521803}" type="datetime1">
              <a:rPr lang="en-US" smtClean="0">
                <a:solidFill>
                  <a:srgbClr val="000000"/>
                </a:solidFill>
              </a:rPr>
              <a:t>7/30/2016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FFA78-4880-4DA7-84D2-54479329E2F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20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001CB-F38B-4CD4-916D-D007563C6BF4}" type="datetime1">
              <a:rPr lang="en-US" smtClean="0">
                <a:solidFill>
                  <a:srgbClr val="000000"/>
                </a:solidFill>
              </a:rPr>
              <a:t>7/30/2016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0E6C9-155E-484F-9996-89C6CC909BA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85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4" cy="116205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73051"/>
            <a:ext cx="5111751" cy="585311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1"/>
            <a:ext cx="3008314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91793" indent="0">
              <a:buNone/>
              <a:defRPr sz="1000"/>
            </a:lvl2pPr>
            <a:lvl3pPr marL="783586" indent="0">
              <a:buNone/>
              <a:defRPr sz="900"/>
            </a:lvl3pPr>
            <a:lvl4pPr marL="1175378" indent="0">
              <a:buNone/>
              <a:defRPr sz="800"/>
            </a:lvl4pPr>
            <a:lvl5pPr marL="1567170" indent="0">
              <a:buNone/>
              <a:defRPr sz="800"/>
            </a:lvl5pPr>
            <a:lvl6pPr marL="1958964" indent="0">
              <a:buNone/>
              <a:defRPr sz="800"/>
            </a:lvl6pPr>
            <a:lvl7pPr marL="2350756" indent="0">
              <a:buNone/>
              <a:defRPr sz="800"/>
            </a:lvl7pPr>
            <a:lvl8pPr marL="2742549" indent="0">
              <a:buNone/>
              <a:defRPr sz="800"/>
            </a:lvl8pPr>
            <a:lvl9pPr marL="313434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11638-AD25-4B69-B7AC-A37B6E3A1CC9}" type="datetime1">
              <a:rPr lang="en-US" smtClean="0">
                <a:solidFill>
                  <a:srgbClr val="000000"/>
                </a:solidFill>
              </a:rPr>
              <a:t>7/30/2016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BBC01-B16F-4025-AD0D-1C22CF11E8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74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overPageYellow1.gif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595" y="274760"/>
            <a:ext cx="823081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359" tIns="39180" rIns="78359" bIns="391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595" y="1600933"/>
            <a:ext cx="8230810" cy="4114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359" tIns="39180" rIns="78359" bIns="391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595" y="6244371"/>
            <a:ext cx="213481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359" tIns="39180" rIns="78359" bIns="3918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7CD723-6A18-4E55-89CE-F2834F9A6A73}" type="datetime1">
              <a:rPr lang="en-US" smtClean="0">
                <a:solidFill>
                  <a:srgbClr val="000000"/>
                </a:solidFill>
              </a:rPr>
              <a:t>7/30/2016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595" y="6477000"/>
            <a:ext cx="2134810" cy="22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359" tIns="39180" rIns="78359" bIns="3918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203BD9-2ABF-4A32-8630-0BC71F7B66A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Text Box 8"/>
          <p:cNvSpPr txBox="1">
            <a:spLocks noChangeArrowheads="1"/>
          </p:cNvSpPr>
          <p:nvPr userDrawn="1"/>
        </p:nvSpPr>
        <p:spPr bwMode="auto">
          <a:xfrm>
            <a:off x="2828775" y="6302986"/>
            <a:ext cx="3353405" cy="35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359" tIns="39180" rIns="78359" bIns="39180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i="0" smtClean="0">
              <a:solidFill>
                <a:srgbClr val="000000"/>
              </a:solidFill>
            </a:endParaRPr>
          </a:p>
        </p:txBody>
      </p:sp>
      <p:sp>
        <p:nvSpPr>
          <p:cNvPr id="1032" name="Rectangle 9"/>
          <p:cNvSpPr>
            <a:spLocks noChangeArrowheads="1"/>
          </p:cNvSpPr>
          <p:nvPr userDrawn="1"/>
        </p:nvSpPr>
        <p:spPr bwMode="auto">
          <a:xfrm>
            <a:off x="5105703" y="6467843"/>
            <a:ext cx="3200702" cy="263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359" tIns="39180" rIns="78359" bIns="3918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</a:rPr>
              <a:t>Grant Management Seminar</a:t>
            </a:r>
          </a:p>
        </p:txBody>
      </p:sp>
    </p:spTree>
    <p:extLst>
      <p:ext uri="{BB962C8B-B14F-4D97-AF65-F5344CB8AC3E}">
        <p14:creationId xmlns:p14="http://schemas.microsoft.com/office/powerpoint/2010/main" val="2225901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391793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6pPr>
      <a:lvl7pPr marL="783586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7pPr>
      <a:lvl8pPr marL="1175378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8pPr>
      <a:lvl9pPr marL="156717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93688" indent="-293688" algn="l" rtl="0" eaLnBrk="0" fontAlgn="base" hangingPunct="0">
        <a:spcBef>
          <a:spcPct val="20000"/>
        </a:spcBef>
        <a:spcAft>
          <a:spcPct val="0"/>
        </a:spcAft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36588" indent="-2444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977900" indent="-195263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Ø"/>
        <a:defRPr sz="2100">
          <a:solidFill>
            <a:schemeClr val="tx1"/>
          </a:solidFill>
          <a:latin typeface="+mn-lt"/>
          <a:cs typeface="+mn-cs"/>
        </a:defRPr>
      </a:lvl3pPr>
      <a:lvl4pPr marL="1370013" indent="-195263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cs typeface="+mn-cs"/>
        </a:defRPr>
      </a:lvl4pPr>
      <a:lvl5pPr marL="1762125" indent="-195263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5pPr>
      <a:lvl6pPr marL="2154860" indent="-195896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6pPr>
      <a:lvl7pPr marL="2546653" indent="-195896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7pPr>
      <a:lvl8pPr marL="2938446" indent="-195896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8pPr>
      <a:lvl9pPr marL="3330238" indent="-195896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78358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793" algn="l" defTabSz="78358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3586" algn="l" defTabSz="78358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5378" algn="l" defTabSz="78358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7170" algn="l" defTabSz="78358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8964" algn="l" defTabSz="78358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50756" algn="l" defTabSz="78358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2549" algn="l" defTabSz="78358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34343" algn="l" defTabSz="78358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AA5C7C8-A43F-4807-8456-2725A474C84F}" type="slidenum">
              <a:rPr lang="en-US" i="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i="0" smtClean="0">
              <a:solidFill>
                <a:srgbClr val="000000"/>
              </a:solidFill>
            </a:endParaRPr>
          </a:p>
        </p:txBody>
      </p:sp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2210404" y="1752968"/>
            <a:ext cx="495239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00000"/>
                </a:solidFill>
              </a:rPr>
              <a:t>DISTRICT GRANTS</a:t>
            </a:r>
            <a:r>
              <a:rPr lang="en-US" sz="4000" b="1" dirty="0">
                <a:solidFill>
                  <a:srgbClr val="000000"/>
                </a:solidFill>
              </a:rPr>
              <a:t/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>
                <a:solidFill>
                  <a:srgbClr val="000000"/>
                </a:solidFill>
              </a:rPr>
              <a:t/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>
                <a:solidFill>
                  <a:srgbClr val="000000"/>
                </a:solidFill>
              </a:rPr>
              <a:t>Applying for and </a:t>
            </a:r>
            <a:br>
              <a:rPr lang="en-US" sz="4000" b="1" dirty="0">
                <a:solidFill>
                  <a:srgbClr val="000000"/>
                </a:solidFill>
              </a:rPr>
            </a:br>
            <a:r>
              <a:rPr lang="en-US" sz="4000" b="1" dirty="0">
                <a:solidFill>
                  <a:srgbClr val="000000"/>
                </a:solidFill>
              </a:rPr>
              <a:t>Implementing a District Grant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00400" y="5334000"/>
            <a:ext cx="29225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rsherman5790@sbcglobal.net</a:t>
            </a:r>
            <a:endParaRPr lang="en-US" sz="1600" dirty="0" smtClean="0"/>
          </a:p>
          <a:p>
            <a:r>
              <a:rPr lang="en-US" sz="1600" dirty="0"/>
              <a:t> </a:t>
            </a:r>
            <a:r>
              <a:rPr lang="en-US" sz="1600" dirty="0" smtClean="0"/>
              <a:t>             2016-17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5289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299" y="2"/>
            <a:ext cx="7772702" cy="147088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Reporting</a:t>
            </a:r>
            <a:br>
              <a:rPr lang="en-US" dirty="0" smtClean="0"/>
            </a:br>
            <a:r>
              <a:rPr lang="en-US" dirty="0" smtClean="0"/>
              <a:t>Online only</a:t>
            </a:r>
            <a:endParaRPr lang="en-US" dirty="0"/>
          </a:p>
        </p:txBody>
      </p:sp>
      <p:sp>
        <p:nvSpPr>
          <p:cNvPr id="62467" name="Subtitle 2"/>
          <p:cNvSpPr>
            <a:spLocks noGrp="1"/>
          </p:cNvSpPr>
          <p:nvPr>
            <p:ph type="subTitle" idx="1"/>
          </p:nvPr>
        </p:nvSpPr>
        <p:spPr>
          <a:xfrm>
            <a:off x="1295400" y="1524000"/>
            <a:ext cx="6401405" cy="4115533"/>
          </a:xfrm>
        </p:spPr>
        <p:txBody>
          <a:bodyPr/>
          <a:lstStyle/>
          <a:p>
            <a:r>
              <a:rPr lang="en-US" dirty="0" smtClean="0"/>
              <a:t>Clubs submit final report </a:t>
            </a:r>
            <a:r>
              <a:rPr lang="en-US" b="1" u="sng" dirty="0" smtClean="0">
                <a:solidFill>
                  <a:srgbClr val="FF0000"/>
                </a:solidFill>
              </a:rPr>
              <a:t>30 days </a:t>
            </a:r>
            <a:r>
              <a:rPr lang="en-US" dirty="0" smtClean="0"/>
              <a:t>after the completion of the project. </a:t>
            </a:r>
          </a:p>
          <a:p>
            <a:r>
              <a:rPr lang="en-US" sz="2800" dirty="0"/>
              <a:t>(Final report deadline April </a:t>
            </a:r>
            <a:r>
              <a:rPr lang="en-US" sz="2800" dirty="0" smtClean="0"/>
              <a:t>2017)</a:t>
            </a:r>
            <a:endParaRPr lang="en-US" sz="2800" dirty="0"/>
          </a:p>
          <a:p>
            <a:endParaRPr lang="en-US" dirty="0" smtClean="0"/>
          </a:p>
          <a:p>
            <a:r>
              <a:rPr lang="en-US" u="sng" dirty="0" smtClean="0"/>
              <a:t>Report needs to include:</a:t>
            </a:r>
          </a:p>
          <a:p>
            <a:r>
              <a:rPr lang="en-US" sz="2400" dirty="0" smtClean="0"/>
              <a:t>Completed report form</a:t>
            </a:r>
          </a:p>
          <a:p>
            <a:r>
              <a:rPr lang="en-US" sz="2400" dirty="0" smtClean="0"/>
              <a:t>All receipts, cancelled checks, and bank statements for the total project</a:t>
            </a:r>
          </a:p>
          <a:p>
            <a:r>
              <a:rPr lang="en-US" sz="2400" dirty="0" smtClean="0"/>
              <a:t>Pictures of the  project</a:t>
            </a:r>
          </a:p>
          <a:p>
            <a:endParaRPr lang="en-US" sz="2400" dirty="0" smtClean="0"/>
          </a:p>
          <a:p>
            <a:endParaRPr 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94180F-8D26-4F03-9C4E-C88117BFB6C4}" type="slidenum">
              <a:rPr lang="en-US" i="0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55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r>
              <a:rPr lang="en-US" sz="2400" b="1" u="sng" dirty="0"/>
              <a:t>Preparing and submitting a District Grant report</a:t>
            </a:r>
            <a:r>
              <a:rPr lang="en-US" sz="4000" b="1" dirty="0"/>
              <a:t/>
            </a:r>
            <a:br>
              <a:rPr lang="en-US" sz="4000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838200"/>
            <a:ext cx="7848600" cy="4953000"/>
          </a:xfrm>
        </p:spPr>
        <p:txBody>
          <a:bodyPr/>
          <a:lstStyle/>
          <a:p>
            <a:r>
              <a:rPr lang="en-US" sz="1400" dirty="0"/>
              <a:t> </a:t>
            </a:r>
            <a:r>
              <a:rPr lang="en-US" sz="1400" u="sng" dirty="0"/>
              <a:t>Please note the following required from the </a:t>
            </a:r>
            <a:r>
              <a:rPr lang="en-US" sz="1400" u="sng" dirty="0" smtClean="0"/>
              <a:t>clubs</a:t>
            </a:r>
            <a:endParaRPr lang="en-US" sz="1400" dirty="0"/>
          </a:p>
          <a:p>
            <a:r>
              <a:rPr lang="en-US" sz="1400" dirty="0"/>
              <a:t> </a:t>
            </a:r>
            <a:endParaRPr lang="en-US" sz="1400" dirty="0" smtClean="0"/>
          </a:p>
          <a:p>
            <a:pPr marL="342900" indent="-342900" algn="l">
              <a:buAutoNum type="arabicPeriod"/>
            </a:pPr>
            <a:r>
              <a:rPr lang="en-US" sz="1600" dirty="0" smtClean="0"/>
              <a:t>A </a:t>
            </a:r>
            <a:r>
              <a:rPr lang="en-US" sz="1600" dirty="0"/>
              <a:t>completed final report with all necessary signatures and form dated</a:t>
            </a:r>
            <a:r>
              <a:rPr lang="en-US" sz="1600" dirty="0" smtClean="0"/>
              <a:t>.</a:t>
            </a:r>
          </a:p>
          <a:p>
            <a:pPr marL="342900" indent="-342900" algn="l">
              <a:buAutoNum type="arabicPeriod"/>
            </a:pPr>
            <a:endParaRPr lang="en-US" sz="1600" dirty="0"/>
          </a:p>
          <a:p>
            <a:pPr algn="l"/>
            <a:r>
              <a:rPr lang="en-US" sz="1600" dirty="0"/>
              <a:t> </a:t>
            </a:r>
            <a:r>
              <a:rPr lang="en-US" sz="1600" dirty="0" smtClean="0"/>
              <a:t>2.  A </a:t>
            </a:r>
            <a:r>
              <a:rPr lang="en-US" sz="1600" dirty="0"/>
              <a:t>detailed listing of all monies spent (Date purchased, check number, payee, payer, purpose </a:t>
            </a:r>
            <a:r>
              <a:rPr lang="en-US" sz="1600" dirty="0" smtClean="0"/>
              <a:t> of </a:t>
            </a:r>
            <a:r>
              <a:rPr lang="en-US" sz="1600" dirty="0"/>
              <a:t>expenditure and date of delivery if applicable)</a:t>
            </a:r>
          </a:p>
          <a:p>
            <a:pPr algn="l"/>
            <a:r>
              <a:rPr lang="en-US" sz="1600" dirty="0"/>
              <a:t> </a:t>
            </a:r>
          </a:p>
          <a:p>
            <a:pPr lvl="0" algn="l"/>
            <a:r>
              <a:rPr lang="en-US" sz="1600" dirty="0" smtClean="0"/>
              <a:t>3. A </a:t>
            </a:r>
            <a:r>
              <a:rPr lang="en-US" sz="1600" dirty="0"/>
              <a:t>copy of cancelled checks </a:t>
            </a:r>
            <a:r>
              <a:rPr lang="en-US" sz="1600" b="1" u="sng" dirty="0"/>
              <a:t>and</a:t>
            </a:r>
            <a:r>
              <a:rPr lang="en-US" sz="1600" dirty="0"/>
              <a:t> bank statement showing payment</a:t>
            </a:r>
            <a:r>
              <a:rPr lang="en-US" sz="1600" dirty="0" smtClean="0"/>
              <a:t>.</a:t>
            </a:r>
          </a:p>
          <a:p>
            <a:pPr lvl="0" algn="l"/>
            <a:endParaRPr lang="en-US" sz="1600" dirty="0"/>
          </a:p>
          <a:p>
            <a:pPr algn="l"/>
            <a:r>
              <a:rPr lang="en-US" sz="1600" dirty="0"/>
              <a:t> </a:t>
            </a:r>
            <a:r>
              <a:rPr lang="en-US" sz="1600" dirty="0" smtClean="0"/>
              <a:t>4. A </a:t>
            </a:r>
            <a:r>
              <a:rPr lang="en-US" sz="1600" dirty="0"/>
              <a:t>copy of </a:t>
            </a:r>
            <a:r>
              <a:rPr lang="en-US" sz="1600" b="1" u="sng" dirty="0"/>
              <a:t>all invoices </a:t>
            </a:r>
            <a:r>
              <a:rPr lang="en-US" sz="1600" dirty="0"/>
              <a:t>with appropriate dates</a:t>
            </a:r>
            <a:r>
              <a:rPr lang="en-US" sz="1600" dirty="0" smtClean="0"/>
              <a:t>.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 </a:t>
            </a:r>
            <a:r>
              <a:rPr lang="en-US" sz="1600" dirty="0" smtClean="0"/>
              <a:t>5. Proof </a:t>
            </a:r>
            <a:r>
              <a:rPr lang="en-US" sz="1600" dirty="0"/>
              <a:t>of payment must accompany all receipts, and the Rotary club is to be the payer on all </a:t>
            </a:r>
            <a:r>
              <a:rPr lang="en-US" sz="1600" dirty="0" smtClean="0"/>
              <a:t>checks </a:t>
            </a:r>
            <a:r>
              <a:rPr lang="en-US" sz="1600" dirty="0"/>
              <a:t>written.</a:t>
            </a:r>
          </a:p>
          <a:p>
            <a:pPr algn="l"/>
            <a:r>
              <a:rPr lang="en-US" sz="1600" dirty="0"/>
              <a:t> </a:t>
            </a:r>
          </a:p>
          <a:p>
            <a:pPr lvl="0" algn="l"/>
            <a:r>
              <a:rPr lang="en-US" sz="1600" dirty="0" smtClean="0"/>
              <a:t>6. In </a:t>
            </a:r>
            <a:r>
              <a:rPr lang="en-US" sz="1600" dirty="0"/>
              <a:t>the instance of checks being written to </a:t>
            </a:r>
            <a:r>
              <a:rPr lang="en-US" sz="1600" b="1" u="sng" dirty="0"/>
              <a:t>other non-profit organizations</a:t>
            </a:r>
            <a:r>
              <a:rPr lang="en-US" sz="1600" dirty="0"/>
              <a:t>, a letter from that </a:t>
            </a:r>
            <a:r>
              <a:rPr lang="en-US" sz="1600" dirty="0" smtClean="0"/>
              <a:t>organization </a:t>
            </a:r>
            <a:r>
              <a:rPr lang="en-US" sz="1600" dirty="0"/>
              <a:t>stating the amount, date of gift, and purpose for which the funds will be used.</a:t>
            </a:r>
          </a:p>
          <a:p>
            <a:r>
              <a:rPr lang="en-US" sz="1400" dirty="0"/>
              <a:t> </a:t>
            </a:r>
          </a:p>
          <a:p>
            <a:pPr algn="l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3A330B-7C8F-451B-B999-B69712B2C00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408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838200"/>
            <a:ext cx="8229600" cy="4495800"/>
          </a:xfrm>
        </p:spPr>
        <p:txBody>
          <a:bodyPr/>
          <a:lstStyle/>
          <a:p>
            <a:pPr lvl="0" algn="l"/>
            <a:r>
              <a:rPr lang="en-US" sz="1600" dirty="0" smtClean="0"/>
              <a:t>7. Scholarship </a:t>
            </a:r>
            <a:r>
              <a:rPr lang="en-US" sz="1600" dirty="0"/>
              <a:t>monies cannot be written to individual students.  The monies must be </a:t>
            </a:r>
            <a:r>
              <a:rPr lang="en-US" sz="1600" dirty="0" smtClean="0"/>
              <a:t>issued to </a:t>
            </a:r>
            <a:r>
              <a:rPr lang="en-US" sz="1600" dirty="0"/>
              <a:t>the college or institution of higher education.  Documentation showing that the student is </a:t>
            </a:r>
            <a:r>
              <a:rPr lang="en-US" sz="1600" dirty="0" smtClean="0"/>
              <a:t> </a:t>
            </a:r>
            <a:r>
              <a:rPr lang="en-US" sz="1600" dirty="0"/>
              <a:t>enrolled is required.</a:t>
            </a:r>
          </a:p>
          <a:p>
            <a:pPr algn="l"/>
            <a:r>
              <a:rPr lang="en-US" sz="1600" dirty="0"/>
              <a:t> </a:t>
            </a:r>
          </a:p>
          <a:p>
            <a:pPr lvl="0" algn="l"/>
            <a:r>
              <a:rPr lang="en-US" sz="1600" dirty="0" smtClean="0"/>
              <a:t>8. Invoices </a:t>
            </a:r>
            <a:r>
              <a:rPr lang="en-US" sz="1600" dirty="0"/>
              <a:t>that are not marked paid, with check number, dated and signed are not document of </a:t>
            </a:r>
            <a:r>
              <a:rPr lang="en-US" sz="1600" dirty="0" smtClean="0"/>
              <a:t>funds </a:t>
            </a:r>
            <a:r>
              <a:rPr lang="en-US" sz="1600" dirty="0"/>
              <a:t>spent.</a:t>
            </a:r>
          </a:p>
          <a:p>
            <a:pPr algn="l"/>
            <a:r>
              <a:rPr lang="en-US" sz="1600" dirty="0"/>
              <a:t> </a:t>
            </a:r>
          </a:p>
          <a:p>
            <a:pPr lvl="0" algn="l"/>
            <a:r>
              <a:rPr lang="en-US" sz="1600" dirty="0" smtClean="0"/>
              <a:t>9. No </a:t>
            </a:r>
            <a:r>
              <a:rPr lang="en-US" sz="1600" dirty="0"/>
              <a:t>project is to benefit any Rotary club or Rotarian</a:t>
            </a:r>
          </a:p>
          <a:p>
            <a:pPr algn="l"/>
            <a:r>
              <a:rPr lang="en-US" sz="1600" dirty="0"/>
              <a:t> </a:t>
            </a:r>
          </a:p>
          <a:p>
            <a:pPr lvl="0" algn="l"/>
            <a:r>
              <a:rPr lang="en-US" sz="1600" dirty="0" smtClean="0"/>
              <a:t>10. The </a:t>
            </a:r>
            <a:r>
              <a:rPr lang="en-US" sz="1600" dirty="0"/>
              <a:t>club shall have a procedure for retaining documentation of all grant information</a:t>
            </a:r>
          </a:p>
          <a:p>
            <a:pPr algn="l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D3A330B-7C8F-451B-B999-B69712B2C00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734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0505929-CA1E-45D3-A05F-9B4A1512DD5A}" type="slidenum">
              <a:rPr lang="en-US" i="0" smtClean="0">
                <a:solidFill>
                  <a:srgbClr val="000000"/>
                </a:solidFill>
              </a:rPr>
              <a:pPr eaLnBrk="1" hangingPunct="1"/>
              <a:t>13</a:t>
            </a:fld>
            <a:endParaRPr lang="en-US" i="0" smtClean="0">
              <a:solidFill>
                <a:srgbClr val="000000"/>
              </a:solidFill>
            </a:endParaRPr>
          </a:p>
        </p:txBody>
      </p:sp>
      <p:sp>
        <p:nvSpPr>
          <p:cNvPr id="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6405" y="2130305"/>
            <a:ext cx="7771190" cy="1470879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8121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Objective</a:t>
            </a:r>
            <a:endParaRPr lang="en-US" dirty="0"/>
          </a:p>
        </p:txBody>
      </p:sp>
      <p:sp>
        <p:nvSpPr>
          <p:cNvPr id="54275" name="Content Placeholder 3"/>
          <p:cNvSpPr>
            <a:spLocks noGrp="1"/>
          </p:cNvSpPr>
          <p:nvPr>
            <p:ph idx="1"/>
          </p:nvPr>
        </p:nvSpPr>
        <p:spPr>
          <a:xfrm>
            <a:off x="456596" y="2514967"/>
            <a:ext cx="8230810" cy="320003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smtClean="0"/>
              <a:t>Write a successful grant application</a:t>
            </a:r>
          </a:p>
          <a:p>
            <a:pPr>
              <a:buFontTx/>
              <a:buChar char="•"/>
            </a:pPr>
            <a:endParaRPr lang="en-US" smtClean="0"/>
          </a:p>
          <a:p>
            <a:pPr>
              <a:buFontTx/>
              <a:buChar char="•"/>
            </a:pPr>
            <a:r>
              <a:rPr lang="en-US" smtClean="0"/>
              <a:t>Learn how to submit the application online</a:t>
            </a:r>
          </a:p>
        </p:txBody>
      </p:sp>
      <p:sp>
        <p:nvSpPr>
          <p:cNvPr id="54276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1D9FC31-75CE-4075-95FA-69399B2604AE}" type="slidenum">
              <a:rPr lang="en-US" i="0" smtClean="0">
                <a:solidFill>
                  <a:srgbClr val="000000"/>
                </a:solidFill>
              </a:rPr>
              <a:pPr eaLnBrk="1" hangingPunct="1"/>
              <a:t>2</a:t>
            </a:fld>
            <a:endParaRPr lang="en-US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40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3C44688-175B-4B47-9A59-EAB26F31335E}" type="slidenum">
              <a:rPr lang="en-US" i="0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i="0" smtClean="0">
              <a:solidFill>
                <a:srgbClr val="000000"/>
              </a:solidFill>
            </a:endParaRPr>
          </a:p>
        </p:txBody>
      </p:sp>
      <p:sp>
        <p:nvSpPr>
          <p:cNvPr id="55299" name="TextBox 2"/>
          <p:cNvSpPr txBox="1">
            <a:spLocks noChangeArrowheads="1"/>
          </p:cNvSpPr>
          <p:nvPr/>
        </p:nvSpPr>
        <p:spPr bwMode="auto">
          <a:xfrm>
            <a:off x="686405" y="1600934"/>
            <a:ext cx="800100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3200" i="0">
                <a:solidFill>
                  <a:srgbClr val="000000"/>
                </a:solidFill>
              </a:rPr>
              <a:t>Administered by the District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sz="3200" i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3200" i="0">
                <a:solidFill>
                  <a:srgbClr val="000000"/>
                </a:solidFill>
              </a:rPr>
              <a:t>Short term service projects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sz="3200" i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3200" i="0">
                <a:solidFill>
                  <a:srgbClr val="000000"/>
                </a:solidFill>
              </a:rPr>
              <a:t>Address immediate needs at home or abroad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5300" name="TextBox 3"/>
          <p:cNvSpPr txBox="1">
            <a:spLocks noChangeArrowheads="1"/>
          </p:cNvSpPr>
          <p:nvPr/>
        </p:nvSpPr>
        <p:spPr bwMode="auto">
          <a:xfrm>
            <a:off x="1980596" y="762000"/>
            <a:ext cx="518281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400" i="0">
                <a:solidFill>
                  <a:srgbClr val="000000"/>
                </a:solidFill>
              </a:rPr>
              <a:t>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82046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56595" y="609969"/>
            <a:ext cx="7772703" cy="146904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Types of Activities</a:t>
            </a:r>
            <a:endParaRPr lang="en-US" dirty="0"/>
          </a:p>
        </p:txBody>
      </p:sp>
      <p:sp>
        <p:nvSpPr>
          <p:cNvPr id="56323" name="Subtitle 3"/>
          <p:cNvSpPr>
            <a:spLocks noGrp="1"/>
          </p:cNvSpPr>
          <p:nvPr>
            <p:ph type="subTitle" idx="1"/>
          </p:nvPr>
        </p:nvSpPr>
        <p:spPr>
          <a:xfrm>
            <a:off x="1371299" y="1981934"/>
            <a:ext cx="6401405" cy="3656135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Service Projects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Scholarships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Vocational Training</a:t>
            </a:r>
          </a:p>
          <a:p>
            <a:pPr>
              <a:buFontTx/>
              <a:buChar char="•"/>
            </a:pPr>
            <a:endParaRPr lang="en-US" dirty="0"/>
          </a:p>
          <a:p>
            <a:pPr>
              <a:buFontTx/>
              <a:buChar char="•"/>
            </a:pPr>
            <a:r>
              <a:rPr lang="en-US" dirty="0" smtClean="0"/>
              <a:t>Youth Services</a:t>
            </a:r>
          </a:p>
          <a:p>
            <a:endParaRPr lang="en-US" dirty="0" smtClean="0"/>
          </a:p>
        </p:txBody>
      </p:sp>
      <p:sp>
        <p:nvSpPr>
          <p:cNvPr id="56324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A82A98F-67BD-4EEC-9198-BC0DCE50A425}" type="slidenum">
              <a:rPr lang="en-US" i="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6595" y="2"/>
            <a:ext cx="7772703" cy="147088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Criteria</a:t>
            </a:r>
            <a:endParaRPr lang="en-US" dirty="0"/>
          </a:p>
        </p:txBody>
      </p:sp>
      <p:sp>
        <p:nvSpPr>
          <p:cNvPr id="57347" name="Subtitle 5"/>
          <p:cNvSpPr>
            <a:spLocks noGrp="1"/>
          </p:cNvSpPr>
          <p:nvPr>
            <p:ph type="subTitle" idx="1"/>
          </p:nvPr>
        </p:nvSpPr>
        <p:spPr>
          <a:xfrm>
            <a:off x="914400" y="1219200"/>
            <a:ext cx="7467600" cy="457200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sz="3000" dirty="0" smtClean="0"/>
              <a:t>Clubs must be qualified</a:t>
            </a:r>
          </a:p>
          <a:p>
            <a:pPr marL="906143" lvl="1" indent="-514350" algn="l">
              <a:buFont typeface="Arial" panose="020B0604020202020204" pitchFamily="34" charset="0"/>
              <a:buChar char="•"/>
            </a:pPr>
            <a:r>
              <a:rPr lang="en-US" dirty="0" smtClean="0"/>
              <a:t>All Dues and 990 IRS filing  are Current</a:t>
            </a:r>
          </a:p>
          <a:p>
            <a:pPr marL="906143" lvl="1" indent="-514350" algn="l">
              <a:buFont typeface="Arial" panose="020B0604020202020204" pitchFamily="34" charset="0"/>
              <a:buChar char="•"/>
            </a:pPr>
            <a:r>
              <a:rPr lang="en-US" dirty="0" smtClean="0"/>
              <a:t>Grant Management Seminar - attendance</a:t>
            </a:r>
          </a:p>
          <a:p>
            <a:pPr marL="906143" lvl="1" indent="-514350" algn="l">
              <a:buFont typeface="Arial" panose="020B0604020202020204" pitchFamily="34" charset="0"/>
              <a:buChar char="•"/>
            </a:pPr>
            <a:r>
              <a:rPr lang="en-US" dirty="0" smtClean="0"/>
              <a:t>Memo of Understanding – Signed</a:t>
            </a:r>
          </a:p>
          <a:p>
            <a:pPr lvl="1" algn="l"/>
            <a:endParaRPr lang="en-US" sz="14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sz="3000" dirty="0" smtClean="0"/>
              <a:t>Strongly recommend that the club have a Foundation Chairman </a:t>
            </a:r>
          </a:p>
          <a:p>
            <a:pPr marL="342900" indent="-342900" algn="l">
              <a:buFont typeface="+mj-lt"/>
              <a:buAutoNum type="arabicPeriod"/>
            </a:pPr>
            <a:endParaRPr lang="en-US" sz="1400" dirty="0" smtClean="0"/>
          </a:p>
          <a:p>
            <a:pPr marL="514350" indent="-514350" algn="l">
              <a:buFont typeface="+mj-lt"/>
              <a:buAutoNum type="arabicPeriod"/>
            </a:pPr>
            <a:r>
              <a:rPr lang="en-US" sz="3000" dirty="0" smtClean="0"/>
              <a:t>Do not </a:t>
            </a:r>
            <a:r>
              <a:rPr lang="en-US" sz="3000" u="sng" dirty="0" smtClean="0"/>
              <a:t>have</a:t>
            </a:r>
            <a:r>
              <a:rPr lang="en-US" sz="3000" dirty="0" smtClean="0"/>
              <a:t> to support the 6 “areas of focus”</a:t>
            </a:r>
          </a:p>
          <a:p>
            <a:pPr>
              <a:buFont typeface="Wingdings" pitchFamily="2" charset="2"/>
              <a:buChar char="§"/>
            </a:pPr>
            <a:endParaRPr lang="en-US" sz="3000" dirty="0" smtClean="0"/>
          </a:p>
          <a:p>
            <a:endParaRPr lang="en-US" dirty="0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E208ADD-8858-4612-9C11-587640E85920}" type="slidenum">
              <a:rPr lang="en-US" i="0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6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09299" y="381002"/>
            <a:ext cx="7772702" cy="147088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Types of District Grants</a:t>
            </a:r>
            <a:endParaRPr lang="en-US" dirty="0"/>
          </a:p>
        </p:txBody>
      </p:sp>
      <p:sp>
        <p:nvSpPr>
          <p:cNvPr id="58371" name="Subtitle 5"/>
          <p:cNvSpPr>
            <a:spLocks noGrp="1"/>
          </p:cNvSpPr>
          <p:nvPr>
            <p:ph type="subTitle" idx="1"/>
          </p:nvPr>
        </p:nvSpPr>
        <p:spPr>
          <a:xfrm>
            <a:off x="1371299" y="1981934"/>
            <a:ext cx="6401405" cy="3656135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Matching Grants </a:t>
            </a:r>
            <a:r>
              <a:rPr lang="en-US" b="1" u="sng" dirty="0" smtClean="0"/>
              <a:t>up to </a:t>
            </a:r>
            <a:r>
              <a:rPr lang="en-US" dirty="0" smtClean="0"/>
              <a:t>$1500</a:t>
            </a:r>
          </a:p>
          <a:p>
            <a:r>
              <a:rPr lang="en-US" sz="2400" dirty="0" smtClean="0"/>
              <a:t>Approximately 24 will be awarded</a:t>
            </a:r>
          </a:p>
          <a:p>
            <a:pPr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Matching Grants </a:t>
            </a:r>
            <a:r>
              <a:rPr lang="en-US" b="1" u="sng" dirty="0" smtClean="0"/>
              <a:t>up to </a:t>
            </a:r>
            <a:r>
              <a:rPr lang="en-US" dirty="0" smtClean="0"/>
              <a:t>$2500</a:t>
            </a:r>
          </a:p>
          <a:p>
            <a:r>
              <a:rPr lang="en-US" sz="2400" dirty="0" smtClean="0"/>
              <a:t>Approximately 4 of will be awarded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D954715-D8D1-4ADE-90FB-56C07DACCD95}" type="slidenum">
              <a:rPr lang="en-US" i="0" smtClean="0">
                <a:solidFill>
                  <a:srgbClr val="000000"/>
                </a:solidFill>
              </a:rPr>
              <a:pPr eaLnBrk="1" hangingPunct="1"/>
              <a:t>6</a:t>
            </a:fld>
            <a:endParaRPr lang="en-US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9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299" y="228969"/>
            <a:ext cx="7772702" cy="146904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59395" name="Subtitle 2"/>
          <p:cNvSpPr>
            <a:spLocks noGrp="1"/>
          </p:cNvSpPr>
          <p:nvPr>
            <p:ph type="subTitle" idx="1"/>
          </p:nvPr>
        </p:nvSpPr>
        <p:spPr>
          <a:xfrm>
            <a:off x="1371299" y="1371969"/>
            <a:ext cx="6401405" cy="4495067"/>
          </a:xfrm>
        </p:spPr>
        <p:txBody>
          <a:bodyPr/>
          <a:lstStyle/>
          <a:p>
            <a:r>
              <a:rPr lang="en-US" dirty="0" smtClean="0"/>
              <a:t>Same application for both grants</a:t>
            </a:r>
          </a:p>
          <a:p>
            <a:r>
              <a:rPr lang="en-US" dirty="0" smtClean="0"/>
              <a:t>Application window starts </a:t>
            </a:r>
            <a:r>
              <a:rPr lang="en-US" dirty="0" smtClean="0">
                <a:solidFill>
                  <a:srgbClr val="FF0000"/>
                </a:solidFill>
              </a:rPr>
              <a:t>today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Online Only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Applications accepted until </a:t>
            </a:r>
          </a:p>
          <a:p>
            <a:r>
              <a:rPr lang="en-US" b="1" dirty="0" smtClean="0"/>
              <a:t>August 1</a:t>
            </a:r>
          </a:p>
          <a:p>
            <a:pPr>
              <a:buFont typeface="Wingdings" pitchFamily="2" charset="2"/>
              <a:buChar char="§"/>
            </a:pPr>
            <a:endParaRPr lang="en-US" sz="2000" b="1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Second round of awards</a:t>
            </a:r>
          </a:p>
          <a:p>
            <a:r>
              <a:rPr lang="en-US" sz="2400" dirty="0" smtClean="0"/>
              <a:t>If funds are available</a:t>
            </a:r>
          </a:p>
          <a:p>
            <a:r>
              <a:rPr lang="en-US" b="1" dirty="0" smtClean="0"/>
              <a:t>October 1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B4ABB86-2977-4F60-BF04-CE7B0E2D22FA}" type="slidenum">
              <a:rPr lang="en-US" i="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93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2EA7702-8544-4C25-8469-B26DD897E506}" type="slidenum">
              <a:rPr lang="en-US" i="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i="0" smtClean="0">
              <a:solidFill>
                <a:srgbClr val="000000"/>
              </a:solidFill>
            </a:endParaRPr>
          </a:p>
        </p:txBody>
      </p:sp>
      <p:pic>
        <p:nvPicPr>
          <p:cNvPr id="604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24" t="16872" r="23386" b="2103"/>
          <a:stretch>
            <a:fillRect/>
          </a:stretch>
        </p:blipFill>
        <p:spPr bwMode="auto">
          <a:xfrm>
            <a:off x="1378859" y="527539"/>
            <a:ext cx="6522357" cy="624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2018395" y="0"/>
            <a:ext cx="48142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/>
                </a:solidFill>
              </a:rPr>
              <a:t>http://www.matchinggrants.org/district/edit.cgi</a:t>
            </a:r>
          </a:p>
        </p:txBody>
      </p:sp>
      <p:sp>
        <p:nvSpPr>
          <p:cNvPr id="2" name="Oval 1"/>
          <p:cNvSpPr/>
          <p:nvPr/>
        </p:nvSpPr>
        <p:spPr>
          <a:xfrm>
            <a:off x="5562600" y="3581400"/>
            <a:ext cx="838200" cy="46599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9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405" y="304067"/>
            <a:ext cx="777119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Payment of Funds</a:t>
            </a:r>
            <a:endParaRPr lang="en-US" dirty="0"/>
          </a:p>
        </p:txBody>
      </p:sp>
      <p:sp>
        <p:nvSpPr>
          <p:cNvPr id="61443" name="Subtitle 2"/>
          <p:cNvSpPr>
            <a:spLocks noGrp="1"/>
          </p:cNvSpPr>
          <p:nvPr>
            <p:ph type="subTitle" idx="1"/>
          </p:nvPr>
        </p:nvSpPr>
        <p:spPr>
          <a:xfrm>
            <a:off x="1295704" y="1828069"/>
            <a:ext cx="6399892" cy="3353900"/>
          </a:xfrm>
        </p:spPr>
        <p:txBody>
          <a:bodyPr/>
          <a:lstStyle/>
          <a:p>
            <a:r>
              <a:rPr lang="en-US" dirty="0" smtClean="0"/>
              <a:t>Clubs must request funds when they are ready to do the project.</a:t>
            </a:r>
          </a:p>
          <a:p>
            <a:endParaRPr lang="en-US" dirty="0" smtClean="0"/>
          </a:p>
          <a:p>
            <a:r>
              <a:rPr lang="en-US" dirty="0" smtClean="0"/>
              <a:t>Payments will be made from August 1, 2016 to April, 2017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6A2782-AA33-444A-A9C9-27BC937F8A70}" type="slidenum">
              <a:rPr lang="en-US" i="0" smtClean="0">
                <a:solidFill>
                  <a:srgbClr val="000000"/>
                </a:solidFill>
              </a:rPr>
              <a:pPr eaLnBrk="1" hangingPunct="1"/>
              <a:t>9</a:t>
            </a:fld>
            <a:endParaRPr lang="en-US" i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14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279</Words>
  <Application>Microsoft Office PowerPoint</Application>
  <PresentationFormat>On-screen Show (4:3)</PresentationFormat>
  <Paragraphs>97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PowerPoint Presentation</vt:lpstr>
      <vt:lpstr>Learning Objective</vt:lpstr>
      <vt:lpstr>PowerPoint Presentation</vt:lpstr>
      <vt:lpstr>Types of Activities</vt:lpstr>
      <vt:lpstr>Criteria</vt:lpstr>
      <vt:lpstr>Types of District Grants</vt:lpstr>
      <vt:lpstr>Application</vt:lpstr>
      <vt:lpstr>PowerPoint Presentation</vt:lpstr>
      <vt:lpstr>Payment of Funds</vt:lpstr>
      <vt:lpstr>Reporting Online only</vt:lpstr>
      <vt:lpstr>Preparing and submitting a District Grant report </vt:lpstr>
      <vt:lpstr>PowerPoint Presentation</vt:lpstr>
      <vt:lpstr>Thank you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Paul Lucas</dc:creator>
  <cp:lastModifiedBy>John Pokorny</cp:lastModifiedBy>
  <cp:revision>20</cp:revision>
  <cp:lastPrinted>2014-03-05T19:49:25Z</cp:lastPrinted>
  <dcterms:created xsi:type="dcterms:W3CDTF">2013-04-28T17:42:33Z</dcterms:created>
  <dcterms:modified xsi:type="dcterms:W3CDTF">2016-07-30T15:02:52Z</dcterms:modified>
</cp:coreProperties>
</file>