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0" r:id="rId6"/>
  </p:sldMasterIdLst>
  <p:notesMasterIdLst>
    <p:notesMasterId r:id="rId30"/>
  </p:notesMasterIdLst>
  <p:sldIdLst>
    <p:sldId id="306" r:id="rId7"/>
    <p:sldId id="289" r:id="rId8"/>
    <p:sldId id="258" r:id="rId9"/>
    <p:sldId id="292" r:id="rId10"/>
    <p:sldId id="261" r:id="rId11"/>
    <p:sldId id="270" r:id="rId12"/>
    <p:sldId id="271" r:id="rId13"/>
    <p:sldId id="294" r:id="rId14"/>
    <p:sldId id="298" r:id="rId15"/>
    <p:sldId id="295" r:id="rId16"/>
    <p:sldId id="296" r:id="rId17"/>
    <p:sldId id="297" r:id="rId18"/>
    <p:sldId id="299" r:id="rId19"/>
    <p:sldId id="300" r:id="rId20"/>
    <p:sldId id="301" r:id="rId21"/>
    <p:sldId id="302" r:id="rId22"/>
    <p:sldId id="305" r:id="rId23"/>
    <p:sldId id="303" r:id="rId24"/>
    <p:sldId id="304" r:id="rId25"/>
    <p:sldId id="273" r:id="rId26"/>
    <p:sldId id="307" r:id="rId27"/>
    <p:sldId id="308" r:id="rId28"/>
    <p:sldId id="29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3532" autoAdjust="0"/>
  </p:normalViewPr>
  <p:slideViewPr>
    <p:cSldViewPr snapToGrid="0">
      <p:cViewPr>
        <p:scale>
          <a:sx n="89" d="100"/>
          <a:sy n="89" d="100"/>
        </p:scale>
        <p:origin x="-624" y="1008"/>
      </p:cViewPr>
      <p:guideLst>
        <p:guide orient="horz" pos="2160"/>
        <p:guide pos="2880"/>
      </p:guideLst>
    </p:cSldViewPr>
  </p:slideViewPr>
  <p:notesTextViewPr>
    <p:cViewPr>
      <p:scale>
        <a:sx n="1" d="1"/>
        <a:sy n="1" d="1"/>
      </p:scale>
      <p:origin x="0" y="0"/>
    </p:cViewPr>
  </p:notesTextViewPr>
  <p:sorterViewPr>
    <p:cViewPr>
      <p:scale>
        <a:sx n="100" d="100"/>
        <a:sy n="100" d="100"/>
      </p:scale>
      <p:origin x="0" y="3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08C8F4-19E0-4EE8-96FB-D99A56CDC1A5}" type="datetimeFigureOut">
              <a:rPr lang="en-US" smtClean="0"/>
              <a:t>4/18/2016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C77E3-CF13-4B51-A943-38DF6B18C10A}" type="slidenum">
              <a:rPr lang="en-US" smtClean="0"/>
              <a:t>‹#›</a:t>
            </a:fld>
            <a:endParaRPr lang="en-US"/>
          </a:p>
        </p:txBody>
      </p:sp>
    </p:spTree>
    <p:extLst>
      <p:ext uri="{BB962C8B-B14F-4D97-AF65-F5344CB8AC3E}">
        <p14:creationId xmlns:p14="http://schemas.microsoft.com/office/powerpoint/2010/main" val="182571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should clubs use Rotary Club Central? </a:t>
            </a:r>
          </a:p>
          <a:p>
            <a:r>
              <a:rPr lang="en-US" sz="1200" b="1" kern="1200" dirty="0" smtClean="0">
                <a:solidFill>
                  <a:schemeClr val="tx1"/>
                </a:solidFill>
                <a:effectLst/>
                <a:latin typeface="+mn-lt"/>
                <a:ea typeface="+mn-ea"/>
                <a:cs typeface="+mn-cs"/>
              </a:rPr>
              <a:t>It’s a one-stop shop</a:t>
            </a:r>
            <a:r>
              <a:rPr lang="en-US" sz="1200" kern="1200" dirty="0" smtClean="0">
                <a:solidFill>
                  <a:schemeClr val="tx1"/>
                </a:solidFill>
                <a:effectLst/>
                <a:latin typeface="+mn-lt"/>
                <a:ea typeface="+mn-ea"/>
                <a:cs typeface="+mn-cs"/>
              </a:rPr>
              <a:t>. It provides access to all the data that was previously available from several reports.</a:t>
            </a:r>
          </a:p>
          <a:p>
            <a:r>
              <a:rPr lang="en-US" sz="1200" b="1" kern="1200" dirty="0" smtClean="0">
                <a:solidFill>
                  <a:schemeClr val="tx1"/>
                </a:solidFill>
                <a:effectLst/>
                <a:latin typeface="+mn-lt"/>
                <a:ea typeface="+mn-ea"/>
                <a:cs typeface="+mn-cs"/>
              </a:rPr>
              <a:t>It eliminates some paper.</a:t>
            </a:r>
            <a:r>
              <a:rPr lang="en-US" sz="1200" kern="1200" dirty="0" smtClean="0">
                <a:solidFill>
                  <a:schemeClr val="tx1"/>
                </a:solidFill>
                <a:effectLst/>
                <a:latin typeface="+mn-lt"/>
                <a:ea typeface="+mn-ea"/>
                <a:cs typeface="+mn-cs"/>
              </a:rPr>
              <a:t> It replaces paper forms for membership and Rotary Foundation goals as well as the Planning Guide for Effective Rotary Clubs. </a:t>
            </a:r>
          </a:p>
          <a:p>
            <a:r>
              <a:rPr lang="en-US" sz="1200" b="1" kern="1200" dirty="0" smtClean="0">
                <a:solidFill>
                  <a:schemeClr val="tx1"/>
                </a:solidFill>
                <a:effectLst/>
                <a:latin typeface="+mn-lt"/>
                <a:ea typeface="+mn-ea"/>
                <a:cs typeface="+mn-cs"/>
              </a:rPr>
              <a:t>It fosters continuity in leadership.</a:t>
            </a:r>
            <a:r>
              <a:rPr lang="en-US" sz="1200" kern="1200" dirty="0" smtClean="0">
                <a:solidFill>
                  <a:schemeClr val="tx1"/>
                </a:solidFill>
                <a:effectLst/>
                <a:latin typeface="+mn-lt"/>
                <a:ea typeface="+mn-ea"/>
                <a:cs typeface="+mn-cs"/>
              </a:rPr>
              <a:t> Club leaders change annually, so by offering them the ability to see a history of goals and achievements, it creates consistency among leaders. </a:t>
            </a:r>
          </a:p>
          <a:p>
            <a:r>
              <a:rPr lang="en-US" sz="1200" b="1" kern="1200" dirty="0" smtClean="0">
                <a:solidFill>
                  <a:schemeClr val="tx1"/>
                </a:solidFill>
                <a:effectLst/>
                <a:latin typeface="+mn-lt"/>
                <a:ea typeface="+mn-ea"/>
                <a:cs typeface="+mn-cs"/>
              </a:rPr>
              <a:t>It enables clubs to track their progress.</a:t>
            </a:r>
            <a:r>
              <a:rPr lang="en-US" sz="1200" kern="1200" dirty="0" smtClean="0">
                <a:solidFill>
                  <a:schemeClr val="tx1"/>
                </a:solidFill>
                <a:effectLst/>
                <a:latin typeface="+mn-lt"/>
                <a:ea typeface="+mn-ea"/>
                <a:cs typeface="+mn-cs"/>
              </a:rPr>
              <a:t> Club leaders can determine whether the goals they’ve set are realistic and make changes if needed. </a:t>
            </a:r>
          </a:p>
          <a:p>
            <a:r>
              <a:rPr lang="en-US" sz="1200" b="1" kern="1200" dirty="0" smtClean="0">
                <a:solidFill>
                  <a:schemeClr val="tx1"/>
                </a:solidFill>
                <a:effectLst/>
                <a:latin typeface="+mn-lt"/>
                <a:ea typeface="+mn-ea"/>
                <a:cs typeface="+mn-cs"/>
              </a:rPr>
              <a:t>It creates transparency.</a:t>
            </a:r>
            <a:r>
              <a:rPr lang="en-US" sz="1200" kern="1200" dirty="0" smtClean="0">
                <a:solidFill>
                  <a:schemeClr val="tx1"/>
                </a:solidFill>
                <a:effectLst/>
                <a:latin typeface="+mn-lt"/>
                <a:ea typeface="+mn-ea"/>
                <a:cs typeface="+mn-cs"/>
              </a:rPr>
              <a:t> All club members are able to see club goals. </a:t>
            </a:r>
          </a:p>
          <a:p>
            <a:r>
              <a:rPr lang="en-US" sz="1200" b="1" kern="1200" dirty="0" smtClean="0">
                <a:solidFill>
                  <a:schemeClr val="tx1"/>
                </a:solidFill>
                <a:effectLst/>
                <a:latin typeface="+mn-lt"/>
                <a:ea typeface="+mn-ea"/>
                <a:cs typeface="+mn-cs"/>
              </a:rPr>
              <a:t>It showcases the important work that Rotary clubs do worldwide.</a:t>
            </a:r>
            <a:r>
              <a:rPr lang="en-US" sz="1200" kern="1200" dirty="0" smtClean="0">
                <a:solidFill>
                  <a:schemeClr val="tx1"/>
                </a:solidFill>
                <a:effectLst/>
                <a:latin typeface="+mn-lt"/>
                <a:ea typeface="+mn-ea"/>
                <a:cs typeface="+mn-cs"/>
              </a:rPr>
              <a:t> Until now, Rotary has not had a vehicle for collecting information about the millions of service projects that Rotarians undertake. With Rotary Club Central, clubs can document the details of their projects, such as the number of volunteers and volunteer hours and a list of in-kind donations. </a:t>
            </a:r>
          </a:p>
          <a:p>
            <a:r>
              <a:rPr lang="en-US" sz="1200" kern="1200" dirty="0" smtClean="0">
                <a:solidFill>
                  <a:schemeClr val="tx1"/>
                </a:solidFill>
                <a:effectLst/>
                <a:latin typeface="+mn-lt"/>
                <a:ea typeface="+mn-ea"/>
                <a:cs typeface="+mn-cs"/>
              </a:rPr>
              <a:t> </a:t>
            </a:r>
          </a:p>
        </p:txBody>
      </p:sp>
    </p:spTree>
    <p:extLst>
      <p:ext uri="{BB962C8B-B14F-4D97-AF65-F5344CB8AC3E}">
        <p14:creationId xmlns:p14="http://schemas.microsoft.com/office/powerpoint/2010/main" val="107450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 happy to be here today to show you the features of the online goal-setting tool, Rotary </a:t>
            </a:r>
            <a:r>
              <a:rPr lang="en-US" dirty="0" smtClean="0"/>
              <a:t>Club Central. </a:t>
            </a:r>
          </a:p>
          <a:p>
            <a:endParaRPr lang="en-US" dirty="0" smtClean="0"/>
          </a:p>
          <a:p>
            <a:pPr defTabSz="897301">
              <a:defRPr/>
            </a:pPr>
            <a:r>
              <a:rPr lang="en-US" dirty="0" smtClean="0"/>
              <a:t>This new tool will</a:t>
            </a:r>
            <a:r>
              <a:rPr lang="en-US" baseline="0" dirty="0" smtClean="0"/>
              <a:t> help </a:t>
            </a:r>
            <a:r>
              <a:rPr lang="en-US" dirty="0" smtClean="0"/>
              <a:t>club and district leaders to monitor club progress and achievements in three key performance areas: membership initiatives, service activities, and Rotary Foundation giving. </a:t>
            </a:r>
          </a:p>
          <a:p>
            <a:endParaRPr lang="en-US" dirty="0" smtClean="0"/>
          </a:p>
          <a:p>
            <a:r>
              <a:rPr lang="en-US" dirty="0" smtClean="0"/>
              <a:t>Rotary</a:t>
            </a:r>
            <a:r>
              <a:rPr lang="en-US" baseline="0" dirty="0" smtClean="0"/>
              <a:t> Club Central is available to all Rotarians, but has additional features depending on your officer role.</a:t>
            </a:r>
          </a:p>
          <a:p>
            <a:endParaRPr lang="en-US" baseline="0" dirty="0" smtClean="0"/>
          </a:p>
          <a:p>
            <a:r>
              <a:rPr lang="en-US" baseline="0" dirty="0" smtClean="0"/>
              <a:t>Today, we will cover the following…</a:t>
            </a:r>
          </a:p>
          <a:p>
            <a:endParaRPr lang="en-US" baseline="0" dirty="0" smtClean="0"/>
          </a:p>
          <a:p>
            <a:r>
              <a:rPr lang="en-US" baseline="0" dirty="0" smtClean="0"/>
              <a:t>-We’ll start with a tour of what everyone can see in Rotary Club Central. (CLICK)</a:t>
            </a:r>
          </a:p>
          <a:p>
            <a:r>
              <a:rPr lang="en-US" baseline="0" dirty="0" smtClean="0"/>
              <a:t>-Then, we’ll go into who can enter goals, and how to enter them. (CLICK)</a:t>
            </a:r>
          </a:p>
          <a:p>
            <a:r>
              <a:rPr lang="en-US" baseline="0" dirty="0" smtClean="0"/>
              <a:t>-Next, we’ll explore the features available to district level officers. (CLICK)</a:t>
            </a:r>
          </a:p>
          <a:p>
            <a:r>
              <a:rPr lang="en-US" baseline="0" dirty="0" smtClean="0"/>
              <a:t>-Finally, you’ll have the chance to ask any questions that weren’t covered. (CLICK)</a:t>
            </a:r>
          </a:p>
          <a:p>
            <a:endParaRPr lang="en-US" dirty="0"/>
          </a:p>
        </p:txBody>
      </p:sp>
    </p:spTree>
    <p:extLst>
      <p:ext uri="{BB962C8B-B14F-4D97-AF65-F5344CB8AC3E}">
        <p14:creationId xmlns:p14="http://schemas.microsoft.com/office/powerpoint/2010/main" val="107450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few ways</a:t>
            </a:r>
            <a:r>
              <a:rPr lang="en-US" baseline="0" dirty="0" smtClean="0"/>
              <a:t> to access Rotary Club Central from the new website. The most direct way is from the “My Rotary” page where you will see “My Club Snapshot.” (CLICK)</a:t>
            </a:r>
          </a:p>
          <a:p>
            <a:endParaRPr lang="en-US" baseline="0" dirty="0" smtClean="0"/>
          </a:p>
          <a:p>
            <a:r>
              <a:rPr lang="en-US" baseline="0" dirty="0" smtClean="0"/>
              <a:t>From here, you can see some of your club’s details (such as meeting location, website, charter date, members, etc.)</a:t>
            </a:r>
          </a:p>
          <a:p>
            <a:r>
              <a:rPr lang="en-US" baseline="0" dirty="0" smtClean="0"/>
              <a:t>You can also see a summary of how many goals your club has set and achieved in each section of Rotary Club Central. </a:t>
            </a:r>
          </a:p>
          <a:p>
            <a:r>
              <a:rPr lang="en-US" baseline="0" dirty="0" smtClean="0"/>
              <a:t>At the bottom of the club snapshot, you can click “Visit Rotary Club Central” to start viewing and editing goals. (CLICK)</a:t>
            </a:r>
            <a:br>
              <a:rPr lang="en-US" baseline="0" dirty="0" smtClean="0"/>
            </a:br>
            <a:r>
              <a:rPr lang="en-US" baseline="0" dirty="0" smtClean="0"/>
              <a:t/>
            </a:r>
            <a:br>
              <a:rPr lang="en-US" baseline="0" dirty="0" smtClean="0"/>
            </a:br>
            <a:r>
              <a:rPr lang="en-US" baseline="0" dirty="0" smtClean="0"/>
              <a:t>It can also be accessed from the “Project Lifecycle” under Take Action, or “Club and District Administration” under Manage.</a:t>
            </a:r>
            <a:endParaRPr lang="en-US" dirty="0"/>
          </a:p>
        </p:txBody>
      </p:sp>
      <p:sp>
        <p:nvSpPr>
          <p:cNvPr id="4" name="Slide Number Placeholder 3"/>
          <p:cNvSpPr>
            <a:spLocks noGrp="1"/>
          </p:cNvSpPr>
          <p:nvPr>
            <p:ph type="sldNum" sz="quarter" idx="10"/>
          </p:nvPr>
        </p:nvSpPr>
        <p:spPr/>
        <p:txBody>
          <a:bodyPr/>
          <a:lstStyle/>
          <a:p>
            <a:fld id="{FE9C77E3-CF13-4B51-A943-38DF6B18C10A}" type="slidenum">
              <a:rPr lang="en-US" smtClean="0"/>
              <a:t>4</a:t>
            </a:fld>
            <a:endParaRPr lang="en-US"/>
          </a:p>
        </p:txBody>
      </p:sp>
    </p:spTree>
    <p:extLst>
      <p:ext uri="{BB962C8B-B14F-4D97-AF65-F5344CB8AC3E}">
        <p14:creationId xmlns:p14="http://schemas.microsoft.com/office/powerpoint/2010/main" val="5490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always begin</a:t>
            </a:r>
            <a:r>
              <a:rPr lang="en-US" baseline="0" dirty="0" smtClean="0"/>
              <a:t> at the Your Club tab. </a:t>
            </a:r>
          </a:p>
          <a:p>
            <a:endParaRPr lang="en-US" baseline="0" dirty="0" smtClean="0"/>
          </a:p>
          <a:p>
            <a:r>
              <a:rPr lang="en-US" baseline="0" dirty="0" smtClean="0"/>
              <a:t>(CLICK)</a:t>
            </a:r>
          </a:p>
          <a:p>
            <a:endParaRPr lang="en-US" baseline="0" dirty="0" smtClean="0"/>
          </a:p>
          <a:p>
            <a:r>
              <a:rPr lang="en-US" baseline="0" dirty="0" smtClean="0"/>
              <a:t>You can see that in addition to Your Club, there are tabs for Service and Foundation Giving</a:t>
            </a:r>
          </a:p>
          <a:p>
            <a:endParaRPr lang="en-US" dirty="0" smtClean="0"/>
          </a:p>
          <a:p>
            <a:r>
              <a:rPr lang="en-US" dirty="0" smtClean="0"/>
              <a:t>For</a:t>
            </a:r>
            <a:r>
              <a:rPr lang="en-US" baseline="0" dirty="0" smtClean="0"/>
              <a:t> Your Club, we start with the Trends section which shows your club’s membership r</a:t>
            </a:r>
            <a:r>
              <a:rPr lang="en-US" dirty="0" smtClean="0"/>
              <a:t>etention </a:t>
            </a:r>
            <a:r>
              <a:rPr lang="en-US" dirty="0"/>
              <a:t>over the last </a:t>
            </a:r>
            <a:r>
              <a:rPr lang="en-US" dirty="0" smtClean="0"/>
              <a:t>five </a:t>
            </a:r>
            <a:r>
              <a:rPr lang="en-US" dirty="0"/>
              <a:t>years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C381EF4-BB24-435C-A1EF-9669D42F0A35}" type="slidenum">
              <a:rPr lang="en-US" smtClean="0"/>
              <a:pPr>
                <a:defRPr/>
              </a:pPr>
              <a:t>5</a:t>
            </a:fld>
            <a:endParaRPr lang="en-US"/>
          </a:p>
        </p:txBody>
      </p:sp>
    </p:spTree>
    <p:extLst>
      <p:ext uri="{BB962C8B-B14F-4D97-AF65-F5344CB8AC3E}">
        <p14:creationId xmlns:p14="http://schemas.microsoft.com/office/powerpoint/2010/main" val="478307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aseline="0" dirty="0" smtClean="0"/>
              <a:t>So, now that we’ve covered the basics, let’s talk about entering goals.</a:t>
            </a:r>
          </a:p>
          <a:p>
            <a:endParaRPr lang="en-US" dirty="0"/>
          </a:p>
        </p:txBody>
      </p:sp>
    </p:spTree>
    <p:extLst>
      <p:ext uri="{BB962C8B-B14F-4D97-AF65-F5344CB8AC3E}">
        <p14:creationId xmlns:p14="http://schemas.microsoft.com/office/powerpoint/2010/main" val="1074501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in the club</a:t>
            </a:r>
            <a:r>
              <a:rPr lang="en-US" baseline="0" dirty="0" smtClean="0"/>
              <a:t> can view goals, but </a:t>
            </a:r>
            <a:r>
              <a:rPr lang="en-US" dirty="0" smtClean="0"/>
              <a:t>who specifically can enter</a:t>
            </a:r>
            <a:r>
              <a:rPr lang="en-US" baseline="0" dirty="0" smtClean="0"/>
              <a:t> and edit goals?</a:t>
            </a:r>
          </a:p>
          <a:p>
            <a:endParaRPr lang="en-US" baseline="0" dirty="0" smtClean="0"/>
          </a:p>
          <a:p>
            <a:r>
              <a:rPr lang="en-US" baseline="0" dirty="0" smtClean="0"/>
              <a:t>(CLICK)</a:t>
            </a:r>
          </a:p>
          <a:p>
            <a:endParaRPr lang="en-US" baseline="0" dirty="0" smtClean="0"/>
          </a:p>
          <a:p>
            <a:pPr defTabSz="897301">
              <a:defRPr/>
            </a:pPr>
            <a:r>
              <a:rPr lang="en-US" baseline="0" dirty="0" smtClean="0"/>
              <a:t>At the club level, the president, secretary, treasurer, Foundation chair, membership chair, and executive secretary can all enter goals for the year they are in office?</a:t>
            </a:r>
          </a:p>
          <a:p>
            <a:pPr defTabSz="897301">
              <a:defRPr/>
            </a:pPr>
            <a:r>
              <a:rPr lang="en-US" baseline="0" dirty="0" smtClean="0"/>
              <a:t/>
            </a:r>
            <a:br>
              <a:rPr lang="en-US" baseline="0" dirty="0" smtClean="0"/>
            </a:br>
            <a:r>
              <a:rPr lang="en-US" baseline="0" dirty="0" smtClean="0"/>
              <a:t>(CLICK)</a:t>
            </a:r>
            <a:br>
              <a:rPr lang="en-US" baseline="0" dirty="0" smtClean="0"/>
            </a:br>
            <a:endParaRPr lang="en-US" baseline="0" dirty="0" smtClean="0"/>
          </a:p>
          <a:p>
            <a:pPr defTabSz="897301">
              <a:defRPr/>
            </a:pPr>
            <a:r>
              <a:rPr lang="en-US" baseline="0" dirty="0" smtClean="0"/>
              <a:t>At the district level, the district governor, committee chairs, and district executive secretary can view and edit the goals for all clubs in the district for their year. The assistant governors may view all goals but only edit the goals for the clubs in their club group. This is so district officers can assist a club with reporting its goals in case the club is unable to do so. When goals are set on behalf of a club, an automated email is generated and sent to the club president listing the goal change and who made the change. </a:t>
            </a:r>
          </a:p>
          <a:p>
            <a:endParaRPr lang="en-US" baseline="0" dirty="0" smtClean="0"/>
          </a:p>
          <a:p>
            <a:r>
              <a:rPr lang="en-US" baseline="0" dirty="0" smtClean="0"/>
              <a:t>Ideally, club officers will enter their club’s goals during their elect year. </a:t>
            </a:r>
          </a:p>
          <a:p>
            <a:endParaRPr lang="en-US" baseline="0" dirty="0" smtClean="0"/>
          </a:p>
          <a:p>
            <a:r>
              <a:rPr lang="en-US" baseline="0" dirty="0" smtClean="0"/>
              <a:t>(CLICK)</a:t>
            </a:r>
          </a:p>
          <a:p>
            <a:endParaRPr lang="en-US" baseline="0" dirty="0" smtClean="0"/>
          </a:p>
          <a:p>
            <a:r>
              <a:rPr lang="en-US" baseline="0" dirty="0" smtClean="0"/>
              <a:t>However, current, incoming, and immediate past officers can view all year tabs, and edit goals and achievements for their own year at any time (even after their year is over).</a:t>
            </a:r>
            <a:endParaRPr lang="en-US" dirty="0" smtClean="0"/>
          </a:p>
          <a:p>
            <a:endParaRPr lang="en-US" dirty="0" smtClean="0"/>
          </a:p>
          <a:p>
            <a:r>
              <a:rPr lang="en-US" dirty="0" smtClean="0"/>
              <a:t>So, let’s take a look at two examples</a:t>
            </a:r>
            <a:r>
              <a:rPr lang="en-US" baseline="0" dirty="0" smtClean="0"/>
              <a:t> of a club entering a goal.</a:t>
            </a:r>
            <a:endParaRPr lang="en-US" dirty="0"/>
          </a:p>
        </p:txBody>
      </p:sp>
    </p:spTree>
    <p:extLst>
      <p:ext uri="{BB962C8B-B14F-4D97-AF65-F5344CB8AC3E}">
        <p14:creationId xmlns:p14="http://schemas.microsoft.com/office/powerpoint/2010/main" val="324633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the edit page, you have instructions to help you fill out the supporting goals. For even more information you can click the question mark next to Annual Fund.</a:t>
            </a:r>
          </a:p>
          <a:p>
            <a:endParaRPr lang="en-US" baseline="0" dirty="0" smtClean="0"/>
          </a:p>
          <a:p>
            <a:r>
              <a:rPr lang="en-US" baseline="0" dirty="0" smtClean="0"/>
              <a:t>So, for this goal you will have to estimate a number of individual donors and then the average contribution amount for each goal level. As you fill in these sub-totals, you will see them automatically added to reflect your club’s total Annual Fund goal.</a:t>
            </a:r>
          </a:p>
          <a:p>
            <a:endParaRPr lang="en-US" baseline="0" dirty="0" smtClean="0"/>
          </a:p>
          <a:p>
            <a:r>
              <a:rPr lang="en-US" baseline="0" dirty="0" smtClean="0"/>
              <a:t>(CLICK)</a:t>
            </a:r>
          </a:p>
          <a:p>
            <a:endParaRPr lang="en-US" baseline="0" dirty="0" smtClean="0"/>
          </a:p>
          <a:p>
            <a:r>
              <a:rPr lang="en-US" baseline="0" dirty="0" smtClean="0"/>
              <a:t>Underneath each sub-goal is the club’s achievement towards that goal. You’ll notice this achievement information is automatically populated from Rotary International’s database and does not need to be entered by the user. This is updated daily.</a:t>
            </a:r>
            <a:endParaRPr lang="en-US" dirty="0"/>
          </a:p>
        </p:txBody>
      </p:sp>
    </p:spTree>
    <p:extLst>
      <p:ext uri="{BB962C8B-B14F-4D97-AF65-F5344CB8AC3E}">
        <p14:creationId xmlns:p14="http://schemas.microsoft.com/office/powerpoint/2010/main" val="33499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800" dirty="0" smtClean="0">
                <a:latin typeface="Times New Roman" pitchFamily="18" charset="0"/>
                <a:ea typeface="MS PGothic" pitchFamily="34" charset="-128"/>
              </a:rPr>
              <a:t>(Answer any questions possible)</a:t>
            </a:r>
          </a:p>
          <a:p>
            <a:pPr>
              <a:defRPr/>
            </a:pPr>
            <a:endParaRPr lang="en-US" sz="2800" dirty="0" smtClean="0">
              <a:latin typeface="Times New Roman" pitchFamily="18" charset="0"/>
              <a:ea typeface="MS PGothic" pitchFamily="34" charset="-128"/>
            </a:endParaRPr>
          </a:p>
          <a:p>
            <a:pPr>
              <a:defRPr/>
            </a:pPr>
            <a:r>
              <a:rPr lang="en-US" sz="2800" dirty="0" smtClean="0">
                <a:latin typeface="Times New Roman" pitchFamily="18" charset="0"/>
                <a:ea typeface="MS PGothic" pitchFamily="34" charset="-128"/>
              </a:rPr>
              <a:t>For more specific details about each goal and achievement, please refer to the Club Reference Guide. The</a:t>
            </a:r>
            <a:r>
              <a:rPr lang="en-US" sz="2800" baseline="0" dirty="0" smtClean="0">
                <a:latin typeface="Times New Roman" pitchFamily="18" charset="0"/>
                <a:ea typeface="MS PGothic" pitchFamily="34" charset="-128"/>
              </a:rPr>
              <a:t> </a:t>
            </a:r>
            <a:r>
              <a:rPr lang="en-US" sz="2800" dirty="0" smtClean="0">
                <a:latin typeface="Times New Roman" pitchFamily="18" charset="0"/>
                <a:ea typeface="MS PGothic" pitchFamily="34" charset="-128"/>
              </a:rPr>
              <a:t>District Reference Guide provides further information about the district-level features we’ve covered. These are both available</a:t>
            </a:r>
            <a:r>
              <a:rPr lang="en-US" sz="2800" baseline="0" dirty="0" smtClean="0">
                <a:latin typeface="Times New Roman" pitchFamily="18" charset="0"/>
                <a:ea typeface="MS PGothic" pitchFamily="34" charset="-128"/>
              </a:rPr>
              <a:t> in the Learn module at the </a:t>
            </a:r>
            <a:r>
              <a:rPr lang="en-US" sz="2800" baseline="0" dirty="0" err="1" smtClean="0">
                <a:latin typeface="Times New Roman" pitchFamily="18" charset="0"/>
                <a:ea typeface="MS PGothic" pitchFamily="34" charset="-128"/>
              </a:rPr>
              <a:t>MyRotary</a:t>
            </a:r>
            <a:r>
              <a:rPr lang="en-US" sz="2800" baseline="0" dirty="0" smtClean="0">
                <a:latin typeface="Times New Roman" pitchFamily="18" charset="0"/>
                <a:ea typeface="MS PGothic" pitchFamily="34" charset="-128"/>
              </a:rPr>
              <a:t> website.</a:t>
            </a:r>
            <a:endParaRPr lang="en-US" sz="2800" dirty="0" smtClean="0">
              <a:latin typeface="Times New Roman" pitchFamily="18" charset="0"/>
              <a:ea typeface="MS PGothic" pitchFamily="34" charset="-128"/>
            </a:endParaRPr>
          </a:p>
          <a:p>
            <a:pPr>
              <a:defRPr/>
            </a:pPr>
            <a:endParaRPr lang="en-US" sz="2800" dirty="0" smtClean="0">
              <a:latin typeface="Times New Roman" pitchFamily="18" charset="0"/>
              <a:ea typeface="MS PGothic" pitchFamily="34" charset="-128"/>
            </a:endParaRPr>
          </a:p>
          <a:p>
            <a:pPr>
              <a:defRPr/>
            </a:pPr>
            <a:r>
              <a:rPr lang="en-US" sz="2800" dirty="0" smtClean="0">
                <a:latin typeface="Times New Roman" pitchFamily="18" charset="0"/>
                <a:ea typeface="MS PGothic" pitchFamily="34" charset="-128"/>
              </a:rPr>
              <a:t>Any additional questions can be directed to the</a:t>
            </a:r>
            <a:r>
              <a:rPr lang="en-US" sz="2800" baseline="0" dirty="0" smtClean="0">
                <a:latin typeface="Times New Roman" pitchFamily="18" charset="0"/>
                <a:ea typeface="MS PGothic" pitchFamily="34" charset="-128"/>
              </a:rPr>
              <a:t> Contact Center or </a:t>
            </a:r>
            <a:r>
              <a:rPr lang="en-US" sz="2800" dirty="0" smtClean="0">
                <a:latin typeface="Times New Roman" pitchFamily="18" charset="0"/>
                <a:ea typeface="MS PGothic" pitchFamily="34" charset="-128"/>
              </a:rPr>
              <a:t>your Club and District Support Representative.</a:t>
            </a:r>
          </a:p>
          <a:p>
            <a:pPr>
              <a:defRPr/>
            </a:pPr>
            <a:endParaRPr lang="en-US" sz="2800" dirty="0" smtClean="0">
              <a:latin typeface="Times New Roman" pitchFamily="18" charset="0"/>
              <a:ea typeface="MS PGothic" pitchFamily="34" charset="-128"/>
            </a:endParaRPr>
          </a:p>
          <a:p>
            <a:pPr>
              <a:defRPr/>
            </a:pPr>
            <a:r>
              <a:rPr lang="en-US" sz="2800" dirty="0" smtClean="0">
                <a:latin typeface="Times New Roman" pitchFamily="18" charset="0"/>
                <a:ea typeface="MS PGothic" pitchFamily="34" charset="-128"/>
              </a:rPr>
              <a:t>Thank you.</a:t>
            </a:r>
          </a:p>
          <a:p>
            <a:pPr>
              <a:defRPr/>
            </a:pPr>
            <a:endParaRPr lang="en-US" sz="2800" dirty="0">
              <a:latin typeface="Times New Roman" pitchFamily="18" charset="0"/>
              <a:ea typeface="MS PGothic" pitchFamily="34" charset="-128"/>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AC9D689-1F65-4F9A-B3FF-B99B57FC02CA}" type="datetime1">
              <a:rPr lang="en-US">
                <a:solidFill>
                  <a:srgbClr val="000000"/>
                </a:solidFill>
              </a:rPr>
              <a:pPr>
                <a:defRPr/>
              </a:pPr>
              <a:t>4/18/2016</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4451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A946802-66FF-41F5-82A8-BFBCBDE7F79B}" type="datetime1">
              <a:rPr lang="en-US">
                <a:solidFill>
                  <a:srgbClr val="000000"/>
                </a:solidFill>
              </a:rPr>
              <a:pPr>
                <a:defRPr/>
              </a:pPr>
              <a:t>4/18/2016</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84772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6263" y="0"/>
            <a:ext cx="2217737" cy="6245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875" y="0"/>
            <a:ext cx="6503988" cy="6245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F34D6FE4-FB9D-40F9-A7DB-F068880A7873}" type="datetime1">
              <a:rPr lang="en-US">
                <a:solidFill>
                  <a:srgbClr val="000000"/>
                </a:solidFill>
              </a:rPr>
              <a:pPr>
                <a:defRPr/>
              </a:pPr>
              <a:t>4/18/2016</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14821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9875" y="0"/>
            <a:ext cx="8229600" cy="9699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9875" y="1084263"/>
            <a:ext cx="4360863" cy="5160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084263"/>
            <a:ext cx="4360862" cy="5160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1F8046E1-389E-4216-97CE-638D3CCE6D6C}" type="datetime1">
              <a:rPr lang="en-US">
                <a:solidFill>
                  <a:srgbClr val="000000"/>
                </a:solidFill>
              </a:rPr>
              <a:pPr>
                <a:defRPr/>
              </a:pPr>
              <a:t>4/18/2016</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50458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7" name="Rectangle 6"/>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030414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5561919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889208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7" name="Rectangle 6"/>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7913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7" name="Rectangle 6"/>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10652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812420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6616DD-B007-4FC5-877A-CAE37F7D6E84}"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1FDFFD16-8FFB-472B-BF6C-0F240E3277BD}" type="datetime1">
              <a:rPr lang="en-US">
                <a:solidFill>
                  <a:srgbClr val="000000"/>
                </a:solidFill>
              </a:rPr>
              <a:pPr>
                <a:defRPr/>
              </a:pPr>
              <a:t>4/18/2016</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559351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6616DD-B007-4FC5-877A-CAE37F7D6E84}"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F6616DD-B007-4FC5-877A-CAE37F7D6E84}"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31E69-9C5D-448F-993A-8B801886229D}"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616DD-B007-4FC5-877A-CAE37F7D6E84}" type="datetimeFigureOut">
              <a:rPr lang="en-US" smtClean="0"/>
              <a:t>4/18/2016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31E69-9C5D-448F-993A-8B801886229D}"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616DD-B007-4FC5-877A-CAE37F7D6E84}" type="datetimeFigureOut">
              <a:rPr lang="en-US" smtClean="0"/>
              <a:t>4/18/2016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31E69-9C5D-448F-993A-8B801886229D}"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F6616DD-B007-4FC5-877A-CAE37F7D6E84}" type="datetimeFigureOut">
              <a:rPr lang="en-US" smtClean="0"/>
              <a:t>4/18/2016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31E69-9C5D-448F-993A-8B801886229D}"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F6616DD-B007-4FC5-877A-CAE37F7D6E84}"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31E69-9C5D-448F-993A-8B801886229D}"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616DD-B007-4FC5-877A-CAE37F7D6E84}"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31E69-9C5D-448F-993A-8B801886229D}"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A11EC939-C0CA-4A54-B8D2-A152B68CC0BC}" type="datetime1">
              <a:rPr lang="en-US">
                <a:solidFill>
                  <a:srgbClr val="000000"/>
                </a:solidFill>
              </a:rPr>
              <a:pPr>
                <a:defRPr/>
              </a:pPr>
              <a:t>4/18/2016</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86154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875" y="1084263"/>
            <a:ext cx="4360863" cy="516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084263"/>
            <a:ext cx="4360862" cy="516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B21000DB-4D72-44E0-8173-2B175FC4E6CD}" type="datetime1">
              <a:rPr lang="en-US">
                <a:solidFill>
                  <a:srgbClr val="000000"/>
                </a:solidFill>
              </a:rPr>
              <a:pPr>
                <a:defRPr/>
              </a:pPr>
              <a:t>4/18/2016</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282730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AB6B28F8-CE64-49CE-A88A-28A00B108AD4}" type="datetime1">
              <a:rPr lang="en-US">
                <a:solidFill>
                  <a:srgbClr val="000000"/>
                </a:solidFill>
              </a:rPr>
              <a:pPr>
                <a:defRPr/>
              </a:pPr>
              <a:t>4/18/2016</a:t>
            </a:fld>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11351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07733247-F9A6-4185-9757-41990CFAFF72}" type="datetime1">
              <a:rPr lang="en-US">
                <a:solidFill>
                  <a:srgbClr val="000000"/>
                </a:solidFill>
              </a:rPr>
              <a:pPr>
                <a:defRPr/>
              </a:pPr>
              <a:t>4/18/2016</a:t>
            </a:fld>
            <a:endParaRPr lang="en-US">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62622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DFDCCC34-2B85-453D-BF25-CC84916DF432}" type="datetime1">
              <a:rPr lang="en-US">
                <a:solidFill>
                  <a:srgbClr val="000000"/>
                </a:solidFill>
              </a:rPr>
              <a:pPr>
                <a:defRPr/>
              </a:pPr>
              <a:t>4/18/2016</a:t>
            </a:fld>
            <a:endParaRPr lang="en-US">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72132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8B13BCCE-4D9A-44A5-B4AC-70ED04637F60}" type="datetime1">
              <a:rPr lang="en-US">
                <a:solidFill>
                  <a:srgbClr val="000000"/>
                </a:solidFill>
              </a:rPr>
              <a:pPr>
                <a:defRPr/>
              </a:pPr>
              <a:t>4/18/2016</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7709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5780528F-5B02-49D8-AE41-3A79B39487A5}" type="datetime1">
              <a:rPr lang="en-US">
                <a:solidFill>
                  <a:srgbClr val="000000"/>
                </a:solidFill>
              </a:rPr>
              <a:pPr>
                <a:defRPr/>
              </a:pPr>
              <a:t>4/18/2016</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14181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6" name="Rectangle 6"/>
          <p:cNvSpPr>
            <a:spLocks noGrp="1" noChangeArrowheads="1"/>
          </p:cNvSpPr>
          <p:nvPr>
            <p:ph type="title"/>
          </p:nvPr>
        </p:nvSpPr>
        <p:spPr bwMode="auto">
          <a:xfrm>
            <a:off x="269875" y="0"/>
            <a:ext cx="822960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087" name="Rectangle 7"/>
          <p:cNvSpPr>
            <a:spLocks noGrp="1" noChangeArrowheads="1"/>
          </p:cNvSpPr>
          <p:nvPr>
            <p:ph type="body" idx="1"/>
          </p:nvPr>
        </p:nvSpPr>
        <p:spPr bwMode="auto">
          <a:xfrm>
            <a:off x="269875" y="1084263"/>
            <a:ext cx="8874125" cy="516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082"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a:latin typeface="Calibri" pitchFamily="34" charset="0"/>
              </a:defRPr>
            </a:lvl1pPr>
          </a:lstStyle>
          <a:p>
            <a:pPr defTabSz="457200" fontAlgn="base">
              <a:spcBef>
                <a:spcPct val="0"/>
              </a:spcBef>
              <a:spcAft>
                <a:spcPct val="0"/>
              </a:spcAft>
              <a:defRPr/>
            </a:pPr>
            <a:fld id="{D55E5D1C-B5EF-4CD9-8C69-7BA86FF91DE5}" type="datetime1">
              <a:rPr lang="en-US">
                <a:solidFill>
                  <a:srgbClr val="000000"/>
                </a:solidFill>
              </a:rPr>
              <a:pPr defTabSz="457200" fontAlgn="base">
                <a:spcBef>
                  <a:spcPct val="0"/>
                </a:spcBef>
                <a:spcAft>
                  <a:spcPct val="0"/>
                </a:spcAft>
                <a:defRPr/>
              </a:pPr>
              <a:t>4/18/2016</a:t>
            </a:fld>
            <a:endParaRPr lang="en-US">
              <a:solidFill>
                <a:srgbClr val="000000"/>
              </a:solidFill>
            </a:endParaRPr>
          </a:p>
        </p:txBody>
      </p:sp>
      <p:sp>
        <p:nvSpPr>
          <p:cNvPr id="174083"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Calibri" pitchFamily="34" charset="0"/>
              </a:defRPr>
            </a:lvl1pPr>
          </a:lstStyle>
          <a:p>
            <a:pPr defTabSz="457200" fontAlgn="base">
              <a:spcBef>
                <a:spcPct val="0"/>
              </a:spcBef>
              <a:spcAft>
                <a:spcPct val="0"/>
              </a:spcAft>
              <a:defRPr/>
            </a:pPr>
            <a:endParaRPr lang="en-US">
              <a:solidFill>
                <a:srgbClr val="000000"/>
              </a:solidFill>
            </a:endParaRPr>
          </a:p>
        </p:txBody>
      </p:sp>
      <p:pic>
        <p:nvPicPr>
          <p:cNvPr id="1031" name="Picture 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442200" y="6451600"/>
            <a:ext cx="15446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345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000">
          <a:solidFill>
            <a:schemeClr val="bg1"/>
          </a:solidFill>
          <a:latin typeface="+mj-lt"/>
          <a:ea typeface="MS PGothic" pitchFamily="34" charset="-128"/>
          <a:cs typeface="+mj-cs"/>
        </a:defRPr>
      </a:lvl1pPr>
      <a:lvl2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2pPr>
      <a:lvl3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3pPr>
      <a:lvl4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4pPr>
      <a:lvl5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5pPr>
      <a:lvl6pPr marL="457200" algn="l" rtl="0" fontAlgn="base">
        <a:spcBef>
          <a:spcPct val="0"/>
        </a:spcBef>
        <a:spcAft>
          <a:spcPct val="0"/>
        </a:spcAft>
        <a:defRPr sz="4000">
          <a:solidFill>
            <a:schemeClr val="bg1"/>
          </a:solidFill>
          <a:latin typeface="Arial" charset="0"/>
          <a:ea typeface="ＭＳ Ｐゴシック" charset="0"/>
          <a:cs typeface="Arial" charset="0"/>
        </a:defRPr>
      </a:lvl6pPr>
      <a:lvl7pPr marL="914400" algn="l" rtl="0" fontAlgn="base">
        <a:spcBef>
          <a:spcPct val="0"/>
        </a:spcBef>
        <a:spcAft>
          <a:spcPct val="0"/>
        </a:spcAft>
        <a:defRPr sz="4000">
          <a:solidFill>
            <a:schemeClr val="bg1"/>
          </a:solidFill>
          <a:latin typeface="Arial" charset="0"/>
          <a:ea typeface="ＭＳ Ｐゴシック" charset="0"/>
          <a:cs typeface="Arial" charset="0"/>
        </a:defRPr>
      </a:lvl7pPr>
      <a:lvl8pPr marL="1371600" algn="l" rtl="0" fontAlgn="base">
        <a:spcBef>
          <a:spcPct val="0"/>
        </a:spcBef>
        <a:spcAft>
          <a:spcPct val="0"/>
        </a:spcAft>
        <a:defRPr sz="4000">
          <a:solidFill>
            <a:schemeClr val="bg1"/>
          </a:solidFill>
          <a:latin typeface="Arial" charset="0"/>
          <a:ea typeface="ＭＳ Ｐゴシック" charset="0"/>
          <a:cs typeface="Arial" charset="0"/>
        </a:defRPr>
      </a:lvl8pPr>
      <a:lvl9pPr marL="1828800" algn="l" rtl="0" fontAlgn="base">
        <a:spcBef>
          <a:spcPct val="0"/>
        </a:spcBef>
        <a:spcAft>
          <a:spcPct val="0"/>
        </a:spcAft>
        <a:defRPr sz="4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499"/>
          </a:xfrm>
          <a:prstGeom prst="rect">
            <a:avLst/>
          </a:prstGeom>
          <a:noFill/>
        </p:spPr>
        <p:txBody>
          <a:bodyPr wrap="square" lIns="0" tIns="0" rIns="0" bIns="0" rtlCol="0">
            <a:spAutoFit/>
          </a:bodyPr>
          <a:lstStyle/>
          <a:p>
            <a:pPr algn="r" eaLnBrk="0" fontAlgn="base" hangingPunct="0">
              <a:spcBef>
                <a:spcPct val="0"/>
              </a:spcBef>
              <a:spcAft>
                <a:spcPct val="0"/>
              </a:spcAft>
            </a:pPr>
            <a:r>
              <a:rPr lang="en-US" sz="900" dirty="0" smtClean="0">
                <a:solidFill>
                  <a:srgbClr val="BCBDC0"/>
                </a:solidFill>
                <a:latin typeface="Arial Narrow"/>
                <a:cs typeface="Arial Narrow"/>
              </a:rPr>
              <a:t>TITLE |  </a:t>
            </a:r>
            <a:fld id="{CF1A8821-C998-834A-B51E-54D54792926D}" type="slidenum">
              <a:rPr lang="en-US" sz="900" spc="300" smtClean="0">
                <a:solidFill>
                  <a:srgbClr val="BCBDC0"/>
                </a:solidFill>
                <a:latin typeface="Arial Narrow"/>
                <a:ea typeface="ヒラギノ角ゴ Pro W3" charset="0"/>
                <a:cs typeface="Arial Narrow"/>
              </a:rPr>
              <a:pPr algn="r" eaLnBrk="0" fontAlgn="base" hangingPunct="0">
                <a:spcBef>
                  <a:spcPct val="0"/>
                </a:spcBef>
                <a:spcAft>
                  <a:spcPct val="0"/>
                </a:spcAft>
              </a:pPr>
              <a:t>‹#›</a:t>
            </a:fld>
            <a:r>
              <a:rPr lang="en-US" sz="900" spc="300" dirty="0" smtClean="0">
                <a:solidFill>
                  <a:srgbClr val="BCBDC0"/>
                </a:solidFill>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24478455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F6616DD-B007-4FC5-877A-CAE37F7D6E84}" type="datetimeFigureOut">
              <a:rPr lang="en-US" smtClean="0"/>
              <a:t>4/18/2016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5F31E69-9C5D-448F-993A-8B801886229D}"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5.xml"/><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1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Striving to be a Vibrant Club</a:t>
            </a:r>
            <a:endParaRPr lang="en-US" dirty="0"/>
          </a:p>
        </p:txBody>
      </p:sp>
      <p:sp>
        <p:nvSpPr>
          <p:cNvPr id="5" name="Subtitle 4"/>
          <p:cNvSpPr>
            <a:spLocks noGrp="1"/>
          </p:cNvSpPr>
          <p:nvPr>
            <p:ph type="subTitle" idx="1"/>
          </p:nvPr>
        </p:nvSpPr>
        <p:spPr/>
        <p:txBody>
          <a:bodyPr>
            <a:noAutofit/>
          </a:bodyPr>
          <a:lstStyle/>
          <a:p>
            <a:r>
              <a:rPr lang="en-US" sz="3200" dirty="0" smtClean="0">
                <a:solidFill>
                  <a:schemeClr val="tx1"/>
                </a:solidFill>
              </a:rPr>
              <a:t>Managing your Club Goals in </a:t>
            </a:r>
          </a:p>
          <a:p>
            <a:r>
              <a:rPr lang="en-US" sz="3200" dirty="0" smtClean="0">
                <a:solidFill>
                  <a:schemeClr val="tx1"/>
                </a:solidFill>
              </a:rPr>
              <a:t>Rotary Club Central</a:t>
            </a:r>
            <a:endParaRPr lang="en-US" sz="3200"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36" y="621968"/>
            <a:ext cx="7903480" cy="1502667"/>
          </a:xfrm>
          <a:prstGeom prst="rect">
            <a:avLst/>
          </a:prstGeom>
        </p:spPr>
      </p:pic>
    </p:spTree>
    <p:extLst>
      <p:ext uri="{BB962C8B-B14F-4D97-AF65-F5344CB8AC3E}">
        <p14:creationId xmlns:p14="http://schemas.microsoft.com/office/powerpoint/2010/main" val="2941507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334" y="1290917"/>
            <a:ext cx="8806378" cy="5335793"/>
          </a:xfrm>
        </p:spPr>
      </p:pic>
      <p:sp>
        <p:nvSpPr>
          <p:cNvPr id="2" name="Title 1"/>
          <p:cNvSpPr>
            <a:spLocks noGrp="1"/>
          </p:cNvSpPr>
          <p:nvPr>
            <p:ph type="title"/>
          </p:nvPr>
        </p:nvSpPr>
        <p:spPr/>
        <p:txBody>
          <a:bodyPr/>
          <a:lstStyle/>
          <a:p>
            <a:r>
              <a:rPr lang="en-US" dirty="0" smtClean="0"/>
              <a:t>Entering Membership Goals</a:t>
            </a:r>
            <a:endParaRPr lang="en-US" dirty="0"/>
          </a:p>
        </p:txBody>
      </p:sp>
    </p:spTree>
    <p:extLst>
      <p:ext uri="{BB962C8B-B14F-4D97-AF65-F5344CB8AC3E}">
        <p14:creationId xmlns:p14="http://schemas.microsoft.com/office/powerpoint/2010/main" val="1665192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395" y="443216"/>
            <a:ext cx="7257635" cy="5682948"/>
          </a:xfrm>
        </p:spPr>
      </p:pic>
      <p:sp>
        <p:nvSpPr>
          <p:cNvPr id="2" name="Title 1"/>
          <p:cNvSpPr>
            <a:spLocks noGrp="1"/>
          </p:cNvSpPr>
          <p:nvPr>
            <p:ph type="title"/>
          </p:nvPr>
        </p:nvSpPr>
        <p:spPr/>
        <p:txBody>
          <a:bodyPr>
            <a:normAutofit/>
          </a:bodyPr>
          <a:lstStyle/>
          <a:p>
            <a:endParaRPr lang="en-US" dirty="0"/>
          </a:p>
        </p:txBody>
      </p:sp>
      <p:sp>
        <p:nvSpPr>
          <p:cNvPr id="5" name="Left Arrow 4"/>
          <p:cNvSpPr/>
          <p:nvPr/>
        </p:nvSpPr>
        <p:spPr>
          <a:xfrm>
            <a:off x="7089284" y="311972"/>
            <a:ext cx="871369" cy="537882"/>
          </a:xfrm>
          <a:prstGeom prst="leftArrow">
            <a:avLst/>
          </a:prstGeom>
          <a:solidFill>
            <a:schemeClr val="accent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5898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663" y="182879"/>
            <a:ext cx="8607506" cy="6433074"/>
          </a:xfrm>
        </p:spPr>
      </p:pic>
      <p:sp>
        <p:nvSpPr>
          <p:cNvPr id="2" name="Title 1"/>
          <p:cNvSpPr>
            <a:spLocks noGrp="1"/>
          </p:cNvSpPr>
          <p:nvPr>
            <p:ph type="title"/>
          </p:nvPr>
        </p:nvSpPr>
        <p:spPr/>
        <p:txBody>
          <a:bodyPr>
            <a:normAutofit/>
          </a:bodyPr>
          <a:lstStyle/>
          <a:p>
            <a:r>
              <a:rPr lang="en-US" dirty="0" err="1" smtClean="0"/>
              <a:t>percentag</a:t>
            </a:r>
            <a:endParaRPr lang="en-US" dirty="0"/>
          </a:p>
        </p:txBody>
      </p:sp>
      <p:sp>
        <p:nvSpPr>
          <p:cNvPr id="6" name="TextBox 5"/>
          <p:cNvSpPr txBox="1"/>
          <p:nvPr/>
        </p:nvSpPr>
        <p:spPr>
          <a:xfrm>
            <a:off x="2883049" y="640537"/>
            <a:ext cx="6041847" cy="461665"/>
          </a:xfrm>
          <a:prstGeom prst="rect">
            <a:avLst/>
          </a:prstGeom>
          <a:noFill/>
        </p:spPr>
        <p:txBody>
          <a:bodyPr wrap="none" rtlCol="0">
            <a:spAutoFit/>
          </a:bodyPr>
          <a:lstStyle/>
          <a:p>
            <a:r>
              <a:rPr lang="en-US" sz="2400" b="1" dirty="0" smtClean="0"/>
              <a:t>Set your goals as a percentage of membership</a:t>
            </a:r>
            <a:endParaRPr lang="en-US" sz="2400" b="1" dirty="0"/>
          </a:p>
        </p:txBody>
      </p:sp>
      <p:sp>
        <p:nvSpPr>
          <p:cNvPr id="7" name="Up Arrow 6"/>
          <p:cNvSpPr/>
          <p:nvPr/>
        </p:nvSpPr>
        <p:spPr>
          <a:xfrm>
            <a:off x="4883971" y="1904103"/>
            <a:ext cx="1333948" cy="7960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365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62" y="661987"/>
            <a:ext cx="7762875" cy="5534025"/>
          </a:xfrm>
          <a:prstGeom prst="rect">
            <a:avLst/>
          </a:prstGeom>
        </p:spPr>
      </p:pic>
    </p:spTree>
    <p:extLst>
      <p:ext uri="{BB962C8B-B14F-4D97-AF65-F5344CB8AC3E}">
        <p14:creationId xmlns:p14="http://schemas.microsoft.com/office/powerpoint/2010/main" val="1037049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 y="52387"/>
            <a:ext cx="8886825" cy="6753225"/>
          </a:xfrm>
          <a:prstGeom prst="rect">
            <a:avLst/>
          </a:prstGeom>
        </p:spPr>
      </p:pic>
      <p:sp>
        <p:nvSpPr>
          <p:cNvPr id="4" name="Right Arrow 3"/>
          <p:cNvSpPr/>
          <p:nvPr/>
        </p:nvSpPr>
        <p:spPr>
          <a:xfrm>
            <a:off x="2807746" y="5970494"/>
            <a:ext cx="1764253" cy="835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21976" y="5637007"/>
            <a:ext cx="3310202" cy="492443"/>
          </a:xfrm>
          <a:prstGeom prst="rect">
            <a:avLst/>
          </a:prstGeom>
          <a:noFill/>
        </p:spPr>
        <p:txBody>
          <a:bodyPr wrap="none" rtlCol="0">
            <a:spAutoFit/>
          </a:bodyPr>
          <a:lstStyle/>
          <a:p>
            <a:r>
              <a:rPr lang="en-US" sz="2600" b="1" i="1" dirty="0" smtClean="0"/>
              <a:t>Make sure you SAVE!!!</a:t>
            </a:r>
            <a:endParaRPr lang="en-US" sz="2600" b="1" i="1" dirty="0"/>
          </a:p>
        </p:txBody>
      </p:sp>
    </p:spTree>
    <p:extLst>
      <p:ext uri="{BB962C8B-B14F-4D97-AF65-F5344CB8AC3E}">
        <p14:creationId xmlns:p14="http://schemas.microsoft.com/office/powerpoint/2010/main" val="959237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75" y="642937"/>
            <a:ext cx="7867650" cy="5572125"/>
          </a:xfrm>
          <a:prstGeom prst="rect">
            <a:avLst/>
          </a:prstGeom>
        </p:spPr>
      </p:pic>
      <p:sp>
        <p:nvSpPr>
          <p:cNvPr id="4" name="Down Arrow 3"/>
          <p:cNvSpPr/>
          <p:nvPr/>
        </p:nvSpPr>
        <p:spPr>
          <a:xfrm>
            <a:off x="1925620" y="215153"/>
            <a:ext cx="1000460" cy="8283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82127" y="2819707"/>
            <a:ext cx="8093434" cy="492443"/>
          </a:xfrm>
          <a:prstGeom prst="rect">
            <a:avLst/>
          </a:prstGeom>
          <a:noFill/>
        </p:spPr>
        <p:txBody>
          <a:bodyPr wrap="none" rtlCol="0">
            <a:spAutoFit/>
          </a:bodyPr>
          <a:lstStyle/>
          <a:p>
            <a:r>
              <a:rPr lang="en-US" sz="2600" b="1" dirty="0" smtClean="0"/>
              <a:t>To enter Service Goals scroll past your clubs 3 year trends</a:t>
            </a:r>
            <a:endParaRPr lang="en-US" sz="2600" b="1" dirty="0"/>
          </a:p>
        </p:txBody>
      </p:sp>
      <p:sp>
        <p:nvSpPr>
          <p:cNvPr id="6" name="Down Arrow 5"/>
          <p:cNvSpPr/>
          <p:nvPr/>
        </p:nvSpPr>
        <p:spPr>
          <a:xfrm>
            <a:off x="8272631" y="3312150"/>
            <a:ext cx="602428" cy="2902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282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558276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25" y="14287"/>
            <a:ext cx="5772150" cy="6829425"/>
          </a:xfrm>
          <a:prstGeom prst="rect">
            <a:avLst/>
          </a:prstGeom>
        </p:spPr>
      </p:pic>
      <p:sp>
        <p:nvSpPr>
          <p:cNvPr id="3" name="TextBox 2"/>
          <p:cNvSpPr txBox="1"/>
          <p:nvPr/>
        </p:nvSpPr>
        <p:spPr>
          <a:xfrm>
            <a:off x="5637007" y="419547"/>
            <a:ext cx="3221940" cy="1292662"/>
          </a:xfrm>
          <a:prstGeom prst="rect">
            <a:avLst/>
          </a:prstGeom>
          <a:noFill/>
        </p:spPr>
        <p:txBody>
          <a:bodyPr wrap="square" rtlCol="0">
            <a:spAutoFit/>
          </a:bodyPr>
          <a:lstStyle/>
          <a:p>
            <a:r>
              <a:rPr lang="en-US" sz="2600" b="1" dirty="0" smtClean="0"/>
              <a:t>Click Expand project view to enter </a:t>
            </a:r>
            <a:endParaRPr lang="en-US" sz="2600" b="1" dirty="0"/>
          </a:p>
          <a:p>
            <a:r>
              <a:rPr lang="en-US" sz="2600" b="1" dirty="0" smtClean="0"/>
              <a:t>Your Projected Goal</a:t>
            </a:r>
            <a:endParaRPr lang="en-US" sz="2600" b="1" dirty="0"/>
          </a:p>
        </p:txBody>
      </p:sp>
      <p:sp>
        <p:nvSpPr>
          <p:cNvPr id="4" name="TextBox 3"/>
          <p:cNvSpPr txBox="1"/>
          <p:nvPr/>
        </p:nvSpPr>
        <p:spPr>
          <a:xfrm>
            <a:off x="5354103" y="2883049"/>
            <a:ext cx="3732945" cy="892552"/>
          </a:xfrm>
          <a:prstGeom prst="rect">
            <a:avLst/>
          </a:prstGeom>
          <a:noFill/>
        </p:spPr>
        <p:txBody>
          <a:bodyPr wrap="none" rtlCol="0">
            <a:spAutoFit/>
          </a:bodyPr>
          <a:lstStyle/>
          <a:p>
            <a:r>
              <a:rPr lang="en-US" sz="2600" b="1" dirty="0" smtClean="0"/>
              <a:t>Actual Resources used</a:t>
            </a:r>
          </a:p>
          <a:p>
            <a:r>
              <a:rPr lang="en-US" sz="2600" b="1" dirty="0" smtClean="0"/>
              <a:t>When project is complete</a:t>
            </a:r>
            <a:endParaRPr lang="en-US" sz="2600" b="1" dirty="0"/>
          </a:p>
        </p:txBody>
      </p:sp>
    </p:spTree>
    <p:extLst>
      <p:ext uri="{BB962C8B-B14F-4D97-AF65-F5344CB8AC3E}">
        <p14:creationId xmlns:p14="http://schemas.microsoft.com/office/powerpoint/2010/main" val="3384429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25" y="119062"/>
            <a:ext cx="7677150" cy="6619875"/>
          </a:xfrm>
          <a:prstGeom prst="rect">
            <a:avLst/>
          </a:prstGeom>
        </p:spPr>
      </p:pic>
    </p:spTree>
    <p:extLst>
      <p:ext uri="{BB962C8B-B14F-4D97-AF65-F5344CB8AC3E}">
        <p14:creationId xmlns:p14="http://schemas.microsoft.com/office/powerpoint/2010/main" val="941523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050" y="704850"/>
            <a:ext cx="6819900" cy="5448300"/>
          </a:xfrm>
          <a:prstGeom prst="rect">
            <a:avLst/>
          </a:prstGeom>
        </p:spPr>
      </p:pic>
      <p:sp>
        <p:nvSpPr>
          <p:cNvPr id="3" name="TextBox 2"/>
          <p:cNvSpPr txBox="1"/>
          <p:nvPr/>
        </p:nvSpPr>
        <p:spPr>
          <a:xfrm>
            <a:off x="0" y="273963"/>
            <a:ext cx="8985152" cy="430887"/>
          </a:xfrm>
          <a:prstGeom prst="rect">
            <a:avLst/>
          </a:prstGeom>
          <a:noFill/>
        </p:spPr>
        <p:txBody>
          <a:bodyPr wrap="none" rtlCol="0">
            <a:spAutoFit/>
          </a:bodyPr>
          <a:lstStyle/>
          <a:p>
            <a:r>
              <a:rPr lang="en-US" sz="2200" b="1" dirty="0" smtClean="0"/>
              <a:t>After entering Service Project Goals, enter clubs New Generations Goals</a:t>
            </a:r>
            <a:endParaRPr lang="en-US" sz="2200" b="1" dirty="0"/>
          </a:p>
        </p:txBody>
      </p:sp>
      <p:sp>
        <p:nvSpPr>
          <p:cNvPr id="4" name="TextBox 3"/>
          <p:cNvSpPr txBox="1"/>
          <p:nvPr/>
        </p:nvSpPr>
        <p:spPr>
          <a:xfrm>
            <a:off x="258183" y="5768429"/>
            <a:ext cx="8627633" cy="861774"/>
          </a:xfrm>
          <a:prstGeom prst="rect">
            <a:avLst/>
          </a:prstGeom>
          <a:noFill/>
        </p:spPr>
        <p:txBody>
          <a:bodyPr wrap="square" rtlCol="0">
            <a:spAutoFit/>
          </a:bodyPr>
          <a:lstStyle/>
          <a:p>
            <a:r>
              <a:rPr lang="en-US" sz="2500" b="1" i="1" dirty="0" smtClean="0">
                <a:solidFill>
                  <a:srgbClr val="FF0000"/>
                </a:solidFill>
              </a:rPr>
              <a:t>Don’t forget to save each goal you have edited before leaving screen for next goal…</a:t>
            </a:r>
            <a:endParaRPr lang="en-US" sz="2500" b="1" i="1" dirty="0">
              <a:solidFill>
                <a:srgbClr val="FF0000"/>
              </a:solidFill>
            </a:endParaRPr>
          </a:p>
        </p:txBody>
      </p:sp>
    </p:spTree>
    <p:extLst>
      <p:ext uri="{BB962C8B-B14F-4D97-AF65-F5344CB8AC3E}">
        <p14:creationId xmlns:p14="http://schemas.microsoft.com/office/powerpoint/2010/main" val="3678835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18" name="TextBox 17"/>
          <p:cNvSpPr txBox="1"/>
          <p:nvPr/>
        </p:nvSpPr>
        <p:spPr>
          <a:xfrm>
            <a:off x="2862179" y="4722246"/>
            <a:ext cx="2261068" cy="369332"/>
          </a:xfrm>
          <a:prstGeom prst="rect">
            <a:avLst/>
          </a:prstGeom>
          <a:noFill/>
        </p:spPr>
        <p:txBody>
          <a:bodyPr wrap="none" rtlCol="0">
            <a:spAutoFit/>
          </a:bodyPr>
          <a:lstStyle/>
          <a:p>
            <a:r>
              <a:rPr lang="en-US" b="1" dirty="0" smtClean="0">
                <a:solidFill>
                  <a:schemeClr val="bg1"/>
                </a:solidFill>
              </a:rPr>
              <a:t>District-level Features</a:t>
            </a:r>
            <a:endParaRPr lang="en-US" b="1" dirty="0">
              <a:solidFill>
                <a:schemeClr val="bg1"/>
              </a:solidFill>
            </a:endParaRPr>
          </a:p>
        </p:txBody>
      </p:sp>
      <p:sp>
        <p:nvSpPr>
          <p:cNvPr id="5" name="Content Placeholder 4"/>
          <p:cNvSpPr>
            <a:spLocks noGrp="1"/>
          </p:cNvSpPr>
          <p:nvPr>
            <p:ph idx="1"/>
          </p:nvPr>
        </p:nvSpPr>
        <p:spPr>
          <a:xfrm>
            <a:off x="584200" y="1955800"/>
            <a:ext cx="8229600" cy="4525963"/>
          </a:xfrm>
        </p:spPr>
        <p:txBody>
          <a:bodyPr>
            <a:normAutofit/>
          </a:bodyPr>
          <a:lstStyle/>
          <a:p>
            <a:pPr marL="0" indent="0">
              <a:buNone/>
            </a:pPr>
            <a:r>
              <a:rPr lang="en-US" sz="3600" dirty="0" smtClean="0"/>
              <a:t>	</a:t>
            </a:r>
            <a:r>
              <a:rPr lang="en-US" sz="3600" dirty="0" smtClean="0">
                <a:latin typeface="Arial Narrow" pitchFamily="34" charset="0"/>
                <a:cs typeface="Arial" pitchFamily="34" charset="0"/>
              </a:rPr>
              <a:t>One-stop shop </a:t>
            </a:r>
          </a:p>
          <a:p>
            <a:pPr marL="0" indent="0">
              <a:buNone/>
            </a:pPr>
            <a:r>
              <a:rPr lang="en-US" sz="3600" dirty="0" smtClean="0">
                <a:latin typeface="Arial Narrow" pitchFamily="34" charset="0"/>
                <a:cs typeface="Arial" pitchFamily="34" charset="0"/>
              </a:rPr>
              <a:t>	Eliminates paper forms</a:t>
            </a:r>
          </a:p>
          <a:p>
            <a:pPr marL="0" indent="0">
              <a:buNone/>
            </a:pPr>
            <a:r>
              <a:rPr lang="en-US" sz="3600" dirty="0" smtClean="0">
                <a:latin typeface="Arial Narrow" pitchFamily="34" charset="0"/>
                <a:cs typeface="Arial" pitchFamily="34" charset="0"/>
              </a:rPr>
              <a:t>	Fosters continuity in leadership </a:t>
            </a:r>
          </a:p>
          <a:p>
            <a:pPr marL="0" indent="0">
              <a:buNone/>
            </a:pPr>
            <a:r>
              <a:rPr lang="en-US" sz="3600" dirty="0" smtClean="0">
                <a:latin typeface="Arial Narrow" pitchFamily="34" charset="0"/>
                <a:cs typeface="Arial" pitchFamily="34" charset="0"/>
              </a:rPr>
              <a:t>	Enable clubs to track their progress </a:t>
            </a:r>
          </a:p>
          <a:p>
            <a:pPr marL="0" indent="0">
              <a:buNone/>
            </a:pPr>
            <a:r>
              <a:rPr lang="en-US" sz="3600" dirty="0" smtClean="0">
                <a:latin typeface="Arial Narrow" pitchFamily="34" charset="0"/>
                <a:cs typeface="Arial" pitchFamily="34" charset="0"/>
              </a:rPr>
              <a:t>	Creates transparency </a:t>
            </a:r>
          </a:p>
          <a:p>
            <a:pPr marL="0" indent="0">
              <a:buNone/>
            </a:pPr>
            <a:r>
              <a:rPr lang="en-US" sz="3600" dirty="0" smtClean="0">
                <a:latin typeface="Arial Narrow" pitchFamily="34" charset="0"/>
                <a:cs typeface="Arial" pitchFamily="34" charset="0"/>
              </a:rPr>
              <a:t>	Showcases the important work that 	Rotary clubs do worldwide</a:t>
            </a:r>
          </a:p>
        </p:txBody>
      </p:sp>
      <p:sp>
        <p:nvSpPr>
          <p:cNvPr id="3" name="Title 2"/>
          <p:cNvSpPr>
            <a:spLocks noGrp="1"/>
          </p:cNvSpPr>
          <p:nvPr>
            <p:ph type="title"/>
          </p:nvPr>
        </p:nvSpPr>
        <p:spPr>
          <a:xfrm>
            <a:off x="79022" y="245532"/>
            <a:ext cx="8984968" cy="1572510"/>
          </a:xfrm>
        </p:spPr>
        <p:txBody>
          <a:bodyPr>
            <a:normAutofit/>
          </a:bodyPr>
          <a:lstStyle/>
          <a:p>
            <a:r>
              <a:rPr lang="en-US" sz="5000" dirty="0" smtClean="0">
                <a:solidFill>
                  <a:schemeClr val="bg1"/>
                </a:solidFill>
                <a:latin typeface="Arial" pitchFamily="34" charset="0"/>
                <a:cs typeface="Arial" pitchFamily="34" charset="0"/>
              </a:rPr>
              <a:t>What’s in it for clubs?</a:t>
            </a:r>
            <a:endParaRPr lang="en-US" sz="5000" dirty="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 y="1951038"/>
            <a:ext cx="9334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5" y="2549525"/>
            <a:ext cx="8763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675" y="3214009"/>
            <a:ext cx="8572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437" y="3880759"/>
            <a:ext cx="90487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487" y="4722246"/>
            <a:ext cx="952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350" y="5369946"/>
            <a:ext cx="92392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36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1" y="0"/>
            <a:ext cx="80142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497064" y="4081015"/>
            <a:ext cx="599930" cy="138113"/>
            <a:chOff x="7429645" y="4067174"/>
            <a:chExt cx="599930" cy="138113"/>
          </a:xfrm>
        </p:grpSpPr>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25" y="4067174"/>
              <a:ext cx="552450"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645" y="4074318"/>
              <a:ext cx="134839" cy="11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tangle 5"/>
          <p:cNvSpPr/>
          <p:nvPr/>
        </p:nvSpPr>
        <p:spPr bwMode="auto">
          <a:xfrm>
            <a:off x="7279505" y="4004928"/>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7" name="Rectangle 6"/>
          <p:cNvSpPr/>
          <p:nvPr/>
        </p:nvSpPr>
        <p:spPr bwMode="auto">
          <a:xfrm>
            <a:off x="7279505" y="47062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8" name="Rectangle 7"/>
          <p:cNvSpPr/>
          <p:nvPr/>
        </p:nvSpPr>
        <p:spPr bwMode="auto">
          <a:xfrm>
            <a:off x="7279505" y="5386614"/>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9" name="Rectangle 8"/>
          <p:cNvSpPr/>
          <p:nvPr/>
        </p:nvSpPr>
        <p:spPr bwMode="auto">
          <a:xfrm>
            <a:off x="7279505" y="62556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 name="Up Arrow 2"/>
          <p:cNvSpPr/>
          <p:nvPr/>
        </p:nvSpPr>
        <p:spPr>
          <a:xfrm>
            <a:off x="3117157" y="419548"/>
            <a:ext cx="3036218" cy="1344706"/>
          </a:xfrm>
          <a:prstGeom prst="upArrow">
            <a:avLst>
              <a:gd name="adj1" fmla="val 50000"/>
              <a:gd name="adj2" fmla="val 46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Last Step – set</a:t>
            </a:r>
          </a:p>
          <a:p>
            <a:pPr algn="ctr"/>
            <a:r>
              <a:rPr lang="en-US" dirty="0" smtClean="0"/>
              <a:t>Foundation Goals</a:t>
            </a:r>
            <a:endParaRPr lang="en-US" dirty="0"/>
          </a:p>
        </p:txBody>
      </p:sp>
    </p:spTree>
    <p:extLst>
      <p:ext uri="{BB962C8B-B14F-4D97-AF65-F5344CB8AC3E}">
        <p14:creationId xmlns:p14="http://schemas.microsoft.com/office/powerpoint/2010/main" val="38287957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0520"/>
          </a:xfrm>
        </p:spPr>
        <p:txBody>
          <a:bodyPr/>
          <a:lstStyle/>
          <a:p>
            <a:r>
              <a:rPr lang="en-US" dirty="0" smtClean="0"/>
              <a:t>Presidential Citation</a:t>
            </a:r>
            <a:endParaRPr lang="en-US" dirty="0"/>
          </a:p>
        </p:txBody>
      </p:sp>
      <p:sp>
        <p:nvSpPr>
          <p:cNvPr id="3" name="Text Placeholder 2"/>
          <p:cNvSpPr>
            <a:spLocks noGrp="1"/>
          </p:cNvSpPr>
          <p:nvPr>
            <p:ph type="body" idx="1"/>
          </p:nvPr>
        </p:nvSpPr>
        <p:spPr/>
        <p:txBody>
          <a:bodyPr/>
          <a:lstStyle/>
          <a:p>
            <a:r>
              <a:rPr lang="en-US" dirty="0" smtClean="0"/>
              <a:t>Membership &amp; Foundation</a:t>
            </a:r>
            <a:endParaRPr lang="en-US" dirty="0"/>
          </a:p>
        </p:txBody>
      </p:sp>
      <p:sp>
        <p:nvSpPr>
          <p:cNvPr id="4" name="Content Placeholder 3"/>
          <p:cNvSpPr>
            <a:spLocks noGrp="1"/>
          </p:cNvSpPr>
          <p:nvPr>
            <p:ph sz="half" idx="2"/>
          </p:nvPr>
        </p:nvSpPr>
        <p:spPr/>
        <p:txBody>
          <a:bodyPr/>
          <a:lstStyle/>
          <a:p>
            <a:r>
              <a:rPr lang="en-US" sz="2000" dirty="0" smtClean="0"/>
              <a:t>Membership Attraction and Engagement</a:t>
            </a:r>
          </a:p>
          <a:p>
            <a:pPr lvl="1"/>
            <a:r>
              <a:rPr lang="en-US" sz="1800" dirty="0" smtClean="0"/>
              <a:t>Rotary tracks member records</a:t>
            </a:r>
          </a:p>
          <a:p>
            <a:pPr lvl="1"/>
            <a:r>
              <a:rPr lang="en-US" sz="1800" dirty="0" smtClean="0"/>
              <a:t>You report engagement</a:t>
            </a:r>
          </a:p>
          <a:p>
            <a:r>
              <a:rPr lang="en-US" sz="2000" dirty="0" smtClean="0"/>
              <a:t>Foundation Giving</a:t>
            </a:r>
          </a:p>
          <a:p>
            <a:pPr lvl="1"/>
            <a:r>
              <a:rPr lang="en-US" sz="1800" dirty="0" smtClean="0"/>
              <a:t>Rotary tracks giving</a:t>
            </a:r>
          </a:p>
          <a:p>
            <a:r>
              <a:rPr lang="en-US" sz="2000" dirty="0" smtClean="0"/>
              <a:t>On line tool Adoption</a:t>
            </a:r>
          </a:p>
          <a:p>
            <a:pPr lvl="1"/>
            <a:r>
              <a:rPr lang="en-US" sz="1800" dirty="0" smtClean="0"/>
              <a:t>Membership reports skills</a:t>
            </a:r>
          </a:p>
          <a:p>
            <a:pPr lvl="1"/>
            <a:r>
              <a:rPr lang="en-US" sz="1800" dirty="0" smtClean="0"/>
              <a:t>You prepare Rotary Showcase &amp; report members in discussion Groups</a:t>
            </a:r>
            <a:endParaRPr lang="en-US" sz="1800" dirty="0"/>
          </a:p>
        </p:txBody>
      </p:sp>
      <p:sp>
        <p:nvSpPr>
          <p:cNvPr id="5" name="Text Placeholder 4"/>
          <p:cNvSpPr>
            <a:spLocks noGrp="1"/>
          </p:cNvSpPr>
          <p:nvPr>
            <p:ph type="body" sz="quarter" idx="3"/>
          </p:nvPr>
        </p:nvSpPr>
        <p:spPr>
          <a:xfrm>
            <a:off x="4645025" y="1629763"/>
            <a:ext cx="4041775" cy="1156468"/>
          </a:xfrm>
        </p:spPr>
        <p:txBody>
          <a:bodyPr/>
          <a:lstStyle/>
          <a:p>
            <a:r>
              <a:rPr lang="en-US" dirty="0" smtClean="0"/>
              <a:t>Humanitarian Service, New Generations &amp; Public Image</a:t>
            </a:r>
            <a:endParaRPr lang="en-US" dirty="0"/>
          </a:p>
        </p:txBody>
      </p:sp>
      <p:sp>
        <p:nvSpPr>
          <p:cNvPr id="6" name="Content Placeholder 5"/>
          <p:cNvSpPr>
            <a:spLocks noGrp="1"/>
          </p:cNvSpPr>
          <p:nvPr>
            <p:ph sz="quarter" idx="4"/>
          </p:nvPr>
        </p:nvSpPr>
        <p:spPr>
          <a:xfrm>
            <a:off x="4645025" y="2979867"/>
            <a:ext cx="4068669" cy="3146295"/>
          </a:xfrm>
        </p:spPr>
        <p:txBody>
          <a:bodyPr/>
          <a:lstStyle/>
          <a:p>
            <a:r>
              <a:rPr lang="en-US" sz="2000" dirty="0" smtClean="0"/>
              <a:t>Rotary tracks member involvement in RCC &amp; RAG</a:t>
            </a:r>
          </a:p>
          <a:p>
            <a:pPr lvl="1"/>
            <a:r>
              <a:rPr lang="en-US" sz="1600" dirty="0" smtClean="0"/>
              <a:t>You report member involvement in foundation seminar and working with partner clubs and agencies</a:t>
            </a:r>
          </a:p>
          <a:p>
            <a:pPr lvl="1"/>
            <a:r>
              <a:rPr lang="en-US" sz="1600" dirty="0" smtClean="0"/>
              <a:t>Rotary tracks Interact &amp; </a:t>
            </a:r>
            <a:r>
              <a:rPr lang="en-US" sz="1600" dirty="0" err="1" smtClean="0"/>
              <a:t>Rotaract</a:t>
            </a:r>
            <a:r>
              <a:rPr lang="en-US" sz="1600" dirty="0" smtClean="0"/>
              <a:t> but you report member activity</a:t>
            </a:r>
          </a:p>
          <a:p>
            <a:pPr lvl="1"/>
            <a:r>
              <a:rPr lang="en-US" sz="1600" dirty="0" smtClean="0"/>
              <a:t>You report Public Image Progress in Rotary Club Central</a:t>
            </a:r>
            <a:endParaRPr lang="en-US" sz="1600" dirty="0"/>
          </a:p>
        </p:txBody>
      </p:sp>
      <p:sp>
        <p:nvSpPr>
          <p:cNvPr id="7" name="TextBox 6"/>
          <p:cNvSpPr txBox="1"/>
          <p:nvPr/>
        </p:nvSpPr>
        <p:spPr>
          <a:xfrm>
            <a:off x="753035" y="860321"/>
            <a:ext cx="7048724" cy="769441"/>
          </a:xfrm>
          <a:prstGeom prst="rect">
            <a:avLst/>
          </a:prstGeom>
          <a:noFill/>
        </p:spPr>
        <p:txBody>
          <a:bodyPr wrap="none" rtlCol="0">
            <a:spAutoFit/>
          </a:bodyPr>
          <a:lstStyle/>
          <a:p>
            <a:pPr algn="ctr"/>
            <a:r>
              <a:rPr lang="en-US" sz="2200" b="1" dirty="0" smtClean="0"/>
              <a:t>Eligibility for a Presidential Citation will be tracked </a:t>
            </a:r>
          </a:p>
          <a:p>
            <a:pPr algn="ctr"/>
            <a:r>
              <a:rPr lang="en-US" sz="2200" b="1" dirty="0" smtClean="0"/>
              <a:t>by Your Clubs Rotary Club Central Records</a:t>
            </a:r>
            <a:endParaRPr lang="en-US" sz="2200" b="1" dirty="0"/>
          </a:p>
        </p:txBody>
      </p:sp>
    </p:spTree>
    <p:extLst>
      <p:ext uri="{BB962C8B-B14F-4D97-AF65-F5344CB8AC3E}">
        <p14:creationId xmlns:p14="http://schemas.microsoft.com/office/powerpoint/2010/main" val="2787838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43" y="0"/>
            <a:ext cx="8229600" cy="1143000"/>
          </a:xfrm>
        </p:spPr>
        <p:txBody>
          <a:bodyPr/>
          <a:lstStyle/>
          <a:p>
            <a:r>
              <a:rPr lang="en-US" sz="3600" dirty="0" smtClean="0"/>
              <a:t>Updating Member professional Skills </a:t>
            </a:r>
            <a:endParaRPr lang="en-US" sz="3600" dirty="0"/>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a:xfrm>
            <a:off x="4645025" y="1065007"/>
            <a:ext cx="4041775" cy="1043492"/>
          </a:xfrm>
        </p:spPr>
        <p:txBody>
          <a:bodyPr/>
          <a:lstStyle/>
          <a:p>
            <a:pPr algn="ctr"/>
            <a:r>
              <a:rPr lang="en-US" sz="2800" dirty="0" smtClean="0">
                <a:effectLst>
                  <a:outerShdw blurRad="38100" dist="38100" dir="2700000" algn="tl">
                    <a:srgbClr val="000000">
                      <a:alpha val="43137"/>
                    </a:srgbClr>
                  </a:outerShdw>
                </a:effectLst>
              </a:rPr>
              <a:t>Rotary Club Central </a:t>
            </a:r>
          </a:p>
          <a:p>
            <a:pPr algn="ctr"/>
            <a:r>
              <a:rPr lang="en-US" sz="2800" dirty="0" smtClean="0">
                <a:effectLst>
                  <a:outerShdw blurRad="38100" dist="38100" dir="2700000" algn="tl">
                    <a:srgbClr val="000000">
                      <a:alpha val="43137"/>
                    </a:srgbClr>
                  </a:outerShdw>
                </a:effectLst>
              </a:rPr>
              <a:t>Roll Delegation</a:t>
            </a:r>
            <a:endParaRPr lang="en-US" sz="2800" dirty="0">
              <a:effectLst>
                <a:outerShdw blurRad="38100" dist="38100" dir="2700000" algn="tl">
                  <a:srgbClr val="000000">
                    <a:alpha val="43137"/>
                  </a:srgbClr>
                </a:outerShdw>
              </a:effectLst>
            </a:endParaRPr>
          </a:p>
        </p:txBody>
      </p:sp>
      <p:pic>
        <p:nvPicPr>
          <p:cNvPr id="10" name="Content Placeholder 9"/>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41966" y="975997"/>
            <a:ext cx="3272603" cy="2365226"/>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33486" y="3465144"/>
            <a:ext cx="3927233" cy="2917706"/>
          </a:xfr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9523" y="2426017"/>
            <a:ext cx="5216708" cy="3689537"/>
          </a:xfrm>
          <a:prstGeom prst="rect">
            <a:avLst/>
          </a:prstGeom>
        </p:spPr>
      </p:pic>
      <p:sp>
        <p:nvSpPr>
          <p:cNvPr id="12" name="Left Arrow 11"/>
          <p:cNvSpPr/>
          <p:nvPr/>
        </p:nvSpPr>
        <p:spPr>
          <a:xfrm>
            <a:off x="1904103" y="2597969"/>
            <a:ext cx="1183341" cy="570155"/>
          </a:xfrm>
          <a:prstGeom prst="lef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13" name="Up Arrow 12"/>
          <p:cNvSpPr/>
          <p:nvPr/>
        </p:nvSpPr>
        <p:spPr>
          <a:xfrm>
            <a:off x="1086522" y="5152911"/>
            <a:ext cx="580913" cy="763793"/>
          </a:xfrm>
          <a:prstGeom prst="up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14" name="Down Arrow 13"/>
          <p:cNvSpPr/>
          <p:nvPr/>
        </p:nvSpPr>
        <p:spPr>
          <a:xfrm>
            <a:off x="4873215" y="2302136"/>
            <a:ext cx="548640" cy="677732"/>
          </a:xfrm>
          <a:prstGeom prst="downArrow">
            <a:avLst>
              <a:gd name="adj1" fmla="val 50000"/>
              <a:gd name="adj2" fmla="val 52326"/>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Tree>
    <p:extLst>
      <p:ext uri="{BB962C8B-B14F-4D97-AF65-F5344CB8AC3E}">
        <p14:creationId xmlns:p14="http://schemas.microsoft.com/office/powerpoint/2010/main" val="4257063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mag-glas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789448">
            <a:off x="10341416" y="3726675"/>
            <a:ext cx="2863102" cy="214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0" y="2667000"/>
            <a:ext cx="9144000" cy="1600200"/>
          </a:xfrm>
        </p:spPr>
        <p:txBody>
          <a:bodyPr lIns="0" tIns="0" rIns="0" bIns="0" anchor="ctr" anchorCtr="0"/>
          <a:lstStyle/>
          <a:p>
            <a:r>
              <a:rPr lang="en-US" sz="7200" dirty="0" smtClean="0">
                <a:solidFill>
                  <a:schemeClr val="bg1"/>
                </a:solidFill>
                <a:latin typeface="Arial Narrow"/>
              </a:rPr>
              <a:t>Questions?</a:t>
            </a:r>
            <a:endParaRPr lang="en-US" sz="7200" dirty="0">
              <a:solidFill>
                <a:schemeClr val="bg1"/>
              </a:solidFill>
              <a:latin typeface="Arial Narrow"/>
            </a:endParaRPr>
          </a:p>
        </p:txBody>
      </p:sp>
    </p:spTree>
    <p:extLst>
      <p:ext uri="{BB962C8B-B14F-4D97-AF65-F5344CB8AC3E}">
        <p14:creationId xmlns:p14="http://schemas.microsoft.com/office/powerpoint/2010/main" val="421354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235" y="1728068"/>
            <a:ext cx="6949347" cy="512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2380303" y="3352800"/>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2380303" y="2376311"/>
            <a:ext cx="30536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pSp>
        <p:nvGrpSpPr>
          <p:cNvPr id="9" name="Group 8"/>
          <p:cNvGrpSpPr/>
          <p:nvPr/>
        </p:nvGrpSpPr>
        <p:grpSpPr>
          <a:xfrm>
            <a:off x="2568503" y="2918336"/>
            <a:ext cx="4763911" cy="522465"/>
            <a:chOff x="1915400" y="2918336"/>
            <a:chExt cx="4763911" cy="522465"/>
          </a:xfrm>
        </p:grpSpPr>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400" y="2918336"/>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86333" y="2982025"/>
              <a:ext cx="3833101" cy="369332"/>
            </a:xfrm>
            <a:prstGeom prst="rect">
              <a:avLst/>
            </a:prstGeom>
            <a:noFill/>
          </p:spPr>
          <p:txBody>
            <a:bodyPr wrap="none" rtlCol="0">
              <a:spAutoFit/>
            </a:bodyPr>
            <a:lstStyle/>
            <a:p>
              <a:r>
                <a:rPr lang="en-US" b="1" dirty="0" smtClean="0">
                  <a:solidFill>
                    <a:schemeClr val="bg1"/>
                  </a:solidFill>
                  <a:latin typeface="Arial Narrow" pitchFamily="34" charset="0"/>
                </a:rPr>
                <a:t>Brief Introduction to Rotary Club Central</a:t>
              </a:r>
              <a:endParaRPr lang="en-US" b="1" dirty="0">
                <a:solidFill>
                  <a:schemeClr val="bg1"/>
                </a:solidFill>
                <a:latin typeface="Arial Narrow" pitchFamily="34" charset="0"/>
              </a:endParaRPr>
            </a:p>
          </p:txBody>
        </p:sp>
      </p:grpSp>
      <p:grpSp>
        <p:nvGrpSpPr>
          <p:cNvPr id="10" name="Group 9"/>
          <p:cNvGrpSpPr/>
          <p:nvPr/>
        </p:nvGrpSpPr>
        <p:grpSpPr>
          <a:xfrm>
            <a:off x="2568503" y="3815014"/>
            <a:ext cx="4763911" cy="522465"/>
            <a:chOff x="1915400" y="3815014"/>
            <a:chExt cx="4763911" cy="522465"/>
          </a:xfrm>
        </p:grpSpPr>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400" y="3815014"/>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186333" y="3878703"/>
              <a:ext cx="1566326" cy="369332"/>
            </a:xfrm>
            <a:prstGeom prst="rect">
              <a:avLst/>
            </a:prstGeom>
            <a:noFill/>
          </p:spPr>
          <p:txBody>
            <a:bodyPr wrap="none" rtlCol="0">
              <a:spAutoFit/>
            </a:bodyPr>
            <a:lstStyle/>
            <a:p>
              <a:r>
                <a:rPr lang="en-US" b="1" dirty="0" smtClean="0">
                  <a:solidFill>
                    <a:schemeClr val="bg1"/>
                  </a:solidFill>
                  <a:latin typeface="Arial Narrow" pitchFamily="34" charset="0"/>
                </a:rPr>
                <a:t>Entering Goals</a:t>
              </a:r>
              <a:endParaRPr lang="en-US" b="1" dirty="0">
                <a:solidFill>
                  <a:schemeClr val="bg1"/>
                </a:solidFill>
                <a:latin typeface="Arial Narrow" pitchFamily="34" charset="0"/>
              </a:endParaRPr>
            </a:p>
          </p:txBody>
        </p:sp>
      </p:grpSp>
      <p:grpSp>
        <p:nvGrpSpPr>
          <p:cNvPr id="2" name="Group 1"/>
          <p:cNvGrpSpPr/>
          <p:nvPr/>
        </p:nvGrpSpPr>
        <p:grpSpPr>
          <a:xfrm>
            <a:off x="2557214" y="5565580"/>
            <a:ext cx="4763911" cy="522465"/>
            <a:chOff x="2557214" y="5565580"/>
            <a:chExt cx="4763911" cy="522465"/>
          </a:xfrm>
        </p:grpSpPr>
        <p:pic>
          <p:nvPicPr>
            <p:cNvPr id="1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214" y="5565580"/>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828147" y="5629269"/>
              <a:ext cx="1145506" cy="369332"/>
            </a:xfrm>
            <a:prstGeom prst="rect">
              <a:avLst/>
            </a:prstGeom>
            <a:noFill/>
          </p:spPr>
          <p:txBody>
            <a:bodyPr wrap="none" rtlCol="0">
              <a:spAutoFit/>
            </a:bodyPr>
            <a:lstStyle/>
            <a:p>
              <a:r>
                <a:rPr lang="en-US" b="1" dirty="0" smtClean="0">
                  <a:solidFill>
                    <a:schemeClr val="bg1"/>
                  </a:solidFill>
                  <a:latin typeface="Arial Narrow" pitchFamily="34" charset="0"/>
                </a:rPr>
                <a:t>Questions</a:t>
              </a:r>
              <a:endParaRPr lang="en-US" b="1" dirty="0">
                <a:solidFill>
                  <a:schemeClr val="bg1"/>
                </a:solidFill>
                <a:latin typeface="Arial Narrow" pitchFamily="34" charset="0"/>
              </a:endParaRPr>
            </a:p>
          </p:txBody>
        </p:sp>
      </p:grpSp>
    </p:spTree>
    <p:extLst>
      <p:ext uri="{BB962C8B-B14F-4D97-AF65-F5344CB8AC3E}">
        <p14:creationId xmlns:p14="http://schemas.microsoft.com/office/powerpoint/2010/main" val="56980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11006"/>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676588" y="5443972"/>
            <a:ext cx="2408255" cy="1414027"/>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4" name="Rectangle 3"/>
          <p:cNvSpPr/>
          <p:nvPr/>
        </p:nvSpPr>
        <p:spPr>
          <a:xfrm>
            <a:off x="0" y="1"/>
            <a:ext cx="9144000" cy="6857999"/>
          </a:xfrm>
          <a:prstGeom prst="rect">
            <a:avLst/>
          </a:prstGeom>
          <a:solidFill>
            <a:schemeClr val="accent1">
              <a:alpha val="64000"/>
            </a:schemeClr>
          </a:solidFill>
          <a:ln>
            <a:solidFill>
              <a:srgbClr val="385D8A">
                <a:alpha val="4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102" y="169297"/>
            <a:ext cx="2359741" cy="668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bwMode="auto">
          <a:xfrm>
            <a:off x="676588" y="6495851"/>
            <a:ext cx="2408255" cy="348342"/>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4073994" y="169297"/>
            <a:ext cx="672177" cy="348342"/>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2" name="Rectangle 11"/>
          <p:cNvSpPr/>
          <p:nvPr/>
        </p:nvSpPr>
        <p:spPr bwMode="auto">
          <a:xfrm>
            <a:off x="5456479" y="175308"/>
            <a:ext cx="672177" cy="348342"/>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145593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xit" presetSubtype="0" fill="hold" grpId="1" nodeType="withEffect">
                                  <p:stCondLst>
                                    <p:cond delay="50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22" presetClass="entr" presetSubtype="4" fill="hold" nodeType="withEffect">
                                  <p:stCondLst>
                                    <p:cond delay="50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par>
                          <p:cTn id="18" fill="hold">
                            <p:stCondLst>
                              <p:cond delay="1500"/>
                            </p:stCondLst>
                            <p:childTnLst>
                              <p:par>
                                <p:cTn id="19" presetID="10" presetClass="entr" presetSubtype="0"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028"/>
                                        </p:tgtEl>
                                      </p:cBhvr>
                                    </p:animEffect>
                                    <p:set>
                                      <p:cBhvr>
                                        <p:cTn id="29" dur="1" fill="hold">
                                          <p:stCondLst>
                                            <p:cond delay="499"/>
                                          </p:stCondLst>
                                        </p:cTn>
                                        <p:tgtEl>
                                          <p:spTgt spid="1028"/>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grpId="0" nodeType="afterEffect">
                                  <p:stCondLst>
                                    <p:cond delay="5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4" grpId="0" animBg="1"/>
      <p:bldP spid="4" grpId="1" animBg="1"/>
      <p:bldP spid="10" grpId="0" animBg="1"/>
      <p:bldP spid="10" grpId="1"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89" r="2"/>
          <a:stretch/>
        </p:blipFill>
        <p:spPr bwMode="auto">
          <a:xfrm>
            <a:off x="0" y="0"/>
            <a:ext cx="9144000" cy="689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4541521" y="1575708"/>
            <a:ext cx="2923812" cy="228600"/>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District: </a:t>
            </a:r>
            <a:r>
              <a:rPr lang="en-US" sz="800" b="1" dirty="0" smtClean="0">
                <a:latin typeface="Calibri" pitchFamily="34" charset="0"/>
                <a:ea typeface="ヒラギノ角ゴ Pro W3" pitchFamily="16" charset="-128"/>
                <a:cs typeface="Calibri" pitchFamily="34" charset="0"/>
              </a:rPr>
              <a:t>0000 | </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Club: </a:t>
            </a:r>
            <a:r>
              <a:rPr lang="en-US" sz="800" b="1" dirty="0" smtClean="0">
                <a:latin typeface="Calibri" pitchFamily="34" charset="0"/>
                <a:ea typeface="ヒラギノ角ゴ Pro W3" pitchFamily="16" charset="-128"/>
                <a:cs typeface="Calibri" pitchFamily="34" charset="0"/>
              </a:rPr>
              <a:t>Your C</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lub</a:t>
            </a:r>
          </a:p>
        </p:txBody>
      </p:sp>
      <p:sp>
        <p:nvSpPr>
          <p:cNvPr id="9" name="Rectangle 8"/>
          <p:cNvSpPr/>
          <p:nvPr/>
        </p:nvSpPr>
        <p:spPr bwMode="auto">
          <a:xfrm>
            <a:off x="1905907" y="942326"/>
            <a:ext cx="1057275" cy="187521"/>
          </a:xfrm>
          <a:prstGeom prst="rect">
            <a:avLst/>
          </a:prstGeom>
          <a:solidFill>
            <a:srgbClr val="EAEAE2"/>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9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11" name="Rectangle 10"/>
          <p:cNvSpPr/>
          <p:nvPr/>
        </p:nvSpPr>
        <p:spPr bwMode="auto">
          <a:xfrm>
            <a:off x="2599871" y="1804308"/>
            <a:ext cx="2569029"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168265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235" y="1728068"/>
            <a:ext cx="6949347" cy="512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2380303" y="3352800"/>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2380303" y="2376311"/>
            <a:ext cx="30536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8503" y="2918336"/>
            <a:ext cx="4763911" cy="522465"/>
          </a:xfrm>
          <a:prstGeom prst="rect">
            <a:avLst/>
          </a:prstGeom>
          <a:solidFill>
            <a:schemeClr val="bg1">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2568503" y="2918336"/>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TextBox 5"/>
          <p:cNvSpPr txBox="1"/>
          <p:nvPr/>
        </p:nvSpPr>
        <p:spPr>
          <a:xfrm>
            <a:off x="2839436" y="2982025"/>
            <a:ext cx="3348994" cy="369332"/>
          </a:xfrm>
          <a:prstGeom prst="rect">
            <a:avLst/>
          </a:prstGeom>
          <a:solidFill>
            <a:schemeClr val="bg1">
              <a:lumMod val="50000"/>
            </a:schemeClr>
          </a:solidFill>
        </p:spPr>
        <p:txBody>
          <a:bodyPr wrap="none" rtlCol="0">
            <a:spAutoFit/>
          </a:bodyPr>
          <a:lstStyle/>
          <a:p>
            <a:r>
              <a:rPr lang="en-US" b="1" dirty="0" smtClean="0">
                <a:solidFill>
                  <a:schemeClr val="bg1"/>
                </a:solidFill>
                <a:latin typeface="Arial Narrow" pitchFamily="34" charset="0"/>
              </a:rPr>
              <a:t>Introduction to Rotary Club Central</a:t>
            </a:r>
            <a:endParaRPr lang="en-US" b="1" dirty="0">
              <a:solidFill>
                <a:schemeClr val="bg1"/>
              </a:solidFill>
              <a:latin typeface="Arial Narrow" pitchFamily="34" charset="0"/>
            </a:endParaRPr>
          </a:p>
        </p:txBody>
      </p:sp>
      <p:grpSp>
        <p:nvGrpSpPr>
          <p:cNvPr id="10" name="Group 9"/>
          <p:cNvGrpSpPr/>
          <p:nvPr/>
        </p:nvGrpSpPr>
        <p:grpSpPr>
          <a:xfrm>
            <a:off x="2568503" y="3815014"/>
            <a:ext cx="4763911" cy="522465"/>
            <a:chOff x="1915400" y="3815014"/>
            <a:chExt cx="4763911" cy="522465"/>
          </a:xfrm>
        </p:grpSpPr>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400" y="3815014"/>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186333" y="3878703"/>
              <a:ext cx="1566326" cy="369332"/>
            </a:xfrm>
            <a:prstGeom prst="rect">
              <a:avLst/>
            </a:prstGeom>
            <a:noFill/>
          </p:spPr>
          <p:txBody>
            <a:bodyPr wrap="none" rtlCol="0">
              <a:spAutoFit/>
            </a:bodyPr>
            <a:lstStyle/>
            <a:p>
              <a:r>
                <a:rPr lang="en-US" b="1" dirty="0" smtClean="0">
                  <a:solidFill>
                    <a:schemeClr val="bg1"/>
                  </a:solidFill>
                  <a:latin typeface="Arial Narrow" pitchFamily="34" charset="0"/>
                </a:rPr>
                <a:t>Entering Goals</a:t>
              </a:r>
              <a:endParaRPr lang="en-US" b="1" dirty="0">
                <a:solidFill>
                  <a:schemeClr val="bg1"/>
                </a:solidFill>
                <a:latin typeface="Arial Narrow" pitchFamily="34" charset="0"/>
              </a:endParaRPr>
            </a:p>
          </p:txBody>
        </p:sp>
      </p:grpSp>
      <p:pic>
        <p:nvPicPr>
          <p:cNvPr id="1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214" y="5565580"/>
            <a:ext cx="4763911" cy="522465"/>
          </a:xfrm>
          <a:prstGeom prst="rect">
            <a:avLst/>
          </a:prstGeom>
          <a:solidFill>
            <a:schemeClr val="bg1">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bwMode="auto">
          <a:xfrm>
            <a:off x="2562858" y="5565580"/>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0" name="TextBox 19"/>
          <p:cNvSpPr txBox="1"/>
          <p:nvPr/>
        </p:nvSpPr>
        <p:spPr>
          <a:xfrm>
            <a:off x="2828147" y="5629269"/>
            <a:ext cx="1145506" cy="369332"/>
          </a:xfrm>
          <a:prstGeom prst="rect">
            <a:avLst/>
          </a:prstGeom>
          <a:solidFill>
            <a:schemeClr val="bg1">
              <a:lumMod val="50000"/>
            </a:schemeClr>
          </a:solidFill>
        </p:spPr>
        <p:txBody>
          <a:bodyPr wrap="none" rtlCol="0">
            <a:spAutoFit/>
          </a:bodyPr>
          <a:lstStyle/>
          <a:p>
            <a:r>
              <a:rPr lang="en-US" b="1" dirty="0" smtClean="0">
                <a:solidFill>
                  <a:schemeClr val="bg1"/>
                </a:solidFill>
                <a:latin typeface="Arial Narrow" pitchFamily="34" charset="0"/>
              </a:rPr>
              <a:t>Questions</a:t>
            </a:r>
            <a:endParaRPr lang="en-US" b="1" dirty="0">
              <a:solidFill>
                <a:schemeClr val="bg1"/>
              </a:solidFill>
              <a:latin typeface="Arial Narrow" pitchFamily="34" charset="0"/>
            </a:endParaRPr>
          </a:p>
        </p:txBody>
      </p:sp>
    </p:spTree>
    <p:extLst>
      <p:ext uri="{BB962C8B-B14F-4D97-AF65-F5344CB8AC3E}">
        <p14:creationId xmlns:p14="http://schemas.microsoft.com/office/powerpoint/2010/main" val="98815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46" y="1696295"/>
            <a:ext cx="73818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210446" y="2305895"/>
            <a:ext cx="2608058" cy="4000500"/>
          </a:xfrm>
          <a:prstGeom prst="rect">
            <a:avLst/>
          </a:prstGeom>
          <a:solidFill>
            <a:srgbClr val="0070C0"/>
          </a:solidFill>
          <a:ln w="57150" cap="flat" cmpd="sng" algn="ctr">
            <a:solidFill>
              <a:schemeClr val="bg1">
                <a:lumMod val="85000"/>
              </a:schemeClr>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ea typeface="ヒラギノ角ゴ Pro W3" pitchFamily="16" charset="-128"/>
              </a:rPr>
              <a:t>CLUB</a:t>
            </a:r>
            <a:endParaRPr kumimoji="0" lang="en-US" b="0" i="0" u="none" strike="noStrike" cap="none" normalizeH="0" baseline="0" dirty="0" smtClean="0">
              <a:ln>
                <a:noFill/>
              </a:ln>
              <a:solidFill>
                <a:schemeClr val="bg1"/>
              </a:solidFill>
              <a:effectLst/>
              <a:latin typeface="Arial" charset="0"/>
              <a:ea typeface="ヒラギノ角ゴ Pro W3" pitchFamily="16"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solidFill>
                  <a:schemeClr val="bg1"/>
                </a:solidFill>
                <a:latin typeface="Arial" charset="0"/>
                <a:ea typeface="ヒラギノ角ゴ Pro W3" pitchFamily="16" charset="-128"/>
              </a:rPr>
              <a:t>President</a:t>
            </a:r>
            <a:br>
              <a:rPr lang="en-US" sz="2000" b="1" dirty="0" smtClean="0">
                <a:solidFill>
                  <a:schemeClr val="bg1"/>
                </a:solidFill>
                <a:latin typeface="Arial" charset="0"/>
                <a:ea typeface="ヒラギノ角ゴ Pro W3" pitchFamily="16" charset="-128"/>
              </a:rPr>
            </a:br>
            <a:r>
              <a:rPr lang="en-US" sz="2000" b="1" dirty="0" smtClean="0">
                <a:solidFill>
                  <a:schemeClr val="bg1"/>
                </a:solidFill>
                <a:latin typeface="Arial" charset="0"/>
                <a:ea typeface="ヒラギノ角ゴ Pro W3" pitchFamily="16" charset="-128"/>
              </a:rPr>
              <a:t>Secretary</a:t>
            </a:r>
          </a:p>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solidFill>
                  <a:schemeClr val="bg1"/>
                </a:solidFill>
                <a:latin typeface="Arial" charset="0"/>
                <a:ea typeface="ヒラギノ角ゴ Pro W3" pitchFamily="16" charset="-128"/>
              </a:rPr>
              <a:t>Treasurer</a:t>
            </a:r>
          </a:p>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solidFill>
                  <a:schemeClr val="bg1"/>
                </a:solidFill>
                <a:latin typeface="Arial" charset="0"/>
                <a:ea typeface="ヒラギノ角ゴ Pro W3" pitchFamily="16" charset="-128"/>
              </a:rPr>
              <a:t>Foundation Chair</a:t>
            </a:r>
            <a:br>
              <a:rPr lang="en-US" sz="2000" b="1" dirty="0" smtClean="0">
                <a:solidFill>
                  <a:schemeClr val="bg1"/>
                </a:solidFill>
                <a:latin typeface="Arial" charset="0"/>
                <a:ea typeface="ヒラギノ角ゴ Pro W3" pitchFamily="16" charset="-128"/>
              </a:rPr>
            </a:br>
            <a:r>
              <a:rPr lang="en-US" sz="2000" b="1" dirty="0" smtClean="0">
                <a:solidFill>
                  <a:schemeClr val="bg1"/>
                </a:solidFill>
                <a:latin typeface="Arial" charset="0"/>
                <a:ea typeface="ヒラギノ角ゴ Pro W3" pitchFamily="16" charset="-128"/>
              </a:rPr>
              <a:t>Membership Chair</a:t>
            </a:r>
            <a:br>
              <a:rPr lang="en-US" sz="2000" b="1" dirty="0" smtClean="0">
                <a:solidFill>
                  <a:schemeClr val="bg1"/>
                </a:solidFill>
                <a:latin typeface="Arial" charset="0"/>
                <a:ea typeface="ヒラギノ角ゴ Pro W3" pitchFamily="16" charset="-128"/>
              </a:rPr>
            </a:br>
            <a:r>
              <a:rPr lang="en-US" sz="2000" b="1" dirty="0" smtClean="0">
                <a:solidFill>
                  <a:schemeClr val="bg1"/>
                </a:solidFill>
                <a:latin typeface="Arial" charset="0"/>
                <a:ea typeface="ヒラギノ角ゴ Pro W3" pitchFamily="16" charset="-128"/>
              </a:rPr>
              <a:t>Executive Secretary</a:t>
            </a:r>
            <a:endParaRPr lang="en-US" sz="2400" b="1" dirty="0" smtClean="0">
              <a:solidFill>
                <a:schemeClr val="bg1"/>
              </a:solidFill>
              <a:latin typeface="Arial" charset="0"/>
              <a:ea typeface="ヒラギノ角ゴ Pro W3" pitchFamily="16"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400" dirty="0">
              <a:latin typeface="Arial" charset="0"/>
              <a:ea typeface="ヒラギノ角ゴ Pro W3" pitchFamily="16" charset="-128"/>
            </a:endParaRPr>
          </a:p>
        </p:txBody>
      </p:sp>
      <p:sp>
        <p:nvSpPr>
          <p:cNvPr id="5" name="Rectangle 4"/>
          <p:cNvSpPr/>
          <p:nvPr/>
        </p:nvSpPr>
        <p:spPr bwMode="auto">
          <a:xfrm>
            <a:off x="3022899" y="2305895"/>
            <a:ext cx="5549601" cy="4013200"/>
          </a:xfrm>
          <a:prstGeom prst="rect">
            <a:avLst/>
          </a:prstGeom>
          <a:solidFill>
            <a:srgbClr val="0070C0"/>
          </a:solidFill>
          <a:ln w="57150" cap="flat" cmpd="sng" algn="ctr">
            <a:solidFill>
              <a:schemeClr val="bg1">
                <a:lumMod val="85000"/>
              </a:schemeClr>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ヒラギノ角ゴ Pro W3" pitchFamily="16" charset="-128"/>
              </a:rPr>
              <a:t>For the club executives on this list to have access the club president must delegate them under the presidents </a:t>
            </a:r>
            <a:r>
              <a:rPr lang="en-US" sz="2000" dirty="0" err="1" smtClean="0">
                <a:solidFill>
                  <a:schemeClr val="bg1"/>
                </a:solidFill>
                <a:latin typeface="Arial" charset="0"/>
                <a:ea typeface="ヒラギノ角ゴ Pro W3" pitchFamily="16" charset="-128"/>
              </a:rPr>
              <a:t>MyRotary</a:t>
            </a:r>
            <a:r>
              <a:rPr lang="en-US" sz="2000" dirty="0" smtClean="0">
                <a:solidFill>
                  <a:schemeClr val="bg1"/>
                </a:solidFill>
                <a:latin typeface="Arial" charset="0"/>
                <a:ea typeface="ヒラギノ角ゴ Pro W3" pitchFamily="16" charset="-128"/>
              </a:rPr>
              <a:t> page</a:t>
            </a:r>
            <a:r>
              <a:rPr lang="en-US" sz="2400" dirty="0" smtClean="0">
                <a:latin typeface="Arial" charset="0"/>
                <a:ea typeface="ヒラギノ角ゴ Pro W3" pitchFamily="16" charset="-128"/>
              </a:rPr>
              <a:t>.</a:t>
            </a:r>
          </a:p>
          <a:p>
            <a:pPr marL="0" marR="0" indent="0" algn="ctr" defTabSz="914400" rtl="0" eaLnBrk="0" fontAlgn="base" latinLnBrk="0" hangingPunct="0">
              <a:lnSpc>
                <a:spcPct val="100000"/>
              </a:lnSpc>
              <a:spcBef>
                <a:spcPct val="0"/>
              </a:spcBef>
              <a:spcAft>
                <a:spcPct val="0"/>
              </a:spcAft>
              <a:buClrTx/>
              <a:buSzTx/>
              <a:buFontTx/>
              <a:buNone/>
              <a:tabLst/>
            </a:pPr>
            <a:endParaRPr lang="en-US" sz="2400" dirty="0">
              <a:latin typeface="Arial" charset="0"/>
              <a:ea typeface="ヒラギノ角ゴ Pro W3" pitchFamily="16" charset="-128"/>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6" name="Rectangle 5"/>
          <p:cNvSpPr/>
          <p:nvPr/>
        </p:nvSpPr>
        <p:spPr bwMode="auto">
          <a:xfrm>
            <a:off x="0" y="287815"/>
            <a:ext cx="9144000" cy="980915"/>
          </a:xfrm>
          <a:prstGeom prst="rect">
            <a:avLst/>
          </a:prstGeom>
          <a:solidFill>
            <a:srgbClr val="00355C"/>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 name="TextBox 2"/>
          <p:cNvSpPr txBox="1"/>
          <p:nvPr/>
        </p:nvSpPr>
        <p:spPr>
          <a:xfrm>
            <a:off x="2161681" y="349414"/>
            <a:ext cx="6982319" cy="707886"/>
          </a:xfrm>
          <a:prstGeom prst="rect">
            <a:avLst/>
          </a:prstGeom>
          <a:noFill/>
        </p:spPr>
        <p:txBody>
          <a:bodyPr wrap="square" rtlCol="0">
            <a:spAutoFit/>
          </a:bodyPr>
          <a:lstStyle/>
          <a:p>
            <a:r>
              <a:rPr lang="en-US" sz="4000" dirty="0" smtClean="0">
                <a:solidFill>
                  <a:schemeClr val="bg1"/>
                </a:solidFill>
                <a:latin typeface="Arial" pitchFamily="34" charset="0"/>
                <a:cs typeface="Arial" pitchFamily="34" charset="0"/>
              </a:rPr>
              <a:t>Who can Manage club goals?</a:t>
            </a:r>
            <a:endParaRPr lang="en-US" sz="4000" dirty="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899" y="3380987"/>
            <a:ext cx="6041091" cy="340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a:off x="4824501" y="3878132"/>
            <a:ext cx="1323191" cy="6777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00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2"/>
                                        </p:tgtEl>
                                        <p:attrNameLst>
                                          <p:attrName>style.visibility</p:attrName>
                                        </p:attrNameLst>
                                      </p:cBhvr>
                                      <p:to>
                                        <p:strVal val="visible"/>
                                      </p:to>
                                    </p:set>
                                    <p:animEffect transition="in" filter="fade">
                                      <p:cBhvr>
                                        <p:cTn id="2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248" y="1151067"/>
            <a:ext cx="8793108" cy="5389581"/>
          </a:xfrm>
        </p:spPr>
      </p:pic>
      <p:sp>
        <p:nvSpPr>
          <p:cNvPr id="2" name="Title 1"/>
          <p:cNvSpPr>
            <a:spLocks noGrp="1"/>
          </p:cNvSpPr>
          <p:nvPr>
            <p:ph type="title"/>
          </p:nvPr>
        </p:nvSpPr>
        <p:spPr/>
        <p:txBody>
          <a:bodyPr/>
          <a:lstStyle/>
          <a:p>
            <a:r>
              <a:rPr lang="en-US" dirty="0" smtClean="0"/>
              <a:t>Entering your Goals</a:t>
            </a:r>
            <a:endParaRPr lang="en-US" dirty="0"/>
          </a:p>
        </p:txBody>
      </p:sp>
      <p:cxnSp>
        <p:nvCxnSpPr>
          <p:cNvPr id="7" name="Straight Connector 6"/>
          <p:cNvCxnSpPr/>
          <p:nvPr/>
        </p:nvCxnSpPr>
        <p:spPr>
          <a:xfrm>
            <a:off x="1775012" y="3281082"/>
            <a:ext cx="338865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75012" y="4175760"/>
            <a:ext cx="338865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75012" y="3281082"/>
            <a:ext cx="0" cy="89467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65464" y="3281082"/>
            <a:ext cx="0" cy="89467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56094" y="2431228"/>
            <a:ext cx="3906069" cy="430887"/>
          </a:xfrm>
          <a:prstGeom prst="rect">
            <a:avLst/>
          </a:prstGeom>
          <a:noFill/>
        </p:spPr>
        <p:txBody>
          <a:bodyPr wrap="none" rtlCol="0">
            <a:spAutoFit/>
          </a:bodyPr>
          <a:lstStyle/>
          <a:p>
            <a:r>
              <a:rPr lang="en-US" sz="2200" b="1" dirty="0" smtClean="0"/>
              <a:t>Set goals in each of these 3 tabs</a:t>
            </a:r>
            <a:endParaRPr lang="en-US" sz="2200" b="1" dirty="0"/>
          </a:p>
        </p:txBody>
      </p:sp>
      <p:cxnSp>
        <p:nvCxnSpPr>
          <p:cNvPr id="15" name="Straight Arrow Connector 14"/>
          <p:cNvCxnSpPr/>
          <p:nvPr/>
        </p:nvCxnSpPr>
        <p:spPr>
          <a:xfrm flipH="1">
            <a:off x="4593515" y="2646671"/>
            <a:ext cx="462579" cy="537593"/>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108037" y="5602948"/>
            <a:ext cx="7471212" cy="492443"/>
          </a:xfrm>
          <a:prstGeom prst="rect">
            <a:avLst/>
          </a:prstGeom>
          <a:noFill/>
        </p:spPr>
        <p:txBody>
          <a:bodyPr wrap="none" rtlCol="0">
            <a:spAutoFit/>
          </a:bodyPr>
          <a:lstStyle/>
          <a:p>
            <a:r>
              <a:rPr lang="en-US" sz="2600" b="1" dirty="0" smtClean="0"/>
              <a:t>Scroll down past various trend screens to enter goals</a:t>
            </a:r>
            <a:endParaRPr lang="en-US" sz="2600" b="1" dirty="0"/>
          </a:p>
        </p:txBody>
      </p:sp>
      <p:sp>
        <p:nvSpPr>
          <p:cNvPr id="4" name="Down Arrow 3"/>
          <p:cNvSpPr/>
          <p:nvPr/>
        </p:nvSpPr>
        <p:spPr>
          <a:xfrm>
            <a:off x="580913" y="5378824"/>
            <a:ext cx="666974" cy="1333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01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729" y="204395"/>
            <a:ext cx="5728834" cy="6282651"/>
          </a:xfrm>
        </p:spPr>
      </p:pic>
      <p:sp>
        <p:nvSpPr>
          <p:cNvPr id="2" name="Title 1"/>
          <p:cNvSpPr>
            <a:spLocks noGrp="1"/>
          </p:cNvSpPr>
          <p:nvPr>
            <p:ph type="title"/>
          </p:nvPr>
        </p:nvSpPr>
        <p:spPr/>
        <p:txBody>
          <a:bodyPr/>
          <a:lstStyle/>
          <a:p>
            <a:endParaRPr lang="en-US" dirty="0"/>
          </a:p>
        </p:txBody>
      </p:sp>
      <p:sp>
        <p:nvSpPr>
          <p:cNvPr id="5" name="TextBox 4"/>
          <p:cNvSpPr txBox="1"/>
          <p:nvPr/>
        </p:nvSpPr>
        <p:spPr>
          <a:xfrm>
            <a:off x="6217920" y="2669689"/>
            <a:ext cx="2420470" cy="1292662"/>
          </a:xfrm>
          <a:prstGeom prst="rect">
            <a:avLst/>
          </a:prstGeom>
          <a:noFill/>
        </p:spPr>
        <p:txBody>
          <a:bodyPr wrap="square" rtlCol="0">
            <a:spAutoFit/>
          </a:bodyPr>
          <a:lstStyle/>
          <a:p>
            <a:r>
              <a:rPr lang="en-US" sz="2600" b="1" dirty="0" smtClean="0"/>
              <a:t>To enter goals, Click the</a:t>
            </a:r>
          </a:p>
          <a:p>
            <a:r>
              <a:rPr lang="en-US" sz="2600" b="1" dirty="0" smtClean="0"/>
              <a:t>Button</a:t>
            </a:r>
            <a:endParaRPr lang="en-US" sz="2600" b="1" dirty="0"/>
          </a:p>
        </p:txBody>
      </p:sp>
      <p:sp>
        <p:nvSpPr>
          <p:cNvPr id="6" name="Left Arrow 5"/>
          <p:cNvSpPr/>
          <p:nvPr/>
        </p:nvSpPr>
        <p:spPr>
          <a:xfrm>
            <a:off x="5852159" y="4216996"/>
            <a:ext cx="1393115" cy="7207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5714103" y="1948926"/>
            <a:ext cx="1393115" cy="7207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626454"/>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023A524B7B1041BA1E14728BDD10CC" ma:contentTypeVersion="0" ma:contentTypeDescription="Create a new document." ma:contentTypeScope="" ma:versionID="afe3759428acdf24915399065e1f2cf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11C86FD-6D79-4C37-9D26-78DC1B864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ADC71C0-C566-48F0-9B53-B7DF2D9357E7}">
  <ds:schemaRefs>
    <ds:schemaRef ds:uri="http://schemas.microsoft.com/sharepoint/v3/contenttype/forms"/>
  </ds:schemaRefs>
</ds:datastoreItem>
</file>

<file path=customXml/itemProps3.xml><?xml version="1.0" encoding="utf-8"?>
<ds:datastoreItem xmlns:ds="http://schemas.openxmlformats.org/officeDocument/2006/customXml" ds:itemID="{E736980C-8D9E-41B9-B56A-B22854C58669}">
  <ds:schemaRefs>
    <ds:schemaRef ds:uri="http://purl.org/dc/elements/1.1/"/>
    <ds:schemaRef ds:uri="http://www.w3.org/XML/1998/namespace"/>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7296</TotalTime>
  <Words>1076</Words>
  <Application>Microsoft Office PowerPoint</Application>
  <PresentationFormat>On-screen Show (4:3)</PresentationFormat>
  <Paragraphs>132</Paragraphs>
  <Slides>23</Slides>
  <Notes>8</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Custom Design</vt:lpstr>
      <vt:lpstr>2_Custom Design</vt:lpstr>
      <vt:lpstr>Waveform</vt:lpstr>
      <vt:lpstr>Striving to be a Vibrant Club</vt:lpstr>
      <vt:lpstr>What’s in it for clubs?</vt:lpstr>
      <vt:lpstr>PowerPoint Presentation</vt:lpstr>
      <vt:lpstr>PowerPoint Presentation</vt:lpstr>
      <vt:lpstr>PowerPoint Presentation</vt:lpstr>
      <vt:lpstr>PowerPoint Presentation</vt:lpstr>
      <vt:lpstr>PowerPoint Presentation</vt:lpstr>
      <vt:lpstr>Entering your Goals</vt:lpstr>
      <vt:lpstr>PowerPoint Presentation</vt:lpstr>
      <vt:lpstr>Entering Membership Goals</vt:lpstr>
      <vt:lpstr>PowerPoint Presentation</vt:lpstr>
      <vt:lpstr>percentag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Presidential Citation</vt:lpstr>
      <vt:lpstr>Updating Member professional Skills </vt:lpstr>
      <vt:lpstr>Questions?</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Brown</dc:creator>
  <cp:lastModifiedBy>John Pokorny</cp:lastModifiedBy>
  <cp:revision>75</cp:revision>
  <dcterms:created xsi:type="dcterms:W3CDTF">2013-02-07T00:45:17Z</dcterms:created>
  <dcterms:modified xsi:type="dcterms:W3CDTF">2016-04-18T15:25:05Z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0x010100CB023A524B7B1041BA1E14728BDD10CC</vt:lpwstr>
  </property>
</Properties>
</file>