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425925eb2a_0_2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425925eb2a_0_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dfca60685_0_6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dfca60685_0_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dfca60685_0_14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dfca60685_0_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dfca60685_0_19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dfca60685_0_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dfca60685_0_31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dfca60685_0_3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c24d66d78_0_5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c24d66d78_0_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dfca60685_0_24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dfca60685_0_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25925ca65_0_75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25925ca65_0_7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There are many in our communities who want to serve but are not able to attend meetings.  They want to help their community.  An Impact club is a group of members who cannot come to meetings but want to be part of Rotary to serve their community.  This has been formed by other clubs as a satellite.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One could also envision this as a membership type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Impact members pay dues.  The amount would be up to individual clubs.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Impact members are welcome (but usually unable) to attend club meetings and socials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Monthly get-togethers of the members is recommended.  An example is a monthly pizza beer happy hour where an experienced Rotarian also shares Rotary history or other orientation in a light atmosphere.  Fireside chats, weekend coffee meetups or other get togethers are recommended.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</a:rPr>
              <a:t>It is expected that a number of these Impact Club members move to the legacy club as they discover the friendship and fellowship there.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ec09674ab_0_2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ec09674ab_0_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0a73fcbdb_0_10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0a73fcbdb_0_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0a73fcbdb_0_4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0a73fcbdb_0_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25925ca65_0_82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25925ca65_0_8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c60024ca4_0_6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c60024ca4_0_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c60024ca4_0_1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c60024ca4_0_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one: Which of below describes why you joined your Rotary Club?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Community Service, Friendship and Fellowship, Professional Connections, Personal Growth, International Service, Leadership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The respondents ranked them from 1 to 6.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Here are the results of 104 respondents to our survey of District 6630 new members.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Blue on the bar graph represents their first choice, red second and green 3</a:t>
            </a:r>
            <a:r>
              <a:rPr baseline="30000" lang="en-US" sz="1400"/>
              <a:t>rd</a:t>
            </a:r>
            <a:r>
              <a:rPr lang="en-US" sz="1400"/>
              <a:t> for each category</a:t>
            </a:r>
            <a:r>
              <a:rPr baseline="30000" lang="en-US" sz="1400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Community Service, Fellowship and Professional Contacts were the top three reasons.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The data is based upon  District 6630 terminations and demonstrates that the greatest number of terminations occur in the first three years of membership.(approximately 50%)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This is very similar to national RI data for the US. As you can see members leaving in their first and second year are significantly greater than all other years.  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As we reviewed the three charts what thoughts do you have regarding attracting and retaining new members? Try to be brief and we will record them.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Prompts: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50% of new members leave in their first three years.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Keep members engaged through service projects.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Have frequent opportunities for fellowship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Engage new members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Need Consistent effort to admit new members.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Engage members in service.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Our hope and goal for every member!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25925eb2a_0_8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25925eb2a_0_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Have and embrace a vision.  Reimagine Rotary.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Pursue the vision in such way that members are motivated and engaged.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Get people to say yes.  It is the members club.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Listen and be fluid.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Encourage members to be open to change to better serve our communities and provide new paths to service and fellowship as Rotarians.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25925eb2a_0_23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25925eb2a_0_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Make membership growth a top priority - it starts with  you!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Enter your goals in Rotary Club Central.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Have an active Membership Committee with active members.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Keep in mind that on average we lose 15% each year when setting goals.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Membership goals must include active intentional member engagement (new and experienced) as well as new member attraction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Engage Club Members in planning and goal setting.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The plan should include community partnerships, regular service and fellowship events, and intentional member engagement.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cf1dea758_0_0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cf1dea758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85019" y="1508760"/>
            <a:ext cx="77724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81557" y="4817141"/>
            <a:ext cx="259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191000" y="4817141"/>
            <a:ext cx="406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265139" y="4817141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66961" y="4568875"/>
            <a:ext cx="1165339" cy="4561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otarydistrict6630.org/sitepage/public-image-resource-pag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EOJrICq14e0" TargetMode="External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cmurrayrotary.com/impact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y-cms.rotary.org/en/document/representing-your-communitys-professions-classification-assessment" TargetMode="External"/><Relationship Id="rId4" Type="http://schemas.openxmlformats.org/officeDocument/2006/relationships/hyperlink" Target="https://my-cms.rotary.org/en/document/diversifying-your-club-member-diversity-assessment" TargetMode="External"/><Relationship Id="rId5" Type="http://schemas.openxmlformats.org/officeDocument/2006/relationships/hyperlink" Target="https://my-cms.rotary.org/en/document/finding-new-club-members-prospective-member-exercis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50" y="-35900"/>
            <a:ext cx="6221051" cy="52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Our Impact</a:t>
            </a:r>
            <a:endParaRPr/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93325" y="1042700"/>
            <a:ext cx="7964100" cy="41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660"/>
              <a:t>Add to your signature projects!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60"/>
              <a:t>Have many service events - as frequent as twice per month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60"/>
              <a:t>Measure your impact - number people affected, dictionaries delivered, lives saved, books purchased, dollars invested, actions taken, cases averted, etc.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60"/>
              <a:t>Use the metrics to tell your story!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60"/>
              <a:t>Active, Sustained Local Public Image strategy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90"/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60"/>
              <a:t>Help can be found on 6630 website:  </a:t>
            </a:r>
            <a:r>
              <a:rPr lang="en-US" sz="1660" u="sng">
                <a:solidFill>
                  <a:schemeClr val="hlink"/>
                </a:solidFill>
                <a:hlinkClick r:id="rId3"/>
              </a:rPr>
              <a:t>toolkit</a:t>
            </a:r>
            <a:endParaRPr sz="1490"/>
          </a:p>
          <a:p>
            <a:pPr indent="-312419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320"/>
              <a:buChar char="●"/>
            </a:pPr>
            <a:r>
              <a:rPr lang="en-US" sz="1320"/>
              <a:t>Social Media</a:t>
            </a:r>
            <a:endParaRPr sz="1320"/>
          </a:p>
          <a:p>
            <a:pPr indent="-312419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320"/>
              <a:buChar char="●"/>
            </a:pPr>
            <a:r>
              <a:rPr lang="en-US" sz="1320"/>
              <a:t>Webpage</a:t>
            </a:r>
            <a:endParaRPr sz="1320"/>
          </a:p>
          <a:p>
            <a:pPr indent="-312419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320"/>
              <a:buChar char="●"/>
            </a:pPr>
            <a:r>
              <a:rPr lang="en-US" sz="1320"/>
              <a:t>Traditional Media</a:t>
            </a:r>
            <a:endParaRPr sz="1320"/>
          </a:p>
          <a:p>
            <a:pPr indent="-312419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320"/>
              <a:buChar char="●"/>
            </a:pPr>
            <a:r>
              <a:rPr lang="en-US" sz="1320"/>
              <a:t>Event Visibility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660"/>
              <a:t>Wear Rotary Gear!  Make your Rotary Club brand visible!</a:t>
            </a:r>
            <a:endParaRPr sz="1829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Expand Our Reach</a:t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685025" y="1088650"/>
            <a:ext cx="77724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Develop relationships with </a:t>
            </a:r>
            <a:r>
              <a:rPr lang="en-US" sz="1600"/>
              <a:t>those who share a desire for service and fellowship.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/>
              <a:t>Have many service events - as frequent as twice per month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Partner with other organizations - chamber of commerce,Leadership, United Way Agencies, Lions, Kiwanis, schools, Habitat for Humanity, community leaders,etc.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Keep new and potential members in mind - what are the needs of the members </a:t>
            </a:r>
            <a:r>
              <a:rPr lang="en-US" sz="1600" u="sng"/>
              <a:t>and </a:t>
            </a:r>
            <a:r>
              <a:rPr lang="en-US" sz="1600"/>
              <a:t>community?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Wear Rotary Gear!  Make your Rotary Club brand visible!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Social media usage has been a key to growth. 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  Community pages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  Follow, Follow, Follow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/>
              <a:t>    Share, Share, Share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Enhance Participant Engagement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(Experienced Members)</a:t>
            </a:r>
            <a:endParaRPr/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595569" y="1270235"/>
            <a:ext cx="7772400" cy="31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28"/>
              <a:t>F</a:t>
            </a:r>
            <a:r>
              <a:rPr lang="en-US" sz="1628"/>
              <a:t>riendly, Fun and Inclusive Meetings and Events</a:t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28"/>
              <a:t>Strong Meeting Programs </a:t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551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28"/>
              <a:t>Engage Members in Community Projects, meetings, and socials</a:t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28"/>
              <a:t>Recognition</a:t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28"/>
              <a:t>Match Service to Interests</a:t>
            </a:r>
            <a:endParaRPr sz="162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5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55"/>
              <a:t>Make fellowship a priority </a:t>
            </a:r>
            <a:endParaRPr sz="165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5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sz="1655"/>
              <a:t>Invite and welcome family and friends</a:t>
            </a:r>
            <a:endParaRPr sz="165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65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-US" sz="1655">
                <a:solidFill>
                  <a:srgbClr val="0000FF"/>
                </a:solidFill>
              </a:rPr>
              <a:t>Have Fun</a:t>
            </a:r>
            <a:endParaRPr b="1" sz="1655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Enhance Participant Engagement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(Prospective and New Members)</a:t>
            </a:r>
            <a:endParaRPr/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69800" y="1252225"/>
            <a:ext cx="8188500" cy="31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32"/>
              <a:t>Invite common travelers</a:t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32"/>
              <a:t>Welcome and acquaint them with us and our club.</a:t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32"/>
              <a:t>Include informal fellowship events (happy hours, coffee, fireside chat)</a:t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32"/>
              <a:t>Survey new members  - what do they want from their membership experience? and then meet their expectations!</a:t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732"/>
              <a:t>Find hosts for all new members</a:t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32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-US" sz="1732">
                <a:solidFill>
                  <a:srgbClr val="0000FF"/>
                </a:solidFill>
              </a:rPr>
              <a:t>Engage them - they were motivated to join; do not allow that energy to wane</a:t>
            </a:r>
            <a:endParaRPr b="1" sz="158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 title="Rotary Anytown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685794" y="-129768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Our Ability to Adapt</a:t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72700" y="938500"/>
            <a:ext cx="7772400" cy="38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Flexible meeting options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	Frequency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	Virtual/in person/hybrid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	Two events monthly (meeting, service, social)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Cause-based clubs - LGBTQA, Veterans, Literacy, STEAM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Rotaract - Young Professionals, University</a:t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Satellite Clubs </a:t>
            </a:r>
            <a:endParaRPr sz="269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branch of the legacy club</a:t>
            </a:r>
            <a:endParaRPr sz="269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meets at a different place/ time/format</a:t>
            </a:r>
            <a:endParaRPr sz="269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may have different dues structures</a:t>
            </a:r>
            <a:endParaRPr sz="269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0"/>
              <a:t>minimum 8 members</a:t>
            </a:r>
            <a:endParaRPr sz="269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Our Ability to Adapt - </a:t>
            </a:r>
            <a:r>
              <a:rPr lang="en-US"/>
              <a:t>Impact Clubs</a:t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685025" y="1103100"/>
            <a:ext cx="8187000" cy="40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For those who want to serve but cannot meet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May start as a membership type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Impact members pay dues.  </a:t>
            </a:r>
            <a:r>
              <a:rPr lang="en-US" sz="2200"/>
              <a:t>Impact members are invited and welcome to attend club meetings and socials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Monthly (More Frequent) Service Opportunities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Monthly social get-togethers of the members is recommended.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Impact Club members will likely move to the legacy club as they discover the friendship and fellowship there.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Marketing to the target demographic is key to growth!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https://mcmurrayrotary.com/impact/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685019" y="7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178125" y="897475"/>
            <a:ext cx="8798400" cy="380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Decide whether you want to continue as is or increase our service to our communities and the world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Develop a plan with key leaders and members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Many social and service events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Active Public Image and Community Visibility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Develop More Partnerships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Intentionally Engage New and Experienced Members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	Reimagine Rotary - Satellite Clubs, Impact Clubs, Something else?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Lead to the Plan, Take Risks, Adjust and Adapt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Resources - Your District 6630 Membership Committee can connect you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245025" y="-140225"/>
            <a:ext cx="88989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 Example 1 (Traditional, Incremental)</a:t>
            </a:r>
            <a:endParaRPr/>
          </a:p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464300" y="723250"/>
            <a:ext cx="7772400" cy="383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/>
              <a:t>Establish Membership Committee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Brainstorm “missing members”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 sz="1400">
                <a:solidFill>
                  <a:schemeClr val="dk1"/>
                </a:solidFill>
              </a:rPr>
              <a:t>There are RI Tools to Help Brainstorm new members:</a:t>
            </a:r>
            <a:endParaRPr sz="1400">
              <a:solidFill>
                <a:schemeClr val="dk1"/>
              </a:solidFill>
            </a:endParaRPr>
          </a:p>
          <a:p>
            <a:pPr indent="-291108" lvl="1" marL="914400" rtl="0" algn="l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1158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Representing Your Community's Professions</a:t>
            </a:r>
            <a:r>
              <a:rPr lang="en-US" sz="1158">
                <a:solidFill>
                  <a:schemeClr val="dk1"/>
                </a:solidFill>
              </a:rPr>
              <a:t> (classification assessment)</a:t>
            </a:r>
            <a:endParaRPr sz="1508">
              <a:solidFill>
                <a:schemeClr val="dk1"/>
              </a:solidFill>
            </a:endParaRPr>
          </a:p>
          <a:p>
            <a:pPr indent="-291108" lvl="1" marL="914400" rtl="0" algn="l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1158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Diversifying Your Club</a:t>
            </a:r>
            <a:r>
              <a:rPr lang="en-US" sz="1158">
                <a:solidFill>
                  <a:schemeClr val="dk1"/>
                </a:solidFill>
              </a:rPr>
              <a:t> (member diversity assessment)</a:t>
            </a:r>
            <a:endParaRPr sz="1508">
              <a:solidFill>
                <a:schemeClr val="dk1"/>
              </a:solidFill>
            </a:endParaRPr>
          </a:p>
          <a:p>
            <a:pPr indent="-291108" lvl="1" marL="914400" rtl="0" algn="l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1158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Finding New Club Members</a:t>
            </a:r>
            <a:r>
              <a:rPr lang="en-US" sz="1158">
                <a:solidFill>
                  <a:schemeClr val="dk1"/>
                </a:solidFill>
              </a:rPr>
              <a:t> (prospective member exercise)</a:t>
            </a:r>
            <a:endParaRPr sz="15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Assign Rotarians to missing members to make contact, invite,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Hold informational event for missing members </a:t>
            </a:r>
            <a:r>
              <a:rPr lang="en-US"/>
              <a:t>(happy hour, fireside chat, coffee talk).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Determine expectations/needs of </a:t>
            </a:r>
            <a:r>
              <a:rPr lang="en-US"/>
              <a:t>missing members</a:t>
            </a:r>
            <a:r>
              <a:rPr lang="en-US"/>
              <a:t> - legacy, satellite, impact, other?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Followup and implement to meet expectations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Followup with “missing members” to closure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Establish new member engagement program</a:t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0" y="4680475"/>
            <a:ext cx="78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This is an example, not a recipe.  </a:t>
            </a:r>
            <a:r>
              <a:rPr b="1" lang="en-US" u="sng">
                <a:solidFill>
                  <a:srgbClr val="FF0000"/>
                </a:solidFill>
              </a:rPr>
              <a:t>You </a:t>
            </a:r>
            <a:r>
              <a:rPr b="1" lang="en-US">
                <a:solidFill>
                  <a:srgbClr val="FF0000"/>
                </a:solidFill>
              </a:rPr>
              <a:t>need to determine what works with your club!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945050" y="-109800"/>
            <a:ext cx="79740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 Example 2 - Action Plan… </a:t>
            </a:r>
            <a:endParaRPr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613400" y="708350"/>
            <a:ext cx="7772400" cy="41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Establish Membership Committee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Brainstorm community partners (Chamber of Commerce, city gov’t and first responders, United Way, Leadership of Anytown County, Board of DD, Kiwanis)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Assign Rotarians to meet/discuss with potential partners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Develop monthly service and community events with </a:t>
            </a:r>
            <a:r>
              <a:rPr lang="en-US"/>
              <a:t>community</a:t>
            </a:r>
            <a:r>
              <a:rPr lang="en-US"/>
              <a:t> partners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Create social media links with partners and community pages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Publicize </a:t>
            </a:r>
            <a:r>
              <a:rPr lang="en-US"/>
              <a:t>monthly</a:t>
            </a:r>
            <a:r>
              <a:rPr lang="en-US"/>
              <a:t> events to partner members, club, and community pages.  Connect with traditional media as well.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Carry out service events in Rotary gear and distribute cards, brochures, invitations, etc to non-Rotarians.  Collect contact info from interested people.  Measure and promote your service impact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Hold informational event for interested people (happy hour, fireside chat, coffee talk).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Determine expectations/needs of interested people - legacy, satellite, impact, other?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Followup and implement to meet expectations</a:t>
            </a:r>
            <a:endParaRPr/>
          </a:p>
        </p:txBody>
      </p:sp>
      <p:sp>
        <p:nvSpPr>
          <p:cNvPr id="167" name="Google Shape;167;p32"/>
          <p:cNvSpPr txBox="1"/>
          <p:nvPr/>
        </p:nvSpPr>
        <p:spPr>
          <a:xfrm>
            <a:off x="0" y="4680475"/>
            <a:ext cx="78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This is an example, not a recipe.  </a:t>
            </a:r>
            <a:r>
              <a:rPr b="1" lang="en-US" u="sng">
                <a:solidFill>
                  <a:srgbClr val="FF0000"/>
                </a:solidFill>
              </a:rPr>
              <a:t>You </a:t>
            </a:r>
            <a:r>
              <a:rPr b="1" lang="en-US">
                <a:solidFill>
                  <a:srgbClr val="FF0000"/>
                </a:solidFill>
              </a:rPr>
              <a:t>need to determine what works with your club!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37150" y="22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3020"/>
              <a:t>Membership Trends</a:t>
            </a:r>
            <a:endParaRPr b="1" sz="3020"/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675" y="1247657"/>
            <a:ext cx="4643325" cy="322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7094"/>
            <a:ext cx="4572000" cy="314613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237150" y="928875"/>
            <a:ext cx="354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Global</a:t>
            </a:r>
            <a:endParaRPr b="1" sz="2300"/>
          </a:p>
        </p:txBody>
      </p:sp>
      <p:sp>
        <p:nvSpPr>
          <p:cNvPr id="65" name="Google Shape;65;p15"/>
          <p:cNvSpPr txBox="1"/>
          <p:nvPr/>
        </p:nvSpPr>
        <p:spPr>
          <a:xfrm>
            <a:off x="5028975" y="921725"/>
            <a:ext cx="354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Our District</a:t>
            </a:r>
            <a:endParaRPr b="1"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50" y="-35900"/>
            <a:ext cx="6221051" cy="52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685019" y="1508760"/>
            <a:ext cx="7772400" cy="31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155850" y="4301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Why do people join Rotary?</a:t>
            </a: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3225"/>
            <a:ext cx="4571999" cy="284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600" y="1613225"/>
            <a:ext cx="5116625" cy="31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952950" y="193125"/>
            <a:ext cx="393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Why do Members Stay in Rotary?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76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Who is leaving Rotary?</a:t>
            </a:r>
            <a:endParaRPr/>
          </a:p>
        </p:txBody>
      </p:sp>
      <p:pic>
        <p:nvPicPr>
          <p:cNvPr id="79" name="Google Shape;79;p17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25" y="749375"/>
            <a:ext cx="8601174" cy="42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85019" y="1508760"/>
            <a:ext cx="77724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1143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What the data suggest to you 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490" y="0"/>
            <a:ext cx="84739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85019" y="213132"/>
            <a:ext cx="7772400" cy="11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Intentional and Engaging Leadership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85019" y="1508760"/>
            <a:ext cx="7772400" cy="31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Reimagine Rotary.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Pursue the vision with members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Get people to yes.  It is the members’ club.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Listen and be fluid.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Communicate, communicate, communicate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Encourage members to be open to change to better serve our communities and provide new paths to service and fellowship as Rotarians.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167100"/>
            <a:ext cx="89034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900">
                <a:solidFill>
                  <a:schemeClr val="dk2"/>
                </a:solidFill>
              </a:rPr>
              <a:t>Clear Membership Goals and a Growth Plan</a:t>
            </a:r>
            <a:endParaRPr sz="3000"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growth a top priority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Active Membership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Retention is as important as attraction!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Engage Club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 a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 Membership = trailing metric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 leading metrics (service projects, community events, social media activity, partner involvement, etc.)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progress regularly and adjust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75" y="0"/>
            <a:ext cx="8691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