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29d735d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29d735d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29d735d26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229d735d26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29d735d2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29d735d2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29d735d2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29d735d2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29d735d2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29d735d2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29d735d2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29d735d2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29d735d2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29d735d2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29d735d2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29d735d2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29d735d2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29d735d2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229d735d26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229d735d26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bruth@glbainc.com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gBR9-EP2pfT9M9ABChe5l4cx-2qHCWq_/view?usp=drive_link" TargetMode="External"/><Relationship Id="rId4" Type="http://schemas.openxmlformats.org/officeDocument/2006/relationships/hyperlink" Target="https://drive.google.com/file/d/19Jgb8obNjyMCorb6Z-6LbHXFh_uEfjP7/view?usp=sharing" TargetMode="External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1" Type="http://schemas.openxmlformats.org/officeDocument/2006/relationships/hyperlink" Target="https://docs.google.com/forms/d/e/1FAIpQLSfX0Clqoe-9wnq9trN1ckK97jGCFeLQyy4bpnL0tcFIaJ6nNg/viewform?usp=sharing" TargetMode="External"/><Relationship Id="rId10" Type="http://schemas.openxmlformats.org/officeDocument/2006/relationships/hyperlink" Target="https://drive.google.com/file/d/1QCxNjP1N1FWejK6xk_KeMkx1kRMB7eZf/view?usp=sharing" TargetMode="External"/><Relationship Id="rId12" Type="http://schemas.openxmlformats.org/officeDocument/2006/relationships/hyperlink" Target="https://drive.google.com/file/d/1e1DHVXn2_-K-4ASUpEtTbbkV7OC1zlWR/view?usp=sharing" TargetMode="External"/><Relationship Id="rId9" Type="http://schemas.openxmlformats.org/officeDocument/2006/relationships/hyperlink" Target="https://drive.google.com/file/d/1ePCWGMNjPSvLs_hdG87lsotHVFAz5h91/view?usp=drive_link" TargetMode="External"/><Relationship Id="rId5" Type="http://schemas.openxmlformats.org/officeDocument/2006/relationships/hyperlink" Target="https://drive.google.com/file/d/1gBR9-EP2pfT9M9ABChe5l4cx-2qHCWq_/view?usp=drive_link" TargetMode="External"/><Relationship Id="rId6" Type="http://schemas.openxmlformats.org/officeDocument/2006/relationships/hyperlink" Target="https://drive.google.com/file/d/1Xx40kPpCj7Kc_gq4pTgaRIvapw48cvu7/view?usp=sharing" TargetMode="External"/><Relationship Id="rId7" Type="http://schemas.openxmlformats.org/officeDocument/2006/relationships/hyperlink" Target="https://forms.gle/uvdw5nAQm1TWKR2R6" TargetMode="External"/><Relationship Id="rId8" Type="http://schemas.openxmlformats.org/officeDocument/2006/relationships/hyperlink" Target="https://docs.google.com/forms/d/e/1FAIpQLSfHla7jwAFCgThRjXr1bGTSdgO7ujQzhiQMuHCBQAnLzKVGSQ/viewform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34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352050" y="1182825"/>
            <a:ext cx="4485300" cy="2615400"/>
          </a:xfrm>
          <a:prstGeom prst="rect">
            <a:avLst/>
          </a:prstGeom>
          <a:solidFill>
            <a:srgbClr val="FDBC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775" y="1299425"/>
            <a:ext cx="4426625" cy="266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47239" y="4799430"/>
            <a:ext cx="668653" cy="236276"/>
            <a:chOff x="1177650" y="564787"/>
            <a:chExt cx="3801323" cy="1372899"/>
          </a:xfrm>
        </p:grpSpPr>
        <p:pic>
          <p:nvPicPr>
            <p:cNvPr id="57" name="Google Shape;57;p13"/>
            <p:cNvPicPr preferRelativeResize="0"/>
            <p:nvPr/>
          </p:nvPicPr>
          <p:blipFill rotWithShape="1">
            <a:blip r:embed="rId4">
              <a:alphaModFix/>
            </a:blip>
            <a:srcRect b="18957" l="0" r="40091" t="21201"/>
            <a:stretch/>
          </p:blipFill>
          <p:spPr>
            <a:xfrm>
              <a:off x="1177650" y="813950"/>
              <a:ext cx="2337951" cy="874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0" l="61133" r="0" t="0"/>
            <a:stretch/>
          </p:blipFill>
          <p:spPr>
            <a:xfrm>
              <a:off x="3554200" y="564787"/>
              <a:ext cx="1424773" cy="1372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484750" y="1582350"/>
            <a:ext cx="38673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New Member Engagement and Recruiting</a:t>
            </a:r>
            <a:endParaRPr b="1"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January</a:t>
            </a:r>
            <a:r>
              <a:rPr i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2025</a:t>
            </a:r>
            <a:endParaRPr i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34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 rot="10800000">
            <a:off x="8468700" y="0"/>
            <a:ext cx="675300" cy="675300"/>
          </a:xfrm>
          <a:prstGeom prst="corner">
            <a:avLst>
              <a:gd fmla="val 50000" name="adj1"/>
              <a:gd fmla="val 50000" name="adj2"/>
            </a:avLst>
          </a:prstGeom>
          <a:solidFill>
            <a:srgbClr val="FDBC0F"/>
          </a:solidFill>
          <a:ln cap="flat" cmpd="sng" w="9525">
            <a:solidFill>
              <a:srgbClr val="FF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422700" y="2879700"/>
            <a:ext cx="82986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Stay in touch</a:t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Membership Committee Chair: </a:t>
            </a:r>
            <a:br>
              <a:rPr i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Brad Ruth | 330.524.8205 |</a:t>
            </a:r>
            <a:r>
              <a:rPr i="1" lang="en" sz="2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bruth@glbainc.com</a:t>
            </a:r>
            <a:endParaRPr i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6638" y="421625"/>
            <a:ext cx="5070725" cy="19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29900" y="4468200"/>
            <a:ext cx="675300" cy="675300"/>
          </a:xfrm>
          <a:prstGeom prst="corner">
            <a:avLst>
              <a:gd fmla="val 50000" name="adj1"/>
              <a:gd fmla="val 50000" name="adj2"/>
            </a:avLst>
          </a:prstGeom>
          <a:solidFill>
            <a:srgbClr val="FDBC0F"/>
          </a:solidFill>
          <a:ln cap="flat" cmpd="sng" w="9525">
            <a:solidFill>
              <a:srgbClr val="FF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4"/>
          <p:cNvGrpSpPr/>
          <p:nvPr/>
        </p:nvGrpSpPr>
        <p:grpSpPr>
          <a:xfrm>
            <a:off x="432650" y="874414"/>
            <a:ext cx="4516400" cy="3494168"/>
            <a:chOff x="672400" y="980379"/>
            <a:chExt cx="4516400" cy="4073406"/>
          </a:xfrm>
        </p:grpSpPr>
        <p:sp>
          <p:nvSpPr>
            <p:cNvPr id="65" name="Google Shape;65;p14"/>
            <p:cNvSpPr txBox="1"/>
            <p:nvPr/>
          </p:nvSpPr>
          <p:spPr>
            <a:xfrm>
              <a:off x="672400" y="980385"/>
              <a:ext cx="1030500" cy="40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b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b="1" sz="2400">
                <a:solidFill>
                  <a:srgbClr val="092E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b="1" sz="2400">
                <a:solidFill>
                  <a:srgbClr val="092E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b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b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b="1" sz="2400">
                <a:solidFill>
                  <a:srgbClr val="092E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lang="en" sz="2400">
                  <a:solidFill>
                    <a:srgbClr val="092E93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b="1" sz="2400">
                <a:solidFill>
                  <a:srgbClr val="092E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800">
                <a:solidFill>
                  <a:srgbClr val="092E9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1015200" y="980379"/>
              <a:ext cx="4173600" cy="40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81300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Who and How to Engage</a:t>
              </a:r>
              <a:b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b="1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They’re Interested, What Do I Do Now?</a:t>
              </a:r>
              <a:b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b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Upcoming Welcome to Rotary Event</a:t>
              </a:r>
              <a:b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b="1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Rotarian Resources</a:t>
              </a:r>
              <a:endParaRPr b="1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7" name="Google Shape;67;p14"/>
          <p:cNvSpPr txBox="1"/>
          <p:nvPr/>
        </p:nvSpPr>
        <p:spPr>
          <a:xfrm>
            <a:off x="152400" y="152400"/>
            <a:ext cx="409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Table of Contents</a:t>
            </a:r>
            <a:endParaRPr sz="3400"/>
          </a:p>
        </p:txBody>
      </p:sp>
      <p:grpSp>
        <p:nvGrpSpPr>
          <p:cNvPr id="68" name="Google Shape;68;p14"/>
          <p:cNvGrpSpPr/>
          <p:nvPr/>
        </p:nvGrpSpPr>
        <p:grpSpPr>
          <a:xfrm>
            <a:off x="4906380" y="923883"/>
            <a:ext cx="4090503" cy="3395249"/>
            <a:chOff x="4809200" y="1020850"/>
            <a:chExt cx="3743825" cy="2988775"/>
          </a:xfrm>
        </p:grpSpPr>
        <p:sp>
          <p:nvSpPr>
            <p:cNvPr id="69" name="Google Shape;69;p14"/>
            <p:cNvSpPr/>
            <p:nvPr/>
          </p:nvSpPr>
          <p:spPr>
            <a:xfrm>
              <a:off x="4906225" y="1020850"/>
              <a:ext cx="3646800" cy="2875800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" name="Google Shape;7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09200" y="1133875"/>
              <a:ext cx="3646801" cy="2875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1" y="4753020"/>
            <a:ext cx="810669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34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 rot="10800000">
            <a:off x="8468700" y="0"/>
            <a:ext cx="675300" cy="675300"/>
          </a:xfrm>
          <a:prstGeom prst="corner">
            <a:avLst>
              <a:gd fmla="val 50000" name="adj1"/>
              <a:gd fmla="val 50000" name="adj2"/>
            </a:avLst>
          </a:prstGeom>
          <a:solidFill>
            <a:srgbClr val="FDBC0F"/>
          </a:solidFill>
          <a:ln cap="flat" cmpd="sng" w="9525">
            <a:solidFill>
              <a:srgbClr val="FF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15"/>
          <p:cNvGrpSpPr/>
          <p:nvPr/>
        </p:nvGrpSpPr>
        <p:grpSpPr>
          <a:xfrm>
            <a:off x="112576" y="4753851"/>
            <a:ext cx="744679" cy="290643"/>
            <a:chOff x="1177650" y="564787"/>
            <a:chExt cx="3801323" cy="1372899"/>
          </a:xfrm>
        </p:grpSpPr>
        <p:pic>
          <p:nvPicPr>
            <p:cNvPr id="78" name="Google Shape;78;p15"/>
            <p:cNvPicPr preferRelativeResize="0"/>
            <p:nvPr/>
          </p:nvPicPr>
          <p:blipFill rotWithShape="1">
            <a:blip r:embed="rId3">
              <a:alphaModFix/>
            </a:blip>
            <a:srcRect b="18957" l="0" r="40091" t="21201"/>
            <a:stretch/>
          </p:blipFill>
          <p:spPr>
            <a:xfrm>
              <a:off x="1177650" y="813950"/>
              <a:ext cx="2337951" cy="874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 rotWithShape="1">
            <a:blip r:embed="rId4">
              <a:alphaModFix/>
            </a:blip>
            <a:srcRect b="0" l="61133" r="0" t="0"/>
            <a:stretch/>
          </p:blipFill>
          <p:spPr>
            <a:xfrm>
              <a:off x="3554200" y="564787"/>
              <a:ext cx="1424773" cy="1372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5"/>
          <p:cNvSpPr txBox="1"/>
          <p:nvPr/>
        </p:nvSpPr>
        <p:spPr>
          <a:xfrm>
            <a:off x="1815600" y="2069475"/>
            <a:ext cx="5512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Who and How to Engage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6"/>
          <p:cNvGrpSpPr/>
          <p:nvPr/>
        </p:nvGrpSpPr>
        <p:grpSpPr>
          <a:xfrm rot="5400000">
            <a:off x="-351107" y="2325333"/>
            <a:ext cx="3463688" cy="627213"/>
            <a:chOff x="1355155" y="2177766"/>
            <a:chExt cx="5917800" cy="1071609"/>
          </a:xfrm>
        </p:grpSpPr>
        <p:cxnSp>
          <p:nvCxnSpPr>
            <p:cNvPr id="86" name="Google Shape;86;p16"/>
            <p:cNvCxnSpPr>
              <a:stCxn id="87" idx="2"/>
              <a:endCxn id="88" idx="6"/>
            </p:cNvCxnSpPr>
            <p:nvPr/>
          </p:nvCxnSpPr>
          <p:spPr>
            <a:xfrm rot="10800000">
              <a:off x="4314055" y="525"/>
              <a:ext cx="0" cy="5917800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" name="Google Shape;87;p16"/>
            <p:cNvSpPr/>
            <p:nvPr/>
          </p:nvSpPr>
          <p:spPr>
            <a:xfrm>
              <a:off x="1355155" y="2669475"/>
              <a:ext cx="579900" cy="579900"/>
            </a:xfrm>
            <a:prstGeom prst="ellipse">
              <a:avLst/>
            </a:prstGeom>
            <a:solidFill>
              <a:srgbClr val="FFA400"/>
            </a:solidFill>
            <a:ln cap="flat" cmpd="sng" w="28575">
              <a:solidFill>
                <a:srgbClr val="003D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947093" y="2669475"/>
              <a:ext cx="579900" cy="579900"/>
            </a:xfrm>
            <a:prstGeom prst="ellipse">
              <a:avLst/>
            </a:prstGeom>
            <a:solidFill>
              <a:srgbClr val="003D81"/>
            </a:solidFill>
            <a:ln cap="flat" cmpd="sng" w="19050">
              <a:solidFill>
                <a:srgbClr val="FFA4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1564546" y="2177766"/>
              <a:ext cx="161100" cy="161100"/>
            </a:xfrm>
            <a:prstGeom prst="ellipse">
              <a:avLst/>
            </a:prstGeom>
            <a:solidFill>
              <a:srgbClr val="FFA400"/>
            </a:solidFill>
            <a:ln cap="flat" cmpd="sng" w="19050">
              <a:solidFill>
                <a:srgbClr val="003D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1" name="Google Shape;91;p16"/>
            <p:cNvCxnSpPr/>
            <p:nvPr/>
          </p:nvCxnSpPr>
          <p:spPr>
            <a:xfrm rot="5400000">
              <a:off x="1472885" y="2504159"/>
              <a:ext cx="330600" cy="0"/>
            </a:xfrm>
            <a:prstGeom prst="straightConnector1">
              <a:avLst/>
            </a:prstGeom>
            <a:noFill/>
            <a:ln cap="flat" cmpd="sng" w="19050">
              <a:solidFill>
                <a:srgbClr val="003D8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6"/>
            <p:cNvSpPr/>
            <p:nvPr/>
          </p:nvSpPr>
          <p:spPr>
            <a:xfrm rot="10800000">
              <a:off x="3156491" y="2177775"/>
              <a:ext cx="161100" cy="161100"/>
            </a:xfrm>
            <a:prstGeom prst="ellipse">
              <a:avLst/>
            </a:prstGeom>
            <a:solidFill>
              <a:srgbClr val="003D81"/>
            </a:solidFill>
            <a:ln cap="flat" cmpd="sng" w="19050">
              <a:solidFill>
                <a:srgbClr val="FFA4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3" name="Google Shape;93;p16"/>
            <p:cNvCxnSpPr>
              <a:endCxn id="92" idx="0"/>
            </p:cNvCxnSpPr>
            <p:nvPr/>
          </p:nvCxnSpPr>
          <p:spPr>
            <a:xfrm rot="-5400000">
              <a:off x="3071741" y="2504175"/>
              <a:ext cx="330600" cy="0"/>
            </a:xfrm>
            <a:prstGeom prst="straightConnector1">
              <a:avLst/>
            </a:prstGeom>
            <a:noFill/>
            <a:ln cap="flat" cmpd="sng" w="19050">
              <a:solidFill>
                <a:srgbClr val="FFA4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" name="Google Shape;94;p16"/>
          <p:cNvSpPr txBox="1"/>
          <p:nvPr/>
        </p:nvSpPr>
        <p:spPr>
          <a:xfrm>
            <a:off x="1986600" y="141475"/>
            <a:ext cx="517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Potential New Members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761775" y="816000"/>
            <a:ext cx="71430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Think of your network! Family, friends, former or current business colleagues, community leaders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761775" y="1731625"/>
            <a:ext cx="71430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Ask yourself “do they exude the qualities of a Rotarian?”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Kind, thoughtful, empathetic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Community-minded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Inclusive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Service-oriented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Their physical, verbal, and online 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presence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reflects what Rotary strives to represent and achieve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761775" y="3941725"/>
            <a:ext cx="71430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Not everyone is a good candidate, and that’s okay!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8" name="Google Shape;98;p16"/>
          <p:cNvGrpSpPr/>
          <p:nvPr/>
        </p:nvGrpSpPr>
        <p:grpSpPr>
          <a:xfrm rot="5400000">
            <a:off x="1211029" y="3887397"/>
            <a:ext cx="339415" cy="627213"/>
            <a:chOff x="1355155" y="2177766"/>
            <a:chExt cx="579900" cy="1071609"/>
          </a:xfrm>
        </p:grpSpPr>
        <p:sp>
          <p:nvSpPr>
            <p:cNvPr id="88" name="Google Shape;88;p16"/>
            <p:cNvSpPr/>
            <p:nvPr/>
          </p:nvSpPr>
          <p:spPr>
            <a:xfrm>
              <a:off x="1355155" y="2669475"/>
              <a:ext cx="579900" cy="579900"/>
            </a:xfrm>
            <a:prstGeom prst="ellipse">
              <a:avLst/>
            </a:prstGeom>
            <a:solidFill>
              <a:srgbClr val="FFA400"/>
            </a:solidFill>
            <a:ln cap="flat" cmpd="sng" w="28575">
              <a:solidFill>
                <a:srgbClr val="003D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1564546" y="2177766"/>
              <a:ext cx="161100" cy="161100"/>
            </a:xfrm>
            <a:prstGeom prst="ellipse">
              <a:avLst/>
            </a:prstGeom>
            <a:solidFill>
              <a:srgbClr val="FFA400"/>
            </a:solidFill>
            <a:ln cap="flat" cmpd="sng" w="19050">
              <a:solidFill>
                <a:srgbClr val="003D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0" name="Google Shape;100;p16"/>
            <p:cNvCxnSpPr/>
            <p:nvPr/>
          </p:nvCxnSpPr>
          <p:spPr>
            <a:xfrm rot="5400000">
              <a:off x="1472885" y="2504159"/>
              <a:ext cx="330600" cy="0"/>
            </a:xfrm>
            <a:prstGeom prst="straightConnector1">
              <a:avLst/>
            </a:prstGeom>
            <a:noFill/>
            <a:ln cap="flat" cmpd="sng" w="19050">
              <a:solidFill>
                <a:srgbClr val="003D8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31" y="4753020"/>
            <a:ext cx="810669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1986600" y="141475"/>
            <a:ext cx="517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Engage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731300" y="1033500"/>
            <a:ext cx="2660100" cy="34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96350" y="1118050"/>
            <a:ext cx="357300" cy="357300"/>
          </a:xfrm>
          <a:prstGeom prst="rect">
            <a:avLst/>
          </a:prstGeom>
          <a:solidFill>
            <a:srgbClr val="008D8D"/>
          </a:solidFill>
          <a:ln cap="flat" cmpd="sng" w="9525">
            <a:solidFill>
              <a:srgbClr val="008D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1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193050" y="1005850"/>
            <a:ext cx="2302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Review “</a:t>
            </a:r>
            <a:r>
              <a:rPr b="1" lang="en" u="sng">
                <a:solidFill>
                  <a:srgbClr val="092E9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Welcome to Rotary</a:t>
            </a:r>
            <a:r>
              <a:rPr b="1" lang="en">
                <a:solidFill>
                  <a:schemeClr val="dk2"/>
                </a:solidFill>
              </a:rPr>
              <a:t>” PDF and have an elevator pitch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815850" y="1715400"/>
            <a:ext cx="24975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Sample: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</a:rPr>
              <a:t>Rotary is a community group that focuses on fellowship, service, and </a:t>
            </a:r>
            <a:r>
              <a:rPr i="1" lang="en" sz="1300">
                <a:solidFill>
                  <a:schemeClr val="dk2"/>
                </a:solidFill>
              </a:rPr>
              <a:t>initiatives</a:t>
            </a:r>
            <a:r>
              <a:rPr i="1" lang="en" sz="1300">
                <a:solidFill>
                  <a:schemeClr val="dk2"/>
                </a:solidFill>
              </a:rPr>
              <a:t> that directly help our city and it’s residents, as well as all initiatives around the world!</a:t>
            </a:r>
            <a:br>
              <a:rPr i="1" lang="en" sz="1300">
                <a:solidFill>
                  <a:schemeClr val="dk2"/>
                </a:solidFill>
              </a:rPr>
            </a:br>
            <a:endParaRPr i="1"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dk2"/>
                </a:solidFill>
              </a:rPr>
              <a:t>You can give as much or as little time as you have; it’s a wonderful way to meet new people and be a helpful, active part of the community.</a:t>
            </a:r>
            <a:endParaRPr i="1" sz="1300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3687013" y="1040413"/>
            <a:ext cx="2660100" cy="348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752063" y="1124963"/>
            <a:ext cx="357300" cy="357300"/>
          </a:xfrm>
          <a:prstGeom prst="rect">
            <a:avLst/>
          </a:prstGeom>
          <a:solidFill>
            <a:srgbClr val="651C60"/>
          </a:solidFill>
          <a:ln cap="flat" cmpd="sng" w="9525">
            <a:solidFill>
              <a:srgbClr val="651C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2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109363" y="1026588"/>
            <a:ext cx="23022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Provide them with the “</a:t>
            </a:r>
            <a:r>
              <a:rPr b="1" lang="en" u="sng">
                <a:solidFill>
                  <a:srgbClr val="092E9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Welcome to Rotary</a:t>
            </a:r>
            <a:r>
              <a:rPr b="1" lang="en">
                <a:solidFill>
                  <a:schemeClr val="dk2"/>
                </a:solidFill>
              </a:rPr>
              <a:t>” one-pager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3768313" y="1756838"/>
            <a:ext cx="24975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Gives essential information about Rotary and our group</a:t>
            </a:r>
            <a:br>
              <a:rPr lang="en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Has a QR code to the Welcome to Rotary pdf</a:t>
            </a:r>
            <a:br>
              <a:rPr lang="en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Has link to membership pricing</a:t>
            </a:r>
            <a:br>
              <a:rPr lang="en" sz="1300">
                <a:solidFill>
                  <a:schemeClr val="dk2"/>
                </a:solidFill>
              </a:rPr>
            </a:b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 sz="1300">
                <a:solidFill>
                  <a:schemeClr val="dk2"/>
                </a:solidFill>
              </a:rPr>
              <a:t>Provides Membership Committee contacts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6642750" y="1086025"/>
            <a:ext cx="2204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Not comfortable reaching out personally? 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That’s OK!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Provide their information to the Membership Committee and we will be happy to reach out on your behalf and clearly state that you thought they would be a great Rotary member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31" y="4753020"/>
            <a:ext cx="810669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34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 rot="10800000">
            <a:off x="8468700" y="0"/>
            <a:ext cx="675300" cy="675300"/>
          </a:xfrm>
          <a:prstGeom prst="corner">
            <a:avLst>
              <a:gd fmla="val 50000" name="adj1"/>
              <a:gd fmla="val 50000" name="adj2"/>
            </a:avLst>
          </a:prstGeom>
          <a:solidFill>
            <a:srgbClr val="FDBC0F"/>
          </a:solidFill>
          <a:ln cap="flat" cmpd="sng" w="9525">
            <a:solidFill>
              <a:srgbClr val="FF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112576" y="4753851"/>
            <a:ext cx="744679" cy="290643"/>
            <a:chOff x="1177650" y="564787"/>
            <a:chExt cx="3801323" cy="1372899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3">
              <a:alphaModFix/>
            </a:blip>
            <a:srcRect b="18957" l="0" r="40091" t="21201"/>
            <a:stretch/>
          </p:blipFill>
          <p:spPr>
            <a:xfrm>
              <a:off x="1177650" y="813950"/>
              <a:ext cx="2337951" cy="874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8"/>
            <p:cNvPicPr preferRelativeResize="0"/>
            <p:nvPr/>
          </p:nvPicPr>
          <p:blipFill rotWithShape="1">
            <a:blip r:embed="rId4">
              <a:alphaModFix/>
            </a:blip>
            <a:srcRect b="0" l="61133" r="0" t="0"/>
            <a:stretch/>
          </p:blipFill>
          <p:spPr>
            <a:xfrm>
              <a:off x="3554200" y="564787"/>
              <a:ext cx="1424773" cy="1372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8"/>
          <p:cNvSpPr txBox="1"/>
          <p:nvPr/>
        </p:nvSpPr>
        <p:spPr>
          <a:xfrm>
            <a:off x="1815600" y="2069475"/>
            <a:ext cx="5512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They’re Interested!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Now What Do You Do?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1986600" y="141475"/>
            <a:ext cx="517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47" y="853375"/>
            <a:ext cx="503950" cy="50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275775" y="853375"/>
            <a:ext cx="76548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</a:rPr>
              <a:t>Invite them to our Membership event</a:t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Digital and physical business cards and flyers available to give to potential members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Thursday, February 13th @ 6pm at VFW Post #4738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Old Carolina BBQ and beverages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Trivia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Intro to Rotary and meet with current members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995" y="3307150"/>
            <a:ext cx="534051" cy="534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1275775" y="3307150"/>
            <a:ext cx="76548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1"/>
                </a:solidFill>
              </a:rPr>
              <a:t>Invite them to a Wednesday breakfast meeting</a:t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Digital and physical business cards available to 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give to potential members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076" y="1720937"/>
            <a:ext cx="924649" cy="119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7275" y="3841200"/>
            <a:ext cx="1636577" cy="98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7273" y="2225850"/>
            <a:ext cx="1636577" cy="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31" y="4753020"/>
            <a:ext cx="810669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134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 rot="10800000">
            <a:off x="8468700" y="0"/>
            <a:ext cx="675300" cy="675300"/>
          </a:xfrm>
          <a:prstGeom prst="corner">
            <a:avLst>
              <a:gd fmla="val 50000" name="adj1"/>
              <a:gd fmla="val 50000" name="adj2"/>
            </a:avLst>
          </a:prstGeom>
          <a:solidFill>
            <a:srgbClr val="FDBC0F"/>
          </a:solidFill>
          <a:ln cap="flat" cmpd="sng" w="9525">
            <a:solidFill>
              <a:srgbClr val="FFA4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112576" y="4753851"/>
            <a:ext cx="744679" cy="290643"/>
            <a:chOff x="1177650" y="564787"/>
            <a:chExt cx="3801323" cy="1372899"/>
          </a:xfrm>
        </p:grpSpPr>
        <p:pic>
          <p:nvPicPr>
            <p:cNvPr id="145" name="Google Shape;145;p20"/>
            <p:cNvPicPr preferRelativeResize="0"/>
            <p:nvPr/>
          </p:nvPicPr>
          <p:blipFill rotWithShape="1">
            <a:blip r:embed="rId3">
              <a:alphaModFix/>
            </a:blip>
            <a:srcRect b="18957" l="0" r="40091" t="21201"/>
            <a:stretch/>
          </p:blipFill>
          <p:spPr>
            <a:xfrm>
              <a:off x="1177650" y="813950"/>
              <a:ext cx="2337951" cy="874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0"/>
            <p:cNvPicPr preferRelativeResize="0"/>
            <p:nvPr/>
          </p:nvPicPr>
          <p:blipFill rotWithShape="1">
            <a:blip r:embed="rId4">
              <a:alphaModFix/>
            </a:blip>
            <a:srcRect b="0" l="61133" r="0" t="0"/>
            <a:stretch/>
          </p:blipFill>
          <p:spPr>
            <a:xfrm>
              <a:off x="3554200" y="564787"/>
              <a:ext cx="1424773" cy="1372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0"/>
          <p:cNvSpPr txBox="1"/>
          <p:nvPr/>
        </p:nvSpPr>
        <p:spPr>
          <a:xfrm>
            <a:off x="1815600" y="2069475"/>
            <a:ext cx="5512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Resources and FAQs</a:t>
            </a:r>
            <a:endParaRPr b="1"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289150" y="128500"/>
            <a:ext cx="517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Rotarian Resources</a:t>
            </a:r>
            <a:endParaRPr b="1"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31" y="4753020"/>
            <a:ext cx="810669" cy="30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0" l="61133" r="0" t="0"/>
          <a:stretch/>
        </p:blipFill>
        <p:spPr>
          <a:xfrm>
            <a:off x="685982" y="964245"/>
            <a:ext cx="357427" cy="3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1147550" y="850675"/>
            <a:ext cx="7199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92E9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Welcome to Rotary PDF</a:t>
            </a:r>
            <a:r>
              <a:rPr lang="en" sz="2200">
                <a:solidFill>
                  <a:srgbClr val="092E93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(for current Rotarian review)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147550" y="2230800"/>
            <a:ext cx="7017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92E9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WTR Membership Event</a:t>
            </a:r>
            <a:r>
              <a:rPr lang="en" sz="2200">
                <a:solidFill>
                  <a:srgbClr val="092E93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digital flyer and </a:t>
            </a:r>
            <a:r>
              <a:rPr lang="en" sz="2200" u="sng">
                <a:solidFill>
                  <a:srgbClr val="092E9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RSVP</a:t>
            </a:r>
            <a:endParaRPr sz="2200">
              <a:solidFill>
                <a:srgbClr val="092E93"/>
              </a:solidFill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147550" y="3502200"/>
            <a:ext cx="7635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92E9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Rotary Digital Application Link,</a:t>
            </a:r>
            <a:r>
              <a:rPr lang="en" sz="2200">
                <a:solidFill>
                  <a:schemeClr val="dk2"/>
                </a:solidFill>
              </a:rPr>
              <a:t> </a:t>
            </a:r>
            <a:r>
              <a:rPr lang="en" sz="2200" u="sng">
                <a:solidFill>
                  <a:srgbClr val="092E9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PDF Application</a:t>
            </a:r>
            <a:r>
              <a:rPr lang="en" sz="2200">
                <a:solidFill>
                  <a:schemeClr val="dk2"/>
                </a:solidFill>
              </a:rPr>
              <a:t>, and </a:t>
            </a:r>
            <a:r>
              <a:rPr lang="en" sz="2200" u="sng">
                <a:solidFill>
                  <a:srgbClr val="092E93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Membership Pricing Information</a:t>
            </a:r>
            <a:endParaRPr sz="2200">
              <a:solidFill>
                <a:srgbClr val="092E93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160850" y="2848375"/>
            <a:ext cx="68223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92E93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Wednesday meeting “Have Breakfast On Us”</a:t>
            </a:r>
            <a:r>
              <a:rPr lang="en" sz="2200">
                <a:solidFill>
                  <a:schemeClr val="dk2"/>
                </a:solidFill>
              </a:rPr>
              <a:t> RSVP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 b="0" l="61133" r="0" t="0"/>
          <a:stretch/>
        </p:blipFill>
        <p:spPr>
          <a:xfrm>
            <a:off x="685982" y="2321795"/>
            <a:ext cx="357427" cy="3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61133" r="0" t="0"/>
          <a:stretch/>
        </p:blipFill>
        <p:spPr>
          <a:xfrm>
            <a:off x="685982" y="1671395"/>
            <a:ext cx="357427" cy="3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61133" r="0" t="0"/>
          <a:stretch/>
        </p:blipFill>
        <p:spPr>
          <a:xfrm>
            <a:off x="685982" y="2946970"/>
            <a:ext cx="357427" cy="3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1147550" y="1591325"/>
            <a:ext cx="7400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92E93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Welcome to Rotary one-pager</a:t>
            </a:r>
            <a:r>
              <a:rPr lang="en" sz="2200">
                <a:solidFill>
                  <a:srgbClr val="092E93"/>
                </a:solidFill>
              </a:rPr>
              <a:t> </a:t>
            </a:r>
            <a:r>
              <a:rPr lang="en" sz="2200">
                <a:solidFill>
                  <a:schemeClr val="dk2"/>
                </a:solidFill>
              </a:rPr>
              <a:t>(for prospective Rotarians)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 b="0" l="61133" r="0" t="0"/>
          <a:stretch/>
        </p:blipFill>
        <p:spPr>
          <a:xfrm>
            <a:off x="685982" y="3603145"/>
            <a:ext cx="357427" cy="3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