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3" r:id="rId5"/>
    <p:sldMasterId id="2147483668" r:id="rId6"/>
  </p:sldMasterIdLst>
  <p:notesMasterIdLst>
    <p:notesMasterId r:id="rId19"/>
  </p:notesMasterIdLst>
  <p:sldIdLst>
    <p:sldId id="277" r:id="rId7"/>
    <p:sldId id="341" r:id="rId8"/>
    <p:sldId id="366" r:id="rId9"/>
    <p:sldId id="367" r:id="rId10"/>
    <p:sldId id="368" r:id="rId11"/>
    <p:sldId id="369" r:id="rId12"/>
    <p:sldId id="370" r:id="rId13"/>
    <p:sldId id="371" r:id="rId14"/>
    <p:sldId id="365" r:id="rId15"/>
    <p:sldId id="364" r:id="rId16"/>
    <p:sldId id="310" r:id="rId17"/>
    <p:sldId id="372" r:id="rId18"/>
  </p:sldIdLst>
  <p:sldSz cx="9144000" cy="6858000" type="screen4x3"/>
  <p:notesSz cx="71024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9E9F00E-5E26-4EA5-8018-F587B9F0CD64}">
          <p14:sldIdLst>
            <p14:sldId id="277"/>
            <p14:sldId id="341"/>
            <p14:sldId id="366"/>
            <p14:sldId id="367"/>
            <p14:sldId id="368"/>
            <p14:sldId id="369"/>
            <p14:sldId id="370"/>
            <p14:sldId id="371"/>
            <p14:sldId id="365"/>
            <p14:sldId id="364"/>
            <p14:sldId id="310"/>
            <p14:sldId id="37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1"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872175"/>
    <a:srgbClr val="D91B5C"/>
    <a:srgbClr val="FFFFFF"/>
    <a:srgbClr val="FF7600"/>
    <a:srgbClr val="FF8B3E"/>
    <a:srgbClr val="C9DEE9"/>
    <a:srgbClr val="F7A8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78" autoAdjust="0"/>
    <p:restoredTop sz="59498" autoAdjust="0"/>
  </p:normalViewPr>
  <p:slideViewPr>
    <p:cSldViewPr>
      <p:cViewPr varScale="1">
        <p:scale>
          <a:sx n="51" d="100"/>
          <a:sy n="51" d="100"/>
        </p:scale>
        <p:origin x="2352" y="4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2472" y="-62"/>
      </p:cViewPr>
      <p:guideLst>
        <p:guide orient="horz" pos="2951"/>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40" cy="468471"/>
          </a:xfrm>
          <a:prstGeom prst="rect">
            <a:avLst/>
          </a:prstGeom>
        </p:spPr>
        <p:txBody>
          <a:bodyPr vert="horz" lIns="93969" tIns="46985" rIns="93969" bIns="46985" rtlCol="0"/>
          <a:lstStyle>
            <a:lvl1pPr algn="l">
              <a:defRPr sz="1200"/>
            </a:lvl1pPr>
          </a:lstStyle>
          <a:p>
            <a:endParaRPr lang="en-US"/>
          </a:p>
        </p:txBody>
      </p:sp>
      <p:sp>
        <p:nvSpPr>
          <p:cNvPr id="3" name="Date Placeholder 2"/>
          <p:cNvSpPr>
            <a:spLocks noGrp="1"/>
          </p:cNvSpPr>
          <p:nvPr>
            <p:ph type="dt" idx="1"/>
          </p:nvPr>
        </p:nvSpPr>
        <p:spPr>
          <a:xfrm>
            <a:off x="4023093" y="1"/>
            <a:ext cx="3077740" cy="468471"/>
          </a:xfrm>
          <a:prstGeom prst="rect">
            <a:avLst/>
          </a:prstGeom>
        </p:spPr>
        <p:txBody>
          <a:bodyPr vert="horz" lIns="93969" tIns="46985" rIns="93969" bIns="46985" rtlCol="0"/>
          <a:lstStyle>
            <a:lvl1pPr algn="r">
              <a:defRPr sz="1200"/>
            </a:lvl1pPr>
          </a:lstStyle>
          <a:p>
            <a:fld id="{404C5BB1-EB95-4BD7-B7A6-EC5C692C7026}" type="datetimeFigureOut">
              <a:rPr lang="en-US" smtClean="0"/>
              <a:t>10/22/2018</a:t>
            </a:fld>
            <a:endParaRPr lang="en-US"/>
          </a:p>
        </p:txBody>
      </p:sp>
      <p:sp>
        <p:nvSpPr>
          <p:cNvPr id="4" name="Slide Image Placeholder 3"/>
          <p:cNvSpPr>
            <a:spLocks noGrp="1" noRot="1" noChangeAspect="1"/>
          </p:cNvSpPr>
          <p:nvPr>
            <p:ph type="sldImg" idx="2"/>
          </p:nvPr>
        </p:nvSpPr>
        <p:spPr>
          <a:xfrm>
            <a:off x="1208088" y="701675"/>
            <a:ext cx="4686300" cy="3514725"/>
          </a:xfrm>
          <a:prstGeom prst="rect">
            <a:avLst/>
          </a:prstGeom>
          <a:noFill/>
          <a:ln w="12700">
            <a:solidFill>
              <a:prstClr val="black"/>
            </a:solidFill>
          </a:ln>
        </p:spPr>
        <p:txBody>
          <a:bodyPr vert="horz" lIns="93969" tIns="46985" rIns="93969" bIns="46985" rtlCol="0" anchor="ctr"/>
          <a:lstStyle/>
          <a:p>
            <a:endParaRPr lang="en-US"/>
          </a:p>
        </p:txBody>
      </p:sp>
      <p:sp>
        <p:nvSpPr>
          <p:cNvPr id="5" name="Notes Placeholder 4"/>
          <p:cNvSpPr>
            <a:spLocks noGrp="1"/>
          </p:cNvSpPr>
          <p:nvPr>
            <p:ph type="body" sz="quarter" idx="3"/>
          </p:nvPr>
        </p:nvSpPr>
        <p:spPr>
          <a:xfrm>
            <a:off x="710248" y="4450478"/>
            <a:ext cx="5681980" cy="4216241"/>
          </a:xfrm>
          <a:prstGeom prst="rect">
            <a:avLst/>
          </a:prstGeom>
        </p:spPr>
        <p:txBody>
          <a:bodyPr vert="horz" lIns="93969" tIns="46985" rIns="93969" bIns="4698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9329"/>
            <a:ext cx="3077740" cy="468471"/>
          </a:xfrm>
          <a:prstGeom prst="rect">
            <a:avLst/>
          </a:prstGeom>
        </p:spPr>
        <p:txBody>
          <a:bodyPr vert="horz" lIns="93969" tIns="46985" rIns="93969" bIns="46985" rtlCol="0" anchor="b"/>
          <a:lstStyle>
            <a:lvl1pPr algn="l">
              <a:defRPr sz="1200"/>
            </a:lvl1pPr>
          </a:lstStyle>
          <a:p>
            <a:endParaRPr lang="en-US"/>
          </a:p>
        </p:txBody>
      </p:sp>
      <p:sp>
        <p:nvSpPr>
          <p:cNvPr id="7" name="Slide Number Placeholder 6"/>
          <p:cNvSpPr>
            <a:spLocks noGrp="1"/>
          </p:cNvSpPr>
          <p:nvPr>
            <p:ph type="sldNum" sz="quarter" idx="5"/>
          </p:nvPr>
        </p:nvSpPr>
        <p:spPr>
          <a:xfrm>
            <a:off x="4023093" y="8899329"/>
            <a:ext cx="3077740" cy="468471"/>
          </a:xfrm>
          <a:prstGeom prst="rect">
            <a:avLst/>
          </a:prstGeom>
        </p:spPr>
        <p:txBody>
          <a:bodyPr vert="horz" lIns="93969" tIns="46985" rIns="93969" bIns="46985" rtlCol="0" anchor="b"/>
          <a:lstStyle>
            <a:lvl1pPr algn="r">
              <a:defRPr sz="1200"/>
            </a:lvl1pPr>
          </a:lstStyle>
          <a:p>
            <a:fld id="{7D13FC5E-7B8C-495A-B428-ACEF1C93EE63}" type="slidenum">
              <a:rPr lang="en-US" smtClean="0"/>
              <a:t>‹#›</a:t>
            </a:fld>
            <a:endParaRPr lang="en-US"/>
          </a:p>
        </p:txBody>
      </p:sp>
    </p:spTree>
    <p:extLst>
      <p:ext uri="{BB962C8B-B14F-4D97-AF65-F5344CB8AC3E}">
        <p14:creationId xmlns:p14="http://schemas.microsoft.com/office/powerpoint/2010/main" val="3158868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1" dirty="0"/>
          </a:p>
          <a:p>
            <a:endParaRPr lang="en-US" dirty="0"/>
          </a:p>
        </p:txBody>
      </p:sp>
      <p:sp>
        <p:nvSpPr>
          <p:cNvPr id="4" name="Slide Number Placeholder 3"/>
          <p:cNvSpPr>
            <a:spLocks noGrp="1"/>
          </p:cNvSpPr>
          <p:nvPr>
            <p:ph type="sldNum" sz="quarter" idx="10"/>
          </p:nvPr>
        </p:nvSpPr>
        <p:spPr/>
        <p:txBody>
          <a:bodyPr/>
          <a:lstStyle/>
          <a:p>
            <a:fld id="{7D13FC5E-7B8C-495A-B428-ACEF1C93EE63}" type="slidenum">
              <a:rPr lang="en-US" smtClean="0"/>
              <a:t>1</a:t>
            </a:fld>
            <a:endParaRPr lang="en-US"/>
          </a:p>
        </p:txBody>
      </p:sp>
    </p:spTree>
    <p:extLst>
      <p:ext uri="{BB962C8B-B14F-4D97-AF65-F5344CB8AC3E}">
        <p14:creationId xmlns:p14="http://schemas.microsoft.com/office/powerpoint/2010/main" val="31215616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(open</a:t>
            </a:r>
            <a:r>
              <a:rPr lang="en-US" baseline="0" dirty="0"/>
              <a:t> conversation)</a:t>
            </a:r>
            <a:endParaRPr lang="en-US" dirty="0"/>
          </a:p>
        </p:txBody>
      </p:sp>
      <p:sp>
        <p:nvSpPr>
          <p:cNvPr id="4" name="Slide Number Placeholder 3"/>
          <p:cNvSpPr>
            <a:spLocks noGrp="1"/>
          </p:cNvSpPr>
          <p:nvPr>
            <p:ph type="sldNum" sz="quarter" idx="10"/>
          </p:nvPr>
        </p:nvSpPr>
        <p:spPr/>
        <p:txBody>
          <a:bodyPr/>
          <a:lstStyle/>
          <a:p>
            <a:fld id="{7D13FC5E-7B8C-495A-B428-ACEF1C93EE63}" type="slidenum">
              <a:rPr lang="en-US" smtClean="0"/>
              <a:t>10</a:t>
            </a:fld>
            <a:endParaRPr lang="en-US"/>
          </a:p>
        </p:txBody>
      </p:sp>
    </p:spTree>
    <p:extLst>
      <p:ext uri="{BB962C8B-B14F-4D97-AF65-F5344CB8AC3E}">
        <p14:creationId xmlns:p14="http://schemas.microsoft.com/office/powerpoint/2010/main" val="621217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Thanks everyone! We</a:t>
            </a:r>
            <a:r>
              <a:rPr lang="en-US" baseline="0" dirty="0"/>
              <a:t> will follow up with answers to your questions, a copy of the slides and a recording later this week. </a:t>
            </a:r>
            <a:endParaRPr lang="en-US" dirty="0"/>
          </a:p>
        </p:txBody>
      </p:sp>
      <p:sp>
        <p:nvSpPr>
          <p:cNvPr id="4" name="Slide Number Placeholder 3"/>
          <p:cNvSpPr>
            <a:spLocks noGrp="1"/>
          </p:cNvSpPr>
          <p:nvPr>
            <p:ph type="sldNum" sz="quarter" idx="10"/>
          </p:nvPr>
        </p:nvSpPr>
        <p:spPr/>
        <p:txBody>
          <a:bodyPr/>
          <a:lstStyle/>
          <a:p>
            <a:fld id="{7D13FC5E-7B8C-495A-B428-ACEF1C93EE63}" type="slidenum">
              <a:rPr lang="en-US" smtClean="0"/>
              <a:t>11</a:t>
            </a:fld>
            <a:endParaRPr lang="en-US"/>
          </a:p>
        </p:txBody>
      </p:sp>
    </p:spTree>
    <p:extLst>
      <p:ext uri="{BB962C8B-B14F-4D97-AF65-F5344CB8AC3E}">
        <p14:creationId xmlns:p14="http://schemas.microsoft.com/office/powerpoint/2010/main" val="3650747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(open</a:t>
            </a:r>
            <a:r>
              <a:rPr lang="en-US" baseline="0" dirty="0"/>
              <a:t> conversation)</a:t>
            </a:r>
            <a:endParaRPr lang="en-US" dirty="0"/>
          </a:p>
        </p:txBody>
      </p:sp>
      <p:sp>
        <p:nvSpPr>
          <p:cNvPr id="4" name="Slide Number Placeholder 3"/>
          <p:cNvSpPr>
            <a:spLocks noGrp="1"/>
          </p:cNvSpPr>
          <p:nvPr>
            <p:ph type="sldNum" sz="quarter" idx="10"/>
          </p:nvPr>
        </p:nvSpPr>
        <p:spPr/>
        <p:txBody>
          <a:bodyPr/>
          <a:lstStyle/>
          <a:p>
            <a:fld id="{7D13FC5E-7B8C-495A-B428-ACEF1C93EE63}" type="slidenum">
              <a:rPr lang="en-US" smtClean="0"/>
              <a:t>12</a:t>
            </a:fld>
            <a:endParaRPr lang="en-US"/>
          </a:p>
        </p:txBody>
      </p:sp>
    </p:spTree>
    <p:extLst>
      <p:ext uri="{BB962C8B-B14F-4D97-AF65-F5344CB8AC3E}">
        <p14:creationId xmlns:p14="http://schemas.microsoft.com/office/powerpoint/2010/main" val="2211568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 </a:t>
            </a:r>
          </a:p>
        </p:txBody>
      </p:sp>
      <p:sp>
        <p:nvSpPr>
          <p:cNvPr id="4" name="Slide Number Placeholder 3"/>
          <p:cNvSpPr>
            <a:spLocks noGrp="1"/>
          </p:cNvSpPr>
          <p:nvPr>
            <p:ph type="sldNum" sz="quarter" idx="10"/>
          </p:nvPr>
        </p:nvSpPr>
        <p:spPr/>
        <p:txBody>
          <a:bodyPr/>
          <a:lstStyle/>
          <a:p>
            <a:fld id="{7D13FC5E-7B8C-495A-B428-ACEF1C93EE63}" type="slidenum">
              <a:rPr lang="en-US" smtClean="0"/>
              <a:t>2</a:t>
            </a:fld>
            <a:endParaRPr lang="en-US"/>
          </a:p>
        </p:txBody>
      </p:sp>
    </p:spTree>
    <p:extLst>
      <p:ext uri="{BB962C8B-B14F-4D97-AF65-F5344CB8AC3E}">
        <p14:creationId xmlns:p14="http://schemas.microsoft.com/office/powerpoint/2010/main" val="4044790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D13FC5E-7B8C-495A-B428-ACEF1C93EE63}" type="slidenum">
              <a:rPr lang="en-US" smtClean="0"/>
              <a:t>3</a:t>
            </a:fld>
            <a:endParaRPr lang="en-US"/>
          </a:p>
        </p:txBody>
      </p:sp>
    </p:spTree>
    <p:extLst>
      <p:ext uri="{BB962C8B-B14F-4D97-AF65-F5344CB8AC3E}">
        <p14:creationId xmlns:p14="http://schemas.microsoft.com/office/powerpoint/2010/main" val="2010716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Flexibility in meeting frequency, format, and attendance</a:t>
            </a:r>
            <a:endParaRPr lang="en-US" dirty="0"/>
          </a:p>
          <a:p>
            <a:pPr marL="172907" indent="-172907">
              <a:buFont typeface="Arial" panose="020B0604020202020204" pitchFamily="34" charset="0"/>
              <a:buChar char="•"/>
            </a:pPr>
            <a:r>
              <a:rPr lang="en-US" dirty="0"/>
              <a:t>Determine the best day and time for their meetings</a:t>
            </a:r>
          </a:p>
          <a:p>
            <a:pPr marL="172907" indent="-172907">
              <a:buFont typeface="Arial" panose="020B0604020202020204" pitchFamily="34" charset="0"/>
              <a:buChar char="•"/>
            </a:pPr>
            <a:r>
              <a:rPr lang="en-US" dirty="0"/>
              <a:t>Change or cancel a meeting, if the need arises</a:t>
            </a:r>
          </a:p>
          <a:p>
            <a:pPr marL="172907" indent="-172907">
              <a:buFont typeface="Arial" panose="020B0604020202020204" pitchFamily="34" charset="0"/>
              <a:buChar char="•"/>
            </a:pPr>
            <a:r>
              <a:rPr lang="en-US" dirty="0"/>
              <a:t>Count service projects or social events as meetings</a:t>
            </a:r>
          </a:p>
          <a:p>
            <a:pPr marL="172907" indent="-172907">
              <a:buFont typeface="Arial" panose="020B0604020202020204" pitchFamily="34" charset="0"/>
              <a:buChar char="•"/>
            </a:pPr>
            <a:r>
              <a:rPr lang="en-US" dirty="0"/>
              <a:t>Choose whether to gather in person, meet online, alternate between online and in-person meetings, or even use both formats at the same time (for example, a member could participate in an in-person meeting online through video chat)</a:t>
            </a:r>
          </a:p>
          <a:p>
            <a:pPr marL="172907" indent="-172907">
              <a:buFont typeface="Arial" panose="020B0604020202020204" pitchFamily="34" charset="0"/>
              <a:buChar char="•"/>
            </a:pPr>
            <a:r>
              <a:rPr lang="en-US" dirty="0"/>
              <a:t>Amend their bylaws to either relax or tighten attendance requirements and policies of terminating members for poor attendance</a:t>
            </a:r>
          </a:p>
          <a:p>
            <a:r>
              <a:rPr lang="en-US" dirty="0"/>
              <a:t>Rotary clubs now have the option of reducing their meeting frequency as long as they meet in some way at least twice per month. They are still expected to forward attendance reports to the district governor within 15 days of the last meeting of each month.</a:t>
            </a:r>
          </a:p>
          <a:p>
            <a:endParaRPr lang="en-US" dirty="0"/>
          </a:p>
          <a:p>
            <a:r>
              <a:rPr lang="en-US" b="1" u="sng" dirty="0"/>
              <a:t>Dual Membership for </a:t>
            </a:r>
            <a:r>
              <a:rPr lang="en-US" b="1" u="sng" dirty="0" err="1"/>
              <a:t>Rotaractors</a:t>
            </a:r>
            <a:endParaRPr lang="en-US" dirty="0"/>
          </a:p>
          <a:p>
            <a:r>
              <a:rPr lang="en-US" dirty="0"/>
              <a:t>The Council amended the Rotary International Bylaws to permit </a:t>
            </a:r>
            <a:r>
              <a:rPr lang="en-US" dirty="0" err="1"/>
              <a:t>Rotaractors</a:t>
            </a:r>
            <a:r>
              <a:rPr lang="en-US" dirty="0"/>
              <a:t> who meet the qualifications of membership to join a Rotary club while remaining </a:t>
            </a:r>
            <a:r>
              <a:rPr lang="en-US" dirty="0" err="1"/>
              <a:t>Rotaract</a:t>
            </a:r>
            <a:r>
              <a:rPr lang="en-US" dirty="0"/>
              <a:t> members. </a:t>
            </a:r>
          </a:p>
          <a:p>
            <a:r>
              <a:rPr lang="en-US" dirty="0"/>
              <a:t> </a:t>
            </a:r>
          </a:p>
          <a:p>
            <a:r>
              <a:rPr lang="en-US" dirty="0"/>
              <a:t>We hope that giving qualified young leaders a way to maintain their involvement in </a:t>
            </a:r>
            <a:r>
              <a:rPr lang="en-US" dirty="0" err="1"/>
              <a:t>Rotaract</a:t>
            </a:r>
            <a:r>
              <a:rPr lang="en-US" dirty="0"/>
              <a:t>, along with giving Rotary clubs greater flexibility in the format and frequency of meetings, will facilitate </a:t>
            </a:r>
            <a:r>
              <a:rPr lang="en-US" dirty="0" err="1"/>
              <a:t>Rotaractors</a:t>
            </a:r>
            <a:r>
              <a:rPr lang="en-US" dirty="0"/>
              <a:t>’ transition Rotary clubs. As members of the family of Rotary, </a:t>
            </a:r>
            <a:r>
              <a:rPr lang="en-US" dirty="0" err="1"/>
              <a:t>Rotaractors</a:t>
            </a:r>
            <a:r>
              <a:rPr lang="en-US" dirty="0"/>
              <a:t> are committed to the world community and share Rotary’s goals of furthering service, world understanding, and peace.</a:t>
            </a:r>
          </a:p>
          <a:p>
            <a:endParaRPr lang="en-US" b="1" u="sng" dirty="0"/>
          </a:p>
          <a:p>
            <a:r>
              <a:rPr lang="en-US" b="1" u="sng" dirty="0"/>
              <a:t>Flexibility in Membership Types</a:t>
            </a:r>
            <a:endParaRPr lang="en-US" dirty="0"/>
          </a:p>
          <a:p>
            <a:r>
              <a:rPr lang="en-US" dirty="0"/>
              <a:t>The RI Bylaws and Standard Rotary Club Constitution provide for two types of membership: active and honorary. By amending their bylaws, clubs may offer additional membership types that are desired in the community, such as associate, corporate, family membership or others.</a:t>
            </a:r>
          </a:p>
          <a:p>
            <a:pPr marL="172907" indent="-172907">
              <a:buFont typeface="Arial" panose="020B0604020202020204" pitchFamily="34" charset="0"/>
              <a:buChar char="•"/>
            </a:pPr>
            <a:r>
              <a:rPr lang="en-US" dirty="0"/>
              <a:t>Rotary International will continue to record, and grant all of the benefits of membership to, active members only who pay RI dues</a:t>
            </a:r>
          </a:p>
          <a:p>
            <a:pPr marL="172907" indent="-172907">
              <a:buFont typeface="Arial" panose="020B0604020202020204" pitchFamily="34" charset="0"/>
              <a:buChar char="•"/>
            </a:pPr>
            <a:r>
              <a:rPr lang="en-US" dirty="0"/>
              <a:t>Clubs that offer additional membership categories should report these members to Rotary International as active and are responsible for paying said members’ RI dues</a:t>
            </a:r>
          </a:p>
          <a:p>
            <a:pPr marL="172907" indent="-172907">
              <a:buFont typeface="Arial" panose="020B0604020202020204" pitchFamily="34" charset="0"/>
              <a:buChar char="•"/>
            </a:pPr>
            <a:r>
              <a:rPr lang="en-US" dirty="0"/>
              <a:t>Clubs and districts set their own policies about these members’ other financial obligations (club and district dues, meal costs, etc.), attendance requirements, and service expectations and reflect these policies in their bylaws</a:t>
            </a:r>
          </a:p>
          <a:p>
            <a:pPr marL="172907" indent="-172907">
              <a:buFont typeface="Arial" panose="020B0604020202020204" pitchFamily="34" charset="0"/>
              <a:buChar char="•"/>
            </a:pPr>
            <a:r>
              <a:rPr lang="en-US" dirty="0"/>
              <a:t>Clubs determine how they accept former or transferring members, including whether they allow current </a:t>
            </a:r>
            <a:r>
              <a:rPr lang="en-US" dirty="0" err="1"/>
              <a:t>Rotaractors</a:t>
            </a:r>
            <a:r>
              <a:rPr lang="en-US" dirty="0"/>
              <a:t> to join</a:t>
            </a:r>
          </a:p>
          <a:p>
            <a:pPr marL="172907" indent="-172907">
              <a:buFont typeface="Arial" panose="020B0604020202020204" pitchFamily="34" charset="0"/>
              <a:buChar char="•"/>
            </a:pPr>
            <a:endParaRPr lang="en-US" dirty="0"/>
          </a:p>
          <a:p>
            <a:pPr marL="172907" indent="-172907">
              <a:buFont typeface="Arial" panose="020B0604020202020204" pitchFamily="34" charset="0"/>
              <a:buChar char="•"/>
            </a:pPr>
            <a:r>
              <a:rPr lang="en-US" dirty="0"/>
              <a:t>QUESTIONS WE CAN ANSWER AT THIS TIME?</a:t>
            </a:r>
          </a:p>
          <a:p>
            <a:endParaRPr lang="en-US" dirty="0"/>
          </a:p>
          <a:p>
            <a:pPr marL="172907" indent="-172907">
              <a:buFont typeface="Arial" panose="020B0604020202020204" pitchFamily="34" charset="0"/>
              <a:buChar char="•"/>
            </a:pPr>
            <a:endParaRPr lang="en-US" dirty="0"/>
          </a:p>
        </p:txBody>
      </p:sp>
      <p:sp>
        <p:nvSpPr>
          <p:cNvPr id="4" name="Date Placeholder 3"/>
          <p:cNvSpPr>
            <a:spLocks noGrp="1"/>
          </p:cNvSpPr>
          <p:nvPr>
            <p:ph type="dt" idx="10"/>
          </p:nvPr>
        </p:nvSpPr>
        <p:spPr/>
        <p:txBody>
          <a:bodyPr/>
          <a:lstStyle/>
          <a:p>
            <a:pPr defTabSz="461086" fontAlgn="base">
              <a:spcBef>
                <a:spcPct val="0"/>
              </a:spcBef>
              <a:spcAft>
                <a:spcPct val="0"/>
              </a:spcAft>
              <a:defRPr/>
            </a:pPr>
            <a:fld id="{2EB3FD11-F4A1-4B36-A0F0-C667122A5EF3}" type="datetime1">
              <a:rPr lang="en-US">
                <a:solidFill>
                  <a:prstClr val="black"/>
                </a:solidFill>
                <a:latin typeface="Calibri" pitchFamily="34" charset="0"/>
                <a:ea typeface="MS PGothic" pitchFamily="34" charset="-128"/>
              </a:rPr>
              <a:pPr defTabSz="461086" fontAlgn="base">
                <a:spcBef>
                  <a:spcPct val="0"/>
                </a:spcBef>
                <a:spcAft>
                  <a:spcPct val="0"/>
                </a:spcAft>
                <a:defRPr/>
              </a:pPr>
              <a:t>10/22/2018</a:t>
            </a:fld>
            <a:endParaRPr lang="en-US" dirty="0">
              <a:solidFill>
                <a:prstClr val="black"/>
              </a:solidFill>
              <a:latin typeface="Calibri" pitchFamily="34" charset="0"/>
              <a:ea typeface="MS PGothic" pitchFamily="34" charset="-128"/>
            </a:endParaRPr>
          </a:p>
        </p:txBody>
      </p:sp>
      <p:sp>
        <p:nvSpPr>
          <p:cNvPr id="5" name="Slide Number Placeholder 4"/>
          <p:cNvSpPr>
            <a:spLocks noGrp="1"/>
          </p:cNvSpPr>
          <p:nvPr>
            <p:ph type="sldNum" sz="quarter" idx="11"/>
          </p:nvPr>
        </p:nvSpPr>
        <p:spPr/>
        <p:txBody>
          <a:bodyPr/>
          <a:lstStyle/>
          <a:p>
            <a:pPr defTabSz="461086" fontAlgn="base">
              <a:spcBef>
                <a:spcPct val="0"/>
              </a:spcBef>
              <a:spcAft>
                <a:spcPct val="0"/>
              </a:spcAft>
              <a:defRPr/>
            </a:pPr>
            <a:fld id="{650A5DD0-1CB4-4EBD-9286-DD7038B13226}" type="slidenum">
              <a:rPr lang="en-US">
                <a:solidFill>
                  <a:prstClr val="black"/>
                </a:solidFill>
                <a:latin typeface="Calibri" pitchFamily="34" charset="0"/>
                <a:ea typeface="MS PGothic" pitchFamily="34" charset="-128"/>
              </a:rPr>
              <a:pPr defTabSz="461086" fontAlgn="base">
                <a:spcBef>
                  <a:spcPct val="0"/>
                </a:spcBef>
                <a:spcAft>
                  <a:spcPct val="0"/>
                </a:spcAft>
                <a:defRPr/>
              </a:pPr>
              <a:t>4</a:t>
            </a:fld>
            <a:endParaRPr lang="en-US" dirty="0">
              <a:solidFill>
                <a:prstClr val="black"/>
              </a:solidFill>
              <a:latin typeface="Calibri" pitchFamily="34" charset="0"/>
              <a:ea typeface="MS PGothic" pitchFamily="34" charset="-128"/>
            </a:endParaRPr>
          </a:p>
        </p:txBody>
      </p:sp>
    </p:spTree>
    <p:extLst>
      <p:ext uri="{BB962C8B-B14F-4D97-AF65-F5344CB8AC3E}">
        <p14:creationId xmlns:p14="http://schemas.microsoft.com/office/powerpoint/2010/main" val="2119841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What is a Satellite Club? </a:t>
            </a:r>
          </a:p>
          <a:p>
            <a:pPr lvl="0"/>
            <a:r>
              <a:rPr lang="en-US" b="1" dirty="0"/>
              <a:t>[click]</a:t>
            </a:r>
          </a:p>
          <a:p>
            <a:pPr defTabSz="922172">
              <a:defRPr/>
            </a:pPr>
            <a:r>
              <a:rPr lang="en-US" dirty="0"/>
              <a:t>A satellite is a club within a club offering a different membership experience from their sponsor club…but it still closely tied to the sponsor club. Members of satellites are technically members of the sponsor club. The satellite should have a minimum of 8 members to start. And the more members there are to start with, the more successful the club will likely be to charter. They can meet at totally different times, have a different dues structure, different projects, etc. from their sponsor club. Satellite clubs set up their own board and have their own officers. However, instead of a president, a satellite club has a chair.</a:t>
            </a:r>
            <a:br>
              <a:rPr lang="en-US" dirty="0"/>
            </a:br>
            <a:endParaRPr lang="en-US" b="1" dirty="0"/>
          </a:p>
          <a:p>
            <a:pPr lvl="0"/>
            <a:r>
              <a:rPr lang="en-US" b="1" dirty="0"/>
              <a:t>[click]</a:t>
            </a:r>
          </a:p>
          <a:p>
            <a:pPr lvl="0"/>
            <a:r>
              <a:rPr lang="en-US" dirty="0"/>
              <a:t>If a club is ambitious, they could have multiple satellites though that wouldn’t be advised unless the club and the community have the capacity to support multiple satellites.</a:t>
            </a:r>
          </a:p>
          <a:p>
            <a:pPr lvl="0"/>
            <a:endParaRPr lang="en-US" dirty="0"/>
          </a:p>
          <a:p>
            <a:pPr lvl="0"/>
            <a:r>
              <a:rPr lang="en-US" b="1" dirty="0"/>
              <a:t>[click]</a:t>
            </a:r>
            <a:r>
              <a:rPr lang="en-US" dirty="0"/>
              <a:t> </a:t>
            </a:r>
          </a:p>
          <a:p>
            <a:pPr lvl="0"/>
            <a:r>
              <a:rPr lang="en-US" dirty="0"/>
              <a:t>Ultimately, the goal of creating a satellite is to mentor the club until it’s ready to charter on it’s own- hopefully setting the satellite up for long term success as a healthy, vibrant club. Please note that there’s no deadline by which the satellite needs to charter. </a:t>
            </a:r>
          </a:p>
          <a:p>
            <a:pPr lvl="0"/>
            <a:r>
              <a:rPr lang="en-US" dirty="0"/>
              <a:t>[click]</a:t>
            </a:r>
          </a:p>
          <a:p>
            <a:pPr lvl="0"/>
            <a:r>
              <a:rPr lang="en-US" dirty="0"/>
              <a:t>	</a:t>
            </a:r>
            <a:endParaRPr lang="en-US" sz="1600" dirty="0">
              <a:latin typeface="Georgia" panose="02040502050405020303" pitchFamily="18" charset="0"/>
            </a:endParaRPr>
          </a:p>
        </p:txBody>
      </p:sp>
      <p:sp>
        <p:nvSpPr>
          <p:cNvPr id="4" name="Date Placeholder 3"/>
          <p:cNvSpPr>
            <a:spLocks noGrp="1"/>
          </p:cNvSpPr>
          <p:nvPr>
            <p:ph type="dt" idx="10"/>
          </p:nvPr>
        </p:nvSpPr>
        <p:spPr/>
        <p:txBody>
          <a:bodyPr/>
          <a:lstStyle/>
          <a:p>
            <a:pPr defTabSz="461086" fontAlgn="base">
              <a:spcBef>
                <a:spcPct val="0"/>
              </a:spcBef>
              <a:spcAft>
                <a:spcPct val="0"/>
              </a:spcAft>
              <a:defRPr/>
            </a:pPr>
            <a:fld id="{2EB3FD11-F4A1-4B36-A0F0-C667122A5EF3}" type="datetime1">
              <a:rPr lang="en-US">
                <a:solidFill>
                  <a:prstClr val="black"/>
                </a:solidFill>
                <a:latin typeface="Calibri" pitchFamily="34" charset="0"/>
                <a:ea typeface="MS PGothic" pitchFamily="34" charset="-128"/>
              </a:rPr>
              <a:pPr defTabSz="461086" fontAlgn="base">
                <a:spcBef>
                  <a:spcPct val="0"/>
                </a:spcBef>
                <a:spcAft>
                  <a:spcPct val="0"/>
                </a:spcAft>
                <a:defRPr/>
              </a:pPr>
              <a:t>10/22/2018</a:t>
            </a:fld>
            <a:endParaRPr lang="en-US" dirty="0">
              <a:solidFill>
                <a:prstClr val="black"/>
              </a:solidFill>
              <a:latin typeface="Calibri" pitchFamily="34" charset="0"/>
              <a:ea typeface="MS PGothic" pitchFamily="34" charset="-128"/>
            </a:endParaRPr>
          </a:p>
        </p:txBody>
      </p:sp>
      <p:sp>
        <p:nvSpPr>
          <p:cNvPr id="5" name="Slide Number Placeholder 4"/>
          <p:cNvSpPr>
            <a:spLocks noGrp="1"/>
          </p:cNvSpPr>
          <p:nvPr>
            <p:ph type="sldNum" sz="quarter" idx="11"/>
          </p:nvPr>
        </p:nvSpPr>
        <p:spPr/>
        <p:txBody>
          <a:bodyPr/>
          <a:lstStyle/>
          <a:p>
            <a:pPr defTabSz="461086" fontAlgn="base">
              <a:spcBef>
                <a:spcPct val="0"/>
              </a:spcBef>
              <a:spcAft>
                <a:spcPct val="0"/>
              </a:spcAft>
              <a:defRPr/>
            </a:pPr>
            <a:fld id="{650A5DD0-1CB4-4EBD-9286-DD7038B13226}" type="slidenum">
              <a:rPr lang="en-US">
                <a:solidFill>
                  <a:prstClr val="black"/>
                </a:solidFill>
                <a:latin typeface="Calibri" pitchFamily="34" charset="0"/>
                <a:ea typeface="MS PGothic" pitchFamily="34" charset="-128"/>
              </a:rPr>
              <a:pPr defTabSz="461086" fontAlgn="base">
                <a:spcBef>
                  <a:spcPct val="0"/>
                </a:spcBef>
                <a:spcAft>
                  <a:spcPct val="0"/>
                </a:spcAft>
                <a:defRPr/>
              </a:pPr>
              <a:t>5</a:t>
            </a:fld>
            <a:endParaRPr lang="en-US" dirty="0">
              <a:solidFill>
                <a:prstClr val="black"/>
              </a:solidFill>
              <a:latin typeface="Calibri" pitchFamily="34" charset="0"/>
              <a:ea typeface="MS PGothic" pitchFamily="34" charset="-128"/>
            </a:endParaRPr>
          </a:p>
        </p:txBody>
      </p:sp>
    </p:spTree>
    <p:extLst>
      <p:ext uri="{BB962C8B-B14F-4D97-AF65-F5344CB8AC3E}">
        <p14:creationId xmlns:p14="http://schemas.microsoft.com/office/powerpoint/2010/main" val="4213338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2172">
              <a:defRPr/>
            </a:pP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defTabSz="461086" fontAlgn="base">
              <a:spcBef>
                <a:spcPct val="0"/>
              </a:spcBef>
              <a:spcAft>
                <a:spcPct val="0"/>
              </a:spcAft>
              <a:defRPr/>
            </a:pPr>
            <a:fld id="{7CE29384-05C2-4589-8E0F-4A7561956711}" type="slidenum">
              <a:rPr lang="en-US">
                <a:solidFill>
                  <a:prstClr val="black"/>
                </a:solidFill>
                <a:latin typeface="Calibri" pitchFamily="34" charset="0"/>
                <a:ea typeface="MS PGothic" pitchFamily="34" charset="-128"/>
              </a:rPr>
              <a:pPr defTabSz="461086" fontAlgn="base">
                <a:spcBef>
                  <a:spcPct val="0"/>
                </a:spcBef>
                <a:spcAft>
                  <a:spcPct val="0"/>
                </a:spcAft>
                <a:defRPr/>
              </a:pPr>
              <a:t>6</a:t>
            </a:fld>
            <a:endParaRPr lang="en-US">
              <a:solidFill>
                <a:prstClr val="black"/>
              </a:solidFill>
              <a:latin typeface="Calibri" pitchFamily="34" charset="0"/>
              <a:ea typeface="MS PGothic" pitchFamily="34" charset="-128"/>
            </a:endParaRPr>
          </a:p>
        </p:txBody>
      </p:sp>
    </p:spTree>
    <p:extLst>
      <p:ext uri="{BB962C8B-B14F-4D97-AF65-F5344CB8AC3E}">
        <p14:creationId xmlns:p14="http://schemas.microsoft.com/office/powerpoint/2010/main" val="1294522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defTabSz="461086" fontAlgn="base">
              <a:spcBef>
                <a:spcPct val="0"/>
              </a:spcBef>
              <a:spcAft>
                <a:spcPct val="0"/>
              </a:spcAft>
              <a:defRPr/>
            </a:pPr>
            <a:fld id="{7CE29384-05C2-4589-8E0F-4A7561956711}" type="slidenum">
              <a:rPr lang="en-US">
                <a:solidFill>
                  <a:prstClr val="black"/>
                </a:solidFill>
                <a:latin typeface="Calibri" pitchFamily="34" charset="0"/>
                <a:ea typeface="MS PGothic" pitchFamily="34" charset="-128"/>
              </a:rPr>
              <a:pPr defTabSz="461086" fontAlgn="base">
                <a:spcBef>
                  <a:spcPct val="0"/>
                </a:spcBef>
                <a:spcAft>
                  <a:spcPct val="0"/>
                </a:spcAft>
                <a:defRPr/>
              </a:pPr>
              <a:t>7</a:t>
            </a:fld>
            <a:endParaRPr lang="en-US">
              <a:solidFill>
                <a:prstClr val="black"/>
              </a:solidFill>
              <a:latin typeface="Calibri" pitchFamily="34" charset="0"/>
              <a:ea typeface="MS PGothic" pitchFamily="34" charset="-128"/>
            </a:endParaRPr>
          </a:p>
        </p:txBody>
      </p:sp>
    </p:spTree>
    <p:extLst>
      <p:ext uri="{BB962C8B-B14F-4D97-AF65-F5344CB8AC3E}">
        <p14:creationId xmlns:p14="http://schemas.microsoft.com/office/powerpoint/2010/main" val="7619843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2907" indent="-172907">
              <a:buFont typeface="Arial" panose="020B0604020202020204" pitchFamily="34" charset="0"/>
              <a:buChar char="•"/>
            </a:pPr>
            <a:endParaRPr lang="en-US" i="1" dirty="0"/>
          </a:p>
          <a:p>
            <a:pPr marL="172907" indent="-172907" defTabSz="922172">
              <a:buFont typeface="Arial" panose="020B0604020202020204" pitchFamily="34" charset="0"/>
              <a:buChar char="•"/>
              <a:defRPr/>
            </a:pPr>
            <a:endParaRPr lang="en-US" b="1" i="1" dirty="0">
              <a:latin typeface="Georgia" panose="02040502050405020303" pitchFamily="18" charset="0"/>
            </a:endParaRPr>
          </a:p>
          <a:p>
            <a:pPr marL="172907" indent="-172907">
              <a:buFont typeface="Arial" panose="020B0604020202020204" pitchFamily="34" charset="0"/>
              <a:buChar char="•"/>
            </a:pPr>
            <a:endParaRPr lang="en-US" dirty="0"/>
          </a:p>
          <a:p>
            <a:pPr marL="172907" indent="-172907">
              <a:buFont typeface="Arial" panose="020B0604020202020204" pitchFamily="34" charset="0"/>
              <a:buChar char="•"/>
            </a:pPr>
            <a:endParaRPr lang="en-US" dirty="0">
              <a:latin typeface="Georgia" panose="02040502050405020303" pitchFamily="18" charset="0"/>
            </a:endParaRPr>
          </a:p>
        </p:txBody>
      </p:sp>
      <p:sp>
        <p:nvSpPr>
          <p:cNvPr id="4" name="Date Placeholder 3"/>
          <p:cNvSpPr>
            <a:spLocks noGrp="1"/>
          </p:cNvSpPr>
          <p:nvPr>
            <p:ph type="dt" idx="10"/>
          </p:nvPr>
        </p:nvSpPr>
        <p:spPr/>
        <p:txBody>
          <a:bodyPr/>
          <a:lstStyle/>
          <a:p>
            <a:pPr defTabSz="461086" fontAlgn="base">
              <a:spcBef>
                <a:spcPct val="0"/>
              </a:spcBef>
              <a:spcAft>
                <a:spcPct val="0"/>
              </a:spcAft>
              <a:defRPr/>
            </a:pPr>
            <a:fld id="{2EB3FD11-F4A1-4B36-A0F0-C667122A5EF3}" type="datetime1">
              <a:rPr lang="en-US">
                <a:solidFill>
                  <a:prstClr val="black"/>
                </a:solidFill>
                <a:latin typeface="Calibri" pitchFamily="34" charset="0"/>
                <a:ea typeface="MS PGothic" pitchFamily="34" charset="-128"/>
              </a:rPr>
              <a:pPr defTabSz="461086" fontAlgn="base">
                <a:spcBef>
                  <a:spcPct val="0"/>
                </a:spcBef>
                <a:spcAft>
                  <a:spcPct val="0"/>
                </a:spcAft>
                <a:defRPr/>
              </a:pPr>
              <a:t>10/22/2018</a:t>
            </a:fld>
            <a:endParaRPr lang="en-US" dirty="0">
              <a:solidFill>
                <a:prstClr val="black"/>
              </a:solidFill>
              <a:latin typeface="Calibri" pitchFamily="34" charset="0"/>
              <a:ea typeface="MS PGothic" pitchFamily="34" charset="-128"/>
            </a:endParaRPr>
          </a:p>
        </p:txBody>
      </p:sp>
      <p:sp>
        <p:nvSpPr>
          <p:cNvPr id="5" name="Slide Number Placeholder 4"/>
          <p:cNvSpPr>
            <a:spLocks noGrp="1"/>
          </p:cNvSpPr>
          <p:nvPr>
            <p:ph type="sldNum" sz="quarter" idx="11"/>
          </p:nvPr>
        </p:nvSpPr>
        <p:spPr/>
        <p:txBody>
          <a:bodyPr/>
          <a:lstStyle/>
          <a:p>
            <a:pPr defTabSz="461086" fontAlgn="base">
              <a:spcBef>
                <a:spcPct val="0"/>
              </a:spcBef>
              <a:spcAft>
                <a:spcPct val="0"/>
              </a:spcAft>
              <a:defRPr/>
            </a:pPr>
            <a:fld id="{650A5DD0-1CB4-4EBD-9286-DD7038B13226}" type="slidenum">
              <a:rPr lang="en-US">
                <a:solidFill>
                  <a:prstClr val="black"/>
                </a:solidFill>
                <a:latin typeface="Calibri" pitchFamily="34" charset="0"/>
                <a:ea typeface="MS PGothic" pitchFamily="34" charset="-128"/>
              </a:rPr>
              <a:pPr defTabSz="461086" fontAlgn="base">
                <a:spcBef>
                  <a:spcPct val="0"/>
                </a:spcBef>
                <a:spcAft>
                  <a:spcPct val="0"/>
                </a:spcAft>
                <a:defRPr/>
              </a:pPr>
              <a:t>8</a:t>
            </a:fld>
            <a:endParaRPr lang="en-US" dirty="0">
              <a:solidFill>
                <a:prstClr val="black"/>
              </a:solidFill>
              <a:latin typeface="Calibri" pitchFamily="34" charset="0"/>
              <a:ea typeface="MS PGothic" pitchFamily="34" charset="-128"/>
            </a:endParaRPr>
          </a:p>
        </p:txBody>
      </p:sp>
    </p:spTree>
    <p:extLst>
      <p:ext uri="{BB962C8B-B14F-4D97-AF65-F5344CB8AC3E}">
        <p14:creationId xmlns:p14="http://schemas.microsoft.com/office/powerpoint/2010/main" val="2365670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Based</a:t>
            </a:r>
            <a:r>
              <a:rPr lang="en-US" baseline="0" dirty="0"/>
              <a:t> on what you are seeing, how are clubs already embracing flexibility? (get them to share examples, or ask questions)</a:t>
            </a:r>
            <a:endParaRPr lang="en-US" dirty="0"/>
          </a:p>
        </p:txBody>
      </p:sp>
      <p:sp>
        <p:nvSpPr>
          <p:cNvPr id="4" name="Slide Number Placeholder 3"/>
          <p:cNvSpPr>
            <a:spLocks noGrp="1"/>
          </p:cNvSpPr>
          <p:nvPr>
            <p:ph type="sldNum" sz="quarter" idx="10"/>
          </p:nvPr>
        </p:nvSpPr>
        <p:spPr/>
        <p:txBody>
          <a:bodyPr/>
          <a:lstStyle/>
          <a:p>
            <a:fld id="{7D13FC5E-7B8C-495A-B428-ACEF1C93EE63}" type="slidenum">
              <a:rPr lang="en-US" smtClean="0"/>
              <a:t>9</a:t>
            </a:fld>
            <a:endParaRPr lang="en-US"/>
          </a:p>
        </p:txBody>
      </p:sp>
    </p:spTree>
    <p:extLst>
      <p:ext uri="{BB962C8B-B14F-4D97-AF65-F5344CB8AC3E}">
        <p14:creationId xmlns:p14="http://schemas.microsoft.com/office/powerpoint/2010/main" val="2010079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76200" y="457200"/>
            <a:ext cx="9296400" cy="533400"/>
          </a:xfrm>
          <a:prstGeom prst="rect">
            <a:avLst/>
          </a:prstGeom>
          <a:solidFill>
            <a:srgbClr val="0070C0"/>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eaLnBrk="0" hangingPunct="0"/>
            <a:endParaRPr lang="en-US" sz="2400">
              <a:solidFill>
                <a:prstClr val="white"/>
              </a:solidFill>
            </a:endParaRPr>
          </a:p>
        </p:txBody>
      </p:sp>
      <p:sp>
        <p:nvSpPr>
          <p:cNvPr id="2" name="Title 1"/>
          <p:cNvSpPr>
            <a:spLocks noGrp="1"/>
          </p:cNvSpPr>
          <p:nvPr>
            <p:ph type="title" hasCustomPrompt="1"/>
          </p:nvPr>
        </p:nvSpPr>
        <p:spPr>
          <a:xfrm>
            <a:off x="304800" y="457200"/>
            <a:ext cx="8915400" cy="533400"/>
          </a:xfrm>
        </p:spPr>
        <p:txBody>
          <a:bodyPr>
            <a:normAutofit/>
          </a:bodyPr>
          <a:lstStyle>
            <a:lvl1pPr algn="l">
              <a:defRPr sz="2400" cap="all" baseline="0">
                <a:solidFill>
                  <a:schemeClr val="bg1"/>
                </a:solidFill>
                <a:latin typeface="Arial Narrow" panose="020B0606020202030204" pitchFamily="34" charset="0"/>
              </a:defRPr>
            </a:lvl1pPr>
          </a:lstStyle>
          <a:p>
            <a:r>
              <a:rPr lang="en-US" dirty="0"/>
              <a:t>CLICK TO EDIT</a:t>
            </a:r>
          </a:p>
        </p:txBody>
      </p:sp>
      <p:sp>
        <p:nvSpPr>
          <p:cNvPr id="3" name="Content Placeholder 2"/>
          <p:cNvSpPr>
            <a:spLocks noGrp="1"/>
          </p:cNvSpPr>
          <p:nvPr>
            <p:ph idx="1"/>
          </p:nvPr>
        </p:nvSpPr>
        <p:spPr>
          <a:xfrm>
            <a:off x="457200" y="1219200"/>
            <a:ext cx="8229600" cy="4906963"/>
          </a:xfrm>
        </p:spPr>
        <p:txBody>
          <a:bodyPr>
            <a:normAutofit/>
          </a:bodyPr>
          <a:lstStyle>
            <a:lvl1pPr>
              <a:defRPr sz="2400"/>
            </a:lvl1pPr>
            <a:lvl2pPr>
              <a:defRPr sz="2200"/>
            </a:lvl2pPr>
            <a:lvl3pPr>
              <a:defRPr sz="2000"/>
            </a:lvl3pPr>
            <a:lvl4pPr>
              <a:defRPr sz="18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79636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0456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Calibri"/>
              <a:ea typeface="ヒラギノ角ゴ Pro W3" pitchFamily="-84" charset="-128"/>
              <a:cs typeface="+mn-cs"/>
            </a:endParaRPr>
          </a:p>
        </p:txBody>
      </p:sp>
      <p:sp>
        <p:nvSpPr>
          <p:cNvPr id="5" name="Rectangle 4"/>
          <p:cNvSpPr>
            <a:spLocks noChangeArrowheads="1"/>
          </p:cNvSpPr>
          <p:nvPr userDrawn="1"/>
        </p:nvSpPr>
        <p:spPr bwMode="auto">
          <a:xfrm>
            <a:off x="-76200" y="457200"/>
            <a:ext cx="9296400" cy="533400"/>
          </a:xfrm>
          <a:prstGeom prst="rect">
            <a:avLst/>
          </a:prstGeom>
          <a:solidFill>
            <a:srgbClr val="005DAA"/>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Calibri" pitchFamily="34" charset="0"/>
              <a:ea typeface="ヒラギノ角ゴ Pro W3" pitchFamily="-84" charset="-128"/>
              <a:cs typeface="+mn-cs"/>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57589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9" name="Rectangle 8"/>
          <p:cNvSpPr/>
          <p:nvPr userDrawn="1"/>
        </p:nvSpPr>
        <p:spPr>
          <a:xfrm>
            <a:off x="539475" y="1777585"/>
            <a:ext cx="2688350" cy="4416575"/>
          </a:xfrm>
          <a:prstGeom prst="rect">
            <a:avLst/>
          </a:prstGeom>
          <a:ln>
            <a:solidFill>
              <a:srgbClr val="000000"/>
            </a:solidFill>
          </a:ln>
        </p:spPr>
        <p:style>
          <a:lnRef idx="2">
            <a:schemeClr val="dk1"/>
          </a:lnRef>
          <a:fillRef idx="1">
            <a:schemeClr val="lt1"/>
          </a:fillRef>
          <a:effectRef idx="0">
            <a:schemeClr val="dk1"/>
          </a:effectRef>
          <a:fontRef idx="minor">
            <a:schemeClr val="dk1"/>
          </a:fontRef>
        </p:style>
        <p:txBody>
          <a:bodyPr rtlCol="0" anchor="t"/>
          <a:lstStyle/>
          <a:p>
            <a:endParaRPr lang="en-US" dirty="0">
              <a:solidFill>
                <a:srgbClr val="000000"/>
              </a:solidFill>
              <a:latin typeface="Arial Narrow" pitchFamily="34" charset="0"/>
            </a:endParaRPr>
          </a:p>
        </p:txBody>
      </p:sp>
      <p:sp>
        <p:nvSpPr>
          <p:cNvPr id="8" name="Rectangle 7"/>
          <p:cNvSpPr/>
          <p:nvPr userDrawn="1"/>
        </p:nvSpPr>
        <p:spPr>
          <a:xfrm>
            <a:off x="-76200" y="457200"/>
            <a:ext cx="9296400" cy="533400"/>
          </a:xfrm>
          <a:prstGeom prst="rect">
            <a:avLst/>
          </a:prstGeom>
          <a:solidFill>
            <a:srgbClr val="0070C0"/>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eaLnBrk="0" hangingPunct="0"/>
            <a:endParaRPr lang="en-US" sz="2400">
              <a:solidFill>
                <a:prstClr val="white"/>
              </a:solidFill>
            </a:endParaRPr>
          </a:p>
        </p:txBody>
      </p:sp>
      <p:sp>
        <p:nvSpPr>
          <p:cNvPr id="2" name="Title 1"/>
          <p:cNvSpPr>
            <a:spLocks noGrp="1"/>
          </p:cNvSpPr>
          <p:nvPr>
            <p:ph type="title"/>
          </p:nvPr>
        </p:nvSpPr>
        <p:spPr>
          <a:xfrm>
            <a:off x="457200" y="457200"/>
            <a:ext cx="8229600" cy="533400"/>
          </a:xfrm>
        </p:spPr>
        <p:txBody>
          <a:bodyPr>
            <a:normAutofit/>
          </a:bodyPr>
          <a:lstStyle>
            <a:lvl1pPr algn="l">
              <a:defRPr sz="2400" cap="all" baseline="0">
                <a:solidFill>
                  <a:schemeClr val="bg1"/>
                </a:solidFill>
                <a:latin typeface="Arial Narrow" panose="020B0606020202030204" pitchFamily="34" charset="0"/>
              </a:defRPr>
            </a:lvl1pPr>
          </a:lstStyle>
          <a:p>
            <a:r>
              <a:rPr lang="en-US" dirty="0"/>
              <a:t>Click to edit Master title style</a:t>
            </a:r>
          </a:p>
        </p:txBody>
      </p:sp>
      <p:sp>
        <p:nvSpPr>
          <p:cNvPr id="3" name="Content Placeholder 2"/>
          <p:cNvSpPr>
            <a:spLocks noGrp="1"/>
          </p:cNvSpPr>
          <p:nvPr>
            <p:ph sz="half" idx="1"/>
          </p:nvPr>
        </p:nvSpPr>
        <p:spPr>
          <a:xfrm>
            <a:off x="539474" y="2133600"/>
            <a:ext cx="2688351" cy="4060559"/>
          </a:xfrm>
        </p:spPr>
        <p:txBody>
          <a:bodyPr>
            <a:normAutofit/>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505200" y="1777584"/>
            <a:ext cx="5181600" cy="4416575"/>
          </a:xfrm>
        </p:spPr>
        <p:txBody>
          <a:bodyPr>
            <a:normAutofit/>
          </a:bodyPr>
          <a:lstStyle>
            <a:lvl1pPr>
              <a:defRPr sz="2400">
                <a:latin typeface="Arial Narrow" panose="020B0606020202030204" pitchFamily="34" charset="0"/>
              </a:defRPr>
            </a:lvl1pPr>
            <a:lvl2pPr>
              <a:defRPr sz="2200">
                <a:latin typeface="Arial Narrow" panose="020B0606020202030204" pitchFamily="34" charset="0"/>
              </a:defRPr>
            </a:lvl2pPr>
            <a:lvl3pPr>
              <a:defRPr sz="2000">
                <a:latin typeface="Arial Narrow" panose="020B0606020202030204" pitchFamily="34" charset="0"/>
              </a:defRPr>
            </a:lvl3pPr>
            <a:lvl4pPr>
              <a:defRPr sz="1800">
                <a:latin typeface="Arial Narrow" panose="020B0606020202030204" pitchFamily="34" charset="0"/>
              </a:defRPr>
            </a:lvl4pPr>
            <a:lvl5pPr>
              <a:defRPr sz="1600">
                <a:latin typeface="Arial Narrow" panose="020B0606020202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923525" y="1219200"/>
            <a:ext cx="1920250" cy="460860"/>
          </a:xfrm>
          <a:prstGeom prst="rect">
            <a:avLst/>
          </a:prstGeom>
          <a:solidFill>
            <a:schemeClr val="bg1"/>
          </a:solidFill>
          <a:ln w="635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rgbClr val="000000"/>
                </a:solidFill>
                <a:latin typeface="Arial Narrow" pitchFamily="34" charset="0"/>
              </a:rPr>
              <a:t>GREEN</a:t>
            </a:r>
          </a:p>
        </p:txBody>
      </p:sp>
    </p:spTree>
    <p:extLst>
      <p:ext uri="{BB962C8B-B14F-4D97-AF65-F5344CB8AC3E}">
        <p14:creationId xmlns:p14="http://schemas.microsoft.com/office/powerpoint/2010/main" val="3310266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4_Two Content">
    <p:spTree>
      <p:nvGrpSpPr>
        <p:cNvPr id="1" name=""/>
        <p:cNvGrpSpPr/>
        <p:nvPr/>
      </p:nvGrpSpPr>
      <p:grpSpPr>
        <a:xfrm>
          <a:off x="0" y="0"/>
          <a:ext cx="0" cy="0"/>
          <a:chOff x="0" y="0"/>
          <a:chExt cx="0" cy="0"/>
        </a:xfrm>
      </p:grpSpPr>
      <p:sp>
        <p:nvSpPr>
          <p:cNvPr id="9" name="Rectangle 8"/>
          <p:cNvSpPr/>
          <p:nvPr userDrawn="1"/>
        </p:nvSpPr>
        <p:spPr>
          <a:xfrm>
            <a:off x="539475" y="1777585"/>
            <a:ext cx="2688350" cy="4416575"/>
          </a:xfrm>
          <a:prstGeom prst="rect">
            <a:avLst/>
          </a:prstGeom>
          <a:ln>
            <a:solidFill>
              <a:srgbClr val="000000"/>
            </a:solidFill>
          </a:ln>
        </p:spPr>
        <p:style>
          <a:lnRef idx="2">
            <a:schemeClr val="dk1"/>
          </a:lnRef>
          <a:fillRef idx="1">
            <a:schemeClr val="lt1"/>
          </a:fillRef>
          <a:effectRef idx="0">
            <a:schemeClr val="dk1"/>
          </a:effectRef>
          <a:fontRef idx="minor">
            <a:schemeClr val="dk1"/>
          </a:fontRef>
        </p:style>
        <p:txBody>
          <a:bodyPr rtlCol="0" anchor="t"/>
          <a:lstStyle/>
          <a:p>
            <a:endParaRPr lang="en-US" dirty="0">
              <a:solidFill>
                <a:srgbClr val="000000"/>
              </a:solidFill>
              <a:latin typeface="Arial Narrow" pitchFamily="34" charset="0"/>
            </a:endParaRPr>
          </a:p>
        </p:txBody>
      </p:sp>
      <p:sp>
        <p:nvSpPr>
          <p:cNvPr id="8" name="Rectangle 7"/>
          <p:cNvSpPr/>
          <p:nvPr userDrawn="1"/>
        </p:nvSpPr>
        <p:spPr>
          <a:xfrm>
            <a:off x="-76200" y="457200"/>
            <a:ext cx="9296400" cy="533400"/>
          </a:xfrm>
          <a:prstGeom prst="rect">
            <a:avLst/>
          </a:prstGeom>
          <a:solidFill>
            <a:srgbClr val="0070C0"/>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eaLnBrk="0" hangingPunct="0"/>
            <a:endParaRPr lang="en-US" sz="2400">
              <a:solidFill>
                <a:prstClr val="white"/>
              </a:solidFill>
            </a:endParaRPr>
          </a:p>
        </p:txBody>
      </p:sp>
      <p:sp>
        <p:nvSpPr>
          <p:cNvPr id="2" name="Title 1"/>
          <p:cNvSpPr>
            <a:spLocks noGrp="1"/>
          </p:cNvSpPr>
          <p:nvPr>
            <p:ph type="title"/>
          </p:nvPr>
        </p:nvSpPr>
        <p:spPr>
          <a:xfrm>
            <a:off x="457200" y="457200"/>
            <a:ext cx="8229600" cy="533400"/>
          </a:xfrm>
        </p:spPr>
        <p:txBody>
          <a:bodyPr>
            <a:normAutofit/>
          </a:bodyPr>
          <a:lstStyle>
            <a:lvl1pPr algn="l">
              <a:defRPr sz="2400" cap="all" baseline="0">
                <a:solidFill>
                  <a:schemeClr val="bg1"/>
                </a:solidFill>
                <a:latin typeface="Arial Narrow" panose="020B0606020202030204" pitchFamily="34" charset="0"/>
              </a:defRPr>
            </a:lvl1pPr>
          </a:lstStyle>
          <a:p>
            <a:r>
              <a:rPr lang="en-US" dirty="0"/>
              <a:t>Click to edit Master title style</a:t>
            </a:r>
          </a:p>
        </p:txBody>
      </p:sp>
      <p:sp>
        <p:nvSpPr>
          <p:cNvPr id="3" name="Content Placeholder 2"/>
          <p:cNvSpPr>
            <a:spLocks noGrp="1"/>
          </p:cNvSpPr>
          <p:nvPr>
            <p:ph sz="half" idx="1"/>
          </p:nvPr>
        </p:nvSpPr>
        <p:spPr>
          <a:xfrm>
            <a:off x="539474" y="2133600"/>
            <a:ext cx="2688351" cy="4060559"/>
          </a:xfrm>
        </p:spPr>
        <p:txBody>
          <a:bodyPr>
            <a:normAutofit/>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505200" y="1777584"/>
            <a:ext cx="5181600" cy="4416575"/>
          </a:xfrm>
        </p:spPr>
        <p:txBody>
          <a:bodyPr>
            <a:normAutofit/>
          </a:bodyPr>
          <a:lstStyle>
            <a:lvl1pPr>
              <a:defRPr sz="2400">
                <a:latin typeface="Arial Narrow" panose="020B0606020202030204" pitchFamily="34" charset="0"/>
              </a:defRPr>
            </a:lvl1pPr>
            <a:lvl2pPr>
              <a:defRPr sz="2200">
                <a:latin typeface="Arial Narrow" panose="020B0606020202030204" pitchFamily="34" charset="0"/>
              </a:defRPr>
            </a:lvl2pPr>
            <a:lvl3pPr>
              <a:defRPr sz="2000">
                <a:latin typeface="Arial Narrow" panose="020B0606020202030204" pitchFamily="34" charset="0"/>
              </a:defRPr>
            </a:lvl3pPr>
            <a:lvl4pPr>
              <a:defRPr sz="1800">
                <a:latin typeface="Arial Narrow" panose="020B0606020202030204" pitchFamily="34" charset="0"/>
              </a:defRPr>
            </a:lvl4pPr>
            <a:lvl5pPr>
              <a:defRPr sz="1600">
                <a:latin typeface="Arial Narrow" panose="020B0606020202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923525" y="1219200"/>
            <a:ext cx="1920250" cy="460860"/>
          </a:xfrm>
          <a:prstGeom prst="rect">
            <a:avLst/>
          </a:prstGeom>
          <a:solidFill>
            <a:schemeClr val="bg1"/>
          </a:solidFill>
          <a:ln w="63500">
            <a:solidFill>
              <a:schemeClr val="accent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rgbClr val="000000"/>
                </a:solidFill>
                <a:latin typeface="Arial Narrow" pitchFamily="34" charset="0"/>
              </a:rPr>
              <a:t>YELLOW</a:t>
            </a:r>
          </a:p>
        </p:txBody>
      </p:sp>
    </p:spTree>
    <p:extLst>
      <p:ext uri="{BB962C8B-B14F-4D97-AF65-F5344CB8AC3E}">
        <p14:creationId xmlns:p14="http://schemas.microsoft.com/office/powerpoint/2010/main" val="2666830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5_Two Content">
    <p:spTree>
      <p:nvGrpSpPr>
        <p:cNvPr id="1" name=""/>
        <p:cNvGrpSpPr/>
        <p:nvPr/>
      </p:nvGrpSpPr>
      <p:grpSpPr>
        <a:xfrm>
          <a:off x="0" y="0"/>
          <a:ext cx="0" cy="0"/>
          <a:chOff x="0" y="0"/>
          <a:chExt cx="0" cy="0"/>
        </a:xfrm>
      </p:grpSpPr>
      <p:sp>
        <p:nvSpPr>
          <p:cNvPr id="9" name="Rectangle 8"/>
          <p:cNvSpPr/>
          <p:nvPr userDrawn="1"/>
        </p:nvSpPr>
        <p:spPr>
          <a:xfrm>
            <a:off x="539475" y="1777585"/>
            <a:ext cx="2688350" cy="4416575"/>
          </a:xfrm>
          <a:prstGeom prst="rect">
            <a:avLst/>
          </a:prstGeom>
          <a:ln>
            <a:solidFill>
              <a:srgbClr val="000000"/>
            </a:solidFill>
          </a:ln>
        </p:spPr>
        <p:style>
          <a:lnRef idx="2">
            <a:schemeClr val="dk1"/>
          </a:lnRef>
          <a:fillRef idx="1">
            <a:schemeClr val="lt1"/>
          </a:fillRef>
          <a:effectRef idx="0">
            <a:schemeClr val="dk1"/>
          </a:effectRef>
          <a:fontRef idx="minor">
            <a:schemeClr val="dk1"/>
          </a:fontRef>
        </p:style>
        <p:txBody>
          <a:bodyPr rtlCol="0" anchor="t"/>
          <a:lstStyle/>
          <a:p>
            <a:endParaRPr lang="en-US" dirty="0">
              <a:solidFill>
                <a:srgbClr val="000000"/>
              </a:solidFill>
              <a:latin typeface="Arial Narrow" pitchFamily="34" charset="0"/>
            </a:endParaRPr>
          </a:p>
        </p:txBody>
      </p:sp>
      <p:sp>
        <p:nvSpPr>
          <p:cNvPr id="8" name="Rectangle 7"/>
          <p:cNvSpPr/>
          <p:nvPr userDrawn="1"/>
        </p:nvSpPr>
        <p:spPr>
          <a:xfrm>
            <a:off x="-76200" y="457200"/>
            <a:ext cx="9296400" cy="533400"/>
          </a:xfrm>
          <a:prstGeom prst="rect">
            <a:avLst/>
          </a:prstGeom>
          <a:solidFill>
            <a:srgbClr val="0070C0"/>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eaLnBrk="0" hangingPunct="0"/>
            <a:endParaRPr lang="en-US" sz="2400">
              <a:solidFill>
                <a:prstClr val="white"/>
              </a:solidFill>
            </a:endParaRPr>
          </a:p>
        </p:txBody>
      </p:sp>
      <p:sp>
        <p:nvSpPr>
          <p:cNvPr id="2" name="Title 1"/>
          <p:cNvSpPr>
            <a:spLocks noGrp="1"/>
          </p:cNvSpPr>
          <p:nvPr>
            <p:ph type="title"/>
          </p:nvPr>
        </p:nvSpPr>
        <p:spPr>
          <a:xfrm>
            <a:off x="457200" y="457200"/>
            <a:ext cx="8229600" cy="533400"/>
          </a:xfrm>
        </p:spPr>
        <p:txBody>
          <a:bodyPr>
            <a:normAutofit/>
          </a:bodyPr>
          <a:lstStyle>
            <a:lvl1pPr algn="l">
              <a:defRPr sz="2400" cap="all" baseline="0">
                <a:solidFill>
                  <a:schemeClr val="bg1"/>
                </a:solidFill>
                <a:latin typeface="Arial Narrow" panose="020B0606020202030204" pitchFamily="34" charset="0"/>
              </a:defRPr>
            </a:lvl1pPr>
          </a:lstStyle>
          <a:p>
            <a:r>
              <a:rPr lang="en-US" dirty="0"/>
              <a:t>Click to edit Master title style</a:t>
            </a:r>
          </a:p>
        </p:txBody>
      </p:sp>
      <p:sp>
        <p:nvSpPr>
          <p:cNvPr id="3" name="Content Placeholder 2"/>
          <p:cNvSpPr>
            <a:spLocks noGrp="1"/>
          </p:cNvSpPr>
          <p:nvPr>
            <p:ph sz="half" idx="1"/>
          </p:nvPr>
        </p:nvSpPr>
        <p:spPr>
          <a:xfrm>
            <a:off x="539474" y="2133600"/>
            <a:ext cx="2688351" cy="4060559"/>
          </a:xfrm>
        </p:spPr>
        <p:txBody>
          <a:bodyPr>
            <a:normAutofit/>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505200" y="1777584"/>
            <a:ext cx="5181600" cy="4416575"/>
          </a:xfrm>
        </p:spPr>
        <p:txBody>
          <a:bodyPr>
            <a:normAutofit/>
          </a:bodyPr>
          <a:lstStyle>
            <a:lvl1pPr>
              <a:defRPr sz="2400">
                <a:latin typeface="Arial Narrow" panose="020B0606020202030204" pitchFamily="34" charset="0"/>
              </a:defRPr>
            </a:lvl1pPr>
            <a:lvl2pPr>
              <a:defRPr sz="2200">
                <a:latin typeface="Arial Narrow" panose="020B0606020202030204" pitchFamily="34" charset="0"/>
              </a:defRPr>
            </a:lvl2pPr>
            <a:lvl3pPr>
              <a:defRPr sz="2000">
                <a:latin typeface="Arial Narrow" panose="020B0606020202030204" pitchFamily="34" charset="0"/>
              </a:defRPr>
            </a:lvl3pPr>
            <a:lvl4pPr>
              <a:defRPr sz="1800">
                <a:latin typeface="Arial Narrow" panose="020B0606020202030204" pitchFamily="34" charset="0"/>
              </a:defRPr>
            </a:lvl4pPr>
            <a:lvl5pPr>
              <a:defRPr sz="1600">
                <a:latin typeface="Arial Narrow" panose="020B0606020202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923525" y="1219200"/>
            <a:ext cx="1920250" cy="460860"/>
          </a:xfrm>
          <a:prstGeom prst="rect">
            <a:avLst/>
          </a:prstGeom>
          <a:solidFill>
            <a:schemeClr val="bg1"/>
          </a:solid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rgbClr val="000000"/>
                </a:solidFill>
                <a:latin typeface="Arial Narrow" pitchFamily="34" charset="0"/>
              </a:rPr>
              <a:t>RED</a:t>
            </a:r>
          </a:p>
        </p:txBody>
      </p:sp>
    </p:spTree>
    <p:extLst>
      <p:ext uri="{BB962C8B-B14F-4D97-AF65-F5344CB8AC3E}">
        <p14:creationId xmlns:p14="http://schemas.microsoft.com/office/powerpoint/2010/main" val="3844311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9" name="Rectangle 8"/>
          <p:cNvSpPr/>
          <p:nvPr userDrawn="1"/>
        </p:nvSpPr>
        <p:spPr>
          <a:xfrm>
            <a:off x="539475" y="1777585"/>
            <a:ext cx="2688350" cy="4416575"/>
          </a:xfrm>
          <a:prstGeom prst="rect">
            <a:avLst/>
          </a:prstGeom>
          <a:ln>
            <a:solidFill>
              <a:srgbClr val="000000"/>
            </a:solidFill>
          </a:ln>
        </p:spPr>
        <p:style>
          <a:lnRef idx="2">
            <a:schemeClr val="dk1"/>
          </a:lnRef>
          <a:fillRef idx="1">
            <a:schemeClr val="lt1"/>
          </a:fillRef>
          <a:effectRef idx="0">
            <a:schemeClr val="dk1"/>
          </a:effectRef>
          <a:fontRef idx="minor">
            <a:schemeClr val="dk1"/>
          </a:fontRef>
        </p:style>
        <p:txBody>
          <a:bodyPr rtlCol="0" anchor="t"/>
          <a:lstStyle/>
          <a:p>
            <a:endParaRPr lang="en-US" dirty="0">
              <a:solidFill>
                <a:srgbClr val="000000"/>
              </a:solidFill>
              <a:latin typeface="Arial Narrow" pitchFamily="34" charset="0"/>
            </a:endParaRPr>
          </a:p>
        </p:txBody>
      </p:sp>
      <p:sp>
        <p:nvSpPr>
          <p:cNvPr id="8" name="Rectangle 7"/>
          <p:cNvSpPr/>
          <p:nvPr userDrawn="1"/>
        </p:nvSpPr>
        <p:spPr>
          <a:xfrm>
            <a:off x="-76200" y="457200"/>
            <a:ext cx="9296400" cy="533400"/>
          </a:xfrm>
          <a:prstGeom prst="rect">
            <a:avLst/>
          </a:prstGeom>
          <a:solidFill>
            <a:srgbClr val="0070C0"/>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eaLnBrk="0" hangingPunct="0"/>
            <a:endParaRPr lang="en-US" sz="2400">
              <a:solidFill>
                <a:prstClr val="white"/>
              </a:solidFill>
            </a:endParaRPr>
          </a:p>
        </p:txBody>
      </p:sp>
      <p:sp>
        <p:nvSpPr>
          <p:cNvPr id="2" name="Title 1"/>
          <p:cNvSpPr>
            <a:spLocks noGrp="1"/>
          </p:cNvSpPr>
          <p:nvPr>
            <p:ph type="title"/>
          </p:nvPr>
        </p:nvSpPr>
        <p:spPr>
          <a:xfrm>
            <a:off x="457200" y="457200"/>
            <a:ext cx="8229600" cy="533400"/>
          </a:xfrm>
        </p:spPr>
        <p:txBody>
          <a:bodyPr>
            <a:normAutofit/>
          </a:bodyPr>
          <a:lstStyle>
            <a:lvl1pPr algn="l">
              <a:defRPr sz="2400" cap="all" baseline="0">
                <a:solidFill>
                  <a:schemeClr val="bg1"/>
                </a:solidFill>
                <a:latin typeface="Arial Narrow" panose="020B0606020202030204" pitchFamily="34" charset="0"/>
              </a:defRPr>
            </a:lvl1pPr>
          </a:lstStyle>
          <a:p>
            <a:r>
              <a:rPr lang="en-US" dirty="0"/>
              <a:t>Click to edit Master title style</a:t>
            </a:r>
          </a:p>
        </p:txBody>
      </p:sp>
      <p:sp>
        <p:nvSpPr>
          <p:cNvPr id="3" name="Content Placeholder 2"/>
          <p:cNvSpPr>
            <a:spLocks noGrp="1"/>
          </p:cNvSpPr>
          <p:nvPr>
            <p:ph sz="half" idx="1"/>
          </p:nvPr>
        </p:nvSpPr>
        <p:spPr>
          <a:xfrm>
            <a:off x="539474" y="1777584"/>
            <a:ext cx="2688351" cy="44165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505200" y="1777584"/>
            <a:ext cx="5181600" cy="4416575"/>
          </a:xfrm>
        </p:spPr>
        <p:txBody>
          <a:bodyPr/>
          <a:lstStyle>
            <a:lvl1pPr>
              <a:defRPr sz="2800">
                <a:latin typeface="Arial Narrow" panose="020B0606020202030204" pitchFamily="34" charset="0"/>
              </a:defRPr>
            </a:lvl1pPr>
            <a:lvl2pPr>
              <a:defRPr sz="2400">
                <a:latin typeface="Arial Narrow" panose="020B0606020202030204" pitchFamily="34" charset="0"/>
              </a:defRPr>
            </a:lvl2pPr>
            <a:lvl3pPr>
              <a:defRPr sz="2000">
                <a:latin typeface="Arial Narrow" panose="020B0606020202030204" pitchFamily="34" charset="0"/>
              </a:defRPr>
            </a:lvl3pPr>
            <a:lvl4pPr>
              <a:defRPr sz="1800">
                <a:latin typeface="Arial Narrow" panose="020B0606020202030204" pitchFamily="34" charset="0"/>
              </a:defRPr>
            </a:lvl4pPr>
            <a:lvl5pPr>
              <a:defRPr sz="1800">
                <a:latin typeface="Arial Narrow" panose="020B0606020202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923525" y="1219200"/>
            <a:ext cx="1920250" cy="460860"/>
          </a:xfrm>
          <a:prstGeom prst="rect">
            <a:avLst/>
          </a:prstGeom>
          <a:solidFill>
            <a:schemeClr val="bg1"/>
          </a:solidFill>
          <a:ln w="63500">
            <a:solidFill>
              <a:schemeClr val="accent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err="1">
                <a:solidFill>
                  <a:srgbClr val="000000"/>
                </a:solidFill>
                <a:latin typeface="Arial Narrow" pitchFamily="34" charset="0"/>
              </a:rPr>
              <a:t>xxxxxx</a:t>
            </a:r>
            <a:endParaRPr lang="en-US" sz="2400" b="1" dirty="0">
              <a:solidFill>
                <a:srgbClr val="000000"/>
              </a:solidFill>
              <a:latin typeface="Arial Narrow" pitchFamily="34" charset="0"/>
            </a:endParaRPr>
          </a:p>
        </p:txBody>
      </p:sp>
    </p:spTree>
    <p:extLst>
      <p:ext uri="{BB962C8B-B14F-4D97-AF65-F5344CB8AC3E}">
        <p14:creationId xmlns:p14="http://schemas.microsoft.com/office/powerpoint/2010/main" val="914621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9" name="Rectangle 8"/>
          <p:cNvSpPr/>
          <p:nvPr userDrawn="1"/>
        </p:nvSpPr>
        <p:spPr>
          <a:xfrm>
            <a:off x="539475" y="1777585"/>
            <a:ext cx="2688350" cy="4416575"/>
          </a:xfrm>
          <a:prstGeom prst="rect">
            <a:avLst/>
          </a:prstGeom>
          <a:ln>
            <a:solidFill>
              <a:srgbClr val="000000"/>
            </a:solidFill>
          </a:ln>
        </p:spPr>
        <p:style>
          <a:lnRef idx="2">
            <a:schemeClr val="dk1"/>
          </a:lnRef>
          <a:fillRef idx="1">
            <a:schemeClr val="lt1"/>
          </a:fillRef>
          <a:effectRef idx="0">
            <a:schemeClr val="dk1"/>
          </a:effectRef>
          <a:fontRef idx="minor">
            <a:schemeClr val="dk1"/>
          </a:fontRef>
        </p:style>
        <p:txBody>
          <a:bodyPr rtlCol="0" anchor="t"/>
          <a:lstStyle/>
          <a:p>
            <a:endParaRPr lang="en-US" dirty="0">
              <a:solidFill>
                <a:srgbClr val="000000"/>
              </a:solidFill>
              <a:latin typeface="Arial Narrow" pitchFamily="34" charset="0"/>
            </a:endParaRPr>
          </a:p>
        </p:txBody>
      </p:sp>
      <p:sp>
        <p:nvSpPr>
          <p:cNvPr id="8" name="Rectangle 7"/>
          <p:cNvSpPr/>
          <p:nvPr userDrawn="1"/>
        </p:nvSpPr>
        <p:spPr>
          <a:xfrm>
            <a:off x="-76200" y="457200"/>
            <a:ext cx="9296400" cy="533400"/>
          </a:xfrm>
          <a:prstGeom prst="rect">
            <a:avLst/>
          </a:prstGeom>
          <a:solidFill>
            <a:srgbClr val="0070C0"/>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eaLnBrk="0" hangingPunct="0"/>
            <a:endParaRPr lang="en-US" sz="2400">
              <a:solidFill>
                <a:prstClr val="white"/>
              </a:solidFill>
            </a:endParaRPr>
          </a:p>
        </p:txBody>
      </p:sp>
      <p:sp>
        <p:nvSpPr>
          <p:cNvPr id="2" name="Title 1"/>
          <p:cNvSpPr>
            <a:spLocks noGrp="1"/>
          </p:cNvSpPr>
          <p:nvPr>
            <p:ph type="title" hasCustomPrompt="1"/>
          </p:nvPr>
        </p:nvSpPr>
        <p:spPr>
          <a:xfrm>
            <a:off x="457200" y="457200"/>
            <a:ext cx="8229600" cy="533400"/>
          </a:xfrm>
        </p:spPr>
        <p:txBody>
          <a:bodyPr>
            <a:normAutofit/>
          </a:bodyPr>
          <a:lstStyle>
            <a:lvl1pPr algn="l">
              <a:defRPr sz="2400" cap="all" baseline="0">
                <a:solidFill>
                  <a:schemeClr val="bg1"/>
                </a:solidFill>
                <a:latin typeface="Arial Narrow" panose="020B0606020202030204" pitchFamily="34" charset="0"/>
              </a:defRPr>
            </a:lvl1pPr>
          </a:lstStyle>
          <a:p>
            <a:r>
              <a:rPr lang="en-US" dirty="0"/>
              <a:t>Budget</a:t>
            </a:r>
          </a:p>
        </p:txBody>
      </p:sp>
      <p:sp>
        <p:nvSpPr>
          <p:cNvPr id="7" name="Content Placeholder 2"/>
          <p:cNvSpPr>
            <a:spLocks noGrp="1"/>
          </p:cNvSpPr>
          <p:nvPr>
            <p:ph sz="half" idx="1"/>
          </p:nvPr>
        </p:nvSpPr>
        <p:spPr>
          <a:xfrm>
            <a:off x="539474" y="2133600"/>
            <a:ext cx="2688351" cy="4060559"/>
          </a:xfrm>
        </p:spPr>
        <p:txBody>
          <a:bodyPr>
            <a:normAutofit/>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8669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06408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7900B-C1A3-2D4C-BADE-16774A64E81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712CA28A-FCBA-4145-8050-893FA46C3F51}"/>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C3D83834-CBB4-9F4C-8C3E-31058863D0BA}"/>
              </a:ext>
            </a:extLst>
          </p:cNvPr>
          <p:cNvSpPr>
            <a:spLocks noGrp="1"/>
          </p:cNvSpPr>
          <p:nvPr>
            <p:ph type="dt" sz="half" idx="10"/>
          </p:nvPr>
        </p:nvSpPr>
        <p:spPr/>
        <p:txBody>
          <a:bodyPr/>
          <a:lstStyle/>
          <a:p>
            <a:fld id="{8AA832D0-A7C2-3A45-858E-A428A5B2644F}" type="datetimeFigureOut">
              <a:rPr lang="en-US" smtClean="0"/>
              <a:t>10/22/2018</a:t>
            </a:fld>
            <a:endParaRPr lang="en-US"/>
          </a:p>
        </p:txBody>
      </p:sp>
      <p:sp>
        <p:nvSpPr>
          <p:cNvPr id="5" name="Footer Placeholder 4">
            <a:extLst>
              <a:ext uri="{FF2B5EF4-FFF2-40B4-BE49-F238E27FC236}">
                <a16:creationId xmlns:a16="http://schemas.microsoft.com/office/drawing/2014/main" id="{CE1F67C6-BC06-9E4E-83A9-F938645A4F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730477-782E-6E47-B43A-5667FA2349DB}"/>
              </a:ext>
            </a:extLst>
          </p:cNvPr>
          <p:cNvSpPr>
            <a:spLocks noGrp="1"/>
          </p:cNvSpPr>
          <p:nvPr>
            <p:ph type="sldNum" sz="quarter" idx="12"/>
          </p:nvPr>
        </p:nvSpPr>
        <p:spPr/>
        <p:txBody>
          <a:bodyPr/>
          <a:lstStyle/>
          <a:p>
            <a:fld id="{CBBEBD3D-CF6E-6140-95A5-C64CECFB07F9}" type="slidenum">
              <a:rPr lang="en-US" smtClean="0"/>
              <a:t>‹#›</a:t>
            </a:fld>
            <a:endParaRPr lang="en-US"/>
          </a:p>
        </p:txBody>
      </p:sp>
    </p:spTree>
    <p:extLst>
      <p:ext uri="{BB962C8B-B14F-4D97-AF65-F5344CB8AC3E}">
        <p14:creationId xmlns:p14="http://schemas.microsoft.com/office/powerpoint/2010/main" val="180914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0070C0"/>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96143" y="126170"/>
            <a:ext cx="3200407" cy="3200407"/>
          </a:xfrm>
          <a:prstGeom prst="rect">
            <a:avLst/>
          </a:prstGeom>
        </p:spPr>
      </p:pic>
      <p:sp>
        <p:nvSpPr>
          <p:cNvPr id="5" name="Title 1"/>
          <p:cNvSpPr>
            <a:spLocks noGrp="1"/>
          </p:cNvSpPr>
          <p:nvPr>
            <p:ph type="title" hasCustomPrompt="1"/>
          </p:nvPr>
        </p:nvSpPr>
        <p:spPr>
          <a:xfrm>
            <a:off x="304800" y="3438088"/>
            <a:ext cx="8686800" cy="981512"/>
          </a:xfrm>
        </p:spPr>
        <p:txBody>
          <a:bodyPr>
            <a:noAutofit/>
          </a:bodyPr>
          <a:lstStyle>
            <a:lvl1pPr algn="l">
              <a:defRPr sz="3200" cap="all" baseline="0">
                <a:solidFill>
                  <a:schemeClr val="bg1"/>
                </a:solidFill>
                <a:latin typeface="Arial Narrow" panose="020B0606020202030204" pitchFamily="34" charset="0"/>
              </a:defRPr>
            </a:lvl1pPr>
          </a:lstStyle>
          <a:p>
            <a:r>
              <a:rPr lang="en-US" dirty="0"/>
              <a:t>CLICK TO EDIT</a:t>
            </a:r>
          </a:p>
        </p:txBody>
      </p:sp>
      <p:sp>
        <p:nvSpPr>
          <p:cNvPr id="6" name="Text Placeholder 3"/>
          <p:cNvSpPr>
            <a:spLocks noGrp="1"/>
          </p:cNvSpPr>
          <p:nvPr>
            <p:ph type="body" sz="half" idx="2"/>
          </p:nvPr>
        </p:nvSpPr>
        <p:spPr>
          <a:xfrm>
            <a:off x="304800" y="4572000"/>
            <a:ext cx="8686800" cy="1566863"/>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4099939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1.xml"/><Relationship Id="rId1" Type="http://schemas.openxmlformats.org/officeDocument/2006/relationships/slideLayout" Target="../slideLayouts/slideLayout10.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329769" y="6264610"/>
            <a:ext cx="1191580" cy="447681"/>
          </a:xfrm>
          <a:prstGeom prst="rect">
            <a:avLst/>
          </a:prstGeom>
        </p:spPr>
      </p:pic>
      <p:sp>
        <p:nvSpPr>
          <p:cNvPr id="8" name="TextBox 7"/>
          <p:cNvSpPr txBox="1"/>
          <p:nvPr userDrawn="1"/>
        </p:nvSpPr>
        <p:spPr>
          <a:xfrm>
            <a:off x="6324600" y="6477000"/>
            <a:ext cx="2362200" cy="138499"/>
          </a:xfrm>
          <a:prstGeom prst="rect">
            <a:avLst/>
          </a:prstGeom>
          <a:noFill/>
        </p:spPr>
        <p:txBody>
          <a:bodyPr wrap="square" lIns="0" tIns="0" rIns="0" bIns="0" rtlCol="0">
            <a:spAutoFit/>
          </a:bodyPr>
          <a:lstStyle/>
          <a:p>
            <a:pPr algn="r" eaLnBrk="0" hangingPunct="0"/>
            <a:fld id="{CF1A8821-C998-834A-B51E-54D54792926D}" type="slidenum">
              <a:rPr lang="en-US" sz="900" spc="300" smtClean="0">
                <a:solidFill>
                  <a:srgbClr val="BCBDC0"/>
                </a:solidFill>
                <a:latin typeface="Arial Narrow"/>
                <a:ea typeface="ヒラギノ角ゴ Pro W3" charset="0"/>
                <a:cs typeface="Arial Narrow"/>
              </a:rPr>
              <a:pPr algn="r" eaLnBrk="0" hangingPunct="0"/>
              <a:t>‹#›</a:t>
            </a:fld>
            <a:r>
              <a:rPr lang="en-US" sz="900" spc="300" dirty="0">
                <a:solidFill>
                  <a:srgbClr val="BCBDC0"/>
                </a:solidFill>
                <a:latin typeface="Arial Narrow"/>
                <a:ea typeface="ヒラギノ角ゴ Pro W3" charset="0"/>
                <a:cs typeface="Arial Narrow"/>
              </a:rPr>
              <a:t>  </a:t>
            </a:r>
            <a:endParaRPr lang="en-US" sz="900" dirty="0">
              <a:solidFill>
                <a:srgbClr val="958D85"/>
              </a:solidFill>
              <a:latin typeface="Arial Narrow"/>
              <a:cs typeface="Arial Narrow"/>
            </a:endParaRPr>
          </a:p>
        </p:txBody>
      </p:sp>
    </p:spTree>
    <p:extLst>
      <p:ext uri="{BB962C8B-B14F-4D97-AF65-F5344CB8AC3E}">
        <p14:creationId xmlns:p14="http://schemas.microsoft.com/office/powerpoint/2010/main" val="841361073"/>
      </p:ext>
    </p:extLst>
  </p:cSld>
  <p:clrMap bg1="lt1" tx1="dk1" bg2="lt2" tx2="dk2" accent1="accent1" accent2="accent2" accent3="accent3" accent4="accent4" accent5="accent5" accent6="accent6" hlink="hlink" folHlink="folHlink"/>
  <p:sldLayoutIdLst>
    <p:sldLayoutId id="2147483650" r:id="rId1"/>
    <p:sldLayoutId id="2147483660" r:id="rId2"/>
    <p:sldLayoutId id="2147483664" r:id="rId3"/>
    <p:sldLayoutId id="2147483665" r:id="rId4"/>
    <p:sldLayoutId id="2147483652" r:id="rId5"/>
    <p:sldLayoutId id="2147483662" r:id="rId6"/>
    <p:sldLayoutId id="2147483655" r:id="rId7"/>
    <p:sldLayoutId id="2147483667" r:id="rId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2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00" y="6292684"/>
            <a:ext cx="1143000" cy="429430"/>
          </a:xfrm>
          <a:prstGeom prst="rect">
            <a:avLst/>
          </a:prstGeom>
        </p:spPr>
      </p:pic>
    </p:spTree>
    <p:extLst>
      <p:ext uri="{BB962C8B-B14F-4D97-AF65-F5344CB8AC3E}">
        <p14:creationId xmlns:p14="http://schemas.microsoft.com/office/powerpoint/2010/main" val="1172519763"/>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 descr="RotaryMBS_RGB.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263" y="5926138"/>
            <a:ext cx="160655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0" y="0"/>
            <a:ext cx="9144000" cy="1287463"/>
          </a:xfrm>
          <a:prstGeom prst="rect">
            <a:avLst/>
          </a:prstGeom>
          <a:solidFill>
            <a:srgbClr val="005DAA"/>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S PGothic" pitchFamily="34" charset="-128"/>
              <a:cs typeface="+mn-cs"/>
            </a:endParaRPr>
          </a:p>
        </p:txBody>
      </p:sp>
    </p:spTree>
    <p:extLst>
      <p:ext uri="{BB962C8B-B14F-4D97-AF65-F5344CB8AC3E}">
        <p14:creationId xmlns:p14="http://schemas.microsoft.com/office/powerpoint/2010/main" val="1326426263"/>
      </p:ext>
    </p:extLst>
  </p:cSld>
  <p:clrMap bg1="lt1" tx1="dk1" bg2="lt2" tx2="dk2" accent1="accent1" accent2="accent2" accent3="accent3" accent4="accent4" accent5="accent5" accent6="accent6" hlink="hlink" folHlink="folHlink"/>
  <p:sldLayoutIdLst>
    <p:sldLayoutId id="2147483669" r:id="rId1"/>
    <p:sldLayoutId id="2147483670" r:id="rId2"/>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mailto:Melissa@Rotary7190.or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0.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113" y="2614454"/>
            <a:ext cx="5943600" cy="1752600"/>
          </a:xfrm>
        </p:spPr>
        <p:txBody>
          <a:bodyPr/>
          <a:lstStyle/>
          <a:p>
            <a:r>
              <a:rPr lang="en-US" sz="4800" dirty="0"/>
              <a:t>Let’s get flexible</a:t>
            </a:r>
            <a:endParaRPr lang="en-US" sz="4000" dirty="0"/>
          </a:p>
        </p:txBody>
      </p:sp>
      <p:sp>
        <p:nvSpPr>
          <p:cNvPr id="3" name="Text Placeholder 2"/>
          <p:cNvSpPr>
            <a:spLocks noGrp="1"/>
          </p:cNvSpPr>
          <p:nvPr>
            <p:ph type="body" sz="half" idx="2"/>
          </p:nvPr>
        </p:nvSpPr>
        <p:spPr>
          <a:xfrm>
            <a:off x="381000" y="4118957"/>
            <a:ext cx="6781800" cy="529244"/>
          </a:xfrm>
        </p:spPr>
        <p:txBody>
          <a:bodyPr>
            <a:normAutofit/>
          </a:bodyPr>
          <a:lstStyle/>
          <a:p>
            <a:r>
              <a:rPr lang="en-US" sz="2400" dirty="0">
                <a:solidFill>
                  <a:srgbClr val="FFFFFF"/>
                </a:solidFill>
                <a:latin typeface="Georgia" panose="02040502050405020303" pitchFamily="18" charset="0"/>
              </a:rPr>
              <a:t>Ohio </a:t>
            </a:r>
            <a:r>
              <a:rPr lang="en-US" sz="2400" dirty="0" err="1">
                <a:solidFill>
                  <a:srgbClr val="FFFFFF"/>
                </a:solidFill>
                <a:latin typeface="Georgia" panose="02040502050405020303" pitchFamily="18" charset="0"/>
              </a:rPr>
              <a:t>TriDistrict</a:t>
            </a:r>
            <a:r>
              <a:rPr lang="en-US" sz="2400" dirty="0">
                <a:solidFill>
                  <a:srgbClr val="FFFFFF"/>
                </a:solidFill>
                <a:latin typeface="Georgia" panose="02040502050405020303" pitchFamily="18" charset="0"/>
              </a:rPr>
              <a:t> RMS</a:t>
            </a:r>
          </a:p>
        </p:txBody>
      </p:sp>
      <p:cxnSp>
        <p:nvCxnSpPr>
          <p:cNvPr id="5" name="Straight Connector 4"/>
          <p:cNvCxnSpPr/>
          <p:nvPr/>
        </p:nvCxnSpPr>
        <p:spPr>
          <a:xfrm>
            <a:off x="381918" y="3962400"/>
            <a:ext cx="5181600" cy="42737"/>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0108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800" dirty="0"/>
              <a:t>Best practices:</a:t>
            </a:r>
          </a:p>
        </p:txBody>
      </p:sp>
      <p:sp>
        <p:nvSpPr>
          <p:cNvPr id="6" name="Content Placeholder 5"/>
          <p:cNvSpPr>
            <a:spLocks noGrp="1"/>
          </p:cNvSpPr>
          <p:nvPr>
            <p:ph idx="1"/>
          </p:nvPr>
        </p:nvSpPr>
        <p:spPr/>
        <p:txBody>
          <a:bodyPr/>
          <a:lstStyle/>
          <a:p>
            <a:endParaRPr lang="en-US" sz="3200"/>
          </a:p>
          <a:p>
            <a:r>
              <a:rPr lang="en-US" sz="3200" dirty="0"/>
              <a:t>Define the goal and any potential drawbacks</a:t>
            </a:r>
          </a:p>
          <a:p>
            <a:r>
              <a:rPr lang="en-US" sz="3200" dirty="0"/>
              <a:t>Make a plan to evaluate</a:t>
            </a:r>
          </a:p>
          <a:p>
            <a:r>
              <a:rPr lang="en-US" sz="3200" dirty="0"/>
              <a:t>Involve club members and welcome feedback</a:t>
            </a:r>
          </a:p>
          <a:p>
            <a:endParaRPr lang="en-US" dirty="0"/>
          </a:p>
        </p:txBody>
      </p:sp>
    </p:spTree>
    <p:extLst>
      <p:ext uri="{BB962C8B-B14F-4D97-AF65-F5344CB8AC3E}">
        <p14:creationId xmlns:p14="http://schemas.microsoft.com/office/powerpoint/2010/main" val="1334102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590800"/>
            <a:ext cx="9144000" cy="1524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latin typeface="Arial Narrow" panose="020B0606020202030204" pitchFamily="34" charset="0"/>
              </a:rPr>
              <a:t>QUESTIONS?</a:t>
            </a:r>
          </a:p>
        </p:txBody>
      </p:sp>
      <p:sp>
        <p:nvSpPr>
          <p:cNvPr id="6" name="Rectangle 5"/>
          <p:cNvSpPr/>
          <p:nvPr/>
        </p:nvSpPr>
        <p:spPr>
          <a:xfrm>
            <a:off x="0" y="2590800"/>
            <a:ext cx="9144000" cy="1524000"/>
          </a:xfrm>
          <a:prstGeom prst="rect">
            <a:avLst/>
          </a:prstGeom>
          <a:solidFill>
            <a:srgbClr val="8721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latin typeface="Arial Narrow" panose="020B0606020202030204" pitchFamily="34" charset="0"/>
              </a:rPr>
              <a:t>THANK YOU</a:t>
            </a:r>
          </a:p>
        </p:txBody>
      </p:sp>
    </p:spTree>
    <p:extLst>
      <p:ext uri="{BB962C8B-B14F-4D97-AF65-F5344CB8AC3E}">
        <p14:creationId xmlns:p14="http://schemas.microsoft.com/office/powerpoint/2010/main" val="252730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800" dirty="0"/>
              <a:t>Contact</a:t>
            </a:r>
          </a:p>
        </p:txBody>
      </p:sp>
      <p:sp>
        <p:nvSpPr>
          <p:cNvPr id="6" name="Content Placeholder 5"/>
          <p:cNvSpPr>
            <a:spLocks noGrp="1"/>
          </p:cNvSpPr>
          <p:nvPr>
            <p:ph idx="1"/>
          </p:nvPr>
        </p:nvSpPr>
        <p:spPr/>
        <p:txBody>
          <a:bodyPr/>
          <a:lstStyle/>
          <a:p>
            <a:endParaRPr lang="en-US" sz="3200" dirty="0"/>
          </a:p>
          <a:p>
            <a:pPr marL="0" indent="0">
              <a:buNone/>
            </a:pPr>
            <a:r>
              <a:rPr lang="en-US" sz="3200" dirty="0"/>
              <a:t>Melissa Ward</a:t>
            </a:r>
          </a:p>
          <a:p>
            <a:pPr marL="0" indent="0">
              <a:buNone/>
            </a:pPr>
            <a:r>
              <a:rPr lang="en-US" sz="3200" dirty="0"/>
              <a:t>Zone 29 Rotary Coordinator</a:t>
            </a:r>
            <a:endParaRPr lang="en-US" sz="3200" dirty="0">
              <a:hlinkClick r:id="rId3"/>
            </a:endParaRPr>
          </a:p>
          <a:p>
            <a:pPr marL="0" indent="0">
              <a:buNone/>
            </a:pPr>
            <a:r>
              <a:rPr lang="en-US" sz="3200" dirty="0">
                <a:hlinkClick r:id="rId3"/>
              </a:rPr>
              <a:t>Melissa@Rotary7190.org</a:t>
            </a:r>
            <a:endParaRPr lang="en-US" sz="3200" dirty="0"/>
          </a:p>
          <a:p>
            <a:pPr marL="0" indent="0">
              <a:buNone/>
            </a:pPr>
            <a:r>
              <a:rPr lang="en-US" sz="3200" dirty="0"/>
              <a:t>518-369-0407</a:t>
            </a:r>
          </a:p>
          <a:p>
            <a:endParaRPr lang="en-US" dirty="0"/>
          </a:p>
        </p:txBody>
      </p:sp>
    </p:spTree>
    <p:extLst>
      <p:ext uri="{BB962C8B-B14F-4D97-AF65-F5344CB8AC3E}">
        <p14:creationId xmlns:p14="http://schemas.microsoft.com/office/powerpoint/2010/main" val="1088927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3184603" y="1981200"/>
            <a:ext cx="5959397" cy="4754563"/>
          </a:xfrm>
          <a:prstGeom prst="rect">
            <a:avLst/>
          </a:prstGeom>
        </p:spPr>
      </p:pic>
      <p:sp>
        <p:nvSpPr>
          <p:cNvPr id="4" name="Title 3"/>
          <p:cNvSpPr>
            <a:spLocks noGrp="1"/>
          </p:cNvSpPr>
          <p:nvPr>
            <p:ph type="title"/>
          </p:nvPr>
        </p:nvSpPr>
        <p:spPr/>
        <p:txBody>
          <a:bodyPr>
            <a:normAutofit/>
          </a:bodyPr>
          <a:lstStyle/>
          <a:p>
            <a:r>
              <a:rPr lang="en-US" sz="2800" dirty="0"/>
              <a:t>OPENING ACTIVITY:</a:t>
            </a:r>
          </a:p>
        </p:txBody>
      </p:sp>
      <p:sp>
        <p:nvSpPr>
          <p:cNvPr id="2" name="Content Placeholder 1"/>
          <p:cNvSpPr>
            <a:spLocks noGrp="1"/>
          </p:cNvSpPr>
          <p:nvPr>
            <p:ph idx="1"/>
          </p:nvPr>
        </p:nvSpPr>
        <p:spPr/>
        <p:txBody>
          <a:bodyPr>
            <a:normAutofit/>
          </a:bodyPr>
          <a:lstStyle/>
          <a:p>
            <a:pPr marL="0" indent="0">
              <a:buNone/>
            </a:pPr>
            <a:r>
              <a:rPr lang="en-US" sz="3600" dirty="0"/>
              <a:t>What is one opportunity that flexibility might bring to your region?</a:t>
            </a:r>
          </a:p>
        </p:txBody>
      </p:sp>
    </p:spTree>
    <p:extLst>
      <p:ext uri="{BB962C8B-B14F-4D97-AF65-F5344CB8AC3E}">
        <p14:creationId xmlns:p14="http://schemas.microsoft.com/office/powerpoint/2010/main" val="1566934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txBox="1">
            <a:spLocks/>
          </p:cNvSpPr>
          <p:nvPr/>
        </p:nvSpPr>
        <p:spPr bwMode="auto">
          <a:xfrm>
            <a:off x="514905" y="1321126"/>
            <a:ext cx="8438595" cy="430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457200" rtl="0" eaLnBrk="1" fontAlgn="base" latinLnBrk="0" hangingPunct="1">
              <a:lnSpc>
                <a:spcPct val="100000"/>
              </a:lnSpc>
              <a:spcBef>
                <a:spcPct val="20000"/>
              </a:spcBef>
              <a:spcAft>
                <a:spcPct val="0"/>
              </a:spcAft>
              <a:buClrTx/>
              <a:buSzTx/>
              <a:buFont typeface="Arial" pitchFamily="34" charset="0"/>
              <a:buNone/>
              <a:tabLst/>
              <a:defRPr/>
            </a:pPr>
            <a:endParaRPr kumimoji="0" lang="en-US" sz="2800" b="0" i="0" u="none" strike="noStrike" kern="1200" cap="none" spc="0" normalizeH="0" baseline="0" noProof="0" dirty="0">
              <a:ln>
                <a:noFill/>
              </a:ln>
              <a:solidFill>
                <a:srgbClr val="585858"/>
              </a:solidFill>
              <a:effectLst/>
              <a:uLnTx/>
              <a:uFillTx/>
              <a:latin typeface="Georgia" pitchFamily="18" charset="0"/>
              <a:ea typeface="MS PGothic" pitchFamily="34" charset="-128"/>
              <a:cs typeface="+mn-cs"/>
            </a:endParaRPr>
          </a:p>
          <a:p>
            <a:pPr marL="342900" marR="0" lvl="0" indent="-342900" algn="l" defTabSz="457200" rtl="0" eaLnBrk="1" fontAlgn="base" latinLnBrk="0" hangingPunct="1">
              <a:lnSpc>
                <a:spcPct val="100000"/>
              </a:lnSpc>
              <a:spcBef>
                <a:spcPct val="20000"/>
              </a:spcBef>
              <a:spcAft>
                <a:spcPts val="1200"/>
              </a:spcAft>
              <a:buClrTx/>
              <a:buSzTx/>
              <a:buFont typeface="Arial" pitchFamily="34" charset="0"/>
              <a:buChar char="•"/>
              <a:tabLst/>
              <a:defRPr/>
            </a:pPr>
            <a:r>
              <a:rPr kumimoji="0" lang="en-US" sz="3200" b="0" i="0" u="none" strike="noStrike" kern="1200" cap="none" spc="0" normalizeH="0" baseline="0" noProof="0" dirty="0">
                <a:ln>
                  <a:noFill/>
                </a:ln>
                <a:solidFill>
                  <a:srgbClr val="964C95"/>
                </a:solidFill>
                <a:effectLst/>
                <a:uLnTx/>
                <a:uFillTx/>
                <a:latin typeface="Georgia" pitchFamily="18" charset="0"/>
                <a:ea typeface="MS PGothic" pitchFamily="34" charset="-128"/>
                <a:cs typeface="+mn-cs"/>
              </a:rPr>
              <a:t>New Flexibility from 2016 Council on Legislation </a:t>
            </a:r>
          </a:p>
          <a:p>
            <a:pPr marL="342900" marR="0" lvl="0" indent="-342900" algn="l" defTabSz="457200" rtl="0" eaLnBrk="1" fontAlgn="base" latinLnBrk="0" hangingPunct="1">
              <a:lnSpc>
                <a:spcPct val="100000"/>
              </a:lnSpc>
              <a:spcBef>
                <a:spcPct val="20000"/>
              </a:spcBef>
              <a:spcAft>
                <a:spcPts val="1200"/>
              </a:spcAft>
              <a:buClrTx/>
              <a:buSzTx/>
              <a:buFont typeface="Arial" pitchFamily="34" charset="0"/>
              <a:buChar char="•"/>
              <a:tabLst/>
              <a:defRPr/>
            </a:pPr>
            <a:r>
              <a:rPr kumimoji="0" lang="en-US" sz="3200" b="0" i="0" u="none" strike="noStrike" kern="1200" cap="none" spc="0" normalizeH="0" baseline="0" noProof="0" dirty="0">
                <a:ln>
                  <a:noFill/>
                </a:ln>
                <a:solidFill>
                  <a:srgbClr val="005DAA"/>
                </a:solidFill>
                <a:effectLst/>
                <a:uLnTx/>
                <a:uFillTx/>
                <a:latin typeface="Georgia" pitchFamily="18" charset="0"/>
                <a:ea typeface="MS PGothic" pitchFamily="34" charset="-128"/>
                <a:cs typeface="+mn-cs"/>
              </a:rPr>
              <a:t>Satellite Clubs</a:t>
            </a:r>
          </a:p>
          <a:p>
            <a:pPr marL="342900" marR="0" lvl="0" indent="-342900" algn="l" defTabSz="457200" rtl="0" eaLnBrk="1" fontAlgn="base" latinLnBrk="0" hangingPunct="1">
              <a:lnSpc>
                <a:spcPct val="100000"/>
              </a:lnSpc>
              <a:spcBef>
                <a:spcPct val="20000"/>
              </a:spcBef>
              <a:spcAft>
                <a:spcPts val="1200"/>
              </a:spcAft>
              <a:buClrTx/>
              <a:buSzTx/>
              <a:buFont typeface="Arial" pitchFamily="34" charset="0"/>
              <a:buChar char="•"/>
              <a:tabLst/>
              <a:defRPr/>
            </a:pPr>
            <a:r>
              <a:rPr kumimoji="0" lang="en-US" sz="3200" b="0" i="0" u="none" strike="noStrike" kern="1200" cap="none" spc="0" normalizeH="0" baseline="0" noProof="0" dirty="0">
                <a:ln>
                  <a:noFill/>
                </a:ln>
                <a:solidFill>
                  <a:srgbClr val="00B0F0"/>
                </a:solidFill>
                <a:effectLst/>
                <a:uLnTx/>
                <a:uFillTx/>
                <a:latin typeface="Georgia" pitchFamily="18" charset="0"/>
                <a:ea typeface="MS PGothic" pitchFamily="34" charset="-128"/>
                <a:cs typeface="+mn-cs"/>
              </a:rPr>
              <a:t>Examples of Flexible Club Formats and Membership Types</a:t>
            </a:r>
          </a:p>
          <a:p>
            <a:pPr marL="342900" marR="0" lvl="0" indent="-342900" algn="l" defTabSz="457200" rtl="0" eaLnBrk="1" fontAlgn="base" latinLnBrk="0" hangingPunct="1">
              <a:lnSpc>
                <a:spcPct val="100000"/>
              </a:lnSpc>
              <a:spcBef>
                <a:spcPct val="20000"/>
              </a:spcBef>
              <a:spcAft>
                <a:spcPts val="1200"/>
              </a:spcAft>
              <a:buClrTx/>
              <a:buSzTx/>
              <a:buFont typeface="Arial" pitchFamily="34" charset="0"/>
              <a:buChar char="•"/>
              <a:tabLst/>
              <a:defRPr/>
            </a:pPr>
            <a:r>
              <a:rPr kumimoji="0" lang="en-US" sz="3200" b="0" i="0" u="none" strike="noStrike" kern="1200" cap="none" spc="0" normalizeH="0" baseline="0" noProof="0" dirty="0">
                <a:ln>
                  <a:noFill/>
                </a:ln>
                <a:solidFill>
                  <a:srgbClr val="E4457D"/>
                </a:solidFill>
                <a:effectLst/>
                <a:uLnTx/>
                <a:uFillTx/>
                <a:latin typeface="Georgia" pitchFamily="18" charset="0"/>
                <a:ea typeface="MS PGothic" pitchFamily="34" charset="-128"/>
                <a:cs typeface="+mn-cs"/>
              </a:rPr>
              <a:t>Resources</a:t>
            </a:r>
          </a:p>
        </p:txBody>
      </p:sp>
      <p:sp>
        <p:nvSpPr>
          <p:cNvPr id="5123" name="Title 1"/>
          <p:cNvSpPr txBox="1">
            <a:spLocks/>
          </p:cNvSpPr>
          <p:nvPr/>
        </p:nvSpPr>
        <p:spPr bwMode="auto">
          <a:xfrm>
            <a:off x="188913" y="225425"/>
            <a:ext cx="8764587" cy="87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457200" rtl="0" eaLnBrk="1" fontAlgn="base" latinLnBrk="0" hangingPunct="1">
              <a:lnSpc>
                <a:spcPct val="80000"/>
              </a:lnSpc>
              <a:spcBef>
                <a:spcPct val="0"/>
              </a:spcBef>
              <a:spcAft>
                <a:spcPct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Arial Narrow Bold" pitchFamily="-84" charset="0"/>
                <a:ea typeface="MS PGothic" pitchFamily="34" charset="-128"/>
                <a:cs typeface="+mn-cs"/>
              </a:rPr>
              <a:t>OBJECTIVES</a:t>
            </a:r>
          </a:p>
        </p:txBody>
      </p:sp>
    </p:spTree>
    <p:extLst>
      <p:ext uri="{BB962C8B-B14F-4D97-AF65-F5344CB8AC3E}">
        <p14:creationId xmlns:p14="http://schemas.microsoft.com/office/powerpoint/2010/main" val="739286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a:extLst>
              <a:ext uri="{FF2B5EF4-FFF2-40B4-BE49-F238E27FC236}">
                <a16:creationId xmlns:a16="http://schemas.microsoft.com/office/drawing/2014/main" id="{74378F20-C160-4386-A8E2-80460B79416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8041" y="4208929"/>
            <a:ext cx="2501153" cy="250115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424539" y="1527671"/>
            <a:ext cx="8763000" cy="4901342"/>
          </a:xfrm>
          <a:prstGeom prst="rect">
            <a:avLst/>
          </a:prstGeom>
        </p:spPr>
        <p:txBody>
          <a:bodyPr wrap="square">
            <a:spAutoFit/>
          </a:bodyPr>
          <a:lstStyle/>
          <a:p>
            <a:pPr marL="342900" marR="0" lvl="0" indent="-34290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US" sz="2500" b="0" i="0" u="none" strike="noStrike" kern="1200" cap="none" spc="0" normalizeH="0" baseline="0" noProof="0" dirty="0">
                <a:ln>
                  <a:noFill/>
                </a:ln>
                <a:solidFill>
                  <a:srgbClr val="964C95"/>
                </a:solidFill>
                <a:effectLst/>
                <a:uLnTx/>
                <a:uFillTx/>
                <a:latin typeface="Georgia" panose="02040502050405020303" pitchFamily="18" charset="0"/>
                <a:ea typeface="MS PGothic" pitchFamily="34" charset="-128"/>
                <a:cs typeface="+mn-cs"/>
              </a:rPr>
              <a:t>Flexibility in meeting frequency, format, and attendance</a:t>
            </a:r>
          </a:p>
          <a:p>
            <a:pPr marL="342900" marR="0" lvl="0" indent="-34290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US" sz="2500" b="0" i="0" u="none" strike="noStrike" kern="1200" cap="none" spc="0" normalizeH="0" baseline="0" noProof="0" dirty="0">
                <a:ln>
                  <a:noFill/>
                </a:ln>
                <a:solidFill>
                  <a:srgbClr val="2172C3"/>
                </a:solidFill>
                <a:effectLst/>
                <a:uLnTx/>
                <a:uFillTx/>
                <a:latin typeface="Georgia" panose="02040502050405020303" pitchFamily="18" charset="0"/>
                <a:ea typeface="MS PGothic" pitchFamily="34" charset="-128"/>
                <a:cs typeface="+mn-cs"/>
              </a:rPr>
              <a:t>Dual Membership for </a:t>
            </a:r>
            <a:r>
              <a:rPr kumimoji="0" lang="en-US" sz="2500" b="0" i="0" u="none" strike="noStrike" kern="1200" cap="none" spc="0" normalizeH="0" baseline="0" noProof="0" dirty="0" err="1">
                <a:ln>
                  <a:noFill/>
                </a:ln>
                <a:solidFill>
                  <a:srgbClr val="2172C3"/>
                </a:solidFill>
                <a:effectLst/>
                <a:uLnTx/>
                <a:uFillTx/>
                <a:latin typeface="Georgia" panose="02040502050405020303" pitchFamily="18" charset="0"/>
                <a:ea typeface="MS PGothic" pitchFamily="34" charset="-128"/>
                <a:cs typeface="+mn-cs"/>
              </a:rPr>
              <a:t>Rotaractors</a:t>
            </a:r>
            <a:endParaRPr kumimoji="0" lang="en-US" sz="2500" b="0" i="0" u="none" strike="noStrike" kern="1200" cap="none" spc="0" normalizeH="0" baseline="0" noProof="0" dirty="0">
              <a:ln>
                <a:noFill/>
              </a:ln>
              <a:solidFill>
                <a:srgbClr val="2172C3"/>
              </a:solidFill>
              <a:effectLst/>
              <a:uLnTx/>
              <a:uFillTx/>
              <a:latin typeface="Georgia" panose="02040502050405020303" pitchFamily="18" charset="0"/>
              <a:ea typeface="MS PGothic" pitchFamily="34" charset="-128"/>
              <a:cs typeface="+mn-cs"/>
            </a:endParaRPr>
          </a:p>
          <a:p>
            <a:pPr marL="342900" marR="0" lvl="0" indent="-342900" algn="l" defTabSz="457200" rtl="0" eaLnBrk="1" fontAlgn="base" latinLnBrk="0" hangingPunct="1">
              <a:lnSpc>
                <a:spcPct val="150000"/>
              </a:lnSpc>
              <a:spcBef>
                <a:spcPct val="0"/>
              </a:spcBef>
              <a:spcAft>
                <a:spcPts val="600"/>
              </a:spcAft>
              <a:buClrTx/>
              <a:buSzTx/>
              <a:buFont typeface="Arial" panose="020B0604020202020204" pitchFamily="34" charset="0"/>
              <a:buChar char="•"/>
              <a:tabLst/>
              <a:defRPr/>
            </a:pPr>
            <a:r>
              <a:rPr kumimoji="0" lang="en-US" sz="2500" b="0" i="0" u="none" strike="noStrike" kern="1200" cap="none" spc="0" normalizeH="0" baseline="0" noProof="0" dirty="0">
                <a:ln>
                  <a:noFill/>
                </a:ln>
                <a:solidFill>
                  <a:srgbClr val="00B0F0"/>
                </a:solidFill>
                <a:effectLst/>
                <a:uLnTx/>
                <a:uFillTx/>
                <a:latin typeface="Georgia" panose="02040502050405020303" pitchFamily="18" charset="0"/>
                <a:ea typeface="MS PGothic" pitchFamily="34" charset="-128"/>
                <a:cs typeface="+mn-cs"/>
              </a:rPr>
              <a:t>Flexibility in Membership Types</a:t>
            </a:r>
          </a:p>
          <a:p>
            <a:pPr marL="800100" marR="0" lvl="1" indent="-342900" algn="l" defTabSz="457200" rtl="0" eaLnBrk="1" fontAlgn="base" latinLnBrk="0" hangingPunct="1">
              <a:lnSpc>
                <a:spcPct val="100000"/>
              </a:lnSpc>
              <a:spcBef>
                <a:spcPct val="0"/>
              </a:spcBef>
              <a:spcAft>
                <a:spcPts val="600"/>
              </a:spcAft>
              <a:buClrTx/>
              <a:buSzTx/>
              <a:buFont typeface="Arial" panose="020B0604020202020204" pitchFamily="34" charset="0"/>
              <a:buChar char="•"/>
              <a:tabLst/>
              <a:defRPr/>
            </a:pPr>
            <a:r>
              <a:rPr kumimoji="0" lang="en-US" sz="2500" b="0" i="0" u="none" strike="noStrike" kern="1200" cap="none" spc="0" normalizeH="0" baseline="0" noProof="0" dirty="0">
                <a:ln>
                  <a:noFill/>
                </a:ln>
                <a:solidFill>
                  <a:srgbClr val="E4457D"/>
                </a:solidFill>
                <a:effectLst/>
                <a:uLnTx/>
                <a:uFillTx/>
                <a:latin typeface="Georgia" panose="02040502050405020303" pitchFamily="18" charset="0"/>
                <a:ea typeface="MS PGothic" pitchFamily="34" charset="-128"/>
                <a:cs typeface="+mn-cs"/>
              </a:rPr>
              <a:t>All new membership types reported to RI as</a:t>
            </a:r>
            <a:br>
              <a:rPr kumimoji="0" lang="en-US" sz="2500" b="0" i="0" u="none" strike="noStrike" kern="1200" cap="none" spc="0" normalizeH="0" baseline="0" noProof="0" dirty="0">
                <a:ln>
                  <a:noFill/>
                </a:ln>
                <a:solidFill>
                  <a:srgbClr val="E4457D"/>
                </a:solidFill>
                <a:effectLst/>
                <a:uLnTx/>
                <a:uFillTx/>
                <a:latin typeface="Georgia" panose="02040502050405020303" pitchFamily="18" charset="0"/>
                <a:ea typeface="MS PGothic" pitchFamily="34" charset="-128"/>
                <a:cs typeface="+mn-cs"/>
              </a:rPr>
            </a:br>
            <a:r>
              <a:rPr kumimoji="0" lang="en-US" sz="2500" b="0" i="0" u="none" strike="noStrike" kern="1200" cap="none" spc="0" normalizeH="0" baseline="0" noProof="0" dirty="0">
                <a:ln>
                  <a:noFill/>
                </a:ln>
                <a:solidFill>
                  <a:srgbClr val="E4457D"/>
                </a:solidFill>
                <a:effectLst/>
                <a:uLnTx/>
                <a:uFillTx/>
                <a:latin typeface="Georgia" panose="02040502050405020303" pitchFamily="18" charset="0"/>
                <a:ea typeface="MS PGothic" pitchFamily="34" charset="-128"/>
                <a:cs typeface="+mn-cs"/>
              </a:rPr>
              <a:t>active or honorary</a:t>
            </a:r>
          </a:p>
          <a:p>
            <a:pPr marL="1257300" marR="0" lvl="2" indent="-342900" algn="l" defTabSz="457200" rtl="0" eaLnBrk="1" fontAlgn="base" latinLnBrk="0" hangingPunct="1">
              <a:lnSpc>
                <a:spcPct val="100000"/>
              </a:lnSpc>
              <a:spcBef>
                <a:spcPct val="0"/>
              </a:spcBef>
              <a:spcAft>
                <a:spcPts val="60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lumMod val="50000"/>
                    <a:lumOff val="50000"/>
                  </a:prstClr>
                </a:solidFill>
                <a:effectLst/>
                <a:uLnTx/>
                <a:uFillTx/>
                <a:latin typeface="Georgia" panose="02040502050405020303" pitchFamily="18" charset="0"/>
                <a:ea typeface="MS PGothic" pitchFamily="34" charset="-128"/>
                <a:cs typeface="+mn-cs"/>
              </a:rPr>
              <a:t>Examples:</a:t>
            </a:r>
          </a:p>
          <a:p>
            <a:pPr marL="1714500" marR="0" lvl="3" indent="-342900" algn="l" defTabSz="457200" rtl="0" eaLnBrk="1" fontAlgn="base" latinLnBrk="0" hangingPunct="1">
              <a:lnSpc>
                <a:spcPct val="100000"/>
              </a:lnSpc>
              <a:spcBef>
                <a:spcPct val="0"/>
              </a:spcBef>
              <a:spcAft>
                <a:spcPts val="60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prstClr val="black">
                    <a:lumMod val="50000"/>
                    <a:lumOff val="50000"/>
                  </a:prstClr>
                </a:solidFill>
                <a:effectLst/>
                <a:uLnTx/>
                <a:uFillTx/>
                <a:latin typeface="Georgia" panose="02040502050405020303" pitchFamily="18" charset="0"/>
                <a:ea typeface="MS PGothic" pitchFamily="34" charset="-128"/>
                <a:cs typeface="+mn-cs"/>
              </a:rPr>
              <a:t>Corporate</a:t>
            </a:r>
          </a:p>
          <a:p>
            <a:pPr marL="1714500" marR="0" lvl="3" indent="-342900" algn="l" defTabSz="457200" rtl="0" eaLnBrk="1" fontAlgn="base" latinLnBrk="0" hangingPunct="1">
              <a:lnSpc>
                <a:spcPct val="100000"/>
              </a:lnSpc>
              <a:spcBef>
                <a:spcPct val="0"/>
              </a:spcBef>
              <a:spcAft>
                <a:spcPts val="60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prstClr val="black">
                    <a:lumMod val="50000"/>
                    <a:lumOff val="50000"/>
                  </a:prstClr>
                </a:solidFill>
                <a:effectLst/>
                <a:uLnTx/>
                <a:uFillTx/>
                <a:latin typeface="Georgia" panose="02040502050405020303" pitchFamily="18" charset="0"/>
                <a:ea typeface="MS PGothic" pitchFamily="34" charset="-128"/>
                <a:cs typeface="+mn-cs"/>
              </a:rPr>
              <a:t>Family</a:t>
            </a:r>
          </a:p>
          <a:p>
            <a:pPr marL="1714500" marR="0" lvl="3" indent="-342900" algn="l" defTabSz="457200" rtl="0" eaLnBrk="1" fontAlgn="base" latinLnBrk="0" hangingPunct="1">
              <a:lnSpc>
                <a:spcPct val="100000"/>
              </a:lnSpc>
              <a:spcBef>
                <a:spcPct val="0"/>
              </a:spcBef>
              <a:spcAft>
                <a:spcPts val="60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prstClr val="black">
                    <a:lumMod val="50000"/>
                    <a:lumOff val="50000"/>
                  </a:prstClr>
                </a:solidFill>
                <a:effectLst/>
                <a:uLnTx/>
                <a:uFillTx/>
                <a:latin typeface="Georgia" panose="02040502050405020303" pitchFamily="18" charset="0"/>
                <a:ea typeface="MS PGothic" pitchFamily="34" charset="-128"/>
                <a:cs typeface="+mn-cs"/>
              </a:rPr>
              <a:t>Associate</a:t>
            </a:r>
          </a:p>
          <a:p>
            <a:pPr marL="0" marR="0" lvl="0" indent="0" algn="l" defTabSz="457200" rtl="0" eaLnBrk="1" fontAlgn="base" latinLnBrk="0" hangingPunct="1">
              <a:lnSpc>
                <a:spcPct val="150000"/>
              </a:lnSpc>
              <a:spcBef>
                <a:spcPct val="0"/>
              </a:spcBef>
              <a:spcAft>
                <a:spcPct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Georgia" panose="02040502050405020303" pitchFamily="18" charset="0"/>
              <a:ea typeface="MS PGothic" pitchFamily="34" charset="-128"/>
              <a:cs typeface="+mn-cs"/>
            </a:endParaRPr>
          </a:p>
        </p:txBody>
      </p:sp>
      <p:sp>
        <p:nvSpPr>
          <p:cNvPr id="5" name="Title 1">
            <a:extLst>
              <a:ext uri="{FF2B5EF4-FFF2-40B4-BE49-F238E27FC236}">
                <a16:creationId xmlns:a16="http://schemas.microsoft.com/office/drawing/2014/main" id="{1C583340-6491-4CB3-A2CA-E4EA6B702D4A}"/>
              </a:ext>
            </a:extLst>
          </p:cNvPr>
          <p:cNvSpPr txBox="1">
            <a:spLocks/>
          </p:cNvSpPr>
          <p:nvPr/>
        </p:nvSpPr>
        <p:spPr bwMode="auto">
          <a:xfrm>
            <a:off x="151614" y="262616"/>
            <a:ext cx="8764587" cy="87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457200" rtl="0" eaLnBrk="1" fontAlgn="base" latinLnBrk="0" hangingPunct="1">
              <a:lnSpc>
                <a:spcPct val="80000"/>
              </a:lnSpc>
              <a:spcBef>
                <a:spcPct val="0"/>
              </a:spcBef>
              <a:spcAft>
                <a:spcPct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Arial Narrow Bold" pitchFamily="-84" charset="0"/>
                <a:ea typeface="MS PGothic" pitchFamily="34" charset="-128"/>
                <a:cs typeface="+mn-cs"/>
              </a:rPr>
              <a:t>NEW FLEXIBILITY</a:t>
            </a:r>
          </a:p>
        </p:txBody>
      </p:sp>
    </p:spTree>
    <p:extLst>
      <p:ext uri="{BB962C8B-B14F-4D97-AF65-F5344CB8AC3E}">
        <p14:creationId xmlns:p14="http://schemas.microsoft.com/office/powerpoint/2010/main" val="1586357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fade">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500"/>
                                        <p:tgtEl>
                                          <p:spTgt spid="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Effect transition="in" filter="fade">
                                      <p:cBhvr>
                                        <p:cTn id="20" dur="500"/>
                                        <p:tgtEl>
                                          <p:spTgt spid="7">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Effect transition="in" filter="fade">
                                      <p:cBhvr>
                                        <p:cTn id="25" dur="500"/>
                                        <p:tgtEl>
                                          <p:spTgt spid="7">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7">
                                            <p:txEl>
                                              <p:pRg st="4" end="4"/>
                                            </p:txEl>
                                          </p:spTgt>
                                        </p:tgtEl>
                                        <p:attrNameLst>
                                          <p:attrName>style.visibility</p:attrName>
                                        </p:attrNameLst>
                                      </p:cBhvr>
                                      <p:to>
                                        <p:strVal val="visible"/>
                                      </p:to>
                                    </p:set>
                                    <p:animEffect transition="in" filter="fade">
                                      <p:cBhvr>
                                        <p:cTn id="30" dur="500"/>
                                        <p:tgtEl>
                                          <p:spTgt spid="7">
                                            <p:txEl>
                                              <p:pRg st="4" end="4"/>
                                            </p:txEl>
                                          </p:spTgt>
                                        </p:tgtEl>
                                      </p:cBhvr>
                                    </p:animEffect>
                                  </p:childTnLst>
                                </p:cTn>
                              </p:par>
                            </p:childTnLst>
                          </p:cTn>
                        </p:par>
                        <p:par>
                          <p:cTn id="31" fill="hold">
                            <p:stCondLst>
                              <p:cond delay="500"/>
                            </p:stCondLst>
                            <p:childTnLst>
                              <p:par>
                                <p:cTn id="32" presetID="10" presetClass="entr" presetSubtype="0" fill="hold" nodeType="afterEffect">
                                  <p:stCondLst>
                                    <p:cond delay="0"/>
                                  </p:stCondLst>
                                  <p:childTnLst>
                                    <p:set>
                                      <p:cBhvr>
                                        <p:cTn id="33" dur="1" fill="hold">
                                          <p:stCondLst>
                                            <p:cond delay="0"/>
                                          </p:stCondLst>
                                        </p:cTn>
                                        <p:tgtEl>
                                          <p:spTgt spid="7">
                                            <p:txEl>
                                              <p:pRg st="5" end="5"/>
                                            </p:txEl>
                                          </p:spTgt>
                                        </p:tgtEl>
                                        <p:attrNameLst>
                                          <p:attrName>style.visibility</p:attrName>
                                        </p:attrNameLst>
                                      </p:cBhvr>
                                      <p:to>
                                        <p:strVal val="visible"/>
                                      </p:to>
                                    </p:set>
                                    <p:animEffect transition="in" filter="fade">
                                      <p:cBhvr>
                                        <p:cTn id="34" dur="500"/>
                                        <p:tgtEl>
                                          <p:spTgt spid="7">
                                            <p:txEl>
                                              <p:pRg st="5" end="5"/>
                                            </p:txEl>
                                          </p:spTgt>
                                        </p:tgtEl>
                                      </p:cBhvr>
                                    </p:animEffect>
                                  </p:childTnLst>
                                </p:cTn>
                              </p:par>
                            </p:childTnLst>
                          </p:cTn>
                        </p:par>
                        <p:par>
                          <p:cTn id="35" fill="hold">
                            <p:stCondLst>
                              <p:cond delay="1000"/>
                            </p:stCondLst>
                            <p:childTnLst>
                              <p:par>
                                <p:cTn id="36" presetID="10" presetClass="entr" presetSubtype="0" fill="hold" nodeType="afterEffect">
                                  <p:stCondLst>
                                    <p:cond delay="0"/>
                                  </p:stCondLst>
                                  <p:childTnLst>
                                    <p:set>
                                      <p:cBhvr>
                                        <p:cTn id="37" dur="1" fill="hold">
                                          <p:stCondLst>
                                            <p:cond delay="0"/>
                                          </p:stCondLst>
                                        </p:cTn>
                                        <p:tgtEl>
                                          <p:spTgt spid="7">
                                            <p:txEl>
                                              <p:pRg st="6" end="6"/>
                                            </p:txEl>
                                          </p:spTgt>
                                        </p:tgtEl>
                                        <p:attrNameLst>
                                          <p:attrName>style.visibility</p:attrName>
                                        </p:attrNameLst>
                                      </p:cBhvr>
                                      <p:to>
                                        <p:strVal val="visible"/>
                                      </p:to>
                                    </p:set>
                                    <p:animEffect transition="in" filter="fade">
                                      <p:cBhvr>
                                        <p:cTn id="38" dur="500"/>
                                        <p:tgtEl>
                                          <p:spTgt spid="7">
                                            <p:txEl>
                                              <p:pRg st="6" end="6"/>
                                            </p:txEl>
                                          </p:spTgt>
                                        </p:tgtEl>
                                      </p:cBhvr>
                                    </p:animEffect>
                                  </p:childTnLst>
                                </p:cTn>
                              </p:par>
                            </p:childTnLst>
                          </p:cTn>
                        </p:par>
                        <p:par>
                          <p:cTn id="39" fill="hold">
                            <p:stCondLst>
                              <p:cond delay="1500"/>
                            </p:stCondLst>
                            <p:childTnLst>
                              <p:par>
                                <p:cTn id="40" presetID="10" presetClass="entr" presetSubtype="0" fill="hold" nodeType="after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fade">
                                      <p:cBhvr>
                                        <p:cTn id="42"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Image result for planet earth icon"/>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133600" y="3200400"/>
            <a:ext cx="2940011" cy="2962350"/>
          </a:xfrm>
          <a:prstGeom prst="rect">
            <a:avLst/>
          </a:prstGeom>
          <a:noFill/>
          <a:ln>
            <a:noFill/>
          </a:ln>
        </p:spPr>
      </p:pic>
      <p:pic>
        <p:nvPicPr>
          <p:cNvPr id="1026" name="Picture 2" descr="Image result for planet icon"/>
          <p:cNvPicPr>
            <a:picLocks noChangeAspect="1" noChangeArrowheads="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90600" y="1219200"/>
            <a:ext cx="2198601" cy="219860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Image result for satellite icon"/>
          <p:cNvPicPr/>
          <p:nvPr/>
        </p:nvPicPr>
        <p:blipFill>
          <a:blip r:embed="rId5"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7943056">
            <a:off x="1523400" y="1592181"/>
            <a:ext cx="817892" cy="828577"/>
          </a:xfrm>
          <a:prstGeom prst="rect">
            <a:avLst/>
          </a:prstGeom>
          <a:noFill/>
          <a:ln>
            <a:noFill/>
          </a:ln>
        </p:spPr>
      </p:pic>
      <p:sp>
        <p:nvSpPr>
          <p:cNvPr id="2" name="TextBox 1">
            <a:extLst>
              <a:ext uri="{FF2B5EF4-FFF2-40B4-BE49-F238E27FC236}">
                <a16:creationId xmlns:a16="http://schemas.microsoft.com/office/drawing/2014/main" id="{BAE38FB3-C55F-4A9A-A19D-A2D2A4FF79A4}"/>
              </a:ext>
            </a:extLst>
          </p:cNvPr>
          <p:cNvSpPr txBox="1"/>
          <p:nvPr/>
        </p:nvSpPr>
        <p:spPr>
          <a:xfrm>
            <a:off x="5511801" y="1509935"/>
            <a:ext cx="3505200" cy="4893647"/>
          </a:xfrm>
          <a:prstGeom prst="rect">
            <a:avLst/>
          </a:prstGeom>
          <a:noFill/>
        </p:spPr>
        <p:txBody>
          <a:bodyPr wrap="square" rtlCol="0">
            <a:spAutoFit/>
          </a:bodyPr>
          <a:lstStyle/>
          <a:p>
            <a:pPr marL="285750" marR="0" lvl="0" indent="-285750" algn="l"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EEECE1">
                    <a:lumMod val="25000"/>
                  </a:srgbClr>
                </a:solidFill>
                <a:effectLst/>
                <a:uLnTx/>
                <a:uFillTx/>
                <a:latin typeface="Georgia" panose="02040502050405020303" pitchFamily="18" charset="0"/>
                <a:ea typeface="MS PGothic" pitchFamily="34" charset="-128"/>
                <a:cs typeface="+mn-cs"/>
              </a:rPr>
              <a:t>Minimum of 8 members</a:t>
            </a:r>
            <a:br>
              <a:rPr kumimoji="0" lang="en-US" sz="2400" b="0" i="0" u="none" strike="noStrike" kern="1200" cap="none" spc="0" normalizeH="0" baseline="0" noProof="0" dirty="0">
                <a:ln>
                  <a:noFill/>
                </a:ln>
                <a:solidFill>
                  <a:srgbClr val="EEECE1">
                    <a:lumMod val="25000"/>
                  </a:srgbClr>
                </a:solidFill>
                <a:effectLst/>
                <a:uLnTx/>
                <a:uFillTx/>
                <a:latin typeface="Georgia" panose="02040502050405020303" pitchFamily="18" charset="0"/>
                <a:ea typeface="MS PGothic" pitchFamily="34" charset="-128"/>
                <a:cs typeface="+mn-cs"/>
              </a:rPr>
            </a:br>
            <a:endParaRPr kumimoji="0" lang="en-US" sz="2400" b="0" i="0" u="none" strike="noStrike" kern="1200" cap="none" spc="0" normalizeH="0" baseline="0" noProof="0" dirty="0">
              <a:ln>
                <a:noFill/>
              </a:ln>
              <a:solidFill>
                <a:srgbClr val="EEECE1">
                  <a:lumMod val="25000"/>
                </a:srgbClr>
              </a:solidFill>
              <a:effectLst/>
              <a:uLnTx/>
              <a:uFillTx/>
              <a:latin typeface="Georgia" panose="02040502050405020303" pitchFamily="18" charset="0"/>
              <a:ea typeface="MS PGothic" pitchFamily="34" charset="-128"/>
              <a:cs typeface="+mn-cs"/>
            </a:endParaRPr>
          </a:p>
          <a:p>
            <a:pPr marL="285750" marR="0" lvl="0" indent="-285750" algn="l"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EEECE1">
                    <a:lumMod val="25000"/>
                  </a:srgbClr>
                </a:solidFill>
                <a:effectLst/>
                <a:uLnTx/>
                <a:uFillTx/>
                <a:latin typeface="Georgia" panose="02040502050405020303" pitchFamily="18" charset="0"/>
                <a:ea typeface="MS PGothic" pitchFamily="34" charset="-128"/>
                <a:cs typeface="+mn-cs"/>
              </a:rPr>
              <a:t>Different meeting times/days</a:t>
            </a:r>
            <a:br>
              <a:rPr kumimoji="0" lang="en-US" sz="2400" b="0" i="0" u="none" strike="noStrike" kern="1200" cap="none" spc="0" normalizeH="0" baseline="0" noProof="0" dirty="0">
                <a:ln>
                  <a:noFill/>
                </a:ln>
                <a:solidFill>
                  <a:srgbClr val="EEECE1">
                    <a:lumMod val="25000"/>
                  </a:srgbClr>
                </a:solidFill>
                <a:effectLst/>
                <a:uLnTx/>
                <a:uFillTx/>
                <a:latin typeface="Georgia" panose="02040502050405020303" pitchFamily="18" charset="0"/>
                <a:ea typeface="MS PGothic" pitchFamily="34" charset="-128"/>
                <a:cs typeface="+mn-cs"/>
              </a:rPr>
            </a:br>
            <a:endParaRPr kumimoji="0" lang="en-US" sz="2400" b="0" i="0" u="none" strike="noStrike" kern="1200" cap="none" spc="0" normalizeH="0" baseline="0" noProof="0" dirty="0">
              <a:ln>
                <a:noFill/>
              </a:ln>
              <a:solidFill>
                <a:srgbClr val="EEECE1">
                  <a:lumMod val="25000"/>
                </a:srgbClr>
              </a:solidFill>
              <a:effectLst/>
              <a:uLnTx/>
              <a:uFillTx/>
              <a:latin typeface="Georgia" panose="02040502050405020303" pitchFamily="18" charset="0"/>
              <a:ea typeface="MS PGothic" pitchFamily="34" charset="-128"/>
              <a:cs typeface="+mn-cs"/>
            </a:endParaRPr>
          </a:p>
          <a:p>
            <a:pPr marL="285750" marR="0" lvl="0" indent="-285750" algn="l"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EEECE1">
                    <a:lumMod val="25000"/>
                  </a:srgbClr>
                </a:solidFill>
                <a:effectLst/>
                <a:uLnTx/>
                <a:uFillTx/>
                <a:latin typeface="Georgia" panose="02040502050405020303" pitchFamily="18" charset="0"/>
                <a:ea typeface="MS PGothic" pitchFamily="34" charset="-128"/>
                <a:cs typeface="+mn-cs"/>
              </a:rPr>
              <a:t>Different dues</a:t>
            </a:r>
            <a:br>
              <a:rPr kumimoji="0" lang="en-US" sz="2400" b="0" i="0" u="none" strike="noStrike" kern="1200" cap="none" spc="0" normalizeH="0" baseline="0" noProof="0" dirty="0">
                <a:ln>
                  <a:noFill/>
                </a:ln>
                <a:solidFill>
                  <a:srgbClr val="EEECE1">
                    <a:lumMod val="25000"/>
                  </a:srgbClr>
                </a:solidFill>
                <a:effectLst/>
                <a:uLnTx/>
                <a:uFillTx/>
                <a:latin typeface="Georgia" panose="02040502050405020303" pitchFamily="18" charset="0"/>
                <a:ea typeface="MS PGothic" pitchFamily="34" charset="-128"/>
                <a:cs typeface="+mn-cs"/>
              </a:rPr>
            </a:br>
            <a:endParaRPr kumimoji="0" lang="en-US" sz="2400" b="0" i="0" u="none" strike="noStrike" kern="1200" cap="none" spc="0" normalizeH="0" baseline="0" noProof="0" dirty="0">
              <a:ln>
                <a:noFill/>
              </a:ln>
              <a:solidFill>
                <a:srgbClr val="EEECE1">
                  <a:lumMod val="25000"/>
                </a:srgbClr>
              </a:solidFill>
              <a:effectLst/>
              <a:uLnTx/>
              <a:uFillTx/>
              <a:latin typeface="Georgia" panose="02040502050405020303" pitchFamily="18" charset="0"/>
              <a:ea typeface="MS PGothic" pitchFamily="34" charset="-128"/>
              <a:cs typeface="+mn-cs"/>
            </a:endParaRPr>
          </a:p>
          <a:p>
            <a:pPr marL="285750" marR="0" lvl="0" indent="-285750" algn="l"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EEECE1">
                    <a:lumMod val="25000"/>
                  </a:srgbClr>
                </a:solidFill>
                <a:effectLst/>
                <a:uLnTx/>
                <a:uFillTx/>
                <a:latin typeface="Georgia" panose="02040502050405020303" pitchFamily="18" charset="0"/>
                <a:ea typeface="MS PGothic" pitchFamily="34" charset="-128"/>
                <a:cs typeface="+mn-cs"/>
              </a:rPr>
              <a:t>Different club direction and projects</a:t>
            </a:r>
            <a:br>
              <a:rPr kumimoji="0" lang="en-US" sz="2400" b="0" i="0" u="none" strike="noStrike" kern="1200" cap="none" spc="0" normalizeH="0" baseline="0" noProof="0" dirty="0">
                <a:ln>
                  <a:noFill/>
                </a:ln>
                <a:solidFill>
                  <a:srgbClr val="EEECE1">
                    <a:lumMod val="25000"/>
                  </a:srgbClr>
                </a:solidFill>
                <a:effectLst/>
                <a:uLnTx/>
                <a:uFillTx/>
                <a:latin typeface="Georgia" panose="02040502050405020303" pitchFamily="18" charset="0"/>
                <a:ea typeface="MS PGothic" pitchFamily="34" charset="-128"/>
                <a:cs typeface="+mn-cs"/>
              </a:rPr>
            </a:br>
            <a:endParaRPr kumimoji="0" lang="en-US" sz="2400" b="0" i="0" u="none" strike="noStrike" kern="1200" cap="none" spc="0" normalizeH="0" baseline="0" noProof="0" dirty="0">
              <a:ln>
                <a:noFill/>
              </a:ln>
              <a:solidFill>
                <a:srgbClr val="EEECE1">
                  <a:lumMod val="25000"/>
                </a:srgbClr>
              </a:solidFill>
              <a:effectLst/>
              <a:uLnTx/>
              <a:uFillTx/>
              <a:latin typeface="Georgia" panose="02040502050405020303" pitchFamily="18" charset="0"/>
              <a:ea typeface="MS PGothic" pitchFamily="34" charset="-128"/>
              <a:cs typeface="+mn-cs"/>
            </a:endParaRPr>
          </a:p>
          <a:p>
            <a:pPr marL="285750" marR="0" lvl="0" indent="-285750" algn="l"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EEECE1">
                    <a:lumMod val="25000"/>
                  </a:srgbClr>
                </a:solidFill>
                <a:effectLst/>
                <a:uLnTx/>
                <a:uFillTx/>
                <a:latin typeface="Georgia" panose="02040502050405020303" pitchFamily="18" charset="0"/>
                <a:ea typeface="MS PGothic" pitchFamily="34" charset="-128"/>
                <a:cs typeface="+mn-cs"/>
              </a:rPr>
              <a:t>Satellite mentored to charter</a:t>
            </a:r>
          </a:p>
        </p:txBody>
      </p:sp>
      <p:pic>
        <p:nvPicPr>
          <p:cNvPr id="11" name="Picture 6" descr="Image result for star icon">
            <a:extLst>
              <a:ext uri="{FF2B5EF4-FFF2-40B4-BE49-F238E27FC236}">
                <a16:creationId xmlns:a16="http://schemas.microsoft.com/office/drawing/2014/main" id="{DA458D27-2D50-4C74-8ACA-50459148A504}"/>
              </a:ext>
            </a:extLst>
          </p:cNvPr>
          <p:cNvPicPr>
            <a:picLocks noChangeAspect="1" noChangeArrowheads="1"/>
          </p:cNvPicPr>
          <p:nvPr/>
        </p:nvPicPr>
        <p:blipFill>
          <a:blip r:embed="rId6"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364217" y="3358001"/>
            <a:ext cx="222622" cy="22262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6" descr="Image result for star icon">
            <a:extLst>
              <a:ext uri="{FF2B5EF4-FFF2-40B4-BE49-F238E27FC236}">
                <a16:creationId xmlns:a16="http://schemas.microsoft.com/office/drawing/2014/main" id="{BB8C470B-7568-49E8-8306-516A043D2906}"/>
              </a:ext>
            </a:extLst>
          </p:cNvPr>
          <p:cNvPicPr>
            <a:picLocks noChangeAspect="1" noChangeArrowheads="1"/>
          </p:cNvPicPr>
          <p:nvPr/>
        </p:nvPicPr>
        <p:blipFill>
          <a:blip r:embed="rId7"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758241" y="1791453"/>
            <a:ext cx="1325157" cy="1325157"/>
          </a:xfrm>
          <a:prstGeom prst="rect">
            <a:avLst/>
          </a:prstGeom>
          <a:noFill/>
          <a:extLst>
            <a:ext uri="{909E8E84-426E-40DD-AFC4-6F175D3DCCD1}">
              <a14:hiddenFill xmlns:a14="http://schemas.microsoft.com/office/drawing/2010/main">
                <a:solidFill>
                  <a:srgbClr val="FFFFFF"/>
                </a:solidFill>
              </a14:hiddenFill>
            </a:ext>
          </a:extLst>
        </p:spPr>
      </p:pic>
      <p:sp>
        <p:nvSpPr>
          <p:cNvPr id="15" name="Title 1">
            <a:extLst>
              <a:ext uri="{FF2B5EF4-FFF2-40B4-BE49-F238E27FC236}">
                <a16:creationId xmlns:a16="http://schemas.microsoft.com/office/drawing/2014/main" id="{AFDC0BD0-EC25-4547-8CCD-ACDA79516FFF}"/>
              </a:ext>
            </a:extLst>
          </p:cNvPr>
          <p:cNvSpPr txBox="1">
            <a:spLocks/>
          </p:cNvSpPr>
          <p:nvPr/>
        </p:nvSpPr>
        <p:spPr bwMode="auto">
          <a:xfrm>
            <a:off x="188913" y="225425"/>
            <a:ext cx="8764587" cy="87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457200" rtl="0" eaLnBrk="1" fontAlgn="base" latinLnBrk="0" hangingPunct="1">
              <a:lnSpc>
                <a:spcPct val="80000"/>
              </a:lnSpc>
              <a:spcBef>
                <a:spcPct val="0"/>
              </a:spcBef>
              <a:spcAft>
                <a:spcPct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Arial Narrow Bold" pitchFamily="-84" charset="0"/>
                <a:ea typeface="MS PGothic" pitchFamily="34" charset="-128"/>
                <a:cs typeface="+mn-cs"/>
              </a:rPr>
              <a:t>SATELLITE CLUBS</a:t>
            </a:r>
          </a:p>
        </p:txBody>
      </p:sp>
    </p:spTree>
    <p:extLst>
      <p:ext uri="{BB962C8B-B14F-4D97-AF65-F5344CB8AC3E}">
        <p14:creationId xmlns:p14="http://schemas.microsoft.com/office/powerpoint/2010/main" val="2920691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fade">
                                      <p:cBhvr>
                                        <p:cTn id="19"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DEB4DF-C3D0-47E8-883F-F632E86C32C6}"/>
              </a:ext>
            </a:extLst>
          </p:cNvPr>
          <p:cNvSpPr/>
          <p:nvPr/>
        </p:nvSpPr>
        <p:spPr>
          <a:xfrm>
            <a:off x="4527662" y="821322"/>
            <a:ext cx="4634952" cy="2874297"/>
          </a:xfrm>
          <a:prstGeom prst="rect">
            <a:avLst/>
          </a:prstGeom>
          <a:solidFill>
            <a:srgbClr val="E4457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 name="Rectangle 11">
            <a:extLst>
              <a:ext uri="{FF2B5EF4-FFF2-40B4-BE49-F238E27FC236}">
                <a16:creationId xmlns:a16="http://schemas.microsoft.com/office/drawing/2014/main" id="{E3BDFE57-5EFA-4F63-AB4D-9EDECFBC7C7A}"/>
              </a:ext>
            </a:extLst>
          </p:cNvPr>
          <p:cNvSpPr/>
          <p:nvPr/>
        </p:nvSpPr>
        <p:spPr>
          <a:xfrm>
            <a:off x="4516512" y="3375212"/>
            <a:ext cx="4642260" cy="3541619"/>
          </a:xfrm>
          <a:prstGeom prst="rect">
            <a:avLst/>
          </a:prstGeom>
          <a:solidFill>
            <a:srgbClr val="00B2B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180F2F85-37C9-4A7D-B193-14331E97B412}"/>
              </a:ext>
            </a:extLst>
          </p:cNvPr>
          <p:cNvSpPr/>
          <p:nvPr/>
        </p:nvSpPr>
        <p:spPr>
          <a:xfrm>
            <a:off x="-1" y="822960"/>
            <a:ext cx="4534972" cy="2874297"/>
          </a:xfrm>
          <a:prstGeom prst="rect">
            <a:avLst/>
          </a:prstGeom>
          <a:solidFill>
            <a:srgbClr val="FF8B3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Rectangle 5">
            <a:extLst>
              <a:ext uri="{FF2B5EF4-FFF2-40B4-BE49-F238E27FC236}">
                <a16:creationId xmlns:a16="http://schemas.microsoft.com/office/drawing/2014/main" id="{3F261720-67CD-4667-8A18-C6DCB913C3D7}"/>
              </a:ext>
            </a:extLst>
          </p:cNvPr>
          <p:cNvSpPr/>
          <p:nvPr/>
        </p:nvSpPr>
        <p:spPr>
          <a:xfrm>
            <a:off x="-100361" y="3375212"/>
            <a:ext cx="4639174" cy="3482789"/>
          </a:xfrm>
          <a:prstGeom prst="rect">
            <a:avLst/>
          </a:prstGeom>
          <a:solidFill>
            <a:srgbClr val="964C9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5122" name="Content Placeholder 2"/>
          <p:cNvSpPr txBox="1">
            <a:spLocks/>
          </p:cNvSpPr>
          <p:nvPr/>
        </p:nvSpPr>
        <p:spPr bwMode="auto">
          <a:xfrm>
            <a:off x="83009" y="678918"/>
            <a:ext cx="4362539" cy="3017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457200" rtl="0" eaLnBrk="1" fontAlgn="base" latinLnBrk="0" hangingPunct="1">
              <a:lnSpc>
                <a:spcPct val="100000"/>
              </a:lnSpc>
              <a:spcBef>
                <a:spcPct val="20000"/>
              </a:spcBef>
              <a:spcAft>
                <a:spcPct val="0"/>
              </a:spcAft>
              <a:buClrTx/>
              <a:buSzTx/>
              <a:buFont typeface="Arial" pitchFamily="34" charset="0"/>
              <a:buNone/>
              <a:tabLst/>
              <a:defRPr/>
            </a:pPr>
            <a:endParaRPr kumimoji="0" lang="en-US" sz="1800" b="0" i="0" u="none" strike="noStrike" kern="1200" cap="none" spc="0" normalizeH="0" baseline="0" noProof="0" dirty="0">
              <a:ln>
                <a:noFill/>
              </a:ln>
              <a:solidFill>
                <a:srgbClr val="585858"/>
              </a:solidFill>
              <a:effectLst/>
              <a:uLnTx/>
              <a:uFillTx/>
              <a:latin typeface="Georgia" pitchFamily="18" charset="0"/>
              <a:ea typeface="MS PGothic" pitchFamily="34" charset="-128"/>
              <a:cs typeface="+mn-cs"/>
            </a:endParaRPr>
          </a:p>
          <a:p>
            <a:pPr marL="0" marR="0" lvl="0" indent="0" algn="l" defTabSz="457200" rtl="0" eaLnBrk="1" fontAlgn="base" latinLnBrk="0" hangingPunct="1">
              <a:lnSpc>
                <a:spcPct val="100000"/>
              </a:lnSpc>
              <a:spcBef>
                <a:spcPct val="20000"/>
              </a:spcBef>
              <a:spcAft>
                <a:spcPts val="120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Narrow" panose="020B0606020202030204" pitchFamily="34" charset="0"/>
                <a:ea typeface="MS PGothic" pitchFamily="34" charset="-128"/>
                <a:cs typeface="+mn-cs"/>
              </a:rPr>
              <a:t>Rotary Club of Seaford, Australia</a:t>
            </a:r>
          </a:p>
          <a:p>
            <a:pPr marL="0" marR="0" lvl="0" indent="-45720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white"/>
                </a:solidFill>
                <a:effectLst/>
                <a:uLnTx/>
                <a:uFillTx/>
                <a:latin typeface="Georgia" pitchFamily="18" charset="0"/>
                <a:ea typeface="MS PGothic" pitchFamily="34" charset="-128"/>
                <a:cs typeface="+mn-cs"/>
              </a:rPr>
              <a:t>Meets twice monthly</a:t>
            </a:r>
          </a:p>
          <a:p>
            <a:pPr marL="0" marR="0" lvl="0" indent="-45720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white"/>
                </a:solidFill>
                <a:effectLst/>
                <a:uLnTx/>
                <a:uFillTx/>
                <a:latin typeface="Georgia" pitchFamily="18" charset="0"/>
                <a:ea typeface="MS PGothic" pitchFamily="34" charset="-128"/>
                <a:cs typeface="+mn-cs"/>
              </a:rPr>
              <a:t>Rotates meeting location – Rotarian’s 	home, restaurant, hotel, bookstore, or 	coffee shop. </a:t>
            </a:r>
          </a:p>
          <a:p>
            <a:pPr marL="0" marR="0" lvl="0" indent="-45720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white"/>
                </a:solidFill>
                <a:effectLst/>
                <a:uLnTx/>
                <a:uFillTx/>
                <a:latin typeface="Georgia" pitchFamily="18" charset="0"/>
                <a:ea typeface="MS PGothic" pitchFamily="34" charset="-128"/>
                <a:cs typeface="+mn-cs"/>
              </a:rPr>
              <a:t>Speakers are the exception, not the rule</a:t>
            </a:r>
          </a:p>
          <a:p>
            <a:pPr marL="0" marR="0" lvl="0" indent="-45720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white"/>
                </a:solidFill>
                <a:effectLst/>
                <a:uLnTx/>
                <a:uFillTx/>
                <a:latin typeface="Georgia" pitchFamily="18" charset="0"/>
                <a:ea typeface="MS PGothic" pitchFamily="34" charset="-128"/>
                <a:cs typeface="+mn-cs"/>
              </a:rPr>
              <a:t>Main focus is service projects</a:t>
            </a:r>
          </a:p>
          <a:p>
            <a:pPr marL="0" marR="0" lvl="0" indent="0" algn="l" defTabSz="457200" rtl="0" eaLnBrk="1" fontAlgn="base" latinLnBrk="0" hangingPunct="1">
              <a:lnSpc>
                <a:spcPct val="100000"/>
              </a:lnSpc>
              <a:spcBef>
                <a:spcPct val="20000"/>
              </a:spcBef>
              <a:spcAft>
                <a:spcPts val="1200"/>
              </a:spcAft>
              <a:buClrTx/>
              <a:buSzTx/>
              <a:buFontTx/>
              <a:buNone/>
              <a:tabLst/>
              <a:defRPr/>
            </a:pPr>
            <a:endParaRPr kumimoji="0" lang="en-US" sz="1800" b="0" i="0" u="none" strike="noStrike" kern="1200" cap="none" spc="0" normalizeH="0" baseline="0" noProof="0" dirty="0">
              <a:ln>
                <a:noFill/>
              </a:ln>
              <a:solidFill>
                <a:srgbClr val="585858"/>
              </a:solidFill>
              <a:effectLst/>
              <a:uLnTx/>
              <a:uFillTx/>
              <a:latin typeface="Georgia" pitchFamily="18" charset="0"/>
              <a:ea typeface="MS PGothic" pitchFamily="34" charset="-128"/>
              <a:cs typeface="+mn-cs"/>
            </a:endParaRPr>
          </a:p>
        </p:txBody>
      </p:sp>
      <p:sp>
        <p:nvSpPr>
          <p:cNvPr id="5123" name="Title 1"/>
          <p:cNvSpPr txBox="1">
            <a:spLocks/>
          </p:cNvSpPr>
          <p:nvPr/>
        </p:nvSpPr>
        <p:spPr bwMode="auto">
          <a:xfrm>
            <a:off x="188913" y="225425"/>
            <a:ext cx="8764587" cy="87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457200" rtl="0" eaLnBrk="1" fontAlgn="base" latinLnBrk="0" hangingPunct="1">
              <a:lnSpc>
                <a:spcPct val="80000"/>
              </a:lnSpc>
              <a:spcBef>
                <a:spcPct val="0"/>
              </a:spcBef>
              <a:spcAft>
                <a:spcPct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Arial Narrow Bold" pitchFamily="-84" charset="0"/>
                <a:ea typeface="MS PGothic" pitchFamily="34" charset="-128"/>
                <a:cs typeface="+mn-cs"/>
              </a:rPr>
              <a:t>FLEXIBLE CLUB FORMATS:</a:t>
            </a:r>
          </a:p>
        </p:txBody>
      </p:sp>
      <p:sp>
        <p:nvSpPr>
          <p:cNvPr id="8" name="Content Placeholder 2">
            <a:extLst>
              <a:ext uri="{FF2B5EF4-FFF2-40B4-BE49-F238E27FC236}">
                <a16:creationId xmlns:a16="http://schemas.microsoft.com/office/drawing/2014/main" id="{732AD024-E7AA-4DC8-BEC1-1BC7CC7DAFEF}"/>
              </a:ext>
            </a:extLst>
          </p:cNvPr>
          <p:cNvSpPr txBox="1">
            <a:spLocks/>
          </p:cNvSpPr>
          <p:nvPr/>
        </p:nvSpPr>
        <p:spPr bwMode="auto">
          <a:xfrm>
            <a:off x="100184" y="3531182"/>
            <a:ext cx="4434787" cy="3136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457200" rtl="0" eaLnBrk="1" fontAlgn="base" latinLnBrk="0" hangingPunct="1">
              <a:lnSpc>
                <a:spcPct val="100000"/>
              </a:lnSpc>
              <a:spcBef>
                <a:spcPct val="20000"/>
              </a:spcBef>
              <a:spcAft>
                <a:spcPts val="120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Narrow" panose="020B0606020202030204" pitchFamily="34" charset="0"/>
                <a:ea typeface="MS PGothic" pitchFamily="34" charset="-128"/>
                <a:cs typeface="+mn-cs"/>
              </a:rPr>
              <a:t>Rotary Satellite Club of Seoul</a:t>
            </a:r>
            <a:br>
              <a:rPr kumimoji="0" lang="en-US" sz="2000" b="1" i="0" u="none" strike="noStrike" kern="1200" cap="none" spc="0" normalizeH="0" baseline="0" noProof="0" dirty="0">
                <a:ln>
                  <a:noFill/>
                </a:ln>
                <a:solidFill>
                  <a:prstClr val="white"/>
                </a:solidFill>
                <a:effectLst/>
                <a:uLnTx/>
                <a:uFillTx/>
                <a:latin typeface="Arial Narrow" panose="020B0606020202030204" pitchFamily="34" charset="0"/>
                <a:ea typeface="MS PGothic" pitchFamily="34" charset="-128"/>
                <a:cs typeface="+mn-cs"/>
              </a:rPr>
            </a:br>
            <a:r>
              <a:rPr kumimoji="0" lang="en-US" sz="2000" b="1" i="0" u="none" strike="noStrike" kern="1200" cap="none" spc="0" normalizeH="0" baseline="0" noProof="0" dirty="0">
                <a:ln>
                  <a:noFill/>
                </a:ln>
                <a:solidFill>
                  <a:prstClr val="white"/>
                </a:solidFill>
                <a:effectLst/>
                <a:uLnTx/>
                <a:uFillTx/>
                <a:latin typeface="Arial Narrow" panose="020B0606020202030204" pitchFamily="34" charset="0"/>
                <a:ea typeface="MS PGothic" pitchFamily="34" charset="-128"/>
                <a:cs typeface="+mn-cs"/>
              </a:rPr>
              <a:t>Young Leaders, South Korea</a:t>
            </a:r>
          </a:p>
          <a:p>
            <a:pPr marL="285750" marR="0" lvl="0" indent="-28575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white"/>
                </a:solidFill>
                <a:effectLst/>
                <a:uLnTx/>
                <a:uFillTx/>
                <a:latin typeface="Georgia" pitchFamily="18" charset="0"/>
                <a:ea typeface="MS PGothic" pitchFamily="34" charset="-128"/>
                <a:cs typeface="+mn-cs"/>
              </a:rPr>
              <a:t>Each month:</a:t>
            </a:r>
          </a:p>
          <a:p>
            <a:pPr marL="1028700" marR="0" lvl="1" indent="-285750" algn="l" defTabSz="457200" rtl="0" eaLnBrk="1" fontAlgn="base" latinLnBrk="0" hangingPunct="1">
              <a:lnSpc>
                <a:spcPct val="100000"/>
              </a:lnSpc>
              <a:spcBef>
                <a:spcPts val="0"/>
              </a:spcBef>
              <a:spcAft>
                <a:spcPts val="0"/>
              </a:spcAft>
              <a:buClrTx/>
              <a:buSzTx/>
              <a:buFontTx/>
              <a:buChar char="-"/>
              <a:tabLst/>
              <a:defRPr/>
            </a:pPr>
            <a:r>
              <a:rPr kumimoji="0" lang="en-US" sz="1600" b="0" i="0" u="none" strike="noStrike" kern="1200" cap="none" spc="0" normalizeH="0" baseline="0" noProof="0" dirty="0">
                <a:ln>
                  <a:noFill/>
                </a:ln>
                <a:solidFill>
                  <a:prstClr val="white"/>
                </a:solidFill>
                <a:effectLst/>
                <a:uLnTx/>
                <a:uFillTx/>
                <a:latin typeface="Georgia" pitchFamily="18" charset="0"/>
                <a:ea typeface="MS PGothic" pitchFamily="34" charset="-128"/>
                <a:cs typeface="+mn-cs"/>
              </a:rPr>
              <a:t>One formal lunch meeting</a:t>
            </a:r>
          </a:p>
          <a:p>
            <a:pPr marL="1028700" marR="0" lvl="1" indent="-285750" algn="l" defTabSz="457200" rtl="0" eaLnBrk="1" fontAlgn="base" latinLnBrk="0" hangingPunct="1">
              <a:lnSpc>
                <a:spcPct val="100000"/>
              </a:lnSpc>
              <a:spcBef>
                <a:spcPts val="0"/>
              </a:spcBef>
              <a:spcAft>
                <a:spcPts val="0"/>
              </a:spcAft>
              <a:buClrTx/>
              <a:buSzTx/>
              <a:buFontTx/>
              <a:buChar char="-"/>
              <a:tabLst/>
              <a:defRPr/>
            </a:pPr>
            <a:r>
              <a:rPr kumimoji="0" lang="en-US" sz="1600" b="0" i="0" u="none" strike="noStrike" kern="1200" cap="none" spc="0" normalizeH="0" baseline="0" noProof="0" dirty="0">
                <a:ln>
                  <a:noFill/>
                </a:ln>
                <a:solidFill>
                  <a:prstClr val="white"/>
                </a:solidFill>
                <a:effectLst/>
                <a:uLnTx/>
                <a:uFillTx/>
                <a:latin typeface="Georgia" pitchFamily="18" charset="0"/>
                <a:ea typeface="MS PGothic" pitchFamily="34" charset="-128"/>
                <a:cs typeface="+mn-cs"/>
              </a:rPr>
              <a:t>one community service event</a:t>
            </a:r>
          </a:p>
          <a:p>
            <a:pPr marL="1028700" marR="0" lvl="1" indent="-285750" algn="l" defTabSz="457200" rtl="0" eaLnBrk="1" fontAlgn="base" latinLnBrk="0" hangingPunct="1">
              <a:lnSpc>
                <a:spcPct val="100000"/>
              </a:lnSpc>
              <a:spcBef>
                <a:spcPts val="0"/>
              </a:spcBef>
              <a:spcAft>
                <a:spcPts val="0"/>
              </a:spcAft>
              <a:buClrTx/>
              <a:buSzTx/>
              <a:buFontTx/>
              <a:buChar char="-"/>
              <a:tabLst/>
              <a:defRPr/>
            </a:pPr>
            <a:r>
              <a:rPr kumimoji="0" lang="en-US" sz="1600" b="0" i="0" u="none" strike="noStrike" kern="1200" cap="none" spc="0" normalizeH="0" baseline="0" noProof="0" dirty="0">
                <a:ln>
                  <a:noFill/>
                </a:ln>
                <a:solidFill>
                  <a:prstClr val="white"/>
                </a:solidFill>
                <a:effectLst/>
                <a:uLnTx/>
                <a:uFillTx/>
                <a:latin typeface="Georgia" pitchFamily="18" charset="0"/>
                <a:ea typeface="MS PGothic" pitchFamily="34" charset="-128"/>
                <a:cs typeface="+mn-cs"/>
              </a:rPr>
              <a:t>one informal fellowship night to engage new friends </a:t>
            </a:r>
          </a:p>
          <a:p>
            <a:pPr marL="285750" marR="0" lvl="0" indent="-28575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white"/>
                </a:solidFill>
                <a:effectLst/>
                <a:uLnTx/>
                <a:uFillTx/>
                <a:latin typeface="Georgia" pitchFamily="18" charset="0"/>
                <a:ea typeface="MS PGothic" pitchFamily="34" charset="-128"/>
                <a:cs typeface="+mn-cs"/>
              </a:rPr>
              <a:t>“convertible membership program” for attracting younger professionals aged 36-55</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Georgia" pitchFamily="18" charset="0"/>
                <a:ea typeface="MS PGothic" pitchFamily="34" charset="-128"/>
                <a:cs typeface="+mn-cs"/>
              </a:rPr>
              <a:t>	- pays half the annual fee</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Georgia" pitchFamily="18" charset="0"/>
                <a:ea typeface="MS PGothic" pitchFamily="34" charset="-128"/>
                <a:cs typeface="+mn-cs"/>
              </a:rPr>
              <a:t>	- attends meetings twice a month</a:t>
            </a:r>
          </a:p>
        </p:txBody>
      </p:sp>
      <p:sp>
        <p:nvSpPr>
          <p:cNvPr id="9" name="Content Placeholder 2">
            <a:extLst>
              <a:ext uri="{FF2B5EF4-FFF2-40B4-BE49-F238E27FC236}">
                <a16:creationId xmlns:a16="http://schemas.microsoft.com/office/drawing/2014/main" id="{5AFF731A-5D90-4FCE-AB3E-7FEF24E86412}"/>
              </a:ext>
            </a:extLst>
          </p:cNvPr>
          <p:cNvSpPr txBox="1">
            <a:spLocks/>
          </p:cNvSpPr>
          <p:nvPr/>
        </p:nvSpPr>
        <p:spPr bwMode="auto">
          <a:xfrm>
            <a:off x="4723885" y="999613"/>
            <a:ext cx="4182242" cy="2444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457200" rtl="0" eaLnBrk="1" fontAlgn="base" latinLnBrk="0" hangingPunct="1">
              <a:lnSpc>
                <a:spcPct val="100000"/>
              </a:lnSpc>
              <a:spcBef>
                <a:spcPct val="20000"/>
              </a:spcBef>
              <a:spcAft>
                <a:spcPts val="120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Narrow" panose="020B0606020202030204" pitchFamily="34" charset="0"/>
                <a:ea typeface="MS PGothic" pitchFamily="34" charset="-128"/>
                <a:cs typeface="+mn-cs"/>
              </a:rPr>
              <a:t>Rotary </a:t>
            </a:r>
            <a:r>
              <a:rPr kumimoji="0" lang="en-US" sz="2000" b="1" i="0" u="none" strike="noStrike" kern="1200" cap="none" spc="0" normalizeH="0" baseline="0" noProof="0" dirty="0" err="1">
                <a:ln>
                  <a:noFill/>
                </a:ln>
                <a:solidFill>
                  <a:prstClr val="white"/>
                </a:solidFill>
                <a:effectLst/>
                <a:uLnTx/>
                <a:uFillTx/>
                <a:latin typeface="Arial Narrow" panose="020B0606020202030204" pitchFamily="34" charset="0"/>
                <a:ea typeface="MS PGothic" pitchFamily="34" charset="-128"/>
                <a:cs typeface="+mn-cs"/>
              </a:rPr>
              <a:t>eClub</a:t>
            </a:r>
            <a:r>
              <a:rPr kumimoji="0" lang="en-US" sz="2000" b="1" i="0" u="none" strike="noStrike" kern="1200" cap="none" spc="0" normalizeH="0" baseline="0" noProof="0" dirty="0">
                <a:ln>
                  <a:noFill/>
                </a:ln>
                <a:solidFill>
                  <a:prstClr val="white"/>
                </a:solidFill>
                <a:effectLst/>
                <a:uLnTx/>
                <a:uFillTx/>
                <a:latin typeface="Arial Narrow" panose="020B0606020202030204" pitchFamily="34" charset="0"/>
                <a:ea typeface="MS PGothic" pitchFamily="34" charset="-128"/>
                <a:cs typeface="+mn-cs"/>
              </a:rPr>
              <a:t> of Australian Nomads</a:t>
            </a:r>
          </a:p>
          <a:p>
            <a:pPr marL="0" marR="0" lvl="0" indent="-45720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white"/>
                </a:solidFill>
                <a:effectLst/>
                <a:uLnTx/>
                <a:uFillTx/>
                <a:latin typeface="Georgia" pitchFamily="18" charset="0"/>
                <a:ea typeface="MS PGothic" pitchFamily="34" charset="-128"/>
                <a:cs typeface="+mn-cs"/>
              </a:rPr>
              <a:t>Online meetings</a:t>
            </a:r>
          </a:p>
          <a:p>
            <a:pPr marL="0" marR="0" lvl="0" indent="-45720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white"/>
                </a:solidFill>
                <a:effectLst/>
                <a:uLnTx/>
                <a:uFillTx/>
                <a:latin typeface="Georgia" pitchFamily="18" charset="0"/>
                <a:ea typeface="MS PGothic" pitchFamily="34" charset="-128"/>
                <a:cs typeface="+mn-cs"/>
              </a:rPr>
              <a:t>Niche member demographic - travelers 	“giving travel a sense of purpose”</a:t>
            </a:r>
          </a:p>
          <a:p>
            <a:pPr marL="0" marR="0" lvl="0" indent="-45720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white"/>
                </a:solidFill>
                <a:effectLst/>
                <a:uLnTx/>
                <a:uFillTx/>
                <a:latin typeface="Georgia" pitchFamily="18" charset="0"/>
                <a:ea typeface="MS PGothic" pitchFamily="34" charset="-128"/>
                <a:cs typeface="+mn-cs"/>
              </a:rPr>
              <a:t>Various gatherings to lend hands to 	rural Rotary club projects</a:t>
            </a:r>
          </a:p>
          <a:p>
            <a:pPr marL="0" marR="0" lvl="0" indent="-45720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white"/>
                </a:solidFill>
                <a:effectLst/>
                <a:uLnTx/>
                <a:uFillTx/>
                <a:latin typeface="Georgia" pitchFamily="18" charset="0"/>
                <a:ea typeface="MS PGothic" pitchFamily="34" charset="-128"/>
                <a:cs typeface="+mn-cs"/>
              </a:rPr>
              <a:t>Annual fellowship trip </a:t>
            </a:r>
          </a:p>
        </p:txBody>
      </p:sp>
      <p:sp>
        <p:nvSpPr>
          <p:cNvPr id="11" name="Content Placeholder 2">
            <a:extLst>
              <a:ext uri="{FF2B5EF4-FFF2-40B4-BE49-F238E27FC236}">
                <a16:creationId xmlns:a16="http://schemas.microsoft.com/office/drawing/2014/main" id="{2854C321-D7F9-42FE-A955-1C8963F4792A}"/>
              </a:ext>
            </a:extLst>
          </p:cNvPr>
          <p:cNvSpPr txBox="1">
            <a:spLocks/>
          </p:cNvSpPr>
          <p:nvPr/>
        </p:nvSpPr>
        <p:spPr bwMode="auto">
          <a:xfrm>
            <a:off x="4726964" y="3527044"/>
            <a:ext cx="4523641" cy="3017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457200" rtl="0" eaLnBrk="1" fontAlgn="base" latinLnBrk="0" hangingPunct="1">
              <a:lnSpc>
                <a:spcPct val="100000"/>
              </a:lnSpc>
              <a:spcBef>
                <a:spcPct val="20000"/>
              </a:spcBef>
              <a:spcAft>
                <a:spcPts val="120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Narrow" panose="020B0606020202030204" pitchFamily="34" charset="0"/>
                <a:ea typeface="MS PGothic" pitchFamily="34" charset="-128"/>
                <a:cs typeface="+mn-cs"/>
              </a:rPr>
              <a:t>Rotary “Ambassadors” Club,</a:t>
            </a:r>
            <a:br>
              <a:rPr kumimoji="0" lang="en-US" sz="2000" b="1" i="0" u="none" strike="noStrike" kern="1200" cap="none" spc="0" normalizeH="0" baseline="0" noProof="0" dirty="0">
                <a:ln>
                  <a:noFill/>
                </a:ln>
                <a:solidFill>
                  <a:prstClr val="white"/>
                </a:solidFill>
                <a:effectLst/>
                <a:uLnTx/>
                <a:uFillTx/>
                <a:latin typeface="Arial Narrow" panose="020B0606020202030204" pitchFamily="34" charset="0"/>
                <a:ea typeface="MS PGothic" pitchFamily="34" charset="-128"/>
                <a:cs typeface="+mn-cs"/>
              </a:rPr>
            </a:br>
            <a:r>
              <a:rPr kumimoji="0" lang="en-US" sz="2000" b="1" i="0" u="none" strike="noStrike" kern="1200" cap="none" spc="0" normalizeH="0" baseline="0" noProof="0" dirty="0">
                <a:ln>
                  <a:noFill/>
                </a:ln>
                <a:solidFill>
                  <a:prstClr val="white"/>
                </a:solidFill>
                <a:effectLst/>
                <a:uLnTx/>
                <a:uFillTx/>
                <a:latin typeface="Arial Narrow" panose="020B0606020202030204" pitchFamily="34" charset="0"/>
                <a:ea typeface="MS PGothic" pitchFamily="34" charset="-128"/>
                <a:cs typeface="+mn-cs"/>
              </a:rPr>
              <a:t>Kansas, USA</a:t>
            </a:r>
          </a:p>
          <a:p>
            <a:pPr marL="0" marR="0" lvl="0" indent="-45720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white"/>
                </a:solidFill>
                <a:effectLst/>
                <a:uLnTx/>
                <a:uFillTx/>
                <a:latin typeface="Georgia" pitchFamily="18" charset="0"/>
                <a:ea typeface="MS PGothic" pitchFamily="34" charset="-128"/>
                <a:cs typeface="+mn-cs"/>
              </a:rPr>
              <a:t>20 member capacity</a:t>
            </a:r>
          </a:p>
          <a:p>
            <a:pPr marL="0" marR="0" lvl="0" indent="-45720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white"/>
                </a:solidFill>
                <a:effectLst/>
                <a:uLnTx/>
                <a:uFillTx/>
                <a:latin typeface="Georgia" pitchFamily="18" charset="0"/>
                <a:ea typeface="MS PGothic" pitchFamily="34" charset="-128"/>
                <a:cs typeface="+mn-cs"/>
              </a:rPr>
              <a:t>Meets twice monthly- online meetings </a:t>
            </a:r>
            <a:br>
              <a:rPr kumimoji="0" lang="en-US" sz="1600" b="0" i="0" u="none" strike="noStrike" kern="1200" cap="none" spc="0" normalizeH="0" baseline="0" noProof="0" dirty="0">
                <a:ln>
                  <a:noFill/>
                </a:ln>
                <a:solidFill>
                  <a:prstClr val="white"/>
                </a:solidFill>
                <a:effectLst/>
                <a:uLnTx/>
                <a:uFillTx/>
                <a:latin typeface="Georgia" pitchFamily="18" charset="0"/>
                <a:ea typeface="MS PGothic" pitchFamily="34" charset="-128"/>
                <a:cs typeface="+mn-cs"/>
              </a:rPr>
            </a:br>
            <a:r>
              <a:rPr kumimoji="0" lang="en-US" sz="1600" b="0" i="0" u="none" strike="noStrike" kern="1200" cap="none" spc="0" normalizeH="0" baseline="0" noProof="0" dirty="0">
                <a:ln>
                  <a:noFill/>
                </a:ln>
                <a:solidFill>
                  <a:prstClr val="white"/>
                </a:solidFill>
                <a:effectLst/>
                <a:uLnTx/>
                <a:uFillTx/>
                <a:latin typeface="Georgia" pitchFamily="18" charset="0"/>
                <a:ea typeface="MS PGothic" pitchFamily="34" charset="-128"/>
                <a:cs typeface="+mn-cs"/>
              </a:rPr>
              <a:t>	and Sunday cocktail hours</a:t>
            </a:r>
          </a:p>
          <a:p>
            <a:pPr marL="0" marR="0" lvl="0" indent="-45720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white"/>
                </a:solidFill>
                <a:effectLst/>
                <a:uLnTx/>
                <a:uFillTx/>
                <a:latin typeface="Georgia" pitchFamily="18" charset="0"/>
                <a:ea typeface="MS PGothic" pitchFamily="34" charset="-128"/>
                <a:cs typeface="+mn-cs"/>
              </a:rPr>
              <a:t>Quarterly home hosted Saturday night 	dinner</a:t>
            </a:r>
          </a:p>
          <a:p>
            <a:pPr marL="0" marR="0" lvl="0" indent="-45720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white"/>
                </a:solidFill>
                <a:effectLst/>
                <a:uLnTx/>
                <a:uFillTx/>
                <a:latin typeface="Georgia" pitchFamily="18" charset="0"/>
                <a:ea typeface="MS PGothic" pitchFamily="34" charset="-128"/>
                <a:cs typeface="+mn-cs"/>
              </a:rPr>
              <a:t>Partner membership</a:t>
            </a:r>
          </a:p>
          <a:p>
            <a:pPr marL="0" marR="0" lvl="0" indent="-45720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white"/>
                </a:solidFill>
                <a:effectLst/>
                <a:uLnTx/>
                <a:uFillTx/>
                <a:latin typeface="Georgia" pitchFamily="18" charset="0"/>
                <a:ea typeface="MS PGothic" pitchFamily="34" charset="-128"/>
                <a:cs typeface="+mn-cs"/>
              </a:rPr>
              <a:t>Paul Harris Society donors</a:t>
            </a:r>
          </a:p>
          <a:p>
            <a:pPr marL="0" marR="0" lvl="0" indent="-45720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white"/>
                </a:solidFill>
                <a:effectLst/>
                <a:uLnTx/>
                <a:uFillTx/>
                <a:latin typeface="Georgia" pitchFamily="18" charset="0"/>
                <a:ea typeface="MS PGothic" pitchFamily="34" charset="-128"/>
                <a:cs typeface="+mn-cs"/>
              </a:rPr>
              <a:t>3 projects annually</a:t>
            </a:r>
          </a:p>
        </p:txBody>
      </p:sp>
    </p:spTree>
    <p:extLst>
      <p:ext uri="{BB962C8B-B14F-4D97-AF65-F5344CB8AC3E}">
        <p14:creationId xmlns:p14="http://schemas.microsoft.com/office/powerpoint/2010/main" val="3362873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8" grpId="0"/>
      <p:bldP spid="9"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3BDFE57-5EFA-4F63-AB4D-9EDECFBC7C7A}"/>
              </a:ext>
            </a:extLst>
          </p:cNvPr>
          <p:cNvSpPr/>
          <p:nvPr/>
        </p:nvSpPr>
        <p:spPr>
          <a:xfrm>
            <a:off x="-35863" y="3846745"/>
            <a:ext cx="5060929" cy="3219574"/>
          </a:xfrm>
          <a:prstGeom prst="rect">
            <a:avLst/>
          </a:prstGeom>
          <a:solidFill>
            <a:srgbClr val="00B2B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5" name="Rectangle 4">
            <a:extLst>
              <a:ext uri="{FF2B5EF4-FFF2-40B4-BE49-F238E27FC236}">
                <a16:creationId xmlns:a16="http://schemas.microsoft.com/office/drawing/2014/main" id="{7ADEB4DF-C3D0-47E8-883F-F632E86C32C6}"/>
              </a:ext>
            </a:extLst>
          </p:cNvPr>
          <p:cNvSpPr/>
          <p:nvPr/>
        </p:nvSpPr>
        <p:spPr>
          <a:xfrm>
            <a:off x="-13147" y="1008817"/>
            <a:ext cx="4634952" cy="3037238"/>
          </a:xfrm>
          <a:prstGeom prst="rect">
            <a:avLst/>
          </a:prstGeom>
          <a:solidFill>
            <a:srgbClr val="E4457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Rectangle 5">
            <a:extLst>
              <a:ext uri="{FF2B5EF4-FFF2-40B4-BE49-F238E27FC236}">
                <a16:creationId xmlns:a16="http://schemas.microsoft.com/office/drawing/2014/main" id="{3F261720-67CD-4667-8A18-C6DCB913C3D7}"/>
              </a:ext>
            </a:extLst>
          </p:cNvPr>
          <p:cNvSpPr/>
          <p:nvPr/>
        </p:nvSpPr>
        <p:spPr>
          <a:xfrm>
            <a:off x="4614750" y="3901578"/>
            <a:ext cx="4527662" cy="3160743"/>
          </a:xfrm>
          <a:prstGeom prst="rect">
            <a:avLst/>
          </a:prstGeom>
          <a:solidFill>
            <a:srgbClr val="964C9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180F2F85-37C9-4A7D-B193-14331E97B412}"/>
              </a:ext>
            </a:extLst>
          </p:cNvPr>
          <p:cNvSpPr/>
          <p:nvPr/>
        </p:nvSpPr>
        <p:spPr>
          <a:xfrm>
            <a:off x="4612049" y="1007178"/>
            <a:ext cx="4543102" cy="3038876"/>
          </a:xfrm>
          <a:prstGeom prst="rect">
            <a:avLst/>
          </a:prstGeom>
          <a:solidFill>
            <a:srgbClr val="FF8B3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5122" name="Content Placeholder 2"/>
          <p:cNvSpPr txBox="1">
            <a:spLocks/>
          </p:cNvSpPr>
          <p:nvPr/>
        </p:nvSpPr>
        <p:spPr bwMode="auto">
          <a:xfrm>
            <a:off x="4803763" y="4165574"/>
            <a:ext cx="4362539" cy="2576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457200" rtl="0" eaLnBrk="1" fontAlgn="base" latinLnBrk="0" hangingPunct="1">
              <a:lnSpc>
                <a:spcPct val="100000"/>
              </a:lnSpc>
              <a:spcBef>
                <a:spcPct val="20000"/>
              </a:spcBef>
              <a:spcAft>
                <a:spcPts val="120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Narrow" panose="020B0606020202030204" pitchFamily="34" charset="0"/>
                <a:ea typeface="MS PGothic" pitchFamily="34" charset="-128"/>
                <a:cs typeface="+mn-cs"/>
              </a:rPr>
              <a:t>The Rotary Club of Melbourne, Victoria, Australia </a:t>
            </a:r>
          </a:p>
          <a:p>
            <a:pPr marL="0" marR="0" lvl="0" indent="0" algn="l" defTabSz="457200" rtl="0" eaLnBrk="1" fontAlgn="base" latinLnBrk="0" hangingPunct="1">
              <a:lnSpc>
                <a:spcPct val="100000"/>
              </a:lnSpc>
              <a:spcBef>
                <a:spcPct val="20000"/>
              </a:spcBef>
              <a:spcAft>
                <a:spcPct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Georgia" panose="02040502050405020303" pitchFamily="18" charset="0"/>
                <a:ea typeface="MS PGothic" pitchFamily="34" charset="-128"/>
                <a:cs typeface="+mn-cs"/>
              </a:rPr>
              <a:t>Corporate membership</a:t>
            </a:r>
          </a:p>
          <a:p>
            <a:pPr marL="285750" marR="0" lvl="0" indent="-285750" algn="l" defTabSz="4572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white"/>
                </a:solidFill>
                <a:effectLst/>
                <a:uLnTx/>
                <a:uFillTx/>
                <a:latin typeface="Georgia" panose="02040502050405020303" pitchFamily="18" charset="0"/>
                <a:ea typeface="MS PGothic" pitchFamily="34" charset="-128"/>
                <a:cs typeface="+mn-cs"/>
              </a:rPr>
              <a:t>attracted senior business leaders</a:t>
            </a:r>
          </a:p>
          <a:p>
            <a:pPr marL="285750" marR="0" lvl="0" indent="-285750" algn="l" defTabSz="4572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white"/>
                </a:solidFill>
                <a:effectLst/>
                <a:uLnTx/>
                <a:uFillTx/>
                <a:latin typeface="Georgia" panose="02040502050405020303" pitchFamily="18" charset="0"/>
                <a:ea typeface="MS PGothic" pitchFamily="34" charset="-128"/>
                <a:cs typeface="+mn-cs"/>
              </a:rPr>
              <a:t>17 members from six organization</a:t>
            </a:r>
          </a:p>
          <a:p>
            <a:pPr marL="285750" marR="0" lvl="0" indent="-285750" algn="l" defTabSz="4572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white"/>
                </a:solidFill>
                <a:effectLst/>
                <a:uLnTx/>
                <a:uFillTx/>
                <a:latin typeface="Georgia" panose="02040502050405020303" pitchFamily="18" charset="0"/>
                <a:ea typeface="MS PGothic" pitchFamily="34" charset="-128"/>
                <a:cs typeface="+mn-cs"/>
              </a:rPr>
              <a:t>corporate committee meets quarterly to identify potential areas of cooperation and partnership</a:t>
            </a:r>
          </a:p>
        </p:txBody>
      </p:sp>
      <p:sp>
        <p:nvSpPr>
          <p:cNvPr id="5123" name="Title 1"/>
          <p:cNvSpPr txBox="1">
            <a:spLocks/>
          </p:cNvSpPr>
          <p:nvPr/>
        </p:nvSpPr>
        <p:spPr bwMode="auto">
          <a:xfrm>
            <a:off x="188913" y="225425"/>
            <a:ext cx="8764587" cy="87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457200" rtl="0" eaLnBrk="1" fontAlgn="base" latinLnBrk="0" hangingPunct="1">
              <a:lnSpc>
                <a:spcPct val="80000"/>
              </a:lnSpc>
              <a:spcBef>
                <a:spcPct val="0"/>
              </a:spcBef>
              <a:spcAft>
                <a:spcPct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Arial Narrow Bold" pitchFamily="-84" charset="0"/>
                <a:ea typeface="MS PGothic" pitchFamily="34" charset="-128"/>
                <a:cs typeface="+mn-cs"/>
              </a:rPr>
              <a:t>FLEXIBLE MEMBERSHIP TYPE:</a:t>
            </a:r>
          </a:p>
        </p:txBody>
      </p:sp>
      <p:sp>
        <p:nvSpPr>
          <p:cNvPr id="8" name="Content Placeholder 2">
            <a:extLst>
              <a:ext uri="{FF2B5EF4-FFF2-40B4-BE49-F238E27FC236}">
                <a16:creationId xmlns:a16="http://schemas.microsoft.com/office/drawing/2014/main" id="{732AD024-E7AA-4DC8-BEC1-1BC7CC7DAFEF}"/>
              </a:ext>
            </a:extLst>
          </p:cNvPr>
          <p:cNvSpPr txBox="1">
            <a:spLocks/>
          </p:cNvSpPr>
          <p:nvPr/>
        </p:nvSpPr>
        <p:spPr bwMode="auto">
          <a:xfrm>
            <a:off x="100007" y="1163829"/>
            <a:ext cx="4499496" cy="2928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457200" rtl="0" eaLnBrk="1" fontAlgn="base" latinLnBrk="0" hangingPunct="1">
              <a:lnSpc>
                <a:spcPct val="100000"/>
              </a:lnSpc>
              <a:spcBef>
                <a:spcPct val="20000"/>
              </a:spcBef>
              <a:spcAft>
                <a:spcPts val="120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Narrow" panose="020B0606020202030204" pitchFamily="34" charset="0"/>
                <a:ea typeface="MS PGothic" pitchFamily="34" charset="-128"/>
                <a:cs typeface="+mn-cs"/>
              </a:rPr>
              <a:t>Rotary Club of Thomasville, North Carolina, USA </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Georgia" panose="02040502050405020303" pitchFamily="18" charset="0"/>
                <a:ea typeface="MS PGothic" pitchFamily="34" charset="-128"/>
                <a:cs typeface="+mn-cs"/>
              </a:rPr>
              <a:t>Young Professional (YP) associate membership</a:t>
            </a:r>
          </a:p>
          <a:p>
            <a:pPr marL="285750" marR="0" lvl="0" indent="-28575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white"/>
                </a:solidFill>
                <a:effectLst/>
                <a:uLnTx/>
                <a:uFillTx/>
                <a:latin typeface="Georgia" panose="02040502050405020303" pitchFamily="18" charset="0"/>
                <a:ea typeface="MS PGothic" pitchFamily="34" charset="-128"/>
                <a:cs typeface="+mn-cs"/>
              </a:rPr>
              <a:t>held a club membership assessment</a:t>
            </a:r>
          </a:p>
          <a:p>
            <a:pPr marL="285750" marR="0" lvl="0" indent="-28575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white"/>
                </a:solidFill>
                <a:effectLst/>
                <a:uLnTx/>
                <a:uFillTx/>
                <a:latin typeface="Georgia" panose="02040502050405020303" pitchFamily="18" charset="0"/>
                <a:ea typeface="MS PGothic" pitchFamily="34" charset="-128"/>
                <a:cs typeface="+mn-cs"/>
              </a:rPr>
              <a:t>interviewed prospective members </a:t>
            </a:r>
          </a:p>
          <a:p>
            <a:pPr marL="285750" marR="0" lvl="0" indent="-28575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white"/>
                </a:solidFill>
                <a:effectLst/>
                <a:uLnTx/>
                <a:uFillTx/>
                <a:latin typeface="Georgia" panose="02040502050405020303" pitchFamily="18" charset="0"/>
                <a:ea typeface="MS PGothic" pitchFamily="34" charset="-128"/>
                <a:cs typeface="+mn-cs"/>
              </a:rPr>
              <a:t>created a tiered pricing structure that </a:t>
            </a:r>
            <a:br>
              <a:rPr kumimoji="0" lang="en-US" sz="1600" b="0" i="0" u="none" strike="noStrike" kern="1200" cap="none" spc="0" normalizeH="0" baseline="0" noProof="0" dirty="0">
                <a:ln>
                  <a:noFill/>
                </a:ln>
                <a:solidFill>
                  <a:prstClr val="white"/>
                </a:solidFill>
                <a:effectLst/>
                <a:uLnTx/>
                <a:uFillTx/>
                <a:latin typeface="Georgia" panose="02040502050405020303" pitchFamily="18" charset="0"/>
                <a:ea typeface="MS PGothic" pitchFamily="34" charset="-128"/>
                <a:cs typeface="+mn-cs"/>
              </a:rPr>
            </a:br>
            <a:r>
              <a:rPr kumimoji="0" lang="en-US" sz="1600" b="0" i="0" u="none" strike="noStrike" kern="1200" cap="none" spc="0" normalizeH="0" baseline="0" noProof="0" dirty="0">
                <a:ln>
                  <a:noFill/>
                </a:ln>
                <a:solidFill>
                  <a:prstClr val="white"/>
                </a:solidFill>
                <a:effectLst/>
                <a:uLnTx/>
                <a:uFillTx/>
                <a:latin typeface="Georgia" panose="02040502050405020303" pitchFamily="18" charset="0"/>
                <a:ea typeface="MS PGothic" pitchFamily="34" charset="-128"/>
                <a:cs typeface="+mn-cs"/>
              </a:rPr>
              <a:t>pays for the meals of YPs until age 40 (10 members max)</a:t>
            </a:r>
          </a:p>
          <a:p>
            <a:pPr marL="285750" marR="0" lvl="0" indent="-28575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white"/>
                </a:solidFill>
                <a:effectLst/>
                <a:uLnTx/>
                <a:uFillTx/>
                <a:latin typeface="Georgia" panose="02040502050405020303" pitchFamily="18" charset="0"/>
                <a:ea typeface="MS PGothic" pitchFamily="34" charset="-128"/>
                <a:cs typeface="+mn-cs"/>
              </a:rPr>
              <a:t>has a YP board member</a:t>
            </a:r>
          </a:p>
        </p:txBody>
      </p:sp>
      <p:sp>
        <p:nvSpPr>
          <p:cNvPr id="9" name="Content Placeholder 2">
            <a:extLst>
              <a:ext uri="{FF2B5EF4-FFF2-40B4-BE49-F238E27FC236}">
                <a16:creationId xmlns:a16="http://schemas.microsoft.com/office/drawing/2014/main" id="{5AFF731A-5D90-4FCE-AB3E-7FEF24E86412}"/>
              </a:ext>
            </a:extLst>
          </p:cNvPr>
          <p:cNvSpPr txBox="1">
            <a:spLocks/>
          </p:cNvSpPr>
          <p:nvPr/>
        </p:nvSpPr>
        <p:spPr bwMode="auto">
          <a:xfrm>
            <a:off x="128980" y="4246190"/>
            <a:ext cx="4263133" cy="2554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457200" rtl="0" eaLnBrk="1" fontAlgn="base" latinLnBrk="0" hangingPunct="1">
              <a:lnSpc>
                <a:spcPct val="100000"/>
              </a:lnSpc>
              <a:spcBef>
                <a:spcPct val="20000"/>
              </a:spcBef>
              <a:spcAft>
                <a:spcPct val="0"/>
              </a:spcAft>
              <a:buClrTx/>
              <a:buSzTx/>
              <a:buFont typeface="Arial" pitchFamily="34" charset="0"/>
              <a:buNone/>
              <a:tabLst/>
              <a:defRPr/>
            </a:pPr>
            <a:r>
              <a:rPr kumimoji="0" lang="en-US" sz="2000" b="1" i="0" u="none" strike="noStrike" kern="1200" cap="none" spc="0" normalizeH="0" baseline="0" noProof="0" dirty="0">
                <a:ln>
                  <a:noFill/>
                </a:ln>
                <a:solidFill>
                  <a:prstClr val="white"/>
                </a:solidFill>
                <a:effectLst/>
                <a:uLnTx/>
                <a:uFillTx/>
                <a:latin typeface="Arial Narrow" panose="020B0606020202030204" pitchFamily="34" charset="0"/>
                <a:ea typeface="MS PGothic" pitchFamily="34" charset="-128"/>
                <a:cs typeface="+mn-cs"/>
              </a:rPr>
              <a:t>Rotary Club of Tucson, Arizona, USA</a:t>
            </a:r>
            <a:br>
              <a:rPr kumimoji="0" lang="en-US" sz="2000" b="1" i="0" u="none" strike="noStrike" kern="1200" cap="none" spc="0" normalizeH="0" baseline="0" noProof="0" dirty="0">
                <a:ln>
                  <a:noFill/>
                </a:ln>
                <a:solidFill>
                  <a:prstClr val="white"/>
                </a:solidFill>
                <a:effectLst/>
                <a:uLnTx/>
                <a:uFillTx/>
                <a:latin typeface="Arial Narrow" panose="020B0606020202030204" pitchFamily="34" charset="0"/>
                <a:ea typeface="MS PGothic" pitchFamily="34" charset="-128"/>
                <a:cs typeface="+mn-cs"/>
              </a:rPr>
            </a:br>
            <a:br>
              <a:rPr kumimoji="0" lang="en-US" sz="1600" b="1" i="0" u="none" strike="noStrike" kern="1200" cap="none" spc="0" normalizeH="0" baseline="0" noProof="0" dirty="0">
                <a:ln>
                  <a:noFill/>
                </a:ln>
                <a:solidFill>
                  <a:prstClr val="white"/>
                </a:solidFill>
                <a:effectLst/>
                <a:uLnTx/>
                <a:uFillTx/>
                <a:latin typeface="Arial Narrow" panose="020B0606020202030204" pitchFamily="34" charset="0"/>
                <a:ea typeface="MS PGothic" pitchFamily="34" charset="-128"/>
                <a:cs typeface="+mn-cs"/>
              </a:rPr>
            </a:br>
            <a:r>
              <a:rPr kumimoji="0" lang="en-US" sz="1600" b="0" i="0" u="none" strike="noStrike" kern="1200" cap="none" spc="0" normalizeH="0" baseline="0" noProof="0" dirty="0">
                <a:ln>
                  <a:noFill/>
                </a:ln>
                <a:solidFill>
                  <a:prstClr val="white"/>
                </a:solidFill>
                <a:effectLst/>
                <a:uLnTx/>
                <a:uFillTx/>
                <a:latin typeface="Georgia" panose="02040502050405020303" pitchFamily="18" charset="0"/>
                <a:ea typeface="MS PGothic" pitchFamily="34" charset="-128"/>
                <a:cs typeface="+mn-cs"/>
              </a:rPr>
              <a:t>Family membership</a:t>
            </a:r>
          </a:p>
          <a:p>
            <a:pPr marL="285750" marR="0" lvl="0" indent="-285750" algn="l" defTabSz="4572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white"/>
                </a:solidFill>
                <a:effectLst/>
                <a:uLnTx/>
                <a:uFillTx/>
                <a:latin typeface="Georgia" panose="02040502050405020303" pitchFamily="18" charset="0"/>
                <a:ea typeface="MS PGothic" pitchFamily="34" charset="-128"/>
                <a:cs typeface="+mn-cs"/>
              </a:rPr>
              <a:t>open to all immediate family members</a:t>
            </a:r>
          </a:p>
          <a:p>
            <a:pPr marL="285750" marR="0" lvl="0" indent="-285750" algn="l" defTabSz="4572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white"/>
                </a:solidFill>
                <a:effectLst/>
                <a:uLnTx/>
                <a:uFillTx/>
                <a:latin typeface="Georgia" panose="02040502050405020303" pitchFamily="18" charset="0"/>
                <a:ea typeface="MS PGothic" pitchFamily="34" charset="-128"/>
                <a:cs typeface="+mn-cs"/>
              </a:rPr>
              <a:t>access to all club activities and committees</a:t>
            </a:r>
          </a:p>
          <a:p>
            <a:pPr marL="285750" marR="0" lvl="0" indent="-285750" algn="l" defTabSz="4572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white"/>
                </a:solidFill>
                <a:effectLst/>
                <a:uLnTx/>
                <a:uFillTx/>
                <a:latin typeface="Georgia" panose="02040502050405020303" pitchFamily="18" charset="0"/>
                <a:ea typeface="MS PGothic" pitchFamily="34" charset="-128"/>
                <a:cs typeface="+mn-cs"/>
              </a:rPr>
              <a:t>a mentor assigned to the new member/family </a:t>
            </a:r>
          </a:p>
        </p:txBody>
      </p:sp>
      <p:sp>
        <p:nvSpPr>
          <p:cNvPr id="11" name="Content Placeholder 2">
            <a:extLst>
              <a:ext uri="{FF2B5EF4-FFF2-40B4-BE49-F238E27FC236}">
                <a16:creationId xmlns:a16="http://schemas.microsoft.com/office/drawing/2014/main" id="{2854C321-D7F9-42FE-A955-1C8963F4792A}"/>
              </a:ext>
            </a:extLst>
          </p:cNvPr>
          <p:cNvSpPr txBox="1">
            <a:spLocks/>
          </p:cNvSpPr>
          <p:nvPr/>
        </p:nvSpPr>
        <p:spPr bwMode="auto">
          <a:xfrm>
            <a:off x="4734959" y="1101710"/>
            <a:ext cx="4218541" cy="2713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457200" rtl="0" eaLnBrk="1" fontAlgn="base" latinLnBrk="0" hangingPunct="1">
              <a:lnSpc>
                <a:spcPct val="100000"/>
              </a:lnSpc>
              <a:spcBef>
                <a:spcPct val="20000"/>
              </a:spcBef>
              <a:spcAft>
                <a:spcPts val="120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Narrow" panose="020B0606020202030204" pitchFamily="34" charset="0"/>
                <a:ea typeface="MS PGothic" pitchFamily="34" charset="-128"/>
                <a:cs typeface="+mn-cs"/>
              </a:rPr>
              <a:t>The Rotary Club of Philadelphia, Pennsylvania, USA </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Georgia" panose="02040502050405020303" pitchFamily="18" charset="0"/>
                <a:ea typeface="MS PGothic" pitchFamily="34" charset="-128"/>
                <a:cs typeface="+mn-cs"/>
              </a:rPr>
              <a:t>Different levels of membership</a:t>
            </a:r>
          </a:p>
          <a:p>
            <a:pPr marL="285750" marR="0" lvl="0" indent="-28575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white"/>
                </a:solidFill>
                <a:effectLst/>
                <a:uLnTx/>
                <a:uFillTx/>
                <a:latin typeface="Georgia" panose="02040502050405020303" pitchFamily="18" charset="0"/>
                <a:ea typeface="MS PGothic" pitchFamily="34" charset="-128"/>
                <a:cs typeface="+mn-cs"/>
              </a:rPr>
              <a:t>Full membership</a:t>
            </a:r>
          </a:p>
          <a:p>
            <a:pPr marL="285750" marR="0" lvl="0" indent="-28575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white"/>
                </a:solidFill>
                <a:effectLst/>
                <a:uLnTx/>
                <a:uFillTx/>
                <a:latin typeface="Georgia" panose="02040502050405020303" pitchFamily="18" charset="0"/>
                <a:ea typeface="MS PGothic" pitchFamily="34" charset="-128"/>
                <a:cs typeface="+mn-cs"/>
              </a:rPr>
              <a:t>“A la carte” membership: lower dues and pay-as-you-go meals</a:t>
            </a:r>
          </a:p>
          <a:p>
            <a:pPr marL="285750" marR="0" lvl="0" indent="-28575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white"/>
                </a:solidFill>
                <a:effectLst/>
                <a:uLnTx/>
                <a:uFillTx/>
                <a:latin typeface="Georgia" panose="02040502050405020303" pitchFamily="18" charset="0"/>
                <a:ea typeface="MS PGothic" pitchFamily="34" charset="-128"/>
                <a:cs typeface="+mn-cs"/>
              </a:rPr>
              <a:t>Happy Hour Club</a:t>
            </a:r>
          </a:p>
          <a:p>
            <a:pPr marL="1028700" marR="0" lvl="1" indent="-28575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white"/>
                </a:solidFill>
                <a:effectLst/>
                <a:uLnTx/>
                <a:uFillTx/>
                <a:latin typeface="Georgia" panose="02040502050405020303" pitchFamily="18" charset="0"/>
                <a:ea typeface="MS PGothic" pitchFamily="34" charset="-128"/>
                <a:cs typeface="+mn-cs"/>
              </a:rPr>
              <a:t>once a month happy hour meeting</a:t>
            </a:r>
          </a:p>
          <a:p>
            <a:pPr marL="1028700" marR="0" lvl="1" indent="-28575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white"/>
                </a:solidFill>
                <a:effectLst/>
                <a:uLnTx/>
                <a:uFillTx/>
                <a:latin typeface="Georgia" panose="02040502050405020303" pitchFamily="18" charset="0"/>
                <a:ea typeface="MS PGothic" pitchFamily="34" charset="-128"/>
                <a:cs typeface="+mn-cs"/>
              </a:rPr>
              <a:t>once a month service project</a:t>
            </a:r>
          </a:p>
          <a:p>
            <a:pPr marL="1028700" marR="0" lvl="1" indent="-28575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prstClr val="white"/>
              </a:solidFill>
              <a:effectLst/>
              <a:uLnTx/>
              <a:uFillTx/>
              <a:latin typeface="Georgia" panose="02040502050405020303" pitchFamily="18" charset="0"/>
              <a:ea typeface="MS PGothic" pitchFamily="34" charset="-128"/>
              <a:cs typeface="+mn-cs"/>
            </a:endParaRPr>
          </a:p>
          <a:p>
            <a:pPr marL="1028700" marR="0" lvl="1" indent="-28575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prstClr val="white"/>
              </a:solidFill>
              <a:effectLst/>
              <a:uLnTx/>
              <a:uFillTx/>
              <a:latin typeface="Georgia" panose="02040502050405020303" pitchFamily="18" charset="0"/>
              <a:ea typeface="MS PGothic" pitchFamily="34" charset="-128"/>
              <a:cs typeface="+mn-cs"/>
            </a:endParaRPr>
          </a:p>
          <a:p>
            <a:pPr marL="1028700" marR="0" lvl="1" indent="-28575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prstClr val="white"/>
              </a:solidFill>
              <a:effectLst/>
              <a:uLnTx/>
              <a:uFillTx/>
              <a:latin typeface="Georgia" panose="02040502050405020303" pitchFamily="18" charset="0"/>
              <a:ea typeface="MS PGothic" pitchFamily="34" charset="-128"/>
              <a:cs typeface="+mn-cs"/>
            </a:endParaRPr>
          </a:p>
          <a:p>
            <a:pPr marL="285750" marR="0" lvl="0" indent="-285750" algn="l" defTabSz="457200" rtl="0" eaLnBrk="1" fontAlgn="base" latinLnBrk="0" hangingPunct="1">
              <a:lnSpc>
                <a:spcPct val="100000"/>
              </a:lnSpc>
              <a:spcBef>
                <a:spcPct val="20000"/>
              </a:spcBef>
              <a:spcAft>
                <a:spcPts val="120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prstClr val="white"/>
              </a:solidFill>
              <a:effectLst/>
              <a:uLnTx/>
              <a:uFillTx/>
              <a:latin typeface="Georgia" panose="02040502050405020303" pitchFamily="18" charset="0"/>
              <a:ea typeface="MS PGothic" pitchFamily="34" charset="-128"/>
              <a:cs typeface="+mn-cs"/>
            </a:endParaRPr>
          </a:p>
        </p:txBody>
      </p:sp>
    </p:spTree>
    <p:extLst>
      <p:ext uri="{BB962C8B-B14F-4D97-AF65-F5344CB8AC3E}">
        <p14:creationId xmlns:p14="http://schemas.microsoft.com/office/powerpoint/2010/main" val="4269091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2"/>
                                        </p:tgtEl>
                                        <p:attrNameLst>
                                          <p:attrName>style.visibility</p:attrName>
                                        </p:attrNameLst>
                                      </p:cBhvr>
                                      <p:to>
                                        <p:strVal val="visible"/>
                                      </p:to>
                                    </p:set>
                                    <p:animEffect transition="in" filter="fade">
                                      <p:cBhvr>
                                        <p:cTn id="22"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8" grpId="0"/>
      <p:bldP spid="9"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3462D4F-0066-4C25-A4DC-071D20C1D61A}"/>
              </a:ext>
            </a:extLst>
          </p:cNvPr>
          <p:cNvSpPr txBox="1">
            <a:spLocks/>
          </p:cNvSpPr>
          <p:nvPr/>
        </p:nvSpPr>
        <p:spPr bwMode="auto">
          <a:xfrm>
            <a:off x="188913" y="225425"/>
            <a:ext cx="8764587" cy="87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457200" rtl="0" eaLnBrk="1" fontAlgn="base" latinLnBrk="0" hangingPunct="1">
              <a:lnSpc>
                <a:spcPct val="80000"/>
              </a:lnSpc>
              <a:spcBef>
                <a:spcPct val="0"/>
              </a:spcBef>
              <a:spcAft>
                <a:spcPct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Arial Narrow Bold" pitchFamily="-84" charset="0"/>
                <a:ea typeface="MS PGothic" pitchFamily="34" charset="-128"/>
                <a:cs typeface="+mn-cs"/>
              </a:rPr>
              <a:t>RESOURCES</a:t>
            </a:r>
          </a:p>
        </p:txBody>
      </p:sp>
      <p:sp>
        <p:nvSpPr>
          <p:cNvPr id="7" name="Content Placeholder 2">
            <a:extLst>
              <a:ext uri="{FF2B5EF4-FFF2-40B4-BE49-F238E27FC236}">
                <a16:creationId xmlns:a16="http://schemas.microsoft.com/office/drawing/2014/main" id="{2D420D1D-AFBA-41F6-B9D3-4D3097578167}"/>
              </a:ext>
            </a:extLst>
          </p:cNvPr>
          <p:cNvSpPr txBox="1">
            <a:spLocks/>
          </p:cNvSpPr>
          <p:nvPr/>
        </p:nvSpPr>
        <p:spPr bwMode="auto">
          <a:xfrm>
            <a:off x="443448" y="1889945"/>
            <a:ext cx="4944980" cy="430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marL="342900" marR="0" lvl="0" indent="-342900" algn="l" defTabSz="457200" rtl="0" eaLnBrk="0" fontAlgn="base" latinLnBrk="0" hangingPunct="0">
              <a:lnSpc>
                <a:spcPct val="150000"/>
              </a:lnSpc>
              <a:spcBef>
                <a:spcPct val="0"/>
              </a:spcBef>
              <a:spcAft>
                <a:spcPct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964C95"/>
                </a:solidFill>
                <a:effectLst/>
                <a:uLnTx/>
                <a:uFillTx/>
                <a:latin typeface="Georgia" pitchFamily="18" charset="0"/>
                <a:ea typeface="MS PGothic" pitchFamily="34" charset="-128"/>
                <a:cs typeface="+mn-cs"/>
              </a:rPr>
              <a:t>Starting a Rotary Club</a:t>
            </a:r>
          </a:p>
          <a:p>
            <a:pPr marL="342900" marR="0" lvl="0" indent="-342900" algn="l" defTabSz="457200" rtl="0" eaLnBrk="0" fontAlgn="base" latinLnBrk="0" hangingPunct="0">
              <a:lnSpc>
                <a:spcPct val="150000"/>
              </a:lnSpc>
              <a:spcBef>
                <a:spcPct val="0"/>
              </a:spcBef>
              <a:spcAft>
                <a:spcPct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E4457D"/>
                </a:solidFill>
                <a:effectLst/>
                <a:uLnTx/>
                <a:uFillTx/>
                <a:latin typeface="Georgia" pitchFamily="18" charset="0"/>
                <a:ea typeface="MS PGothic" pitchFamily="34" charset="-128"/>
                <a:cs typeface="+mn-cs"/>
              </a:rPr>
              <a:t>Satellite FAQ &amp; Application</a:t>
            </a:r>
          </a:p>
          <a:p>
            <a:pPr marL="342900" marR="0" lvl="0" indent="-342900" algn="l" defTabSz="457200" rtl="0" eaLnBrk="0" fontAlgn="base" latinLnBrk="0" hangingPunct="0">
              <a:lnSpc>
                <a:spcPct val="150000"/>
              </a:lnSpc>
              <a:spcBef>
                <a:spcPct val="0"/>
              </a:spcBef>
              <a:spcAft>
                <a:spcPct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FF8B3E"/>
                </a:solidFill>
                <a:effectLst/>
                <a:uLnTx/>
                <a:uFillTx/>
                <a:latin typeface="Georgia" pitchFamily="18" charset="0"/>
                <a:ea typeface="MS PGothic" pitchFamily="34" charset="-128"/>
                <a:cs typeface="+mn-cs"/>
              </a:rPr>
              <a:t>Club Flexibility Page</a:t>
            </a:r>
          </a:p>
          <a:p>
            <a:pPr marL="342900" marR="0" lvl="0" indent="-342900" algn="l" defTabSz="457200" rtl="0" eaLnBrk="0" fontAlgn="base" latinLnBrk="0" hangingPunct="0">
              <a:lnSpc>
                <a:spcPct val="150000"/>
              </a:lnSpc>
              <a:spcBef>
                <a:spcPct val="0"/>
              </a:spcBef>
              <a:spcAft>
                <a:spcPct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B2BF"/>
                </a:solidFill>
                <a:effectLst/>
                <a:uLnTx/>
                <a:uFillTx/>
                <a:latin typeface="Georgia" pitchFamily="18" charset="0"/>
                <a:ea typeface="MS PGothic" pitchFamily="34" charset="-128"/>
                <a:cs typeface="+mn-cs"/>
              </a:rPr>
              <a:t>Be a Vibrant Club </a:t>
            </a:r>
          </a:p>
          <a:p>
            <a:pPr marL="342900" marR="0" lvl="0" indent="-342900" algn="l"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2172C3"/>
                </a:solidFill>
                <a:effectLst/>
                <a:uLnTx/>
                <a:uFillTx/>
                <a:latin typeface="Georgia" pitchFamily="18" charset="0"/>
                <a:ea typeface="MS PGothic" pitchFamily="34" charset="-128"/>
                <a:cs typeface="+mn-cs"/>
              </a:rPr>
              <a:t>Membership Satisfaction Survey</a:t>
            </a:r>
          </a:p>
          <a:p>
            <a:pPr marL="342900" marR="0" lvl="0" indent="-342900" algn="l"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585858"/>
              </a:solidFill>
              <a:effectLst/>
              <a:uLnTx/>
              <a:uFillTx/>
              <a:latin typeface="Georgia" pitchFamily="18" charset="0"/>
              <a:ea typeface="MS PGothic" pitchFamily="34" charset="-128"/>
              <a:cs typeface="+mn-cs"/>
            </a:endParaRPr>
          </a:p>
        </p:txBody>
      </p:sp>
      <p:pic>
        <p:nvPicPr>
          <p:cNvPr id="2" name="Picture 1">
            <a:extLst>
              <a:ext uri="{FF2B5EF4-FFF2-40B4-BE49-F238E27FC236}">
                <a16:creationId xmlns:a16="http://schemas.microsoft.com/office/drawing/2014/main" id="{CD31FB2B-D491-4F01-9DDE-7BDD4CC437D0}"/>
              </a:ext>
            </a:extLst>
          </p:cNvPr>
          <p:cNvPicPr>
            <a:picLocks noChangeAspect="1"/>
          </p:cNvPicPr>
          <p:nvPr/>
        </p:nvPicPr>
        <p:blipFill>
          <a:blip r:embed="rId3"/>
          <a:stretch>
            <a:fillRect/>
          </a:stretch>
        </p:blipFill>
        <p:spPr>
          <a:xfrm>
            <a:off x="5554830" y="1687284"/>
            <a:ext cx="3082445" cy="4310743"/>
          </a:xfrm>
          <a:prstGeom prst="rect">
            <a:avLst/>
          </a:prstGeom>
        </p:spPr>
      </p:pic>
    </p:spTree>
    <p:extLst>
      <p:ext uri="{BB962C8B-B14F-4D97-AF65-F5344CB8AC3E}">
        <p14:creationId xmlns:p14="http://schemas.microsoft.com/office/powerpoint/2010/main" val="1242477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latin typeface="Arial Narrow" panose="020B0606020202030204" pitchFamily="34" charset="0"/>
              </a:rPr>
              <a:t>HOW ARE CLUBS EMBRACING FLEXIBILITY?</a:t>
            </a:r>
          </a:p>
        </p:txBody>
      </p:sp>
    </p:spTree>
    <p:extLst>
      <p:ext uri="{BB962C8B-B14F-4D97-AF65-F5344CB8AC3E}">
        <p14:creationId xmlns:p14="http://schemas.microsoft.com/office/powerpoint/2010/main" val="1982846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F1C3CF5BF3E1649B666D4D1D0A007AB" ma:contentTypeVersion="1" ma:contentTypeDescription="Create a new document." ma:contentTypeScope="" ma:versionID="5e3ea98027a06a0d5263f6399313eddf">
  <xsd:schema xmlns:xsd="http://www.w3.org/2001/XMLSchema" xmlns:p="http://schemas.microsoft.com/office/2006/metadata/properties" xmlns:ns2="1ba759ee-2251-4671-b538-594ac07e68eb" targetNamespace="http://schemas.microsoft.com/office/2006/metadata/properties" ma:root="true" ma:fieldsID="9de02ed8ac884efc4616aee474c5055f" ns2:_="">
    <xsd:import namespace="1ba759ee-2251-4671-b538-594ac07e68eb"/>
    <xsd:element name="properties">
      <xsd:complexType>
        <xsd:sequence>
          <xsd:element name="documentManagement">
            <xsd:complexType>
              <xsd:all>
                <xsd:element ref="ns2:Link" minOccurs="0"/>
              </xsd:all>
            </xsd:complexType>
          </xsd:element>
        </xsd:sequence>
      </xsd:complexType>
    </xsd:element>
  </xsd:schema>
  <xsd:schema xmlns:xsd="http://www.w3.org/2001/XMLSchema" xmlns:dms="http://schemas.microsoft.com/office/2006/documentManagement/types" targetNamespace="1ba759ee-2251-4671-b538-594ac07e68eb" elementFormDefault="qualified">
    <xsd:import namespace="http://schemas.microsoft.com/office/2006/documentManagement/types"/>
    <xsd:element name="Link" ma:index="8" nillable="true" ma:displayName="Link" ma:internalName="Link">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Link xmlns="1ba759ee-2251-4671-b538-594ac07e68eb"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75E54F7-E77B-4C37-8351-526A90E207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a759ee-2251-4671-b538-594ac07e68eb"/>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519DA991-750D-431C-BEE6-C763738AD8EF}">
  <ds:schemaRefs>
    <ds:schemaRef ds:uri="http://purl.org/dc/elements/1.1/"/>
    <ds:schemaRef ds:uri="http://schemas.microsoft.com/office/2006/metadata/properties"/>
    <ds:schemaRef ds:uri="1ba759ee-2251-4671-b538-594ac07e68eb"/>
    <ds:schemaRef ds:uri="http://purl.org/dc/terms/"/>
    <ds:schemaRef ds:uri="http://schemas.microsoft.com/office/2006/documentManagement/types"/>
    <ds:schemaRef ds:uri="http://purl.org/dc/dcmitype/"/>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052188C0-F18D-4206-8CAB-A3733E17A77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25271</TotalTime>
  <Words>672</Words>
  <Application>Microsoft Office PowerPoint</Application>
  <PresentationFormat>On-screen Show (4:3)</PresentationFormat>
  <Paragraphs>156</Paragraphs>
  <Slides>12</Slides>
  <Notes>12</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12</vt:i4>
      </vt:variant>
    </vt:vector>
  </HeadingPairs>
  <TitlesOfParts>
    <vt:vector size="24" baseType="lpstr">
      <vt:lpstr>MS PGothic</vt:lpstr>
      <vt:lpstr>Arial</vt:lpstr>
      <vt:lpstr>Arial Narrow</vt:lpstr>
      <vt:lpstr>Arial Narrow Bold</vt:lpstr>
      <vt:lpstr>Calibri</vt:lpstr>
      <vt:lpstr>Courier New</vt:lpstr>
      <vt:lpstr>Georgia</vt:lpstr>
      <vt:lpstr>Wingdings</vt:lpstr>
      <vt:lpstr>ヒラギノ角ゴ Pro W3</vt:lpstr>
      <vt:lpstr>Office Theme</vt:lpstr>
      <vt:lpstr>1_Office Theme</vt:lpstr>
      <vt:lpstr>1_Custom Design</vt:lpstr>
      <vt:lpstr>Let’s get flexible</vt:lpstr>
      <vt:lpstr>OPENING ACTIVITY:</vt:lpstr>
      <vt:lpstr>PowerPoint Presentation</vt:lpstr>
      <vt:lpstr>PowerPoint Presentation</vt:lpstr>
      <vt:lpstr>PowerPoint Presentation</vt:lpstr>
      <vt:lpstr>PowerPoint Presentation</vt:lpstr>
      <vt:lpstr>PowerPoint Presentation</vt:lpstr>
      <vt:lpstr>PowerPoint Presentation</vt:lpstr>
      <vt:lpstr>HOW ARE CLUBS EMBRACING FLEXIBILITY?</vt:lpstr>
      <vt:lpstr>Best practices:</vt:lpstr>
      <vt:lpstr>PowerPoint Presentation</vt:lpstr>
      <vt:lpstr>Contact</vt:lpstr>
    </vt:vector>
  </TitlesOfParts>
  <Company>Rotary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House Presentation</dc:title>
  <dc:creator>Plocinik</dc:creator>
  <cp:lastModifiedBy>Melissa Ward</cp:lastModifiedBy>
  <cp:revision>626</cp:revision>
  <cp:lastPrinted>2018-10-20T17:42:09Z</cp:lastPrinted>
  <dcterms:created xsi:type="dcterms:W3CDTF">2014-11-20T20:47:23Z</dcterms:created>
  <dcterms:modified xsi:type="dcterms:W3CDTF">2018-10-22T13:51:17Z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0x0101008F1C3CF5BF3E1649B666D4D1D0A007AB</vt:lpwstr>
  </property>
</Properties>
</file>