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2.xml" ContentType="application/vnd.openxmlformats-officedocument.presentationml.tags+xml"/>
  <Override PartName="/ppt/notesSlides/notesSlide32.xml" ContentType="application/vnd.openxmlformats-officedocument.presentationml.notesSlide+xml"/>
  <Override PartName="/ppt/tags/tag2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78" r:id="rId3"/>
    <p:sldMasterId id="2147483686" r:id="rId4"/>
  </p:sldMasterIdLst>
  <p:notesMasterIdLst>
    <p:notesMasterId r:id="rId40"/>
  </p:notesMasterIdLst>
  <p:handoutMasterIdLst>
    <p:handoutMasterId r:id="rId41"/>
  </p:handoutMasterIdLst>
  <p:sldIdLst>
    <p:sldId id="262" r:id="rId5"/>
    <p:sldId id="344" r:id="rId6"/>
    <p:sldId id="434" r:id="rId7"/>
    <p:sldId id="433" r:id="rId8"/>
    <p:sldId id="432" r:id="rId9"/>
    <p:sldId id="435" r:id="rId10"/>
    <p:sldId id="440" r:id="rId11"/>
    <p:sldId id="439" r:id="rId12"/>
    <p:sldId id="437" r:id="rId13"/>
    <p:sldId id="436" r:id="rId14"/>
    <p:sldId id="438" r:id="rId15"/>
    <p:sldId id="445" r:id="rId16"/>
    <p:sldId id="443" r:id="rId17"/>
    <p:sldId id="442" r:id="rId18"/>
    <p:sldId id="444" r:id="rId19"/>
    <p:sldId id="441" r:id="rId20"/>
    <p:sldId id="402" r:id="rId21"/>
    <p:sldId id="413" r:id="rId22"/>
    <p:sldId id="415" r:id="rId23"/>
    <p:sldId id="410" r:id="rId24"/>
    <p:sldId id="417" r:id="rId25"/>
    <p:sldId id="418" r:id="rId26"/>
    <p:sldId id="416" r:id="rId27"/>
    <p:sldId id="419" r:id="rId28"/>
    <p:sldId id="412" r:id="rId29"/>
    <p:sldId id="421" r:id="rId30"/>
    <p:sldId id="430" r:id="rId31"/>
    <p:sldId id="431" r:id="rId32"/>
    <p:sldId id="429" r:id="rId33"/>
    <p:sldId id="422" r:id="rId34"/>
    <p:sldId id="423" r:id="rId35"/>
    <p:sldId id="428" r:id="rId36"/>
    <p:sldId id="426" r:id="rId37"/>
    <p:sldId id="427" r:id="rId38"/>
    <p:sldId id="446"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8F"/>
    <a:srgbClr val="060606"/>
    <a:srgbClr val="5954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80" autoAdjust="0"/>
    <p:restoredTop sz="49738" autoAdjust="0"/>
  </p:normalViewPr>
  <p:slideViewPr>
    <p:cSldViewPr>
      <p:cViewPr varScale="1">
        <p:scale>
          <a:sx n="34" d="100"/>
          <a:sy n="34" d="100"/>
        </p:scale>
        <p:origin x="178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5-Year</a:t>
            </a:r>
            <a:r>
              <a:rPr lang="en-US" sz="2400" b="1" baseline="0" dirty="0"/>
              <a:t> Membership Trends</a:t>
            </a:r>
            <a:endParaRPr lang="en-US" sz="2400" b="1" dirty="0"/>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Report1!$B$5</c:f>
              <c:strCache>
                <c:ptCount val="1"/>
                <c:pt idx="0">
                  <c:v>6600</c:v>
                </c:pt>
              </c:strCache>
            </c:strRef>
          </c:tx>
          <c:spPr>
            <a:ln w="38100" cap="rnd">
              <a:solidFill>
                <a:srgbClr val="D91B5C">
                  <a:lumMod val="75000"/>
                </a:srgbClr>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Report1!$C$4:$G$4</c:f>
              <c:strCache>
                <c:ptCount val="5"/>
                <c:pt idx="0">
                  <c:v>2014 - 2015</c:v>
                </c:pt>
                <c:pt idx="1">
                  <c:v>2015 - 2016</c:v>
                </c:pt>
                <c:pt idx="2">
                  <c:v>2016 - 2017</c:v>
                </c:pt>
                <c:pt idx="3">
                  <c:v>2017 - 2018</c:v>
                </c:pt>
                <c:pt idx="4">
                  <c:v>2018 - 2019</c:v>
                </c:pt>
              </c:strCache>
            </c:strRef>
          </c:cat>
          <c:val>
            <c:numRef>
              <c:f>Report1!$C$5:$G$5</c:f>
              <c:numCache>
                <c:formatCode>General</c:formatCode>
                <c:ptCount val="5"/>
                <c:pt idx="0">
                  <c:v>3549</c:v>
                </c:pt>
                <c:pt idx="1">
                  <c:v>3556</c:v>
                </c:pt>
                <c:pt idx="2">
                  <c:v>3588</c:v>
                </c:pt>
                <c:pt idx="3">
                  <c:v>3487</c:v>
                </c:pt>
                <c:pt idx="4">
                  <c:v>3485</c:v>
                </c:pt>
              </c:numCache>
            </c:numRef>
          </c:val>
          <c:smooth val="0"/>
          <c:extLst>
            <c:ext xmlns:c16="http://schemas.microsoft.com/office/drawing/2014/chart" uri="{C3380CC4-5D6E-409C-BE32-E72D297353CC}">
              <c16:uniqueId val="{00000000-CB42-458F-BE95-FBD7485B4F2B}"/>
            </c:ext>
          </c:extLst>
        </c:ser>
        <c:dLbls>
          <c:dLblPos val="t"/>
          <c:showLegendKey val="0"/>
          <c:showVal val="1"/>
          <c:showCatName val="0"/>
          <c:showSerName val="0"/>
          <c:showPercent val="0"/>
          <c:showBubbleSize val="0"/>
        </c:dLbls>
        <c:marker val="1"/>
        <c:smooth val="0"/>
        <c:axId val="432630584"/>
        <c:axId val="432633864"/>
      </c:lineChart>
      <c:catAx>
        <c:axId val="432630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2633864"/>
        <c:crosses val="autoZero"/>
        <c:auto val="1"/>
        <c:lblAlgn val="ctr"/>
        <c:lblOffset val="100"/>
        <c:noMultiLvlLbl val="0"/>
      </c:catAx>
      <c:valAx>
        <c:axId val="432633864"/>
        <c:scaling>
          <c:orientation val="minMax"/>
          <c:max val="3600"/>
          <c:min val="34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Members</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263058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baseline="0" dirty="0" smtClean="0"/>
              <a:t>5-Year </a:t>
            </a:r>
            <a:r>
              <a:rPr lang="en-US" sz="2400" b="1" baseline="0" dirty="0"/>
              <a:t>Membership Trends</a:t>
            </a:r>
            <a:endParaRPr lang="en-US" sz="2400" b="1" dirty="0"/>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Report1!$B$6</c:f>
              <c:strCache>
                <c:ptCount val="1"/>
                <c:pt idx="0">
                  <c:v>6630</c:v>
                </c:pt>
              </c:strCache>
            </c:strRef>
          </c:tx>
          <c:spPr>
            <a:ln w="3492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Report1!$C$4:$G$4</c:f>
              <c:strCache>
                <c:ptCount val="5"/>
                <c:pt idx="0">
                  <c:v>2014 - 2015</c:v>
                </c:pt>
                <c:pt idx="1">
                  <c:v>2015 - 2016</c:v>
                </c:pt>
                <c:pt idx="2">
                  <c:v>2016 - 2017</c:v>
                </c:pt>
                <c:pt idx="3">
                  <c:v>2017 - 2018</c:v>
                </c:pt>
                <c:pt idx="4">
                  <c:v>2018 - 2019</c:v>
                </c:pt>
              </c:strCache>
            </c:strRef>
          </c:cat>
          <c:val>
            <c:numRef>
              <c:f>Report1!$C$6:$G$6</c:f>
              <c:numCache>
                <c:formatCode>General</c:formatCode>
                <c:ptCount val="5"/>
                <c:pt idx="0">
                  <c:v>2083</c:v>
                </c:pt>
                <c:pt idx="1">
                  <c:v>2096</c:v>
                </c:pt>
                <c:pt idx="2">
                  <c:v>2088</c:v>
                </c:pt>
                <c:pt idx="3">
                  <c:v>1984</c:v>
                </c:pt>
                <c:pt idx="4">
                  <c:v>1908</c:v>
                </c:pt>
              </c:numCache>
            </c:numRef>
          </c:val>
          <c:smooth val="0"/>
          <c:extLst>
            <c:ext xmlns:c16="http://schemas.microsoft.com/office/drawing/2014/chart" uri="{C3380CC4-5D6E-409C-BE32-E72D297353CC}">
              <c16:uniqueId val="{00000001-ED3A-4FD9-B7A3-9417D6EA2C43}"/>
            </c:ext>
          </c:extLst>
        </c:ser>
        <c:ser>
          <c:idx val="2"/>
          <c:order val="1"/>
          <c:tx>
            <c:strRef>
              <c:f>Report1!$B$7</c:f>
              <c:strCache>
                <c:ptCount val="1"/>
                <c:pt idx="0">
                  <c:v>6650</c:v>
                </c:pt>
              </c:strCache>
            </c:strRef>
          </c:tx>
          <c:spPr>
            <a:ln w="38100" cap="rnd">
              <a:solidFill>
                <a:srgbClr val="0070C0"/>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Report1!$C$4:$G$4</c:f>
              <c:strCache>
                <c:ptCount val="5"/>
                <c:pt idx="0">
                  <c:v>2014 - 2015</c:v>
                </c:pt>
                <c:pt idx="1">
                  <c:v>2015 - 2016</c:v>
                </c:pt>
                <c:pt idx="2">
                  <c:v>2016 - 2017</c:v>
                </c:pt>
                <c:pt idx="3">
                  <c:v>2017 - 2018</c:v>
                </c:pt>
                <c:pt idx="4">
                  <c:v>2018 - 2019</c:v>
                </c:pt>
              </c:strCache>
            </c:strRef>
          </c:cat>
          <c:val>
            <c:numRef>
              <c:f>Report1!$C$7:$G$7</c:f>
              <c:numCache>
                <c:formatCode>General</c:formatCode>
                <c:ptCount val="5"/>
                <c:pt idx="0">
                  <c:v>1942</c:v>
                </c:pt>
                <c:pt idx="1">
                  <c:v>1934</c:v>
                </c:pt>
                <c:pt idx="2">
                  <c:v>1876</c:v>
                </c:pt>
                <c:pt idx="3">
                  <c:v>1848</c:v>
                </c:pt>
                <c:pt idx="4">
                  <c:v>1806</c:v>
                </c:pt>
              </c:numCache>
            </c:numRef>
          </c:val>
          <c:smooth val="0"/>
          <c:extLst>
            <c:ext xmlns:c16="http://schemas.microsoft.com/office/drawing/2014/chart" uri="{C3380CC4-5D6E-409C-BE32-E72D297353CC}">
              <c16:uniqueId val="{00000002-ED3A-4FD9-B7A3-9417D6EA2C43}"/>
            </c:ext>
          </c:extLst>
        </c:ser>
        <c:dLbls>
          <c:dLblPos val="t"/>
          <c:showLegendKey val="0"/>
          <c:showVal val="1"/>
          <c:showCatName val="0"/>
          <c:showSerName val="0"/>
          <c:showPercent val="0"/>
          <c:showBubbleSize val="0"/>
        </c:dLbls>
        <c:marker val="1"/>
        <c:smooth val="0"/>
        <c:axId val="363943848"/>
        <c:axId val="363943520"/>
      </c:lineChart>
      <c:catAx>
        <c:axId val="36394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3943520"/>
        <c:crosses val="autoZero"/>
        <c:auto val="1"/>
        <c:lblAlgn val="ctr"/>
        <c:lblOffset val="100"/>
        <c:noMultiLvlLbl val="0"/>
      </c:catAx>
      <c:valAx>
        <c:axId val="363943520"/>
        <c:scaling>
          <c:orientation val="minMax"/>
          <c:max val="2150"/>
          <c:min val="17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Members</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3943848"/>
        <c:crosses val="autoZero"/>
        <c:crossBetween val="between"/>
      </c:valAx>
      <c:spPr>
        <a:noFill/>
        <a:ln>
          <a:noFill/>
        </a:ln>
        <a:effectLst/>
      </c:spPr>
    </c:plotArea>
    <c:legend>
      <c:legendPos val="b"/>
      <c:layout>
        <c:manualLayout>
          <c:xMode val="edge"/>
          <c:yMode val="edge"/>
          <c:x val="0.20653569039164224"/>
          <c:y val="0.64678154653745201"/>
          <c:w val="0.23725541660233648"/>
          <c:h val="7.116717141126589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BEEFF-E7CC-4927-99D5-AB4B100984E1}" type="doc">
      <dgm:prSet loTypeId="urn:microsoft.com/office/officeart/2005/8/layout/cycle7" loCatId="cycle" qsTypeId="urn:microsoft.com/office/officeart/2005/8/quickstyle/simple1" qsCatId="simple" csTypeId="urn:microsoft.com/office/officeart/2005/8/colors/colorful3" csCatId="colorful" phldr="1"/>
      <dgm:spPr/>
      <dgm:t>
        <a:bodyPr/>
        <a:lstStyle/>
        <a:p>
          <a:endParaRPr lang="en-US"/>
        </a:p>
      </dgm:t>
    </dgm:pt>
    <dgm:pt modelId="{BD349EE0-2111-4449-85C2-0C406B5B746B}">
      <dgm:prSet phldrT="[Text]"/>
      <dgm:spPr/>
      <dgm:t>
        <a:bodyPr/>
        <a:lstStyle/>
        <a:p>
          <a:r>
            <a:rPr lang="en-US" b="1" dirty="0" smtClean="0">
              <a:latin typeface="Arial Narrow" panose="020B0606020202030204" pitchFamily="34" charset="0"/>
            </a:rPr>
            <a:t>Membership</a:t>
          </a:r>
          <a:endParaRPr lang="en-US" b="1" dirty="0">
            <a:latin typeface="Arial Narrow" panose="020B0606020202030204" pitchFamily="34" charset="0"/>
          </a:endParaRPr>
        </a:p>
      </dgm:t>
    </dgm:pt>
    <dgm:pt modelId="{008F263C-6709-4B61-9CEF-4D56951AD9D7}" type="parTrans" cxnId="{E47C9000-A1DF-4A6A-9450-2AD1AB86C605}">
      <dgm:prSet/>
      <dgm:spPr/>
      <dgm:t>
        <a:bodyPr/>
        <a:lstStyle/>
        <a:p>
          <a:endParaRPr lang="en-US"/>
        </a:p>
      </dgm:t>
    </dgm:pt>
    <dgm:pt modelId="{B7C686AC-F857-4D5E-AE6D-568B4E78D87A}" type="sibTrans" cxnId="{E47C9000-A1DF-4A6A-9450-2AD1AB86C605}">
      <dgm:prSet/>
      <dgm:spPr/>
      <dgm:t>
        <a:bodyPr/>
        <a:lstStyle/>
        <a:p>
          <a:endParaRPr lang="en-US" dirty="0"/>
        </a:p>
      </dgm:t>
    </dgm:pt>
    <dgm:pt modelId="{6CC0B561-6216-47EF-84B8-69B072979A27}">
      <dgm:prSet phldrT="[Text]"/>
      <dgm:spPr/>
      <dgm:t>
        <a:bodyPr/>
        <a:lstStyle/>
        <a:p>
          <a:r>
            <a:rPr lang="en-US" b="1" dirty="0" smtClean="0">
              <a:latin typeface="Arial Narrow" panose="020B0606020202030204" pitchFamily="34" charset="0"/>
            </a:rPr>
            <a:t>Public Image</a:t>
          </a:r>
          <a:endParaRPr lang="en-US" b="1" dirty="0">
            <a:latin typeface="Arial Narrow" panose="020B0606020202030204" pitchFamily="34" charset="0"/>
          </a:endParaRPr>
        </a:p>
      </dgm:t>
    </dgm:pt>
    <dgm:pt modelId="{E3092C56-85AB-44F6-8F4F-BC3D4267D321}" type="parTrans" cxnId="{5DB16093-6537-415F-939A-191526670239}">
      <dgm:prSet/>
      <dgm:spPr/>
      <dgm:t>
        <a:bodyPr/>
        <a:lstStyle/>
        <a:p>
          <a:endParaRPr lang="en-US"/>
        </a:p>
      </dgm:t>
    </dgm:pt>
    <dgm:pt modelId="{97E9D299-A2E7-4158-A012-442549FB4EEA}" type="sibTrans" cxnId="{5DB16093-6537-415F-939A-191526670239}">
      <dgm:prSet/>
      <dgm:spPr/>
      <dgm:t>
        <a:bodyPr/>
        <a:lstStyle/>
        <a:p>
          <a:endParaRPr lang="en-US" dirty="0"/>
        </a:p>
      </dgm:t>
    </dgm:pt>
    <dgm:pt modelId="{0D427299-C988-4BC5-8B81-7D8ECF0D7F3B}">
      <dgm:prSet phldrT="[Text]"/>
      <dgm:spPr/>
      <dgm:t>
        <a:bodyPr/>
        <a:lstStyle/>
        <a:p>
          <a:r>
            <a:rPr lang="en-US" b="1" dirty="0" smtClean="0">
              <a:latin typeface="Arial Narrow" panose="020B0606020202030204" pitchFamily="34" charset="0"/>
            </a:rPr>
            <a:t>Foundation Giving and Programs</a:t>
          </a:r>
          <a:endParaRPr lang="en-US" b="1" dirty="0">
            <a:latin typeface="Arial Narrow" panose="020B0606020202030204" pitchFamily="34" charset="0"/>
          </a:endParaRPr>
        </a:p>
      </dgm:t>
    </dgm:pt>
    <dgm:pt modelId="{DB49A7CA-8E9A-402A-B2DA-E9A3ADF70D5B}" type="parTrans" cxnId="{B603AEFB-F24F-44BC-BC60-EB31D65F0044}">
      <dgm:prSet/>
      <dgm:spPr/>
      <dgm:t>
        <a:bodyPr/>
        <a:lstStyle/>
        <a:p>
          <a:endParaRPr lang="en-US"/>
        </a:p>
      </dgm:t>
    </dgm:pt>
    <dgm:pt modelId="{6A582C5A-D010-4524-84AC-297DB7A3B8F8}" type="sibTrans" cxnId="{B603AEFB-F24F-44BC-BC60-EB31D65F0044}">
      <dgm:prSet/>
      <dgm:spPr/>
      <dgm:t>
        <a:bodyPr/>
        <a:lstStyle/>
        <a:p>
          <a:endParaRPr lang="en-US" dirty="0"/>
        </a:p>
      </dgm:t>
    </dgm:pt>
    <dgm:pt modelId="{947C816A-173A-4131-A4A2-D64349449EE3}" type="pres">
      <dgm:prSet presAssocID="{BEBBEEFF-E7CC-4927-99D5-AB4B100984E1}" presName="Name0" presStyleCnt="0">
        <dgm:presLayoutVars>
          <dgm:dir/>
          <dgm:resizeHandles val="exact"/>
        </dgm:presLayoutVars>
      </dgm:prSet>
      <dgm:spPr/>
      <dgm:t>
        <a:bodyPr/>
        <a:lstStyle/>
        <a:p>
          <a:endParaRPr lang="en-US"/>
        </a:p>
      </dgm:t>
    </dgm:pt>
    <dgm:pt modelId="{3F205364-EEA2-4D4E-A2F4-27E3A67F6592}" type="pres">
      <dgm:prSet presAssocID="{BD349EE0-2111-4449-85C2-0C406B5B746B}" presName="node" presStyleLbl="node1" presStyleIdx="0" presStyleCnt="3">
        <dgm:presLayoutVars>
          <dgm:bulletEnabled val="1"/>
        </dgm:presLayoutVars>
      </dgm:prSet>
      <dgm:spPr/>
      <dgm:t>
        <a:bodyPr/>
        <a:lstStyle/>
        <a:p>
          <a:endParaRPr lang="en-US"/>
        </a:p>
      </dgm:t>
    </dgm:pt>
    <dgm:pt modelId="{8713D9B6-CA09-4E13-84A7-9BF886F3D7F7}" type="pres">
      <dgm:prSet presAssocID="{B7C686AC-F857-4D5E-AE6D-568B4E78D87A}" presName="sibTrans" presStyleLbl="sibTrans2D1" presStyleIdx="0" presStyleCnt="3"/>
      <dgm:spPr/>
      <dgm:t>
        <a:bodyPr/>
        <a:lstStyle/>
        <a:p>
          <a:endParaRPr lang="en-US"/>
        </a:p>
      </dgm:t>
    </dgm:pt>
    <dgm:pt modelId="{66111576-D2BD-4162-9E42-0A7ADE860A24}" type="pres">
      <dgm:prSet presAssocID="{B7C686AC-F857-4D5E-AE6D-568B4E78D87A}" presName="connectorText" presStyleLbl="sibTrans2D1" presStyleIdx="0" presStyleCnt="3"/>
      <dgm:spPr/>
      <dgm:t>
        <a:bodyPr/>
        <a:lstStyle/>
        <a:p>
          <a:endParaRPr lang="en-US"/>
        </a:p>
      </dgm:t>
    </dgm:pt>
    <dgm:pt modelId="{87D1C560-40A6-40E3-82D8-B8B95706E6C0}" type="pres">
      <dgm:prSet presAssocID="{6CC0B561-6216-47EF-84B8-69B072979A27}" presName="node" presStyleLbl="node1" presStyleIdx="1" presStyleCnt="3" custRadScaleRad="96281" custRadScaleInc="204527">
        <dgm:presLayoutVars>
          <dgm:bulletEnabled val="1"/>
        </dgm:presLayoutVars>
      </dgm:prSet>
      <dgm:spPr/>
      <dgm:t>
        <a:bodyPr/>
        <a:lstStyle/>
        <a:p>
          <a:endParaRPr lang="en-US"/>
        </a:p>
      </dgm:t>
    </dgm:pt>
    <dgm:pt modelId="{AC18901C-C686-4C3A-9814-5213E424D301}" type="pres">
      <dgm:prSet presAssocID="{97E9D299-A2E7-4158-A012-442549FB4EEA}" presName="sibTrans" presStyleLbl="sibTrans2D1" presStyleIdx="1" presStyleCnt="3"/>
      <dgm:spPr/>
      <dgm:t>
        <a:bodyPr/>
        <a:lstStyle/>
        <a:p>
          <a:endParaRPr lang="en-US"/>
        </a:p>
      </dgm:t>
    </dgm:pt>
    <dgm:pt modelId="{6EFC89C5-BEB8-4924-B301-692756A319D8}" type="pres">
      <dgm:prSet presAssocID="{97E9D299-A2E7-4158-A012-442549FB4EEA}" presName="connectorText" presStyleLbl="sibTrans2D1" presStyleIdx="1" presStyleCnt="3"/>
      <dgm:spPr/>
      <dgm:t>
        <a:bodyPr/>
        <a:lstStyle/>
        <a:p>
          <a:endParaRPr lang="en-US"/>
        </a:p>
      </dgm:t>
    </dgm:pt>
    <dgm:pt modelId="{19696132-2E1C-46E7-A743-1C5F8C1B82EB}" type="pres">
      <dgm:prSet presAssocID="{0D427299-C988-4BC5-8B81-7D8ECF0D7F3B}" presName="node" presStyleLbl="node1" presStyleIdx="2" presStyleCnt="3" custRadScaleRad="102299" custRadScaleInc="-207403">
        <dgm:presLayoutVars>
          <dgm:bulletEnabled val="1"/>
        </dgm:presLayoutVars>
      </dgm:prSet>
      <dgm:spPr/>
      <dgm:t>
        <a:bodyPr/>
        <a:lstStyle/>
        <a:p>
          <a:endParaRPr lang="en-US"/>
        </a:p>
      </dgm:t>
    </dgm:pt>
    <dgm:pt modelId="{41F3D156-7D5E-4AE2-94F0-52C32896236A}" type="pres">
      <dgm:prSet presAssocID="{6A582C5A-D010-4524-84AC-297DB7A3B8F8}" presName="sibTrans" presStyleLbl="sibTrans2D1" presStyleIdx="2" presStyleCnt="3"/>
      <dgm:spPr/>
      <dgm:t>
        <a:bodyPr/>
        <a:lstStyle/>
        <a:p>
          <a:endParaRPr lang="en-US"/>
        </a:p>
      </dgm:t>
    </dgm:pt>
    <dgm:pt modelId="{33DBD69D-560B-44A2-9AC1-0432D870B3D1}" type="pres">
      <dgm:prSet presAssocID="{6A582C5A-D010-4524-84AC-297DB7A3B8F8}" presName="connectorText" presStyleLbl="sibTrans2D1" presStyleIdx="2" presStyleCnt="3"/>
      <dgm:spPr/>
      <dgm:t>
        <a:bodyPr/>
        <a:lstStyle/>
        <a:p>
          <a:endParaRPr lang="en-US"/>
        </a:p>
      </dgm:t>
    </dgm:pt>
  </dgm:ptLst>
  <dgm:cxnLst>
    <dgm:cxn modelId="{4F6B5108-2574-4092-96AB-ACED368EA9C8}" type="presOf" srcId="{6A582C5A-D010-4524-84AC-297DB7A3B8F8}" destId="{41F3D156-7D5E-4AE2-94F0-52C32896236A}" srcOrd="0" destOrd="0" presId="urn:microsoft.com/office/officeart/2005/8/layout/cycle7"/>
    <dgm:cxn modelId="{55D1CA21-3FB8-4588-8406-5DBBE28329B6}" type="presOf" srcId="{6CC0B561-6216-47EF-84B8-69B072979A27}" destId="{87D1C560-40A6-40E3-82D8-B8B95706E6C0}" srcOrd="0" destOrd="0" presId="urn:microsoft.com/office/officeart/2005/8/layout/cycle7"/>
    <dgm:cxn modelId="{95CF978F-6173-4A43-A5F0-ACF479844B63}" type="presOf" srcId="{BEBBEEFF-E7CC-4927-99D5-AB4B100984E1}" destId="{947C816A-173A-4131-A4A2-D64349449EE3}" srcOrd="0" destOrd="0" presId="urn:microsoft.com/office/officeart/2005/8/layout/cycle7"/>
    <dgm:cxn modelId="{1A9155E6-2BC5-44A4-B1A5-B4C6531D6EDD}" type="presOf" srcId="{BD349EE0-2111-4449-85C2-0C406B5B746B}" destId="{3F205364-EEA2-4D4E-A2F4-27E3A67F6592}" srcOrd="0" destOrd="0" presId="urn:microsoft.com/office/officeart/2005/8/layout/cycle7"/>
    <dgm:cxn modelId="{E668782F-9E8D-4101-B6ED-E3C95734DAEC}" type="presOf" srcId="{B7C686AC-F857-4D5E-AE6D-568B4E78D87A}" destId="{66111576-D2BD-4162-9E42-0A7ADE860A24}" srcOrd="1" destOrd="0" presId="urn:microsoft.com/office/officeart/2005/8/layout/cycle7"/>
    <dgm:cxn modelId="{5DB16093-6537-415F-939A-191526670239}" srcId="{BEBBEEFF-E7CC-4927-99D5-AB4B100984E1}" destId="{6CC0B561-6216-47EF-84B8-69B072979A27}" srcOrd="1" destOrd="0" parTransId="{E3092C56-85AB-44F6-8F4F-BC3D4267D321}" sibTransId="{97E9D299-A2E7-4158-A012-442549FB4EEA}"/>
    <dgm:cxn modelId="{C21F41E7-4525-4C4B-A3ED-E0A0B7D40627}" type="presOf" srcId="{6A582C5A-D010-4524-84AC-297DB7A3B8F8}" destId="{33DBD69D-560B-44A2-9AC1-0432D870B3D1}" srcOrd="1" destOrd="0" presId="urn:microsoft.com/office/officeart/2005/8/layout/cycle7"/>
    <dgm:cxn modelId="{9C46B463-151C-4F78-9BB0-1272471BCD5D}" type="presOf" srcId="{97E9D299-A2E7-4158-A012-442549FB4EEA}" destId="{AC18901C-C686-4C3A-9814-5213E424D301}" srcOrd="0" destOrd="0" presId="urn:microsoft.com/office/officeart/2005/8/layout/cycle7"/>
    <dgm:cxn modelId="{E47C9000-A1DF-4A6A-9450-2AD1AB86C605}" srcId="{BEBBEEFF-E7CC-4927-99D5-AB4B100984E1}" destId="{BD349EE0-2111-4449-85C2-0C406B5B746B}" srcOrd="0" destOrd="0" parTransId="{008F263C-6709-4B61-9CEF-4D56951AD9D7}" sibTransId="{B7C686AC-F857-4D5E-AE6D-568B4E78D87A}"/>
    <dgm:cxn modelId="{EAE55E52-B642-4AE2-82AA-471DDA30316C}" type="presOf" srcId="{B7C686AC-F857-4D5E-AE6D-568B4E78D87A}" destId="{8713D9B6-CA09-4E13-84A7-9BF886F3D7F7}" srcOrd="0" destOrd="0" presId="urn:microsoft.com/office/officeart/2005/8/layout/cycle7"/>
    <dgm:cxn modelId="{443FB750-73E2-4EBF-B8E6-974E1886CE04}" type="presOf" srcId="{97E9D299-A2E7-4158-A012-442549FB4EEA}" destId="{6EFC89C5-BEB8-4924-B301-692756A319D8}" srcOrd="1" destOrd="0" presId="urn:microsoft.com/office/officeart/2005/8/layout/cycle7"/>
    <dgm:cxn modelId="{AA1409FB-0CFC-4B28-BF92-41916B76D114}" type="presOf" srcId="{0D427299-C988-4BC5-8B81-7D8ECF0D7F3B}" destId="{19696132-2E1C-46E7-A743-1C5F8C1B82EB}" srcOrd="0" destOrd="0" presId="urn:microsoft.com/office/officeart/2005/8/layout/cycle7"/>
    <dgm:cxn modelId="{B603AEFB-F24F-44BC-BC60-EB31D65F0044}" srcId="{BEBBEEFF-E7CC-4927-99D5-AB4B100984E1}" destId="{0D427299-C988-4BC5-8B81-7D8ECF0D7F3B}" srcOrd="2" destOrd="0" parTransId="{DB49A7CA-8E9A-402A-B2DA-E9A3ADF70D5B}" sibTransId="{6A582C5A-D010-4524-84AC-297DB7A3B8F8}"/>
    <dgm:cxn modelId="{9928890A-CF03-47AD-A589-6C93B813C847}" type="presParOf" srcId="{947C816A-173A-4131-A4A2-D64349449EE3}" destId="{3F205364-EEA2-4D4E-A2F4-27E3A67F6592}" srcOrd="0" destOrd="0" presId="urn:microsoft.com/office/officeart/2005/8/layout/cycle7"/>
    <dgm:cxn modelId="{FF44B025-4EEC-4B0F-AD9F-B95FB8CA3206}" type="presParOf" srcId="{947C816A-173A-4131-A4A2-D64349449EE3}" destId="{8713D9B6-CA09-4E13-84A7-9BF886F3D7F7}" srcOrd="1" destOrd="0" presId="urn:microsoft.com/office/officeart/2005/8/layout/cycle7"/>
    <dgm:cxn modelId="{72B39B39-0D09-472F-A015-F0121B6D5FD3}" type="presParOf" srcId="{8713D9B6-CA09-4E13-84A7-9BF886F3D7F7}" destId="{66111576-D2BD-4162-9E42-0A7ADE860A24}" srcOrd="0" destOrd="0" presId="urn:microsoft.com/office/officeart/2005/8/layout/cycle7"/>
    <dgm:cxn modelId="{85612383-3D8B-436A-BA38-D443F493D7A6}" type="presParOf" srcId="{947C816A-173A-4131-A4A2-D64349449EE3}" destId="{87D1C560-40A6-40E3-82D8-B8B95706E6C0}" srcOrd="2" destOrd="0" presId="urn:microsoft.com/office/officeart/2005/8/layout/cycle7"/>
    <dgm:cxn modelId="{52E64779-0ECA-4642-B1C2-B9EB3F2AB68F}" type="presParOf" srcId="{947C816A-173A-4131-A4A2-D64349449EE3}" destId="{AC18901C-C686-4C3A-9814-5213E424D301}" srcOrd="3" destOrd="0" presId="urn:microsoft.com/office/officeart/2005/8/layout/cycle7"/>
    <dgm:cxn modelId="{CBC1E5E3-4D6C-4121-9795-026DA37BBDAB}" type="presParOf" srcId="{AC18901C-C686-4C3A-9814-5213E424D301}" destId="{6EFC89C5-BEB8-4924-B301-692756A319D8}" srcOrd="0" destOrd="0" presId="urn:microsoft.com/office/officeart/2005/8/layout/cycle7"/>
    <dgm:cxn modelId="{6F513838-27DE-4320-992B-586EFA4C3056}" type="presParOf" srcId="{947C816A-173A-4131-A4A2-D64349449EE3}" destId="{19696132-2E1C-46E7-A743-1C5F8C1B82EB}" srcOrd="4" destOrd="0" presId="urn:microsoft.com/office/officeart/2005/8/layout/cycle7"/>
    <dgm:cxn modelId="{C507B619-0871-4E91-BE63-0ED520113769}" type="presParOf" srcId="{947C816A-173A-4131-A4A2-D64349449EE3}" destId="{41F3D156-7D5E-4AE2-94F0-52C32896236A}" srcOrd="5" destOrd="0" presId="urn:microsoft.com/office/officeart/2005/8/layout/cycle7"/>
    <dgm:cxn modelId="{652F2B32-A5E1-4D45-8FBF-540EFD08485F}" type="presParOf" srcId="{41F3D156-7D5E-4AE2-94F0-52C32896236A}" destId="{33DBD69D-560B-44A2-9AC1-0432D870B3D1}"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05364-EEA2-4D4E-A2F4-27E3A67F6592}">
      <dsp:nvSpPr>
        <dsp:cNvPr id="0" name=""/>
        <dsp:cNvSpPr/>
      </dsp:nvSpPr>
      <dsp:spPr>
        <a:xfrm>
          <a:off x="1472180" y="1098"/>
          <a:ext cx="1616948" cy="80847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Narrow" panose="020B0606020202030204" pitchFamily="34" charset="0"/>
            </a:rPr>
            <a:t>Membership</a:t>
          </a:r>
          <a:endParaRPr lang="en-US" sz="1600" b="1" kern="1200" dirty="0">
            <a:latin typeface="Arial Narrow" panose="020B0606020202030204" pitchFamily="34" charset="0"/>
          </a:endParaRPr>
        </a:p>
      </dsp:txBody>
      <dsp:txXfrm>
        <a:off x="1495859" y="24777"/>
        <a:ext cx="1569590" cy="761116"/>
      </dsp:txXfrm>
    </dsp:sp>
    <dsp:sp modelId="{8713D9B6-CA09-4E13-84A7-9BF886F3D7F7}">
      <dsp:nvSpPr>
        <dsp:cNvPr id="0" name=""/>
        <dsp:cNvSpPr/>
      </dsp:nvSpPr>
      <dsp:spPr>
        <a:xfrm rot="7241794">
          <a:off x="1170263" y="1375387"/>
          <a:ext cx="901000" cy="282966"/>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1255153" y="1431980"/>
        <a:ext cx="731220" cy="169780"/>
      </dsp:txXfrm>
    </dsp:sp>
    <dsp:sp modelId="{87D1C560-40A6-40E3-82D8-B8B95706E6C0}">
      <dsp:nvSpPr>
        <dsp:cNvPr id="0" name=""/>
        <dsp:cNvSpPr/>
      </dsp:nvSpPr>
      <dsp:spPr>
        <a:xfrm>
          <a:off x="152398" y="2224168"/>
          <a:ext cx="1616948" cy="808474"/>
        </a:xfrm>
        <a:prstGeom prst="roundRect">
          <a:avLst>
            <a:gd name="adj" fmla="val 10000"/>
          </a:avLst>
        </a:prstGeom>
        <a:solidFill>
          <a:schemeClr val="accent3">
            <a:hueOff val="3917640"/>
            <a:satOff val="-19644"/>
            <a:lumOff val="1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Narrow" panose="020B0606020202030204" pitchFamily="34" charset="0"/>
            </a:rPr>
            <a:t>Public Image</a:t>
          </a:r>
          <a:endParaRPr lang="en-US" sz="1600" b="1" kern="1200" dirty="0">
            <a:latin typeface="Arial Narrow" panose="020B0606020202030204" pitchFamily="34" charset="0"/>
          </a:endParaRPr>
        </a:p>
      </dsp:txBody>
      <dsp:txXfrm>
        <a:off x="176077" y="2247847"/>
        <a:ext cx="1569590" cy="761116"/>
      </dsp:txXfrm>
    </dsp:sp>
    <dsp:sp modelId="{AC18901C-C686-4C3A-9814-5213E424D301}">
      <dsp:nvSpPr>
        <dsp:cNvPr id="0" name=""/>
        <dsp:cNvSpPr/>
      </dsp:nvSpPr>
      <dsp:spPr>
        <a:xfrm rot="21599992">
          <a:off x="1881972" y="2486919"/>
          <a:ext cx="901000" cy="282966"/>
        </a:xfrm>
        <a:prstGeom prst="leftRightArrow">
          <a:avLst>
            <a:gd name="adj1" fmla="val 60000"/>
            <a:gd name="adj2" fmla="val 50000"/>
          </a:avLst>
        </a:prstGeom>
        <a:solidFill>
          <a:schemeClr val="accent3">
            <a:hueOff val="3917640"/>
            <a:satOff val="-19644"/>
            <a:lumOff val="14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1966862" y="2543512"/>
        <a:ext cx="731220" cy="169780"/>
      </dsp:txXfrm>
    </dsp:sp>
    <dsp:sp modelId="{19696132-2E1C-46E7-A743-1C5F8C1B82EB}">
      <dsp:nvSpPr>
        <dsp:cNvPr id="0" name=""/>
        <dsp:cNvSpPr/>
      </dsp:nvSpPr>
      <dsp:spPr>
        <a:xfrm>
          <a:off x="2895598" y="2224161"/>
          <a:ext cx="1616948" cy="808474"/>
        </a:xfrm>
        <a:prstGeom prst="roundRect">
          <a:avLst>
            <a:gd name="adj" fmla="val 10000"/>
          </a:avLst>
        </a:prstGeom>
        <a:solidFill>
          <a:schemeClr val="accent3">
            <a:hueOff val="7835281"/>
            <a:satOff val="-39288"/>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Narrow" panose="020B0606020202030204" pitchFamily="34" charset="0"/>
            </a:rPr>
            <a:t>Foundation Giving and Programs</a:t>
          </a:r>
          <a:endParaRPr lang="en-US" sz="1600" b="1" kern="1200" dirty="0">
            <a:latin typeface="Arial Narrow" panose="020B0606020202030204" pitchFamily="34" charset="0"/>
          </a:endParaRPr>
        </a:p>
      </dsp:txBody>
      <dsp:txXfrm>
        <a:off x="2919277" y="2247840"/>
        <a:ext cx="1569590" cy="761116"/>
      </dsp:txXfrm>
    </dsp:sp>
    <dsp:sp modelId="{41F3D156-7D5E-4AE2-94F0-52C32896236A}">
      <dsp:nvSpPr>
        <dsp:cNvPr id="0" name=""/>
        <dsp:cNvSpPr/>
      </dsp:nvSpPr>
      <dsp:spPr>
        <a:xfrm rot="14242124">
          <a:off x="2541863" y="1375384"/>
          <a:ext cx="901000" cy="282966"/>
        </a:xfrm>
        <a:prstGeom prst="leftRightArrow">
          <a:avLst>
            <a:gd name="adj1" fmla="val 60000"/>
            <a:gd name="adj2" fmla="val 50000"/>
          </a:avLst>
        </a:prstGeom>
        <a:solidFill>
          <a:schemeClr val="accent3">
            <a:hueOff val="7835281"/>
            <a:satOff val="-39288"/>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2626753" y="1431977"/>
        <a:ext cx="731220" cy="16978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05DD4EF-E0F0-4BE6-BBD5-BC0C3485480C}" type="datetimeFigureOut">
              <a:rPr lang="en-US" smtClean="0"/>
              <a:t>21-Oct-2018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D81E5D3-26D7-482E-BE23-8AFED0FFD5FA}" type="slidenum">
              <a:rPr lang="en-US" smtClean="0"/>
              <a:t>‹#›</a:t>
            </a:fld>
            <a:endParaRPr lang="en-US"/>
          </a:p>
        </p:txBody>
      </p:sp>
    </p:spTree>
    <p:extLst>
      <p:ext uri="{BB962C8B-B14F-4D97-AF65-F5344CB8AC3E}">
        <p14:creationId xmlns:p14="http://schemas.microsoft.com/office/powerpoint/2010/main" val="951026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3F842A-E37A-4F34-8BAB-AA519F3E95C3}" type="datetimeFigureOut">
              <a:rPr lang="en-US" smtClean="0"/>
              <a:t>21-Oct-2018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3F1467-4B76-44CD-8E24-C5BE86A26BFF}" type="slidenum">
              <a:rPr lang="en-US" smtClean="0"/>
              <a:t>‹#›</a:t>
            </a:fld>
            <a:endParaRPr lang="en-US"/>
          </a:p>
        </p:txBody>
      </p:sp>
    </p:spTree>
    <p:extLst>
      <p:ext uri="{BB962C8B-B14F-4D97-AF65-F5344CB8AC3E}">
        <p14:creationId xmlns:p14="http://schemas.microsoft.com/office/powerpoint/2010/main" val="122284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03" eaLnBrk="0" hangingPunct="0">
              <a:defRPr sz="2400">
                <a:solidFill>
                  <a:schemeClr val="tx1"/>
                </a:solidFill>
                <a:latin typeface="Arial" pitchFamily="34" charset="0"/>
                <a:ea typeface="ヒラギノ角ゴ Pro W3" charset="0"/>
                <a:cs typeface="ヒラギノ角ゴ Pro W3" charset="0"/>
              </a:defRPr>
            </a:lvl1pPr>
            <a:lvl2pPr marL="742822" indent="-285700" defTabSz="931703" eaLnBrk="0" hangingPunct="0">
              <a:defRPr sz="2400">
                <a:solidFill>
                  <a:schemeClr val="tx1"/>
                </a:solidFill>
                <a:latin typeface="Arial" pitchFamily="34" charset="0"/>
                <a:ea typeface="ヒラギノ角ゴ Pro W3" charset="0"/>
                <a:cs typeface="ヒラギノ角ゴ Pro W3" charset="0"/>
              </a:defRPr>
            </a:lvl2pPr>
            <a:lvl3pPr marL="1142804" indent="-228561" defTabSz="931703" eaLnBrk="0" hangingPunct="0">
              <a:defRPr sz="2400">
                <a:solidFill>
                  <a:schemeClr val="tx1"/>
                </a:solidFill>
                <a:latin typeface="Arial" pitchFamily="34" charset="0"/>
                <a:ea typeface="ヒラギノ角ゴ Pro W3" charset="0"/>
                <a:cs typeface="ヒラギノ角ゴ Pro W3" charset="0"/>
              </a:defRPr>
            </a:lvl3pPr>
            <a:lvl4pPr marL="1599927" indent="-228561" defTabSz="931703" eaLnBrk="0" hangingPunct="0">
              <a:defRPr sz="2400">
                <a:solidFill>
                  <a:schemeClr val="tx1"/>
                </a:solidFill>
                <a:latin typeface="Arial" pitchFamily="34" charset="0"/>
                <a:ea typeface="ヒラギノ角ゴ Pro W3" charset="0"/>
                <a:cs typeface="ヒラギノ角ゴ Pro W3" charset="0"/>
              </a:defRPr>
            </a:lvl4pPr>
            <a:lvl5pPr marL="2057049" indent="-228561" defTabSz="931703" eaLnBrk="0" hangingPunct="0">
              <a:defRPr sz="2400">
                <a:solidFill>
                  <a:schemeClr val="tx1"/>
                </a:solidFill>
                <a:latin typeface="Arial" pitchFamily="34" charset="0"/>
                <a:ea typeface="ヒラギノ角ゴ Pro W3" charset="0"/>
                <a:cs typeface="ヒラギノ角ゴ Pro W3" charset="0"/>
              </a:defRPr>
            </a:lvl5pPr>
            <a:lvl6pPr marL="2514171" indent="-228561" defTabSz="931703"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293" indent="-228561" defTabSz="931703"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8415" indent="-228561" defTabSz="931703"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5536" indent="-228561" defTabSz="931703"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fld id="{2338F78E-058D-4C24-85C2-32DCECBC9B23}" type="slidenum">
              <a:rPr lang="en-US" sz="1300">
                <a:solidFill>
                  <a:prstClr val="black"/>
                </a:solidFill>
              </a:rPr>
              <a:pPr/>
              <a:t>1</a:t>
            </a:fld>
            <a:endParaRPr lang="en-US" sz="130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600" dirty="0">
              <a:latin typeface="Arial" pitchFamily="34" charset="0"/>
              <a:ea typeface="ヒラギノ角ゴ Pro W3" charset="0"/>
              <a:cs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Narrow" panose="020B0606020202030204" pitchFamily="34" charset="0"/>
              </a:rPr>
              <a:t>Rotary clearly has a lot to offer to the nearly 160,000 people who join each year: the opportunity to create positive change around the world, take action in their communities, make new friends, and develop skills.</a:t>
            </a:r>
          </a:p>
          <a:p>
            <a:endParaRPr lang="en-US" sz="1200" kern="1200" dirty="0" smtClean="0">
              <a:solidFill>
                <a:schemeClr val="tx1"/>
              </a:solidFill>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rPr>
              <a:t>But an equal number of members leave each year. Of the members who leave our clubs, 52 percent were in their clubs less than two years. </a:t>
            </a:r>
          </a:p>
          <a:p>
            <a:endParaRPr lang="en-US" sz="1200" kern="1200" dirty="0" smtClean="0">
              <a:solidFill>
                <a:schemeClr val="tx1"/>
              </a:solidFill>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rPr>
              <a:t>Members are particularly vulnerable during two phases: before their third year and again after their tenth. But members can leave or become unhappy in Rotary at any time. To ensure that the club experience remains relevant and worthwhile to members, many clubs are shifting their emphasis from perfect attendance to “perfect” engagement.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A40C42"/>
              </a:solidFill>
              <a:latin typeface="Arial Narrow" panose="020B0606020202030204" pitchFamily="34" charset="0"/>
            </a:endParaRPr>
          </a:p>
          <a:p>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10</a:t>
            </a:fld>
            <a:endParaRPr lang="en-US" dirty="0"/>
          </a:p>
        </p:txBody>
      </p:sp>
    </p:spTree>
    <p:extLst>
      <p:ext uri="{BB962C8B-B14F-4D97-AF65-F5344CB8AC3E}">
        <p14:creationId xmlns:p14="http://schemas.microsoft.com/office/powerpoint/2010/main" val="720060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Narrow" panose="020B0606020202030204" pitchFamily="34" charset="0"/>
              </a:rPr>
              <a:t>Here’s what we know about the members who are leaving Rotary.</a:t>
            </a:r>
          </a:p>
          <a:p>
            <a:endParaRPr lang="en-US" sz="1200" kern="1200" dirty="0" smtClean="0">
              <a:solidFill>
                <a:schemeClr val="tx1"/>
              </a:solidFill>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rPr>
              <a:t>The majority gave one of three reasons for leaving: cost or time demands, general club environment, or unmet expectations. The expectations that aren’t met include volunteering and community involvement, friendship, networking, and service projects and events.</a:t>
            </a:r>
          </a:p>
          <a:p>
            <a:endParaRPr lang="en-US" sz="1200" kern="1200" dirty="0" smtClean="0">
              <a:solidFill>
                <a:schemeClr val="tx1"/>
              </a:solidFill>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rPr>
              <a:t>When we surveyed former members, 43 percent said they would not recommend their former clubs, and 35 percent said they would not recommend Rotary at all.</a:t>
            </a:r>
          </a:p>
          <a:p>
            <a:endParaRPr lang="en-US" sz="1200" kern="1200" dirty="0" smtClean="0">
              <a:solidFill>
                <a:schemeClr val="tx1"/>
              </a:solidFill>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rPr>
              <a:t>The three things that Rotarians value most are community service, networking, and friendship. Many prospective members are also seeking global service opportunities. If they don’t get those things from Rotary, they might leave.</a:t>
            </a:r>
          </a:p>
          <a:p>
            <a:endParaRPr lang="en-US" sz="1200" kern="1200" dirty="0" smtClean="0">
              <a:solidFill>
                <a:schemeClr val="tx1"/>
              </a:solidFill>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rPr>
              <a:t>Rotary offers countless opportunities for involvement at all levels, whether it’s serving on a committee, joining a Rotarian Action Group or Rotary Fellowship, mentoring, or doing hands-on service. What we need to do is make sure we’re connecting each member with the parts of Rotary that mean the most to them and allow them to pursue their passions. Keeping our members actively involved is our best engagement strategy.</a:t>
            </a:r>
          </a:p>
        </p:txBody>
      </p:sp>
      <p:sp>
        <p:nvSpPr>
          <p:cNvPr id="4" name="Slide Number Placeholder 3"/>
          <p:cNvSpPr>
            <a:spLocks noGrp="1"/>
          </p:cNvSpPr>
          <p:nvPr>
            <p:ph type="sldNum" sz="quarter" idx="10"/>
          </p:nvPr>
        </p:nvSpPr>
        <p:spPr/>
        <p:txBody>
          <a:bodyPr/>
          <a:lstStyle/>
          <a:p>
            <a:fld id="{B3DE3E84-BA42-4E70-B9F0-313CED1D9DC8}" type="slidenum">
              <a:rPr lang="en-US" smtClean="0"/>
              <a:t>11</a:t>
            </a:fld>
            <a:endParaRPr lang="en-US" dirty="0"/>
          </a:p>
        </p:txBody>
      </p:sp>
    </p:spTree>
    <p:extLst>
      <p:ext uri="{BB962C8B-B14F-4D97-AF65-F5344CB8AC3E}">
        <p14:creationId xmlns:p14="http://schemas.microsoft.com/office/powerpoint/2010/main" val="979685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Narrow" panose="020B0606020202030204" pitchFamily="34" charset="0"/>
              </a:rPr>
              <a:t>There is no one approach to membership that works for all clubs, but Rotary International offers tools and strategies for keeping our clubs relevant throughout our second century of service. Here are three ways you can take action:</a:t>
            </a:r>
          </a:p>
          <a:p>
            <a:endParaRPr lang="en-US" sz="1200" kern="1200" dirty="0" smtClean="0">
              <a:solidFill>
                <a:schemeClr val="tx1"/>
              </a:solidFill>
              <a:effectLst/>
              <a:latin typeface="Arial Narrow" panose="020B0606020202030204" pitchFamily="34" charset="0"/>
            </a:endParaRPr>
          </a:p>
          <a:p>
            <a:pPr marL="228600" lvl="0" indent="-228600">
              <a:buFont typeface="+mj-lt"/>
              <a:buAutoNum type="arabicPeriod"/>
            </a:pPr>
            <a:r>
              <a:rPr lang="en-US" sz="1200" kern="1200" dirty="0" smtClean="0">
                <a:solidFill>
                  <a:schemeClr val="tx1"/>
                </a:solidFill>
                <a:effectLst/>
                <a:latin typeface="Arial Narrow" panose="020B0606020202030204" pitchFamily="34" charset="0"/>
              </a:rPr>
              <a:t>Assess your club. Ask yourself: Does the makeup of our club reflect our community? Are we doing projects that serve and inspire our communities? Are we having fun? Are our current members satisfied? And why do members leave? My Rotary offers club assessment tools, online courses, and webinars to help you answer these questions and learn what’s working in your club and what needs improvement.</a:t>
            </a:r>
          </a:p>
          <a:p>
            <a:pPr marL="228600" lvl="0" indent="-228600">
              <a:buFont typeface="+mj-lt"/>
              <a:buAutoNum type="arabicPeriod"/>
            </a:pPr>
            <a:r>
              <a:rPr lang="en-US" sz="1200" kern="1200" dirty="0" smtClean="0">
                <a:solidFill>
                  <a:schemeClr val="tx1"/>
                </a:solidFill>
                <a:effectLst/>
                <a:latin typeface="Arial Narrow" panose="020B0606020202030204" pitchFamily="34" charset="0"/>
              </a:rPr>
              <a:t>Take action on membership leads. Follow up on prospective members who use Rotary’s online form to ask about joining. The Manage Membership Leads page of My Rotary is available to all club leaders.</a:t>
            </a:r>
          </a:p>
          <a:p>
            <a:pPr marL="228600" lvl="0" indent="-228600">
              <a:buFont typeface="+mj-lt"/>
              <a:buAutoNum type="arabicPeriod"/>
            </a:pPr>
            <a:r>
              <a:rPr lang="en-US" sz="1200" kern="1200" dirty="0" smtClean="0">
                <a:solidFill>
                  <a:schemeClr val="tx1"/>
                </a:solidFill>
                <a:effectLst/>
                <a:latin typeface="Arial Narrow" panose="020B0606020202030204" pitchFamily="34" charset="0"/>
              </a:rPr>
              <a:t>Be flexible. Rotary clubs have more freedom than ever to meet the varied needs of their members. You can decide how, when, where, and how often your club meets, as well as which membership types to offer.</a:t>
            </a:r>
          </a:p>
          <a:p>
            <a:pPr marL="0" lvl="0" indent="0">
              <a:buFont typeface="+mj-lt"/>
              <a:buNone/>
            </a:pPr>
            <a:endParaRPr lang="en-US" sz="1200" kern="1200" dirty="0" smtClean="0">
              <a:solidFill>
                <a:schemeClr val="tx1"/>
              </a:solidFill>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rPr>
              <a:t>If you’re not sure where to start, check out the resources on Rotary.org/membership. You’ll find materials to help you engage current members, connect with prospective members, and make new members feel welcome.</a:t>
            </a:r>
          </a:p>
          <a:p>
            <a:endParaRPr lang="en-US" sz="1200" kern="1200" dirty="0" smtClean="0">
              <a:solidFill>
                <a:schemeClr val="tx1"/>
              </a:solidFill>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rPr>
              <a:t>The following slides go into detail about some of these resources.</a:t>
            </a:r>
            <a:endParaRPr lang="en-US"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12</a:t>
            </a:fld>
            <a:endParaRPr lang="en-US" dirty="0"/>
          </a:p>
        </p:txBody>
      </p:sp>
    </p:spTree>
    <p:extLst>
      <p:ext uri="{BB962C8B-B14F-4D97-AF65-F5344CB8AC3E}">
        <p14:creationId xmlns:p14="http://schemas.microsoft.com/office/powerpoint/2010/main" val="2144987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21-Oct-2018</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13</a:t>
            </a:fld>
            <a:endParaRPr lang="en-US" dirty="0"/>
          </a:p>
        </p:txBody>
      </p:sp>
    </p:spTree>
    <p:extLst>
      <p:ext uri="{BB962C8B-B14F-4D97-AF65-F5344CB8AC3E}">
        <p14:creationId xmlns:p14="http://schemas.microsoft.com/office/powerpoint/2010/main" val="407616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21-Oct-2018</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14</a:t>
            </a:fld>
            <a:endParaRPr lang="en-US" dirty="0"/>
          </a:p>
        </p:txBody>
      </p:sp>
    </p:spTree>
    <p:extLst>
      <p:ext uri="{BB962C8B-B14F-4D97-AF65-F5344CB8AC3E}">
        <p14:creationId xmlns:p14="http://schemas.microsoft.com/office/powerpoint/2010/main" val="2857066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21-Oct-2018</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16</a:t>
            </a:fld>
            <a:endParaRPr lang="en-US" dirty="0"/>
          </a:p>
        </p:txBody>
      </p:sp>
    </p:spTree>
    <p:extLst>
      <p:ext uri="{BB962C8B-B14F-4D97-AF65-F5344CB8AC3E}">
        <p14:creationId xmlns:p14="http://schemas.microsoft.com/office/powerpoint/2010/main" val="81187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685800"/>
            <a:ext cx="4645025" cy="3484563"/>
          </a:xfrm>
        </p:spPr>
      </p:sp>
      <p:sp>
        <p:nvSpPr>
          <p:cNvPr id="3" name="Notes Placeholder 2"/>
          <p:cNvSpPr>
            <a:spLocks noGrp="1"/>
          </p:cNvSpPr>
          <p:nvPr>
            <p:ph type="body" idx="1"/>
          </p:nvPr>
        </p:nvSpPr>
        <p:spPr>
          <a:xfrm>
            <a:off x="457201" y="4419600"/>
            <a:ext cx="6248400" cy="4179570"/>
          </a:xfrm>
        </p:spPr>
        <p:txBody>
          <a:bodyPr/>
          <a:lstStyle/>
          <a:p>
            <a:r>
              <a:rPr lang="en-US" sz="1200" baseline="0" dirty="0" smtClean="0"/>
              <a:t>Though many of you may be familiar with Membership Leads, </a:t>
            </a:r>
            <a:r>
              <a:rPr lang="en-US" sz="1200" baseline="0" dirty="0" smtClean="0"/>
              <a:t>I’d like </a:t>
            </a:r>
            <a:r>
              <a:rPr lang="en-US" sz="1200" baseline="0" dirty="0" smtClean="0"/>
              <a:t>to give a brief overview of the program and why you would want to participate. </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Membership Leads program </a:t>
            </a:r>
            <a:r>
              <a:rPr lang="en-US" sz="1200" dirty="0" smtClean="0"/>
              <a:t>directly supports membership growth and retention at the club level</a:t>
            </a:r>
            <a:r>
              <a:rPr lang="en-US" sz="1200" baseline="0" dirty="0" smtClean="0"/>
              <a:t> in the following ways:</a:t>
            </a:r>
          </a:p>
          <a:p>
            <a:pPr marL="285750" indent="-285750">
              <a:buFont typeface="Arial" panose="020B0604020202020204" pitchFamily="34" charset="0"/>
              <a:buChar char="•"/>
            </a:pPr>
            <a:r>
              <a:rPr lang="en-US" sz="1200" b="1" baseline="0" dirty="0" smtClean="0"/>
              <a:t>[click] </a:t>
            </a:r>
            <a:r>
              <a:rPr lang="en-US" sz="1200" baseline="0" dirty="0" smtClean="0"/>
              <a:t>E</a:t>
            </a:r>
            <a:r>
              <a:rPr lang="en-US" sz="1200" dirty="0" smtClean="0"/>
              <a:t>nables prospective members to express interest in joining a Rotary club</a:t>
            </a:r>
          </a:p>
          <a:p>
            <a:pPr marL="285750" indent="-285750">
              <a:buFont typeface="Arial" panose="020B0604020202020204" pitchFamily="34" charset="0"/>
              <a:buChar char="•"/>
            </a:pPr>
            <a:r>
              <a:rPr lang="en-US" sz="1200" b="1" baseline="0" dirty="0" smtClean="0"/>
              <a:t>[click] </a:t>
            </a:r>
            <a:r>
              <a:rPr lang="en-US" sz="1200" dirty="0" smtClean="0"/>
              <a:t>Offers</a:t>
            </a:r>
            <a:r>
              <a:rPr lang="en-US" sz="1200" baseline="0" dirty="0" smtClean="0"/>
              <a:t> the opportunity for current members </a:t>
            </a:r>
            <a:r>
              <a:rPr lang="en-US" sz="1200" dirty="0" smtClean="0"/>
              <a:t>to connect with new clubs</a:t>
            </a:r>
            <a:r>
              <a:rPr lang="en-US" sz="1200" baseline="0" dirty="0" smtClean="0"/>
              <a:t> if they’re relocating and former Rotarians to reconnect</a:t>
            </a:r>
          </a:p>
          <a:p>
            <a:pPr marL="285750" indent="-285750">
              <a:buFont typeface="Arial" panose="020B0604020202020204" pitchFamily="34" charset="0"/>
              <a:buChar char="•"/>
            </a:pPr>
            <a:r>
              <a:rPr lang="en-US" sz="1200" b="1" baseline="0" dirty="0" smtClean="0"/>
              <a:t>[click] </a:t>
            </a:r>
            <a:r>
              <a:rPr lang="en-US" sz="1200" dirty="0" smtClean="0"/>
              <a:t>Allows</a:t>
            </a:r>
            <a:r>
              <a:rPr lang="en-US" sz="1200" baseline="0" dirty="0" smtClean="0"/>
              <a:t>  current members </a:t>
            </a:r>
            <a:r>
              <a:rPr lang="en-US" sz="1200" dirty="0" smtClean="0"/>
              <a:t>to refer others</a:t>
            </a:r>
            <a:r>
              <a:rPr lang="en-US" sz="1200" baseline="0" dirty="0" smtClean="0"/>
              <a:t> to Rotary, whether it be for their club or another club, even if it’s not in the same region</a:t>
            </a:r>
            <a:br>
              <a:rPr lang="en-US" sz="1200" baseline="0" dirty="0" smtClean="0"/>
            </a:br>
            <a:endParaRPr lang="en-US" sz="1200" dirty="0"/>
          </a:p>
          <a:p>
            <a:r>
              <a:rPr lang="en-US" sz="1200" b="0" dirty="0" smtClean="0"/>
              <a:t>Simply put, Membership</a:t>
            </a:r>
            <a:r>
              <a:rPr lang="en-US" sz="1200" b="0" baseline="0" dirty="0" smtClean="0"/>
              <a:t> Leads is a comprehensive prospective member management tool for clubs and districts. No more local spreadsheets and databases, no more mystery about what’s happening with a prospective member, and an easy to remember web address for Rotarians to promote and prospective members to find.</a:t>
            </a:r>
            <a:endParaRPr lang="en-US" sz="1200" b="0" dirty="0"/>
          </a:p>
          <a:p>
            <a:r>
              <a:rPr lang="en-US" dirty="0" smtClean="0"/>
              <a:t> </a:t>
            </a:r>
            <a:endParaRPr lang="en-US" sz="1200" kern="1200" dirty="0" smtClean="0">
              <a:solidFill>
                <a:schemeClr val="tx1"/>
              </a:solidFill>
              <a:effectLst/>
            </a:endParaRPr>
          </a:p>
          <a:p>
            <a:endParaRPr lang="en-US" dirty="0" smtClean="0"/>
          </a:p>
        </p:txBody>
      </p:sp>
      <p:sp>
        <p:nvSpPr>
          <p:cNvPr id="4" name="Slide Number Placeholder 3"/>
          <p:cNvSpPr>
            <a:spLocks noGrp="1"/>
          </p:cNvSpPr>
          <p:nvPr>
            <p:ph type="sldNum" sz="quarter" idx="10"/>
          </p:nvPr>
        </p:nvSpPr>
        <p:spPr/>
        <p:txBody>
          <a:bodyPr/>
          <a:lstStyle/>
          <a:p>
            <a:fld id="{7D13FC5E-7B8C-495A-B428-ACEF1C93EE6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164866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We’ll go into detail about the path to membership later, but here’s an overview.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District leaders are notified that a member lead has been assigned to the district. They use the Manage Membership leads page to review the candidate’s form and assign the lead to the club that best suits the person’s needs. They consider the potential member’s preferred meeting time, club environment, and location.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Club leaders are notified by email that a new lead is waiting. After reviewing the candidate’s information on the Manage Membership Leads page, the club contacts the lead and invites them to visit the club. If it’s a good match for both the club and the candidate, the club invites the candidate to join.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candidate accepts, club leaders can use the Manage Membership Leads page to admit the new member. If the club or the candidate decides that the match isn’t a good fit, the club can ask the district to assign the lead to another club.</a:t>
            </a:r>
          </a:p>
          <a:p>
            <a:endParaRPr lang="en-US" dirty="0"/>
          </a:p>
        </p:txBody>
      </p:sp>
      <p:sp>
        <p:nvSpPr>
          <p:cNvPr id="4" name="Slide Number Placeholder 3"/>
          <p:cNvSpPr>
            <a:spLocks noGrp="1"/>
          </p:cNvSpPr>
          <p:nvPr>
            <p:ph type="sldNum" sz="quarter" idx="10"/>
          </p:nvPr>
        </p:nvSpPr>
        <p:spPr/>
        <p:txBody>
          <a:bodyPr/>
          <a:lstStyle/>
          <a:p>
            <a:fld id="{7D13FC5E-7B8C-495A-B428-ACEF1C93EE63}" type="slidenum">
              <a:rPr lang="en-US" smtClean="0"/>
              <a:t>18</a:t>
            </a:fld>
            <a:endParaRPr lang="en-US"/>
          </a:p>
        </p:txBody>
      </p:sp>
    </p:spTree>
    <p:extLst>
      <p:ext uri="{BB962C8B-B14F-4D97-AF65-F5344CB8AC3E}">
        <p14:creationId xmlns:p14="http://schemas.microsoft.com/office/powerpoint/2010/main" val="580317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 the people who ask to join a Rotary club:</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63% are under 40 </a:t>
            </a:r>
          </a:p>
          <a:p>
            <a:pPr lvl="0"/>
            <a:r>
              <a:rPr lang="en-US" sz="1200" kern="1200" dirty="0" smtClean="0">
                <a:solidFill>
                  <a:schemeClr val="tx1"/>
                </a:solidFill>
                <a:effectLst/>
                <a:latin typeface="+mn-lt"/>
                <a:ea typeface="+mn-ea"/>
                <a:cs typeface="+mn-cs"/>
              </a:rPr>
              <a:t>35% are women</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 these numbers compare with current Rotary membership? </a:t>
            </a:r>
          </a:p>
          <a:p>
            <a:pPr lvl="0"/>
            <a:r>
              <a:rPr lang="en-US" sz="1200" kern="1200" dirty="0" smtClean="0">
                <a:solidFill>
                  <a:schemeClr val="tx1"/>
                </a:solidFill>
                <a:effectLst/>
                <a:latin typeface="+mn-lt"/>
                <a:ea typeface="+mn-ea"/>
                <a:cs typeface="+mn-cs"/>
              </a:rPr>
              <a:t>5% of Rotarians are under 40</a:t>
            </a:r>
          </a:p>
          <a:p>
            <a:pPr lvl="0"/>
            <a:r>
              <a:rPr lang="en-US" sz="1200" kern="1200" dirty="0" smtClean="0">
                <a:solidFill>
                  <a:schemeClr val="tx1"/>
                </a:solidFill>
                <a:effectLst/>
                <a:latin typeface="+mn-lt"/>
                <a:ea typeface="+mn-ea"/>
                <a:cs typeface="+mn-cs"/>
              </a:rPr>
              <a:t>21% are women</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Half of the potential members indicate that they heard about Rotary through a personal connection. Engaging with them offers your club a real opportunity to diversify and better reflect the community you serve.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13FC5E-7B8C-495A-B428-ACEF1C93EE63}" type="slidenum">
              <a:rPr lang="en-US" smtClean="0"/>
              <a:t>19</a:t>
            </a:fld>
            <a:endParaRPr lang="en-US"/>
          </a:p>
        </p:txBody>
      </p:sp>
    </p:spTree>
    <p:extLst>
      <p:ext uri="{BB962C8B-B14F-4D97-AF65-F5344CB8AC3E}">
        <p14:creationId xmlns:p14="http://schemas.microsoft.com/office/powerpoint/2010/main" val="3310394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will you know if you have a lead? You’ll receive an email with the subject “Rotary membership lead for your club.” The link in the message will take you to the Manage Membership Leads page, where you can find information about your candidate.</a:t>
            </a:r>
          </a:p>
          <a:p>
            <a:endParaRPr lang="en-US" baseline="0" dirty="0"/>
          </a:p>
        </p:txBody>
      </p:sp>
      <p:sp>
        <p:nvSpPr>
          <p:cNvPr id="4" name="Slide Number Placeholder 3"/>
          <p:cNvSpPr>
            <a:spLocks noGrp="1"/>
          </p:cNvSpPr>
          <p:nvPr>
            <p:ph type="sldNum" sz="quarter" idx="10"/>
          </p:nvPr>
        </p:nvSpPr>
        <p:spPr/>
        <p:txBody>
          <a:bodyPr/>
          <a:lstStyle/>
          <a:p>
            <a:fld id="{7D13FC5E-7B8C-495A-B428-ACEF1C93EE63}" type="slidenum">
              <a:rPr lang="en-US" smtClean="0"/>
              <a:t>20</a:t>
            </a:fld>
            <a:endParaRPr lang="en-US"/>
          </a:p>
        </p:txBody>
      </p:sp>
    </p:spTree>
    <p:extLst>
      <p:ext uri="{BB962C8B-B14F-4D97-AF65-F5344CB8AC3E}">
        <p14:creationId xmlns:p14="http://schemas.microsoft.com/office/powerpoint/2010/main" val="241558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xfrm>
            <a:off x="935038" y="4416425"/>
            <a:ext cx="5541962" cy="434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latin typeface="Arial" pitchFamily="34" charset="0"/>
                <a:cs typeface="Arial" pitchFamily="34" charset="0"/>
              </a:rPr>
              <a:t>Let’s first discuss why membership matters. </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It’s crucial to understand how Rotary’s membership trends affect the entire organization, including Rotary’s public image and Foundation giving and programs. </a:t>
            </a:r>
          </a:p>
          <a:p>
            <a:endParaRPr lang="en-US" baseline="0" dirty="0" smtClean="0">
              <a:latin typeface="Arial" pitchFamily="34" charset="0"/>
              <a:cs typeface="Arial" pitchFamily="34" charset="0"/>
            </a:endParaRPr>
          </a:p>
          <a:p>
            <a:r>
              <a:rPr lang="en-US" dirty="0" smtClean="0">
                <a:latin typeface="Arial" pitchFamily="34" charset="0"/>
                <a:cs typeface="Arial" pitchFamily="34" charset="0"/>
              </a:rPr>
              <a:t>If</a:t>
            </a:r>
            <a:r>
              <a:rPr lang="en-US" baseline="0" dirty="0" smtClean="0">
                <a:latin typeface="Arial" pitchFamily="34" charset="0"/>
                <a:cs typeface="Arial" pitchFamily="34" charset="0"/>
              </a:rPr>
              <a:t> you s</a:t>
            </a:r>
            <a:r>
              <a:rPr lang="en-US" dirty="0" smtClean="0">
                <a:latin typeface="Arial" pitchFamily="34" charset="0"/>
                <a:cs typeface="Arial" pitchFamily="34" charset="0"/>
              </a:rPr>
              <a:t>tart anywhere on this chart, you can see how weakness in one area affects membership.</a:t>
            </a:r>
            <a:r>
              <a:rPr lang="en-US" baseline="0" dirty="0" smtClean="0">
                <a:latin typeface="Arial" pitchFamily="34" charset="0"/>
                <a:cs typeface="Arial" pitchFamily="34" charset="0"/>
              </a:rPr>
              <a:t> </a:t>
            </a:r>
            <a:r>
              <a:rPr lang="en-US" dirty="0" smtClean="0">
                <a:latin typeface="Arial" pitchFamily="34" charset="0"/>
                <a:cs typeface="Arial" pitchFamily="34" charset="0"/>
              </a:rPr>
              <a:t>Nearly all of our donors are members. So as membership declines, one of two things has</a:t>
            </a:r>
            <a:r>
              <a:rPr lang="en-US" baseline="0" dirty="0" smtClean="0">
                <a:latin typeface="Arial" pitchFamily="34" charset="0"/>
                <a:cs typeface="Arial" pitchFamily="34" charset="0"/>
              </a:rPr>
              <a:t> to</a:t>
            </a:r>
            <a:r>
              <a:rPr lang="en-US" dirty="0" smtClean="0">
                <a:latin typeface="Arial" pitchFamily="34" charset="0"/>
                <a:cs typeface="Arial" pitchFamily="34" charset="0"/>
              </a:rPr>
              <a:t> happen: Remaining donors have to contribute more to maintain current program funding levels, or if remaining donors are not able or willing to increase contributions,</a:t>
            </a:r>
            <a:r>
              <a:rPr lang="en-US" baseline="0" dirty="0" smtClean="0">
                <a:latin typeface="Arial" pitchFamily="34" charset="0"/>
                <a:cs typeface="Arial" pitchFamily="34" charset="0"/>
              </a:rPr>
              <a:t> </a:t>
            </a:r>
            <a:r>
              <a:rPr lang="en-US" dirty="0" smtClean="0">
                <a:latin typeface="Arial" pitchFamily="34" charset="0"/>
                <a:cs typeface="Arial" pitchFamily="34" charset="0"/>
              </a:rPr>
              <a:t>program funding wanes.</a:t>
            </a:r>
            <a:r>
              <a:rPr lang="en-US" baseline="0" dirty="0" smtClean="0">
                <a:latin typeface="Arial" pitchFamily="34" charset="0"/>
                <a:cs typeface="Arial" pitchFamily="34" charset="0"/>
              </a:rPr>
              <a:t> </a:t>
            </a:r>
          </a:p>
          <a:p>
            <a:endParaRPr lang="en-US" baseline="0" dirty="0" smtClean="0">
              <a:latin typeface="Arial" pitchFamily="34" charset="0"/>
              <a:cs typeface="Arial" pitchFamily="34" charset="0"/>
            </a:endParaRPr>
          </a:p>
          <a:p>
            <a:r>
              <a:rPr lang="en-US" dirty="0" smtClean="0">
                <a:latin typeface="Arial" pitchFamily="34" charset="0"/>
                <a:cs typeface="Arial" pitchFamily="34" charset="0"/>
              </a:rPr>
              <a:t>As program funding wanes, projects may not succeed.  Members and beneficiaries lose enthusiasm and this leads to lower public image. Lower public image further hampers interest in joining, lowering membership further, and so on,</a:t>
            </a:r>
            <a:r>
              <a:rPr lang="en-US" baseline="0" dirty="0" smtClean="0">
                <a:latin typeface="Arial" pitchFamily="34" charset="0"/>
                <a:cs typeface="Arial" pitchFamily="34" charset="0"/>
              </a:rPr>
              <a:t> and so on… It’s a self-reinforcing cycle.</a:t>
            </a:r>
            <a:endParaRPr lang="en-US" dirty="0" smtClean="0">
              <a:latin typeface="Arial" pitchFamily="34" charset="0"/>
              <a:cs typeface="Arial" pitchFamily="34" charset="0"/>
            </a:endParaRP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This is why membership is so important at the club level. Clubs need more members in order to participate in all the activities and programs they wish to take part. With more members, there are more membership dues coming in. With more membership dues coming in, there are more funds available for allocation. That means more programs and services can be created at the club, district, and international level for members to get involved with. The more involved the club and club members are – the better our organization and respective communities. </a:t>
            </a:r>
            <a:endParaRPr lang="en-US" baseline="0"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F684AE9E-CBC1-498D-876A-AACBADC11708}" type="slidenum">
              <a:rPr lang="en-US" smtClean="0"/>
              <a:pPr>
                <a:defRPr/>
              </a:pPr>
              <a:t>2</a:t>
            </a:fld>
            <a:endParaRPr lang="en-US" dirty="0"/>
          </a:p>
        </p:txBody>
      </p:sp>
    </p:spTree>
    <p:extLst>
      <p:ext uri="{BB962C8B-B14F-4D97-AF65-F5344CB8AC3E}">
        <p14:creationId xmlns:p14="http://schemas.microsoft.com/office/powerpoint/2010/main" val="3047369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Sort by submission date to see the leads that were most recently assigned to your club or district. You can also use the down arrow to see older leads and their status.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13FC5E-7B8C-495A-B428-ACEF1C93EE63}" type="slidenum">
              <a:rPr lang="en-US" smtClean="0"/>
              <a:t>21</a:t>
            </a:fld>
            <a:endParaRPr lang="en-US"/>
          </a:p>
        </p:txBody>
      </p:sp>
    </p:spTree>
    <p:extLst>
      <p:ext uri="{BB962C8B-B14F-4D97-AF65-F5344CB8AC3E}">
        <p14:creationId xmlns:p14="http://schemas.microsoft.com/office/powerpoint/2010/main" val="1095335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also sort by prospect type: relocating or returning member, referral, or prospective member. </a:t>
            </a:r>
          </a:p>
          <a:p>
            <a:endParaRPr lang="en-US" b="0" dirty="0"/>
          </a:p>
        </p:txBody>
      </p:sp>
      <p:sp>
        <p:nvSpPr>
          <p:cNvPr id="4" name="Slide Number Placeholder 3"/>
          <p:cNvSpPr>
            <a:spLocks noGrp="1"/>
          </p:cNvSpPr>
          <p:nvPr>
            <p:ph type="sldNum" sz="quarter" idx="10"/>
          </p:nvPr>
        </p:nvSpPr>
        <p:spPr/>
        <p:txBody>
          <a:bodyPr/>
          <a:lstStyle/>
          <a:p>
            <a:fld id="{7D13FC5E-7B8C-495A-B428-ACEF1C93EE63}" type="slidenum">
              <a:rPr lang="en-US" smtClean="0"/>
              <a:t>22</a:t>
            </a:fld>
            <a:endParaRPr lang="en-US"/>
          </a:p>
        </p:txBody>
      </p:sp>
    </p:spTree>
    <p:extLst>
      <p:ext uri="{BB962C8B-B14F-4D97-AF65-F5344CB8AC3E}">
        <p14:creationId xmlns:p14="http://schemas.microsoft.com/office/powerpoint/2010/main" val="2353371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click on the lead’s name, you’ll see the person’s profession, age range, gender, contact information (email address and phone numbers), preferred meeting location and time, and comments.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Rotary ID is a tracking number that is assigned to the lead. If a lead eventually becomes a Rotary member, it will become their member ID. If you use a third-party system, such as </a:t>
            </a:r>
            <a:r>
              <a:rPr lang="en-US" sz="1200" kern="1200" dirty="0" err="1" smtClean="0">
                <a:solidFill>
                  <a:schemeClr val="tx1"/>
                </a:solidFill>
                <a:effectLst/>
                <a:latin typeface="+mn-lt"/>
                <a:ea typeface="+mn-ea"/>
                <a:cs typeface="+mn-cs"/>
              </a:rPr>
              <a:t>DacDB</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ClubRunner</a:t>
            </a:r>
            <a:r>
              <a:rPr lang="en-US" sz="1200" kern="1200" dirty="0" smtClean="0">
                <a:solidFill>
                  <a:schemeClr val="tx1"/>
                </a:solidFill>
                <a:effectLst/>
                <a:latin typeface="+mn-lt"/>
                <a:ea typeface="+mn-ea"/>
                <a:cs typeface="+mn-cs"/>
              </a:rPr>
              <a:t>, to track your leads, be sure to </a:t>
            </a:r>
            <a:r>
              <a:rPr lang="en-US" sz="1200" b="1" kern="1200" dirty="0" smtClean="0">
                <a:solidFill>
                  <a:schemeClr val="tx1"/>
                </a:solidFill>
                <a:effectLst/>
                <a:latin typeface="+mn-lt"/>
                <a:ea typeface="+mn-ea"/>
                <a:cs typeface="+mn-cs"/>
              </a:rPr>
              <a:t>use the same ID</a:t>
            </a:r>
            <a:r>
              <a:rPr lang="en-US" sz="1200" kern="1200" dirty="0" smtClean="0">
                <a:solidFill>
                  <a:schemeClr val="tx1"/>
                </a:solidFill>
                <a:effectLst/>
                <a:latin typeface="+mn-lt"/>
                <a:ea typeface="+mn-ea"/>
                <a:cs typeface="+mn-cs"/>
              </a:rPr>
              <a:t> so that you don’t create a duplicate record. This also saves you time because you won’t have to enter information Rotary already has.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7D13FC5E-7B8C-495A-B428-ACEF1C93EE63}" type="slidenum">
              <a:rPr lang="en-US" smtClean="0"/>
              <a:t>23</a:t>
            </a:fld>
            <a:endParaRPr lang="en-US"/>
          </a:p>
        </p:txBody>
      </p:sp>
    </p:spTree>
    <p:extLst>
      <p:ext uri="{BB962C8B-B14F-4D97-AF65-F5344CB8AC3E}">
        <p14:creationId xmlns:p14="http://schemas.microsoft.com/office/powerpoint/2010/main" val="3806887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here’s how each status change was noted. When you’re ready to update the status of a lead, use the menu under Change Status. It has many options for both club and district users, as you’ll see in the next slide.</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7D13FC5E-7B8C-495A-B428-ACEF1C93EE63}" type="slidenum">
              <a:rPr lang="en-US" smtClean="0"/>
              <a:t>24</a:t>
            </a:fld>
            <a:endParaRPr lang="en-US"/>
          </a:p>
        </p:txBody>
      </p:sp>
    </p:spTree>
    <p:extLst>
      <p:ext uri="{BB962C8B-B14F-4D97-AF65-F5344CB8AC3E}">
        <p14:creationId xmlns:p14="http://schemas.microsoft.com/office/powerpoint/2010/main" val="1984666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Status options include:</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Reviewing the inquiry (you can make notes about the candidate’s interests or who should contact the candidate next)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Contacting the candidate (you can make notes about the conversation or your next steps)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Assigning a prospective member to another officer (this is a great option to use if other leaders, like assistant governors, are helping you follow up with a lead)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Reassigning the candidate to the district or determining that the candidate is not interested in your club or Rotary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Assigning the candidate to a club (when a district leader selects this status, a list of all available clubs appears, and the leader can select the one they think would be the best fit) </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Clubs can also indicate that: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candidate has visited the club for the first time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candidate is proposed for membership, letting the district leaders know they may soon become a new member.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candidate has</a:t>
            </a:r>
            <a:r>
              <a:rPr lang="en-US" sz="1200" kern="1200" baseline="0" dirty="0" smtClean="0">
                <a:solidFill>
                  <a:schemeClr val="tx1"/>
                </a:solidFill>
                <a:effectLst/>
                <a:latin typeface="+mn-lt"/>
                <a:ea typeface="+mn-ea"/>
                <a:cs typeface="+mn-cs"/>
              </a:rPr>
              <a:t> been</a:t>
            </a:r>
            <a:r>
              <a:rPr lang="en-US" sz="1200" kern="1200" dirty="0" smtClean="0">
                <a:solidFill>
                  <a:schemeClr val="tx1"/>
                </a:solidFill>
                <a:effectLst/>
                <a:latin typeface="+mn-lt"/>
                <a:ea typeface="+mn-ea"/>
                <a:cs typeface="+mn-cs"/>
              </a:rPr>
              <a:t> admitted to the club</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Any lead that is removed from your active leads page will still be visible in your membership leads reports. These reports are available to club and district officers and summarize what has happened to each lead assigned to a club.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13FC5E-7B8C-495A-B428-ACEF1C93EE63}" type="slidenum">
              <a:rPr lang="en-US" smtClean="0"/>
              <a:t>25</a:t>
            </a:fld>
            <a:endParaRPr lang="en-US"/>
          </a:p>
        </p:txBody>
      </p:sp>
    </p:spTree>
    <p:extLst>
      <p:ext uri="{BB962C8B-B14F-4D97-AF65-F5344CB8AC3E}">
        <p14:creationId xmlns:p14="http://schemas.microsoft.com/office/powerpoint/2010/main" val="2552179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Clubs can admit candidates directly through their Manage Membership Leads page by changing the their status to “Club admitted candidate” and reporting some basic demographic information.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your club admits candidates this way, your district and Rotary will know that the candidate has joined a club, and the lead will be removed from both the club’s and the district’s Manage Membership Leads pages.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Keep club and district officers informed about your membership leads by reporting changes in their status promptly. </a:t>
            </a:r>
            <a:r>
              <a:rPr lang="en-US" sz="1200" kern="1200" dirty="0" smtClean="0">
                <a:solidFill>
                  <a:schemeClr val="tx1"/>
                </a:solidFill>
                <a:effectLst/>
                <a:latin typeface="+mn-lt"/>
                <a:ea typeface="+mn-ea"/>
                <a:cs typeface="+mn-cs"/>
              </a:rPr>
              <a:t>This prevents leaders from approaching candidates with incorrect information in mind, for example, talking to a candidate about joining a club that has already been determined not to be a good fit.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13FC5E-7B8C-495A-B428-ACEF1C93EE63}" type="slidenum">
              <a:rPr lang="en-US" smtClean="0"/>
              <a:t>26</a:t>
            </a:fld>
            <a:endParaRPr lang="en-US"/>
          </a:p>
        </p:txBody>
      </p:sp>
    </p:spTree>
    <p:extLst>
      <p:ext uri="{BB962C8B-B14F-4D97-AF65-F5344CB8AC3E}">
        <p14:creationId xmlns:p14="http://schemas.microsoft.com/office/powerpoint/2010/main" val="3810308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chart shows who in the district can view and manage its leads. When Rotary receives a membership inquiry, a staff member assigns the candidate to a district. An email is sent to the district governor, all assistant governors, the district membership chair, and the executive secretary, if one was reported to Rotary. They and all other current district officers can update the lead’s status through the Manage Membership Leads page. Officers-elect and past officers can view the district’s leads. </a:t>
            </a:r>
          </a:p>
          <a:p>
            <a:pPr eaLnBrk="1" hangingPunct="1">
              <a:spcBef>
                <a:spcPct val="20000"/>
              </a:spcBef>
            </a:pPr>
            <a:endParaRPr lang="en-US" b="0" baseline="0" dirty="0">
              <a:solidFill>
                <a:schemeClr val="tx1">
                  <a:lumMod val="75000"/>
                  <a:lumOff val="25000"/>
                </a:schemeClr>
              </a:solidFill>
              <a:latin typeface="Georgia" panose="02040502050405020303" pitchFamily="18" charset="0"/>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7D13FC5E-7B8C-495A-B428-ACEF1C93EE63}" type="slidenum">
              <a:rPr lang="en-US" smtClean="0"/>
              <a:t>27</a:t>
            </a:fld>
            <a:endParaRPr lang="en-US"/>
          </a:p>
        </p:txBody>
      </p:sp>
    </p:spTree>
    <p:extLst>
      <p:ext uri="{BB962C8B-B14F-4D97-AF65-F5344CB8AC3E}">
        <p14:creationId xmlns:p14="http://schemas.microsoft.com/office/powerpoint/2010/main" val="206707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 club, the president, membership chair, secretary, and executive secretary have the most access. They receive an email notification when the district has assigned a lead to their club. They can update leads’ status, make notes, admit prospective members to membership, and run reports, all from the Manage Membership Leads page. It’s important to note that, if officers aren’t reported to Rotary, they can’t do these things. </a:t>
            </a:r>
          </a:p>
          <a:p>
            <a:r>
              <a:rPr lang="en-US" sz="1200" kern="1200" dirty="0" smtClean="0">
                <a:solidFill>
                  <a:schemeClr val="tx1"/>
                </a:solidFill>
                <a:effectLst/>
                <a:latin typeface="+mn-lt"/>
                <a:ea typeface="+mn-ea"/>
                <a:cs typeface="+mn-cs"/>
              </a:rPr>
              <a:t>Other club officers reported to Rotary (such as the club treasurer) can also manage leads. Immediate past and future officers can view leads.</a:t>
            </a:r>
          </a:p>
          <a:p>
            <a:endParaRPr lang="en-US"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D13FC5E-7B8C-495A-B428-ACEF1C93EE63}" type="slidenum">
              <a:rPr lang="en-US" smtClean="0"/>
              <a:t>28</a:t>
            </a:fld>
            <a:endParaRPr lang="en-US"/>
          </a:p>
        </p:txBody>
      </p:sp>
    </p:spTree>
    <p:extLst>
      <p:ext uri="{BB962C8B-B14F-4D97-AF65-F5344CB8AC3E}">
        <p14:creationId xmlns:p14="http://schemas.microsoft.com/office/powerpoint/2010/main" val="4277986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3FC5E-7B8C-495A-B428-ACEF1C93EE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0562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top of the Manage Membership Leads page is a link that club and district officers can use to view the Active and Historical Membership Leads Report, which shows all leads that are currently assigned and any leads that are no longer active.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13FC5E-7B8C-495A-B428-ACEF1C93EE63}" type="slidenum">
              <a:rPr lang="en-US" smtClean="0"/>
              <a:t>30</a:t>
            </a:fld>
            <a:endParaRPr lang="en-US"/>
          </a:p>
        </p:txBody>
      </p:sp>
    </p:spTree>
    <p:extLst>
      <p:ext uri="{BB962C8B-B14F-4D97-AF65-F5344CB8AC3E}">
        <p14:creationId xmlns:p14="http://schemas.microsoft.com/office/powerpoint/2010/main" val="300755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Narrow" panose="020B0606020202030204" pitchFamily="34" charset="0"/>
              </a:rPr>
              <a:t>Over the past five years, we’ve stayed at around 1.2 million members. Although we experienced a decrease last year, our membership remains strong.</a:t>
            </a:r>
          </a:p>
          <a:p>
            <a:endParaRPr lang="en-US" sz="1200" kern="1200" dirty="0" smtClean="0">
              <a:solidFill>
                <a:schemeClr val="tx1"/>
              </a:solidFill>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rPr>
              <a:t>But if we hope to accomplish all the good in the world that we want, we need to continue to grow. We need a commitment and a continued emphasis on developing membership from our club, district, and zone leaders.</a:t>
            </a:r>
          </a:p>
          <a:p>
            <a:endParaRPr lang="en-US" sz="1200" kern="1200" dirty="0" smtClean="0">
              <a:solidFill>
                <a:schemeClr val="tx1"/>
              </a:solidFill>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rPr>
              <a:t>Keeping Rotary relevant and thriving into our second century while continuing to enhance our members’ lives takes a willingness to be innovative, seek out diversity, and adapt to changing needs. It starts by understanding where we are and knowing what resources and tools we have that can help us accomplish our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u="none" baseline="0" dirty="0" smtClean="0">
              <a:latin typeface="Arial Narrow" panose="020B0606020202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u="none" baseline="0" dirty="0" smtClean="0">
              <a:latin typeface="Arial Narrow" panose="020B0606020202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u="none" baseline="0" dirty="0" smtClean="0">
              <a:latin typeface="Arial Narrow" panose="020B0606020202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3</a:t>
            </a:fld>
            <a:endParaRPr lang="en-US"/>
          </a:p>
        </p:txBody>
      </p:sp>
    </p:spTree>
    <p:extLst>
      <p:ext uri="{BB962C8B-B14F-4D97-AF65-F5344CB8AC3E}">
        <p14:creationId xmlns:p14="http://schemas.microsoft.com/office/powerpoint/2010/main" val="3557449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Membership Leads Executive Summary lets both clubs and districts see how well the district is managing its leads, including how much time, on average, it takes district leaders to contact candidates, assign them to clubs, and admit them. Other parts of the report show how candidates heard about Rotary and track your media outreach, program, event, and other public relation campaign successes.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13FC5E-7B8C-495A-B428-ACEF1C93EE63}" type="slidenum">
              <a:rPr lang="en-US" smtClean="0"/>
              <a:t>31</a:t>
            </a:fld>
            <a:endParaRPr lang="en-US"/>
          </a:p>
        </p:txBody>
      </p:sp>
    </p:spTree>
    <p:extLst>
      <p:ext uri="{BB962C8B-B14F-4D97-AF65-F5344CB8AC3E}">
        <p14:creationId xmlns:p14="http://schemas.microsoft.com/office/powerpoint/2010/main" val="110859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301"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aseline="0" dirty="0" smtClean="0"/>
              <a:t>The Connect to Membership Leads guide provide greater details on this flow from the Rotary website to the club, details the responsibilities for managing leads at the district and club levels, and provides links to downloadable “how to” guides for district and club leaders. There are also one hour webinars on managing Membership Leads for districts and clubs available for viewing and download on Rotary Membership’s Vimeo </a:t>
            </a:r>
            <a:r>
              <a:rPr lang="en-US" sz="1200" baseline="0" smtClean="0"/>
              <a:t>page.</a:t>
            </a:r>
            <a:endParaRPr lang="en-US" sz="1600" dirty="0" smtClean="0">
              <a:latin typeface="Georgia" panose="02040502050405020303" pitchFamily="18" charset="0"/>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21-Oct-2018</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32</a:t>
            </a:fld>
            <a:endParaRPr lang="en-US" dirty="0"/>
          </a:p>
        </p:txBody>
      </p:sp>
    </p:spTree>
    <p:extLst>
      <p:ext uri="{BB962C8B-B14F-4D97-AF65-F5344CB8AC3E}">
        <p14:creationId xmlns:p14="http://schemas.microsoft.com/office/powerpoint/2010/main" val="100206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We’ve covered a lot today. I hope you have a better understanding of what using membership leads can do for your club and district. Here are some steps you can take to get the most out of your leads: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Show this presentation to others in your district or club to help them understand the value of using membership leads. Talk about the types of prospective members that may be looking for you.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 If you’re a club officer, let your district leaders know that you’re interested in having leads assigned to your club.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Make sure your district leaders have a clear idea of the experience your club can offer candidates. The better district leaders know a club, the more successful they’ll be in assigning candidates that are a good fit.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Make a plan for how you’ll manage your leads. Include who will contact candidates first and who will update the status of leads.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Continue to promote Rotary and encourage people to go to rotary.org/join to ask about joining a club.</a:t>
            </a:r>
          </a:p>
          <a:p>
            <a:r>
              <a:rPr lang="en-US" sz="1200" kern="1200" dirty="0" smtClean="0">
                <a:solidFill>
                  <a:schemeClr val="tx1"/>
                </a:solidFill>
                <a:effectLst/>
                <a:latin typeface="+mn-lt"/>
                <a:ea typeface="+mn-ea"/>
                <a:cs typeface="+mn-cs"/>
              </a:rPr>
              <a:t> </a:t>
            </a:r>
            <a:endParaRPr lang="en-US" sz="1200" b="1" kern="1200" dirty="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13FC5E-7B8C-495A-B428-ACEF1C93EE63}" type="slidenum">
              <a:rPr lang="en-US" smtClean="0"/>
              <a:t>33</a:t>
            </a:fld>
            <a:endParaRPr lang="en-US"/>
          </a:p>
        </p:txBody>
      </p:sp>
    </p:spTree>
    <p:extLst>
      <p:ext uri="{BB962C8B-B14F-4D97-AF65-F5344CB8AC3E}">
        <p14:creationId xmlns:p14="http://schemas.microsoft.com/office/powerpoint/2010/main" val="68982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13FC5E-7B8C-495A-B428-ACEF1C93EE63}" type="slidenum">
              <a:rPr lang="en-US" smtClean="0"/>
              <a:t>34</a:t>
            </a:fld>
            <a:endParaRPr lang="en-US"/>
          </a:p>
        </p:txBody>
      </p:sp>
    </p:spTree>
    <p:extLst>
      <p:ext uri="{BB962C8B-B14F-4D97-AF65-F5344CB8AC3E}">
        <p14:creationId xmlns:p14="http://schemas.microsoft.com/office/powerpoint/2010/main" val="2560621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3F1467-4B76-44CD-8E24-C5BE86A26BFF}" type="slidenum">
              <a:rPr lang="en-US" smtClean="0"/>
              <a:t>35</a:t>
            </a:fld>
            <a:endParaRPr lang="en-US"/>
          </a:p>
        </p:txBody>
      </p:sp>
    </p:spTree>
    <p:extLst>
      <p:ext uri="{BB962C8B-B14F-4D97-AF65-F5344CB8AC3E}">
        <p14:creationId xmlns:p14="http://schemas.microsoft.com/office/powerpoint/2010/main" val="165981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B3F1467-4B76-44CD-8E24-C5BE86A26BFF}" type="slidenum">
              <a:rPr lang="en-US" smtClean="0"/>
              <a:t>4</a:t>
            </a:fld>
            <a:endParaRPr lang="en-US"/>
          </a:p>
        </p:txBody>
      </p:sp>
    </p:spTree>
    <p:extLst>
      <p:ext uri="{BB962C8B-B14F-4D97-AF65-F5344CB8AC3E}">
        <p14:creationId xmlns:p14="http://schemas.microsoft.com/office/powerpoint/2010/main" val="233090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B3F1467-4B76-44CD-8E24-C5BE86A26BFF}" type="slidenum">
              <a:rPr lang="en-US" smtClean="0"/>
              <a:t>5</a:t>
            </a:fld>
            <a:endParaRPr lang="en-US"/>
          </a:p>
        </p:txBody>
      </p:sp>
    </p:spTree>
    <p:extLst>
      <p:ext uri="{BB962C8B-B14F-4D97-AF65-F5344CB8AC3E}">
        <p14:creationId xmlns:p14="http://schemas.microsoft.com/office/powerpoint/2010/main" val="1494725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Narrow" panose="020B0606020202030204" pitchFamily="34" charset="0"/>
              </a:rPr>
              <a:t>Our demographic information also shows some interesting trends. Currently, 78 percent of members worldwide are male, while only 22 percent are female. Approximately 7,000 new female members join Rotary each year, though as with all global trends, these percentages vary by region, district, and even club.</a:t>
            </a:r>
          </a:p>
          <a:p>
            <a:endParaRPr lang="en-US" sz="1200" kern="1200" smtClean="0">
              <a:solidFill>
                <a:schemeClr val="tx1"/>
              </a:solidFill>
              <a:effectLst/>
              <a:latin typeface="Arial Narrow" panose="020B0606020202030204" pitchFamily="34" charset="0"/>
            </a:endParaRPr>
          </a:p>
          <a:p>
            <a:r>
              <a:rPr lang="en-US" sz="1200" kern="1200" smtClean="0">
                <a:solidFill>
                  <a:schemeClr val="tx1"/>
                </a:solidFill>
                <a:effectLst/>
                <a:latin typeface="Arial Narrow" panose="020B0606020202030204" pitchFamily="34" charset="0"/>
              </a:rPr>
              <a:t>The age of our members is harder to gauge, because 41 percent don’t include their age in their membership profiles. But the information in Rotary Club Central suggests that the majority of our members are between ages 50 and 69. Last year, we did see a slight increase in members under 40 years old.</a:t>
            </a:r>
          </a:p>
          <a:p>
            <a:endParaRPr lang="en-US" sz="1200" kern="1200" smtClean="0">
              <a:solidFill>
                <a:schemeClr val="tx1"/>
              </a:solidFill>
              <a:effectLst/>
              <a:latin typeface="Arial Narrow" panose="020B0606020202030204" pitchFamily="34" charset="0"/>
            </a:endParaRPr>
          </a:p>
          <a:p>
            <a:r>
              <a:rPr lang="en-US" sz="1200" kern="1200" smtClean="0">
                <a:solidFill>
                  <a:schemeClr val="tx1"/>
                </a:solidFill>
                <a:effectLst/>
                <a:latin typeface="Arial Narrow" panose="020B0606020202030204" pitchFamily="34" charset="0"/>
              </a:rPr>
              <a:t>Diversity is one of Rotary’s core values. It enables us to connect different perspectives and approach problems from many angles. To make sure that Rotary is still here 100 years from now, we need to look for ways to make our membership reflect the communities we serve. Making Rotary attractive to younger professionals and those reaching the age of retirement is equally important to Rotary’s future. Think about what Rotary offers them that is unique or better than what our competitors offer.</a:t>
            </a:r>
          </a:p>
          <a:p>
            <a:endParaRPr lang="en-US" sz="1200" i="1" kern="1200" smtClean="0">
              <a:solidFill>
                <a:schemeClr val="tx1"/>
              </a:solidFill>
              <a:effectLst/>
              <a:latin typeface="Arial Narrow" panose="020B0606020202030204" pitchFamily="34" charset="0"/>
            </a:endParaRPr>
          </a:p>
          <a:p>
            <a:r>
              <a:rPr lang="en-US" sz="1200" i="1" kern="1200" smtClean="0">
                <a:solidFill>
                  <a:schemeClr val="tx1"/>
                </a:solidFill>
                <a:effectLst/>
                <a:latin typeface="Arial Narrow" panose="020B0606020202030204" pitchFamily="34" charset="0"/>
              </a:rPr>
              <a:t>NOTE TO SPEAKER: You can view the gender and age summaries for your clubs and districts for the past five years on Rotary Club Central. Members can add their age information in their My Rotary profile.</a:t>
            </a:r>
            <a:endParaRPr lang="en-US" sz="1200"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6</a:t>
            </a:fld>
            <a:endParaRPr lang="en-US" dirty="0"/>
          </a:p>
        </p:txBody>
      </p:sp>
    </p:spTree>
    <p:extLst>
      <p:ext uri="{BB962C8B-B14F-4D97-AF65-F5344CB8AC3E}">
        <p14:creationId xmlns:p14="http://schemas.microsoft.com/office/powerpoint/2010/main" val="35680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194175"/>
          </a:xfrm>
        </p:spPr>
        <p:txBody>
          <a:bodyPr/>
          <a:lstStyle/>
          <a:p>
            <a:r>
              <a:rPr lang="en-US" b="1" i="1" kern="1200" smtClean="0">
                <a:solidFill>
                  <a:schemeClr val="tx1"/>
                </a:solidFill>
                <a:effectLst/>
                <a:latin typeface="Arial Narrow" panose="020B0606020202030204" pitchFamily="34" charset="0"/>
              </a:rPr>
              <a:t>NOTE TO SPEAKER: </a:t>
            </a:r>
            <a:r>
              <a:rPr lang="en-US" i="1" kern="1200" smtClean="0">
                <a:solidFill>
                  <a:schemeClr val="tx1"/>
                </a:solidFill>
                <a:effectLst/>
                <a:latin typeface="Arial Narrow" panose="020B0606020202030204" pitchFamily="34" charset="0"/>
              </a:rPr>
              <a:t>Age and gender trends are found on the dashboard of Rotary Club Central.</a:t>
            </a:r>
            <a:endParaRPr lang="en-US" kern="1200" smtClean="0">
              <a:solidFill>
                <a:schemeClr val="tx1"/>
              </a:solidFill>
              <a:effectLst/>
              <a:latin typeface="Arial Narrow" panose="020B0606020202030204" pitchFamily="34" charset="0"/>
            </a:endParaRPr>
          </a:p>
          <a:p>
            <a:r>
              <a:rPr lang="en-US" i="1" kern="1200" smtClean="0">
                <a:solidFill>
                  <a:schemeClr val="tx1"/>
                </a:solidFill>
                <a:effectLst/>
                <a:latin typeface="Arial Narrow" panose="020B0606020202030204" pitchFamily="34" charset="0"/>
              </a:rPr>
              <a:t/>
            </a:r>
            <a:br>
              <a:rPr lang="en-US" i="1" kern="1200" smtClean="0">
                <a:solidFill>
                  <a:schemeClr val="tx1"/>
                </a:solidFill>
                <a:effectLst/>
                <a:latin typeface="Arial Narrow" panose="020B0606020202030204" pitchFamily="34" charset="0"/>
              </a:rPr>
            </a:br>
            <a:r>
              <a:rPr lang="en-US" i="1" kern="1200" smtClean="0">
                <a:solidFill>
                  <a:schemeClr val="tx1"/>
                </a:solidFill>
                <a:effectLst/>
                <a:latin typeface="Arial Narrow" panose="020B0606020202030204" pitchFamily="34" charset="0"/>
              </a:rPr>
              <a:t>ONLY DISTRICT-LEVEL LEADERS AND ABOVE CAN ACCESS THE ADDITIONAL REPORTS LISTED BELOW.</a:t>
            </a:r>
            <a:endParaRPr lang="en-US" kern="1200" smtClean="0">
              <a:solidFill>
                <a:schemeClr val="tx1"/>
              </a:solidFill>
              <a:effectLst/>
              <a:latin typeface="Arial Narrow" panose="020B0606020202030204" pitchFamily="34" charset="0"/>
            </a:endParaRPr>
          </a:p>
          <a:p>
            <a:r>
              <a:rPr lang="en-US" i="1" kern="1200" smtClean="0">
                <a:solidFill>
                  <a:schemeClr val="tx1"/>
                </a:solidFill>
                <a:effectLst/>
                <a:latin typeface="Arial Narrow" panose="020B0606020202030204" pitchFamily="34" charset="0"/>
              </a:rPr>
              <a:t>Where you see Xs on the slide and in the notes below, replace them with data from Rotary Club Central, or delete them. Unhide the slide (use the Slide Show menu) so it’s visible during the presentation. Draw comparisons between regional and global trends, and add your observations.</a:t>
            </a:r>
            <a:endParaRPr lang="en-US" kern="1200" smtClean="0">
              <a:solidFill>
                <a:schemeClr val="tx1"/>
              </a:solidFill>
              <a:effectLst/>
              <a:latin typeface="Arial Narrow" panose="020B0606020202030204" pitchFamily="34" charset="0"/>
            </a:endParaRPr>
          </a:p>
          <a:p>
            <a:r>
              <a:rPr lang="en-US" kern="1200" smtClean="0">
                <a:solidFill>
                  <a:schemeClr val="tx1"/>
                </a:solidFill>
                <a:effectLst/>
                <a:latin typeface="Arial Narrow" panose="020B0606020202030204" pitchFamily="34" charset="0"/>
              </a:rPr>
              <a:t> </a:t>
            </a:r>
          </a:p>
          <a:p>
            <a:r>
              <a:rPr lang="en-US" i="1" kern="1200" smtClean="0">
                <a:solidFill>
                  <a:schemeClr val="tx1"/>
                </a:solidFill>
                <a:effectLst/>
                <a:latin typeface="Arial Narrow" panose="020B0606020202030204" pitchFamily="34" charset="0"/>
              </a:rPr>
              <a:t>Under “Reports” in Rotary Club Central:</a:t>
            </a:r>
          </a:p>
          <a:p>
            <a:endParaRPr lang="en-US" kern="1200" smtClean="0">
              <a:solidFill>
                <a:schemeClr val="tx1"/>
              </a:solidFill>
              <a:effectLst/>
              <a:latin typeface="Arial Narrow" panose="020B0606020202030204" pitchFamily="34" charset="0"/>
            </a:endParaRPr>
          </a:p>
          <a:p>
            <a:pPr marL="171450" indent="-171450">
              <a:buFont typeface="Arial" panose="020B0604020202020204" pitchFamily="34" charset="0"/>
              <a:buChar char="•"/>
            </a:pPr>
            <a:r>
              <a:rPr lang="en-US" i="1" kern="1200" smtClean="0">
                <a:solidFill>
                  <a:schemeClr val="tx1"/>
                </a:solidFill>
                <a:effectLst/>
                <a:latin typeface="Arial Narrow" panose="020B0606020202030204" pitchFamily="34" charset="0"/>
              </a:rPr>
              <a:t>“Clubs in a District“ provides current club and member counts</a:t>
            </a:r>
            <a:endParaRPr lang="en-US" kern="1200" smtClean="0">
              <a:solidFill>
                <a:schemeClr val="tx1"/>
              </a:solidFill>
              <a:effectLst/>
              <a:latin typeface="Arial Narrow" panose="020B0606020202030204" pitchFamily="34" charset="0"/>
            </a:endParaRPr>
          </a:p>
          <a:p>
            <a:pPr marL="171450" indent="-171450">
              <a:buFont typeface="Arial" panose="020B0604020202020204" pitchFamily="34" charset="0"/>
              <a:buChar char="•"/>
            </a:pPr>
            <a:r>
              <a:rPr lang="en-US" i="1" kern="1200" smtClean="0">
                <a:solidFill>
                  <a:schemeClr val="tx1"/>
                </a:solidFill>
                <a:effectLst/>
                <a:latin typeface="Arial Narrow" panose="020B0606020202030204" pitchFamily="34" charset="0"/>
              </a:rPr>
              <a:t>“Member Viability and Growth” calculates retention trends over three years</a:t>
            </a:r>
            <a:endParaRPr lang="en-US" kern="1200" smtClean="0">
              <a:solidFill>
                <a:schemeClr val="tx1"/>
              </a:solidFill>
              <a:effectLst/>
              <a:latin typeface="Arial Narrow" panose="020B0606020202030204" pitchFamily="34" charset="0"/>
            </a:endParaRPr>
          </a:p>
          <a:p>
            <a:pPr marL="171450" indent="-171450">
              <a:buFont typeface="Arial" panose="020B0604020202020204" pitchFamily="34" charset="0"/>
              <a:buChar char="•"/>
            </a:pPr>
            <a:r>
              <a:rPr lang="en-US" i="1" kern="1200" smtClean="0">
                <a:solidFill>
                  <a:schemeClr val="tx1"/>
                </a:solidFill>
                <a:effectLst/>
                <a:latin typeface="Arial Narrow" panose="020B0606020202030204" pitchFamily="34" charset="0"/>
              </a:rPr>
              <a:t>“5-Year History of Rotary Club Membership Figures” provides membership trends</a:t>
            </a:r>
            <a:endParaRPr lang="en-US" kern="1200" smtClean="0">
              <a:solidFill>
                <a:schemeClr val="tx1"/>
              </a:solidFill>
              <a:effectLst/>
              <a:latin typeface="Arial Narrow" panose="020B0606020202030204" pitchFamily="34" charset="0"/>
            </a:endParaRPr>
          </a:p>
          <a:p>
            <a:pPr marL="171450" indent="-171450">
              <a:buFont typeface="Arial" panose="020B0604020202020204" pitchFamily="34" charset="0"/>
              <a:buChar char="•"/>
            </a:pPr>
            <a:r>
              <a:rPr lang="en-US" i="1" kern="1200" smtClean="0">
                <a:solidFill>
                  <a:schemeClr val="tx1"/>
                </a:solidFill>
                <a:effectLst/>
                <a:latin typeface="Arial Narrow" panose="020B0606020202030204" pitchFamily="34" charset="0"/>
              </a:rPr>
              <a:t>“Club Viability and Growth” tracks club development trends over five years</a:t>
            </a:r>
            <a:endParaRPr lang="en-US" kern="1200" smtClean="0">
              <a:solidFill>
                <a:schemeClr val="tx1"/>
              </a:solidFill>
              <a:effectLst/>
              <a:latin typeface="Arial Narrow" panose="020B0606020202030204" pitchFamily="34" charset="0"/>
            </a:endParaRPr>
          </a:p>
          <a:p>
            <a:r>
              <a:rPr lang="en-US" b="1" kern="1200" smtClean="0">
                <a:solidFill>
                  <a:schemeClr val="tx1"/>
                </a:solidFill>
                <a:effectLst/>
                <a:latin typeface="Arial Narrow" panose="020B0606020202030204" pitchFamily="34" charset="0"/>
              </a:rPr>
              <a:t> </a:t>
            </a:r>
            <a:endParaRPr lang="en-US" kern="1200" smtClean="0">
              <a:solidFill>
                <a:schemeClr val="tx1"/>
              </a:solidFill>
              <a:effectLst/>
              <a:latin typeface="Arial Narrow" panose="020B0606020202030204" pitchFamily="34" charset="0"/>
            </a:endParaRPr>
          </a:p>
          <a:p>
            <a:r>
              <a:rPr lang="en-US" b="1" kern="1200" smtClean="0">
                <a:solidFill>
                  <a:schemeClr val="tx1"/>
                </a:solidFill>
                <a:effectLst/>
                <a:latin typeface="Arial Narrow" panose="020B0606020202030204" pitchFamily="34" charset="0"/>
              </a:rPr>
              <a:t>SPEAKER:</a:t>
            </a:r>
          </a:p>
          <a:p>
            <a:endParaRPr lang="en-US" kern="1200" smtClean="0">
              <a:solidFill>
                <a:schemeClr val="tx1"/>
              </a:solidFill>
              <a:effectLst/>
              <a:latin typeface="Arial Narrow" panose="020B0606020202030204" pitchFamily="34" charset="0"/>
            </a:endParaRPr>
          </a:p>
          <a:p>
            <a:r>
              <a:rPr lang="en-US" b="1" kern="1200" smtClean="0">
                <a:solidFill>
                  <a:schemeClr val="tx1"/>
                </a:solidFill>
                <a:effectLst/>
                <a:latin typeface="Arial Narrow" panose="020B0606020202030204" pitchFamily="34" charset="0"/>
              </a:rPr>
              <a:t>DISTRICT PROFILE FOR Dxxx, AS OF (date)</a:t>
            </a:r>
            <a:endParaRPr lang="en-US" kern="1200" smtClean="0">
              <a:solidFill>
                <a:schemeClr val="tx1"/>
              </a:solidFill>
              <a:effectLst/>
              <a:latin typeface="Arial Narrow" panose="020B0606020202030204" pitchFamily="34" charset="0"/>
            </a:endParaRPr>
          </a:p>
          <a:p>
            <a:r>
              <a:rPr lang="en-US" b="1" kern="1200" smtClean="0">
                <a:solidFill>
                  <a:schemeClr val="tx1"/>
                </a:solidFill>
                <a:effectLst/>
                <a:latin typeface="Arial Narrow" panose="020B0606020202030204" pitchFamily="34" charset="0"/>
              </a:rPr>
              <a:t/>
            </a:r>
            <a:br>
              <a:rPr lang="en-US" b="1" kern="1200" smtClean="0">
                <a:solidFill>
                  <a:schemeClr val="tx1"/>
                </a:solidFill>
                <a:effectLst/>
                <a:latin typeface="Arial Narrow" panose="020B0606020202030204" pitchFamily="34" charset="0"/>
              </a:rPr>
            </a:br>
            <a:r>
              <a:rPr lang="en-US" b="1" kern="1200" smtClean="0">
                <a:solidFill>
                  <a:schemeClr val="tx1"/>
                </a:solidFill>
                <a:effectLst/>
                <a:latin typeface="Arial Narrow" panose="020B0606020202030204" pitchFamily="34" charset="0"/>
              </a:rPr>
              <a:t>GENERAL MEMBERSHIP TREND</a:t>
            </a:r>
            <a:r>
              <a:rPr lang="en-US" kern="1200" smtClean="0">
                <a:solidFill>
                  <a:schemeClr val="tx1"/>
                </a:solidFill>
                <a:effectLst/>
                <a:latin typeface="Arial Narrow" panose="020B0606020202030204" pitchFamily="34" charset="0"/>
              </a:rPr>
              <a:t/>
            </a:r>
            <a:br>
              <a:rPr lang="en-US" kern="1200" smtClean="0">
                <a:solidFill>
                  <a:schemeClr val="tx1"/>
                </a:solidFill>
                <a:effectLst/>
                <a:latin typeface="Arial Narrow" panose="020B0606020202030204" pitchFamily="34" charset="0"/>
              </a:rPr>
            </a:br>
            <a:r>
              <a:rPr lang="en-US" kern="1200" smtClean="0">
                <a:solidFill>
                  <a:schemeClr val="tx1"/>
                </a:solidFill>
                <a:effectLst/>
                <a:latin typeface="Arial Narrow" panose="020B0606020202030204" pitchFamily="34" charset="0"/>
              </a:rPr>
              <a:t>Currently there are </a:t>
            </a:r>
            <a:r>
              <a:rPr lang="en-US" b="1" kern="1200" smtClean="0">
                <a:solidFill>
                  <a:schemeClr val="tx1"/>
                </a:solidFill>
                <a:effectLst/>
                <a:latin typeface="Arial Narrow" panose="020B0606020202030204" pitchFamily="34" charset="0"/>
              </a:rPr>
              <a:t>xx </a:t>
            </a:r>
            <a:r>
              <a:rPr lang="en-US" kern="1200" smtClean="0">
                <a:solidFill>
                  <a:schemeClr val="tx1"/>
                </a:solidFill>
                <a:effectLst/>
                <a:latin typeface="Arial Narrow" panose="020B0606020202030204" pitchFamily="34" charset="0"/>
              </a:rPr>
              <a:t>clubs and </a:t>
            </a:r>
            <a:r>
              <a:rPr lang="en-US" b="1" kern="1200" smtClean="0">
                <a:solidFill>
                  <a:schemeClr val="tx1"/>
                </a:solidFill>
                <a:effectLst/>
                <a:latin typeface="Arial Narrow" panose="020B0606020202030204" pitchFamily="34" charset="0"/>
              </a:rPr>
              <a:t>xxxx </a:t>
            </a:r>
            <a:r>
              <a:rPr lang="en-US" kern="1200" smtClean="0">
                <a:solidFill>
                  <a:schemeClr val="tx1"/>
                </a:solidFill>
                <a:effectLst/>
                <a:latin typeface="Arial Narrow" panose="020B0606020202030204" pitchFamily="34" charset="0"/>
              </a:rPr>
              <a:t>members.</a:t>
            </a:r>
          </a:p>
          <a:p>
            <a:r>
              <a:rPr lang="en-US" b="1" kern="1200" smtClean="0">
                <a:solidFill>
                  <a:schemeClr val="tx1"/>
                </a:solidFill>
                <a:effectLst/>
                <a:latin typeface="Arial Narrow" panose="020B0606020202030204" pitchFamily="34" charset="0"/>
              </a:rPr>
              <a:t/>
            </a:r>
            <a:br>
              <a:rPr lang="en-US" b="1" kern="1200" smtClean="0">
                <a:solidFill>
                  <a:schemeClr val="tx1"/>
                </a:solidFill>
                <a:effectLst/>
                <a:latin typeface="Arial Narrow" panose="020B0606020202030204" pitchFamily="34" charset="0"/>
              </a:rPr>
            </a:br>
            <a:r>
              <a:rPr lang="en-US" b="1" kern="1200" smtClean="0">
                <a:solidFill>
                  <a:schemeClr val="tx1"/>
                </a:solidFill>
                <a:effectLst/>
                <a:latin typeface="Arial Narrow" panose="020B0606020202030204" pitchFamily="34" charset="0"/>
              </a:rPr>
              <a:t>RETENTION</a:t>
            </a:r>
            <a:r>
              <a:rPr lang="en-US" kern="1200" smtClean="0">
                <a:solidFill>
                  <a:schemeClr val="tx1"/>
                </a:solidFill>
                <a:effectLst/>
                <a:latin typeface="Arial Narrow" panose="020B0606020202030204" pitchFamily="34" charset="0"/>
              </a:rPr>
              <a:t/>
            </a:r>
            <a:br>
              <a:rPr lang="en-US" kern="1200" smtClean="0">
                <a:solidFill>
                  <a:schemeClr val="tx1"/>
                </a:solidFill>
                <a:effectLst/>
                <a:latin typeface="Arial Narrow" panose="020B0606020202030204" pitchFamily="34" charset="0"/>
              </a:rPr>
            </a:br>
            <a:r>
              <a:rPr lang="en-US" kern="1200" smtClean="0">
                <a:solidFill>
                  <a:schemeClr val="tx1"/>
                </a:solidFill>
                <a:effectLst/>
                <a:latin typeface="Arial Narrow" panose="020B0606020202030204" pitchFamily="34" charset="0"/>
              </a:rPr>
              <a:t>The district’s retention profile from July 2015 to June 2018 (three years) is shown in the following:</a:t>
            </a:r>
            <a:br>
              <a:rPr lang="en-US" kern="1200" smtClean="0">
                <a:solidFill>
                  <a:schemeClr val="tx1"/>
                </a:solidFill>
                <a:effectLst/>
                <a:latin typeface="Arial Narrow" panose="020B0606020202030204" pitchFamily="34" charset="0"/>
              </a:rPr>
            </a:br>
            <a:r>
              <a:rPr lang="en-US" b="1" kern="1200" smtClean="0">
                <a:solidFill>
                  <a:schemeClr val="tx1"/>
                </a:solidFill>
                <a:effectLst/>
                <a:latin typeface="Arial Narrow" panose="020B0606020202030204" pitchFamily="34" charset="0"/>
              </a:rPr>
              <a:t>New member retention is xx percent; existing member retention is xx percent.</a:t>
            </a:r>
            <a:endParaRPr lang="en-US" kern="1200" smtClean="0">
              <a:solidFill>
                <a:schemeClr val="tx1"/>
              </a:solidFill>
              <a:effectLst/>
              <a:latin typeface="Arial Narrow" panose="020B0606020202030204" pitchFamily="34" charset="0"/>
            </a:endParaRPr>
          </a:p>
          <a:p>
            <a:r>
              <a:rPr lang="en-US" kern="1200" smtClean="0">
                <a:solidFill>
                  <a:schemeClr val="tx1"/>
                </a:solidFill>
                <a:effectLst/>
                <a:latin typeface="Arial Narrow" panose="020B0606020202030204" pitchFamily="34" charset="0"/>
              </a:rPr>
              <a:t/>
            </a:r>
            <a:br>
              <a:rPr lang="en-US" kern="1200" smtClean="0">
                <a:solidFill>
                  <a:schemeClr val="tx1"/>
                </a:solidFill>
                <a:effectLst/>
                <a:latin typeface="Arial Narrow" panose="020B0606020202030204" pitchFamily="34" charset="0"/>
              </a:rPr>
            </a:br>
            <a:r>
              <a:rPr lang="en-US" kern="1200" smtClean="0">
                <a:solidFill>
                  <a:schemeClr val="tx1"/>
                </a:solidFill>
                <a:effectLst/>
                <a:latin typeface="Arial Narrow" panose="020B0606020202030204" pitchFamily="34" charset="0"/>
              </a:rPr>
              <a:t>Retention is calculated on a three-year cycle, so we are treating a “new” member as someone who joined within the last three years:</a:t>
            </a:r>
          </a:p>
          <a:p>
            <a:pPr marL="628650" lvl="1" indent="-171450">
              <a:buFont typeface="Arial" panose="020B0604020202020204" pitchFamily="34" charset="0"/>
              <a:buChar char="•"/>
            </a:pPr>
            <a:r>
              <a:rPr lang="en-US" kern="1200" smtClean="0">
                <a:solidFill>
                  <a:schemeClr val="tx1"/>
                </a:solidFill>
                <a:effectLst/>
                <a:latin typeface="Arial Narrow" panose="020B0606020202030204" pitchFamily="34" charset="0"/>
              </a:rPr>
              <a:t>xx percent of members who joined prior to 1 July 2015 are still members</a:t>
            </a:r>
          </a:p>
          <a:p>
            <a:pPr marL="628650" lvl="1" indent="-171450">
              <a:buFont typeface="Arial" panose="020B0604020202020204" pitchFamily="34" charset="0"/>
              <a:buChar char="•"/>
            </a:pPr>
            <a:r>
              <a:rPr lang="en-US" kern="1200" smtClean="0">
                <a:solidFill>
                  <a:schemeClr val="tx1"/>
                </a:solidFill>
                <a:effectLst/>
                <a:latin typeface="Arial Narrow" panose="020B0606020202030204" pitchFamily="34" charset="0"/>
              </a:rPr>
              <a:t>xx percent of members who joined after 1 July 2015 are still members</a:t>
            </a:r>
          </a:p>
          <a:p>
            <a:pPr marL="628650" lvl="1" indent="-171450">
              <a:buFont typeface="Arial" panose="020B0604020202020204" pitchFamily="34" charset="0"/>
              <a:buChar char="•"/>
            </a:pPr>
            <a:endParaRPr lang="en-US" kern="1200" smtClean="0">
              <a:solidFill>
                <a:schemeClr val="tx1"/>
              </a:solidFill>
              <a:effectLst/>
              <a:latin typeface="Arial Narrow" panose="020B0606020202030204" pitchFamily="34" charset="0"/>
            </a:endParaRPr>
          </a:p>
          <a:p>
            <a:r>
              <a:rPr lang="en-US" b="1" kern="1200" smtClean="0">
                <a:solidFill>
                  <a:schemeClr val="tx1"/>
                </a:solidFill>
                <a:effectLst/>
                <a:latin typeface="Arial Narrow" panose="020B0606020202030204" pitchFamily="34" charset="0"/>
              </a:rPr>
              <a:t>[Add your observations:]</a:t>
            </a:r>
            <a:endParaRPr lang="en-US" kern="1200" smtClean="0">
              <a:solidFill>
                <a:schemeClr val="tx1"/>
              </a:solidFill>
              <a:effectLst/>
              <a:latin typeface="Arial Narrow" panose="020B0606020202030204" pitchFamily="34" charset="0"/>
            </a:endParaRPr>
          </a:p>
          <a:p>
            <a:r>
              <a:rPr lang="en-US" kern="1200" smtClean="0">
                <a:solidFill>
                  <a:schemeClr val="tx1"/>
                </a:solidFill>
                <a:effectLst/>
                <a:latin typeface="Arial Narrow" panose="020B0606020202030204" pitchFamily="34" charset="0"/>
              </a:rPr>
              <a:t> </a:t>
            </a:r>
          </a:p>
          <a:p>
            <a:r>
              <a:rPr lang="en-US" b="1" kern="1200" smtClean="0">
                <a:solidFill>
                  <a:schemeClr val="tx1"/>
                </a:solidFill>
                <a:effectLst/>
                <a:latin typeface="Arial Narrow" panose="020B0606020202030204" pitchFamily="34" charset="0"/>
              </a:rPr>
              <a:t>AGE AND GENDER PROFILE</a:t>
            </a:r>
            <a:r>
              <a:rPr lang="en-US" kern="1200" smtClean="0">
                <a:solidFill>
                  <a:schemeClr val="tx1"/>
                </a:solidFill>
                <a:effectLst/>
                <a:latin typeface="Arial Narrow" panose="020B0606020202030204" pitchFamily="34" charset="0"/>
              </a:rPr>
              <a:t/>
            </a:r>
            <a:br>
              <a:rPr lang="en-US" kern="1200" smtClean="0">
                <a:solidFill>
                  <a:schemeClr val="tx1"/>
                </a:solidFill>
                <a:effectLst/>
                <a:latin typeface="Arial Narrow" panose="020B0606020202030204" pitchFamily="34" charset="0"/>
              </a:rPr>
            </a:br>
            <a:r>
              <a:rPr lang="en-US" b="1" kern="1200" smtClean="0">
                <a:solidFill>
                  <a:schemeClr val="tx1"/>
                </a:solidFill>
                <a:effectLst/>
                <a:latin typeface="Arial Narrow" panose="020B0606020202030204" pitchFamily="34" charset="0"/>
              </a:rPr>
              <a:t>The district’s current age and gender profile is xx percent men and xx percent women,</a:t>
            </a:r>
            <a:r>
              <a:rPr lang="en-US" kern="1200" smtClean="0">
                <a:solidFill>
                  <a:schemeClr val="tx1"/>
                </a:solidFill>
                <a:effectLst/>
                <a:latin typeface="Arial Narrow" panose="020B0606020202030204" pitchFamily="34" charset="0"/>
              </a:rPr>
              <a:t> and this has changed </a:t>
            </a:r>
            <a:r>
              <a:rPr lang="en-US" b="1" kern="1200" smtClean="0">
                <a:solidFill>
                  <a:schemeClr val="tx1"/>
                </a:solidFill>
                <a:effectLst/>
                <a:latin typeface="Arial Narrow" panose="020B0606020202030204" pitchFamily="34" charset="0"/>
              </a:rPr>
              <a:t>[greatly/a little/somewhat]</a:t>
            </a:r>
            <a:r>
              <a:rPr lang="en-US" kern="1200" smtClean="0">
                <a:solidFill>
                  <a:schemeClr val="tx1"/>
                </a:solidFill>
                <a:effectLst/>
                <a:latin typeface="Arial Narrow" panose="020B0606020202030204" pitchFamily="34" charset="0"/>
              </a:rPr>
              <a:t> over three years. </a:t>
            </a:r>
            <a:r>
              <a:rPr lang="en-US" b="1" kern="1200" smtClean="0">
                <a:solidFill>
                  <a:schemeClr val="tx1"/>
                </a:solidFill>
                <a:effectLst/>
                <a:latin typeface="Arial Narrow" panose="020B0606020202030204" pitchFamily="34" charset="0"/>
              </a:rPr>
              <a:t>xx percent of members are age 50 or more.</a:t>
            </a:r>
          </a:p>
          <a:p>
            <a:endParaRPr lang="en-US" kern="1200" smtClean="0">
              <a:solidFill>
                <a:schemeClr val="tx1"/>
              </a:solidFill>
              <a:effectLst/>
              <a:latin typeface="Arial Narrow" panose="020B0606020202030204" pitchFamily="34" charset="0"/>
            </a:endParaRPr>
          </a:p>
          <a:p>
            <a:r>
              <a:rPr lang="en-US" b="1" kern="1200" smtClean="0">
                <a:solidFill>
                  <a:schemeClr val="tx1"/>
                </a:solidFill>
                <a:effectLst/>
                <a:latin typeface="Arial Narrow" panose="020B0606020202030204" pitchFamily="34" charset="0"/>
              </a:rPr>
              <a:t>[Add your observations:]</a:t>
            </a:r>
            <a:endParaRPr lang="en-US" kern="1200" smtClean="0">
              <a:solidFill>
                <a:schemeClr val="tx1"/>
              </a:solidFill>
              <a:effectLst/>
              <a:latin typeface="Arial Narrow" panose="020B0606020202030204" pitchFamily="34" charset="0"/>
            </a:endParaRPr>
          </a:p>
          <a:p>
            <a:r>
              <a:rPr lang="en-US" kern="1200" smtClean="0">
                <a:solidFill>
                  <a:schemeClr val="tx1"/>
                </a:solidFill>
                <a:effectLst/>
                <a:latin typeface="Arial Narrow" panose="020B0606020202030204" pitchFamily="34" charset="0"/>
              </a:rPr>
              <a:t> </a:t>
            </a:r>
            <a:endParaRPr lang="en-US"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7</a:t>
            </a:fld>
            <a:endParaRPr lang="en-US" dirty="0"/>
          </a:p>
        </p:txBody>
      </p:sp>
    </p:spTree>
    <p:extLst>
      <p:ext uri="{BB962C8B-B14F-4D97-AF65-F5344CB8AC3E}">
        <p14:creationId xmlns:p14="http://schemas.microsoft.com/office/powerpoint/2010/main" val="55558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194175"/>
          </a:xfrm>
        </p:spPr>
        <p:txBody>
          <a:bodyPr/>
          <a:lstStyle/>
          <a:p>
            <a:r>
              <a:rPr lang="en-US" b="1" i="1" kern="1200" dirty="0" smtClean="0">
                <a:solidFill>
                  <a:schemeClr val="tx1"/>
                </a:solidFill>
                <a:effectLst/>
                <a:latin typeface="Arial Narrow" panose="020B0606020202030204" pitchFamily="34" charset="0"/>
              </a:rPr>
              <a:t>NOTE TO SPEAKER: </a:t>
            </a:r>
            <a:r>
              <a:rPr lang="en-US" i="1" kern="1200" dirty="0" smtClean="0">
                <a:solidFill>
                  <a:schemeClr val="tx1"/>
                </a:solidFill>
                <a:effectLst/>
                <a:latin typeface="Arial Narrow" panose="020B0606020202030204" pitchFamily="34" charset="0"/>
              </a:rPr>
              <a:t>Age and gender trends are found on the dashboard of Rotary Club Central.</a:t>
            </a:r>
            <a:endParaRPr lang="en-US" kern="1200" dirty="0" smtClean="0">
              <a:solidFill>
                <a:schemeClr val="tx1"/>
              </a:solidFill>
              <a:effectLst/>
              <a:latin typeface="Arial Narrow" panose="020B0606020202030204" pitchFamily="34" charset="0"/>
            </a:endParaRPr>
          </a:p>
          <a:p>
            <a:r>
              <a:rPr lang="en-US" i="1" kern="1200" dirty="0" smtClean="0">
                <a:solidFill>
                  <a:schemeClr val="tx1"/>
                </a:solidFill>
                <a:effectLst/>
                <a:latin typeface="Arial Narrow" panose="020B0606020202030204" pitchFamily="34" charset="0"/>
              </a:rPr>
              <a:t/>
            </a:r>
            <a:br>
              <a:rPr lang="en-US" i="1" kern="1200" dirty="0" smtClean="0">
                <a:solidFill>
                  <a:schemeClr val="tx1"/>
                </a:solidFill>
                <a:effectLst/>
                <a:latin typeface="Arial Narrow" panose="020B0606020202030204" pitchFamily="34" charset="0"/>
              </a:rPr>
            </a:br>
            <a:r>
              <a:rPr lang="en-US" i="1" kern="1200" dirty="0" smtClean="0">
                <a:solidFill>
                  <a:schemeClr val="tx1"/>
                </a:solidFill>
                <a:effectLst/>
                <a:latin typeface="Arial Narrow" panose="020B0606020202030204" pitchFamily="34" charset="0"/>
              </a:rPr>
              <a:t>ONLY DISTRICT-LEVEL LEADERS AND ABOVE CAN ACCESS THE ADDITIONAL REPORTS LISTED BELOW.</a:t>
            </a:r>
            <a:endParaRPr lang="en-US" kern="1200" dirty="0" smtClean="0">
              <a:solidFill>
                <a:schemeClr val="tx1"/>
              </a:solidFill>
              <a:effectLst/>
              <a:latin typeface="Arial Narrow" panose="020B0606020202030204" pitchFamily="34" charset="0"/>
            </a:endParaRPr>
          </a:p>
          <a:p>
            <a:r>
              <a:rPr lang="en-US" i="1" kern="1200" dirty="0" smtClean="0">
                <a:solidFill>
                  <a:schemeClr val="tx1"/>
                </a:solidFill>
                <a:effectLst/>
                <a:latin typeface="Arial Narrow" panose="020B0606020202030204" pitchFamily="34" charset="0"/>
              </a:rPr>
              <a:t>Where you see </a:t>
            </a:r>
            <a:r>
              <a:rPr lang="en-US" i="1" kern="1200" dirty="0" err="1" smtClean="0">
                <a:solidFill>
                  <a:schemeClr val="tx1"/>
                </a:solidFill>
                <a:effectLst/>
                <a:latin typeface="Arial Narrow" panose="020B0606020202030204" pitchFamily="34" charset="0"/>
              </a:rPr>
              <a:t>Xs</a:t>
            </a:r>
            <a:r>
              <a:rPr lang="en-US" i="1" kern="1200" dirty="0" smtClean="0">
                <a:solidFill>
                  <a:schemeClr val="tx1"/>
                </a:solidFill>
                <a:effectLst/>
                <a:latin typeface="Arial Narrow" panose="020B0606020202030204" pitchFamily="34" charset="0"/>
              </a:rPr>
              <a:t> on the slide and in the notes below, replace them with data from Rotary Club Central, or delete them. Unhide the slide (use the Slide Show menu) so it’s visible during the presentation. Draw comparisons between regional and global trends, and add your observations.</a:t>
            </a:r>
            <a:endParaRPr lang="en-US" kern="1200" dirty="0" smtClean="0">
              <a:solidFill>
                <a:schemeClr val="tx1"/>
              </a:solidFill>
              <a:effectLst/>
              <a:latin typeface="Arial Narrow" panose="020B0606020202030204" pitchFamily="34" charset="0"/>
            </a:endParaRPr>
          </a:p>
          <a:p>
            <a:r>
              <a:rPr lang="en-US" kern="1200" dirty="0" smtClean="0">
                <a:solidFill>
                  <a:schemeClr val="tx1"/>
                </a:solidFill>
                <a:effectLst/>
                <a:latin typeface="Arial Narrow" panose="020B0606020202030204" pitchFamily="34" charset="0"/>
              </a:rPr>
              <a:t> </a:t>
            </a:r>
          </a:p>
          <a:p>
            <a:r>
              <a:rPr lang="en-US" i="1" kern="1200" dirty="0" smtClean="0">
                <a:solidFill>
                  <a:schemeClr val="tx1"/>
                </a:solidFill>
                <a:effectLst/>
                <a:latin typeface="Arial Narrow" panose="020B0606020202030204" pitchFamily="34" charset="0"/>
              </a:rPr>
              <a:t>Under “Reports” in Rotary Club Central:</a:t>
            </a:r>
          </a:p>
          <a:p>
            <a:endParaRPr lang="en-US" kern="1200" dirty="0" smtClean="0">
              <a:solidFill>
                <a:schemeClr val="tx1"/>
              </a:solidFill>
              <a:effectLst/>
              <a:latin typeface="Arial Narrow" panose="020B0606020202030204" pitchFamily="34" charset="0"/>
            </a:endParaRPr>
          </a:p>
          <a:p>
            <a:pPr marL="171450" indent="-171450">
              <a:buFont typeface="Arial" panose="020B0604020202020204" pitchFamily="34" charset="0"/>
              <a:buChar char="•"/>
            </a:pPr>
            <a:r>
              <a:rPr lang="en-US" i="1" kern="1200" dirty="0" smtClean="0">
                <a:solidFill>
                  <a:schemeClr val="tx1"/>
                </a:solidFill>
                <a:effectLst/>
                <a:latin typeface="Arial Narrow" panose="020B0606020202030204" pitchFamily="34" charset="0"/>
              </a:rPr>
              <a:t>“Clubs in a District“ provides current club and member counts</a:t>
            </a:r>
            <a:endParaRPr lang="en-US" kern="1200" dirty="0" smtClean="0">
              <a:solidFill>
                <a:schemeClr val="tx1"/>
              </a:solidFill>
              <a:effectLst/>
              <a:latin typeface="Arial Narrow" panose="020B0606020202030204" pitchFamily="34" charset="0"/>
            </a:endParaRPr>
          </a:p>
          <a:p>
            <a:pPr marL="171450" indent="-171450">
              <a:buFont typeface="Arial" panose="020B0604020202020204" pitchFamily="34" charset="0"/>
              <a:buChar char="•"/>
            </a:pPr>
            <a:r>
              <a:rPr lang="en-US" i="1" kern="1200" dirty="0" smtClean="0">
                <a:solidFill>
                  <a:schemeClr val="tx1"/>
                </a:solidFill>
                <a:effectLst/>
                <a:latin typeface="Arial Narrow" panose="020B0606020202030204" pitchFamily="34" charset="0"/>
              </a:rPr>
              <a:t>“Member Viability and Growth” calculates retention trends over three years</a:t>
            </a:r>
            <a:endParaRPr lang="en-US" kern="1200" dirty="0" smtClean="0">
              <a:solidFill>
                <a:schemeClr val="tx1"/>
              </a:solidFill>
              <a:effectLst/>
              <a:latin typeface="Arial Narrow" panose="020B0606020202030204" pitchFamily="34" charset="0"/>
            </a:endParaRPr>
          </a:p>
          <a:p>
            <a:pPr marL="171450" indent="-171450">
              <a:buFont typeface="Arial" panose="020B0604020202020204" pitchFamily="34" charset="0"/>
              <a:buChar char="•"/>
            </a:pPr>
            <a:r>
              <a:rPr lang="en-US" i="1" kern="1200" dirty="0" smtClean="0">
                <a:solidFill>
                  <a:schemeClr val="tx1"/>
                </a:solidFill>
                <a:effectLst/>
                <a:latin typeface="Arial Narrow" panose="020B0606020202030204" pitchFamily="34" charset="0"/>
              </a:rPr>
              <a:t>“5-Year History of Rotary Club Membership Figures” provides membership trends</a:t>
            </a:r>
            <a:endParaRPr lang="en-US" kern="1200" dirty="0" smtClean="0">
              <a:solidFill>
                <a:schemeClr val="tx1"/>
              </a:solidFill>
              <a:effectLst/>
              <a:latin typeface="Arial Narrow" panose="020B0606020202030204" pitchFamily="34" charset="0"/>
            </a:endParaRPr>
          </a:p>
          <a:p>
            <a:pPr marL="171450" indent="-171450">
              <a:buFont typeface="Arial" panose="020B0604020202020204" pitchFamily="34" charset="0"/>
              <a:buChar char="•"/>
            </a:pPr>
            <a:r>
              <a:rPr lang="en-US" i="1" kern="1200" dirty="0" smtClean="0">
                <a:solidFill>
                  <a:schemeClr val="tx1"/>
                </a:solidFill>
                <a:effectLst/>
                <a:latin typeface="Arial Narrow" panose="020B0606020202030204" pitchFamily="34" charset="0"/>
              </a:rPr>
              <a:t>“Club Viability and Growth” tracks club development trends over five years</a:t>
            </a:r>
            <a:endParaRPr lang="en-US" kern="1200" dirty="0" smtClean="0">
              <a:solidFill>
                <a:schemeClr val="tx1"/>
              </a:solidFill>
              <a:effectLst/>
              <a:latin typeface="Arial Narrow" panose="020B0606020202030204" pitchFamily="34" charset="0"/>
            </a:endParaRPr>
          </a:p>
          <a:p>
            <a:r>
              <a:rPr lang="en-US" b="1" kern="1200" dirty="0" smtClean="0">
                <a:solidFill>
                  <a:schemeClr val="tx1"/>
                </a:solidFill>
                <a:effectLst/>
                <a:latin typeface="Arial Narrow" panose="020B0606020202030204" pitchFamily="34" charset="0"/>
              </a:rPr>
              <a:t> </a:t>
            </a:r>
            <a:endParaRPr lang="en-US" kern="1200" dirty="0" smtClean="0">
              <a:solidFill>
                <a:schemeClr val="tx1"/>
              </a:solidFill>
              <a:effectLst/>
              <a:latin typeface="Arial Narrow" panose="020B0606020202030204" pitchFamily="34" charset="0"/>
            </a:endParaRPr>
          </a:p>
          <a:p>
            <a:r>
              <a:rPr lang="en-US" b="1" kern="1200" dirty="0" smtClean="0">
                <a:solidFill>
                  <a:schemeClr val="tx1"/>
                </a:solidFill>
                <a:effectLst/>
                <a:latin typeface="Arial Narrow" panose="020B0606020202030204" pitchFamily="34" charset="0"/>
              </a:rPr>
              <a:t>SPEAKER:</a:t>
            </a:r>
          </a:p>
          <a:p>
            <a:endParaRPr lang="en-US" kern="1200" dirty="0" smtClean="0">
              <a:solidFill>
                <a:schemeClr val="tx1"/>
              </a:solidFill>
              <a:effectLst/>
              <a:latin typeface="Arial Narrow" panose="020B0606020202030204" pitchFamily="34" charset="0"/>
            </a:endParaRPr>
          </a:p>
          <a:p>
            <a:r>
              <a:rPr lang="en-US" b="1" kern="1200" dirty="0" smtClean="0">
                <a:solidFill>
                  <a:schemeClr val="tx1"/>
                </a:solidFill>
                <a:effectLst/>
                <a:latin typeface="Arial Narrow" panose="020B0606020202030204" pitchFamily="34" charset="0"/>
              </a:rPr>
              <a:t>DISTRICT PROFILE FOR </a:t>
            </a:r>
            <a:r>
              <a:rPr lang="en-US" b="1" kern="1200" dirty="0" err="1" smtClean="0">
                <a:solidFill>
                  <a:schemeClr val="tx1"/>
                </a:solidFill>
                <a:effectLst/>
                <a:latin typeface="Arial Narrow" panose="020B0606020202030204" pitchFamily="34" charset="0"/>
              </a:rPr>
              <a:t>Dxxx</a:t>
            </a:r>
            <a:r>
              <a:rPr lang="en-US" b="1" kern="1200" dirty="0" smtClean="0">
                <a:solidFill>
                  <a:schemeClr val="tx1"/>
                </a:solidFill>
                <a:effectLst/>
                <a:latin typeface="Arial Narrow" panose="020B0606020202030204" pitchFamily="34" charset="0"/>
              </a:rPr>
              <a:t>, AS OF (date)</a:t>
            </a:r>
            <a:endParaRPr lang="en-US" kern="1200" dirty="0" smtClean="0">
              <a:solidFill>
                <a:schemeClr val="tx1"/>
              </a:solidFill>
              <a:effectLst/>
              <a:latin typeface="Arial Narrow" panose="020B0606020202030204" pitchFamily="34" charset="0"/>
            </a:endParaRPr>
          </a:p>
          <a:p>
            <a:r>
              <a:rPr lang="en-US" b="1" kern="1200" dirty="0" smtClean="0">
                <a:solidFill>
                  <a:schemeClr val="tx1"/>
                </a:solidFill>
                <a:effectLst/>
                <a:latin typeface="Arial Narrow" panose="020B0606020202030204" pitchFamily="34" charset="0"/>
              </a:rPr>
              <a:t/>
            </a:r>
            <a:br>
              <a:rPr lang="en-US" b="1" kern="1200" dirty="0" smtClean="0">
                <a:solidFill>
                  <a:schemeClr val="tx1"/>
                </a:solidFill>
                <a:effectLst/>
                <a:latin typeface="Arial Narrow" panose="020B0606020202030204" pitchFamily="34" charset="0"/>
              </a:rPr>
            </a:br>
            <a:r>
              <a:rPr lang="en-US" b="1" kern="1200" dirty="0" smtClean="0">
                <a:solidFill>
                  <a:schemeClr val="tx1"/>
                </a:solidFill>
                <a:effectLst/>
                <a:latin typeface="Arial Narrow" panose="020B0606020202030204" pitchFamily="34" charset="0"/>
              </a:rPr>
              <a:t>GENERAL MEMBERSHIP TREND</a:t>
            </a:r>
            <a:r>
              <a:rPr lang="en-US" kern="1200" dirty="0" smtClean="0">
                <a:solidFill>
                  <a:schemeClr val="tx1"/>
                </a:solidFill>
                <a:effectLst/>
                <a:latin typeface="Arial Narrow" panose="020B0606020202030204" pitchFamily="34" charset="0"/>
              </a:rPr>
              <a:t/>
            </a:r>
            <a:br>
              <a:rPr lang="en-US" kern="1200" dirty="0" smtClean="0">
                <a:solidFill>
                  <a:schemeClr val="tx1"/>
                </a:solidFill>
                <a:effectLst/>
                <a:latin typeface="Arial Narrow" panose="020B0606020202030204" pitchFamily="34" charset="0"/>
              </a:rPr>
            </a:br>
            <a:r>
              <a:rPr lang="en-US" kern="1200" dirty="0" smtClean="0">
                <a:solidFill>
                  <a:schemeClr val="tx1"/>
                </a:solidFill>
                <a:effectLst/>
                <a:latin typeface="Arial Narrow" panose="020B0606020202030204" pitchFamily="34" charset="0"/>
              </a:rPr>
              <a:t>Currently there are </a:t>
            </a:r>
            <a:r>
              <a:rPr lang="en-US" b="1" kern="1200" dirty="0" smtClean="0">
                <a:solidFill>
                  <a:schemeClr val="tx1"/>
                </a:solidFill>
                <a:effectLst/>
                <a:latin typeface="Arial Narrow" panose="020B0606020202030204" pitchFamily="34" charset="0"/>
              </a:rPr>
              <a:t>xx </a:t>
            </a:r>
            <a:r>
              <a:rPr lang="en-US" kern="1200" dirty="0" smtClean="0">
                <a:solidFill>
                  <a:schemeClr val="tx1"/>
                </a:solidFill>
                <a:effectLst/>
                <a:latin typeface="Arial Narrow" panose="020B0606020202030204" pitchFamily="34" charset="0"/>
              </a:rPr>
              <a:t>clubs and </a:t>
            </a:r>
            <a:r>
              <a:rPr lang="en-US" b="1" kern="1200" dirty="0" err="1" smtClean="0">
                <a:solidFill>
                  <a:schemeClr val="tx1"/>
                </a:solidFill>
                <a:effectLst/>
                <a:latin typeface="Arial Narrow" panose="020B0606020202030204" pitchFamily="34" charset="0"/>
              </a:rPr>
              <a:t>xxxx</a:t>
            </a:r>
            <a:r>
              <a:rPr lang="en-US" b="1" kern="1200" dirty="0" smtClean="0">
                <a:solidFill>
                  <a:schemeClr val="tx1"/>
                </a:solidFill>
                <a:effectLst/>
                <a:latin typeface="Arial Narrow" panose="020B0606020202030204" pitchFamily="34" charset="0"/>
              </a:rPr>
              <a:t> </a:t>
            </a:r>
            <a:r>
              <a:rPr lang="en-US" kern="1200" dirty="0" smtClean="0">
                <a:solidFill>
                  <a:schemeClr val="tx1"/>
                </a:solidFill>
                <a:effectLst/>
                <a:latin typeface="Arial Narrow" panose="020B0606020202030204" pitchFamily="34" charset="0"/>
              </a:rPr>
              <a:t>members.</a:t>
            </a:r>
          </a:p>
          <a:p>
            <a:r>
              <a:rPr lang="en-US" b="1" kern="1200" dirty="0" smtClean="0">
                <a:solidFill>
                  <a:schemeClr val="tx1"/>
                </a:solidFill>
                <a:effectLst/>
                <a:latin typeface="Arial Narrow" panose="020B0606020202030204" pitchFamily="34" charset="0"/>
              </a:rPr>
              <a:t/>
            </a:r>
            <a:br>
              <a:rPr lang="en-US" b="1" kern="1200" dirty="0" smtClean="0">
                <a:solidFill>
                  <a:schemeClr val="tx1"/>
                </a:solidFill>
                <a:effectLst/>
                <a:latin typeface="Arial Narrow" panose="020B0606020202030204" pitchFamily="34" charset="0"/>
              </a:rPr>
            </a:br>
            <a:r>
              <a:rPr lang="en-US" b="1" kern="1200" dirty="0" smtClean="0">
                <a:solidFill>
                  <a:schemeClr val="tx1"/>
                </a:solidFill>
                <a:effectLst/>
                <a:latin typeface="Arial Narrow" panose="020B0606020202030204" pitchFamily="34" charset="0"/>
              </a:rPr>
              <a:t>RETENTION</a:t>
            </a:r>
            <a:r>
              <a:rPr lang="en-US" kern="1200" dirty="0" smtClean="0">
                <a:solidFill>
                  <a:schemeClr val="tx1"/>
                </a:solidFill>
                <a:effectLst/>
                <a:latin typeface="Arial Narrow" panose="020B0606020202030204" pitchFamily="34" charset="0"/>
              </a:rPr>
              <a:t/>
            </a:r>
            <a:br>
              <a:rPr lang="en-US" kern="1200" dirty="0" smtClean="0">
                <a:solidFill>
                  <a:schemeClr val="tx1"/>
                </a:solidFill>
                <a:effectLst/>
                <a:latin typeface="Arial Narrow" panose="020B0606020202030204" pitchFamily="34" charset="0"/>
              </a:rPr>
            </a:br>
            <a:r>
              <a:rPr lang="en-US" kern="1200" dirty="0" smtClean="0">
                <a:solidFill>
                  <a:schemeClr val="tx1"/>
                </a:solidFill>
                <a:effectLst/>
                <a:latin typeface="Arial Narrow" panose="020B0606020202030204" pitchFamily="34" charset="0"/>
              </a:rPr>
              <a:t>The district’s retention profile from July 2015 to June 2018 (three years) is shown in the following:</a:t>
            </a:r>
            <a:br>
              <a:rPr lang="en-US" kern="1200" dirty="0" smtClean="0">
                <a:solidFill>
                  <a:schemeClr val="tx1"/>
                </a:solidFill>
                <a:effectLst/>
                <a:latin typeface="Arial Narrow" panose="020B0606020202030204" pitchFamily="34" charset="0"/>
              </a:rPr>
            </a:br>
            <a:r>
              <a:rPr lang="en-US" b="1" kern="1200" dirty="0" smtClean="0">
                <a:solidFill>
                  <a:schemeClr val="tx1"/>
                </a:solidFill>
                <a:effectLst/>
                <a:latin typeface="Arial Narrow" panose="020B0606020202030204" pitchFamily="34" charset="0"/>
              </a:rPr>
              <a:t>New member retention is xx percent; existing member retention is xx percent.</a:t>
            </a:r>
            <a:endParaRPr lang="en-US" kern="1200" dirty="0" smtClean="0">
              <a:solidFill>
                <a:schemeClr val="tx1"/>
              </a:solidFill>
              <a:effectLst/>
              <a:latin typeface="Arial Narrow" panose="020B0606020202030204" pitchFamily="34" charset="0"/>
            </a:endParaRPr>
          </a:p>
          <a:p>
            <a:r>
              <a:rPr lang="en-US" kern="1200" dirty="0" smtClean="0">
                <a:solidFill>
                  <a:schemeClr val="tx1"/>
                </a:solidFill>
                <a:effectLst/>
                <a:latin typeface="Arial Narrow" panose="020B0606020202030204" pitchFamily="34" charset="0"/>
              </a:rPr>
              <a:t/>
            </a:r>
            <a:br>
              <a:rPr lang="en-US" kern="1200" dirty="0" smtClean="0">
                <a:solidFill>
                  <a:schemeClr val="tx1"/>
                </a:solidFill>
                <a:effectLst/>
                <a:latin typeface="Arial Narrow" panose="020B0606020202030204" pitchFamily="34" charset="0"/>
              </a:rPr>
            </a:br>
            <a:r>
              <a:rPr lang="en-US" kern="1200" dirty="0" smtClean="0">
                <a:solidFill>
                  <a:schemeClr val="tx1"/>
                </a:solidFill>
                <a:effectLst/>
                <a:latin typeface="Arial Narrow" panose="020B0606020202030204" pitchFamily="34" charset="0"/>
              </a:rPr>
              <a:t>Retention is calculated on a three-year cycle, so we are treating a “new” member as someone who joined within the last three years:</a:t>
            </a:r>
          </a:p>
          <a:p>
            <a:pPr marL="628650" lvl="1" indent="-171450">
              <a:buFont typeface="Arial" panose="020B0604020202020204" pitchFamily="34" charset="0"/>
              <a:buChar char="•"/>
            </a:pPr>
            <a:r>
              <a:rPr lang="en-US" kern="1200" dirty="0" smtClean="0">
                <a:solidFill>
                  <a:schemeClr val="tx1"/>
                </a:solidFill>
                <a:effectLst/>
                <a:latin typeface="Arial Narrow" panose="020B0606020202030204" pitchFamily="34" charset="0"/>
              </a:rPr>
              <a:t>xx percent of members who joined prior to 1 July 2015 are still members</a:t>
            </a:r>
          </a:p>
          <a:p>
            <a:pPr marL="628650" lvl="1" indent="-171450">
              <a:buFont typeface="Arial" panose="020B0604020202020204" pitchFamily="34" charset="0"/>
              <a:buChar char="•"/>
            </a:pPr>
            <a:r>
              <a:rPr lang="en-US" kern="1200" dirty="0" smtClean="0">
                <a:solidFill>
                  <a:schemeClr val="tx1"/>
                </a:solidFill>
                <a:effectLst/>
                <a:latin typeface="Arial Narrow" panose="020B0606020202030204" pitchFamily="34" charset="0"/>
              </a:rPr>
              <a:t>xx percent of members who joined after 1 July 2015 are still members</a:t>
            </a:r>
          </a:p>
          <a:p>
            <a:pPr marL="628650" lvl="1" indent="-171450">
              <a:buFont typeface="Arial" panose="020B0604020202020204" pitchFamily="34" charset="0"/>
              <a:buChar char="•"/>
            </a:pPr>
            <a:endParaRPr lang="en-US" kern="1200" dirty="0" smtClean="0">
              <a:solidFill>
                <a:schemeClr val="tx1"/>
              </a:solidFill>
              <a:effectLst/>
              <a:latin typeface="Arial Narrow" panose="020B0606020202030204" pitchFamily="34" charset="0"/>
            </a:endParaRPr>
          </a:p>
          <a:p>
            <a:r>
              <a:rPr lang="en-US" b="1" kern="1200" dirty="0" smtClean="0">
                <a:solidFill>
                  <a:schemeClr val="tx1"/>
                </a:solidFill>
                <a:effectLst/>
                <a:latin typeface="Arial Narrow" panose="020B0606020202030204" pitchFamily="34" charset="0"/>
              </a:rPr>
              <a:t>[Add your observations:]</a:t>
            </a:r>
            <a:endParaRPr lang="en-US" kern="1200" dirty="0" smtClean="0">
              <a:solidFill>
                <a:schemeClr val="tx1"/>
              </a:solidFill>
              <a:effectLst/>
              <a:latin typeface="Arial Narrow" panose="020B0606020202030204" pitchFamily="34" charset="0"/>
            </a:endParaRPr>
          </a:p>
          <a:p>
            <a:r>
              <a:rPr lang="en-US" kern="1200" dirty="0" smtClean="0">
                <a:solidFill>
                  <a:schemeClr val="tx1"/>
                </a:solidFill>
                <a:effectLst/>
                <a:latin typeface="Arial Narrow" panose="020B0606020202030204" pitchFamily="34" charset="0"/>
              </a:rPr>
              <a:t> </a:t>
            </a:r>
          </a:p>
          <a:p>
            <a:r>
              <a:rPr lang="en-US" b="1" kern="1200" dirty="0" smtClean="0">
                <a:solidFill>
                  <a:schemeClr val="tx1"/>
                </a:solidFill>
                <a:effectLst/>
                <a:latin typeface="Arial Narrow" panose="020B0606020202030204" pitchFamily="34" charset="0"/>
              </a:rPr>
              <a:t>AGE AND GENDER PROFILE</a:t>
            </a:r>
            <a:r>
              <a:rPr lang="en-US" kern="1200" dirty="0" smtClean="0">
                <a:solidFill>
                  <a:schemeClr val="tx1"/>
                </a:solidFill>
                <a:effectLst/>
                <a:latin typeface="Arial Narrow" panose="020B0606020202030204" pitchFamily="34" charset="0"/>
              </a:rPr>
              <a:t/>
            </a:r>
            <a:br>
              <a:rPr lang="en-US" kern="1200" dirty="0" smtClean="0">
                <a:solidFill>
                  <a:schemeClr val="tx1"/>
                </a:solidFill>
                <a:effectLst/>
                <a:latin typeface="Arial Narrow" panose="020B0606020202030204" pitchFamily="34" charset="0"/>
              </a:rPr>
            </a:br>
            <a:r>
              <a:rPr lang="en-US" b="1" kern="1200" dirty="0" smtClean="0">
                <a:solidFill>
                  <a:schemeClr val="tx1"/>
                </a:solidFill>
                <a:effectLst/>
                <a:latin typeface="Arial Narrow" panose="020B0606020202030204" pitchFamily="34" charset="0"/>
              </a:rPr>
              <a:t>The district’s current age and gender profile is xx percent men and xx percent women,</a:t>
            </a:r>
            <a:r>
              <a:rPr lang="en-US" kern="1200" dirty="0" smtClean="0">
                <a:solidFill>
                  <a:schemeClr val="tx1"/>
                </a:solidFill>
                <a:effectLst/>
                <a:latin typeface="Arial Narrow" panose="020B0606020202030204" pitchFamily="34" charset="0"/>
              </a:rPr>
              <a:t> and this has changed </a:t>
            </a:r>
            <a:r>
              <a:rPr lang="en-US" b="1" kern="1200" dirty="0" smtClean="0">
                <a:solidFill>
                  <a:schemeClr val="tx1"/>
                </a:solidFill>
                <a:effectLst/>
                <a:latin typeface="Arial Narrow" panose="020B0606020202030204" pitchFamily="34" charset="0"/>
              </a:rPr>
              <a:t>[greatly/a little/somewhat]</a:t>
            </a:r>
            <a:r>
              <a:rPr lang="en-US" kern="1200" dirty="0" smtClean="0">
                <a:solidFill>
                  <a:schemeClr val="tx1"/>
                </a:solidFill>
                <a:effectLst/>
                <a:latin typeface="Arial Narrow" panose="020B0606020202030204" pitchFamily="34" charset="0"/>
              </a:rPr>
              <a:t> over three years. </a:t>
            </a:r>
            <a:r>
              <a:rPr lang="en-US" b="1" kern="1200" dirty="0" smtClean="0">
                <a:solidFill>
                  <a:schemeClr val="tx1"/>
                </a:solidFill>
                <a:effectLst/>
                <a:latin typeface="Arial Narrow" panose="020B0606020202030204" pitchFamily="34" charset="0"/>
              </a:rPr>
              <a:t>xx percent of members are age 50 or more.</a:t>
            </a:r>
          </a:p>
          <a:p>
            <a:endParaRPr lang="en-US" kern="1200" dirty="0" smtClean="0">
              <a:solidFill>
                <a:schemeClr val="tx1"/>
              </a:solidFill>
              <a:effectLst/>
              <a:latin typeface="Arial Narrow" panose="020B0606020202030204" pitchFamily="34" charset="0"/>
            </a:endParaRPr>
          </a:p>
          <a:p>
            <a:r>
              <a:rPr lang="en-US" b="1" kern="1200" dirty="0" smtClean="0">
                <a:solidFill>
                  <a:schemeClr val="tx1"/>
                </a:solidFill>
                <a:effectLst/>
                <a:latin typeface="Arial Narrow" panose="020B0606020202030204" pitchFamily="34" charset="0"/>
              </a:rPr>
              <a:t>[Add your observations:]</a:t>
            </a:r>
            <a:endParaRPr lang="en-US" kern="1200" dirty="0" smtClean="0">
              <a:solidFill>
                <a:schemeClr val="tx1"/>
              </a:solidFill>
              <a:effectLst/>
              <a:latin typeface="Arial Narrow" panose="020B0606020202030204" pitchFamily="34" charset="0"/>
            </a:endParaRPr>
          </a:p>
          <a:p>
            <a:r>
              <a:rPr lang="en-US" kern="1200" dirty="0" smtClean="0">
                <a:solidFill>
                  <a:schemeClr val="tx1"/>
                </a:solidFill>
                <a:effectLst/>
                <a:latin typeface="Arial Narrow" panose="020B0606020202030204" pitchFamily="34" charset="0"/>
              </a:rPr>
              <a:t> </a:t>
            </a:r>
            <a:endParaRPr lang="en-US"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8</a:t>
            </a:fld>
            <a:endParaRPr lang="en-US" dirty="0"/>
          </a:p>
        </p:txBody>
      </p:sp>
    </p:spTree>
    <p:extLst>
      <p:ext uri="{BB962C8B-B14F-4D97-AF65-F5344CB8AC3E}">
        <p14:creationId xmlns:p14="http://schemas.microsoft.com/office/powerpoint/2010/main" val="2679241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194175"/>
          </a:xfrm>
        </p:spPr>
        <p:txBody>
          <a:bodyPr/>
          <a:lstStyle/>
          <a:p>
            <a:r>
              <a:rPr lang="en-US" b="1" i="1" kern="1200" dirty="0" smtClean="0">
                <a:solidFill>
                  <a:schemeClr val="tx1"/>
                </a:solidFill>
                <a:effectLst/>
                <a:latin typeface="Arial Narrow" panose="020B0606020202030204" pitchFamily="34" charset="0"/>
              </a:rPr>
              <a:t>NOTE TO SPEAKER: </a:t>
            </a:r>
            <a:r>
              <a:rPr lang="en-US" i="1" kern="1200" dirty="0" smtClean="0">
                <a:solidFill>
                  <a:schemeClr val="tx1"/>
                </a:solidFill>
                <a:effectLst/>
                <a:latin typeface="Arial Narrow" panose="020B0606020202030204" pitchFamily="34" charset="0"/>
              </a:rPr>
              <a:t>Age and gender trends are found on the dashboard of Rotary Club Central.</a:t>
            </a:r>
            <a:endParaRPr lang="en-US" kern="1200" dirty="0" smtClean="0">
              <a:solidFill>
                <a:schemeClr val="tx1"/>
              </a:solidFill>
              <a:effectLst/>
              <a:latin typeface="Arial Narrow" panose="020B0606020202030204" pitchFamily="34" charset="0"/>
            </a:endParaRPr>
          </a:p>
          <a:p>
            <a:r>
              <a:rPr lang="en-US" i="1" kern="1200" dirty="0" smtClean="0">
                <a:solidFill>
                  <a:schemeClr val="tx1"/>
                </a:solidFill>
                <a:effectLst/>
                <a:latin typeface="Arial Narrow" panose="020B0606020202030204" pitchFamily="34" charset="0"/>
              </a:rPr>
              <a:t/>
            </a:r>
            <a:br>
              <a:rPr lang="en-US" i="1" kern="1200" dirty="0" smtClean="0">
                <a:solidFill>
                  <a:schemeClr val="tx1"/>
                </a:solidFill>
                <a:effectLst/>
                <a:latin typeface="Arial Narrow" panose="020B0606020202030204" pitchFamily="34" charset="0"/>
              </a:rPr>
            </a:br>
            <a:r>
              <a:rPr lang="en-US" i="1" kern="1200" dirty="0" smtClean="0">
                <a:solidFill>
                  <a:schemeClr val="tx1"/>
                </a:solidFill>
                <a:effectLst/>
                <a:latin typeface="Arial Narrow" panose="020B0606020202030204" pitchFamily="34" charset="0"/>
              </a:rPr>
              <a:t>ONLY DISTRICT-LEVEL LEADERS AND ABOVE CAN ACCESS THE ADDITIONAL REPORTS LISTED BELOW.</a:t>
            </a:r>
            <a:endParaRPr lang="en-US" kern="1200" dirty="0" smtClean="0">
              <a:solidFill>
                <a:schemeClr val="tx1"/>
              </a:solidFill>
              <a:effectLst/>
              <a:latin typeface="Arial Narrow" panose="020B0606020202030204" pitchFamily="34" charset="0"/>
            </a:endParaRPr>
          </a:p>
          <a:p>
            <a:r>
              <a:rPr lang="en-US" i="1" kern="1200" dirty="0" smtClean="0">
                <a:solidFill>
                  <a:schemeClr val="tx1"/>
                </a:solidFill>
                <a:effectLst/>
                <a:latin typeface="Arial Narrow" panose="020B0606020202030204" pitchFamily="34" charset="0"/>
              </a:rPr>
              <a:t>Where you see </a:t>
            </a:r>
            <a:r>
              <a:rPr lang="en-US" i="1" kern="1200" dirty="0" err="1" smtClean="0">
                <a:solidFill>
                  <a:schemeClr val="tx1"/>
                </a:solidFill>
                <a:effectLst/>
                <a:latin typeface="Arial Narrow" panose="020B0606020202030204" pitchFamily="34" charset="0"/>
              </a:rPr>
              <a:t>Xs</a:t>
            </a:r>
            <a:r>
              <a:rPr lang="en-US" i="1" kern="1200" dirty="0" smtClean="0">
                <a:solidFill>
                  <a:schemeClr val="tx1"/>
                </a:solidFill>
                <a:effectLst/>
                <a:latin typeface="Arial Narrow" panose="020B0606020202030204" pitchFamily="34" charset="0"/>
              </a:rPr>
              <a:t> on the slide and in the notes below, replace them with data from Rotary Club Central, or delete them. Unhide the slide (use the Slide Show menu) so it’s visible during the presentation. Draw comparisons between regional and global trends, and add your observations.</a:t>
            </a:r>
            <a:endParaRPr lang="en-US" kern="1200" dirty="0" smtClean="0">
              <a:solidFill>
                <a:schemeClr val="tx1"/>
              </a:solidFill>
              <a:effectLst/>
              <a:latin typeface="Arial Narrow" panose="020B0606020202030204" pitchFamily="34" charset="0"/>
            </a:endParaRPr>
          </a:p>
          <a:p>
            <a:r>
              <a:rPr lang="en-US" kern="1200" dirty="0" smtClean="0">
                <a:solidFill>
                  <a:schemeClr val="tx1"/>
                </a:solidFill>
                <a:effectLst/>
                <a:latin typeface="Arial Narrow" panose="020B0606020202030204" pitchFamily="34" charset="0"/>
              </a:rPr>
              <a:t> </a:t>
            </a:r>
          </a:p>
          <a:p>
            <a:r>
              <a:rPr lang="en-US" i="1" kern="1200" dirty="0" smtClean="0">
                <a:solidFill>
                  <a:schemeClr val="tx1"/>
                </a:solidFill>
                <a:effectLst/>
                <a:latin typeface="Arial Narrow" panose="020B0606020202030204" pitchFamily="34" charset="0"/>
              </a:rPr>
              <a:t>Under “Reports” in Rotary Club Central:</a:t>
            </a:r>
          </a:p>
          <a:p>
            <a:endParaRPr lang="en-US" kern="1200" dirty="0" smtClean="0">
              <a:solidFill>
                <a:schemeClr val="tx1"/>
              </a:solidFill>
              <a:effectLst/>
              <a:latin typeface="Arial Narrow" panose="020B0606020202030204" pitchFamily="34" charset="0"/>
            </a:endParaRPr>
          </a:p>
          <a:p>
            <a:pPr marL="171450" indent="-171450">
              <a:buFont typeface="Arial" panose="020B0604020202020204" pitchFamily="34" charset="0"/>
              <a:buChar char="•"/>
            </a:pPr>
            <a:r>
              <a:rPr lang="en-US" i="1" kern="1200" dirty="0" smtClean="0">
                <a:solidFill>
                  <a:schemeClr val="tx1"/>
                </a:solidFill>
                <a:effectLst/>
                <a:latin typeface="Arial Narrow" panose="020B0606020202030204" pitchFamily="34" charset="0"/>
              </a:rPr>
              <a:t>“Clubs in a District“ provides current club and member counts</a:t>
            </a:r>
            <a:endParaRPr lang="en-US" kern="1200" dirty="0" smtClean="0">
              <a:solidFill>
                <a:schemeClr val="tx1"/>
              </a:solidFill>
              <a:effectLst/>
              <a:latin typeface="Arial Narrow" panose="020B0606020202030204" pitchFamily="34" charset="0"/>
            </a:endParaRPr>
          </a:p>
          <a:p>
            <a:pPr marL="171450" indent="-171450">
              <a:buFont typeface="Arial" panose="020B0604020202020204" pitchFamily="34" charset="0"/>
              <a:buChar char="•"/>
            </a:pPr>
            <a:r>
              <a:rPr lang="en-US" i="1" kern="1200" dirty="0" smtClean="0">
                <a:solidFill>
                  <a:schemeClr val="tx1"/>
                </a:solidFill>
                <a:effectLst/>
                <a:latin typeface="Arial Narrow" panose="020B0606020202030204" pitchFamily="34" charset="0"/>
              </a:rPr>
              <a:t>“Member Viability and Growth” calculates retention trends over three years</a:t>
            </a:r>
            <a:endParaRPr lang="en-US" kern="1200" dirty="0" smtClean="0">
              <a:solidFill>
                <a:schemeClr val="tx1"/>
              </a:solidFill>
              <a:effectLst/>
              <a:latin typeface="Arial Narrow" panose="020B0606020202030204" pitchFamily="34" charset="0"/>
            </a:endParaRPr>
          </a:p>
          <a:p>
            <a:pPr marL="171450" indent="-171450">
              <a:buFont typeface="Arial" panose="020B0604020202020204" pitchFamily="34" charset="0"/>
              <a:buChar char="•"/>
            </a:pPr>
            <a:r>
              <a:rPr lang="en-US" i="1" kern="1200" dirty="0" smtClean="0">
                <a:solidFill>
                  <a:schemeClr val="tx1"/>
                </a:solidFill>
                <a:effectLst/>
                <a:latin typeface="Arial Narrow" panose="020B0606020202030204" pitchFamily="34" charset="0"/>
              </a:rPr>
              <a:t>“5-Year History of Rotary Club Membership Figures” provides membership trends</a:t>
            </a:r>
            <a:endParaRPr lang="en-US" kern="1200" dirty="0" smtClean="0">
              <a:solidFill>
                <a:schemeClr val="tx1"/>
              </a:solidFill>
              <a:effectLst/>
              <a:latin typeface="Arial Narrow" panose="020B0606020202030204" pitchFamily="34" charset="0"/>
            </a:endParaRPr>
          </a:p>
          <a:p>
            <a:pPr marL="171450" indent="-171450">
              <a:buFont typeface="Arial" panose="020B0604020202020204" pitchFamily="34" charset="0"/>
              <a:buChar char="•"/>
            </a:pPr>
            <a:r>
              <a:rPr lang="en-US" i="1" kern="1200" dirty="0" smtClean="0">
                <a:solidFill>
                  <a:schemeClr val="tx1"/>
                </a:solidFill>
                <a:effectLst/>
                <a:latin typeface="Arial Narrow" panose="020B0606020202030204" pitchFamily="34" charset="0"/>
              </a:rPr>
              <a:t>“Club Viability and Growth” tracks club development trends over five years</a:t>
            </a:r>
            <a:endParaRPr lang="en-US" kern="1200" dirty="0" smtClean="0">
              <a:solidFill>
                <a:schemeClr val="tx1"/>
              </a:solidFill>
              <a:effectLst/>
              <a:latin typeface="Arial Narrow" panose="020B0606020202030204" pitchFamily="34" charset="0"/>
            </a:endParaRPr>
          </a:p>
          <a:p>
            <a:r>
              <a:rPr lang="en-US" b="1" kern="1200" dirty="0" smtClean="0">
                <a:solidFill>
                  <a:schemeClr val="tx1"/>
                </a:solidFill>
                <a:effectLst/>
                <a:latin typeface="Arial Narrow" panose="020B0606020202030204" pitchFamily="34" charset="0"/>
              </a:rPr>
              <a:t> </a:t>
            </a:r>
            <a:endParaRPr lang="en-US" kern="1200" dirty="0" smtClean="0">
              <a:solidFill>
                <a:schemeClr val="tx1"/>
              </a:solidFill>
              <a:effectLst/>
              <a:latin typeface="Arial Narrow" panose="020B0606020202030204" pitchFamily="34" charset="0"/>
            </a:endParaRPr>
          </a:p>
          <a:p>
            <a:r>
              <a:rPr lang="en-US" b="1" kern="1200" dirty="0" smtClean="0">
                <a:solidFill>
                  <a:schemeClr val="tx1"/>
                </a:solidFill>
                <a:effectLst/>
                <a:latin typeface="Arial Narrow" panose="020B0606020202030204" pitchFamily="34" charset="0"/>
              </a:rPr>
              <a:t>SPEAKER:</a:t>
            </a:r>
          </a:p>
          <a:p>
            <a:endParaRPr lang="en-US" kern="1200" dirty="0" smtClean="0">
              <a:solidFill>
                <a:schemeClr val="tx1"/>
              </a:solidFill>
              <a:effectLst/>
              <a:latin typeface="Arial Narrow" panose="020B0606020202030204" pitchFamily="34" charset="0"/>
            </a:endParaRPr>
          </a:p>
          <a:p>
            <a:r>
              <a:rPr lang="en-US" b="1" kern="1200" dirty="0" smtClean="0">
                <a:solidFill>
                  <a:schemeClr val="tx1"/>
                </a:solidFill>
                <a:effectLst/>
                <a:latin typeface="Arial Narrow" panose="020B0606020202030204" pitchFamily="34" charset="0"/>
              </a:rPr>
              <a:t>DISTRICT PROFILE FOR </a:t>
            </a:r>
            <a:r>
              <a:rPr lang="en-US" b="1" kern="1200" dirty="0" err="1" smtClean="0">
                <a:solidFill>
                  <a:schemeClr val="tx1"/>
                </a:solidFill>
                <a:effectLst/>
                <a:latin typeface="Arial Narrow" panose="020B0606020202030204" pitchFamily="34" charset="0"/>
              </a:rPr>
              <a:t>Dxxx</a:t>
            </a:r>
            <a:r>
              <a:rPr lang="en-US" b="1" kern="1200" dirty="0" smtClean="0">
                <a:solidFill>
                  <a:schemeClr val="tx1"/>
                </a:solidFill>
                <a:effectLst/>
                <a:latin typeface="Arial Narrow" panose="020B0606020202030204" pitchFamily="34" charset="0"/>
              </a:rPr>
              <a:t>, AS OF (date)</a:t>
            </a:r>
            <a:endParaRPr lang="en-US" kern="1200" dirty="0" smtClean="0">
              <a:solidFill>
                <a:schemeClr val="tx1"/>
              </a:solidFill>
              <a:effectLst/>
              <a:latin typeface="Arial Narrow" panose="020B0606020202030204" pitchFamily="34" charset="0"/>
            </a:endParaRPr>
          </a:p>
          <a:p>
            <a:r>
              <a:rPr lang="en-US" b="1" kern="1200" dirty="0" smtClean="0">
                <a:solidFill>
                  <a:schemeClr val="tx1"/>
                </a:solidFill>
                <a:effectLst/>
                <a:latin typeface="Arial Narrow" panose="020B0606020202030204" pitchFamily="34" charset="0"/>
              </a:rPr>
              <a:t/>
            </a:r>
            <a:br>
              <a:rPr lang="en-US" b="1" kern="1200" dirty="0" smtClean="0">
                <a:solidFill>
                  <a:schemeClr val="tx1"/>
                </a:solidFill>
                <a:effectLst/>
                <a:latin typeface="Arial Narrow" panose="020B0606020202030204" pitchFamily="34" charset="0"/>
              </a:rPr>
            </a:br>
            <a:r>
              <a:rPr lang="en-US" b="1" kern="1200" dirty="0" smtClean="0">
                <a:solidFill>
                  <a:schemeClr val="tx1"/>
                </a:solidFill>
                <a:effectLst/>
                <a:latin typeface="Arial Narrow" panose="020B0606020202030204" pitchFamily="34" charset="0"/>
              </a:rPr>
              <a:t>GENERAL MEMBERSHIP TREND</a:t>
            </a:r>
            <a:r>
              <a:rPr lang="en-US" kern="1200" dirty="0" smtClean="0">
                <a:solidFill>
                  <a:schemeClr val="tx1"/>
                </a:solidFill>
                <a:effectLst/>
                <a:latin typeface="Arial Narrow" panose="020B0606020202030204" pitchFamily="34" charset="0"/>
              </a:rPr>
              <a:t/>
            </a:r>
            <a:br>
              <a:rPr lang="en-US" kern="1200" dirty="0" smtClean="0">
                <a:solidFill>
                  <a:schemeClr val="tx1"/>
                </a:solidFill>
                <a:effectLst/>
                <a:latin typeface="Arial Narrow" panose="020B0606020202030204" pitchFamily="34" charset="0"/>
              </a:rPr>
            </a:br>
            <a:r>
              <a:rPr lang="en-US" kern="1200" dirty="0" smtClean="0">
                <a:solidFill>
                  <a:schemeClr val="tx1"/>
                </a:solidFill>
                <a:effectLst/>
                <a:latin typeface="Arial Narrow" panose="020B0606020202030204" pitchFamily="34" charset="0"/>
              </a:rPr>
              <a:t>Currently there are </a:t>
            </a:r>
            <a:r>
              <a:rPr lang="en-US" b="1" kern="1200" dirty="0" smtClean="0">
                <a:solidFill>
                  <a:schemeClr val="tx1"/>
                </a:solidFill>
                <a:effectLst/>
                <a:latin typeface="Arial Narrow" panose="020B0606020202030204" pitchFamily="34" charset="0"/>
              </a:rPr>
              <a:t>xx </a:t>
            </a:r>
            <a:r>
              <a:rPr lang="en-US" kern="1200" dirty="0" smtClean="0">
                <a:solidFill>
                  <a:schemeClr val="tx1"/>
                </a:solidFill>
                <a:effectLst/>
                <a:latin typeface="Arial Narrow" panose="020B0606020202030204" pitchFamily="34" charset="0"/>
              </a:rPr>
              <a:t>clubs and </a:t>
            </a:r>
            <a:r>
              <a:rPr lang="en-US" b="1" kern="1200" dirty="0" err="1" smtClean="0">
                <a:solidFill>
                  <a:schemeClr val="tx1"/>
                </a:solidFill>
                <a:effectLst/>
                <a:latin typeface="Arial Narrow" panose="020B0606020202030204" pitchFamily="34" charset="0"/>
              </a:rPr>
              <a:t>xxxx</a:t>
            </a:r>
            <a:r>
              <a:rPr lang="en-US" b="1" kern="1200" dirty="0" smtClean="0">
                <a:solidFill>
                  <a:schemeClr val="tx1"/>
                </a:solidFill>
                <a:effectLst/>
                <a:latin typeface="Arial Narrow" panose="020B0606020202030204" pitchFamily="34" charset="0"/>
              </a:rPr>
              <a:t> </a:t>
            </a:r>
            <a:r>
              <a:rPr lang="en-US" kern="1200" dirty="0" smtClean="0">
                <a:solidFill>
                  <a:schemeClr val="tx1"/>
                </a:solidFill>
                <a:effectLst/>
                <a:latin typeface="Arial Narrow" panose="020B0606020202030204" pitchFamily="34" charset="0"/>
              </a:rPr>
              <a:t>members.</a:t>
            </a:r>
          </a:p>
          <a:p>
            <a:r>
              <a:rPr lang="en-US" b="1" kern="1200" dirty="0" smtClean="0">
                <a:solidFill>
                  <a:schemeClr val="tx1"/>
                </a:solidFill>
                <a:effectLst/>
                <a:latin typeface="Arial Narrow" panose="020B0606020202030204" pitchFamily="34" charset="0"/>
              </a:rPr>
              <a:t/>
            </a:r>
            <a:br>
              <a:rPr lang="en-US" b="1" kern="1200" dirty="0" smtClean="0">
                <a:solidFill>
                  <a:schemeClr val="tx1"/>
                </a:solidFill>
                <a:effectLst/>
                <a:latin typeface="Arial Narrow" panose="020B0606020202030204" pitchFamily="34" charset="0"/>
              </a:rPr>
            </a:br>
            <a:r>
              <a:rPr lang="en-US" b="1" kern="1200" dirty="0" smtClean="0">
                <a:solidFill>
                  <a:schemeClr val="tx1"/>
                </a:solidFill>
                <a:effectLst/>
                <a:latin typeface="Arial Narrow" panose="020B0606020202030204" pitchFamily="34" charset="0"/>
              </a:rPr>
              <a:t>RETENTION</a:t>
            </a:r>
            <a:r>
              <a:rPr lang="en-US" kern="1200" dirty="0" smtClean="0">
                <a:solidFill>
                  <a:schemeClr val="tx1"/>
                </a:solidFill>
                <a:effectLst/>
                <a:latin typeface="Arial Narrow" panose="020B0606020202030204" pitchFamily="34" charset="0"/>
              </a:rPr>
              <a:t/>
            </a:r>
            <a:br>
              <a:rPr lang="en-US" kern="1200" dirty="0" smtClean="0">
                <a:solidFill>
                  <a:schemeClr val="tx1"/>
                </a:solidFill>
                <a:effectLst/>
                <a:latin typeface="Arial Narrow" panose="020B0606020202030204" pitchFamily="34" charset="0"/>
              </a:rPr>
            </a:br>
            <a:r>
              <a:rPr lang="en-US" kern="1200" dirty="0" smtClean="0">
                <a:solidFill>
                  <a:schemeClr val="tx1"/>
                </a:solidFill>
                <a:effectLst/>
                <a:latin typeface="Arial Narrow" panose="020B0606020202030204" pitchFamily="34" charset="0"/>
              </a:rPr>
              <a:t>The district’s retention profile from July 2015 to June 2018 (three years) is shown in the following:</a:t>
            </a:r>
            <a:br>
              <a:rPr lang="en-US" kern="1200" dirty="0" smtClean="0">
                <a:solidFill>
                  <a:schemeClr val="tx1"/>
                </a:solidFill>
                <a:effectLst/>
                <a:latin typeface="Arial Narrow" panose="020B0606020202030204" pitchFamily="34" charset="0"/>
              </a:rPr>
            </a:br>
            <a:r>
              <a:rPr lang="en-US" b="1" kern="1200" dirty="0" smtClean="0">
                <a:solidFill>
                  <a:schemeClr val="tx1"/>
                </a:solidFill>
                <a:effectLst/>
                <a:latin typeface="Arial Narrow" panose="020B0606020202030204" pitchFamily="34" charset="0"/>
              </a:rPr>
              <a:t>New member retention is xx percent; existing member retention is xx percent.</a:t>
            </a:r>
            <a:endParaRPr lang="en-US" kern="1200" dirty="0" smtClean="0">
              <a:solidFill>
                <a:schemeClr val="tx1"/>
              </a:solidFill>
              <a:effectLst/>
              <a:latin typeface="Arial Narrow" panose="020B0606020202030204" pitchFamily="34" charset="0"/>
            </a:endParaRPr>
          </a:p>
          <a:p>
            <a:r>
              <a:rPr lang="en-US" kern="1200" dirty="0" smtClean="0">
                <a:solidFill>
                  <a:schemeClr val="tx1"/>
                </a:solidFill>
                <a:effectLst/>
                <a:latin typeface="Arial Narrow" panose="020B0606020202030204" pitchFamily="34" charset="0"/>
              </a:rPr>
              <a:t/>
            </a:r>
            <a:br>
              <a:rPr lang="en-US" kern="1200" dirty="0" smtClean="0">
                <a:solidFill>
                  <a:schemeClr val="tx1"/>
                </a:solidFill>
                <a:effectLst/>
                <a:latin typeface="Arial Narrow" panose="020B0606020202030204" pitchFamily="34" charset="0"/>
              </a:rPr>
            </a:br>
            <a:r>
              <a:rPr lang="en-US" kern="1200" dirty="0" smtClean="0">
                <a:solidFill>
                  <a:schemeClr val="tx1"/>
                </a:solidFill>
                <a:effectLst/>
                <a:latin typeface="Arial Narrow" panose="020B0606020202030204" pitchFamily="34" charset="0"/>
              </a:rPr>
              <a:t>Retention is calculated on a three-year cycle, so we are treating a “new” member as someone who joined within the last three years:</a:t>
            </a:r>
          </a:p>
          <a:p>
            <a:pPr marL="628650" lvl="1" indent="-171450">
              <a:buFont typeface="Arial" panose="020B0604020202020204" pitchFamily="34" charset="0"/>
              <a:buChar char="•"/>
            </a:pPr>
            <a:r>
              <a:rPr lang="en-US" kern="1200" dirty="0" smtClean="0">
                <a:solidFill>
                  <a:schemeClr val="tx1"/>
                </a:solidFill>
                <a:effectLst/>
                <a:latin typeface="Arial Narrow" panose="020B0606020202030204" pitchFamily="34" charset="0"/>
              </a:rPr>
              <a:t>xx percent of members who joined prior to 1 July 2015 are still members</a:t>
            </a:r>
          </a:p>
          <a:p>
            <a:pPr marL="628650" lvl="1" indent="-171450">
              <a:buFont typeface="Arial" panose="020B0604020202020204" pitchFamily="34" charset="0"/>
              <a:buChar char="•"/>
            </a:pPr>
            <a:r>
              <a:rPr lang="en-US" kern="1200" dirty="0" smtClean="0">
                <a:solidFill>
                  <a:schemeClr val="tx1"/>
                </a:solidFill>
                <a:effectLst/>
                <a:latin typeface="Arial Narrow" panose="020B0606020202030204" pitchFamily="34" charset="0"/>
              </a:rPr>
              <a:t>xx percent of members who joined after 1 July 2015 are still members</a:t>
            </a:r>
          </a:p>
          <a:p>
            <a:pPr marL="628650" lvl="1" indent="-171450">
              <a:buFont typeface="Arial" panose="020B0604020202020204" pitchFamily="34" charset="0"/>
              <a:buChar char="•"/>
            </a:pPr>
            <a:endParaRPr lang="en-US" kern="1200" dirty="0" smtClean="0">
              <a:solidFill>
                <a:schemeClr val="tx1"/>
              </a:solidFill>
              <a:effectLst/>
              <a:latin typeface="Arial Narrow" panose="020B0606020202030204" pitchFamily="34" charset="0"/>
            </a:endParaRPr>
          </a:p>
          <a:p>
            <a:r>
              <a:rPr lang="en-US" b="1" kern="1200" dirty="0" smtClean="0">
                <a:solidFill>
                  <a:schemeClr val="tx1"/>
                </a:solidFill>
                <a:effectLst/>
                <a:latin typeface="Arial Narrow" panose="020B0606020202030204" pitchFamily="34" charset="0"/>
              </a:rPr>
              <a:t>[Add your observations:]</a:t>
            </a:r>
            <a:endParaRPr lang="en-US" kern="1200" dirty="0" smtClean="0">
              <a:solidFill>
                <a:schemeClr val="tx1"/>
              </a:solidFill>
              <a:effectLst/>
              <a:latin typeface="Arial Narrow" panose="020B0606020202030204" pitchFamily="34" charset="0"/>
            </a:endParaRPr>
          </a:p>
          <a:p>
            <a:r>
              <a:rPr lang="en-US" kern="1200" dirty="0" smtClean="0">
                <a:solidFill>
                  <a:schemeClr val="tx1"/>
                </a:solidFill>
                <a:effectLst/>
                <a:latin typeface="Arial Narrow" panose="020B0606020202030204" pitchFamily="34" charset="0"/>
              </a:rPr>
              <a:t> </a:t>
            </a:r>
          </a:p>
          <a:p>
            <a:r>
              <a:rPr lang="en-US" b="1" kern="1200" dirty="0" smtClean="0">
                <a:solidFill>
                  <a:schemeClr val="tx1"/>
                </a:solidFill>
                <a:effectLst/>
                <a:latin typeface="Arial Narrow" panose="020B0606020202030204" pitchFamily="34" charset="0"/>
              </a:rPr>
              <a:t>AGE AND GENDER PROFILE</a:t>
            </a:r>
            <a:r>
              <a:rPr lang="en-US" kern="1200" dirty="0" smtClean="0">
                <a:solidFill>
                  <a:schemeClr val="tx1"/>
                </a:solidFill>
                <a:effectLst/>
                <a:latin typeface="Arial Narrow" panose="020B0606020202030204" pitchFamily="34" charset="0"/>
              </a:rPr>
              <a:t/>
            </a:r>
            <a:br>
              <a:rPr lang="en-US" kern="1200" dirty="0" smtClean="0">
                <a:solidFill>
                  <a:schemeClr val="tx1"/>
                </a:solidFill>
                <a:effectLst/>
                <a:latin typeface="Arial Narrow" panose="020B0606020202030204" pitchFamily="34" charset="0"/>
              </a:rPr>
            </a:br>
            <a:r>
              <a:rPr lang="en-US" b="1" kern="1200" dirty="0" smtClean="0">
                <a:solidFill>
                  <a:schemeClr val="tx1"/>
                </a:solidFill>
                <a:effectLst/>
                <a:latin typeface="Arial Narrow" panose="020B0606020202030204" pitchFamily="34" charset="0"/>
              </a:rPr>
              <a:t>The district’s current age and gender profile is xx percent men and xx percent women,</a:t>
            </a:r>
            <a:r>
              <a:rPr lang="en-US" kern="1200" dirty="0" smtClean="0">
                <a:solidFill>
                  <a:schemeClr val="tx1"/>
                </a:solidFill>
                <a:effectLst/>
                <a:latin typeface="Arial Narrow" panose="020B0606020202030204" pitchFamily="34" charset="0"/>
              </a:rPr>
              <a:t> and this has changed </a:t>
            </a:r>
            <a:r>
              <a:rPr lang="en-US" b="1" kern="1200" dirty="0" smtClean="0">
                <a:solidFill>
                  <a:schemeClr val="tx1"/>
                </a:solidFill>
                <a:effectLst/>
                <a:latin typeface="Arial Narrow" panose="020B0606020202030204" pitchFamily="34" charset="0"/>
              </a:rPr>
              <a:t>[greatly/a little/somewhat]</a:t>
            </a:r>
            <a:r>
              <a:rPr lang="en-US" kern="1200" dirty="0" smtClean="0">
                <a:solidFill>
                  <a:schemeClr val="tx1"/>
                </a:solidFill>
                <a:effectLst/>
                <a:latin typeface="Arial Narrow" panose="020B0606020202030204" pitchFamily="34" charset="0"/>
              </a:rPr>
              <a:t> over three years. </a:t>
            </a:r>
            <a:r>
              <a:rPr lang="en-US" b="1" kern="1200" dirty="0" smtClean="0">
                <a:solidFill>
                  <a:schemeClr val="tx1"/>
                </a:solidFill>
                <a:effectLst/>
                <a:latin typeface="Arial Narrow" panose="020B0606020202030204" pitchFamily="34" charset="0"/>
              </a:rPr>
              <a:t>xx percent of members are age 50 or more.</a:t>
            </a:r>
          </a:p>
          <a:p>
            <a:endParaRPr lang="en-US" kern="1200" dirty="0" smtClean="0">
              <a:solidFill>
                <a:schemeClr val="tx1"/>
              </a:solidFill>
              <a:effectLst/>
              <a:latin typeface="Arial Narrow" panose="020B0606020202030204" pitchFamily="34" charset="0"/>
            </a:endParaRPr>
          </a:p>
          <a:p>
            <a:r>
              <a:rPr lang="en-US" b="1" kern="1200" dirty="0" smtClean="0">
                <a:solidFill>
                  <a:schemeClr val="tx1"/>
                </a:solidFill>
                <a:effectLst/>
                <a:latin typeface="Arial Narrow" panose="020B0606020202030204" pitchFamily="34" charset="0"/>
              </a:rPr>
              <a:t>[Add your observations:]</a:t>
            </a:r>
            <a:endParaRPr lang="en-US" kern="1200" dirty="0" smtClean="0">
              <a:solidFill>
                <a:schemeClr val="tx1"/>
              </a:solidFill>
              <a:effectLst/>
              <a:latin typeface="Arial Narrow" panose="020B0606020202030204" pitchFamily="34" charset="0"/>
            </a:endParaRPr>
          </a:p>
          <a:p>
            <a:r>
              <a:rPr lang="en-US" kern="1200" dirty="0" smtClean="0">
                <a:solidFill>
                  <a:schemeClr val="tx1"/>
                </a:solidFill>
                <a:effectLst/>
                <a:latin typeface="Arial Narrow" panose="020B0606020202030204" pitchFamily="34" charset="0"/>
              </a:rPr>
              <a:t> </a:t>
            </a:r>
            <a:endParaRPr lang="en-US"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9</a:t>
            </a:fld>
            <a:endParaRPr lang="en-US" dirty="0"/>
          </a:p>
        </p:txBody>
      </p:sp>
    </p:spTree>
    <p:extLst>
      <p:ext uri="{BB962C8B-B14F-4D97-AF65-F5344CB8AC3E}">
        <p14:creationId xmlns:p14="http://schemas.microsoft.com/office/powerpoint/2010/main" val="129597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818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990729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424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052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3354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69154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89891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929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959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80454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27266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92169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369678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004922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4058768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670287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3887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Title Placeholder 1"/>
          <p:cNvSpPr>
            <a:spLocks noGrp="1"/>
          </p:cNvSpPr>
          <p:nvPr>
            <p:ph type="title"/>
          </p:nvPr>
        </p:nvSpPr>
        <p:spPr>
          <a:xfrm>
            <a:off x="457200" y="274638"/>
            <a:ext cx="7391400" cy="487362"/>
          </a:xfrm>
          <a:prstGeom prst="rect">
            <a:avLst/>
          </a:prstGeom>
        </p:spPr>
        <p:txBody>
          <a:bodyPr rtlCol="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715964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457200" y="274638"/>
            <a:ext cx="7391400" cy="487362"/>
          </a:xfrm>
          <a:prstGeom prst="rect">
            <a:avLst/>
          </a:prstGeom>
        </p:spPr>
        <p:txBody>
          <a:bodyPr rtlCol="0">
            <a:normAutofit/>
          </a:bodyPr>
          <a:lstStyle/>
          <a:p>
            <a:r>
              <a:rPr lang="en-US" dirty="0" smtClean="0"/>
              <a:t>CLICK TO EDIT MASTER TITLE STYLE</a:t>
            </a:r>
            <a:endParaRPr lang="en-US" dirty="0"/>
          </a:p>
        </p:txBody>
      </p:sp>
      <p:sp>
        <p:nvSpPr>
          <p:cNvPr id="4" name="Slide Number Placeholder 5"/>
          <p:cNvSpPr>
            <a:spLocks noGrp="1"/>
          </p:cNvSpPr>
          <p:nvPr>
            <p:ph type="sldNum" sz="quarter" idx="10"/>
          </p:nvPr>
        </p:nvSpPr>
        <p:spPr>
          <a:xfrm>
            <a:off x="6553200" y="6356350"/>
            <a:ext cx="2133600" cy="365125"/>
          </a:xfrm>
          <a:prstGeom prst="rect">
            <a:avLst/>
          </a:prstGeom>
        </p:spPr>
        <p:txBody>
          <a:bodyPr/>
          <a:lstStyle>
            <a:lvl1pPr>
              <a:defRPr>
                <a:cs typeface="Arial" charset="0"/>
              </a:defRPr>
            </a:lvl1pPr>
          </a:lstStyle>
          <a:p>
            <a:pPr fontAlgn="base">
              <a:spcBef>
                <a:spcPct val="0"/>
              </a:spcBef>
              <a:spcAft>
                <a:spcPct val="0"/>
              </a:spcAft>
              <a:defRPr/>
            </a:pPr>
            <a:fld id="{73A75F74-5908-48D5-8B87-758EE8D23A3D}" type="slidenum">
              <a:rPr kumimoji="1" lang="en-US" sz="2400">
                <a:solidFill>
                  <a:prstClr val="black"/>
                </a:solidFill>
                <a:latin typeface="Times New Roman" pitchFamily="18" charset="0"/>
              </a:rPr>
              <a:pPr fontAlgn="base">
                <a:spcBef>
                  <a:spcPct val="0"/>
                </a:spcBef>
                <a:spcAft>
                  <a:spcPct val="0"/>
                </a:spcAft>
                <a:defRPr/>
              </a:pPr>
              <a:t>‹#›</a:t>
            </a:fld>
            <a:endParaRPr kumimoji="1" lang="en-US" sz="2400">
              <a:solidFill>
                <a:prstClr val="black"/>
              </a:solidFill>
              <a:latin typeface="Times New Roman" pitchFamily="18" charset="0"/>
            </a:endParaRPr>
          </a:p>
        </p:txBody>
      </p:sp>
    </p:spTree>
    <p:extLst>
      <p:ext uri="{BB962C8B-B14F-4D97-AF65-F5344CB8AC3E}">
        <p14:creationId xmlns:p14="http://schemas.microsoft.com/office/powerpoint/2010/main" val="1768165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Placeholder 1"/>
          <p:cNvSpPr txBox="1">
            <a:spLocks/>
          </p:cNvSpPr>
          <p:nvPr userDrawn="1"/>
        </p:nvSpPr>
        <p:spPr>
          <a:xfrm>
            <a:off x="457200" y="274638"/>
            <a:ext cx="7391400" cy="487362"/>
          </a:xfrm>
          <a:prstGeom prst="rect">
            <a:avLst/>
          </a:prstGeom>
        </p:spPr>
        <p:txBody>
          <a:bodyPr>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pPr fontAlgn="base">
              <a:spcAft>
                <a:spcPct val="0"/>
              </a:spcAft>
              <a:defRPr/>
            </a:pPr>
            <a:r>
              <a:rPr kumimoji="1" lang="en-US" smtClean="0"/>
              <a:t>CLICK TO EDIT MASTER TITLE STYLE</a:t>
            </a:r>
            <a:endParaRPr kumimoji="1" lang="en-US" dirty="0"/>
          </a:p>
        </p:txBody>
      </p:sp>
      <p:sp>
        <p:nvSpPr>
          <p:cNvPr id="2" name="Title 1"/>
          <p:cNvSpPr>
            <a:spLocks noGrp="1"/>
          </p:cNvSpPr>
          <p:nvPr>
            <p:ph type="title"/>
          </p:nvPr>
        </p:nvSpPr>
        <p:spPr>
          <a:xfrm>
            <a:off x="722313" y="4406900"/>
            <a:ext cx="7772400" cy="1362075"/>
          </a:xfrm>
          <a:prstGeom prst="rect">
            <a:avLst/>
          </a:prstGeom>
        </p:spPr>
        <p:txBody>
          <a:bodyPr>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47757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457200" y="274638"/>
            <a:ext cx="7391400" cy="487362"/>
          </a:xfrm>
          <a:prstGeom prst="rect">
            <a:avLst/>
          </a:prstGeom>
        </p:spPr>
        <p:txBody>
          <a:bodyPr rtlCol="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789423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457200" y="274638"/>
            <a:ext cx="7391400" cy="487362"/>
          </a:xfrm>
          <a:prstGeom prst="rect">
            <a:avLst/>
          </a:prstGeom>
        </p:spPr>
        <p:txBody>
          <a:bodyPr rtlCol="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2236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282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rtlCol="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358903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fontAlgn="base">
              <a:spcBef>
                <a:spcPct val="0"/>
              </a:spcBef>
              <a:spcAft>
                <a:spcPct val="0"/>
              </a:spcAft>
              <a:defRPr/>
            </a:pPr>
            <a:endParaRPr kumimoji="1" lang="en-US" altLang="en-US" smtClean="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lstStyle>
            <a:lvl1pPr algn="l">
              <a:defRPr sz="20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150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887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683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20613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54562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76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1060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353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94" r:id="rId16"/>
  </p:sldLayoutIdLst>
  <p:timing>
    <p:tnLst>
      <p:par>
        <p:cTn id="1" dur="indefinite" restart="never" nodeType="tmRoot"/>
      </p:par>
    </p:tnLst>
  </p:timing>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descr="RotaryMoE_RGB.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9338" y="596900"/>
            <a:ext cx="36798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978665"/>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5" name="Picture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5298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17458F"/>
          </a:solidFill>
          <a:ln>
            <a:noFill/>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defRPr/>
            </a:pPr>
            <a:endParaRPr kumimoji="1" lang="en-US" sz="2400">
              <a:solidFill>
                <a:srgbClr val="E7E7E8"/>
              </a:solidFill>
            </a:endParaRPr>
          </a:p>
        </p:txBody>
      </p:sp>
      <p:sp>
        <p:nvSpPr>
          <p:cNvPr id="3075"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Title Placeholder 1"/>
          <p:cNvSpPr>
            <a:spLocks noGrp="1"/>
          </p:cNvSpPr>
          <p:nvPr>
            <p:ph type="title"/>
          </p:nvPr>
        </p:nvSpPr>
        <p:spPr bwMode="auto">
          <a:xfrm>
            <a:off x="457200" y="274638"/>
            <a:ext cx="7391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pic>
        <p:nvPicPr>
          <p:cNvPr id="3077" name="Picture 2"/>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57200" y="6199188"/>
            <a:ext cx="2027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8"/>
          <p:cNvSpPr txBox="1">
            <a:spLocks noChangeArrowheads="1"/>
          </p:cNvSpPr>
          <p:nvPr userDrawn="1"/>
        </p:nvSpPr>
        <p:spPr bwMode="auto">
          <a:xfrm>
            <a:off x="7239000" y="6172200"/>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r" eaLnBrk="1" fontAlgn="base" hangingPunct="1">
              <a:spcBef>
                <a:spcPct val="0"/>
              </a:spcBef>
              <a:spcAft>
                <a:spcPct val="0"/>
              </a:spcAft>
              <a:defRPr/>
            </a:pPr>
            <a:r>
              <a:rPr lang="en-US" altLang="en-US" sz="2000" smtClean="0">
                <a:solidFill>
                  <a:srgbClr val="01B4E7"/>
                </a:solidFill>
                <a:latin typeface="Arial" charset="0"/>
              </a:rPr>
              <a:t>#ricon15</a:t>
            </a:r>
          </a:p>
        </p:txBody>
      </p:sp>
    </p:spTree>
    <p:extLst>
      <p:ext uri="{BB962C8B-B14F-4D97-AF65-F5344CB8AC3E}">
        <p14:creationId xmlns:p14="http://schemas.microsoft.com/office/powerpoint/2010/main" val="17507910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iming>
    <p:tnLst>
      <p:par>
        <p:cTn id="1" dur="indefinite" restart="never" nodeType="tmRoot"/>
      </p:par>
    </p:tnLst>
  </p:timing>
  <p:txStyles>
    <p:titleStyle>
      <a:lvl1pPr algn="l" defTabSz="457200" rtl="0" eaLnBrk="0" fontAlgn="base" hangingPunct="0">
        <a:spcBef>
          <a:spcPct val="0"/>
        </a:spcBef>
        <a:spcAft>
          <a:spcPct val="0"/>
        </a:spcAft>
        <a:defRPr b="1" kern="1200">
          <a:solidFill>
            <a:schemeClr val="bg1"/>
          </a:solidFill>
          <a:latin typeface="Arial Narrow"/>
          <a:ea typeface="Arial Narrow" pitchFamily="34" charset="0"/>
          <a:cs typeface="Arial Narrow"/>
        </a:defRPr>
      </a:lvl1pPr>
      <a:lvl2pPr algn="l" defTabSz="457200" rtl="0" eaLnBrk="0" fontAlgn="base" hangingPunct="0">
        <a:spcBef>
          <a:spcPct val="0"/>
        </a:spcBef>
        <a:spcAft>
          <a:spcPct val="0"/>
        </a:spcAft>
        <a:defRPr b="1">
          <a:solidFill>
            <a:schemeClr val="bg1"/>
          </a:solidFill>
          <a:latin typeface="Arial Narrow" pitchFamily="34" charset="0"/>
          <a:ea typeface="Arial Narrow" pitchFamily="34" charset="0"/>
          <a:cs typeface="Arial Narrow" pitchFamily="34" charset="0"/>
        </a:defRPr>
      </a:lvl2pPr>
      <a:lvl3pPr algn="l" defTabSz="457200" rtl="0" eaLnBrk="0" fontAlgn="base" hangingPunct="0">
        <a:spcBef>
          <a:spcPct val="0"/>
        </a:spcBef>
        <a:spcAft>
          <a:spcPct val="0"/>
        </a:spcAft>
        <a:defRPr b="1">
          <a:solidFill>
            <a:schemeClr val="bg1"/>
          </a:solidFill>
          <a:latin typeface="Arial Narrow" pitchFamily="34" charset="0"/>
          <a:ea typeface="Arial Narrow" pitchFamily="34" charset="0"/>
          <a:cs typeface="Arial Narrow" pitchFamily="34" charset="0"/>
        </a:defRPr>
      </a:lvl3pPr>
      <a:lvl4pPr algn="l" defTabSz="457200" rtl="0" eaLnBrk="0" fontAlgn="base" hangingPunct="0">
        <a:spcBef>
          <a:spcPct val="0"/>
        </a:spcBef>
        <a:spcAft>
          <a:spcPct val="0"/>
        </a:spcAft>
        <a:defRPr b="1">
          <a:solidFill>
            <a:schemeClr val="bg1"/>
          </a:solidFill>
          <a:latin typeface="Arial Narrow" pitchFamily="34" charset="0"/>
          <a:ea typeface="Arial Narrow" pitchFamily="34" charset="0"/>
          <a:cs typeface="Arial Narrow" pitchFamily="34" charset="0"/>
        </a:defRPr>
      </a:lvl4pPr>
      <a:lvl5pPr algn="l" defTabSz="457200" rtl="0" eaLnBrk="0" fontAlgn="base" hangingPunct="0">
        <a:spcBef>
          <a:spcPct val="0"/>
        </a:spcBef>
        <a:spcAft>
          <a:spcPct val="0"/>
        </a:spcAft>
        <a:defRPr b="1">
          <a:solidFill>
            <a:schemeClr val="bg1"/>
          </a:solidFill>
          <a:latin typeface="Arial Narrow" pitchFamily="34" charset="0"/>
          <a:ea typeface="Arial Narrow" pitchFamily="34" charset="0"/>
          <a:cs typeface="Arial Narrow" pitchFamily="34" charset="0"/>
        </a:defRPr>
      </a:lvl5pPr>
      <a:lvl6pPr marL="457200" algn="l" defTabSz="457200" rtl="0" fontAlgn="base">
        <a:spcBef>
          <a:spcPct val="0"/>
        </a:spcBef>
        <a:spcAft>
          <a:spcPct val="0"/>
        </a:spcAft>
        <a:defRPr b="1">
          <a:solidFill>
            <a:schemeClr val="bg1"/>
          </a:solidFill>
          <a:latin typeface="Arial Narrow" pitchFamily="34" charset="0"/>
          <a:ea typeface="Arial Narrow" pitchFamily="34" charset="0"/>
          <a:cs typeface="Arial Narrow" pitchFamily="34" charset="0"/>
        </a:defRPr>
      </a:lvl6pPr>
      <a:lvl7pPr marL="914400" algn="l" defTabSz="457200" rtl="0" fontAlgn="base">
        <a:spcBef>
          <a:spcPct val="0"/>
        </a:spcBef>
        <a:spcAft>
          <a:spcPct val="0"/>
        </a:spcAft>
        <a:defRPr b="1">
          <a:solidFill>
            <a:schemeClr val="bg1"/>
          </a:solidFill>
          <a:latin typeface="Arial Narrow" pitchFamily="34" charset="0"/>
          <a:ea typeface="Arial Narrow" pitchFamily="34" charset="0"/>
          <a:cs typeface="Arial Narrow" pitchFamily="34" charset="0"/>
        </a:defRPr>
      </a:lvl7pPr>
      <a:lvl8pPr marL="1371600" algn="l" defTabSz="457200" rtl="0" fontAlgn="base">
        <a:spcBef>
          <a:spcPct val="0"/>
        </a:spcBef>
        <a:spcAft>
          <a:spcPct val="0"/>
        </a:spcAft>
        <a:defRPr b="1">
          <a:solidFill>
            <a:schemeClr val="bg1"/>
          </a:solidFill>
          <a:latin typeface="Arial Narrow" pitchFamily="34" charset="0"/>
          <a:ea typeface="Arial Narrow" pitchFamily="34" charset="0"/>
          <a:cs typeface="Arial Narrow" pitchFamily="34" charset="0"/>
        </a:defRPr>
      </a:lvl8pPr>
      <a:lvl9pPr marL="1828800" algn="l" defTabSz="457200" rtl="0" fontAlgn="base">
        <a:spcBef>
          <a:spcPct val="0"/>
        </a:spcBef>
        <a:spcAft>
          <a:spcPct val="0"/>
        </a:spcAft>
        <a:defRPr b="1">
          <a:solidFill>
            <a:schemeClr val="bg1"/>
          </a:solidFill>
          <a:latin typeface="Arial Narrow" pitchFamily="34" charset="0"/>
          <a:ea typeface="Arial Narrow" pitchFamily="34" charset="0"/>
          <a:cs typeface="Arial Narrow"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17458F"/>
          </a:solidFill>
          <a:latin typeface="Georgia"/>
          <a:ea typeface="Georgia" pitchFamily="18" charset="0"/>
          <a:cs typeface="Georgia"/>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17458F"/>
          </a:solidFill>
          <a:latin typeface="Georgia"/>
          <a:ea typeface="Georgia" pitchFamily="18" charset="0"/>
          <a:cs typeface="Georgia"/>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17458F"/>
          </a:solidFill>
          <a:latin typeface="Georgia"/>
          <a:ea typeface="Georgia" pitchFamily="18" charset="0"/>
          <a:cs typeface="Georgia"/>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17458F"/>
          </a:solidFill>
          <a:latin typeface="Georgia"/>
          <a:ea typeface="Georgia" pitchFamily="18" charset="0"/>
          <a:cs typeface="Georgia"/>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17458F"/>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7.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vimeo.com/channels/rotarymembership"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
          <p:cNvSpPr txBox="1">
            <a:spLocks noChangeArrowheads="1"/>
          </p:cNvSpPr>
          <p:nvPr/>
        </p:nvSpPr>
        <p:spPr bwMode="auto">
          <a:xfrm>
            <a:off x="304800" y="1905000"/>
            <a:ext cx="5562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charset="0"/>
                <a:cs typeface="ヒラギノ角ゴ Pro W3" charset="0"/>
              </a:defRPr>
            </a:lvl1pPr>
            <a:lvl2pPr marL="742950" indent="-285750" defTabSz="457200" eaLnBrk="0" hangingPunct="0">
              <a:defRPr sz="2400">
                <a:solidFill>
                  <a:schemeClr val="tx1"/>
                </a:solidFill>
                <a:latin typeface="Arial" pitchFamily="34" charset="0"/>
                <a:ea typeface="ヒラギノ角ゴ Pro W3" charset="0"/>
                <a:cs typeface="ヒラギノ角ゴ Pro W3" charset="0"/>
              </a:defRPr>
            </a:lvl2pPr>
            <a:lvl3pPr marL="1143000" indent="-228600" defTabSz="457200" eaLnBrk="0" hangingPunct="0">
              <a:defRPr sz="2400">
                <a:solidFill>
                  <a:schemeClr val="tx1"/>
                </a:solidFill>
                <a:latin typeface="Arial" pitchFamily="34" charset="0"/>
                <a:ea typeface="ヒラギノ角ゴ Pro W3" charset="0"/>
                <a:cs typeface="ヒラギノ角ゴ Pro W3" charset="0"/>
              </a:defRPr>
            </a:lvl3pPr>
            <a:lvl4pPr marL="1600200" indent="-228600" defTabSz="457200" eaLnBrk="0" hangingPunct="0">
              <a:defRPr sz="2400">
                <a:solidFill>
                  <a:schemeClr val="tx1"/>
                </a:solidFill>
                <a:latin typeface="Arial" pitchFamily="34" charset="0"/>
                <a:ea typeface="ヒラギノ角ゴ Pro W3" charset="0"/>
                <a:cs typeface="ヒラギノ角ゴ Pro W3" charset="0"/>
              </a:defRPr>
            </a:lvl4pPr>
            <a:lvl5pPr marL="2057400" indent="-228600" defTabSz="457200" eaLnBrk="0" hangingPunct="0">
              <a:defRPr sz="2400">
                <a:solidFill>
                  <a:schemeClr val="tx1"/>
                </a:solidFill>
                <a:latin typeface="Arial" pitchFamily="34" charset="0"/>
                <a:ea typeface="ヒラギノ角ゴ Pro W3"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eaLnBrk="1" hangingPunct="1"/>
            <a:r>
              <a:rPr lang="en-US" sz="4800" dirty="0" smtClean="0">
                <a:solidFill>
                  <a:prstClr val="white"/>
                </a:solidFill>
                <a:latin typeface="Arial Narrow Bold" pitchFamily="127" charset="0"/>
                <a:ea typeface="Arial Narrow Bold" pitchFamily="127" charset="0"/>
                <a:cs typeface="Arial Narrow Bold" pitchFamily="127" charset="0"/>
              </a:rPr>
              <a:t>TRI-DISTRICT</a:t>
            </a:r>
          </a:p>
          <a:p>
            <a:pPr eaLnBrk="1" hangingPunct="1"/>
            <a:r>
              <a:rPr lang="en-US" sz="4800" dirty="0" smtClean="0">
                <a:solidFill>
                  <a:prstClr val="white"/>
                </a:solidFill>
                <a:latin typeface="Arial Narrow Bold" pitchFamily="127" charset="0"/>
                <a:ea typeface="Arial Narrow Bold" pitchFamily="127" charset="0"/>
                <a:cs typeface="Arial Narrow Bold" pitchFamily="127" charset="0"/>
              </a:rPr>
              <a:t>MEMBERSHIP</a:t>
            </a:r>
          </a:p>
          <a:p>
            <a:pPr eaLnBrk="1" hangingPunct="1"/>
            <a:r>
              <a:rPr lang="en-US" sz="4800" dirty="0" smtClean="0">
                <a:solidFill>
                  <a:prstClr val="white"/>
                </a:solidFill>
                <a:latin typeface="Arial Narrow Bold" pitchFamily="127" charset="0"/>
                <a:ea typeface="Arial Narrow Bold" pitchFamily="127" charset="0"/>
                <a:cs typeface="Arial Narrow Bold" pitchFamily="127" charset="0"/>
              </a:rPr>
              <a:t>SUMMIT</a:t>
            </a:r>
          </a:p>
        </p:txBody>
      </p:sp>
      <p:sp>
        <p:nvSpPr>
          <p:cNvPr id="8197" name="Subtitle 3"/>
          <p:cNvSpPr>
            <a:spLocks noGrp="1"/>
          </p:cNvSpPr>
          <p:nvPr>
            <p:ph type="subTitle" idx="4294967295"/>
          </p:nvPr>
        </p:nvSpPr>
        <p:spPr bwMode="auto">
          <a:xfrm>
            <a:off x="3657600" y="4800600"/>
            <a:ext cx="5334000" cy="137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eaLnBrk="1" hangingPunct="1">
              <a:lnSpc>
                <a:spcPct val="90000"/>
              </a:lnSpc>
              <a:spcBef>
                <a:spcPct val="0"/>
              </a:spcBef>
              <a:buNone/>
            </a:pPr>
            <a:r>
              <a:rPr lang="en-US" sz="2400" b="1" dirty="0" smtClean="0">
                <a:solidFill>
                  <a:schemeClr val="bg1"/>
                </a:solidFill>
                <a:latin typeface="Arial Narrow Bold" panose="020B0706020202030204" pitchFamily="34" charset="0"/>
                <a:ea typeface="ヒラギノ角ゴ Pro W3" charset="0"/>
                <a:cs typeface="Georgia" pitchFamily="18" charset="0"/>
              </a:rPr>
              <a:t>Haris Sofradzija</a:t>
            </a:r>
          </a:p>
          <a:p>
            <a:pPr marL="0" indent="0">
              <a:lnSpc>
                <a:spcPct val="90000"/>
              </a:lnSpc>
              <a:spcBef>
                <a:spcPct val="0"/>
              </a:spcBef>
              <a:buNone/>
            </a:pPr>
            <a:r>
              <a:rPr lang="en-US" sz="2400" dirty="0" smtClean="0">
                <a:solidFill>
                  <a:schemeClr val="bg1"/>
                </a:solidFill>
                <a:latin typeface="Arial Narrow" panose="020B0606020202030204" pitchFamily="34" charset="0"/>
                <a:ea typeface="ヒラギノ角ゴ Pro W3" charset="0"/>
                <a:cs typeface="Georgia" pitchFamily="18" charset="0"/>
              </a:rPr>
              <a:t>Regional Membership Officer</a:t>
            </a:r>
          </a:p>
          <a:p>
            <a:pPr marL="0" indent="0" eaLnBrk="1" hangingPunct="1">
              <a:lnSpc>
                <a:spcPct val="90000"/>
              </a:lnSpc>
              <a:spcBef>
                <a:spcPct val="0"/>
              </a:spcBef>
              <a:buNone/>
            </a:pPr>
            <a:r>
              <a:rPr lang="en-US" sz="2400" dirty="0" smtClean="0">
                <a:solidFill>
                  <a:schemeClr val="bg1"/>
                </a:solidFill>
                <a:latin typeface="Arial Narrow" panose="020B0606020202030204" pitchFamily="34" charset="0"/>
                <a:ea typeface="ヒラギノ角ゴ Pro W3" charset="0"/>
                <a:cs typeface="Georgia" pitchFamily="18" charset="0"/>
              </a:rPr>
              <a:t>October 2018</a:t>
            </a:r>
          </a:p>
          <a:p>
            <a:pPr marL="0" indent="0" eaLnBrk="1" hangingPunct="1">
              <a:lnSpc>
                <a:spcPct val="90000"/>
              </a:lnSpc>
              <a:buNone/>
            </a:pPr>
            <a:endParaRPr lang="en-US" sz="2000" dirty="0" smtClean="0">
              <a:latin typeface="Georgia" pitchFamily="18" charset="0"/>
              <a:ea typeface="ヒラギノ角ゴ Pro W3" charset="0"/>
              <a:cs typeface="Georgia" pitchFamily="18" charset="0"/>
            </a:endParaRPr>
          </a:p>
        </p:txBody>
      </p:sp>
    </p:spTree>
    <p:extLst>
      <p:ext uri="{BB962C8B-B14F-4D97-AF65-F5344CB8AC3E}">
        <p14:creationId xmlns:p14="http://schemas.microsoft.com/office/powerpoint/2010/main" val="368089230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362200" cy="6858000"/>
          </a:xfrm>
          <a:prstGeom prst="rect">
            <a:avLst/>
          </a:prstGeom>
          <a:solidFill>
            <a:srgbClr val="005DAA"/>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aphicFrame>
        <p:nvGraphicFramePr>
          <p:cNvPr id="30" name="Table 29"/>
          <p:cNvGraphicFramePr>
            <a:graphicFrameLocks noGrp="1"/>
          </p:cNvGraphicFramePr>
          <p:nvPr>
            <p:extLst/>
          </p:nvPr>
        </p:nvGraphicFramePr>
        <p:xfrm>
          <a:off x="2743200" y="439458"/>
          <a:ext cx="6229350" cy="817842"/>
        </p:xfrm>
        <a:graphic>
          <a:graphicData uri="http://schemas.openxmlformats.org/drawingml/2006/table">
            <a:tbl>
              <a:tblPr firstRow="1" bandRow="1">
                <a:tableStyleId>{5C22544A-7EE6-4342-B048-85BDC9FD1C3A}</a:tableStyleId>
              </a:tblPr>
              <a:tblGrid>
                <a:gridCol w="6229350">
                  <a:extLst>
                    <a:ext uri="{9D8B030D-6E8A-4147-A177-3AD203B41FA5}">
                      <a16:colId xmlns:a16="http://schemas.microsoft.com/office/drawing/2014/main" val="1939518341"/>
                    </a:ext>
                  </a:extLst>
                </a:gridCol>
              </a:tblGrid>
              <a:tr h="817842">
                <a:tc>
                  <a:txBody>
                    <a:bodyPr/>
                    <a:lstStyle/>
                    <a:p>
                      <a:pPr algn="ctr"/>
                      <a:r>
                        <a:rPr lang="en-US" sz="3600" b="1" baseline="0" dirty="0" smtClean="0">
                          <a:latin typeface="Arial Narrow" panose="020B0606020202030204" pitchFamily="34" charset="0"/>
                        </a:rPr>
                        <a:t>≈ 160,000 </a:t>
                      </a:r>
                      <a:r>
                        <a:rPr lang="en-US" sz="3600" b="1" baseline="0" dirty="0">
                          <a:latin typeface="Arial Narrow" panose="020B0606020202030204" pitchFamily="34" charset="0"/>
                        </a:rPr>
                        <a:t>PEOPLE JOINED</a:t>
                      </a:r>
                      <a:endParaRPr lang="en-US" sz="36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DAA">
                        <a:alpha val="98000"/>
                      </a:srgbClr>
                    </a:solidFill>
                  </a:tcPr>
                </a:tc>
                <a:extLst>
                  <a:ext uri="{0D108BD9-81ED-4DB2-BD59-A6C34878D82A}">
                    <a16:rowId xmlns:a16="http://schemas.microsoft.com/office/drawing/2014/main" val="3429516886"/>
                  </a:ext>
                </a:extLst>
              </a:tr>
            </a:tbl>
          </a:graphicData>
        </a:graphic>
      </p:graphicFrame>
      <p:cxnSp>
        <p:nvCxnSpPr>
          <p:cNvPr id="38" name="Straight Connector 37"/>
          <p:cNvCxnSpPr/>
          <p:nvPr/>
        </p:nvCxnSpPr>
        <p:spPr>
          <a:xfrm flipV="1">
            <a:off x="2697480" y="1840666"/>
            <a:ext cx="6229350" cy="1"/>
          </a:xfrm>
          <a:prstGeom prst="line">
            <a:avLst/>
          </a:prstGeom>
          <a:ln w="95250">
            <a:solidFill>
              <a:srgbClr val="F7A81B"/>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602015" y="1517500"/>
            <a:ext cx="2420279" cy="646331"/>
          </a:xfrm>
          <a:prstGeom prst="rect">
            <a:avLst/>
          </a:prstGeom>
          <a:solidFill>
            <a:schemeClr val="bg1"/>
          </a:solidFill>
        </p:spPr>
        <p:txBody>
          <a:bodyPr wrap="square" rtlCol="0">
            <a:spAutoFit/>
          </a:bodyPr>
          <a:lstStyle/>
          <a:p>
            <a:pPr algn="ctr"/>
            <a:r>
              <a:rPr lang="en-US" sz="3600" b="1" dirty="0" smtClean="0">
                <a:solidFill>
                  <a:srgbClr val="58585A"/>
                </a:solidFill>
                <a:latin typeface="Arial Narrow" panose="020B0606020202030204" pitchFamily="34" charset="0"/>
              </a:rPr>
              <a:t>1,195,107</a:t>
            </a:r>
            <a:r>
              <a:rPr lang="en-US" sz="3600" dirty="0" smtClean="0">
                <a:solidFill>
                  <a:srgbClr val="58585A"/>
                </a:solidFill>
                <a:latin typeface="Arial Narrow" panose="020B0606020202030204" pitchFamily="34" charset="0"/>
              </a:rPr>
              <a:t> </a:t>
            </a:r>
            <a:endParaRPr lang="en-US" sz="3600" dirty="0">
              <a:solidFill>
                <a:srgbClr val="58585A"/>
              </a:solidFill>
              <a:latin typeface="Arial Narrow" panose="020B0606020202030204" pitchFamily="34" charset="0"/>
            </a:endParaRPr>
          </a:p>
        </p:txBody>
      </p:sp>
      <p:sp>
        <p:nvSpPr>
          <p:cNvPr id="40" name="Title 1"/>
          <p:cNvSpPr txBox="1">
            <a:spLocks/>
          </p:cNvSpPr>
          <p:nvPr/>
        </p:nvSpPr>
        <p:spPr>
          <a:xfrm>
            <a:off x="-152400" y="1375536"/>
            <a:ext cx="2514600" cy="9144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b="1" dirty="0">
                <a:solidFill>
                  <a:schemeClr val="bg1"/>
                </a:solidFill>
                <a:latin typeface="Arial Narrow" panose="020B0606020202030204" pitchFamily="34" charset="0"/>
              </a:rPr>
              <a:t>1 JULY MEMBERSHIP</a:t>
            </a:r>
          </a:p>
        </p:txBody>
      </p:sp>
      <p:graphicFrame>
        <p:nvGraphicFramePr>
          <p:cNvPr id="11" name="Content Placeholder 6"/>
          <p:cNvGraphicFramePr>
            <a:graphicFrameLocks/>
          </p:cNvGraphicFramePr>
          <p:nvPr>
            <p:extLst/>
          </p:nvPr>
        </p:nvGraphicFramePr>
        <p:xfrm>
          <a:off x="2712720" y="2601793"/>
          <a:ext cx="6229350" cy="4141905"/>
        </p:xfrm>
        <a:graphic>
          <a:graphicData uri="http://schemas.openxmlformats.org/drawingml/2006/table">
            <a:tbl>
              <a:tblPr firstRow="1" bandRow="1">
                <a:tableStyleId>{8EC20E35-A176-4012-BC5E-935CFFF8708E}</a:tableStyleId>
              </a:tblPr>
              <a:tblGrid>
                <a:gridCol w="3383280">
                  <a:extLst>
                    <a:ext uri="{9D8B030D-6E8A-4147-A177-3AD203B41FA5}">
                      <a16:colId xmlns:a16="http://schemas.microsoft.com/office/drawing/2014/main" val="906098905"/>
                    </a:ext>
                  </a:extLst>
                </a:gridCol>
                <a:gridCol w="2846070">
                  <a:extLst>
                    <a:ext uri="{9D8B030D-6E8A-4147-A177-3AD203B41FA5}">
                      <a16:colId xmlns:a16="http://schemas.microsoft.com/office/drawing/2014/main" val="1401047628"/>
                    </a:ext>
                  </a:extLst>
                </a:gridCol>
              </a:tblGrid>
              <a:tr h="841134">
                <a:tc gridSpan="2">
                  <a:txBody>
                    <a:bodyPr/>
                    <a:lstStyle/>
                    <a:p>
                      <a:pPr marL="0" algn="ctr" defTabSz="457200" rtl="0" eaLnBrk="1" latinLnBrk="0" hangingPunct="1"/>
                      <a:r>
                        <a:rPr lang="en-US" sz="3600" b="1" baseline="0" dirty="0" smtClean="0">
                          <a:latin typeface="Arial Narrow" panose="020B0606020202030204" pitchFamily="34" charset="0"/>
                        </a:rPr>
                        <a:t>≈ </a:t>
                      </a:r>
                      <a:r>
                        <a:rPr lang="en-US" sz="3600" b="1" kern="1200" baseline="0" dirty="0" smtClean="0">
                          <a:solidFill>
                            <a:schemeClr val="lt1"/>
                          </a:solidFill>
                          <a:latin typeface="Arial Narrow" panose="020B0606020202030204" pitchFamily="34" charset="0"/>
                          <a:ea typeface="+mn-ea"/>
                          <a:cs typeface="+mn-cs"/>
                        </a:rPr>
                        <a:t>170,000 MEMBERS LEFT</a:t>
                      </a:r>
                      <a:endParaRPr lang="en-US" sz="3600" b="1" kern="1200" baseline="0" dirty="0">
                        <a:solidFill>
                          <a:schemeClr val="lt1"/>
                        </a:solidFill>
                        <a:latin typeface="Arial Narrow" panose="020B0606020202030204" pitchFamily="34" charset="0"/>
                        <a:ea typeface="+mn-ea"/>
                        <a:cs typeface="+mn-cs"/>
                      </a:endParaRPr>
                    </a:p>
                  </a:txBody>
                  <a:tcPr anchor="ctr">
                    <a:solidFill>
                      <a:srgbClr val="005DAA"/>
                    </a:solidFill>
                  </a:tcPr>
                </a:tc>
                <a:tc hMerge="1">
                  <a:txBody>
                    <a:bodyPr/>
                    <a:lstStyle/>
                    <a:p>
                      <a:pPr algn="ctr"/>
                      <a:endParaRPr lang="en-US" sz="2800" dirty="0">
                        <a:latin typeface="Arial Narrow" panose="020B0606020202030204" pitchFamily="34" charset="0"/>
                      </a:endParaRPr>
                    </a:p>
                  </a:txBody>
                  <a:tcPr>
                    <a:solidFill>
                      <a:srgbClr val="005DAA"/>
                    </a:solidFill>
                  </a:tcPr>
                </a:tc>
                <a:extLst>
                  <a:ext uri="{0D108BD9-81ED-4DB2-BD59-A6C34878D82A}">
                    <a16:rowId xmlns:a16="http://schemas.microsoft.com/office/drawing/2014/main" val="1121330239"/>
                  </a:ext>
                </a:extLst>
              </a:tr>
              <a:tr h="697346">
                <a:tc>
                  <a:txBody>
                    <a:bodyPr/>
                    <a:lstStyle/>
                    <a:p>
                      <a:pPr algn="r"/>
                      <a:r>
                        <a:rPr lang="en-US" sz="3200" baseline="0" dirty="0" smtClean="0">
                          <a:solidFill>
                            <a:srgbClr val="58585A"/>
                          </a:solidFill>
                          <a:latin typeface="Arial Narrow" panose="020B0606020202030204" pitchFamily="34" charset="0"/>
                        </a:rPr>
                        <a:t>&gt; 1 year</a:t>
                      </a:r>
                      <a:endParaRPr lang="en-US" sz="3200" dirty="0">
                        <a:solidFill>
                          <a:srgbClr val="58585A"/>
                        </a:solidFill>
                        <a:latin typeface="Arial Narrow" panose="020B0606020202030204" pitchFamily="34" charset="0"/>
                      </a:endParaRPr>
                    </a:p>
                  </a:txBody>
                  <a:tcPr/>
                </a:tc>
                <a:tc>
                  <a:txBody>
                    <a:bodyPr/>
                    <a:lstStyle/>
                    <a:p>
                      <a:pPr marL="0" algn="ctr" defTabSz="457200" rtl="0" eaLnBrk="1" latinLnBrk="0" hangingPunct="1"/>
                      <a:r>
                        <a:rPr lang="en-US" sz="3200" kern="1200" baseline="0" dirty="0" smtClean="0">
                          <a:solidFill>
                            <a:srgbClr val="58585A"/>
                          </a:solidFill>
                          <a:latin typeface="Arial Narrow" panose="020B0606020202030204" pitchFamily="34" charset="0"/>
                          <a:ea typeface="+mn-ea"/>
                          <a:cs typeface="+mn-cs"/>
                        </a:rPr>
                        <a:t>22%</a:t>
                      </a:r>
                      <a:endParaRPr lang="en-US" sz="3200" kern="1200" baseline="0" dirty="0">
                        <a:solidFill>
                          <a:srgbClr val="58585A"/>
                        </a:solidFill>
                        <a:latin typeface="Arial Narrow" panose="020B0606020202030204" pitchFamily="34" charset="0"/>
                        <a:ea typeface="+mn-ea"/>
                        <a:cs typeface="+mn-cs"/>
                      </a:endParaRPr>
                    </a:p>
                  </a:txBody>
                  <a:tcPr/>
                </a:tc>
                <a:extLst>
                  <a:ext uri="{0D108BD9-81ED-4DB2-BD59-A6C34878D82A}">
                    <a16:rowId xmlns:a16="http://schemas.microsoft.com/office/drawing/2014/main" val="1810962827"/>
                  </a:ext>
                </a:extLst>
              </a:tr>
              <a:tr h="697346">
                <a:tc>
                  <a:txBody>
                    <a:bodyPr/>
                    <a:lstStyle/>
                    <a:p>
                      <a:pPr algn="r"/>
                      <a:r>
                        <a:rPr lang="en-US" sz="3200" dirty="0" smtClean="0">
                          <a:solidFill>
                            <a:srgbClr val="58585A"/>
                          </a:solidFill>
                          <a:latin typeface="Arial Narrow" panose="020B0606020202030204" pitchFamily="34" charset="0"/>
                        </a:rPr>
                        <a:t>1-2 years</a:t>
                      </a:r>
                      <a:endParaRPr lang="en-US" sz="3200" dirty="0">
                        <a:solidFill>
                          <a:srgbClr val="58585A"/>
                        </a:solidFill>
                        <a:latin typeface="Arial Narrow" panose="020B0606020202030204" pitchFamily="34" charset="0"/>
                      </a:endParaRPr>
                    </a:p>
                  </a:txBody>
                  <a:tcPr/>
                </a:tc>
                <a:tc>
                  <a:txBody>
                    <a:bodyPr/>
                    <a:lstStyle/>
                    <a:p>
                      <a:pPr marL="0" algn="ctr" defTabSz="457200" rtl="0" eaLnBrk="1" latinLnBrk="0" hangingPunct="1"/>
                      <a:r>
                        <a:rPr lang="en-US" sz="3200" b="1" kern="1200" baseline="0" dirty="0" smtClean="0">
                          <a:solidFill>
                            <a:srgbClr val="005DAA"/>
                          </a:solidFill>
                          <a:latin typeface="Arial Narrow" panose="020B0606020202030204" pitchFamily="34" charset="0"/>
                          <a:ea typeface="+mn-ea"/>
                          <a:cs typeface="+mn-cs"/>
                        </a:rPr>
                        <a:t>30%</a:t>
                      </a:r>
                      <a:endParaRPr lang="en-US" sz="3200" b="1" kern="1200" baseline="0" dirty="0">
                        <a:solidFill>
                          <a:srgbClr val="005DAA"/>
                        </a:solidFill>
                        <a:latin typeface="Arial Narrow" panose="020B0606020202030204" pitchFamily="34" charset="0"/>
                        <a:ea typeface="+mn-ea"/>
                        <a:cs typeface="+mn-cs"/>
                      </a:endParaRPr>
                    </a:p>
                  </a:txBody>
                  <a:tcPr/>
                </a:tc>
                <a:extLst>
                  <a:ext uri="{0D108BD9-81ED-4DB2-BD59-A6C34878D82A}">
                    <a16:rowId xmlns:a16="http://schemas.microsoft.com/office/drawing/2014/main" val="2959540792"/>
                  </a:ext>
                </a:extLst>
              </a:tr>
              <a:tr h="697346">
                <a:tc>
                  <a:txBody>
                    <a:bodyPr/>
                    <a:lstStyle/>
                    <a:p>
                      <a:pPr algn="r"/>
                      <a:r>
                        <a:rPr lang="en-US" sz="3200" dirty="0" smtClean="0">
                          <a:solidFill>
                            <a:srgbClr val="58585A"/>
                          </a:solidFill>
                          <a:latin typeface="Arial Narrow" panose="020B0606020202030204" pitchFamily="34" charset="0"/>
                        </a:rPr>
                        <a:t>3-5 years</a:t>
                      </a:r>
                      <a:endParaRPr lang="en-US" sz="3200" dirty="0">
                        <a:solidFill>
                          <a:srgbClr val="58585A"/>
                        </a:solidFill>
                        <a:latin typeface="Arial Narrow" panose="020B0606020202030204" pitchFamily="34" charset="0"/>
                      </a:endParaRPr>
                    </a:p>
                  </a:txBody>
                  <a:tcPr/>
                </a:tc>
                <a:tc>
                  <a:txBody>
                    <a:bodyPr/>
                    <a:lstStyle/>
                    <a:p>
                      <a:pPr marL="0" algn="ctr" defTabSz="457200" rtl="0" eaLnBrk="1" latinLnBrk="0" hangingPunct="1"/>
                      <a:r>
                        <a:rPr lang="en-US" sz="3200" kern="1200" baseline="0" dirty="0" smtClean="0">
                          <a:solidFill>
                            <a:srgbClr val="58585A"/>
                          </a:solidFill>
                          <a:latin typeface="Arial Narrow" panose="020B0606020202030204" pitchFamily="34" charset="0"/>
                          <a:ea typeface="+mn-ea"/>
                          <a:cs typeface="+mn-cs"/>
                        </a:rPr>
                        <a:t>17%</a:t>
                      </a:r>
                      <a:endParaRPr lang="en-US" sz="3200" kern="1200" baseline="0" dirty="0">
                        <a:solidFill>
                          <a:srgbClr val="58585A"/>
                        </a:solidFill>
                        <a:latin typeface="Arial Narrow" panose="020B0606020202030204" pitchFamily="34" charset="0"/>
                        <a:ea typeface="+mn-ea"/>
                        <a:cs typeface="+mn-cs"/>
                      </a:endParaRPr>
                    </a:p>
                  </a:txBody>
                  <a:tcPr/>
                </a:tc>
                <a:extLst>
                  <a:ext uri="{0D108BD9-81ED-4DB2-BD59-A6C34878D82A}">
                    <a16:rowId xmlns:a16="http://schemas.microsoft.com/office/drawing/2014/main" val="1674228846"/>
                  </a:ext>
                </a:extLst>
              </a:tr>
              <a:tr h="619863">
                <a:tc>
                  <a:txBody>
                    <a:bodyPr/>
                    <a:lstStyle/>
                    <a:p>
                      <a:pPr algn="r"/>
                      <a:r>
                        <a:rPr lang="en-US" sz="3200" dirty="0" smtClean="0">
                          <a:solidFill>
                            <a:srgbClr val="58585A"/>
                          </a:solidFill>
                          <a:latin typeface="Arial Narrow" panose="020B0606020202030204" pitchFamily="34" charset="0"/>
                        </a:rPr>
                        <a:t>6-10 years</a:t>
                      </a:r>
                      <a:endParaRPr lang="en-US" sz="3200" dirty="0">
                        <a:solidFill>
                          <a:srgbClr val="58585A"/>
                        </a:solidFill>
                        <a:latin typeface="Arial Narrow" panose="020B0606020202030204" pitchFamily="34" charset="0"/>
                      </a:endParaRPr>
                    </a:p>
                  </a:txBody>
                  <a:tcPr/>
                </a:tc>
                <a:tc>
                  <a:txBody>
                    <a:bodyPr/>
                    <a:lstStyle/>
                    <a:p>
                      <a:pPr marL="0" algn="ctr" defTabSz="457200" rtl="0" eaLnBrk="1" latinLnBrk="0" hangingPunct="1"/>
                      <a:r>
                        <a:rPr lang="en-US" sz="3200" kern="1200" baseline="0" dirty="0" smtClean="0">
                          <a:solidFill>
                            <a:srgbClr val="58585A"/>
                          </a:solidFill>
                          <a:latin typeface="Arial Narrow" panose="020B0606020202030204" pitchFamily="34" charset="0"/>
                          <a:ea typeface="+mn-ea"/>
                          <a:cs typeface="+mn-cs"/>
                        </a:rPr>
                        <a:t>12%</a:t>
                      </a:r>
                      <a:endParaRPr lang="en-US" sz="3200" kern="1200" baseline="0" dirty="0">
                        <a:solidFill>
                          <a:srgbClr val="58585A"/>
                        </a:solidFill>
                        <a:latin typeface="Arial Narrow" panose="020B0606020202030204" pitchFamily="34" charset="0"/>
                        <a:ea typeface="+mn-ea"/>
                        <a:cs typeface="+mn-cs"/>
                      </a:endParaRPr>
                    </a:p>
                  </a:txBody>
                  <a:tcPr/>
                </a:tc>
                <a:extLst>
                  <a:ext uri="{0D108BD9-81ED-4DB2-BD59-A6C34878D82A}">
                    <a16:rowId xmlns:a16="http://schemas.microsoft.com/office/drawing/2014/main" val="1695266039"/>
                  </a:ext>
                </a:extLst>
              </a:tr>
              <a:tr h="588870">
                <a:tc>
                  <a:txBody>
                    <a:bodyPr/>
                    <a:lstStyle/>
                    <a:p>
                      <a:pPr marL="0" algn="r" defTabSz="457200" rtl="0" eaLnBrk="1" latinLnBrk="0" hangingPunct="1"/>
                      <a:r>
                        <a:rPr lang="en-US" sz="3200" kern="1200" dirty="0" smtClean="0">
                          <a:solidFill>
                            <a:srgbClr val="58585A"/>
                          </a:solidFill>
                          <a:latin typeface="Arial Narrow" panose="020B0606020202030204" pitchFamily="34" charset="0"/>
                          <a:ea typeface="+mn-ea"/>
                          <a:cs typeface="+mn-cs"/>
                        </a:rPr>
                        <a:t>10+ years</a:t>
                      </a:r>
                      <a:endParaRPr lang="en-US" sz="3200" kern="1200" dirty="0">
                        <a:solidFill>
                          <a:srgbClr val="58585A"/>
                        </a:solidFill>
                        <a:latin typeface="Arial Narrow" panose="020B0606020202030204" pitchFamily="34" charset="0"/>
                        <a:ea typeface="+mn-ea"/>
                        <a:cs typeface="+mn-cs"/>
                      </a:endParaRPr>
                    </a:p>
                  </a:txBody>
                  <a:tcPr/>
                </a:tc>
                <a:tc>
                  <a:txBody>
                    <a:bodyPr/>
                    <a:lstStyle/>
                    <a:p>
                      <a:pPr marL="0" algn="ctr" defTabSz="457200" rtl="0" eaLnBrk="1" latinLnBrk="0" hangingPunct="1"/>
                      <a:r>
                        <a:rPr lang="en-US" sz="3200" kern="1200" baseline="0" dirty="0" smtClean="0">
                          <a:solidFill>
                            <a:srgbClr val="58585A"/>
                          </a:solidFill>
                          <a:latin typeface="Arial Narrow" panose="020B0606020202030204" pitchFamily="34" charset="0"/>
                          <a:ea typeface="+mn-ea"/>
                          <a:cs typeface="+mn-cs"/>
                        </a:rPr>
                        <a:t>19%</a:t>
                      </a:r>
                      <a:endParaRPr lang="en-US" sz="3200" kern="1200" baseline="0" dirty="0">
                        <a:solidFill>
                          <a:srgbClr val="58585A"/>
                        </a:solidFill>
                        <a:latin typeface="Arial Narrow" panose="020B0606020202030204" pitchFamily="34" charset="0"/>
                        <a:ea typeface="+mn-ea"/>
                        <a:cs typeface="+mn-cs"/>
                      </a:endParaRPr>
                    </a:p>
                  </a:txBody>
                  <a:tcPr/>
                </a:tc>
                <a:extLst>
                  <a:ext uri="{0D108BD9-81ED-4DB2-BD59-A6C34878D82A}">
                    <a16:rowId xmlns:a16="http://schemas.microsoft.com/office/drawing/2014/main" val="3731825033"/>
                  </a:ext>
                </a:extLst>
              </a:tr>
            </a:tbl>
          </a:graphicData>
        </a:graphic>
      </p:graphicFrame>
      <p:sp>
        <p:nvSpPr>
          <p:cNvPr id="14" name="Title 1"/>
          <p:cNvSpPr txBox="1">
            <a:spLocks/>
          </p:cNvSpPr>
          <p:nvPr/>
        </p:nvSpPr>
        <p:spPr>
          <a:xfrm>
            <a:off x="-76200" y="4215545"/>
            <a:ext cx="2514600" cy="9144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b="1" dirty="0" smtClean="0">
                <a:solidFill>
                  <a:schemeClr val="bg1"/>
                </a:solidFill>
                <a:latin typeface="Arial Narrow" panose="020B0606020202030204" pitchFamily="34" charset="0"/>
              </a:rPr>
              <a:t>LENGTH OF MEMBERSHIP</a:t>
            </a:r>
            <a:endParaRPr lang="en-US" sz="2400" b="1" dirty="0">
              <a:solidFill>
                <a:schemeClr val="bg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2187799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362200" cy="6858000"/>
          </a:xfrm>
          <a:prstGeom prst="rect">
            <a:avLst/>
          </a:prstGeom>
          <a:solidFill>
            <a:srgbClr val="005DAA"/>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Donut 1"/>
          <p:cNvSpPr/>
          <p:nvPr/>
        </p:nvSpPr>
        <p:spPr>
          <a:xfrm>
            <a:off x="2465856" y="1641971"/>
            <a:ext cx="2515590" cy="2462448"/>
          </a:xfrm>
          <a:prstGeom prst="donut">
            <a:avLst>
              <a:gd name="adj" fmla="val 5250"/>
            </a:avLst>
          </a:prstGeom>
          <a:solidFill>
            <a:srgbClr val="F7A81B"/>
          </a:solidFill>
          <a:ln w="635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12" name="Title 1"/>
          <p:cNvSpPr txBox="1">
            <a:spLocks/>
          </p:cNvSpPr>
          <p:nvPr/>
        </p:nvSpPr>
        <p:spPr>
          <a:xfrm>
            <a:off x="-131507" y="796981"/>
            <a:ext cx="25146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00" b="1" dirty="0">
                <a:solidFill>
                  <a:schemeClr val="bg1"/>
                </a:solidFill>
                <a:latin typeface="Arial Narrow" panose="020B0606020202030204" pitchFamily="34" charset="0"/>
              </a:rPr>
              <a:t>WHY DO MEMBERS LEAVE? </a:t>
            </a:r>
          </a:p>
        </p:txBody>
      </p:sp>
      <p:sp>
        <p:nvSpPr>
          <p:cNvPr id="14" name="Title 1"/>
          <p:cNvSpPr txBox="1">
            <a:spLocks/>
          </p:cNvSpPr>
          <p:nvPr/>
        </p:nvSpPr>
        <p:spPr>
          <a:xfrm>
            <a:off x="2338754" y="389698"/>
            <a:ext cx="25146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00" b="1" dirty="0">
                <a:solidFill>
                  <a:schemeClr val="tx1">
                    <a:lumMod val="50000"/>
                  </a:schemeClr>
                </a:solidFill>
                <a:latin typeface="Arial Narrow" panose="020B0606020202030204" pitchFamily="34" charset="0"/>
              </a:rPr>
              <a:t>Too expensive/</a:t>
            </a:r>
            <a:br>
              <a:rPr lang="en-US" sz="2800" b="1" dirty="0">
                <a:solidFill>
                  <a:schemeClr val="tx1">
                    <a:lumMod val="50000"/>
                  </a:schemeClr>
                </a:solidFill>
                <a:latin typeface="Arial Narrow" panose="020B0606020202030204" pitchFamily="34" charset="0"/>
              </a:rPr>
            </a:br>
            <a:r>
              <a:rPr lang="en-US" sz="2800" b="1" dirty="0">
                <a:solidFill>
                  <a:schemeClr val="tx1">
                    <a:lumMod val="50000"/>
                  </a:schemeClr>
                </a:solidFill>
                <a:latin typeface="Arial Narrow" panose="020B0606020202030204" pitchFamily="34" charset="0"/>
              </a:rPr>
              <a:t>too much time</a:t>
            </a:r>
          </a:p>
        </p:txBody>
      </p:sp>
      <p:sp>
        <p:nvSpPr>
          <p:cNvPr id="16" name="Title 1"/>
          <p:cNvSpPr txBox="1">
            <a:spLocks/>
          </p:cNvSpPr>
          <p:nvPr/>
        </p:nvSpPr>
        <p:spPr>
          <a:xfrm>
            <a:off x="4714375" y="413747"/>
            <a:ext cx="25146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00" b="1" dirty="0">
                <a:solidFill>
                  <a:schemeClr val="tx1">
                    <a:lumMod val="50000"/>
                  </a:schemeClr>
                </a:solidFill>
                <a:latin typeface="Arial Narrow" panose="020B0606020202030204" pitchFamily="34" charset="0"/>
              </a:rPr>
              <a:t>Club </a:t>
            </a:r>
            <a:br>
              <a:rPr lang="en-US" sz="2800" b="1" dirty="0">
                <a:solidFill>
                  <a:schemeClr val="tx1">
                    <a:lumMod val="50000"/>
                  </a:schemeClr>
                </a:solidFill>
                <a:latin typeface="Arial Narrow" panose="020B0606020202030204" pitchFamily="34" charset="0"/>
              </a:rPr>
            </a:br>
            <a:r>
              <a:rPr lang="en-US" sz="2800" b="1" dirty="0">
                <a:solidFill>
                  <a:schemeClr val="tx1">
                    <a:lumMod val="50000"/>
                  </a:schemeClr>
                </a:solidFill>
                <a:latin typeface="Arial Narrow" panose="020B0606020202030204" pitchFamily="34" charset="0"/>
              </a:rPr>
              <a:t>environment</a:t>
            </a:r>
          </a:p>
        </p:txBody>
      </p:sp>
      <p:sp>
        <p:nvSpPr>
          <p:cNvPr id="18" name="Donut 17"/>
          <p:cNvSpPr/>
          <p:nvPr/>
        </p:nvSpPr>
        <p:spPr>
          <a:xfrm>
            <a:off x="5255823" y="1981200"/>
            <a:ext cx="1906979" cy="1905000"/>
          </a:xfrm>
          <a:prstGeom prst="donut">
            <a:avLst>
              <a:gd name="adj" fmla="val 5250"/>
            </a:avLst>
          </a:prstGeom>
          <a:solidFill>
            <a:srgbClr val="F7A81B"/>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19" name="Donut 18"/>
          <p:cNvSpPr/>
          <p:nvPr/>
        </p:nvSpPr>
        <p:spPr>
          <a:xfrm>
            <a:off x="7383109" y="2342289"/>
            <a:ext cx="1402402" cy="1405247"/>
          </a:xfrm>
          <a:prstGeom prst="donut">
            <a:avLst>
              <a:gd name="adj" fmla="val 5250"/>
            </a:avLst>
          </a:prstGeom>
          <a:solidFill>
            <a:srgbClr val="F7A81B"/>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20" name="Title 1"/>
          <p:cNvSpPr txBox="1">
            <a:spLocks/>
          </p:cNvSpPr>
          <p:nvPr/>
        </p:nvSpPr>
        <p:spPr>
          <a:xfrm>
            <a:off x="6723160" y="413747"/>
            <a:ext cx="25146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00" b="1" dirty="0">
                <a:solidFill>
                  <a:schemeClr val="tx1">
                    <a:lumMod val="50000"/>
                  </a:schemeClr>
                </a:solidFill>
                <a:latin typeface="Arial Narrow" panose="020B0606020202030204" pitchFamily="34" charset="0"/>
              </a:rPr>
              <a:t>Unmet expectations</a:t>
            </a:r>
          </a:p>
        </p:txBody>
      </p:sp>
      <p:sp>
        <p:nvSpPr>
          <p:cNvPr id="21" name="Title 1"/>
          <p:cNvSpPr txBox="1">
            <a:spLocks/>
          </p:cNvSpPr>
          <p:nvPr/>
        </p:nvSpPr>
        <p:spPr>
          <a:xfrm>
            <a:off x="2960540" y="2428019"/>
            <a:ext cx="1716106" cy="1066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6000" b="1" dirty="0">
                <a:solidFill>
                  <a:schemeClr val="tx1">
                    <a:lumMod val="50000"/>
                  </a:schemeClr>
                </a:solidFill>
                <a:latin typeface="Arial Narrow" panose="020B0606020202030204" pitchFamily="34" charset="0"/>
              </a:rPr>
              <a:t>31%</a:t>
            </a:r>
          </a:p>
        </p:txBody>
      </p:sp>
      <p:sp>
        <p:nvSpPr>
          <p:cNvPr id="22" name="Title 1"/>
          <p:cNvSpPr txBox="1">
            <a:spLocks/>
          </p:cNvSpPr>
          <p:nvPr/>
        </p:nvSpPr>
        <p:spPr>
          <a:xfrm>
            <a:off x="5635709" y="2514600"/>
            <a:ext cx="1298493" cy="9144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800" b="1" dirty="0">
                <a:solidFill>
                  <a:schemeClr val="tx1">
                    <a:lumMod val="50000"/>
                  </a:schemeClr>
                </a:solidFill>
                <a:latin typeface="Arial Narrow" panose="020B0606020202030204" pitchFamily="34" charset="0"/>
              </a:rPr>
              <a:t>21%</a:t>
            </a:r>
          </a:p>
        </p:txBody>
      </p:sp>
      <p:sp>
        <p:nvSpPr>
          <p:cNvPr id="23" name="Title 1"/>
          <p:cNvSpPr txBox="1">
            <a:spLocks/>
          </p:cNvSpPr>
          <p:nvPr/>
        </p:nvSpPr>
        <p:spPr>
          <a:xfrm>
            <a:off x="7540709" y="2743200"/>
            <a:ext cx="1298493" cy="777834"/>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b="1" dirty="0">
                <a:solidFill>
                  <a:schemeClr val="tx1">
                    <a:lumMod val="50000"/>
                  </a:schemeClr>
                </a:solidFill>
                <a:latin typeface="Arial Narrow" panose="020B0606020202030204" pitchFamily="34" charset="0"/>
              </a:rPr>
              <a:t>15%</a:t>
            </a:r>
          </a:p>
        </p:txBody>
      </p:sp>
      <p:cxnSp>
        <p:nvCxnSpPr>
          <p:cNvPr id="24" name="Straight Connector 23"/>
          <p:cNvCxnSpPr/>
          <p:nvPr/>
        </p:nvCxnSpPr>
        <p:spPr>
          <a:xfrm>
            <a:off x="2465858" y="394348"/>
            <a:ext cx="2190563" cy="0"/>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465858" y="1404347"/>
            <a:ext cx="2190563" cy="0"/>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888550" y="413747"/>
            <a:ext cx="2036617" cy="0"/>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180360" y="402563"/>
            <a:ext cx="1752600" cy="11184"/>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158591" y="1398755"/>
            <a:ext cx="1774371" cy="5592"/>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888549" y="1404347"/>
            <a:ext cx="2036617" cy="0"/>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sp>
        <p:nvSpPr>
          <p:cNvPr id="30" name="Title 1"/>
          <p:cNvSpPr txBox="1">
            <a:spLocks/>
          </p:cNvSpPr>
          <p:nvPr/>
        </p:nvSpPr>
        <p:spPr>
          <a:xfrm>
            <a:off x="685800" y="4648200"/>
            <a:ext cx="16764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smtClean="0">
                <a:solidFill>
                  <a:schemeClr val="bg1"/>
                </a:solidFill>
                <a:latin typeface="Arial Narrow" panose="020B0606020202030204" pitchFamily="34" charset="0"/>
              </a:rPr>
              <a:t>43%</a:t>
            </a:r>
            <a:endParaRPr lang="en-US" sz="4000" b="1" dirty="0">
              <a:solidFill>
                <a:schemeClr val="bg1"/>
              </a:solidFill>
              <a:latin typeface="Arial Narrow" panose="020B0606020202030204" pitchFamily="34" charset="0"/>
            </a:endParaRPr>
          </a:p>
        </p:txBody>
      </p:sp>
      <p:sp>
        <p:nvSpPr>
          <p:cNvPr id="31" name="Title 1"/>
          <p:cNvSpPr txBox="1">
            <a:spLocks/>
          </p:cNvSpPr>
          <p:nvPr/>
        </p:nvSpPr>
        <p:spPr>
          <a:xfrm>
            <a:off x="685800" y="5791200"/>
            <a:ext cx="16764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a:solidFill>
                  <a:schemeClr val="bg1"/>
                </a:solidFill>
                <a:latin typeface="Arial Narrow" panose="020B0606020202030204" pitchFamily="34" charset="0"/>
              </a:rPr>
              <a:t>35%</a:t>
            </a:r>
          </a:p>
        </p:txBody>
      </p:sp>
      <p:sp>
        <p:nvSpPr>
          <p:cNvPr id="33" name="Title 1"/>
          <p:cNvSpPr txBox="1">
            <a:spLocks/>
          </p:cNvSpPr>
          <p:nvPr/>
        </p:nvSpPr>
        <p:spPr>
          <a:xfrm>
            <a:off x="2544151" y="4630050"/>
            <a:ext cx="6620181"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dirty="0">
                <a:solidFill>
                  <a:schemeClr val="tx1">
                    <a:lumMod val="50000"/>
                  </a:schemeClr>
                </a:solidFill>
                <a:latin typeface="Arial Narrow" panose="020B0606020202030204" pitchFamily="34" charset="0"/>
              </a:rPr>
              <a:t>Would </a:t>
            </a:r>
            <a:r>
              <a:rPr lang="en-US" sz="3600" b="1" dirty="0">
                <a:solidFill>
                  <a:srgbClr val="005DAA"/>
                </a:solidFill>
                <a:latin typeface="Arial Narrow" panose="020B0606020202030204" pitchFamily="34" charset="0"/>
              </a:rPr>
              <a:t>NOT </a:t>
            </a:r>
            <a:r>
              <a:rPr lang="en-US" sz="3600" dirty="0">
                <a:solidFill>
                  <a:schemeClr val="tx1">
                    <a:lumMod val="50000"/>
                  </a:schemeClr>
                </a:solidFill>
                <a:latin typeface="Arial Narrow" panose="020B0606020202030204" pitchFamily="34" charset="0"/>
              </a:rPr>
              <a:t>recommend their club</a:t>
            </a:r>
          </a:p>
        </p:txBody>
      </p:sp>
      <p:sp>
        <p:nvSpPr>
          <p:cNvPr id="34" name="Title 1"/>
          <p:cNvSpPr txBox="1">
            <a:spLocks/>
          </p:cNvSpPr>
          <p:nvPr/>
        </p:nvSpPr>
        <p:spPr>
          <a:xfrm>
            <a:off x="2600021" y="5791200"/>
            <a:ext cx="6620181"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dirty="0">
                <a:solidFill>
                  <a:schemeClr val="tx1">
                    <a:lumMod val="50000"/>
                  </a:schemeClr>
                </a:solidFill>
                <a:latin typeface="Arial Narrow" panose="020B0606020202030204" pitchFamily="34" charset="0"/>
              </a:rPr>
              <a:t>Would </a:t>
            </a:r>
            <a:r>
              <a:rPr lang="en-US" sz="3600" b="1" dirty="0">
                <a:solidFill>
                  <a:srgbClr val="005DAA"/>
                </a:solidFill>
                <a:latin typeface="Arial Narrow" panose="020B0606020202030204" pitchFamily="34" charset="0"/>
              </a:rPr>
              <a:t>NOT </a:t>
            </a:r>
            <a:r>
              <a:rPr lang="en-US" sz="3600" dirty="0">
                <a:solidFill>
                  <a:schemeClr val="tx1">
                    <a:lumMod val="50000"/>
                  </a:schemeClr>
                </a:solidFill>
                <a:latin typeface="Arial Narrow" panose="020B0606020202030204" pitchFamily="34" charset="0"/>
              </a:rPr>
              <a:t>recommend Rotary</a:t>
            </a:r>
          </a:p>
        </p:txBody>
      </p:sp>
    </p:spTree>
    <p:custDataLst>
      <p:tags r:id="rId1"/>
    </p:custDataLst>
    <p:extLst>
      <p:ext uri="{BB962C8B-B14F-4D97-AF65-F5344CB8AC3E}">
        <p14:creationId xmlns:p14="http://schemas.microsoft.com/office/powerpoint/2010/main" val="4224451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dirty="0"/>
              <a:t>MAKE MEMBERSHIP A PRIORITY</a:t>
            </a:r>
          </a:p>
        </p:txBody>
      </p:sp>
      <p:sp>
        <p:nvSpPr>
          <p:cNvPr id="4100" name="AutoShape 4"/>
          <p:cNvSpPr>
            <a:spLocks noChangeAspect="1" noChangeArrowheads="1" noTextEdit="1"/>
          </p:cNvSpPr>
          <p:nvPr/>
        </p:nvSpPr>
        <p:spPr bwMode="auto">
          <a:xfrm>
            <a:off x="188915" y="1077915"/>
            <a:ext cx="8751887"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nvGrpSpPr>
          <p:cNvPr id="4101" name="Group 32"/>
          <p:cNvGrpSpPr>
            <a:grpSpLocks/>
          </p:cNvGrpSpPr>
          <p:nvPr/>
        </p:nvGrpSpPr>
        <p:grpSpPr bwMode="auto">
          <a:xfrm>
            <a:off x="454024" y="4464618"/>
            <a:ext cx="8385176" cy="1250382"/>
            <a:chOff x="-448885" y="3945138"/>
            <a:chExt cx="5055385" cy="855663"/>
          </a:xfrm>
        </p:grpSpPr>
        <p:sp>
          <p:nvSpPr>
            <p:cNvPr id="14" name="Freeform 9"/>
            <p:cNvSpPr>
              <a:spLocks/>
            </p:cNvSpPr>
            <p:nvPr/>
          </p:nvSpPr>
          <p:spPr bwMode="auto">
            <a:xfrm>
              <a:off x="-448885" y="3945138"/>
              <a:ext cx="5055385" cy="855663"/>
            </a:xfrm>
            <a:custGeom>
              <a:avLst/>
              <a:gdLst>
                <a:gd name="T0" fmla="*/ 2872 w 3238"/>
                <a:gd name="T1" fmla="*/ 539 h 539"/>
                <a:gd name="T2" fmla="*/ 0 w 3238"/>
                <a:gd name="T3" fmla="*/ 539 h 539"/>
                <a:gd name="T4" fmla="*/ 0 w 3238"/>
                <a:gd name="T5" fmla="*/ 0 h 539"/>
                <a:gd name="T6" fmla="*/ 2872 w 3238"/>
                <a:gd name="T7" fmla="*/ 0 h 539"/>
                <a:gd name="T8" fmla="*/ 3238 w 3238"/>
                <a:gd name="T9" fmla="*/ 270 h 539"/>
                <a:gd name="T10" fmla="*/ 2872 w 3238"/>
                <a:gd name="T11" fmla="*/ 539 h 539"/>
              </a:gdLst>
              <a:ahLst/>
              <a:cxnLst>
                <a:cxn ang="0">
                  <a:pos x="T0" y="T1"/>
                </a:cxn>
                <a:cxn ang="0">
                  <a:pos x="T2" y="T3"/>
                </a:cxn>
                <a:cxn ang="0">
                  <a:pos x="T4" y="T5"/>
                </a:cxn>
                <a:cxn ang="0">
                  <a:pos x="T6" y="T7"/>
                </a:cxn>
                <a:cxn ang="0">
                  <a:pos x="T8" y="T9"/>
                </a:cxn>
                <a:cxn ang="0">
                  <a:pos x="T10" y="T11"/>
                </a:cxn>
              </a:cxnLst>
              <a:rect l="0" t="0" r="r" b="b"/>
              <a:pathLst>
                <a:path w="3238" h="539">
                  <a:moveTo>
                    <a:pt x="2872" y="539"/>
                  </a:moveTo>
                  <a:lnTo>
                    <a:pt x="0" y="539"/>
                  </a:lnTo>
                  <a:lnTo>
                    <a:pt x="0" y="0"/>
                  </a:lnTo>
                  <a:lnTo>
                    <a:pt x="2872" y="0"/>
                  </a:lnTo>
                  <a:lnTo>
                    <a:pt x="3238" y="270"/>
                  </a:lnTo>
                  <a:lnTo>
                    <a:pt x="2872" y="539"/>
                  </a:lnTo>
                  <a:close/>
                </a:path>
              </a:pathLst>
            </a:cu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4116" name="Freeform 11"/>
            <p:cNvSpPr>
              <a:spLocks/>
            </p:cNvSpPr>
            <p:nvPr/>
          </p:nvSpPr>
          <p:spPr bwMode="auto">
            <a:xfrm>
              <a:off x="779747" y="4348669"/>
              <a:ext cx="3826753" cy="438150"/>
            </a:xfrm>
            <a:custGeom>
              <a:avLst/>
              <a:gdLst>
                <a:gd name="T0" fmla="*/ 3826753 w 9994"/>
                <a:gd name="T1" fmla="*/ 3987 h 10000"/>
                <a:gd name="T2" fmla="*/ 0 w 9994"/>
                <a:gd name="T3" fmla="*/ 0 h 10000"/>
                <a:gd name="T4" fmla="*/ 0 w 9994"/>
                <a:gd name="T5" fmla="*/ 438150 h 10000"/>
                <a:gd name="T6" fmla="*/ 3248183 w 9994"/>
                <a:gd name="T7" fmla="*/ 438150 h 10000"/>
                <a:gd name="T8" fmla="*/ 3826753 w 9994"/>
                <a:gd name="T9" fmla="*/ 3987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94" h="10000">
                  <a:moveTo>
                    <a:pt x="9994" y="91"/>
                  </a:moveTo>
                  <a:lnTo>
                    <a:pt x="0" y="0"/>
                  </a:lnTo>
                  <a:lnTo>
                    <a:pt x="0" y="10000"/>
                  </a:lnTo>
                  <a:lnTo>
                    <a:pt x="8483" y="10000"/>
                  </a:lnTo>
                  <a:lnTo>
                    <a:pt x="9994" y="91"/>
                  </a:lnTo>
                  <a:close/>
                </a:path>
              </a:pathLst>
            </a:custGeom>
            <a:gradFill rotWithShape="1">
              <a:gsLst>
                <a:gs pos="0">
                  <a:srgbClr val="000C16">
                    <a:alpha val="34901"/>
                  </a:srgbClr>
                </a:gs>
                <a:gs pos="100000">
                  <a:schemeClr val="bg1">
                    <a:alpha val="0"/>
                  </a:schemeClr>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4103" name="Group 3"/>
          <p:cNvGrpSpPr>
            <a:grpSpLocks/>
          </p:cNvGrpSpPr>
          <p:nvPr/>
        </p:nvGrpSpPr>
        <p:grpSpPr bwMode="auto">
          <a:xfrm>
            <a:off x="465139" y="1362868"/>
            <a:ext cx="6316663" cy="1151732"/>
            <a:chOff x="196850" y="1422400"/>
            <a:chExt cx="8582025" cy="855662"/>
          </a:xfrm>
        </p:grpSpPr>
        <p:sp>
          <p:nvSpPr>
            <p:cNvPr id="12" name="Freeform 7"/>
            <p:cNvSpPr>
              <a:spLocks/>
            </p:cNvSpPr>
            <p:nvPr/>
          </p:nvSpPr>
          <p:spPr bwMode="auto">
            <a:xfrm>
              <a:off x="196850" y="1422400"/>
              <a:ext cx="8582025" cy="855662"/>
            </a:xfrm>
            <a:custGeom>
              <a:avLst/>
              <a:gdLst>
                <a:gd name="T0" fmla="*/ 5040 w 5406"/>
                <a:gd name="T1" fmla="*/ 539 h 539"/>
                <a:gd name="T2" fmla="*/ 0 w 5406"/>
                <a:gd name="T3" fmla="*/ 539 h 539"/>
                <a:gd name="T4" fmla="*/ 0 w 5406"/>
                <a:gd name="T5" fmla="*/ 0 h 539"/>
                <a:gd name="T6" fmla="*/ 5040 w 5406"/>
                <a:gd name="T7" fmla="*/ 0 h 539"/>
                <a:gd name="T8" fmla="*/ 5406 w 5406"/>
                <a:gd name="T9" fmla="*/ 269 h 539"/>
                <a:gd name="T10" fmla="*/ 5040 w 5406"/>
                <a:gd name="T11" fmla="*/ 539 h 539"/>
              </a:gdLst>
              <a:ahLst/>
              <a:cxnLst>
                <a:cxn ang="0">
                  <a:pos x="T0" y="T1"/>
                </a:cxn>
                <a:cxn ang="0">
                  <a:pos x="T2" y="T3"/>
                </a:cxn>
                <a:cxn ang="0">
                  <a:pos x="T4" y="T5"/>
                </a:cxn>
                <a:cxn ang="0">
                  <a:pos x="T6" y="T7"/>
                </a:cxn>
                <a:cxn ang="0">
                  <a:pos x="T8" y="T9"/>
                </a:cxn>
                <a:cxn ang="0">
                  <a:pos x="T10" y="T11"/>
                </a:cxn>
              </a:cxnLst>
              <a:rect l="0" t="0" r="r" b="b"/>
              <a:pathLst>
                <a:path w="5406" h="539">
                  <a:moveTo>
                    <a:pt x="5040" y="539"/>
                  </a:moveTo>
                  <a:lnTo>
                    <a:pt x="0" y="539"/>
                  </a:lnTo>
                  <a:lnTo>
                    <a:pt x="0" y="0"/>
                  </a:lnTo>
                  <a:lnTo>
                    <a:pt x="5040" y="0"/>
                  </a:lnTo>
                  <a:lnTo>
                    <a:pt x="5406" y="269"/>
                  </a:lnTo>
                  <a:lnTo>
                    <a:pt x="5040" y="539"/>
                  </a:lnTo>
                  <a:close/>
                </a:path>
              </a:pathLst>
            </a:cu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4112" name="Freeform 13"/>
            <p:cNvSpPr>
              <a:spLocks/>
            </p:cNvSpPr>
            <p:nvPr/>
          </p:nvSpPr>
          <p:spPr bwMode="auto">
            <a:xfrm>
              <a:off x="4590256" y="1850230"/>
              <a:ext cx="4188619" cy="427831"/>
            </a:xfrm>
            <a:custGeom>
              <a:avLst/>
              <a:gdLst>
                <a:gd name="T0" fmla="*/ 4188619 w 10000"/>
                <a:gd name="T1" fmla="*/ 0 h 10000"/>
                <a:gd name="T2" fmla="*/ 0 w 10000"/>
                <a:gd name="T3" fmla="*/ 0 h 10000"/>
                <a:gd name="T4" fmla="*/ 0 w 10000"/>
                <a:gd name="T5" fmla="*/ 427831 h 10000"/>
                <a:gd name="T6" fmla="*/ 3611427 w 10000"/>
                <a:gd name="T7" fmla="*/ 427831 h 10000"/>
                <a:gd name="T8" fmla="*/ 4188619 w 10000"/>
                <a:gd name="T9" fmla="*/ 0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0">
                  <a:moveTo>
                    <a:pt x="10000" y="0"/>
                  </a:moveTo>
                  <a:lnTo>
                    <a:pt x="0" y="0"/>
                  </a:lnTo>
                  <a:lnTo>
                    <a:pt x="0" y="10000"/>
                  </a:lnTo>
                  <a:lnTo>
                    <a:pt x="8622" y="10000"/>
                  </a:lnTo>
                  <a:lnTo>
                    <a:pt x="10000" y="0"/>
                  </a:lnTo>
                  <a:close/>
                </a:path>
              </a:pathLst>
            </a:custGeom>
            <a:gradFill rotWithShape="1">
              <a:gsLst>
                <a:gs pos="0">
                  <a:srgbClr val="01315D">
                    <a:alpha val="28000"/>
                  </a:srgbClr>
                </a:gs>
                <a:gs pos="100000">
                  <a:srgbClr val="FFFFFF">
                    <a:alpha val="0"/>
                  </a:srgbClr>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4104" name="Group 10"/>
          <p:cNvGrpSpPr>
            <a:grpSpLocks/>
          </p:cNvGrpSpPr>
          <p:nvPr/>
        </p:nvGrpSpPr>
        <p:grpSpPr bwMode="auto">
          <a:xfrm>
            <a:off x="458853" y="2871300"/>
            <a:ext cx="7313549" cy="1243500"/>
            <a:chOff x="196850" y="2697163"/>
            <a:chExt cx="6861175" cy="860424"/>
          </a:xfrm>
        </p:grpSpPr>
        <p:sp>
          <p:nvSpPr>
            <p:cNvPr id="13" name="Freeform 8"/>
            <p:cNvSpPr>
              <a:spLocks/>
            </p:cNvSpPr>
            <p:nvPr/>
          </p:nvSpPr>
          <p:spPr bwMode="auto">
            <a:xfrm>
              <a:off x="196850" y="2697163"/>
              <a:ext cx="6861175" cy="855662"/>
            </a:xfrm>
            <a:custGeom>
              <a:avLst/>
              <a:gdLst>
                <a:gd name="T0" fmla="*/ 3956 w 4322"/>
                <a:gd name="T1" fmla="*/ 539 h 539"/>
                <a:gd name="T2" fmla="*/ 0 w 4322"/>
                <a:gd name="T3" fmla="*/ 539 h 539"/>
                <a:gd name="T4" fmla="*/ 0 w 4322"/>
                <a:gd name="T5" fmla="*/ 0 h 539"/>
                <a:gd name="T6" fmla="*/ 3956 w 4322"/>
                <a:gd name="T7" fmla="*/ 0 h 539"/>
                <a:gd name="T8" fmla="*/ 4322 w 4322"/>
                <a:gd name="T9" fmla="*/ 270 h 539"/>
                <a:gd name="T10" fmla="*/ 3956 w 4322"/>
                <a:gd name="T11" fmla="*/ 539 h 539"/>
              </a:gdLst>
              <a:ahLst/>
              <a:cxnLst>
                <a:cxn ang="0">
                  <a:pos x="T0" y="T1"/>
                </a:cxn>
                <a:cxn ang="0">
                  <a:pos x="T2" y="T3"/>
                </a:cxn>
                <a:cxn ang="0">
                  <a:pos x="T4" y="T5"/>
                </a:cxn>
                <a:cxn ang="0">
                  <a:pos x="T6" y="T7"/>
                </a:cxn>
                <a:cxn ang="0">
                  <a:pos x="T8" y="T9"/>
                </a:cxn>
                <a:cxn ang="0">
                  <a:pos x="T10" y="T11"/>
                </a:cxn>
              </a:cxnLst>
              <a:rect l="0" t="0" r="r" b="b"/>
              <a:pathLst>
                <a:path w="4322" h="539">
                  <a:moveTo>
                    <a:pt x="3956" y="539"/>
                  </a:moveTo>
                  <a:lnTo>
                    <a:pt x="0" y="539"/>
                  </a:lnTo>
                  <a:lnTo>
                    <a:pt x="0" y="0"/>
                  </a:lnTo>
                  <a:lnTo>
                    <a:pt x="3956" y="0"/>
                  </a:lnTo>
                  <a:lnTo>
                    <a:pt x="4322" y="270"/>
                  </a:lnTo>
                  <a:lnTo>
                    <a:pt x="3956" y="539"/>
                  </a:lnTo>
                  <a:close/>
                </a:path>
              </a:pathLst>
            </a:cu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endParaRPr>
            </a:p>
          </p:txBody>
        </p:sp>
        <p:sp>
          <p:nvSpPr>
            <p:cNvPr id="4110" name="Freeform 15"/>
            <p:cNvSpPr>
              <a:spLocks/>
            </p:cNvSpPr>
            <p:nvPr/>
          </p:nvSpPr>
          <p:spPr bwMode="auto">
            <a:xfrm>
              <a:off x="4253182" y="3124994"/>
              <a:ext cx="2804770" cy="432593"/>
            </a:xfrm>
            <a:custGeom>
              <a:avLst/>
              <a:gdLst>
                <a:gd name="T0" fmla="*/ 2804770 w 10051"/>
                <a:gd name="T1" fmla="*/ 0 h 9945"/>
                <a:gd name="T2" fmla="*/ 0 w 10051"/>
                <a:gd name="T3" fmla="*/ 43 h 9945"/>
                <a:gd name="T4" fmla="*/ 0 w 10051"/>
                <a:gd name="T5" fmla="*/ 432593 h 9945"/>
                <a:gd name="T6" fmla="*/ 2227966 w 10051"/>
                <a:gd name="T7" fmla="*/ 432593 h 9945"/>
                <a:gd name="T8" fmla="*/ 2804770 w 10051"/>
                <a:gd name="T9" fmla="*/ 0 h 99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1" h="9945">
                  <a:moveTo>
                    <a:pt x="10051" y="0"/>
                  </a:moveTo>
                  <a:lnTo>
                    <a:pt x="0" y="1"/>
                  </a:lnTo>
                  <a:lnTo>
                    <a:pt x="0" y="9945"/>
                  </a:lnTo>
                  <a:lnTo>
                    <a:pt x="7984" y="9945"/>
                  </a:lnTo>
                  <a:lnTo>
                    <a:pt x="10051" y="0"/>
                  </a:lnTo>
                  <a:close/>
                </a:path>
              </a:pathLst>
            </a:custGeom>
            <a:gradFill rotWithShape="1">
              <a:gsLst>
                <a:gs pos="0">
                  <a:srgbClr val="01315D">
                    <a:alpha val="28000"/>
                  </a:srgbClr>
                </a:gs>
                <a:gs pos="100000">
                  <a:srgbClr val="FFFFFF">
                    <a:alpha val="0"/>
                  </a:srgbClr>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2" name="TextBox 21"/>
          <p:cNvSpPr txBox="1"/>
          <p:nvPr/>
        </p:nvSpPr>
        <p:spPr>
          <a:xfrm>
            <a:off x="606427" y="1608138"/>
            <a:ext cx="4803775" cy="584775"/>
          </a:xfrm>
          <a:prstGeom prst="rect">
            <a:avLst/>
          </a:prstGeom>
          <a:noFill/>
          <a:effectLst>
            <a:outerShdw blurRad="38100" dist="25400" dir="5400000" algn="tl" rotWithShape="0">
              <a:srgbClr val="000000">
                <a:alpha val="27000"/>
              </a:srgbClr>
            </a:outerShdw>
          </a:effectLst>
        </p:spPr>
        <p:txBody>
          <a:bodyPr wrap="square" anchor="ctr">
            <a:spAutoFit/>
          </a:bodyPr>
          <a:lstStyle>
            <a:defPPr>
              <a:defRPr lang="en-US"/>
            </a:defPPr>
            <a:lvl1pPr algn="ctr" defTabSz="457200">
              <a:defRPr sz="2400">
                <a:solidFill>
                  <a:srgbClr val="FFFFFF"/>
                </a:solidFill>
                <a:latin typeface="Arial"/>
                <a:cs typeface="Arial"/>
              </a:defRPr>
            </a:lvl1pPr>
            <a:lvl2pPr defTabSz="457200"/>
            <a:lvl3pPr defTabSz="457200"/>
            <a:lvl4pPr defTabSz="457200"/>
            <a:lvl5pPr defTabSz="457200"/>
            <a:lvl6pPr defTabSz="457200"/>
            <a:lvl7pPr defTabSz="457200"/>
            <a:lvl8pPr defTabSz="457200"/>
            <a:lvl9pPr defTabSz="457200"/>
          </a:lstStyle>
          <a:p>
            <a:pPr algn="l">
              <a:defRPr/>
            </a:pPr>
            <a:r>
              <a:rPr lang="en-US" sz="3200" b="1" dirty="0">
                <a:latin typeface="Arial Narrow" panose="020B0606020202030204" pitchFamily="34" charset="0"/>
              </a:rPr>
              <a:t>ASSESS YOUR CLUB</a:t>
            </a:r>
          </a:p>
        </p:txBody>
      </p:sp>
      <p:sp>
        <p:nvSpPr>
          <p:cNvPr id="24" name="TextBox 23"/>
          <p:cNvSpPr txBox="1"/>
          <p:nvPr/>
        </p:nvSpPr>
        <p:spPr>
          <a:xfrm>
            <a:off x="532678" y="3216559"/>
            <a:ext cx="7165897" cy="584775"/>
          </a:xfrm>
          <a:prstGeom prst="rect">
            <a:avLst/>
          </a:prstGeom>
          <a:noFill/>
          <a:effectLst>
            <a:outerShdw blurRad="38100" dist="25400" dir="5400000" algn="tl" rotWithShape="0">
              <a:srgbClr val="000000">
                <a:alpha val="27000"/>
              </a:srgbClr>
            </a:outerShdw>
          </a:effectLst>
        </p:spPr>
        <p:txBody>
          <a:bodyPr wrap="square" anchor="ctr">
            <a:spAutoFit/>
          </a:bodyPr>
          <a:lstStyle>
            <a:defPPr>
              <a:defRPr lang="en-US"/>
            </a:defPPr>
            <a:lvl1pPr algn="ctr" defTabSz="457200">
              <a:defRPr sz="2400">
                <a:solidFill>
                  <a:srgbClr val="FFFFFF"/>
                </a:solidFill>
                <a:latin typeface="Arial"/>
                <a:cs typeface="Arial"/>
              </a:defRPr>
            </a:lvl1pPr>
            <a:lvl2pPr defTabSz="457200"/>
            <a:lvl3pPr defTabSz="457200"/>
            <a:lvl4pPr defTabSz="457200"/>
            <a:lvl5pPr defTabSz="457200"/>
            <a:lvl6pPr defTabSz="457200"/>
            <a:lvl7pPr defTabSz="457200"/>
            <a:lvl8pPr defTabSz="457200"/>
            <a:lvl9pPr defTabSz="457200"/>
          </a:lstStyle>
          <a:p>
            <a:pPr algn="l">
              <a:defRPr/>
            </a:pPr>
            <a:r>
              <a:rPr lang="en-US" sz="3200" b="1" dirty="0">
                <a:latin typeface="Arial Narrow" panose="020B0606020202030204" pitchFamily="34" charset="0"/>
              </a:rPr>
              <a:t>TAKE ACTION ON MEMBERSHIP LEADS</a:t>
            </a:r>
          </a:p>
        </p:txBody>
      </p:sp>
      <p:sp>
        <p:nvSpPr>
          <p:cNvPr id="25" name="TextBox 24"/>
          <p:cNvSpPr txBox="1"/>
          <p:nvPr/>
        </p:nvSpPr>
        <p:spPr>
          <a:xfrm>
            <a:off x="533400" y="4901625"/>
            <a:ext cx="7772400" cy="584775"/>
          </a:xfrm>
          <a:prstGeom prst="rect">
            <a:avLst/>
          </a:prstGeom>
          <a:noFill/>
          <a:effectLst>
            <a:outerShdw blurRad="38100" dist="25400" dir="5400000" algn="tl" rotWithShape="0">
              <a:srgbClr val="000000">
                <a:alpha val="27000"/>
              </a:srgbClr>
            </a:outerShdw>
          </a:effectLst>
        </p:spPr>
        <p:txBody>
          <a:bodyPr wrap="square" anchor="ctr">
            <a:spAutoFit/>
          </a:bodyPr>
          <a:lstStyle>
            <a:defPPr>
              <a:defRPr lang="en-US"/>
            </a:defPPr>
            <a:lvl1pPr algn="ctr" defTabSz="457200">
              <a:defRPr sz="2400">
                <a:solidFill>
                  <a:srgbClr val="FFFFFF"/>
                </a:solidFill>
                <a:latin typeface="Arial"/>
                <a:cs typeface="Arial"/>
              </a:defRPr>
            </a:lvl1pPr>
            <a:lvl2pPr defTabSz="457200"/>
            <a:lvl3pPr defTabSz="457200"/>
            <a:lvl4pPr defTabSz="457200"/>
            <a:lvl5pPr defTabSz="457200"/>
            <a:lvl6pPr defTabSz="457200"/>
            <a:lvl7pPr defTabSz="457200"/>
            <a:lvl8pPr defTabSz="457200"/>
            <a:lvl9pPr defTabSz="457200"/>
          </a:lstStyle>
          <a:p>
            <a:pPr algn="l">
              <a:defRPr/>
            </a:pPr>
            <a:r>
              <a:rPr lang="en-US" sz="3200" b="1" dirty="0">
                <a:latin typeface="Arial Narrow" panose="020B0606020202030204" pitchFamily="34" charset="0"/>
              </a:rPr>
              <a:t>EMBRACE &amp; ENCOURAGE FLEXIBILITY</a:t>
            </a:r>
          </a:p>
        </p:txBody>
      </p:sp>
      <p:sp>
        <p:nvSpPr>
          <p:cNvPr id="2" name="TextBox 1"/>
          <p:cNvSpPr txBox="1"/>
          <p:nvPr/>
        </p:nvSpPr>
        <p:spPr>
          <a:xfrm>
            <a:off x="2362200" y="6120827"/>
            <a:ext cx="6477000" cy="584775"/>
          </a:xfrm>
          <a:prstGeom prst="rect">
            <a:avLst/>
          </a:prstGeom>
          <a:noFill/>
        </p:spPr>
        <p:txBody>
          <a:bodyPr wrap="square" rtlCol="0">
            <a:spAutoFit/>
          </a:bodyPr>
          <a:lstStyle/>
          <a:p>
            <a:pPr algn="r"/>
            <a:r>
              <a:rPr lang="en-US" sz="3200" b="1" dirty="0">
                <a:solidFill>
                  <a:schemeClr val="tx1">
                    <a:lumMod val="50000"/>
                  </a:schemeClr>
                </a:solidFill>
                <a:latin typeface="Arial Narrow" panose="020B0606020202030204" pitchFamily="34" charset="0"/>
              </a:rPr>
              <a:t>ROTARY.ORG/MEMBERSHIP</a:t>
            </a:r>
          </a:p>
        </p:txBody>
      </p:sp>
    </p:spTree>
    <p:custDataLst>
      <p:tags r:id="rId1"/>
    </p:custDataLst>
    <p:extLst>
      <p:ext uri="{BB962C8B-B14F-4D97-AF65-F5344CB8AC3E}">
        <p14:creationId xmlns:p14="http://schemas.microsoft.com/office/powerpoint/2010/main" val="1679630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IS YOUR CLUB HEALTHY?</a:t>
            </a:r>
            <a:endParaRPr lang="en-US" sz="3200" dirty="0"/>
          </a:p>
        </p:txBody>
      </p:sp>
      <p:sp>
        <p:nvSpPr>
          <p:cNvPr id="5" name="Content Placeholder 3"/>
          <p:cNvSpPr txBox="1">
            <a:spLocks/>
          </p:cNvSpPr>
          <p:nvPr/>
        </p:nvSpPr>
        <p:spPr>
          <a:xfrm>
            <a:off x="685800" y="2096541"/>
            <a:ext cx="2971800" cy="339997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latin typeface="Georgia" panose="02040502050405020303" pitchFamily="18" charset="0"/>
              </a:rPr>
              <a:t>For a club to thrive, it’s important to assess what’s working well and what needs attention.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7304" y="1295721"/>
            <a:ext cx="3158421" cy="2105613"/>
          </a:xfrm>
          <a:prstGeom prst="rect">
            <a:avLst/>
          </a:prstGeom>
        </p:spPr>
      </p:pic>
      <p:pic>
        <p:nvPicPr>
          <p:cNvPr id="2" name="Picture 1"/>
          <p:cNvPicPr>
            <a:picLocks noChangeAspect="1"/>
          </p:cNvPicPr>
          <p:nvPr/>
        </p:nvPicPr>
        <p:blipFill>
          <a:blip r:embed="rId4"/>
          <a:stretch>
            <a:fillRect/>
          </a:stretch>
        </p:blipFill>
        <p:spPr>
          <a:xfrm>
            <a:off x="5684837" y="2743190"/>
            <a:ext cx="2806022" cy="2106675"/>
          </a:xfrm>
          <a:prstGeom prst="rect">
            <a:avLst/>
          </a:prstGeom>
        </p:spPr>
      </p:pic>
      <p:pic>
        <p:nvPicPr>
          <p:cNvPr id="4" name="Content Placeholder 3"/>
          <p:cNvPicPr>
            <a:picLocks noGrp="1" noChangeAspect="1"/>
          </p:cNvPicPr>
          <p:nvPr>
            <p:ph idx="4294967295"/>
          </p:nvPr>
        </p:nvPicPr>
        <p:blipFill>
          <a:blip r:embed="rId5" cstate="print">
            <a:extLst>
              <a:ext uri="{28A0092B-C50C-407E-A947-70E740481C1C}">
                <a14:useLocalDpi xmlns:a14="http://schemas.microsoft.com/office/drawing/2010/main" val="0"/>
              </a:ext>
            </a:extLst>
          </a:blip>
          <a:stretch>
            <a:fillRect/>
          </a:stretch>
        </p:blipFill>
        <p:spPr>
          <a:xfrm>
            <a:off x="3807304" y="4267200"/>
            <a:ext cx="3170237" cy="2112963"/>
          </a:xfrm>
          <a:prstGeom prst="rect">
            <a:avLst/>
          </a:prstGeom>
        </p:spPr>
      </p:pic>
    </p:spTree>
    <p:extLst>
      <p:ext uri="{BB962C8B-B14F-4D97-AF65-F5344CB8AC3E}">
        <p14:creationId xmlns:p14="http://schemas.microsoft.com/office/powerpoint/2010/main" val="2561794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IS YOUR CLUB HEALTHY?</a:t>
            </a:r>
            <a:endParaRPr lang="en-US" sz="3200" dirty="0"/>
          </a:p>
        </p:txBody>
      </p:sp>
      <p:sp>
        <p:nvSpPr>
          <p:cNvPr id="5" name="Content Placeholder 3"/>
          <p:cNvSpPr txBox="1">
            <a:spLocks/>
          </p:cNvSpPr>
          <p:nvPr/>
        </p:nvSpPr>
        <p:spPr>
          <a:xfrm>
            <a:off x="685800" y="1143000"/>
            <a:ext cx="7924800" cy="51816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eorgia" panose="02040502050405020303" pitchFamily="18" charset="0"/>
              </a:rPr>
              <a:t>Members who have a </a:t>
            </a:r>
            <a:r>
              <a:rPr lang="en-US" sz="2400" b="1" dirty="0" smtClean="0">
                <a:solidFill>
                  <a:srgbClr val="17458F"/>
                </a:solidFill>
                <a:latin typeface="Georgia" panose="02040502050405020303" pitchFamily="18" charset="0"/>
              </a:rPr>
              <a:t>positive experience</a:t>
            </a:r>
            <a:r>
              <a:rPr lang="en-US" sz="2400" b="1" dirty="0" smtClean="0">
                <a:solidFill>
                  <a:srgbClr val="C00000"/>
                </a:solidFill>
                <a:latin typeface="Georgia" panose="02040502050405020303" pitchFamily="18" charset="0"/>
              </a:rPr>
              <a:t> </a:t>
            </a:r>
            <a:r>
              <a:rPr lang="en-US" sz="2400" dirty="0" smtClean="0">
                <a:latin typeface="Georgia" panose="02040502050405020303" pitchFamily="18" charset="0"/>
              </a:rPr>
              <a:t>are more likely to stay</a:t>
            </a:r>
          </a:p>
          <a:p>
            <a:r>
              <a:rPr lang="en-US" sz="2400" b="1" dirty="0" smtClean="0">
                <a:solidFill>
                  <a:schemeClr val="accent4">
                    <a:lumMod val="75000"/>
                  </a:schemeClr>
                </a:solidFill>
                <a:latin typeface="Georgia" panose="02040502050405020303" pitchFamily="18" charset="0"/>
              </a:rPr>
              <a:t>Participating in service </a:t>
            </a:r>
            <a:r>
              <a:rPr lang="en-US" sz="2400" b="1" dirty="0" smtClean="0">
                <a:latin typeface="Georgia" panose="02040502050405020303" pitchFamily="18" charset="0"/>
              </a:rPr>
              <a:t>and </a:t>
            </a:r>
            <a:r>
              <a:rPr lang="en-US" sz="2400" b="1" dirty="0" smtClean="0">
                <a:solidFill>
                  <a:schemeClr val="accent4">
                    <a:lumMod val="75000"/>
                  </a:schemeClr>
                </a:solidFill>
                <a:latin typeface="Georgia" panose="02040502050405020303" pitchFamily="18" charset="0"/>
              </a:rPr>
              <a:t>having fun with fellow members</a:t>
            </a:r>
            <a:r>
              <a:rPr lang="en-US" sz="2400" dirty="0" smtClean="0">
                <a:latin typeface="Georgia" panose="02040502050405020303" pitchFamily="18" charset="0"/>
              </a:rPr>
              <a:t> are the primary reasons people join and stay in Rotary</a:t>
            </a:r>
          </a:p>
          <a:p>
            <a:r>
              <a:rPr lang="en-US" sz="2400" b="1" dirty="0" smtClean="0">
                <a:solidFill>
                  <a:srgbClr val="17458F"/>
                </a:solidFill>
                <a:latin typeface="Georgia" panose="02040502050405020303" pitchFamily="18" charset="0"/>
              </a:rPr>
              <a:t>Involving members </a:t>
            </a:r>
            <a:r>
              <a:rPr lang="en-US" sz="2400" dirty="0" smtClean="0">
                <a:latin typeface="Georgia" panose="02040502050405020303" pitchFamily="18" charset="0"/>
              </a:rPr>
              <a:t>and </a:t>
            </a:r>
            <a:r>
              <a:rPr lang="en-US" sz="2400" b="1" dirty="0" smtClean="0">
                <a:solidFill>
                  <a:srgbClr val="17458F"/>
                </a:solidFill>
                <a:latin typeface="Georgia" panose="02040502050405020303" pitchFamily="18" charset="0"/>
              </a:rPr>
              <a:t>giving them a voice in their club’s future</a:t>
            </a:r>
            <a:r>
              <a:rPr lang="en-US" sz="2400" b="1" dirty="0" smtClean="0">
                <a:latin typeface="Georgia" panose="02040502050405020303" pitchFamily="18" charset="0"/>
              </a:rPr>
              <a:t> </a:t>
            </a:r>
            <a:r>
              <a:rPr lang="en-US" sz="2400" dirty="0" smtClean="0">
                <a:latin typeface="Georgia" panose="02040502050405020303" pitchFamily="18" charset="0"/>
              </a:rPr>
              <a:t>will strengthen the club’s and members’ commitment to Rotary</a:t>
            </a:r>
          </a:p>
          <a:p>
            <a:r>
              <a:rPr lang="en-US" sz="2400" dirty="0" smtClean="0">
                <a:latin typeface="Georgia" panose="02040502050405020303" pitchFamily="18" charset="0"/>
              </a:rPr>
              <a:t>A </a:t>
            </a:r>
            <a:r>
              <a:rPr lang="en-US" sz="2400" b="1" dirty="0" smtClean="0">
                <a:solidFill>
                  <a:schemeClr val="accent4">
                    <a:lumMod val="75000"/>
                  </a:schemeClr>
                </a:solidFill>
                <a:latin typeface="Georgia" panose="02040502050405020303" pitchFamily="18" charset="0"/>
              </a:rPr>
              <a:t>positive public image </a:t>
            </a:r>
            <a:r>
              <a:rPr lang="en-US" sz="2400" dirty="0" smtClean="0">
                <a:latin typeface="Georgia" panose="02040502050405020303" pitchFamily="18" charset="0"/>
              </a:rPr>
              <a:t>improves your club’s relationship with your community and prospective members.</a:t>
            </a:r>
          </a:p>
          <a:p>
            <a:r>
              <a:rPr lang="en-US" sz="2400" dirty="0" smtClean="0">
                <a:latin typeface="Georgia" panose="02040502050405020303" pitchFamily="18" charset="0"/>
              </a:rPr>
              <a:t>Having </a:t>
            </a:r>
            <a:r>
              <a:rPr lang="en-US" sz="2400" b="1" dirty="0" smtClean="0">
                <a:solidFill>
                  <a:srgbClr val="17458F"/>
                </a:solidFill>
                <a:latin typeface="Georgia" panose="02040502050405020303" pitchFamily="18" charset="0"/>
              </a:rPr>
              <a:t>good leadership </a:t>
            </a:r>
            <a:r>
              <a:rPr lang="en-US" sz="2400" dirty="0" smtClean="0">
                <a:latin typeface="Georgia" panose="02040502050405020303" pitchFamily="18" charset="0"/>
              </a:rPr>
              <a:t>will ensure your club’s future</a:t>
            </a:r>
            <a:endParaRPr lang="en-US" sz="2800" dirty="0" smtClean="0">
              <a:latin typeface="Georgia" panose="02040502050405020303" pitchFamily="18" charset="0"/>
            </a:endParaRPr>
          </a:p>
          <a:p>
            <a:endParaRPr lang="en-US" dirty="0" smtClean="0">
              <a:latin typeface="Georgia" panose="02040502050405020303" pitchFamily="18" charset="0"/>
            </a:endParaRPr>
          </a:p>
          <a:p>
            <a:endParaRPr lang="en-US" dirty="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p:txBody>
      </p:sp>
    </p:spTree>
    <p:extLst>
      <p:ext uri="{BB962C8B-B14F-4D97-AF65-F5344CB8AC3E}">
        <p14:creationId xmlns:p14="http://schemas.microsoft.com/office/powerpoint/2010/main" val="131549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 person lea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238" y="1725106"/>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quot;No&quot; Symbol 2"/>
          <p:cNvSpPr/>
          <p:nvPr/>
        </p:nvSpPr>
        <p:spPr>
          <a:xfrm>
            <a:off x="1857080" y="1174424"/>
            <a:ext cx="5175316" cy="4911364"/>
          </a:xfrm>
          <a:prstGeom prst="noSmoking">
            <a:avLst>
              <a:gd name="adj" fmla="val 3424"/>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76200" y="457200"/>
            <a:ext cx="8955087" cy="533400"/>
          </a:xfrm>
        </p:spPr>
        <p:txBody>
          <a:bodyPr/>
          <a:lstStyle/>
          <a:p>
            <a:r>
              <a:rPr lang="en-US" sz="3200" dirty="0" smtClean="0"/>
              <a:t>IS YOUR CLUB HEALTHY?</a:t>
            </a:r>
            <a:endParaRPr lang="en-US" sz="3200" dirty="0"/>
          </a:p>
        </p:txBody>
      </p:sp>
    </p:spTree>
    <p:extLst>
      <p:ext uri="{BB962C8B-B14F-4D97-AF65-F5344CB8AC3E}">
        <p14:creationId xmlns:p14="http://schemas.microsoft.com/office/powerpoint/2010/main" val="167080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IS YOUR CLUB HEALTHY?</a:t>
            </a:r>
            <a:endParaRPr lang="en-US" sz="3200" dirty="0"/>
          </a:p>
        </p:txBody>
      </p:sp>
      <p:sp>
        <p:nvSpPr>
          <p:cNvPr id="4" name="Content Placeholder 3"/>
          <p:cNvSpPr>
            <a:spLocks noGrp="1"/>
          </p:cNvSpPr>
          <p:nvPr>
            <p:ph idx="1"/>
          </p:nvPr>
        </p:nvSpPr>
        <p:spPr/>
        <p:txBody>
          <a:bodyPr/>
          <a:lstStyle/>
          <a:p>
            <a:pPr marL="0" indent="0" algn="ctr">
              <a:buNone/>
            </a:pPr>
            <a:r>
              <a:rPr lang="en-US" b="1" i="1" dirty="0" smtClean="0">
                <a:latin typeface="Georgia" panose="02040502050405020303" pitchFamily="18" charset="0"/>
              </a:rPr>
              <a:t>Rotary Club Health Check</a:t>
            </a:r>
          </a:p>
          <a:p>
            <a:pPr marL="0" indent="0" algn="ctr">
              <a:buNone/>
            </a:pPr>
            <a:endParaRPr lang="en-US" dirty="0">
              <a:latin typeface="Georgia" panose="02040502050405020303" pitchFamily="18" charset="0"/>
            </a:endParaRPr>
          </a:p>
          <a:p>
            <a:pPr marL="0" indent="0" algn="ctr">
              <a:buNone/>
            </a:pPr>
            <a:endParaRPr lang="en-US" dirty="0" smtClean="0">
              <a:latin typeface="Georgia" panose="02040502050405020303" pitchFamily="18" charset="0"/>
            </a:endParaRPr>
          </a:p>
          <a:p>
            <a:pPr marL="0" indent="0" algn="ctr">
              <a:buNone/>
            </a:pPr>
            <a:r>
              <a:rPr lang="en-US" dirty="0" smtClean="0">
                <a:latin typeface="Georgia" panose="02040502050405020303" pitchFamily="18" charset="0"/>
              </a:rPr>
              <a:t> </a:t>
            </a:r>
          </a:p>
          <a:p>
            <a:pPr marL="0" indent="0" algn="ctr">
              <a:buNone/>
            </a:pPr>
            <a:endParaRPr lang="en-US" dirty="0">
              <a:latin typeface="Georgia" panose="02040502050405020303" pitchFamily="18" charset="0"/>
            </a:endParaRPr>
          </a:p>
          <a:p>
            <a:pPr marL="0" indent="0" algn="ctr">
              <a:buNone/>
            </a:pPr>
            <a:endParaRPr lang="en-US" dirty="0" smtClean="0">
              <a:latin typeface="Georgia" panose="02040502050405020303" pitchFamily="18" charset="0"/>
            </a:endParaRPr>
          </a:p>
          <a:p>
            <a:pPr marL="0" indent="0" algn="ctr">
              <a:buNone/>
            </a:pPr>
            <a:endParaRPr lang="en-US" dirty="0">
              <a:latin typeface="Georgia" panose="02040502050405020303" pitchFamily="18" charset="0"/>
            </a:endParaRPr>
          </a:p>
          <a:p>
            <a:pPr marL="0" indent="0" algn="ctr">
              <a:buNone/>
            </a:pPr>
            <a:endParaRPr lang="en-US" dirty="0" smtClean="0">
              <a:latin typeface="Georgia" panose="02040502050405020303" pitchFamily="18" charset="0"/>
            </a:endParaRPr>
          </a:p>
          <a:p>
            <a:pPr marL="0" indent="0" algn="ctr">
              <a:buNone/>
            </a:pPr>
            <a:endParaRPr lang="en-US" dirty="0" smtClean="0">
              <a:latin typeface="Georgia" panose="02040502050405020303" pitchFamily="18" charset="0"/>
            </a:endParaRPr>
          </a:p>
          <a:p>
            <a:pPr marL="0" indent="0">
              <a:buNone/>
            </a:pPr>
            <a:endParaRPr lang="en-US" dirty="0"/>
          </a:p>
        </p:txBody>
      </p:sp>
      <p:sp>
        <p:nvSpPr>
          <p:cNvPr id="5" name="Content Placeholder 3"/>
          <p:cNvSpPr txBox="1">
            <a:spLocks/>
          </p:cNvSpPr>
          <p:nvPr/>
        </p:nvSpPr>
        <p:spPr>
          <a:xfrm>
            <a:off x="457200" y="2024940"/>
            <a:ext cx="4574628" cy="420939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latin typeface="Georgia" panose="02040502050405020303" pitchFamily="18" charset="0"/>
              </a:rPr>
              <a:t>Tool for club leaders to take their club’s pulse</a:t>
            </a:r>
          </a:p>
          <a:p>
            <a:r>
              <a:rPr lang="en-US" sz="2800" dirty="0" smtClean="0">
                <a:latin typeface="Georgia" panose="02040502050405020303" pitchFamily="18" charset="0"/>
              </a:rPr>
              <a:t>Includes checklists to quickly diagnose what needs extra attention</a:t>
            </a:r>
          </a:p>
          <a:p>
            <a:r>
              <a:rPr lang="en-US" sz="2800" dirty="0" smtClean="0">
                <a:latin typeface="Georgia" panose="02040502050405020303" pitchFamily="18" charset="0"/>
              </a:rPr>
              <a:t>Suggests resources and ideas that can help remedy problem areas</a:t>
            </a:r>
          </a:p>
          <a:p>
            <a:endParaRPr lang="en-US" dirty="0" smtClean="0">
              <a:latin typeface="Georgia" panose="02040502050405020303" pitchFamily="18" charset="0"/>
            </a:endParaRPr>
          </a:p>
          <a:p>
            <a:endParaRPr lang="en-US" dirty="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0" y="1705305"/>
            <a:ext cx="4565151" cy="4571998"/>
          </a:xfrm>
          <a:prstGeom prst="rect">
            <a:avLst/>
          </a:prstGeom>
        </p:spPr>
      </p:pic>
    </p:spTree>
    <p:extLst>
      <p:ext uri="{BB962C8B-B14F-4D97-AF65-F5344CB8AC3E}">
        <p14:creationId xmlns:p14="http://schemas.microsoft.com/office/powerpoint/2010/main" val="849603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MEMBERSHIP </a:t>
            </a:r>
            <a:r>
              <a:rPr lang="en-US" sz="3200" dirty="0" smtClean="0"/>
              <a:t>LEADS</a:t>
            </a:r>
            <a:endParaRPr lang="en-US" sz="3200" dirty="0"/>
          </a:p>
        </p:txBody>
      </p:sp>
      <p:pic>
        <p:nvPicPr>
          <p:cNvPr id="4" name="Picture 3"/>
          <p:cNvPicPr>
            <a:picLocks noChangeAspect="1"/>
          </p:cNvPicPr>
          <p:nvPr/>
        </p:nvPicPr>
        <p:blipFill>
          <a:blip r:embed="rId3"/>
          <a:stretch>
            <a:fillRect/>
          </a:stretch>
        </p:blipFill>
        <p:spPr>
          <a:xfrm>
            <a:off x="609600" y="2057400"/>
            <a:ext cx="2387352" cy="2549895"/>
          </a:xfrm>
          <a:prstGeom prst="rect">
            <a:avLst/>
          </a:prstGeom>
        </p:spPr>
      </p:pic>
      <p:sp>
        <p:nvSpPr>
          <p:cNvPr id="2" name="Rectangle 1"/>
          <p:cNvSpPr/>
          <p:nvPr/>
        </p:nvSpPr>
        <p:spPr>
          <a:xfrm>
            <a:off x="3520053" y="4482405"/>
            <a:ext cx="2042547" cy="1384995"/>
          </a:xfrm>
          <a:prstGeom prst="rect">
            <a:avLst/>
          </a:prstGeom>
        </p:spPr>
        <p:txBody>
          <a:bodyPr wrap="none">
            <a:spAutoFit/>
          </a:bodyPr>
          <a:lstStyle/>
          <a:p>
            <a:pPr algn="ctr"/>
            <a:r>
              <a:rPr lang="en-US" sz="2800" dirty="0" smtClean="0">
                <a:solidFill>
                  <a:schemeClr val="tx1">
                    <a:lumMod val="50000"/>
                  </a:schemeClr>
                </a:solidFill>
                <a:latin typeface="Georgia" panose="02040502050405020303" pitchFamily="18" charset="0"/>
              </a:rPr>
              <a:t>Relocating</a:t>
            </a:r>
            <a:r>
              <a:rPr lang="en-US" sz="2800" dirty="0" smtClean="0">
                <a:solidFill>
                  <a:schemeClr val="tx1">
                    <a:lumMod val="65000"/>
                    <a:lumOff val="35000"/>
                  </a:schemeClr>
                </a:solidFill>
                <a:latin typeface="Georgia" panose="02040502050405020303" pitchFamily="18" charset="0"/>
              </a:rPr>
              <a:t>/</a:t>
            </a:r>
            <a:br>
              <a:rPr lang="en-US" sz="2800" dirty="0" smtClean="0">
                <a:solidFill>
                  <a:schemeClr val="tx1">
                    <a:lumMod val="65000"/>
                    <a:lumOff val="35000"/>
                  </a:schemeClr>
                </a:solidFill>
                <a:latin typeface="Georgia" panose="02040502050405020303" pitchFamily="18" charset="0"/>
              </a:rPr>
            </a:br>
            <a:r>
              <a:rPr lang="en-US" sz="2800" dirty="0" smtClean="0">
                <a:solidFill>
                  <a:schemeClr val="tx1">
                    <a:lumMod val="50000"/>
                  </a:schemeClr>
                </a:solidFill>
                <a:latin typeface="Georgia" panose="02040502050405020303" pitchFamily="18" charset="0"/>
              </a:rPr>
              <a:t>Rejoining</a:t>
            </a:r>
            <a:br>
              <a:rPr lang="en-US" sz="2800" dirty="0" smtClean="0">
                <a:solidFill>
                  <a:schemeClr val="tx1">
                    <a:lumMod val="50000"/>
                  </a:schemeClr>
                </a:solidFill>
                <a:latin typeface="Georgia" panose="02040502050405020303" pitchFamily="18" charset="0"/>
              </a:rPr>
            </a:br>
            <a:r>
              <a:rPr lang="en-US" sz="2800" dirty="0" smtClean="0">
                <a:solidFill>
                  <a:schemeClr val="tx1">
                    <a:lumMod val="50000"/>
                  </a:schemeClr>
                </a:solidFill>
                <a:latin typeface="Georgia" panose="02040502050405020303" pitchFamily="18" charset="0"/>
              </a:rPr>
              <a:t>Members</a:t>
            </a:r>
            <a:endParaRPr lang="en-US" sz="2800" dirty="0">
              <a:solidFill>
                <a:schemeClr val="tx1">
                  <a:lumMod val="50000"/>
                </a:schemeClr>
              </a:solidFill>
            </a:endParaRPr>
          </a:p>
        </p:txBody>
      </p:sp>
      <p:pic>
        <p:nvPicPr>
          <p:cNvPr id="10" name="Picture 9"/>
          <p:cNvPicPr>
            <a:picLocks noChangeAspect="1"/>
          </p:cNvPicPr>
          <p:nvPr/>
        </p:nvPicPr>
        <p:blipFill>
          <a:blip r:embed="rId4"/>
          <a:stretch>
            <a:fillRect/>
          </a:stretch>
        </p:blipFill>
        <p:spPr>
          <a:xfrm>
            <a:off x="6019800" y="2286000"/>
            <a:ext cx="2518379" cy="2457450"/>
          </a:xfrm>
          <a:prstGeom prst="rect">
            <a:avLst/>
          </a:prstGeom>
        </p:spPr>
      </p:pic>
      <p:sp>
        <p:nvSpPr>
          <p:cNvPr id="8" name="Rectangle 7"/>
          <p:cNvSpPr/>
          <p:nvPr/>
        </p:nvSpPr>
        <p:spPr>
          <a:xfrm>
            <a:off x="6400800" y="4456093"/>
            <a:ext cx="1683474" cy="954107"/>
          </a:xfrm>
          <a:prstGeom prst="rect">
            <a:avLst/>
          </a:prstGeom>
        </p:spPr>
        <p:txBody>
          <a:bodyPr wrap="none">
            <a:spAutoFit/>
          </a:bodyPr>
          <a:lstStyle/>
          <a:p>
            <a:pPr algn="ctr"/>
            <a:r>
              <a:rPr lang="en-US" sz="2800" dirty="0" smtClean="0">
                <a:solidFill>
                  <a:schemeClr val="tx1">
                    <a:lumMod val="50000"/>
                  </a:schemeClr>
                </a:solidFill>
                <a:latin typeface="Georgia" panose="02040502050405020303" pitchFamily="18" charset="0"/>
              </a:rPr>
              <a:t>Referred</a:t>
            </a:r>
            <a:br>
              <a:rPr lang="en-US" sz="2800" dirty="0" smtClean="0">
                <a:solidFill>
                  <a:schemeClr val="tx1">
                    <a:lumMod val="50000"/>
                  </a:schemeClr>
                </a:solidFill>
                <a:latin typeface="Georgia" panose="02040502050405020303" pitchFamily="18" charset="0"/>
              </a:rPr>
            </a:br>
            <a:r>
              <a:rPr lang="en-US" sz="2800" dirty="0" smtClean="0">
                <a:solidFill>
                  <a:schemeClr val="tx1">
                    <a:lumMod val="50000"/>
                  </a:schemeClr>
                </a:solidFill>
                <a:latin typeface="Georgia" panose="02040502050405020303" pitchFamily="18" charset="0"/>
              </a:rPr>
              <a:t>Members</a:t>
            </a:r>
            <a:endParaRPr lang="en-US" sz="2800" dirty="0">
              <a:solidFill>
                <a:schemeClr val="tx1">
                  <a:lumMod val="50000"/>
                </a:schemeClr>
              </a:solidFill>
            </a:endParaRPr>
          </a:p>
        </p:txBody>
      </p:sp>
      <p:pic>
        <p:nvPicPr>
          <p:cNvPr id="7" name="Picture 6"/>
          <p:cNvPicPr>
            <a:picLocks noChangeAspect="1"/>
          </p:cNvPicPr>
          <p:nvPr/>
        </p:nvPicPr>
        <p:blipFill>
          <a:blip r:embed="rId5"/>
          <a:stretch>
            <a:fillRect/>
          </a:stretch>
        </p:blipFill>
        <p:spPr>
          <a:xfrm>
            <a:off x="3333750" y="2286000"/>
            <a:ext cx="2476500" cy="2247900"/>
          </a:xfrm>
          <a:prstGeom prst="rect">
            <a:avLst/>
          </a:prstGeom>
        </p:spPr>
      </p:pic>
      <p:sp>
        <p:nvSpPr>
          <p:cNvPr id="3" name="TextBox 2"/>
          <p:cNvSpPr txBox="1"/>
          <p:nvPr/>
        </p:nvSpPr>
        <p:spPr>
          <a:xfrm>
            <a:off x="1988626" y="1376700"/>
            <a:ext cx="5105400" cy="584775"/>
          </a:xfrm>
          <a:prstGeom prst="rect">
            <a:avLst/>
          </a:prstGeom>
          <a:noFill/>
        </p:spPr>
        <p:txBody>
          <a:bodyPr wrap="square" rtlCol="0">
            <a:spAutoFit/>
          </a:bodyPr>
          <a:lstStyle/>
          <a:p>
            <a:pPr algn="ctr"/>
            <a:r>
              <a:rPr lang="en-US" sz="3200" b="1" i="1" dirty="0" smtClean="0">
                <a:solidFill>
                  <a:schemeClr val="tx1">
                    <a:lumMod val="50000"/>
                  </a:schemeClr>
                </a:solidFill>
                <a:latin typeface="Georgia" panose="02040502050405020303" pitchFamily="18" charset="0"/>
              </a:rPr>
              <a:t>Membership Leads</a:t>
            </a:r>
            <a:endParaRPr lang="en-US" sz="3200" b="1" i="1" dirty="0">
              <a:solidFill>
                <a:schemeClr val="tx1">
                  <a:lumMod val="50000"/>
                </a:schemeClr>
              </a:solidFill>
              <a:latin typeface="Georgia" panose="02040502050405020303" pitchFamily="18" charset="0"/>
            </a:endParaRPr>
          </a:p>
        </p:txBody>
      </p:sp>
      <p:sp>
        <p:nvSpPr>
          <p:cNvPr id="11" name="Rectangle 10"/>
          <p:cNvSpPr/>
          <p:nvPr/>
        </p:nvSpPr>
        <p:spPr>
          <a:xfrm>
            <a:off x="658543" y="4456093"/>
            <a:ext cx="2023310" cy="1384995"/>
          </a:xfrm>
          <a:prstGeom prst="rect">
            <a:avLst/>
          </a:prstGeom>
        </p:spPr>
        <p:txBody>
          <a:bodyPr wrap="none">
            <a:spAutoFit/>
          </a:bodyPr>
          <a:lstStyle/>
          <a:p>
            <a:pPr algn="ctr"/>
            <a:r>
              <a:rPr lang="en-US" sz="2800" dirty="0" smtClean="0">
                <a:solidFill>
                  <a:schemeClr val="tx1">
                    <a:lumMod val="50000"/>
                  </a:schemeClr>
                </a:solidFill>
                <a:latin typeface="Georgia" panose="02040502050405020303" pitchFamily="18" charset="0"/>
              </a:rPr>
              <a:t>Prospective</a:t>
            </a:r>
            <a:r>
              <a:rPr lang="en-US" sz="2800" dirty="0">
                <a:solidFill>
                  <a:schemeClr val="tx1">
                    <a:lumMod val="50000"/>
                  </a:schemeClr>
                </a:solidFill>
                <a:latin typeface="Georgia" panose="02040502050405020303" pitchFamily="18" charset="0"/>
              </a:rPr>
              <a:t/>
            </a:r>
            <a:br>
              <a:rPr lang="en-US" sz="2800" dirty="0">
                <a:solidFill>
                  <a:schemeClr val="tx1">
                    <a:lumMod val="50000"/>
                  </a:schemeClr>
                </a:solidFill>
                <a:latin typeface="Georgia" panose="02040502050405020303" pitchFamily="18" charset="0"/>
              </a:rPr>
            </a:br>
            <a:r>
              <a:rPr lang="en-US" sz="2800" dirty="0">
                <a:solidFill>
                  <a:schemeClr val="tx1">
                    <a:lumMod val="50000"/>
                  </a:schemeClr>
                </a:solidFill>
                <a:latin typeface="Georgia" panose="02040502050405020303" pitchFamily="18" charset="0"/>
              </a:rPr>
              <a:t>Members</a:t>
            </a:r>
          </a:p>
          <a:p>
            <a:pPr algn="ctr"/>
            <a:endParaRPr lang="en-US" sz="2800" dirty="0"/>
          </a:p>
        </p:txBody>
      </p:sp>
    </p:spTree>
    <p:extLst>
      <p:ext uri="{BB962C8B-B14F-4D97-AF65-F5344CB8AC3E}">
        <p14:creationId xmlns:p14="http://schemas.microsoft.com/office/powerpoint/2010/main" val="61968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MEMBERSHIP LEADS</a:t>
            </a:r>
            <a:endParaRPr lang="en-US" sz="3200" dirty="0"/>
          </a:p>
        </p:txBody>
      </p:sp>
      <p:sp>
        <p:nvSpPr>
          <p:cNvPr id="2" name="TextBox 1"/>
          <p:cNvSpPr txBox="1"/>
          <p:nvPr/>
        </p:nvSpPr>
        <p:spPr>
          <a:xfrm>
            <a:off x="1852613" y="1479826"/>
            <a:ext cx="5472112" cy="4708981"/>
          </a:xfrm>
          <a:prstGeom prst="rect">
            <a:avLst/>
          </a:prstGeom>
          <a:noFill/>
        </p:spPr>
        <p:txBody>
          <a:bodyPr wrap="square" rtlCol="0">
            <a:spAutoFit/>
          </a:bodyPr>
          <a:lstStyle/>
          <a:p>
            <a:pPr algn="ctr"/>
            <a:r>
              <a:rPr lang="en-US" sz="3200" dirty="0">
                <a:solidFill>
                  <a:schemeClr val="tx1">
                    <a:lumMod val="75000"/>
                    <a:lumOff val="25000"/>
                  </a:schemeClr>
                </a:solidFill>
                <a:latin typeface="Arial Narrow" panose="020B0606020202030204" pitchFamily="34" charset="0"/>
                <a:cs typeface="Arial" panose="020B0604020202020204" pitchFamily="34" charset="0"/>
              </a:rPr>
              <a:t>District </a:t>
            </a:r>
            <a:r>
              <a:rPr lang="en-US" sz="3200" b="1" dirty="0">
                <a:solidFill>
                  <a:schemeClr val="tx2"/>
                </a:solidFill>
                <a:latin typeface="Arial Narrow" panose="020B0606020202030204" pitchFamily="34" charset="0"/>
                <a:cs typeface="Arial" panose="020B0604020202020204" pitchFamily="34" charset="0"/>
              </a:rPr>
              <a:t>reviews information </a:t>
            </a:r>
            <a:r>
              <a:rPr lang="en-US" sz="3200" dirty="0">
                <a:solidFill>
                  <a:schemeClr val="tx1">
                    <a:lumMod val="75000"/>
                    <a:lumOff val="25000"/>
                  </a:schemeClr>
                </a:solidFill>
                <a:latin typeface="Arial Narrow" panose="020B0606020202030204" pitchFamily="34" charset="0"/>
                <a:cs typeface="Arial" panose="020B0604020202020204" pitchFamily="34" charset="0"/>
              </a:rPr>
              <a:t>and </a:t>
            </a:r>
            <a:r>
              <a:rPr lang="en-US" sz="3200" b="1" dirty="0">
                <a:solidFill>
                  <a:schemeClr val="tx2"/>
                </a:solidFill>
                <a:latin typeface="Arial Narrow" panose="020B0606020202030204" pitchFamily="34" charset="0"/>
                <a:cs typeface="Arial" panose="020B0604020202020204" pitchFamily="34" charset="0"/>
              </a:rPr>
              <a:t>matches candidate </a:t>
            </a:r>
            <a:r>
              <a:rPr lang="en-US" sz="3200" dirty="0">
                <a:solidFill>
                  <a:schemeClr val="tx1">
                    <a:lumMod val="75000"/>
                    <a:lumOff val="25000"/>
                  </a:schemeClr>
                </a:solidFill>
                <a:latin typeface="Arial Narrow" panose="020B0606020202030204" pitchFamily="34" charset="0"/>
                <a:cs typeface="Arial" panose="020B0604020202020204" pitchFamily="34" charset="0"/>
              </a:rPr>
              <a:t>with a club</a:t>
            </a:r>
          </a:p>
          <a:p>
            <a:pPr algn="ctr"/>
            <a:endParaRPr lang="en-US" sz="5400" dirty="0">
              <a:solidFill>
                <a:schemeClr val="tx1">
                  <a:lumMod val="75000"/>
                  <a:lumOff val="25000"/>
                </a:schemeClr>
              </a:solidFill>
              <a:latin typeface="Arial Narrow" panose="020B0606020202030204" pitchFamily="34" charset="0"/>
              <a:cs typeface="Arial" panose="020B0604020202020204" pitchFamily="34" charset="0"/>
            </a:endParaRPr>
          </a:p>
          <a:p>
            <a:pPr algn="ctr"/>
            <a:r>
              <a:rPr lang="en-US" sz="3200" dirty="0">
                <a:solidFill>
                  <a:schemeClr val="tx1">
                    <a:lumMod val="75000"/>
                    <a:lumOff val="25000"/>
                  </a:schemeClr>
                </a:solidFill>
                <a:latin typeface="Arial Narrow" panose="020B0606020202030204" pitchFamily="34" charset="0"/>
                <a:cs typeface="Arial" panose="020B0604020202020204" pitchFamily="34" charset="0"/>
              </a:rPr>
              <a:t>Club </a:t>
            </a:r>
            <a:r>
              <a:rPr lang="en-US" sz="3200" b="1" dirty="0">
                <a:solidFill>
                  <a:schemeClr val="tx2"/>
                </a:solidFill>
                <a:latin typeface="Arial Narrow" panose="020B0606020202030204" pitchFamily="34" charset="0"/>
                <a:cs typeface="Arial" panose="020B0604020202020204" pitchFamily="34" charset="0"/>
              </a:rPr>
              <a:t>contacts candidate </a:t>
            </a:r>
            <a:r>
              <a:rPr lang="en-US" sz="3200" dirty="0">
                <a:solidFill>
                  <a:schemeClr val="tx1">
                    <a:lumMod val="75000"/>
                    <a:lumOff val="25000"/>
                  </a:schemeClr>
                </a:solidFill>
                <a:latin typeface="Arial Narrow" panose="020B0606020202030204" pitchFamily="34" charset="0"/>
                <a:cs typeface="Arial" panose="020B0604020202020204" pitchFamily="34" charset="0"/>
              </a:rPr>
              <a:t>and establishes a relationship</a:t>
            </a:r>
          </a:p>
          <a:p>
            <a:pPr algn="ctr"/>
            <a:endParaRPr lang="en-US" sz="5400" dirty="0">
              <a:solidFill>
                <a:schemeClr val="tx1">
                  <a:lumMod val="75000"/>
                  <a:lumOff val="25000"/>
                </a:schemeClr>
              </a:solidFill>
              <a:latin typeface="Arial Narrow" panose="020B0606020202030204" pitchFamily="34" charset="0"/>
              <a:cs typeface="Arial" panose="020B0604020202020204" pitchFamily="34" charset="0"/>
            </a:endParaRPr>
          </a:p>
          <a:p>
            <a:pPr algn="ctr"/>
            <a:r>
              <a:rPr lang="en-US" sz="3200" dirty="0">
                <a:solidFill>
                  <a:schemeClr val="tx1">
                    <a:lumMod val="75000"/>
                    <a:lumOff val="25000"/>
                  </a:schemeClr>
                </a:solidFill>
                <a:latin typeface="Arial Narrow" panose="020B0606020202030204" pitchFamily="34" charset="0"/>
                <a:cs typeface="Arial" panose="020B0604020202020204" pitchFamily="34" charset="0"/>
              </a:rPr>
              <a:t>Club </a:t>
            </a:r>
            <a:r>
              <a:rPr lang="en-US" sz="3200" b="1" dirty="0">
                <a:solidFill>
                  <a:schemeClr val="tx2"/>
                </a:solidFill>
                <a:latin typeface="Arial Narrow" panose="020B0606020202030204" pitchFamily="34" charset="0"/>
                <a:cs typeface="Arial" panose="020B0604020202020204" pitchFamily="34" charset="0"/>
              </a:rPr>
              <a:t>invites candidate </a:t>
            </a:r>
            <a:r>
              <a:rPr lang="en-US" sz="3200" dirty="0">
                <a:solidFill>
                  <a:schemeClr val="tx1">
                    <a:lumMod val="75000"/>
                    <a:lumOff val="25000"/>
                  </a:schemeClr>
                </a:solidFill>
                <a:latin typeface="Arial Narrow" panose="020B0606020202030204" pitchFamily="34" charset="0"/>
                <a:cs typeface="Arial" panose="020B0604020202020204" pitchFamily="34" charset="0"/>
              </a:rPr>
              <a:t>to join and </a:t>
            </a:r>
            <a:r>
              <a:rPr lang="en-US" sz="3200" b="1" dirty="0">
                <a:solidFill>
                  <a:schemeClr val="tx2"/>
                </a:solidFill>
                <a:latin typeface="Arial Narrow" panose="020B0606020202030204" pitchFamily="34" charset="0"/>
                <a:cs typeface="Arial" panose="020B0604020202020204" pitchFamily="34" charset="0"/>
              </a:rPr>
              <a:t>updates </a:t>
            </a:r>
            <a:r>
              <a:rPr lang="en-US" sz="3200" b="1" dirty="0" smtClean="0">
                <a:solidFill>
                  <a:schemeClr val="tx2"/>
                </a:solidFill>
                <a:latin typeface="Arial Narrow" panose="020B0606020202030204" pitchFamily="34" charset="0"/>
                <a:cs typeface="Arial" panose="020B0604020202020204" pitchFamily="34" charset="0"/>
              </a:rPr>
              <a:t>status</a:t>
            </a:r>
            <a:endParaRPr lang="en-US" sz="3200" dirty="0">
              <a:solidFill>
                <a:schemeClr val="tx1">
                  <a:lumMod val="75000"/>
                  <a:lumOff val="25000"/>
                </a:schemeClr>
              </a:solidFill>
              <a:latin typeface="Arial Narrow" panose="020B060602020203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152400" y="1219200"/>
            <a:ext cx="1543050" cy="1590675"/>
          </a:xfrm>
          <a:prstGeom prst="rect">
            <a:avLst/>
          </a:prstGeom>
        </p:spPr>
      </p:pic>
      <p:pic>
        <p:nvPicPr>
          <p:cNvPr id="16" name="Picture 15"/>
          <p:cNvPicPr>
            <a:picLocks noChangeAspect="1"/>
          </p:cNvPicPr>
          <p:nvPr/>
        </p:nvPicPr>
        <p:blipFill rotWithShape="1">
          <a:blip r:embed="rId5"/>
          <a:srcRect l="4402" r="1"/>
          <a:stretch/>
        </p:blipFill>
        <p:spPr>
          <a:xfrm>
            <a:off x="7391400" y="1143000"/>
            <a:ext cx="1447800" cy="1666875"/>
          </a:xfrm>
          <a:prstGeom prst="rect">
            <a:avLst/>
          </a:prstGeom>
        </p:spPr>
      </p:pic>
      <p:pic>
        <p:nvPicPr>
          <p:cNvPr id="17" name="Picture 16"/>
          <p:cNvPicPr>
            <a:picLocks noChangeAspect="1"/>
          </p:cNvPicPr>
          <p:nvPr/>
        </p:nvPicPr>
        <p:blipFill rotWithShape="1">
          <a:blip r:embed="rId6"/>
          <a:srcRect l="4734"/>
          <a:stretch/>
        </p:blipFill>
        <p:spPr>
          <a:xfrm>
            <a:off x="228600" y="3114675"/>
            <a:ext cx="1533525" cy="1533525"/>
          </a:xfrm>
          <a:prstGeom prst="rect">
            <a:avLst/>
          </a:prstGeom>
        </p:spPr>
      </p:pic>
      <p:pic>
        <p:nvPicPr>
          <p:cNvPr id="18" name="Picture 17"/>
          <p:cNvPicPr>
            <a:picLocks noChangeAspect="1"/>
          </p:cNvPicPr>
          <p:nvPr/>
        </p:nvPicPr>
        <p:blipFill>
          <a:blip r:embed="rId7"/>
          <a:stretch>
            <a:fillRect/>
          </a:stretch>
        </p:blipFill>
        <p:spPr>
          <a:xfrm>
            <a:off x="7360557" y="3133724"/>
            <a:ext cx="1514475" cy="1495425"/>
          </a:xfrm>
          <a:prstGeom prst="rect">
            <a:avLst/>
          </a:prstGeom>
        </p:spPr>
      </p:pic>
      <p:pic>
        <p:nvPicPr>
          <p:cNvPr id="19" name="Picture 18"/>
          <p:cNvPicPr>
            <a:picLocks noChangeAspect="1"/>
          </p:cNvPicPr>
          <p:nvPr/>
        </p:nvPicPr>
        <p:blipFill rotWithShape="1">
          <a:blip r:embed="rId8"/>
          <a:srcRect l="-2419" r="2564"/>
          <a:stretch/>
        </p:blipFill>
        <p:spPr>
          <a:xfrm>
            <a:off x="7355455" y="4952998"/>
            <a:ext cx="1483745" cy="1485900"/>
          </a:xfrm>
          <a:prstGeom prst="rect">
            <a:avLst/>
          </a:prstGeom>
        </p:spPr>
      </p:pic>
      <p:pic>
        <p:nvPicPr>
          <p:cNvPr id="20" name="Picture 19"/>
          <p:cNvPicPr>
            <a:picLocks noChangeAspect="1"/>
          </p:cNvPicPr>
          <p:nvPr/>
        </p:nvPicPr>
        <p:blipFill>
          <a:blip r:embed="rId9"/>
          <a:stretch>
            <a:fillRect/>
          </a:stretch>
        </p:blipFill>
        <p:spPr>
          <a:xfrm>
            <a:off x="7039429" y="3632426"/>
            <a:ext cx="351971" cy="495300"/>
          </a:xfrm>
          <a:prstGeom prst="rect">
            <a:avLst/>
          </a:prstGeom>
        </p:spPr>
      </p:pic>
      <p:pic>
        <p:nvPicPr>
          <p:cNvPr id="21" name="Picture 20"/>
          <p:cNvPicPr>
            <a:picLocks noChangeAspect="1"/>
          </p:cNvPicPr>
          <p:nvPr/>
        </p:nvPicPr>
        <p:blipFill>
          <a:blip r:embed="rId9"/>
          <a:stretch>
            <a:fillRect/>
          </a:stretch>
        </p:blipFill>
        <p:spPr>
          <a:xfrm>
            <a:off x="7039429" y="1813151"/>
            <a:ext cx="386669" cy="498021"/>
          </a:xfrm>
          <a:prstGeom prst="rect">
            <a:avLst/>
          </a:prstGeom>
        </p:spPr>
      </p:pic>
      <p:pic>
        <p:nvPicPr>
          <p:cNvPr id="22" name="Picture 21"/>
          <p:cNvPicPr>
            <a:picLocks noChangeAspect="1"/>
          </p:cNvPicPr>
          <p:nvPr/>
        </p:nvPicPr>
        <p:blipFill>
          <a:blip r:embed="rId9"/>
          <a:stretch>
            <a:fillRect/>
          </a:stretch>
        </p:blipFill>
        <p:spPr>
          <a:xfrm>
            <a:off x="1752599" y="3633786"/>
            <a:ext cx="275657" cy="495300"/>
          </a:xfrm>
          <a:prstGeom prst="rect">
            <a:avLst/>
          </a:prstGeom>
        </p:spPr>
      </p:pic>
      <p:pic>
        <p:nvPicPr>
          <p:cNvPr id="23" name="Picture 22"/>
          <p:cNvPicPr>
            <a:picLocks noChangeAspect="1"/>
          </p:cNvPicPr>
          <p:nvPr/>
        </p:nvPicPr>
        <p:blipFill>
          <a:blip r:embed="rId9"/>
          <a:stretch>
            <a:fillRect/>
          </a:stretch>
        </p:blipFill>
        <p:spPr>
          <a:xfrm>
            <a:off x="1680595" y="1804987"/>
            <a:ext cx="347662" cy="495300"/>
          </a:xfrm>
          <a:prstGeom prst="rect">
            <a:avLst/>
          </a:prstGeom>
        </p:spPr>
      </p:pic>
      <p:pic>
        <p:nvPicPr>
          <p:cNvPr id="24" name="Picture 23"/>
          <p:cNvPicPr>
            <a:picLocks noChangeAspect="1"/>
          </p:cNvPicPr>
          <p:nvPr/>
        </p:nvPicPr>
        <p:blipFill>
          <a:blip r:embed="rId9"/>
          <a:stretch>
            <a:fillRect/>
          </a:stretch>
        </p:blipFill>
        <p:spPr>
          <a:xfrm rot="5400000">
            <a:off x="7895034" y="4542516"/>
            <a:ext cx="440532" cy="495300"/>
          </a:xfrm>
          <a:prstGeom prst="rect">
            <a:avLst/>
          </a:prstGeom>
        </p:spPr>
      </p:pic>
    </p:spTree>
    <p:custDataLst>
      <p:tags r:id="rId1"/>
    </p:custDataLst>
    <p:extLst>
      <p:ext uri="{BB962C8B-B14F-4D97-AF65-F5344CB8AC3E}">
        <p14:creationId xmlns:p14="http://schemas.microsoft.com/office/powerpoint/2010/main" val="128688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MEMBERSHIP LEADS - STATS</a:t>
            </a:r>
            <a:endParaRPr lang="en-US" sz="3200" dirty="0"/>
          </a:p>
        </p:txBody>
      </p:sp>
      <p:sp>
        <p:nvSpPr>
          <p:cNvPr id="3" name="Content Placeholder 2"/>
          <p:cNvSpPr>
            <a:spLocks noGrp="1"/>
          </p:cNvSpPr>
          <p:nvPr>
            <p:ph idx="1"/>
          </p:nvPr>
        </p:nvSpPr>
        <p:spPr>
          <a:xfrm>
            <a:off x="457198" y="4267200"/>
            <a:ext cx="8229600" cy="1676400"/>
          </a:xfrm>
        </p:spPr>
        <p:txBody>
          <a:bodyPr>
            <a:normAutofit/>
          </a:bodyPr>
          <a:lstStyle/>
          <a:p>
            <a:pPr marL="0" indent="0" algn="r">
              <a:spcBef>
                <a:spcPts val="1200"/>
              </a:spcBef>
              <a:buNone/>
            </a:pPr>
            <a:r>
              <a:rPr lang="en-US" sz="4400" dirty="0">
                <a:solidFill>
                  <a:schemeClr val="tx1">
                    <a:lumMod val="65000"/>
                    <a:lumOff val="35000"/>
                  </a:schemeClr>
                </a:solidFill>
              </a:rPr>
              <a:t>50% hear about Rotary through </a:t>
            </a:r>
            <a:r>
              <a:rPr lang="en-US" sz="4400" dirty="0" smtClean="0">
                <a:solidFill>
                  <a:schemeClr val="tx1">
                    <a:lumMod val="65000"/>
                    <a:lumOff val="35000"/>
                  </a:schemeClr>
                </a:solidFill>
              </a:rPr>
              <a:t/>
            </a:r>
            <a:br>
              <a:rPr lang="en-US" sz="4400" dirty="0" smtClean="0">
                <a:solidFill>
                  <a:schemeClr val="tx1">
                    <a:lumMod val="65000"/>
                    <a:lumOff val="35000"/>
                  </a:schemeClr>
                </a:solidFill>
              </a:rPr>
            </a:br>
            <a:r>
              <a:rPr lang="en-US" sz="4400" dirty="0" smtClean="0">
                <a:solidFill>
                  <a:schemeClr val="tx1">
                    <a:lumMod val="65000"/>
                    <a:lumOff val="35000"/>
                  </a:schemeClr>
                </a:solidFill>
              </a:rPr>
              <a:t>a </a:t>
            </a:r>
            <a:r>
              <a:rPr lang="en-US" sz="4400" dirty="0">
                <a:solidFill>
                  <a:schemeClr val="tx1">
                    <a:lumMod val="65000"/>
                    <a:lumOff val="35000"/>
                  </a:schemeClr>
                </a:solidFill>
              </a:rPr>
              <a:t>personal connection</a:t>
            </a:r>
            <a:endParaRPr lang="en-US" sz="4400" dirty="0"/>
          </a:p>
          <a:p>
            <a:pPr algn="r"/>
            <a:endParaRPr lang="en-US" dirty="0"/>
          </a:p>
          <a:p>
            <a:pPr algn="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22344927"/>
              </p:ext>
            </p:extLst>
          </p:nvPr>
        </p:nvGraphicFramePr>
        <p:xfrm>
          <a:off x="674369" y="1606366"/>
          <a:ext cx="7795259" cy="2197467"/>
        </p:xfrm>
        <a:graphic>
          <a:graphicData uri="http://schemas.openxmlformats.org/drawingml/2006/table">
            <a:tbl>
              <a:tblPr firstRow="1" bandRow="1">
                <a:tableStyleId>{5C22544A-7EE6-4342-B048-85BDC9FD1C3A}</a:tableStyleId>
              </a:tblPr>
              <a:tblGrid>
                <a:gridCol w="2060816">
                  <a:extLst>
                    <a:ext uri="{9D8B030D-6E8A-4147-A177-3AD203B41FA5}">
                      <a16:colId xmlns:a16="http://schemas.microsoft.com/office/drawing/2014/main" val="3842828711"/>
                    </a:ext>
                  </a:extLst>
                </a:gridCol>
                <a:gridCol w="2815983">
                  <a:extLst>
                    <a:ext uri="{9D8B030D-6E8A-4147-A177-3AD203B41FA5}">
                      <a16:colId xmlns:a16="http://schemas.microsoft.com/office/drawing/2014/main" val="3738054951"/>
                    </a:ext>
                  </a:extLst>
                </a:gridCol>
                <a:gridCol w="2918460">
                  <a:extLst>
                    <a:ext uri="{9D8B030D-6E8A-4147-A177-3AD203B41FA5}">
                      <a16:colId xmlns:a16="http://schemas.microsoft.com/office/drawing/2014/main" val="3023740054"/>
                    </a:ext>
                  </a:extLst>
                </a:gridCol>
              </a:tblGrid>
              <a:tr h="723901">
                <a:tc>
                  <a:txBody>
                    <a:bodyPr/>
                    <a:lstStyle/>
                    <a:p>
                      <a:pPr algn="ctr"/>
                      <a:endParaRPr lang="en-US" sz="2400" b="0" dirty="0">
                        <a:latin typeface="Arial Narrow" panose="020B0606020202030204" pitchFamily="34" charset="0"/>
                      </a:endParaRPr>
                    </a:p>
                  </a:txBody>
                  <a:tcPr/>
                </a:tc>
                <a:tc>
                  <a:txBody>
                    <a:bodyPr/>
                    <a:lstStyle/>
                    <a:p>
                      <a:pPr algn="ctr"/>
                      <a:r>
                        <a:rPr lang="en-US" sz="2400" b="0" dirty="0">
                          <a:latin typeface="Arial Narrow" panose="020B0606020202030204" pitchFamily="34" charset="0"/>
                        </a:rPr>
                        <a:t>MEMBERSHIP LEADS</a:t>
                      </a:r>
                    </a:p>
                  </a:txBody>
                  <a:tcPr/>
                </a:tc>
                <a:tc>
                  <a:txBody>
                    <a:bodyPr/>
                    <a:lstStyle/>
                    <a:p>
                      <a:pPr algn="ctr"/>
                      <a:r>
                        <a:rPr lang="en-US" sz="2400" b="0" dirty="0" smtClean="0">
                          <a:latin typeface="Arial Narrow" panose="020B0606020202030204" pitchFamily="34" charset="0"/>
                        </a:rPr>
                        <a:t>CURRENT </a:t>
                      </a:r>
                      <a:r>
                        <a:rPr lang="en-US" sz="2400" b="0" dirty="0">
                          <a:latin typeface="Arial Narrow" panose="020B0606020202030204" pitchFamily="34" charset="0"/>
                        </a:rPr>
                        <a:t>MEMBERS</a:t>
                      </a:r>
                    </a:p>
                  </a:txBody>
                  <a:tcPr/>
                </a:tc>
                <a:extLst>
                  <a:ext uri="{0D108BD9-81ED-4DB2-BD59-A6C34878D82A}">
                    <a16:rowId xmlns:a16="http://schemas.microsoft.com/office/drawing/2014/main" val="1198008450"/>
                  </a:ext>
                </a:extLst>
              </a:tr>
              <a:tr h="736783">
                <a:tc>
                  <a:txBody>
                    <a:bodyPr/>
                    <a:lstStyle/>
                    <a:p>
                      <a:r>
                        <a:rPr lang="en-US" sz="3600" dirty="0">
                          <a:latin typeface="Arial Narrow" panose="020B0606020202030204" pitchFamily="34" charset="0"/>
                        </a:rPr>
                        <a:t>Under 40</a:t>
                      </a:r>
                    </a:p>
                  </a:txBody>
                  <a:tcPr/>
                </a:tc>
                <a:tc>
                  <a:txBody>
                    <a:bodyPr/>
                    <a:lstStyle/>
                    <a:p>
                      <a:pPr algn="ctr"/>
                      <a:r>
                        <a:rPr lang="en-US" sz="3600" b="1" dirty="0">
                          <a:solidFill>
                            <a:schemeClr val="tx2"/>
                          </a:solidFill>
                          <a:latin typeface="Arial Narrow" panose="020B0606020202030204" pitchFamily="34" charset="0"/>
                        </a:rPr>
                        <a:t>63%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Arial Narrow" panose="020B0606020202030204" pitchFamily="34" charset="0"/>
                        </a:rPr>
                        <a:t>5%</a:t>
                      </a:r>
                    </a:p>
                  </a:txBody>
                  <a:tcPr/>
                </a:tc>
                <a:extLst>
                  <a:ext uri="{0D108BD9-81ED-4DB2-BD59-A6C34878D82A}">
                    <a16:rowId xmlns:a16="http://schemas.microsoft.com/office/drawing/2014/main" val="2228794590"/>
                  </a:ext>
                </a:extLst>
              </a:tr>
              <a:tr h="736783">
                <a:tc>
                  <a:txBody>
                    <a:bodyPr/>
                    <a:lstStyle/>
                    <a:p>
                      <a:r>
                        <a:rPr lang="en-US" sz="3600" dirty="0">
                          <a:latin typeface="Arial Narrow" panose="020B0606020202030204" pitchFamily="34" charset="0"/>
                        </a:rPr>
                        <a:t>Women</a:t>
                      </a:r>
                    </a:p>
                  </a:txBody>
                  <a:tcPr/>
                </a:tc>
                <a:tc>
                  <a:txBody>
                    <a:bodyPr/>
                    <a:lstStyle/>
                    <a:p>
                      <a:pPr algn="ctr"/>
                      <a:r>
                        <a:rPr lang="en-US" sz="3600" b="1" dirty="0">
                          <a:solidFill>
                            <a:schemeClr val="tx2"/>
                          </a:solidFill>
                          <a:latin typeface="Arial Narrow" panose="020B0606020202030204" pitchFamily="34" charset="0"/>
                        </a:rPr>
                        <a:t>35%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Arial Narrow" panose="020B0606020202030204" pitchFamily="34" charset="0"/>
                        </a:rPr>
                        <a:t>21%</a:t>
                      </a:r>
                    </a:p>
                  </a:txBody>
                  <a:tcPr/>
                </a:tc>
                <a:extLst>
                  <a:ext uri="{0D108BD9-81ED-4DB2-BD59-A6C34878D82A}">
                    <a16:rowId xmlns:a16="http://schemas.microsoft.com/office/drawing/2014/main" val="2323156912"/>
                  </a:ext>
                </a:extLst>
              </a:tr>
            </a:tbl>
          </a:graphicData>
        </a:graphic>
      </p:graphicFrame>
    </p:spTree>
    <p:custDataLst>
      <p:tags r:id="rId1"/>
    </p:custDataLst>
    <p:extLst>
      <p:ext uri="{BB962C8B-B14F-4D97-AF65-F5344CB8AC3E}">
        <p14:creationId xmlns:p14="http://schemas.microsoft.com/office/powerpoint/2010/main" val="257926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200" dirty="0" smtClean="0"/>
              <a:t>WHY MEMBERSHIP MATTERS</a:t>
            </a:r>
          </a:p>
        </p:txBody>
      </p:sp>
      <p:sp>
        <p:nvSpPr>
          <p:cNvPr id="19463" name="TextBox 7"/>
          <p:cNvSpPr txBox="1">
            <a:spLocks noChangeArrowheads="1"/>
          </p:cNvSpPr>
          <p:nvPr/>
        </p:nvSpPr>
        <p:spPr bwMode="auto">
          <a:xfrm>
            <a:off x="5410200" y="1214268"/>
            <a:ext cx="36789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latin typeface="Georgia"/>
                <a:ea typeface="MS PGothic" pitchFamily="34" charset="-128"/>
                <a:cs typeface="Georgia"/>
              </a:rPr>
              <a:t>Most donors are members</a:t>
            </a:r>
          </a:p>
          <a:p>
            <a:pPr eaLnBrk="1" hangingPunct="1"/>
            <a:r>
              <a:rPr lang="en-US" sz="2000" b="1" dirty="0">
                <a:latin typeface="Georgia"/>
                <a:ea typeface="MS PGothic" pitchFamily="34" charset="-128"/>
                <a:cs typeface="Georgia"/>
              </a:rPr>
              <a:t>Declining membership = fewer donors</a:t>
            </a:r>
          </a:p>
        </p:txBody>
      </p:sp>
      <p:sp>
        <p:nvSpPr>
          <p:cNvPr id="19464" name="TextBox 8"/>
          <p:cNvSpPr txBox="1">
            <a:spLocks noChangeArrowheads="1"/>
          </p:cNvSpPr>
          <p:nvPr/>
        </p:nvSpPr>
        <p:spPr bwMode="auto">
          <a:xfrm>
            <a:off x="5410200" y="5001161"/>
            <a:ext cx="3581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latin typeface="Georgia"/>
                <a:ea typeface="MS PGothic" pitchFamily="34" charset="-128"/>
                <a:cs typeface="Georgia"/>
              </a:rPr>
              <a:t>Fewer donors = </a:t>
            </a:r>
          </a:p>
          <a:p>
            <a:pPr eaLnBrk="1" hangingPunct="1"/>
            <a:r>
              <a:rPr lang="en-US" sz="2000" b="1" dirty="0">
                <a:latin typeface="Georgia"/>
                <a:ea typeface="MS PGothic" pitchFamily="34" charset="-128"/>
                <a:cs typeface="Georgia"/>
              </a:rPr>
              <a:t>Bigger contributions required to avoid  funding shortfalls</a:t>
            </a:r>
          </a:p>
        </p:txBody>
      </p:sp>
      <p:sp>
        <p:nvSpPr>
          <p:cNvPr id="19465" name="TextBox 9"/>
          <p:cNvSpPr txBox="1">
            <a:spLocks noChangeArrowheads="1"/>
          </p:cNvSpPr>
          <p:nvPr/>
        </p:nvSpPr>
        <p:spPr bwMode="auto">
          <a:xfrm>
            <a:off x="304800" y="5001161"/>
            <a:ext cx="3124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latin typeface="Georgia"/>
                <a:ea typeface="MS PGothic" pitchFamily="34" charset="-128"/>
                <a:cs typeface="Georgia"/>
              </a:rPr>
              <a:t>Unfunded or poorly</a:t>
            </a:r>
            <a:br>
              <a:rPr lang="en-US" sz="2000" b="1" dirty="0">
                <a:latin typeface="Georgia"/>
                <a:ea typeface="MS PGothic" pitchFamily="34" charset="-128"/>
                <a:cs typeface="Georgia"/>
              </a:rPr>
            </a:br>
            <a:r>
              <a:rPr lang="en-US" sz="2000" b="1" dirty="0">
                <a:latin typeface="Georgia"/>
                <a:ea typeface="MS PGothic" pitchFamily="34" charset="-128"/>
                <a:cs typeface="Georgia"/>
              </a:rPr>
              <a:t>funded programs and projects =  </a:t>
            </a:r>
            <a:r>
              <a:rPr lang="en-US" sz="2000" b="1" dirty="0" smtClean="0">
                <a:latin typeface="Georgia"/>
                <a:ea typeface="MS PGothic" pitchFamily="34" charset="-128"/>
                <a:cs typeface="Georgia"/>
              </a:rPr>
              <a:t/>
            </a:r>
            <a:br>
              <a:rPr lang="en-US" sz="2000" b="1" dirty="0" smtClean="0">
                <a:latin typeface="Georgia"/>
                <a:ea typeface="MS PGothic" pitchFamily="34" charset="-128"/>
                <a:cs typeface="Georgia"/>
              </a:rPr>
            </a:br>
            <a:r>
              <a:rPr lang="en-US" sz="2000" b="1" dirty="0" smtClean="0">
                <a:latin typeface="Georgia"/>
                <a:ea typeface="MS PGothic" pitchFamily="34" charset="-128"/>
                <a:cs typeface="Georgia"/>
              </a:rPr>
              <a:t>Reduced </a:t>
            </a:r>
            <a:r>
              <a:rPr lang="en-US" sz="2000" b="1" dirty="0">
                <a:latin typeface="Georgia"/>
                <a:ea typeface="MS PGothic" pitchFamily="34" charset="-128"/>
                <a:cs typeface="Georgia"/>
              </a:rPr>
              <a:t>public image</a:t>
            </a:r>
          </a:p>
        </p:txBody>
      </p:sp>
      <p:sp>
        <p:nvSpPr>
          <p:cNvPr id="19466" name="TextBox 10"/>
          <p:cNvSpPr txBox="1">
            <a:spLocks noChangeArrowheads="1"/>
          </p:cNvSpPr>
          <p:nvPr/>
        </p:nvSpPr>
        <p:spPr bwMode="auto">
          <a:xfrm>
            <a:off x="304800" y="1214268"/>
            <a:ext cx="3352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dirty="0">
                <a:latin typeface="Georgia"/>
                <a:ea typeface="MS PGothic" pitchFamily="34" charset="-128"/>
                <a:cs typeface="Georgia"/>
              </a:rPr>
              <a:t>Low(er) public image = Reduced interest in </a:t>
            </a:r>
            <a:r>
              <a:rPr lang="en-US" sz="2000" b="1" dirty="0" smtClean="0">
                <a:latin typeface="Georgia"/>
                <a:ea typeface="MS PGothic" pitchFamily="34" charset="-128"/>
                <a:cs typeface="Georgia"/>
              </a:rPr>
              <a:t>joining and </a:t>
            </a:r>
            <a:r>
              <a:rPr lang="en-US" sz="2000" b="1" dirty="0">
                <a:latin typeface="Georgia"/>
                <a:ea typeface="MS PGothic" pitchFamily="34" charset="-128"/>
                <a:cs typeface="Georgia"/>
              </a:rPr>
              <a:t>declining membership</a:t>
            </a:r>
          </a:p>
        </p:txBody>
      </p:sp>
      <p:graphicFrame>
        <p:nvGraphicFramePr>
          <p:cNvPr id="3" name="Diagram 2"/>
          <p:cNvGraphicFramePr/>
          <p:nvPr>
            <p:extLst/>
          </p:nvPr>
        </p:nvGraphicFramePr>
        <p:xfrm>
          <a:off x="2133600" y="1814432"/>
          <a:ext cx="4561310"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9342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4" grpId="0"/>
      <p:bldP spid="19465" grpId="0"/>
      <p:bldP spid="19466" grpId="0"/>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MEMBERSHIP LEADS – EMAIL ALERTS</a:t>
            </a:r>
            <a:endParaRPr lang="en-US" sz="3200" dirty="0"/>
          </a:p>
        </p:txBody>
      </p:sp>
      <p:sp>
        <p:nvSpPr>
          <p:cNvPr id="2" name="Content Placeholder 1"/>
          <p:cNvSpPr>
            <a:spLocks noGrp="1"/>
          </p:cNvSpPr>
          <p:nvPr>
            <p:ph idx="1"/>
          </p:nvPr>
        </p:nvSpPr>
        <p:spPr/>
        <p:txBody>
          <a:bodyPr/>
          <a:lstStyle/>
          <a:p>
            <a:endParaRPr lang="en-US"/>
          </a:p>
        </p:txBody>
      </p:sp>
      <p:sp>
        <p:nvSpPr>
          <p:cNvPr id="9" name="TextBox 8"/>
          <p:cNvSpPr txBox="1"/>
          <p:nvPr/>
        </p:nvSpPr>
        <p:spPr>
          <a:xfrm>
            <a:off x="152400" y="6172200"/>
            <a:ext cx="2667000" cy="685800"/>
          </a:xfrm>
          <a:prstGeom prst="rect">
            <a:avLst/>
          </a:prstGeom>
          <a:solidFill>
            <a:srgbClr val="FFFFFF"/>
          </a:solidFill>
        </p:spPr>
        <p:txBody>
          <a:bodyPr wrap="square" rtlCol="0">
            <a:spAutoFit/>
          </a:bodyPr>
          <a:lstStyle/>
          <a:p>
            <a:endParaRPr lang="en-US" dirty="0"/>
          </a:p>
        </p:txBody>
      </p:sp>
      <p:pic>
        <p:nvPicPr>
          <p:cNvPr id="6" name="Picture 5"/>
          <p:cNvPicPr>
            <a:picLocks noChangeAspect="1"/>
          </p:cNvPicPr>
          <p:nvPr/>
        </p:nvPicPr>
        <p:blipFill>
          <a:blip r:embed="rId4"/>
          <a:stretch>
            <a:fillRect/>
          </a:stretch>
        </p:blipFill>
        <p:spPr>
          <a:xfrm>
            <a:off x="-66762" y="1087315"/>
            <a:ext cx="9277523" cy="4953000"/>
          </a:xfrm>
          <a:prstGeom prst="rect">
            <a:avLst/>
          </a:prstGeom>
          <a:ln>
            <a:solidFill>
              <a:schemeClr val="tx2"/>
            </a:solidFill>
          </a:ln>
        </p:spPr>
      </p:pic>
      <p:sp>
        <p:nvSpPr>
          <p:cNvPr id="7" name="Frame 6"/>
          <p:cNvSpPr/>
          <p:nvPr/>
        </p:nvSpPr>
        <p:spPr>
          <a:xfrm>
            <a:off x="304800" y="5556989"/>
            <a:ext cx="6324600" cy="529364"/>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93378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nvPr/>
        </p:nvPicPr>
        <p:blipFill rotWithShape="1">
          <a:blip r:embed="rId4">
            <a:extLst>
              <a:ext uri="{28A0092B-C50C-407E-A947-70E740481C1C}">
                <a14:useLocalDpi xmlns:a14="http://schemas.microsoft.com/office/drawing/2010/main" val="0"/>
              </a:ext>
            </a:extLst>
          </a:blip>
          <a:srcRect l="4781" t="36566" r="3305" b="8570"/>
          <a:stretch/>
        </p:blipFill>
        <p:spPr bwMode="auto">
          <a:xfrm>
            <a:off x="182881" y="1447800"/>
            <a:ext cx="8732519" cy="4387734"/>
          </a:xfrm>
          <a:prstGeom prst="rect">
            <a:avLst/>
          </a:prstGeom>
          <a:noFill/>
          <a:ln>
            <a:solidFill>
              <a:schemeClr val="accent1"/>
            </a:solidFill>
          </a:ln>
        </p:spPr>
      </p:pic>
      <p:sp>
        <p:nvSpPr>
          <p:cNvPr id="3" name="Title 2"/>
          <p:cNvSpPr>
            <a:spLocks noGrp="1"/>
          </p:cNvSpPr>
          <p:nvPr>
            <p:ph type="title"/>
          </p:nvPr>
        </p:nvSpPr>
        <p:spPr/>
        <p:txBody>
          <a:bodyPr>
            <a:normAutofit/>
          </a:bodyPr>
          <a:lstStyle/>
          <a:p>
            <a:r>
              <a:rPr lang="en-US" sz="3200" dirty="0" smtClean="0"/>
              <a:t>MEMBERSHIP LEADS – FILTER AND SORT</a:t>
            </a:r>
            <a:endParaRPr lang="en-US" sz="3200" dirty="0"/>
          </a:p>
        </p:txBody>
      </p:sp>
    </p:spTree>
    <p:custDataLst>
      <p:tags r:id="rId1"/>
    </p:custDataLst>
    <p:extLst>
      <p:ext uri="{BB962C8B-B14F-4D97-AF65-F5344CB8AC3E}">
        <p14:creationId xmlns:p14="http://schemas.microsoft.com/office/powerpoint/2010/main" val="392526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4">
            <a:extLst>
              <a:ext uri="{28A0092B-C50C-407E-A947-70E740481C1C}">
                <a14:useLocalDpi xmlns:a14="http://schemas.microsoft.com/office/drawing/2010/main" val="0"/>
              </a:ext>
            </a:extLst>
          </a:blip>
          <a:srcRect t="22093"/>
          <a:stretch/>
        </p:blipFill>
        <p:spPr bwMode="auto">
          <a:xfrm>
            <a:off x="76200" y="1143000"/>
            <a:ext cx="8991600" cy="4953000"/>
          </a:xfrm>
          <a:prstGeom prst="rect">
            <a:avLst/>
          </a:prstGeom>
          <a:noFill/>
          <a:ln>
            <a:solidFill>
              <a:schemeClr val="accent1"/>
            </a:solidFill>
          </a:ln>
        </p:spPr>
      </p:pic>
      <p:sp>
        <p:nvSpPr>
          <p:cNvPr id="2" name="Title 1"/>
          <p:cNvSpPr>
            <a:spLocks noGrp="1"/>
          </p:cNvSpPr>
          <p:nvPr>
            <p:ph type="title"/>
          </p:nvPr>
        </p:nvSpPr>
        <p:spPr/>
        <p:txBody>
          <a:bodyPr>
            <a:normAutofit/>
          </a:bodyPr>
          <a:lstStyle/>
          <a:p>
            <a:r>
              <a:rPr lang="en-US" sz="3200" dirty="0" smtClean="0"/>
              <a:t>MEMBERSHIP LEADS - TYPES OF CANDIDATES</a:t>
            </a:r>
            <a:endParaRPr lang="en-US" sz="3200" dirty="0"/>
          </a:p>
        </p:txBody>
      </p:sp>
    </p:spTree>
    <p:custDataLst>
      <p:tags r:id="rId1"/>
    </p:custDataLst>
    <p:extLst>
      <p:ext uri="{BB962C8B-B14F-4D97-AF65-F5344CB8AC3E}">
        <p14:creationId xmlns:p14="http://schemas.microsoft.com/office/powerpoint/2010/main" val="141147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MEMBERSHIP LEADS – INDIVIDUAL RECORD</a:t>
            </a:r>
            <a:endParaRPr lang="en-US" sz="3200" dirty="0"/>
          </a:p>
        </p:txBody>
      </p:sp>
      <p:pic>
        <p:nvPicPr>
          <p:cNvPr id="3" name="Picture 2"/>
          <p:cNvPicPr>
            <a:picLocks noChangeAspect="1"/>
          </p:cNvPicPr>
          <p:nvPr/>
        </p:nvPicPr>
        <p:blipFill>
          <a:blip r:embed="rId4"/>
          <a:stretch>
            <a:fillRect/>
          </a:stretch>
        </p:blipFill>
        <p:spPr>
          <a:xfrm>
            <a:off x="3785306" y="2116480"/>
            <a:ext cx="5206293" cy="4587574"/>
          </a:xfrm>
          <a:prstGeom prst="rect">
            <a:avLst/>
          </a:prstGeom>
        </p:spPr>
      </p:pic>
      <p:pic>
        <p:nvPicPr>
          <p:cNvPr id="6" name="Picture 5"/>
          <p:cNvPicPr>
            <a:picLocks noChangeAspect="1"/>
          </p:cNvPicPr>
          <p:nvPr/>
        </p:nvPicPr>
        <p:blipFill>
          <a:blip r:embed="rId5"/>
          <a:stretch>
            <a:fillRect/>
          </a:stretch>
        </p:blipFill>
        <p:spPr>
          <a:xfrm>
            <a:off x="228600" y="1867603"/>
            <a:ext cx="2713892" cy="4984536"/>
          </a:xfrm>
          <a:prstGeom prst="rect">
            <a:avLst/>
          </a:prstGeom>
        </p:spPr>
      </p:pic>
      <p:pic>
        <p:nvPicPr>
          <p:cNvPr id="8" name="Picture 7"/>
          <p:cNvPicPr>
            <a:picLocks noChangeAspect="1"/>
          </p:cNvPicPr>
          <p:nvPr/>
        </p:nvPicPr>
        <p:blipFill>
          <a:blip r:embed="rId6"/>
          <a:stretch>
            <a:fillRect/>
          </a:stretch>
        </p:blipFill>
        <p:spPr>
          <a:xfrm>
            <a:off x="7848600" y="2819400"/>
            <a:ext cx="885825" cy="295275"/>
          </a:xfrm>
          <a:prstGeom prst="rect">
            <a:avLst/>
          </a:prstGeom>
        </p:spPr>
      </p:pic>
      <p:pic>
        <p:nvPicPr>
          <p:cNvPr id="9" name="Content Placeholder 6"/>
          <p:cNvPicPr>
            <a:picLocks noChangeAspect="1"/>
          </p:cNvPicPr>
          <p:nvPr/>
        </p:nvPicPr>
        <p:blipFill rotWithShape="1">
          <a:blip r:embed="rId7"/>
          <a:srcRect t="7599"/>
          <a:stretch/>
        </p:blipFill>
        <p:spPr>
          <a:xfrm>
            <a:off x="43207" y="1090297"/>
            <a:ext cx="8981049" cy="926486"/>
          </a:xfrm>
          <a:prstGeom prst="rect">
            <a:avLst/>
          </a:prstGeom>
        </p:spPr>
      </p:pic>
    </p:spTree>
    <p:custDataLst>
      <p:tags r:id="rId1"/>
    </p:custDataLst>
    <p:extLst>
      <p:ext uri="{BB962C8B-B14F-4D97-AF65-F5344CB8AC3E}">
        <p14:creationId xmlns:p14="http://schemas.microsoft.com/office/powerpoint/2010/main" val="266540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4">
            <a:extLst>
              <a:ext uri="{28A0092B-C50C-407E-A947-70E740481C1C}">
                <a14:useLocalDpi xmlns:a14="http://schemas.microsoft.com/office/drawing/2010/main" val="0"/>
              </a:ext>
            </a:extLst>
          </a:blip>
          <a:srcRect r="10687" b="32222"/>
          <a:stretch/>
        </p:blipFill>
        <p:spPr bwMode="auto">
          <a:xfrm>
            <a:off x="76200" y="1295400"/>
            <a:ext cx="8915400" cy="4648200"/>
          </a:xfrm>
          <a:prstGeom prst="rect">
            <a:avLst/>
          </a:prstGeom>
          <a:noFill/>
          <a:ln>
            <a:solidFill>
              <a:schemeClr val="accent1"/>
            </a:solidFill>
          </a:ln>
        </p:spPr>
      </p:pic>
      <p:sp>
        <p:nvSpPr>
          <p:cNvPr id="2" name="Title 1"/>
          <p:cNvSpPr>
            <a:spLocks noGrp="1"/>
          </p:cNvSpPr>
          <p:nvPr>
            <p:ph type="title"/>
          </p:nvPr>
        </p:nvSpPr>
        <p:spPr/>
        <p:txBody>
          <a:bodyPr>
            <a:normAutofit/>
          </a:bodyPr>
          <a:lstStyle/>
          <a:p>
            <a:r>
              <a:rPr lang="en-US" sz="3200" dirty="0" smtClean="0"/>
              <a:t>MEMBERSHIP LEADS - MANAGING A STATUS</a:t>
            </a:r>
            <a:endParaRPr lang="en-US" sz="3200" dirty="0"/>
          </a:p>
        </p:txBody>
      </p:sp>
    </p:spTree>
    <p:custDataLst>
      <p:tags r:id="rId1"/>
    </p:custDataLst>
    <p:extLst>
      <p:ext uri="{BB962C8B-B14F-4D97-AF65-F5344CB8AC3E}">
        <p14:creationId xmlns:p14="http://schemas.microsoft.com/office/powerpoint/2010/main" val="25678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457200" y="310415"/>
          <a:ext cx="8077200" cy="5633185"/>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3842828711"/>
                    </a:ext>
                  </a:extLst>
                </a:gridCol>
                <a:gridCol w="1676400">
                  <a:extLst>
                    <a:ext uri="{9D8B030D-6E8A-4147-A177-3AD203B41FA5}">
                      <a16:colId xmlns:a16="http://schemas.microsoft.com/office/drawing/2014/main" val="3738054951"/>
                    </a:ext>
                  </a:extLst>
                </a:gridCol>
                <a:gridCol w="1447800">
                  <a:extLst>
                    <a:ext uri="{9D8B030D-6E8A-4147-A177-3AD203B41FA5}">
                      <a16:colId xmlns:a16="http://schemas.microsoft.com/office/drawing/2014/main" val="3023740054"/>
                    </a:ext>
                  </a:extLst>
                </a:gridCol>
              </a:tblGrid>
              <a:tr h="533400">
                <a:tc>
                  <a:txBody>
                    <a:bodyPr/>
                    <a:lstStyle/>
                    <a:p>
                      <a:pPr algn="ctr"/>
                      <a:r>
                        <a:rPr lang="en-US" sz="2400" b="1" kern="1200" dirty="0">
                          <a:solidFill>
                            <a:schemeClr val="lt1"/>
                          </a:solidFill>
                          <a:latin typeface="Arial Narrow" panose="020B0606020202030204" pitchFamily="34" charset="0"/>
                          <a:ea typeface="+mn-ea"/>
                          <a:cs typeface="+mn-cs"/>
                        </a:rPr>
                        <a:t>STATUS</a:t>
                      </a:r>
                      <a:r>
                        <a:rPr lang="en-US" sz="2400" dirty="0"/>
                        <a:t> </a:t>
                      </a:r>
                      <a:r>
                        <a:rPr lang="en-US" sz="2400" b="1" kern="1200" dirty="0">
                          <a:solidFill>
                            <a:schemeClr val="lt1"/>
                          </a:solidFill>
                          <a:latin typeface="Arial Narrow" panose="020B0606020202030204" pitchFamily="34" charset="0"/>
                          <a:ea typeface="+mn-ea"/>
                          <a:cs typeface="+mn-cs"/>
                        </a:rPr>
                        <a:t>OPTIONS</a:t>
                      </a:r>
                    </a:p>
                  </a:txBody>
                  <a:tcPr/>
                </a:tc>
                <a:tc>
                  <a:txBody>
                    <a:bodyPr/>
                    <a:lstStyle/>
                    <a:p>
                      <a:pPr algn="ctr"/>
                      <a:r>
                        <a:rPr lang="en-US" sz="2400" dirty="0">
                          <a:latin typeface="Arial Narrow" panose="020B0606020202030204" pitchFamily="34" charset="0"/>
                        </a:rPr>
                        <a:t>DISTRICT</a:t>
                      </a:r>
                    </a:p>
                  </a:txBody>
                  <a:tcPr/>
                </a:tc>
                <a:tc>
                  <a:txBody>
                    <a:bodyPr/>
                    <a:lstStyle/>
                    <a:p>
                      <a:pPr algn="ctr"/>
                      <a:r>
                        <a:rPr lang="en-US" sz="2400" dirty="0">
                          <a:latin typeface="Arial Narrow" panose="020B0606020202030204" pitchFamily="34" charset="0"/>
                        </a:rPr>
                        <a:t>CLUB</a:t>
                      </a:r>
                      <a:endParaRPr lang="en-US" sz="2400" b="0" dirty="0">
                        <a:latin typeface="Arial Narrow" panose="020B0606020202030204" pitchFamily="34" charset="0"/>
                      </a:endParaRPr>
                    </a:p>
                  </a:txBody>
                  <a:tcPr/>
                </a:tc>
                <a:extLst>
                  <a:ext uri="{0D108BD9-81ED-4DB2-BD59-A6C34878D82A}">
                    <a16:rowId xmlns:a16="http://schemas.microsoft.com/office/drawing/2014/main" val="1198008450"/>
                  </a:ext>
                </a:extLst>
              </a:tr>
              <a:tr h="533400">
                <a:tc>
                  <a:txBody>
                    <a:bodyPr/>
                    <a:lstStyle/>
                    <a:p>
                      <a:r>
                        <a:rPr lang="en-US" sz="2400" dirty="0">
                          <a:latin typeface="Arial Narrow" panose="020B0606020202030204" pitchFamily="34" charset="0"/>
                        </a:rPr>
                        <a:t>Reviewed</a:t>
                      </a:r>
                      <a:r>
                        <a:rPr lang="en-US" sz="2400" baseline="0" dirty="0">
                          <a:latin typeface="Arial Narrow" panose="020B0606020202030204" pitchFamily="34" charset="0"/>
                        </a:rPr>
                        <a:t> inquiry</a:t>
                      </a:r>
                      <a:endParaRPr lang="en-US" sz="2400" dirty="0">
                        <a:latin typeface="Arial Narrow" panose="020B0606020202030204" pitchFamily="34" charset="0"/>
                      </a:endParaRPr>
                    </a:p>
                  </a:txBody>
                  <a:tcPr anchor="ctr"/>
                </a:tc>
                <a:tc>
                  <a:txBody>
                    <a:bodyPr/>
                    <a:lstStyle/>
                    <a:p>
                      <a:pPr algn="ct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2228794590"/>
                  </a:ext>
                </a:extLst>
              </a:tr>
              <a:tr h="512081">
                <a:tc>
                  <a:txBody>
                    <a:bodyPr/>
                    <a:lstStyle/>
                    <a:p>
                      <a:r>
                        <a:rPr lang="en-US" sz="2400" dirty="0">
                          <a:latin typeface="Arial Narrow" panose="020B0606020202030204" pitchFamily="34" charset="0"/>
                        </a:rPr>
                        <a:t>Contacted</a:t>
                      </a:r>
                      <a:r>
                        <a:rPr lang="en-US" sz="2400" baseline="0" dirty="0">
                          <a:latin typeface="Arial Narrow" panose="020B0606020202030204" pitchFamily="34" charset="0"/>
                        </a:rPr>
                        <a:t> candidate</a:t>
                      </a:r>
                      <a:endParaRPr lang="en-US" sz="2400" dirty="0">
                        <a:latin typeface="Arial Narrow" panose="020B0606020202030204" pitchFamily="34" charset="0"/>
                      </a:endParaRPr>
                    </a:p>
                  </a:txBody>
                  <a:tcPr anchor="ctr"/>
                </a:tc>
                <a:tc>
                  <a:txBody>
                    <a:bodyPr/>
                    <a:lstStyle/>
                    <a:p>
                      <a:pPr algn="ct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2323156912"/>
                  </a:ext>
                </a:extLst>
              </a:tr>
              <a:tr h="588745">
                <a:tc>
                  <a:txBody>
                    <a:bodyPr/>
                    <a:lstStyle/>
                    <a:p>
                      <a:r>
                        <a:rPr lang="en-US" sz="2400" dirty="0">
                          <a:latin typeface="Arial Narrow" panose="020B0606020202030204" pitchFamily="34" charset="0"/>
                        </a:rPr>
                        <a:t>Assigned to district</a:t>
                      </a:r>
                      <a:r>
                        <a:rPr lang="en-US" sz="2400" baseline="0" dirty="0">
                          <a:latin typeface="Arial Narrow" panose="020B0606020202030204" pitchFamily="34" charset="0"/>
                        </a:rPr>
                        <a:t> or </a:t>
                      </a:r>
                      <a:r>
                        <a:rPr lang="en-US" sz="2400" dirty="0">
                          <a:latin typeface="Arial Narrow" panose="020B0606020202030204" pitchFamily="34" charset="0"/>
                        </a:rPr>
                        <a:t>club officer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1495864378"/>
                  </a:ext>
                </a:extLst>
              </a:tr>
              <a:tr h="554719">
                <a:tc>
                  <a:txBody>
                    <a:bodyPr/>
                    <a:lstStyle/>
                    <a:p>
                      <a:r>
                        <a:rPr lang="en-US" sz="2400" dirty="0">
                          <a:latin typeface="Arial Narrow" panose="020B0606020202030204" pitchFamily="34" charset="0"/>
                        </a:rPr>
                        <a:t>Sent back for </a:t>
                      </a:r>
                      <a:r>
                        <a:rPr lang="en-US" sz="2400" dirty="0" smtClean="0">
                          <a:latin typeface="Arial Narrow" panose="020B0606020202030204" pitchFamily="34" charset="0"/>
                        </a:rPr>
                        <a:t>reassignment*</a:t>
                      </a:r>
                      <a:endParaRPr lang="en-US" sz="2400" dirty="0">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algn="ctr"/>
                      <a:r>
                        <a:rPr lang="en-US" sz="2400" dirty="0" smtClean="0">
                          <a:latin typeface="Arial Narrow" panose="020B0606020202030204" pitchFamily="34" charset="0"/>
                        </a:rPr>
                        <a:t>X</a:t>
                      </a:r>
                      <a:endParaRPr lang="en-US" sz="2400" dirty="0">
                        <a:latin typeface="Arial Narrow" panose="020B0606020202030204" pitchFamily="34" charset="0"/>
                      </a:endParaRPr>
                    </a:p>
                  </a:txBody>
                  <a:tcPr anchor="ctr"/>
                </a:tc>
                <a:extLst>
                  <a:ext uri="{0D108BD9-81ED-4DB2-BD59-A6C34878D82A}">
                    <a16:rowId xmlns:a16="http://schemas.microsoft.com/office/drawing/2014/main" val="3194681296"/>
                  </a:ext>
                </a:extLst>
              </a:tr>
              <a:tr h="588745">
                <a:tc>
                  <a:txBody>
                    <a:bodyPr/>
                    <a:lstStyle/>
                    <a:p>
                      <a:r>
                        <a:rPr lang="en-US" sz="2400" dirty="0">
                          <a:latin typeface="Arial Narrow" panose="020B0606020202030204" pitchFamily="34" charset="0"/>
                        </a:rPr>
                        <a:t>Determined candidate not interested in club</a:t>
                      </a:r>
                      <a:r>
                        <a:rPr lang="en-US" sz="2400" baseline="0" dirty="0">
                          <a:latin typeface="Arial Narrow" panose="020B0606020202030204" pitchFamily="34" charset="0"/>
                        </a:rPr>
                        <a:t> or </a:t>
                      </a:r>
                      <a:r>
                        <a:rPr lang="en-US" sz="2400" dirty="0">
                          <a:latin typeface="Arial Narrow" panose="020B0606020202030204" pitchFamily="34" charset="0"/>
                        </a:rPr>
                        <a:t>Rotary*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algn="ctr"/>
                      <a:r>
                        <a:rPr lang="en-US" sz="2400" dirty="0">
                          <a:latin typeface="Arial Narrow" panose="020B0606020202030204" pitchFamily="34" charset="0"/>
                        </a:rPr>
                        <a:t>X</a:t>
                      </a:r>
                    </a:p>
                  </a:txBody>
                  <a:tcPr anchor="ctr"/>
                </a:tc>
                <a:extLst>
                  <a:ext uri="{0D108BD9-81ED-4DB2-BD59-A6C34878D82A}">
                    <a16:rowId xmlns:a16="http://schemas.microsoft.com/office/drawing/2014/main" val="656499773"/>
                  </a:ext>
                </a:extLst>
              </a:tr>
              <a:tr h="588745">
                <a:tc>
                  <a:txBody>
                    <a:bodyPr/>
                    <a:lstStyle/>
                    <a:p>
                      <a:r>
                        <a:rPr lang="en-US" sz="2400" dirty="0">
                          <a:latin typeface="Arial Narrow" panose="020B0606020202030204" pitchFamily="34" charset="0"/>
                        </a:rPr>
                        <a:t>Assigned candidate to </a:t>
                      </a:r>
                      <a:r>
                        <a:rPr lang="en-US" sz="2400" dirty="0" smtClean="0">
                          <a:latin typeface="Arial Narrow" panose="020B0606020202030204" pitchFamily="34" charset="0"/>
                        </a:rPr>
                        <a:t>club</a:t>
                      </a:r>
                      <a:endParaRPr lang="en-US" sz="2400" dirty="0">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Narrow" panose="020B0606020202030204" pitchFamily="34" charset="0"/>
                      </a:endParaRPr>
                    </a:p>
                  </a:txBody>
                  <a:tcPr anchor="ctr"/>
                </a:tc>
                <a:extLst>
                  <a:ext uri="{0D108BD9-81ED-4DB2-BD59-A6C34878D82A}">
                    <a16:rowId xmlns:a16="http://schemas.microsoft.com/office/drawing/2014/main" val="3002305196"/>
                  </a:ext>
                </a:extLst>
              </a:tr>
              <a:tr h="508535">
                <a:tc>
                  <a:txBody>
                    <a:bodyPr/>
                    <a:lstStyle/>
                    <a:p>
                      <a:r>
                        <a:rPr lang="en-US" sz="2400" dirty="0">
                          <a:latin typeface="Arial Narrow" panose="020B0606020202030204" pitchFamily="34" charset="0"/>
                        </a:rPr>
                        <a:t>Attended club meeting</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Narrow" panose="020B0606020202030204" pitchFamily="34" charset="0"/>
                      </a:endParaRPr>
                    </a:p>
                  </a:txBody>
                  <a:tcPr anchor="ctr"/>
                </a:tc>
                <a:tc>
                  <a:txBody>
                    <a:bodyPr/>
                    <a:lstStyle/>
                    <a:p>
                      <a:pPr algn="ctr"/>
                      <a:r>
                        <a:rPr lang="en-US" sz="2400" dirty="0">
                          <a:latin typeface="Arial Narrow" panose="020B0606020202030204" pitchFamily="34" charset="0"/>
                        </a:rPr>
                        <a:t>X</a:t>
                      </a:r>
                    </a:p>
                  </a:txBody>
                  <a:tcPr anchor="ctr"/>
                </a:tc>
                <a:extLst>
                  <a:ext uri="{0D108BD9-81ED-4DB2-BD59-A6C34878D82A}">
                    <a16:rowId xmlns:a16="http://schemas.microsoft.com/office/drawing/2014/main" val="1446195740"/>
                  </a:ext>
                </a:extLst>
              </a:tr>
              <a:tr h="533400">
                <a:tc>
                  <a:txBody>
                    <a:bodyPr/>
                    <a:lstStyle/>
                    <a:p>
                      <a:r>
                        <a:rPr lang="en-US" sz="2400" dirty="0">
                          <a:latin typeface="Arial Narrow" panose="020B0606020202030204" pitchFamily="34" charset="0"/>
                        </a:rPr>
                        <a:t>Proposed</a:t>
                      </a:r>
                      <a:r>
                        <a:rPr lang="en-US" sz="2400" baseline="0" dirty="0">
                          <a:latin typeface="Arial Narrow" panose="020B0606020202030204" pitchFamily="34" charset="0"/>
                        </a:rPr>
                        <a:t> for membership</a:t>
                      </a:r>
                      <a:endParaRPr lang="en-US" sz="2400" dirty="0">
                        <a:latin typeface="Arial Narrow" panose="020B0606020202030204" pitchFamily="34" charset="0"/>
                      </a:endParaRPr>
                    </a:p>
                  </a:txBody>
                  <a:tcPr anchor="ctr"/>
                </a:tc>
                <a:tc>
                  <a:txBody>
                    <a:bodyPr/>
                    <a:lstStyle/>
                    <a:p>
                      <a:pPr algn="ctr"/>
                      <a:endParaRPr lang="en-US" sz="2400" dirty="0">
                        <a:latin typeface="Arial Narrow" panose="020B0606020202030204" pitchFamily="34" charset="0"/>
                      </a:endParaRPr>
                    </a:p>
                  </a:txBody>
                  <a:tcPr anchor="ctr"/>
                </a:tc>
                <a:tc>
                  <a:txBody>
                    <a:bodyPr/>
                    <a:lstStyle/>
                    <a:p>
                      <a:pPr algn="ctr"/>
                      <a:r>
                        <a:rPr lang="en-US" sz="2400" dirty="0">
                          <a:latin typeface="Arial Narrow" panose="020B0606020202030204" pitchFamily="34" charset="0"/>
                        </a:rPr>
                        <a:t>X</a:t>
                      </a:r>
                    </a:p>
                  </a:txBody>
                  <a:tcPr anchor="ctr"/>
                </a:tc>
                <a:extLst>
                  <a:ext uri="{0D108BD9-81ED-4DB2-BD59-A6C34878D82A}">
                    <a16:rowId xmlns:a16="http://schemas.microsoft.com/office/drawing/2014/main" val="3511430269"/>
                  </a:ext>
                </a:extLst>
              </a:tr>
              <a:tr h="426200">
                <a:tc>
                  <a:txBody>
                    <a:bodyPr/>
                    <a:lstStyle/>
                    <a:p>
                      <a:r>
                        <a:rPr lang="en-US" sz="2400" baseline="0" dirty="0">
                          <a:latin typeface="Arial Narrow" panose="020B0606020202030204" pitchFamily="34" charset="0"/>
                        </a:rPr>
                        <a:t>Admitted to club*</a:t>
                      </a:r>
                      <a:endParaRPr lang="en-US" sz="2400" dirty="0">
                        <a:latin typeface="Arial Narrow" panose="020B0606020202030204" pitchFamily="34" charset="0"/>
                      </a:endParaRPr>
                    </a:p>
                  </a:txBody>
                  <a:tcPr anchor="ctr"/>
                </a:tc>
                <a:tc>
                  <a:txBody>
                    <a:bodyPr/>
                    <a:lstStyle/>
                    <a:p>
                      <a:pPr algn="ctr"/>
                      <a:endParaRPr lang="en-US" sz="2400" dirty="0">
                        <a:latin typeface="Arial Narrow" panose="020B0606020202030204" pitchFamily="34" charset="0"/>
                      </a:endParaRPr>
                    </a:p>
                  </a:txBody>
                  <a:tcPr anchor="ctr"/>
                </a:tc>
                <a:tc>
                  <a:txBody>
                    <a:bodyPr/>
                    <a:lstStyle/>
                    <a:p>
                      <a:pPr algn="ctr"/>
                      <a:r>
                        <a:rPr lang="en-US" sz="2400" dirty="0">
                          <a:latin typeface="Arial Narrow" panose="020B0606020202030204" pitchFamily="34" charset="0"/>
                        </a:rPr>
                        <a:t>X</a:t>
                      </a:r>
                    </a:p>
                  </a:txBody>
                  <a:tcPr anchor="ctr"/>
                </a:tc>
                <a:extLst>
                  <a:ext uri="{0D108BD9-81ED-4DB2-BD59-A6C34878D82A}">
                    <a16:rowId xmlns:a16="http://schemas.microsoft.com/office/drawing/2014/main" val="3152492871"/>
                  </a:ext>
                </a:extLst>
              </a:tr>
            </a:tbl>
          </a:graphicData>
        </a:graphic>
      </p:graphicFrame>
      <p:sp>
        <p:nvSpPr>
          <p:cNvPr id="5" name="TextBox 4"/>
          <p:cNvSpPr txBox="1"/>
          <p:nvPr/>
        </p:nvSpPr>
        <p:spPr>
          <a:xfrm>
            <a:off x="2133600" y="6248400"/>
            <a:ext cx="6553200" cy="461665"/>
          </a:xfrm>
          <a:prstGeom prst="rect">
            <a:avLst/>
          </a:prstGeom>
          <a:solidFill>
            <a:schemeClr val="bg1"/>
          </a:solidFill>
        </p:spPr>
        <p:txBody>
          <a:bodyPr wrap="square" rtlCol="0">
            <a:spAutoFit/>
          </a:bodyPr>
          <a:lstStyle/>
          <a:p>
            <a:pPr algn="r"/>
            <a:r>
              <a:rPr lang="en-US" sz="2400" b="1" dirty="0">
                <a:solidFill>
                  <a:schemeClr val="tx1">
                    <a:lumMod val="75000"/>
                    <a:lumOff val="25000"/>
                  </a:schemeClr>
                </a:solidFill>
                <a:latin typeface="Arial Narrow" panose="020B0606020202030204" pitchFamily="34" charset="0"/>
                <a:cs typeface="Arial" panose="020B0604020202020204" pitchFamily="34" charset="0"/>
              </a:rPr>
              <a:t>*These options remove a lead from the page</a:t>
            </a:r>
          </a:p>
        </p:txBody>
      </p:sp>
    </p:spTree>
    <p:custDataLst>
      <p:tags r:id="rId1"/>
    </p:custDataLst>
    <p:extLst>
      <p:ext uri="{BB962C8B-B14F-4D97-AF65-F5344CB8AC3E}">
        <p14:creationId xmlns:p14="http://schemas.microsoft.com/office/powerpoint/2010/main" val="2948042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4"/>
          <a:srcRect t="24348"/>
          <a:stretch/>
        </p:blipFill>
        <p:spPr>
          <a:xfrm>
            <a:off x="2133600" y="1143000"/>
            <a:ext cx="5257800" cy="5486400"/>
          </a:xfrm>
          <a:prstGeom prst="rect">
            <a:avLst/>
          </a:prstGeom>
          <a:ln>
            <a:solidFill>
              <a:schemeClr val="accent1"/>
            </a:solidFill>
          </a:ln>
        </p:spPr>
      </p:pic>
      <p:sp>
        <p:nvSpPr>
          <p:cNvPr id="3" name="Title 2"/>
          <p:cNvSpPr>
            <a:spLocks noGrp="1"/>
          </p:cNvSpPr>
          <p:nvPr>
            <p:ph type="title"/>
          </p:nvPr>
        </p:nvSpPr>
        <p:spPr/>
        <p:txBody>
          <a:bodyPr>
            <a:normAutofit/>
          </a:bodyPr>
          <a:lstStyle/>
          <a:p>
            <a:r>
              <a:rPr lang="en-US" sz="3200" dirty="0" smtClean="0"/>
              <a:t>MEMBERSHIP LEADS – ADMITTING A CANDIDATE</a:t>
            </a:r>
            <a:endParaRPr lang="en-US" sz="3200" dirty="0"/>
          </a:p>
        </p:txBody>
      </p:sp>
    </p:spTree>
    <p:custDataLst>
      <p:tags r:id="rId1"/>
    </p:custDataLst>
    <p:extLst>
      <p:ext uri="{BB962C8B-B14F-4D97-AF65-F5344CB8AC3E}">
        <p14:creationId xmlns:p14="http://schemas.microsoft.com/office/powerpoint/2010/main" val="330758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0029" y="457200"/>
            <a:ext cx="8763000" cy="533400"/>
          </a:xfrm>
        </p:spPr>
        <p:txBody>
          <a:bodyPr>
            <a:normAutofit/>
          </a:bodyPr>
          <a:lstStyle/>
          <a:p>
            <a:r>
              <a:rPr lang="en-US" sz="3200" dirty="0" smtClean="0"/>
              <a:t>MEMBERSHIP LEADS – DISTRICT MANAGEMENT </a:t>
            </a:r>
            <a:endParaRPr lang="en-US" sz="3200" dirty="0"/>
          </a:p>
        </p:txBody>
      </p:sp>
      <p:graphicFrame>
        <p:nvGraphicFramePr>
          <p:cNvPr id="2" name="Table 1"/>
          <p:cNvGraphicFramePr>
            <a:graphicFrameLocks noGrp="1"/>
          </p:cNvGraphicFramePr>
          <p:nvPr>
            <p:extLst/>
          </p:nvPr>
        </p:nvGraphicFramePr>
        <p:xfrm>
          <a:off x="152400" y="1467126"/>
          <a:ext cx="8763000" cy="5238474"/>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842828711"/>
                    </a:ext>
                  </a:extLst>
                </a:gridCol>
                <a:gridCol w="1676400">
                  <a:extLst>
                    <a:ext uri="{9D8B030D-6E8A-4147-A177-3AD203B41FA5}">
                      <a16:colId xmlns:a16="http://schemas.microsoft.com/office/drawing/2014/main" val="3738054951"/>
                    </a:ext>
                  </a:extLst>
                </a:gridCol>
                <a:gridCol w="1783471">
                  <a:extLst>
                    <a:ext uri="{9D8B030D-6E8A-4147-A177-3AD203B41FA5}">
                      <a16:colId xmlns:a16="http://schemas.microsoft.com/office/drawing/2014/main" val="3023740054"/>
                    </a:ext>
                  </a:extLst>
                </a:gridCol>
                <a:gridCol w="1950329">
                  <a:extLst>
                    <a:ext uri="{9D8B030D-6E8A-4147-A177-3AD203B41FA5}">
                      <a16:colId xmlns:a16="http://schemas.microsoft.com/office/drawing/2014/main" val="1715654678"/>
                    </a:ext>
                  </a:extLst>
                </a:gridCol>
              </a:tblGrid>
              <a:tr h="1303946">
                <a:tc>
                  <a:txBody>
                    <a:bodyPr/>
                    <a:lstStyle/>
                    <a:p>
                      <a:pPr algn="ctr"/>
                      <a:r>
                        <a:rPr lang="en-US" sz="2400" dirty="0">
                          <a:latin typeface="Arial Narrow" panose="020B0606020202030204" pitchFamily="34" charset="0"/>
                        </a:rPr>
                        <a:t> Role</a:t>
                      </a:r>
                    </a:p>
                    <a:p>
                      <a:pPr algn="ctr"/>
                      <a:r>
                        <a:rPr lang="en-US" sz="2400" b="1" dirty="0">
                          <a:latin typeface="Arial Narrow" panose="020B0606020202030204" pitchFamily="34" charset="0"/>
                        </a:rPr>
                        <a:t>(if</a:t>
                      </a:r>
                      <a:r>
                        <a:rPr lang="en-US" sz="2400" b="1" baseline="0" dirty="0">
                          <a:latin typeface="Arial Narrow" panose="020B0606020202030204" pitchFamily="34" charset="0"/>
                        </a:rPr>
                        <a:t> reported to </a:t>
                      </a:r>
                      <a:br>
                        <a:rPr lang="en-US" sz="2400" b="1" baseline="0" dirty="0">
                          <a:latin typeface="Arial Narrow" panose="020B0606020202030204" pitchFamily="34" charset="0"/>
                        </a:rPr>
                      </a:br>
                      <a:r>
                        <a:rPr lang="en-US" sz="2400" b="1" baseline="0" dirty="0">
                          <a:latin typeface="Arial Narrow" panose="020B0606020202030204" pitchFamily="34" charset="0"/>
                        </a:rPr>
                        <a:t>Rotary International)</a:t>
                      </a:r>
                      <a:endParaRPr lang="en-US" sz="2400" b="1" dirty="0">
                        <a:latin typeface="Arial Narrow" panose="020B0606020202030204" pitchFamily="34" charset="0"/>
                      </a:endParaRPr>
                    </a:p>
                  </a:txBody>
                  <a:tcPr anchor="b"/>
                </a:tc>
                <a:tc>
                  <a:txBody>
                    <a:bodyPr/>
                    <a:lstStyle/>
                    <a:p>
                      <a:pPr algn="ctr"/>
                      <a:r>
                        <a:rPr lang="en-US" sz="2400" dirty="0">
                          <a:latin typeface="Arial Narrow" panose="020B0606020202030204" pitchFamily="34" charset="0"/>
                        </a:rPr>
                        <a:t>Receives</a:t>
                      </a:r>
                      <a:r>
                        <a:rPr lang="en-US" sz="2400" baseline="0" dirty="0">
                          <a:latin typeface="Arial Narrow" panose="020B0606020202030204" pitchFamily="34" charset="0"/>
                        </a:rPr>
                        <a:t> </a:t>
                      </a:r>
                      <a:br>
                        <a:rPr lang="en-US" sz="2400" baseline="0" dirty="0">
                          <a:latin typeface="Arial Narrow" panose="020B0606020202030204" pitchFamily="34" charset="0"/>
                        </a:rPr>
                      </a:br>
                      <a:r>
                        <a:rPr lang="en-US" sz="2400" baseline="0" dirty="0">
                          <a:latin typeface="Arial Narrow" panose="020B0606020202030204" pitchFamily="34" charset="0"/>
                        </a:rPr>
                        <a:t>email</a:t>
                      </a:r>
                      <a:endParaRPr lang="en-US" sz="2400" dirty="0">
                        <a:latin typeface="Arial Narrow" panose="020B0606020202030204" pitchFamily="34" charset="0"/>
                      </a:endParaRPr>
                    </a:p>
                  </a:txBody>
                  <a:tcPr anchor="b"/>
                </a:tc>
                <a:tc>
                  <a:txBody>
                    <a:bodyPr/>
                    <a:lstStyle/>
                    <a:p>
                      <a:pPr algn="ctr"/>
                      <a:r>
                        <a:rPr lang="en-US" sz="2400" dirty="0">
                          <a:latin typeface="Arial Narrow" panose="020B0606020202030204" pitchFamily="34" charset="0"/>
                        </a:rPr>
                        <a:t>Can manage </a:t>
                      </a:r>
                      <a:r>
                        <a:rPr lang="en-US" sz="2400" b="0" dirty="0">
                          <a:latin typeface="Arial Narrow" panose="020B0606020202030204" pitchFamily="34" charset="0"/>
                        </a:rPr>
                        <a:t>(update status, admit)</a:t>
                      </a:r>
                    </a:p>
                  </a:txBody>
                  <a:tcPr anchor="b"/>
                </a:tc>
                <a:tc>
                  <a:txBody>
                    <a:bodyPr/>
                    <a:lstStyle/>
                    <a:p>
                      <a:pPr algn="ctr"/>
                      <a:r>
                        <a:rPr lang="en-US" sz="2400" dirty="0">
                          <a:latin typeface="Arial Narrow" panose="020B0606020202030204" pitchFamily="34" charset="0"/>
                        </a:rPr>
                        <a:t>Can view</a:t>
                      </a:r>
                      <a:endParaRPr lang="en-US" sz="2400" b="0" dirty="0">
                        <a:latin typeface="Arial Narrow" panose="020B0606020202030204" pitchFamily="34" charset="0"/>
                      </a:endParaRPr>
                    </a:p>
                  </a:txBody>
                  <a:tcPr anchor="b"/>
                </a:tc>
                <a:extLst>
                  <a:ext uri="{0D108BD9-81ED-4DB2-BD59-A6C34878D82A}">
                    <a16:rowId xmlns:a16="http://schemas.microsoft.com/office/drawing/2014/main" val="1198008450"/>
                  </a:ext>
                </a:extLst>
              </a:tr>
              <a:tr h="608490">
                <a:tc>
                  <a:txBody>
                    <a:bodyPr/>
                    <a:lstStyle/>
                    <a:p>
                      <a:r>
                        <a:rPr lang="en-US" sz="2400" dirty="0">
                          <a:latin typeface="Arial Narrow" panose="020B0606020202030204" pitchFamily="34" charset="0"/>
                        </a:rPr>
                        <a:t>District governor</a:t>
                      </a:r>
                    </a:p>
                  </a:txBody>
                  <a:tcPr/>
                </a:tc>
                <a:tc>
                  <a:txBody>
                    <a:bodyPr/>
                    <a:lstStyle/>
                    <a:p>
                      <a:pPr algn="ctr"/>
                      <a:r>
                        <a:rPr lang="en-US" sz="2400" dirty="0">
                          <a:latin typeface="Arial Narrow" panose="020B0606020202030204" pitchFamily="34"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extLst>
                  <a:ext uri="{0D108BD9-81ED-4DB2-BD59-A6C34878D82A}">
                    <a16:rowId xmlns:a16="http://schemas.microsoft.com/office/drawing/2014/main" val="2228794590"/>
                  </a:ext>
                </a:extLst>
              </a:tr>
              <a:tr h="501518">
                <a:tc>
                  <a:txBody>
                    <a:bodyPr/>
                    <a:lstStyle/>
                    <a:p>
                      <a:pPr marL="0" algn="l" defTabSz="914400" rtl="0" eaLnBrk="1" latinLnBrk="0" hangingPunct="1"/>
                      <a:r>
                        <a:rPr lang="en-US" sz="2400" kern="1200" dirty="0">
                          <a:solidFill>
                            <a:schemeClr val="dk1"/>
                          </a:solidFill>
                          <a:latin typeface="Arial Narrow" panose="020B0606020202030204" pitchFamily="34" charset="0"/>
                          <a:ea typeface="+mn-ea"/>
                          <a:cs typeface="+mn-cs"/>
                        </a:rPr>
                        <a:t>Assistant governors</a:t>
                      </a:r>
                    </a:p>
                  </a:txBody>
                  <a:tcPr>
                    <a:solidFill>
                      <a:srgbClr val="E9EDF4"/>
                    </a:solidFill>
                  </a:tcPr>
                </a:tc>
                <a:tc>
                  <a:txBody>
                    <a:bodyPr/>
                    <a:lstStyle/>
                    <a:p>
                      <a:pPr algn="ctr"/>
                      <a:r>
                        <a:rPr lang="en-US" sz="2400" dirty="0">
                          <a:latin typeface="Arial Narrow" panose="020B0606020202030204" pitchFamily="34" charset="0"/>
                        </a:rPr>
                        <a:t>X</a:t>
                      </a:r>
                    </a:p>
                  </a:txBody>
                  <a:tcP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extLst>
                  <a:ext uri="{0D108BD9-81ED-4DB2-BD59-A6C34878D82A}">
                    <a16:rowId xmlns:a16="http://schemas.microsoft.com/office/drawing/2014/main" val="2323156912"/>
                  </a:ext>
                </a:extLst>
              </a:tr>
              <a:tr h="645813">
                <a:tc>
                  <a:txBody>
                    <a:bodyPr/>
                    <a:lstStyle/>
                    <a:p>
                      <a:r>
                        <a:rPr lang="en-US" sz="2400" dirty="0">
                          <a:latin typeface="Arial Narrow" panose="020B0606020202030204" pitchFamily="34" charset="0"/>
                        </a:rPr>
                        <a:t>District membership chair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extLst>
                  <a:ext uri="{0D108BD9-81ED-4DB2-BD59-A6C34878D82A}">
                    <a16:rowId xmlns:a16="http://schemas.microsoft.com/office/drawing/2014/main" val="1495864378"/>
                  </a:ext>
                </a:extLst>
              </a:tr>
              <a:tr h="552625">
                <a:tc>
                  <a:txBody>
                    <a:bodyPr/>
                    <a:lstStyle/>
                    <a:p>
                      <a:r>
                        <a:rPr lang="en-US" sz="2400" dirty="0">
                          <a:latin typeface="Arial Narrow" panose="020B0606020202030204" pitchFamily="34" charset="0"/>
                        </a:rPr>
                        <a:t>Executive</a:t>
                      </a:r>
                      <a:r>
                        <a:rPr lang="en-US" sz="2400" baseline="0" dirty="0">
                          <a:latin typeface="Arial Narrow" panose="020B0606020202030204" pitchFamily="34" charset="0"/>
                        </a:rPr>
                        <a:t> </a:t>
                      </a:r>
                      <a:r>
                        <a:rPr lang="en-US" sz="2400" kern="1200" dirty="0">
                          <a:solidFill>
                            <a:schemeClr val="dk1"/>
                          </a:solidFill>
                          <a:latin typeface="Arial Narrow" panose="020B0606020202030204" pitchFamily="34" charset="0"/>
                          <a:ea typeface="+mn-ea"/>
                          <a:cs typeface="+mn-cs"/>
                        </a:rPr>
                        <a:t>secretary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extLst>
                  <a:ext uri="{0D108BD9-81ED-4DB2-BD59-A6C34878D82A}">
                    <a16:rowId xmlns:a16="http://schemas.microsoft.com/office/drawing/2014/main" val="652531157"/>
                  </a:ext>
                </a:extLst>
              </a:tr>
              <a:tr h="578608">
                <a:tc>
                  <a:txBody>
                    <a:bodyPr/>
                    <a:lstStyle/>
                    <a:p>
                      <a:r>
                        <a:rPr lang="en-US" sz="2400" dirty="0">
                          <a:latin typeface="Arial Narrow" panose="020B0606020202030204" pitchFamily="34" charset="0"/>
                        </a:rPr>
                        <a:t>Other current district</a:t>
                      </a:r>
                      <a:r>
                        <a:rPr lang="en-US" sz="2400" baseline="0" dirty="0">
                          <a:latin typeface="Arial Narrow" panose="020B0606020202030204" pitchFamily="34" charset="0"/>
                        </a:rPr>
                        <a:t> officers</a:t>
                      </a:r>
                      <a:endParaRPr lang="en-US" sz="2400" dirty="0">
                        <a:latin typeface="Arial Narrow" panose="020B0606020202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Narrow" panose="020B0606020202030204" pitchFamily="34" charset="0"/>
                      </a:endParaRPr>
                    </a:p>
                  </a:txBody>
                  <a:tcPr/>
                </a:tc>
                <a:tc>
                  <a:txBody>
                    <a:bodyPr/>
                    <a:lstStyle/>
                    <a:p>
                      <a:pPr algn="ctr"/>
                      <a:r>
                        <a:rPr lang="en-US" sz="2400" dirty="0">
                          <a:latin typeface="Arial Narrow" panose="020B0606020202030204" pitchFamily="34"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Narrow" panose="020B0606020202030204" pitchFamily="34" charset="0"/>
                        </a:rPr>
                        <a:t>X</a:t>
                      </a:r>
                      <a:endParaRPr lang="en-US" sz="2400" dirty="0">
                        <a:latin typeface="Arial Narrow" panose="020B0606020202030204" pitchFamily="34" charset="0"/>
                      </a:endParaRPr>
                    </a:p>
                  </a:txBody>
                  <a:tcPr/>
                </a:tc>
                <a:extLst>
                  <a:ext uri="{0D108BD9-81ED-4DB2-BD59-A6C34878D82A}">
                    <a16:rowId xmlns:a16="http://schemas.microsoft.com/office/drawing/2014/main" val="3194681296"/>
                  </a:ext>
                </a:extLst>
              </a:tr>
              <a:tr h="545956">
                <a:tc>
                  <a:txBody>
                    <a:bodyPr/>
                    <a:lstStyle/>
                    <a:p>
                      <a:r>
                        <a:rPr lang="en-US" sz="2400" dirty="0">
                          <a:latin typeface="Arial Narrow" panose="020B0606020202030204" pitchFamily="34" charset="0"/>
                        </a:rPr>
                        <a:t>Officers</a:t>
                      </a:r>
                      <a:r>
                        <a:rPr lang="en-US" sz="2400" baseline="0" dirty="0">
                          <a:latin typeface="Arial Narrow" panose="020B0606020202030204" pitchFamily="34" charset="0"/>
                        </a:rPr>
                        <a:t>-elect</a:t>
                      </a:r>
                      <a:endParaRPr lang="en-US" sz="2400" dirty="0">
                        <a:latin typeface="Arial Narrow" panose="020B0606020202030204" pitchFamily="34" charset="0"/>
                      </a:endParaRPr>
                    </a:p>
                  </a:txBody>
                  <a:tcPr/>
                </a:tc>
                <a:tc>
                  <a:txBody>
                    <a:bodyPr/>
                    <a:lstStyle/>
                    <a:p>
                      <a:pPr algn="ctr"/>
                      <a:endParaRPr lang="en-US" sz="2400" dirty="0">
                        <a:latin typeface="Arial Narrow" panose="020B0606020202030204" pitchFamily="34" charset="0"/>
                      </a:endParaRPr>
                    </a:p>
                  </a:txBody>
                  <a:tcPr/>
                </a:tc>
                <a:tc>
                  <a:txBody>
                    <a:bodyPr/>
                    <a:lstStyle/>
                    <a:p>
                      <a:pPr algn="ctr"/>
                      <a:endParaRPr lang="en-US" sz="2400" dirty="0">
                        <a:latin typeface="Arial Narrow" panose="020B0606020202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extLst>
                  <a:ext uri="{0D108BD9-81ED-4DB2-BD59-A6C34878D82A}">
                    <a16:rowId xmlns:a16="http://schemas.microsoft.com/office/drawing/2014/main" val="3511430269"/>
                  </a:ext>
                </a:extLst>
              </a:tr>
              <a:tr h="501518">
                <a:tc>
                  <a:txBody>
                    <a:bodyPr/>
                    <a:lstStyle/>
                    <a:p>
                      <a:r>
                        <a:rPr lang="en-US" sz="2400" dirty="0">
                          <a:latin typeface="Arial Narrow" panose="020B0606020202030204" pitchFamily="34" charset="0"/>
                        </a:rPr>
                        <a:t>Immediate past officers</a:t>
                      </a:r>
                    </a:p>
                  </a:txBody>
                  <a:tcPr/>
                </a:tc>
                <a:tc>
                  <a:txBody>
                    <a:bodyPr/>
                    <a:lstStyle/>
                    <a:p>
                      <a:pPr algn="ctr"/>
                      <a:endParaRPr lang="en-US" sz="2400" dirty="0">
                        <a:latin typeface="Arial Narrow" panose="020B0606020202030204" pitchFamily="34" charset="0"/>
                      </a:endParaRPr>
                    </a:p>
                  </a:txBody>
                  <a:tcPr/>
                </a:tc>
                <a:tc>
                  <a:txBody>
                    <a:bodyPr/>
                    <a:lstStyle/>
                    <a:p>
                      <a:pPr algn="ctr"/>
                      <a:endParaRPr lang="en-US" sz="2400" dirty="0">
                        <a:latin typeface="Arial Narrow" panose="020B0606020202030204" pitchFamily="34" charset="0"/>
                      </a:endParaRPr>
                    </a:p>
                  </a:txBody>
                  <a:tcPr/>
                </a:tc>
                <a:tc>
                  <a:txBody>
                    <a:bodyPr/>
                    <a:lstStyle/>
                    <a:p>
                      <a:pPr algn="ctr"/>
                      <a:r>
                        <a:rPr lang="en-US" sz="2400" dirty="0">
                          <a:latin typeface="Arial Narrow" panose="020B0606020202030204" pitchFamily="34" charset="0"/>
                        </a:rPr>
                        <a:t>X</a:t>
                      </a:r>
                    </a:p>
                  </a:txBody>
                  <a:tcPr/>
                </a:tc>
                <a:extLst>
                  <a:ext uri="{0D108BD9-81ED-4DB2-BD59-A6C34878D82A}">
                    <a16:rowId xmlns:a16="http://schemas.microsoft.com/office/drawing/2014/main" val="3152492871"/>
                  </a:ext>
                </a:extLst>
              </a:tr>
            </a:tbl>
          </a:graphicData>
        </a:graphic>
      </p:graphicFrame>
    </p:spTree>
    <p:custDataLst>
      <p:tags r:id="rId1"/>
    </p:custDataLst>
    <p:extLst>
      <p:ext uri="{BB962C8B-B14F-4D97-AF65-F5344CB8AC3E}">
        <p14:creationId xmlns:p14="http://schemas.microsoft.com/office/powerpoint/2010/main" val="54187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MEMBERSHIP LEADS – CLUB MANAGEMENT </a:t>
            </a:r>
            <a:endParaRPr lang="en-US" sz="3200" dirty="0"/>
          </a:p>
        </p:txBody>
      </p:sp>
      <p:sp>
        <p:nvSpPr>
          <p:cNvPr id="3" name="Content Placeholder 2"/>
          <p:cNvSpPr>
            <a:spLocks noGrp="1"/>
          </p:cNvSpPr>
          <p:nvPr>
            <p:ph idx="1"/>
          </p:nvPr>
        </p:nvSpPr>
        <p:spPr/>
        <p:txBody>
          <a:bodyPr/>
          <a:lstStyle/>
          <a:p>
            <a:endParaRPr lang="en-US"/>
          </a:p>
        </p:txBody>
      </p:sp>
      <p:graphicFrame>
        <p:nvGraphicFramePr>
          <p:cNvPr id="2" name="Table 1"/>
          <p:cNvGraphicFramePr>
            <a:graphicFrameLocks noGrp="1"/>
          </p:cNvGraphicFramePr>
          <p:nvPr>
            <p:extLst/>
          </p:nvPr>
        </p:nvGraphicFramePr>
        <p:xfrm>
          <a:off x="152400" y="1305296"/>
          <a:ext cx="8763000" cy="5476504"/>
        </p:xfrm>
        <a:graphic>
          <a:graphicData uri="http://schemas.openxmlformats.org/drawingml/2006/table">
            <a:tbl>
              <a:tblPr firstRow="1" bandRow="1">
                <a:tableStyleId>{00A15C55-8517-42AA-B614-E9B94910E393}</a:tableStyleId>
              </a:tblPr>
              <a:tblGrid>
                <a:gridCol w="3037840">
                  <a:extLst>
                    <a:ext uri="{9D8B030D-6E8A-4147-A177-3AD203B41FA5}">
                      <a16:colId xmlns:a16="http://schemas.microsoft.com/office/drawing/2014/main" val="3842828711"/>
                    </a:ext>
                  </a:extLst>
                </a:gridCol>
                <a:gridCol w="1570289">
                  <a:extLst>
                    <a:ext uri="{9D8B030D-6E8A-4147-A177-3AD203B41FA5}">
                      <a16:colId xmlns:a16="http://schemas.microsoft.com/office/drawing/2014/main" val="3738054951"/>
                    </a:ext>
                  </a:extLst>
                </a:gridCol>
                <a:gridCol w="1888578">
                  <a:extLst>
                    <a:ext uri="{9D8B030D-6E8A-4147-A177-3AD203B41FA5}">
                      <a16:colId xmlns:a16="http://schemas.microsoft.com/office/drawing/2014/main" val="3023740054"/>
                    </a:ext>
                  </a:extLst>
                </a:gridCol>
                <a:gridCol w="2266293">
                  <a:extLst>
                    <a:ext uri="{9D8B030D-6E8A-4147-A177-3AD203B41FA5}">
                      <a16:colId xmlns:a16="http://schemas.microsoft.com/office/drawing/2014/main" val="1715654678"/>
                    </a:ext>
                  </a:extLst>
                </a:gridCol>
              </a:tblGrid>
              <a:tr h="1093383">
                <a:tc>
                  <a:txBody>
                    <a:bodyPr/>
                    <a:lstStyle/>
                    <a:p>
                      <a:pPr algn="ctr"/>
                      <a:r>
                        <a:rPr lang="en-US" sz="2400" dirty="0">
                          <a:latin typeface="Arial Narrow" panose="020B0606020202030204" pitchFamily="34" charset="0"/>
                        </a:rPr>
                        <a:t>Role</a:t>
                      </a:r>
                    </a:p>
                    <a:p>
                      <a:pPr algn="ctr"/>
                      <a:r>
                        <a:rPr lang="en-US" sz="2400" dirty="0">
                          <a:latin typeface="Arial Narrow" panose="020B0606020202030204" pitchFamily="34" charset="0"/>
                        </a:rPr>
                        <a:t>(if</a:t>
                      </a:r>
                      <a:r>
                        <a:rPr lang="en-US" sz="2400" baseline="0" dirty="0">
                          <a:latin typeface="Arial Narrow" panose="020B0606020202030204" pitchFamily="34" charset="0"/>
                        </a:rPr>
                        <a:t> reported to </a:t>
                      </a:r>
                      <a:br>
                        <a:rPr lang="en-US" sz="2400" baseline="0" dirty="0">
                          <a:latin typeface="Arial Narrow" panose="020B0606020202030204" pitchFamily="34" charset="0"/>
                        </a:rPr>
                      </a:br>
                      <a:r>
                        <a:rPr lang="en-US" sz="2400" baseline="0" dirty="0">
                          <a:latin typeface="Arial Narrow" panose="020B0606020202030204" pitchFamily="34" charset="0"/>
                        </a:rPr>
                        <a:t>Rotary International)</a:t>
                      </a:r>
                      <a:endParaRPr lang="en-US" sz="2400" b="0" dirty="0">
                        <a:latin typeface="Arial Narrow" panose="020B0606020202030204" pitchFamily="34" charset="0"/>
                      </a:endParaRPr>
                    </a:p>
                  </a:txBody>
                  <a:tcPr anchor="b"/>
                </a:tc>
                <a:tc>
                  <a:txBody>
                    <a:bodyPr/>
                    <a:lstStyle/>
                    <a:p>
                      <a:pPr algn="ctr"/>
                      <a:r>
                        <a:rPr lang="en-US" sz="2400" dirty="0">
                          <a:latin typeface="Arial Narrow" panose="020B0606020202030204" pitchFamily="34" charset="0"/>
                        </a:rPr>
                        <a:t>Receives</a:t>
                      </a:r>
                      <a:r>
                        <a:rPr lang="en-US" sz="2400" baseline="0" dirty="0">
                          <a:latin typeface="Arial Narrow" panose="020B0606020202030204" pitchFamily="34" charset="0"/>
                        </a:rPr>
                        <a:t> </a:t>
                      </a:r>
                      <a:br>
                        <a:rPr lang="en-US" sz="2400" baseline="0" dirty="0">
                          <a:latin typeface="Arial Narrow" panose="020B0606020202030204" pitchFamily="34" charset="0"/>
                        </a:rPr>
                      </a:br>
                      <a:r>
                        <a:rPr lang="en-US" sz="2400" baseline="0" dirty="0">
                          <a:latin typeface="Arial Narrow" panose="020B0606020202030204" pitchFamily="34" charset="0"/>
                        </a:rPr>
                        <a:t>email</a:t>
                      </a:r>
                      <a:endParaRPr lang="en-US" sz="2400" dirty="0">
                        <a:latin typeface="Arial Narrow" panose="020B0606020202030204" pitchFamily="34" charset="0"/>
                      </a:endParaRPr>
                    </a:p>
                  </a:txBody>
                  <a:tcPr anchor="b"/>
                </a:tc>
                <a:tc>
                  <a:txBody>
                    <a:bodyPr/>
                    <a:lstStyle/>
                    <a:p>
                      <a:pPr algn="ctr"/>
                      <a:r>
                        <a:rPr lang="en-US" sz="2400" dirty="0">
                          <a:latin typeface="Arial Narrow" panose="020B0606020202030204" pitchFamily="34" charset="0"/>
                        </a:rPr>
                        <a:t>Can manage (update status, admit)</a:t>
                      </a:r>
                      <a:endParaRPr lang="en-US" sz="2400" b="0" dirty="0">
                        <a:latin typeface="Arial Narrow" panose="020B0606020202030204" pitchFamily="34" charset="0"/>
                      </a:endParaRPr>
                    </a:p>
                  </a:txBody>
                  <a:tcPr anchor="b"/>
                </a:tc>
                <a:tc>
                  <a:txBody>
                    <a:bodyPr/>
                    <a:lstStyle/>
                    <a:p>
                      <a:pPr algn="ctr"/>
                      <a:r>
                        <a:rPr lang="en-US" sz="2400" dirty="0">
                          <a:latin typeface="Arial Narrow" panose="020B0606020202030204" pitchFamily="34" charset="0"/>
                        </a:rPr>
                        <a:t>Can view</a:t>
                      </a:r>
                      <a:endParaRPr lang="en-US" sz="2400" b="0" dirty="0">
                        <a:latin typeface="Arial Narrow" panose="020B0606020202030204" pitchFamily="34" charset="0"/>
                      </a:endParaRPr>
                    </a:p>
                  </a:txBody>
                  <a:tcPr anchor="b"/>
                </a:tc>
                <a:extLst>
                  <a:ext uri="{0D108BD9-81ED-4DB2-BD59-A6C34878D82A}">
                    <a16:rowId xmlns:a16="http://schemas.microsoft.com/office/drawing/2014/main" val="1198008450"/>
                  </a:ext>
                </a:extLst>
              </a:tr>
              <a:tr h="535973">
                <a:tc>
                  <a:txBody>
                    <a:bodyPr/>
                    <a:lstStyle/>
                    <a:p>
                      <a:r>
                        <a:rPr lang="en-US" sz="2400" dirty="0">
                          <a:latin typeface="Arial Narrow" panose="020B0606020202030204" pitchFamily="34" charset="0"/>
                        </a:rPr>
                        <a:t>President</a:t>
                      </a:r>
                    </a:p>
                  </a:txBody>
                  <a:tcPr anchor="ctr"/>
                </a:tc>
                <a:tc>
                  <a:txBody>
                    <a:bodyPr/>
                    <a:lstStyle/>
                    <a:p>
                      <a:pPr algn="ct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2228794590"/>
                  </a:ext>
                </a:extLst>
              </a:tr>
              <a:tr h="535973">
                <a:tc>
                  <a:txBody>
                    <a:bodyPr/>
                    <a:lstStyle/>
                    <a:p>
                      <a:r>
                        <a:rPr lang="en-US" sz="2400" dirty="0">
                          <a:latin typeface="Arial Narrow" panose="020B0606020202030204" pitchFamily="34" charset="0"/>
                        </a:rPr>
                        <a:t>Membership chair</a:t>
                      </a:r>
                    </a:p>
                  </a:txBody>
                  <a:tcPr anchor="ctr"/>
                </a:tc>
                <a:tc>
                  <a:txBody>
                    <a:bodyPr/>
                    <a:lstStyle/>
                    <a:p>
                      <a:pPr algn="ct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2323156912"/>
                  </a:ext>
                </a:extLst>
              </a:tr>
              <a:tr h="535973">
                <a:tc>
                  <a:txBody>
                    <a:bodyPr/>
                    <a:lstStyle/>
                    <a:p>
                      <a:r>
                        <a:rPr lang="en-US" sz="2400" dirty="0">
                          <a:latin typeface="Arial Narrow" panose="020B0606020202030204" pitchFamily="34" charset="0"/>
                        </a:rPr>
                        <a:t>Secretary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1495864378"/>
                  </a:ext>
                </a:extLst>
              </a:tr>
              <a:tr h="535973">
                <a:tc>
                  <a:txBody>
                    <a:bodyPr/>
                    <a:lstStyle/>
                    <a:p>
                      <a:r>
                        <a:rPr lang="en-US" sz="2400" dirty="0">
                          <a:latin typeface="Arial Narrow" panose="020B0606020202030204" pitchFamily="34" charset="0"/>
                        </a:rPr>
                        <a:t>Executive</a:t>
                      </a:r>
                      <a:r>
                        <a:rPr lang="en-US" sz="2400" baseline="0" dirty="0">
                          <a:latin typeface="Arial Narrow" panose="020B0606020202030204" pitchFamily="34" charset="0"/>
                        </a:rPr>
                        <a:t> secretary</a:t>
                      </a:r>
                      <a:endParaRPr lang="en-US" sz="2400" dirty="0">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652531157"/>
                  </a:ext>
                </a:extLst>
              </a:tr>
              <a:tr h="535973">
                <a:tc>
                  <a:txBody>
                    <a:bodyPr/>
                    <a:lstStyle/>
                    <a:p>
                      <a:r>
                        <a:rPr lang="en-US" sz="2400" dirty="0">
                          <a:latin typeface="Arial Narrow" panose="020B0606020202030204" pitchFamily="34" charset="0"/>
                        </a:rPr>
                        <a:t>Other current</a:t>
                      </a:r>
                      <a:r>
                        <a:rPr lang="en-US" sz="2400" baseline="0" dirty="0">
                          <a:latin typeface="Arial Narrow" panose="020B0606020202030204" pitchFamily="34" charset="0"/>
                        </a:rPr>
                        <a:t> officers</a:t>
                      </a:r>
                      <a:endParaRPr lang="en-US" sz="2400" dirty="0">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Narrow" panose="020B0606020202030204" pitchFamily="34" charset="0"/>
                      </a:endParaRPr>
                    </a:p>
                  </a:txBody>
                  <a:tcPr anchor="ctr"/>
                </a:tc>
                <a:tc>
                  <a:txBody>
                    <a:bodyPr/>
                    <a:lstStyle/>
                    <a:p>
                      <a:pPr algn="ct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Narrow" panose="020B0606020202030204" pitchFamily="34" charset="0"/>
                      </a:endParaRPr>
                    </a:p>
                  </a:txBody>
                  <a:tcPr anchor="ctr"/>
                </a:tc>
                <a:extLst>
                  <a:ext uri="{0D108BD9-81ED-4DB2-BD59-A6C34878D82A}">
                    <a16:rowId xmlns:a16="http://schemas.microsoft.com/office/drawing/2014/main" val="3194681296"/>
                  </a:ext>
                </a:extLst>
              </a:tr>
              <a:tr h="535973">
                <a:tc>
                  <a:txBody>
                    <a:bodyPr/>
                    <a:lstStyle/>
                    <a:p>
                      <a:r>
                        <a:rPr lang="en-US" sz="2400" dirty="0">
                          <a:latin typeface="Arial Narrow" panose="020B0606020202030204" pitchFamily="34" charset="0"/>
                        </a:rPr>
                        <a:t>Club’s assistant</a:t>
                      </a:r>
                      <a:r>
                        <a:rPr lang="en-US" sz="2400" baseline="0" dirty="0">
                          <a:latin typeface="Arial Narrow" panose="020B0606020202030204" pitchFamily="34" charset="0"/>
                        </a:rPr>
                        <a:t> governor</a:t>
                      </a:r>
                      <a:endParaRPr lang="en-US" sz="2400" dirty="0">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algn="ctr"/>
                      <a:endParaRPr lang="en-US" sz="2400" dirty="0">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1446195740"/>
                  </a:ext>
                </a:extLst>
              </a:tr>
              <a:tr h="535973">
                <a:tc>
                  <a:txBody>
                    <a:bodyPr/>
                    <a:lstStyle/>
                    <a:p>
                      <a:r>
                        <a:rPr lang="en-US" sz="2400" dirty="0">
                          <a:latin typeface="Arial Narrow" panose="020B0606020202030204" pitchFamily="34" charset="0"/>
                        </a:rPr>
                        <a:t>Officers</a:t>
                      </a:r>
                      <a:r>
                        <a:rPr lang="en-US" sz="2400" baseline="0" dirty="0">
                          <a:latin typeface="Arial Narrow" panose="020B0606020202030204" pitchFamily="34" charset="0"/>
                        </a:rPr>
                        <a:t>-elect</a:t>
                      </a:r>
                      <a:endParaRPr lang="en-US" sz="2400" dirty="0">
                        <a:latin typeface="Arial Narrow" panose="020B0606020202030204" pitchFamily="34" charset="0"/>
                      </a:endParaRPr>
                    </a:p>
                  </a:txBody>
                  <a:tcPr anchor="ctr"/>
                </a:tc>
                <a:tc>
                  <a:txBody>
                    <a:bodyPr/>
                    <a:lstStyle/>
                    <a:p>
                      <a:pPr algn="ctr"/>
                      <a:endParaRPr lang="en-US" sz="2400" dirty="0">
                        <a:latin typeface="Arial Narrow" panose="020B0606020202030204" pitchFamily="34" charset="0"/>
                      </a:endParaRPr>
                    </a:p>
                  </a:txBody>
                  <a:tcPr anchor="ctr"/>
                </a:tc>
                <a:tc>
                  <a:txBody>
                    <a:bodyPr/>
                    <a:lstStyle/>
                    <a:p>
                      <a:pPr algn="ctr"/>
                      <a:endParaRPr lang="en-US" sz="2400" dirty="0">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3511430269"/>
                  </a:ext>
                </a:extLst>
              </a:tr>
              <a:tr h="535973">
                <a:tc>
                  <a:txBody>
                    <a:bodyPr/>
                    <a:lstStyle/>
                    <a:p>
                      <a:r>
                        <a:rPr lang="en-US" sz="2400" dirty="0">
                          <a:latin typeface="Arial Narrow" panose="020B0606020202030204" pitchFamily="34" charset="0"/>
                        </a:rPr>
                        <a:t>Immediate past officers</a:t>
                      </a:r>
                    </a:p>
                  </a:txBody>
                  <a:tcPr anchor="ctr"/>
                </a:tc>
                <a:tc>
                  <a:txBody>
                    <a:bodyPr/>
                    <a:lstStyle/>
                    <a:p>
                      <a:pPr algn="ctr"/>
                      <a:endParaRPr lang="en-US" sz="2400" dirty="0">
                        <a:latin typeface="Arial Narrow" panose="020B0606020202030204" pitchFamily="34" charset="0"/>
                      </a:endParaRPr>
                    </a:p>
                  </a:txBody>
                  <a:tcPr anchor="ctr"/>
                </a:tc>
                <a:tc>
                  <a:txBody>
                    <a:bodyPr/>
                    <a:lstStyle/>
                    <a:p>
                      <a:pPr algn="ctr"/>
                      <a:endParaRPr lang="en-US" sz="2400" dirty="0">
                        <a:latin typeface="Arial Narrow" panose="020B0606020202030204" pitchFamily="34" charset="0"/>
                      </a:endParaRPr>
                    </a:p>
                  </a:txBody>
                  <a:tcPr anchor="ctr"/>
                </a:tc>
                <a:tc>
                  <a:txBody>
                    <a:bodyPr/>
                    <a:lstStyle/>
                    <a:p>
                      <a:pPr algn="ctr"/>
                      <a:r>
                        <a:rPr lang="en-US" sz="2400" dirty="0">
                          <a:latin typeface="Arial Narrow" panose="020B0606020202030204" pitchFamily="34" charset="0"/>
                        </a:rPr>
                        <a:t>X</a:t>
                      </a:r>
                    </a:p>
                  </a:txBody>
                  <a:tcPr anchor="ctr"/>
                </a:tc>
                <a:extLst>
                  <a:ext uri="{0D108BD9-81ED-4DB2-BD59-A6C34878D82A}">
                    <a16:rowId xmlns:a16="http://schemas.microsoft.com/office/drawing/2014/main" val="3152492871"/>
                  </a:ext>
                </a:extLst>
              </a:tr>
            </a:tbl>
          </a:graphicData>
        </a:graphic>
      </p:graphicFrame>
    </p:spTree>
    <p:custDataLst>
      <p:tags r:id="rId1"/>
    </p:custDataLst>
    <p:extLst>
      <p:ext uri="{BB962C8B-B14F-4D97-AF65-F5344CB8AC3E}">
        <p14:creationId xmlns:p14="http://schemas.microsoft.com/office/powerpoint/2010/main" val="351327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MEMBERSHIP LEADS – ROLE PLAY</a:t>
            </a:r>
            <a:endParaRPr lang="en-US" sz="2800" dirty="0"/>
          </a:p>
        </p:txBody>
      </p:sp>
      <p:pic>
        <p:nvPicPr>
          <p:cNvPr id="8" name="Content Placeholder 4"/>
          <p:cNvPicPr>
            <a:picLocks noGrp="1" noChangeAspect="1"/>
          </p:cNvPicPr>
          <p:nvPr>
            <p:ph idx="1"/>
          </p:nvPr>
        </p:nvPicPr>
        <p:blipFill>
          <a:blip r:embed="rId3"/>
          <a:stretch>
            <a:fillRect/>
          </a:stretch>
        </p:blipFill>
        <p:spPr>
          <a:xfrm>
            <a:off x="505958" y="2002188"/>
            <a:ext cx="3086100" cy="4019550"/>
          </a:xfrm>
          <a:prstGeom prst="rect">
            <a:avLst/>
          </a:prstGeom>
        </p:spPr>
      </p:pic>
      <p:pic>
        <p:nvPicPr>
          <p:cNvPr id="7" name="Picture 6"/>
          <p:cNvPicPr>
            <a:picLocks noChangeAspect="1"/>
          </p:cNvPicPr>
          <p:nvPr/>
        </p:nvPicPr>
        <p:blipFill>
          <a:blip r:embed="rId4"/>
          <a:stretch>
            <a:fillRect/>
          </a:stretch>
        </p:blipFill>
        <p:spPr>
          <a:xfrm>
            <a:off x="6215062" y="2057400"/>
            <a:ext cx="2657475" cy="4038600"/>
          </a:xfrm>
          <a:prstGeom prst="rect">
            <a:avLst/>
          </a:prstGeom>
        </p:spPr>
      </p:pic>
      <p:pic>
        <p:nvPicPr>
          <p:cNvPr id="9" name="Picture 8"/>
          <p:cNvPicPr>
            <a:picLocks noChangeAspect="1"/>
          </p:cNvPicPr>
          <p:nvPr/>
        </p:nvPicPr>
        <p:blipFill>
          <a:blip r:embed="rId5"/>
          <a:stretch>
            <a:fillRect/>
          </a:stretch>
        </p:blipFill>
        <p:spPr>
          <a:xfrm>
            <a:off x="3271837" y="2057400"/>
            <a:ext cx="2981325" cy="4048125"/>
          </a:xfrm>
          <a:prstGeom prst="rect">
            <a:avLst/>
          </a:prstGeom>
        </p:spPr>
      </p:pic>
      <p:sp>
        <p:nvSpPr>
          <p:cNvPr id="3" name="TextBox 2"/>
          <p:cNvSpPr txBox="1"/>
          <p:nvPr/>
        </p:nvSpPr>
        <p:spPr>
          <a:xfrm>
            <a:off x="519602" y="1323200"/>
            <a:ext cx="265649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District Membership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Chair Eve</a:t>
            </a:r>
            <a:endParaRPr kumimoji="0" lang="en-US" sz="18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4" name="TextBox 3"/>
          <p:cNvSpPr txBox="1"/>
          <p:nvPr/>
        </p:nvSpPr>
        <p:spPr>
          <a:xfrm>
            <a:off x="3415014" y="1323201"/>
            <a:ext cx="269496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Prospective member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prstClr val="black"/>
                </a:solidFill>
                <a:latin typeface="Georgia" panose="02040502050405020303" pitchFamily="18" charset="0"/>
              </a:rPr>
              <a:t>Nick</a:t>
            </a:r>
            <a:endParaRPr kumimoji="0" lang="en-US" sz="18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0" name="TextBox 9"/>
          <p:cNvSpPr txBox="1"/>
          <p:nvPr/>
        </p:nvSpPr>
        <p:spPr>
          <a:xfrm>
            <a:off x="6577829" y="1323201"/>
            <a:ext cx="193193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Club president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smtClean="0">
                <a:solidFill>
                  <a:prstClr val="black"/>
                </a:solidFill>
                <a:latin typeface="Georgia" panose="02040502050405020303" pitchFamily="18" charset="0"/>
              </a:rPr>
              <a:t>Tom</a:t>
            </a:r>
            <a:endParaRPr kumimoji="0" lang="en-US" sz="18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58555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2800" dirty="0" smtClean="0"/>
              <a:t>5-YEAR </a:t>
            </a:r>
            <a:r>
              <a:rPr lang="en-US" sz="2800" dirty="0"/>
              <a:t>MEMBERSHIP TRENDS, 1 JULY</a:t>
            </a:r>
          </a:p>
        </p:txBody>
      </p:sp>
      <p:cxnSp>
        <p:nvCxnSpPr>
          <p:cNvPr id="5" name="Straight Connector 4"/>
          <p:cNvCxnSpPr/>
          <p:nvPr/>
        </p:nvCxnSpPr>
        <p:spPr>
          <a:xfrm>
            <a:off x="-457200" y="4118522"/>
            <a:ext cx="9601200" cy="0"/>
          </a:xfrm>
          <a:prstGeom prst="line">
            <a:avLst/>
          </a:prstGeom>
          <a:ln w="95250">
            <a:solidFill>
              <a:srgbClr val="F7A81B"/>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590800" y="3676921"/>
            <a:ext cx="4343400" cy="769441"/>
          </a:xfrm>
          <a:prstGeom prst="rect">
            <a:avLst/>
          </a:prstGeom>
          <a:solidFill>
            <a:schemeClr val="bg1"/>
          </a:solidFill>
        </p:spPr>
        <p:txBody>
          <a:bodyPr wrap="square" rtlCol="0">
            <a:spAutoFit/>
          </a:bodyPr>
          <a:lstStyle/>
          <a:p>
            <a:pPr algn="ctr"/>
            <a:r>
              <a:rPr lang="en-US" sz="4400" dirty="0">
                <a:solidFill>
                  <a:schemeClr val="tx1">
                    <a:lumMod val="75000"/>
                  </a:schemeClr>
                </a:solidFill>
                <a:latin typeface="Arial Narrow" panose="020B0606020202030204" pitchFamily="34" charset="0"/>
              </a:rPr>
              <a:t>1.2 Million Members</a:t>
            </a:r>
          </a:p>
        </p:txBody>
      </p:sp>
      <p:graphicFrame>
        <p:nvGraphicFramePr>
          <p:cNvPr id="9" name="Table 8"/>
          <p:cNvGraphicFramePr>
            <a:graphicFrameLocks noGrp="1"/>
          </p:cNvGraphicFramePr>
          <p:nvPr>
            <p:extLst/>
          </p:nvPr>
        </p:nvGraphicFramePr>
        <p:xfrm>
          <a:off x="381000" y="4813377"/>
          <a:ext cx="1556426" cy="1097280"/>
        </p:xfrm>
        <a:graphic>
          <a:graphicData uri="http://schemas.openxmlformats.org/drawingml/2006/table">
            <a:tbl>
              <a:tblPr firstRow="1" bandRow="1">
                <a:tableStyleId>{5C22544A-7EE6-4342-B048-85BDC9FD1C3A}</a:tableStyleId>
              </a:tblPr>
              <a:tblGrid>
                <a:gridCol w="1556426">
                  <a:extLst>
                    <a:ext uri="{9D8B030D-6E8A-4147-A177-3AD203B41FA5}">
                      <a16:colId xmlns:a16="http://schemas.microsoft.com/office/drawing/2014/main" val="1939518341"/>
                    </a:ext>
                  </a:extLst>
                </a:gridCol>
              </a:tblGrid>
              <a:tr h="371266">
                <a:tc>
                  <a:txBody>
                    <a:bodyPr/>
                    <a:lstStyle/>
                    <a:p>
                      <a:pPr algn="ctr"/>
                      <a:r>
                        <a:rPr lang="en-US" sz="3600" b="1" dirty="0" smtClean="0">
                          <a:latin typeface="Arial Narrow" panose="020B0606020202030204" pitchFamily="34" charset="0"/>
                        </a:rPr>
                        <a:t>2014</a:t>
                      </a:r>
                      <a:endParaRPr lang="en-US" sz="3600" b="1" dirty="0">
                        <a:latin typeface="Arial Narrow" panose="020B0606020202030204" pitchFamily="34" charset="0"/>
                      </a:endParaRPr>
                    </a:p>
                  </a:txBody>
                  <a:tcPr>
                    <a:solidFill>
                      <a:schemeClr val="tx1"/>
                    </a:solidFill>
                  </a:tcPr>
                </a:tc>
                <a:extLst>
                  <a:ext uri="{0D108BD9-81ED-4DB2-BD59-A6C34878D82A}">
                    <a16:rowId xmlns:a16="http://schemas.microsoft.com/office/drawing/2014/main" val="3429516886"/>
                  </a:ext>
                </a:extLst>
              </a:tr>
              <a:tr h="154694">
                <a:tc>
                  <a:txBody>
                    <a:bodyPr/>
                    <a:lstStyle/>
                    <a:p>
                      <a:pPr marL="0" indent="0" algn="ctr">
                        <a:buFont typeface="Arial" panose="020B0604020202020204" pitchFamily="34" charset="0"/>
                        <a:buNone/>
                      </a:pPr>
                      <a:r>
                        <a:rPr lang="en-US" sz="2400" b="0" dirty="0" smtClean="0">
                          <a:solidFill>
                            <a:schemeClr val="bg1"/>
                          </a:solidFill>
                          <a:latin typeface="Arial Narrow" panose="020B0606020202030204" pitchFamily="34" charset="0"/>
                        </a:rPr>
                        <a:t>1.188</a:t>
                      </a:r>
                      <a:endParaRPr lang="en-US" sz="2400" b="0" baseline="0" dirty="0" smtClean="0">
                        <a:solidFill>
                          <a:schemeClr val="bg1"/>
                        </a:solidFill>
                        <a:latin typeface="Arial Narrow" panose="020B0606020202030204" pitchFamily="34" charset="0"/>
                      </a:endParaRPr>
                    </a:p>
                  </a:txBody>
                  <a:tcPr>
                    <a:solidFill>
                      <a:srgbClr val="005DAA"/>
                    </a:solidFill>
                  </a:tcPr>
                </a:tc>
                <a:extLst>
                  <a:ext uri="{0D108BD9-81ED-4DB2-BD59-A6C34878D82A}">
                    <a16:rowId xmlns:a16="http://schemas.microsoft.com/office/drawing/2014/main" val="1121923970"/>
                  </a:ext>
                </a:extLst>
              </a:tr>
            </a:tbl>
          </a:graphicData>
        </a:graphic>
      </p:graphicFrame>
      <p:graphicFrame>
        <p:nvGraphicFramePr>
          <p:cNvPr id="11" name="Table 10"/>
          <p:cNvGraphicFramePr>
            <a:graphicFrameLocks noGrp="1"/>
          </p:cNvGraphicFramePr>
          <p:nvPr>
            <p:extLst/>
          </p:nvPr>
        </p:nvGraphicFramePr>
        <p:xfrm>
          <a:off x="2126896" y="1864200"/>
          <a:ext cx="1371600" cy="10972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939518341"/>
                    </a:ext>
                  </a:extLst>
                </a:gridCol>
              </a:tblGrid>
              <a:tr h="630599">
                <a:tc>
                  <a:txBody>
                    <a:bodyPr/>
                    <a:lstStyle/>
                    <a:p>
                      <a:pPr algn="ctr"/>
                      <a:r>
                        <a:rPr lang="en-US" sz="3600" b="1" dirty="0" smtClean="0">
                          <a:latin typeface="Arial Narrow" panose="020B0606020202030204" pitchFamily="34" charset="0"/>
                        </a:rPr>
                        <a:t>2015</a:t>
                      </a:r>
                      <a:endParaRPr lang="en-US" sz="3600" b="1" dirty="0">
                        <a:latin typeface="Arial Narrow" panose="020B0606020202030204" pitchFamily="34" charset="0"/>
                      </a:endParaRPr>
                    </a:p>
                  </a:txBody>
                  <a:tcPr>
                    <a:solidFill>
                      <a:schemeClr val="tx1"/>
                    </a:solidFill>
                  </a:tcPr>
                </a:tc>
                <a:extLst>
                  <a:ext uri="{0D108BD9-81ED-4DB2-BD59-A6C34878D82A}">
                    <a16:rowId xmlns:a16="http://schemas.microsoft.com/office/drawing/2014/main" val="3429516886"/>
                  </a:ext>
                </a:extLst>
              </a:tr>
              <a:tr h="154694">
                <a:tc>
                  <a:txBody>
                    <a:bodyPr/>
                    <a:lstStyle/>
                    <a:p>
                      <a:pPr marL="0" indent="0" algn="ctr">
                        <a:buFont typeface="Arial" panose="020B0604020202020204" pitchFamily="34" charset="0"/>
                        <a:buNone/>
                      </a:pPr>
                      <a:r>
                        <a:rPr lang="en-US" sz="2400" b="0" dirty="0" smtClean="0">
                          <a:solidFill>
                            <a:schemeClr val="bg1"/>
                          </a:solidFill>
                          <a:latin typeface="Arial Narrow" panose="020B0606020202030204" pitchFamily="34" charset="0"/>
                        </a:rPr>
                        <a:t>1.204</a:t>
                      </a:r>
                      <a:endParaRPr lang="en-US" sz="2400" b="0" baseline="0" dirty="0" smtClean="0">
                        <a:solidFill>
                          <a:schemeClr val="bg1"/>
                        </a:solidFill>
                        <a:latin typeface="Arial Narrow" panose="020B0606020202030204" pitchFamily="34" charset="0"/>
                      </a:endParaRPr>
                    </a:p>
                  </a:txBody>
                  <a:tcPr>
                    <a:solidFill>
                      <a:srgbClr val="005DAA"/>
                    </a:solidFill>
                  </a:tcPr>
                </a:tc>
                <a:extLst>
                  <a:ext uri="{0D108BD9-81ED-4DB2-BD59-A6C34878D82A}">
                    <a16:rowId xmlns:a16="http://schemas.microsoft.com/office/drawing/2014/main" val="1121923970"/>
                  </a:ext>
                </a:extLst>
              </a:tr>
            </a:tbl>
          </a:graphicData>
        </a:graphic>
      </p:graphicFrame>
      <p:graphicFrame>
        <p:nvGraphicFramePr>
          <p:cNvPr id="12" name="Table 11"/>
          <p:cNvGraphicFramePr>
            <a:graphicFrameLocks noGrp="1"/>
          </p:cNvGraphicFramePr>
          <p:nvPr>
            <p:extLst/>
          </p:nvPr>
        </p:nvGraphicFramePr>
        <p:xfrm>
          <a:off x="3844748" y="2070977"/>
          <a:ext cx="1371600" cy="10972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939518341"/>
                    </a:ext>
                  </a:extLst>
                </a:gridCol>
              </a:tblGrid>
              <a:tr h="371266">
                <a:tc>
                  <a:txBody>
                    <a:bodyPr/>
                    <a:lstStyle/>
                    <a:p>
                      <a:pPr algn="ctr"/>
                      <a:r>
                        <a:rPr lang="en-US" sz="3600" b="1" dirty="0" smtClean="0">
                          <a:latin typeface="Arial Narrow" panose="020B0606020202030204" pitchFamily="34" charset="0"/>
                        </a:rPr>
                        <a:t>2016</a:t>
                      </a:r>
                      <a:endParaRPr lang="en-US" sz="3600" b="1" dirty="0">
                        <a:latin typeface="Arial Narrow" panose="020B0606020202030204" pitchFamily="34" charset="0"/>
                      </a:endParaRPr>
                    </a:p>
                  </a:txBody>
                  <a:tcPr>
                    <a:solidFill>
                      <a:schemeClr val="tx1"/>
                    </a:solidFill>
                  </a:tcPr>
                </a:tc>
                <a:extLst>
                  <a:ext uri="{0D108BD9-81ED-4DB2-BD59-A6C34878D82A}">
                    <a16:rowId xmlns:a16="http://schemas.microsoft.com/office/drawing/2014/main" val="3429516886"/>
                  </a:ext>
                </a:extLst>
              </a:tr>
              <a:tr h="154694">
                <a:tc>
                  <a:txBody>
                    <a:bodyPr/>
                    <a:lstStyle/>
                    <a:p>
                      <a:pPr marL="0" indent="0" algn="ctr">
                        <a:buFont typeface="Arial" panose="020B0604020202020204" pitchFamily="34" charset="0"/>
                        <a:buNone/>
                      </a:pPr>
                      <a:r>
                        <a:rPr lang="en-US" sz="2400" b="0" dirty="0" smtClean="0">
                          <a:solidFill>
                            <a:schemeClr val="bg1"/>
                          </a:solidFill>
                          <a:latin typeface="Arial Narrow" panose="020B0606020202030204" pitchFamily="34" charset="0"/>
                        </a:rPr>
                        <a:t>1.203</a:t>
                      </a:r>
                      <a:endParaRPr lang="en-US" sz="2400" b="0" baseline="0" dirty="0" smtClean="0">
                        <a:solidFill>
                          <a:schemeClr val="bg1"/>
                        </a:solidFill>
                        <a:latin typeface="Arial Narrow" panose="020B0606020202030204" pitchFamily="34" charset="0"/>
                      </a:endParaRPr>
                    </a:p>
                  </a:txBody>
                  <a:tcPr>
                    <a:solidFill>
                      <a:srgbClr val="005DAA"/>
                    </a:solidFill>
                  </a:tcPr>
                </a:tc>
                <a:extLst>
                  <a:ext uri="{0D108BD9-81ED-4DB2-BD59-A6C34878D82A}">
                    <a16:rowId xmlns:a16="http://schemas.microsoft.com/office/drawing/2014/main" val="1121923970"/>
                  </a:ext>
                </a:extLst>
              </a:tr>
            </a:tbl>
          </a:graphicData>
        </a:graphic>
      </p:graphicFrame>
      <p:graphicFrame>
        <p:nvGraphicFramePr>
          <p:cNvPr id="13" name="Table 12"/>
          <p:cNvGraphicFramePr>
            <a:graphicFrameLocks noGrp="1"/>
          </p:cNvGraphicFramePr>
          <p:nvPr>
            <p:extLst/>
          </p:nvPr>
        </p:nvGraphicFramePr>
        <p:xfrm>
          <a:off x="5562600" y="2358841"/>
          <a:ext cx="1371600" cy="10972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939518341"/>
                    </a:ext>
                  </a:extLst>
                </a:gridCol>
              </a:tblGrid>
              <a:tr h="371266">
                <a:tc>
                  <a:txBody>
                    <a:bodyPr/>
                    <a:lstStyle/>
                    <a:p>
                      <a:pPr algn="ctr"/>
                      <a:r>
                        <a:rPr lang="en-US" sz="3600" b="1" dirty="0" smtClean="0">
                          <a:latin typeface="Arial Narrow" panose="020B0606020202030204" pitchFamily="34" charset="0"/>
                        </a:rPr>
                        <a:t>2017</a:t>
                      </a:r>
                      <a:endParaRPr lang="en-US" sz="3600" b="1" dirty="0">
                        <a:latin typeface="Arial Narrow" panose="020B0606020202030204" pitchFamily="34" charset="0"/>
                      </a:endParaRPr>
                    </a:p>
                  </a:txBody>
                  <a:tcPr>
                    <a:solidFill>
                      <a:schemeClr val="tx1"/>
                    </a:solidFill>
                  </a:tcPr>
                </a:tc>
                <a:extLst>
                  <a:ext uri="{0D108BD9-81ED-4DB2-BD59-A6C34878D82A}">
                    <a16:rowId xmlns:a16="http://schemas.microsoft.com/office/drawing/2014/main" val="3429516886"/>
                  </a:ext>
                </a:extLst>
              </a:tr>
              <a:tr h="154694">
                <a:tc>
                  <a:txBody>
                    <a:bodyPr/>
                    <a:lstStyle/>
                    <a:p>
                      <a:pPr marL="0" indent="0" algn="ctr">
                        <a:buFont typeface="Arial" panose="020B0604020202020204" pitchFamily="34" charset="0"/>
                        <a:buNone/>
                      </a:pPr>
                      <a:r>
                        <a:rPr lang="en-US" sz="2400" b="0" dirty="0" smtClean="0">
                          <a:solidFill>
                            <a:schemeClr val="bg1"/>
                          </a:solidFill>
                          <a:latin typeface="Arial Narrow" panose="020B0606020202030204" pitchFamily="34" charset="0"/>
                        </a:rPr>
                        <a:t>1.202</a:t>
                      </a:r>
                      <a:endParaRPr lang="en-US" sz="2400" b="0" baseline="0" dirty="0" smtClean="0">
                        <a:solidFill>
                          <a:schemeClr val="bg1"/>
                        </a:solidFill>
                        <a:latin typeface="Arial Narrow" panose="020B0606020202030204" pitchFamily="34" charset="0"/>
                      </a:endParaRPr>
                    </a:p>
                  </a:txBody>
                  <a:tcPr>
                    <a:solidFill>
                      <a:srgbClr val="005DAA"/>
                    </a:solidFill>
                  </a:tcPr>
                </a:tc>
                <a:extLst>
                  <a:ext uri="{0D108BD9-81ED-4DB2-BD59-A6C34878D82A}">
                    <a16:rowId xmlns:a16="http://schemas.microsoft.com/office/drawing/2014/main" val="1121923970"/>
                  </a:ext>
                </a:extLst>
              </a:tr>
            </a:tbl>
          </a:graphicData>
        </a:graphic>
      </p:graphicFrame>
      <p:graphicFrame>
        <p:nvGraphicFramePr>
          <p:cNvPr id="14" name="Table 13"/>
          <p:cNvGraphicFramePr>
            <a:graphicFrameLocks noGrp="1"/>
          </p:cNvGraphicFramePr>
          <p:nvPr>
            <p:extLst/>
          </p:nvPr>
        </p:nvGraphicFramePr>
        <p:xfrm>
          <a:off x="7391400" y="4582767"/>
          <a:ext cx="1371600" cy="10972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939518341"/>
                    </a:ext>
                  </a:extLst>
                </a:gridCol>
              </a:tblGrid>
              <a:tr h="371266">
                <a:tc>
                  <a:txBody>
                    <a:bodyPr/>
                    <a:lstStyle/>
                    <a:p>
                      <a:pPr algn="ctr"/>
                      <a:r>
                        <a:rPr lang="en-US" sz="3600" b="1" dirty="0" smtClean="0">
                          <a:latin typeface="Arial Narrow" panose="020B0606020202030204" pitchFamily="34" charset="0"/>
                        </a:rPr>
                        <a:t>2018</a:t>
                      </a:r>
                      <a:endParaRPr lang="en-US" sz="3600" b="1" dirty="0">
                        <a:latin typeface="Arial Narrow" panose="020B0606020202030204" pitchFamily="34" charset="0"/>
                      </a:endParaRPr>
                    </a:p>
                  </a:txBody>
                  <a:tcPr>
                    <a:solidFill>
                      <a:schemeClr val="tx1"/>
                    </a:solidFill>
                  </a:tcPr>
                </a:tc>
                <a:extLst>
                  <a:ext uri="{0D108BD9-81ED-4DB2-BD59-A6C34878D82A}">
                    <a16:rowId xmlns:a16="http://schemas.microsoft.com/office/drawing/2014/main" val="3429516886"/>
                  </a:ext>
                </a:extLst>
              </a:tr>
              <a:tr h="154694">
                <a:tc>
                  <a:txBody>
                    <a:bodyPr/>
                    <a:lstStyle/>
                    <a:p>
                      <a:pPr marL="0" indent="0" algn="ctr">
                        <a:buFont typeface="Arial" panose="020B0604020202020204" pitchFamily="34" charset="0"/>
                        <a:buNone/>
                      </a:pPr>
                      <a:r>
                        <a:rPr lang="en-US" sz="2400" b="0" dirty="0" smtClean="0">
                          <a:solidFill>
                            <a:schemeClr val="bg1"/>
                          </a:solidFill>
                          <a:latin typeface="Arial Narrow" panose="020B0606020202030204" pitchFamily="34" charset="0"/>
                        </a:rPr>
                        <a:t>1.195</a:t>
                      </a:r>
                      <a:endParaRPr lang="en-US" sz="2400" b="0" baseline="0" dirty="0" smtClean="0">
                        <a:solidFill>
                          <a:schemeClr val="bg1"/>
                        </a:solidFill>
                        <a:latin typeface="Arial Narrow" panose="020B0606020202030204" pitchFamily="34" charset="0"/>
                      </a:endParaRPr>
                    </a:p>
                  </a:txBody>
                  <a:tcPr>
                    <a:solidFill>
                      <a:srgbClr val="005DAA"/>
                    </a:solidFill>
                  </a:tcPr>
                </a:tc>
                <a:extLst>
                  <a:ext uri="{0D108BD9-81ED-4DB2-BD59-A6C34878D82A}">
                    <a16:rowId xmlns:a16="http://schemas.microsoft.com/office/drawing/2014/main" val="1121923970"/>
                  </a:ext>
                </a:extLst>
              </a:tr>
            </a:tbl>
          </a:graphicData>
        </a:graphic>
      </p:graphicFrame>
    </p:spTree>
    <p:extLst>
      <p:ext uri="{BB962C8B-B14F-4D97-AF65-F5344CB8AC3E}">
        <p14:creationId xmlns:p14="http://schemas.microsoft.com/office/powerpoint/2010/main" val="2392726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4">
            <a:extLst>
              <a:ext uri="{28A0092B-C50C-407E-A947-70E740481C1C}">
                <a14:useLocalDpi xmlns:a14="http://schemas.microsoft.com/office/drawing/2010/main" val="0"/>
              </a:ext>
            </a:extLst>
          </a:blip>
          <a:srcRect t="1" b="48484"/>
          <a:stretch/>
        </p:blipFill>
        <p:spPr bwMode="auto">
          <a:xfrm>
            <a:off x="286657" y="1219200"/>
            <a:ext cx="7842250" cy="3505200"/>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rotWithShape="1">
          <a:blip r:embed="rId5"/>
          <a:srcRect b="13279"/>
          <a:stretch/>
        </p:blipFill>
        <p:spPr>
          <a:xfrm>
            <a:off x="4419600" y="3505200"/>
            <a:ext cx="4495800" cy="3205163"/>
          </a:xfrm>
          <a:prstGeom prst="rect">
            <a:avLst/>
          </a:prstGeom>
          <a:ln>
            <a:solidFill>
              <a:schemeClr val="accent1"/>
            </a:solidFill>
          </a:ln>
        </p:spPr>
      </p:pic>
      <p:sp>
        <p:nvSpPr>
          <p:cNvPr id="8" name="Title 7"/>
          <p:cNvSpPr>
            <a:spLocks noGrp="1"/>
          </p:cNvSpPr>
          <p:nvPr>
            <p:ph type="title"/>
          </p:nvPr>
        </p:nvSpPr>
        <p:spPr/>
        <p:txBody>
          <a:bodyPr>
            <a:normAutofit/>
          </a:bodyPr>
          <a:lstStyle/>
          <a:p>
            <a:r>
              <a:rPr lang="en-US" sz="2800" dirty="0" smtClean="0"/>
              <a:t>MEMBERSHIP LEADS – VIEWING CURRENT &amp; PAST </a:t>
            </a:r>
            <a:r>
              <a:rPr lang="en-US" sz="2800" dirty="0"/>
              <a:t>LEADS</a:t>
            </a:r>
          </a:p>
        </p:txBody>
      </p:sp>
    </p:spTree>
    <p:custDataLst>
      <p:tags r:id="rId1"/>
    </p:custDataLst>
    <p:extLst>
      <p:ext uri="{BB962C8B-B14F-4D97-AF65-F5344CB8AC3E}">
        <p14:creationId xmlns:p14="http://schemas.microsoft.com/office/powerpoint/2010/main" val="4201002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t="37002" b="16501"/>
          <a:stretch/>
        </p:blipFill>
        <p:spPr>
          <a:xfrm>
            <a:off x="2148468" y="5991508"/>
            <a:ext cx="4545693" cy="728822"/>
          </a:xfrm>
          <a:prstGeom prst="rect">
            <a:avLst/>
          </a:prstGeom>
        </p:spPr>
      </p:pic>
      <p:sp>
        <p:nvSpPr>
          <p:cNvPr id="5" name="Title 4"/>
          <p:cNvSpPr>
            <a:spLocks noGrp="1"/>
          </p:cNvSpPr>
          <p:nvPr>
            <p:ph type="title"/>
          </p:nvPr>
        </p:nvSpPr>
        <p:spPr/>
        <p:txBody>
          <a:bodyPr>
            <a:normAutofit/>
          </a:bodyPr>
          <a:lstStyle/>
          <a:p>
            <a:r>
              <a:rPr lang="en-US" sz="3200" dirty="0" smtClean="0"/>
              <a:t>MEMBERSHIP LEADS - EXECUTIVE SUMMARY </a:t>
            </a:r>
            <a:endParaRPr lang="en-US" sz="3200" dirty="0"/>
          </a:p>
        </p:txBody>
      </p:sp>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rotWithShape="1">
          <a:blip r:embed="rId5"/>
          <a:srcRect l="4379" b="2917"/>
          <a:stretch/>
        </p:blipFill>
        <p:spPr>
          <a:xfrm>
            <a:off x="457200" y="1024054"/>
            <a:ext cx="8343900" cy="5071946"/>
          </a:xfrm>
          <a:prstGeom prst="rect">
            <a:avLst/>
          </a:prstGeom>
        </p:spPr>
      </p:pic>
      <p:sp>
        <p:nvSpPr>
          <p:cNvPr id="10" name="Frame 9"/>
          <p:cNvSpPr/>
          <p:nvPr/>
        </p:nvSpPr>
        <p:spPr>
          <a:xfrm>
            <a:off x="4343400" y="6206989"/>
            <a:ext cx="2360102" cy="498611"/>
          </a:xfrm>
          <a:prstGeom prst="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803375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886608"/>
            <a:ext cx="2256975" cy="2914310"/>
          </a:xfrm>
          <a:prstGeom prst="rect">
            <a:avLst/>
          </a:prstGeom>
          <a:noFill/>
          <a:ln w="25400">
            <a:solidFill>
              <a:schemeClr val="tx1">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p:txBody>
          <a:bodyPr>
            <a:noAutofit/>
          </a:bodyPr>
          <a:lstStyle/>
          <a:p>
            <a:r>
              <a:rPr lang="en-US" sz="3200" dirty="0" smtClean="0"/>
              <a:t>MEMBERSHIP LEADS – RESOUCES</a:t>
            </a:r>
            <a:endParaRPr lang="en-US" sz="3200" dirty="0"/>
          </a:p>
        </p:txBody>
      </p:sp>
      <p:sp>
        <p:nvSpPr>
          <p:cNvPr id="4" name="Content Placeholder 3"/>
          <p:cNvSpPr>
            <a:spLocks noGrp="1"/>
          </p:cNvSpPr>
          <p:nvPr>
            <p:ph idx="1"/>
          </p:nvPr>
        </p:nvSpPr>
        <p:spPr/>
        <p:txBody>
          <a:bodyPr/>
          <a:lstStyle/>
          <a:p>
            <a:pPr marL="0" indent="0" algn="ctr">
              <a:buNone/>
            </a:pPr>
            <a:r>
              <a:rPr lang="en-US" b="1" i="1" dirty="0" smtClean="0">
                <a:latin typeface="Georgia" panose="02040502050405020303" pitchFamily="18" charset="0"/>
              </a:rPr>
              <a:t>Connect to Membership Leads</a:t>
            </a:r>
          </a:p>
          <a:p>
            <a:pPr marL="0" indent="0" algn="ctr">
              <a:buNone/>
            </a:pPr>
            <a:endParaRPr lang="en-US" dirty="0">
              <a:latin typeface="Georgia" panose="02040502050405020303" pitchFamily="18" charset="0"/>
            </a:endParaRPr>
          </a:p>
          <a:p>
            <a:pPr marL="0" indent="0" algn="ctr">
              <a:buNone/>
            </a:pPr>
            <a:endParaRPr lang="en-US" dirty="0" smtClean="0">
              <a:latin typeface="Georgia" panose="02040502050405020303" pitchFamily="18" charset="0"/>
            </a:endParaRPr>
          </a:p>
          <a:p>
            <a:pPr marL="0" indent="0" algn="ctr">
              <a:buNone/>
            </a:pPr>
            <a:r>
              <a:rPr lang="en-US" dirty="0" smtClean="0">
                <a:latin typeface="Georgia" panose="02040502050405020303" pitchFamily="18" charset="0"/>
              </a:rPr>
              <a:t> </a:t>
            </a:r>
          </a:p>
          <a:p>
            <a:pPr marL="0" indent="0" algn="ctr">
              <a:buNone/>
            </a:pPr>
            <a:endParaRPr lang="en-US" dirty="0">
              <a:latin typeface="Georgia" panose="02040502050405020303" pitchFamily="18" charset="0"/>
            </a:endParaRPr>
          </a:p>
          <a:p>
            <a:pPr marL="0" indent="0" algn="ctr">
              <a:buNone/>
            </a:pPr>
            <a:endParaRPr lang="en-US" dirty="0" smtClean="0">
              <a:latin typeface="Georgia" panose="02040502050405020303" pitchFamily="18" charset="0"/>
            </a:endParaRPr>
          </a:p>
          <a:p>
            <a:pPr marL="0" indent="0" algn="ctr">
              <a:buNone/>
            </a:pPr>
            <a:endParaRPr lang="en-US" dirty="0">
              <a:latin typeface="Georgia" panose="02040502050405020303" pitchFamily="18" charset="0"/>
            </a:endParaRPr>
          </a:p>
          <a:p>
            <a:pPr marL="0" indent="0" algn="ctr">
              <a:buNone/>
            </a:pPr>
            <a:endParaRPr lang="en-US" dirty="0" smtClean="0">
              <a:latin typeface="Georgia" panose="02040502050405020303" pitchFamily="18" charset="0"/>
            </a:endParaRPr>
          </a:p>
          <a:p>
            <a:pPr marL="0" indent="0" algn="ctr">
              <a:buNone/>
            </a:pPr>
            <a:endParaRPr lang="en-US" dirty="0" smtClean="0">
              <a:latin typeface="Georgia" panose="02040502050405020303" pitchFamily="18" charset="0"/>
            </a:endParaRPr>
          </a:p>
          <a:p>
            <a:pPr marL="0" indent="0">
              <a:buNone/>
            </a:pPr>
            <a:endParaRPr lang="en-US" dirty="0"/>
          </a:p>
        </p:txBody>
      </p:sp>
      <p:sp>
        <p:nvSpPr>
          <p:cNvPr id="5" name="Content Placeholder 3"/>
          <p:cNvSpPr txBox="1">
            <a:spLocks/>
          </p:cNvSpPr>
          <p:nvPr/>
        </p:nvSpPr>
        <p:spPr>
          <a:xfrm>
            <a:off x="606971" y="1886608"/>
            <a:ext cx="4498429" cy="443799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latin typeface="Georgia" panose="02040502050405020303" pitchFamily="18" charset="0"/>
              </a:rPr>
              <a:t>For club and district leaders</a:t>
            </a:r>
          </a:p>
          <a:p>
            <a:r>
              <a:rPr lang="en-US" sz="2200" dirty="0" smtClean="0">
                <a:latin typeface="Georgia" panose="02040502050405020303" pitchFamily="18" charset="0"/>
              </a:rPr>
              <a:t>Explains how membership leads flow from rotary.org to clubs</a:t>
            </a:r>
          </a:p>
          <a:p>
            <a:r>
              <a:rPr lang="en-US" sz="2200" dirty="0" smtClean="0">
                <a:latin typeface="Georgia" panose="02040502050405020303" pitchFamily="18" charset="0"/>
              </a:rPr>
              <a:t>Details responsibilities for managing leads</a:t>
            </a:r>
          </a:p>
          <a:p>
            <a:r>
              <a:rPr lang="en-US" sz="2200" dirty="0" smtClean="0">
                <a:latin typeface="Georgia" panose="02040502050405020303" pitchFamily="18" charset="0"/>
              </a:rPr>
              <a:t>Links to how-to guides online</a:t>
            </a:r>
          </a:p>
          <a:p>
            <a:r>
              <a:rPr lang="en-US" sz="2200" dirty="0" smtClean="0">
                <a:latin typeface="Georgia" panose="02040502050405020303" pitchFamily="18" charset="0"/>
              </a:rPr>
              <a:t>Membership Leads webinars for districts and clubs are available at </a:t>
            </a:r>
            <a:r>
              <a:rPr lang="en-US" sz="2200" dirty="0" smtClean="0">
                <a:latin typeface="Georgia" panose="02040502050405020303" pitchFamily="18" charset="0"/>
                <a:hlinkClick r:id="rId4"/>
              </a:rPr>
              <a:t>https</a:t>
            </a:r>
            <a:r>
              <a:rPr lang="en-US" sz="2200" dirty="0">
                <a:latin typeface="Georgia" panose="02040502050405020303" pitchFamily="18" charset="0"/>
                <a:hlinkClick r:id="rId4"/>
              </a:rPr>
              <a:t>://</a:t>
            </a:r>
            <a:r>
              <a:rPr lang="en-US" sz="2200" dirty="0" smtClean="0">
                <a:latin typeface="Georgia" panose="02040502050405020303" pitchFamily="18" charset="0"/>
                <a:hlinkClick r:id="rId4"/>
              </a:rPr>
              <a:t>vimeo.com/channels/rotarymembership</a:t>
            </a:r>
            <a:endParaRPr lang="en-US" sz="2200" dirty="0" smtClean="0">
              <a:latin typeface="Georgia" panose="02040502050405020303" pitchFamily="18" charset="0"/>
            </a:endParaRPr>
          </a:p>
          <a:p>
            <a:endParaRPr lang="en-US" sz="2800" dirty="0" smtClean="0">
              <a:latin typeface="Georgia" panose="02040502050405020303" pitchFamily="18" charset="0"/>
            </a:endParaRPr>
          </a:p>
          <a:p>
            <a:endParaRPr lang="en-US" dirty="0" smtClean="0">
              <a:latin typeface="Georgia" panose="02040502050405020303" pitchFamily="18" charset="0"/>
            </a:endParaRPr>
          </a:p>
          <a:p>
            <a:endParaRPr lang="en-US" dirty="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a:p>
            <a:pPr marL="0" indent="0" algn="ctr">
              <a:buFont typeface="Arial" pitchFamily="34" charset="0"/>
              <a:buNone/>
            </a:pPr>
            <a:endParaRPr lang="en-US" dirty="0" smtClean="0">
              <a:latin typeface="Georgia" panose="02040502050405020303" pitchFamily="18" charset="0"/>
            </a:endParaRPr>
          </a:p>
        </p:txBody>
      </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2487031"/>
            <a:ext cx="2268911" cy="2950740"/>
          </a:xfrm>
          <a:prstGeom prst="rect">
            <a:avLst/>
          </a:prstGeom>
          <a:noFill/>
          <a:ln w="25400">
            <a:solidFill>
              <a:schemeClr val="tx1">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9506" y="3124200"/>
            <a:ext cx="2229797" cy="28826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18187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MEMBERSHIP LEADS – NEXT STEPS</a:t>
            </a:r>
            <a:endParaRPr lang="en-US" sz="3200" dirty="0"/>
          </a:p>
        </p:txBody>
      </p:sp>
      <p:sp>
        <p:nvSpPr>
          <p:cNvPr id="6" name="Content Placeholder 2"/>
          <p:cNvSpPr txBox="1">
            <a:spLocks/>
          </p:cNvSpPr>
          <p:nvPr/>
        </p:nvSpPr>
        <p:spPr bwMode="auto">
          <a:xfrm>
            <a:off x="304800" y="1295400"/>
            <a:ext cx="8369603" cy="1460499"/>
          </a:xfrm>
          <a:prstGeom prst="rect">
            <a:avLst/>
          </a:prstGeom>
          <a:noFill/>
          <a:ln>
            <a:noFill/>
          </a:ln>
        </p:spPr>
        <p:txBody>
          <a:bodyPr lIns="0" tIns="0" rIns="0" bIns="0"/>
          <a:lstStyle>
            <a:lvl1pPr defTabSz="457200" eaLnBrk="0" hangingPunct="0">
              <a:defRPr sz="2400">
                <a:solidFill>
                  <a:schemeClr val="tx1"/>
                </a:solidFill>
                <a:latin typeface="Arial" panose="020B0604020202020204" pitchFamily="34" charset="0"/>
                <a:ea typeface="ヒラギノ角ゴ Pro W3" pitchFamily="-84" charset="-128"/>
              </a:defRPr>
            </a:lvl1pPr>
            <a:lvl2pPr marL="742950" indent="-285750" defTabSz="457200" eaLnBrk="0" hangingPunct="0">
              <a:defRPr sz="2400">
                <a:solidFill>
                  <a:schemeClr val="tx1"/>
                </a:solidFill>
                <a:latin typeface="Arial" panose="020B0604020202020204" pitchFamily="34" charset="0"/>
                <a:ea typeface="ヒラギノ角ゴ Pro W3" pitchFamily="-84" charset="-128"/>
              </a:defRPr>
            </a:lvl2pPr>
            <a:lvl3pPr marL="1143000" indent="-228600" defTabSz="457200" eaLnBrk="0" hangingPunct="0">
              <a:defRPr sz="2400">
                <a:solidFill>
                  <a:schemeClr val="tx1"/>
                </a:solidFill>
                <a:latin typeface="Arial" panose="020B0604020202020204" pitchFamily="34" charset="0"/>
                <a:ea typeface="ヒラギノ角ゴ Pro W3" pitchFamily="-84" charset="-128"/>
              </a:defRPr>
            </a:lvl3pPr>
            <a:lvl4pPr marL="1600200" indent="-228600" defTabSz="457200" eaLnBrk="0" hangingPunct="0">
              <a:defRPr sz="2400">
                <a:solidFill>
                  <a:schemeClr val="tx1"/>
                </a:solidFill>
                <a:latin typeface="Arial" panose="020B0604020202020204" pitchFamily="34" charset="0"/>
                <a:ea typeface="ヒラギノ角ゴ Pro W3" pitchFamily="-84" charset="-128"/>
              </a:defRPr>
            </a:lvl4pPr>
            <a:lvl5pPr marL="2057400" indent="-228600" defTabSz="457200" eaLnBrk="0" hangingPunct="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marL="457200" indent="-457200" eaLnBrk="1" hangingPunct="1">
              <a:spcBef>
                <a:spcPts val="1200"/>
              </a:spcBef>
              <a:buFont typeface="Arial" panose="020B0604020202020204" pitchFamily="34" charset="0"/>
              <a:buChar char="•"/>
            </a:pPr>
            <a:r>
              <a:rPr lang="en-US" altLang="en-US" sz="3000" b="1" dirty="0">
                <a:solidFill>
                  <a:schemeClr val="tx2"/>
                </a:solidFill>
                <a:latin typeface="Arial Narrow" panose="020B0606020202030204" pitchFamily="34" charset="0"/>
                <a:ea typeface="MS PGothic" panose="020B0600070205080204" pitchFamily="34" charset="-128"/>
                <a:cs typeface="Georgia" panose="02040502050405020303" pitchFamily="18" charset="0"/>
              </a:rPr>
              <a:t>Tell others </a:t>
            </a:r>
            <a:r>
              <a:rPr lang="en-US" altLang="en-US" sz="3000" dirty="0">
                <a:solidFill>
                  <a:schemeClr val="tx1">
                    <a:lumMod val="75000"/>
                    <a:lumOff val="25000"/>
                  </a:schemeClr>
                </a:solidFill>
                <a:latin typeface="Arial Narrow" panose="020B0606020202030204" pitchFamily="34" charset="0"/>
                <a:ea typeface="MS PGothic" panose="020B0600070205080204" pitchFamily="34" charset="-128"/>
                <a:cs typeface="Georgia" panose="02040502050405020303" pitchFamily="18" charset="0"/>
              </a:rPr>
              <a:t>about the advantages of managing leads online</a:t>
            </a:r>
          </a:p>
          <a:p>
            <a:pPr marL="457200" indent="-457200" eaLnBrk="1" hangingPunct="1">
              <a:spcBef>
                <a:spcPts val="1200"/>
              </a:spcBef>
              <a:buFont typeface="Arial" panose="020B0604020202020204" pitchFamily="34" charset="0"/>
              <a:buChar char="•"/>
            </a:pPr>
            <a:r>
              <a:rPr lang="en-US" altLang="en-US" sz="3000" b="1" dirty="0">
                <a:solidFill>
                  <a:schemeClr val="tx2"/>
                </a:solidFill>
                <a:latin typeface="Arial Narrow" panose="020B0606020202030204" pitchFamily="34" charset="0"/>
                <a:ea typeface="MS PGothic" panose="020B0600070205080204" pitchFamily="34" charset="-128"/>
                <a:cs typeface="Georgia" panose="02040502050405020303" pitchFamily="18" charset="0"/>
              </a:rPr>
              <a:t>Tell your district </a:t>
            </a:r>
            <a:r>
              <a:rPr lang="en-US" altLang="en-US" sz="3000" dirty="0">
                <a:solidFill>
                  <a:schemeClr val="tx1">
                    <a:lumMod val="75000"/>
                    <a:lumOff val="25000"/>
                  </a:schemeClr>
                </a:solidFill>
                <a:latin typeface="Arial Narrow" panose="020B0606020202030204" pitchFamily="34" charset="0"/>
                <a:ea typeface="MS PGothic" panose="020B0600070205080204" pitchFamily="34" charset="-128"/>
                <a:cs typeface="Georgia" panose="02040502050405020303" pitchFamily="18" charset="0"/>
              </a:rPr>
              <a:t>that your club is looking for leads</a:t>
            </a:r>
            <a:endParaRPr lang="en-US" altLang="en-US" sz="3000" b="1" dirty="0">
              <a:solidFill>
                <a:schemeClr val="tx2"/>
              </a:solidFill>
              <a:latin typeface="Arial Narrow" panose="020B0606020202030204" pitchFamily="34" charset="0"/>
              <a:ea typeface="MS PGothic" panose="020B0600070205080204" pitchFamily="34" charset="-128"/>
              <a:cs typeface="Georgia" panose="02040502050405020303" pitchFamily="18" charset="0"/>
            </a:endParaRPr>
          </a:p>
          <a:p>
            <a:pPr marL="457200" indent="-457200" eaLnBrk="1" hangingPunct="1">
              <a:spcBef>
                <a:spcPts val="1200"/>
              </a:spcBef>
              <a:buFont typeface="Arial" panose="020B0604020202020204" pitchFamily="34" charset="0"/>
              <a:buChar char="•"/>
            </a:pPr>
            <a:r>
              <a:rPr lang="en-US" altLang="en-US" sz="3000" b="1" dirty="0">
                <a:solidFill>
                  <a:schemeClr val="tx2"/>
                </a:solidFill>
                <a:latin typeface="Arial Narrow" panose="020B0606020202030204" pitchFamily="34" charset="0"/>
                <a:ea typeface="MS PGothic" panose="020B0600070205080204" pitchFamily="34" charset="-128"/>
                <a:cs typeface="Georgia" panose="02040502050405020303" pitchFamily="18" charset="0"/>
              </a:rPr>
              <a:t>Make sure your district leaders know </a:t>
            </a:r>
            <a:r>
              <a:rPr lang="en-US" altLang="en-US" sz="3000" dirty="0">
                <a:solidFill>
                  <a:schemeClr val="tx1">
                    <a:lumMod val="75000"/>
                    <a:lumOff val="25000"/>
                  </a:schemeClr>
                </a:solidFill>
                <a:latin typeface="Arial Narrow" panose="020B0606020202030204" pitchFamily="34" charset="0"/>
                <a:ea typeface="MS PGothic" panose="020B0600070205080204" pitchFamily="34" charset="-128"/>
                <a:cs typeface="Georgia" panose="02040502050405020303" pitchFamily="18" charset="0"/>
              </a:rPr>
              <a:t>what your club offers candidates</a:t>
            </a:r>
            <a:endParaRPr lang="en-US" altLang="en-US" sz="3000" b="1" dirty="0">
              <a:solidFill>
                <a:schemeClr val="tx2"/>
              </a:solidFill>
              <a:latin typeface="Arial Narrow" panose="020B0606020202030204" pitchFamily="34" charset="0"/>
              <a:ea typeface="MS PGothic" panose="020B0600070205080204" pitchFamily="34" charset="-128"/>
              <a:cs typeface="Georgia" panose="02040502050405020303" pitchFamily="18" charset="0"/>
            </a:endParaRPr>
          </a:p>
          <a:p>
            <a:pPr marL="457200" indent="-457200" eaLnBrk="1" hangingPunct="1">
              <a:spcBef>
                <a:spcPts val="1200"/>
              </a:spcBef>
              <a:buFont typeface="Arial" panose="020B0604020202020204" pitchFamily="34" charset="0"/>
              <a:buChar char="•"/>
            </a:pPr>
            <a:r>
              <a:rPr lang="en-US" altLang="en-US" sz="3000" b="1" dirty="0">
                <a:solidFill>
                  <a:schemeClr val="tx2"/>
                </a:solidFill>
                <a:latin typeface="Arial Narrow" panose="020B0606020202030204" pitchFamily="34" charset="0"/>
                <a:ea typeface="MS PGothic" panose="020B0600070205080204" pitchFamily="34" charset="-128"/>
                <a:cs typeface="Georgia" panose="02040502050405020303" pitchFamily="18" charset="0"/>
              </a:rPr>
              <a:t>Make a plan </a:t>
            </a:r>
            <a:r>
              <a:rPr lang="en-US" altLang="en-US" sz="3000" dirty="0">
                <a:solidFill>
                  <a:schemeClr val="tx1">
                    <a:lumMod val="75000"/>
                    <a:lumOff val="25000"/>
                  </a:schemeClr>
                </a:solidFill>
                <a:latin typeface="Arial Narrow" panose="020B0606020202030204" pitchFamily="34" charset="0"/>
                <a:ea typeface="MS PGothic" panose="020B0600070205080204" pitchFamily="34" charset="-128"/>
                <a:cs typeface="Georgia" panose="02040502050405020303" pitchFamily="18" charset="0"/>
              </a:rPr>
              <a:t>for managing leads</a:t>
            </a:r>
          </a:p>
          <a:p>
            <a:pPr marL="457200" indent="-457200" eaLnBrk="1" hangingPunct="1">
              <a:spcBef>
                <a:spcPts val="1200"/>
              </a:spcBef>
              <a:buFont typeface="Arial" panose="020B0604020202020204" pitchFamily="34" charset="0"/>
              <a:buChar char="•"/>
            </a:pPr>
            <a:r>
              <a:rPr lang="en-US" altLang="en-US" sz="3000" b="1" dirty="0">
                <a:solidFill>
                  <a:schemeClr val="tx2"/>
                </a:solidFill>
                <a:latin typeface="Arial Narrow" panose="020B0606020202030204" pitchFamily="34" charset="0"/>
                <a:ea typeface="MS PGothic" panose="020B0600070205080204" pitchFamily="34" charset="-128"/>
                <a:cs typeface="Georgia" panose="02040502050405020303" pitchFamily="18" charset="0"/>
              </a:rPr>
              <a:t>Encourage new leads </a:t>
            </a:r>
            <a:r>
              <a:rPr lang="en-US" altLang="en-US" sz="3000" dirty="0">
                <a:solidFill>
                  <a:schemeClr val="tx1">
                    <a:lumMod val="75000"/>
                    <a:lumOff val="25000"/>
                  </a:schemeClr>
                </a:solidFill>
                <a:latin typeface="Arial Narrow" panose="020B0606020202030204" pitchFamily="34" charset="0"/>
                <a:ea typeface="MS PGothic" panose="020B0600070205080204" pitchFamily="34" charset="-128"/>
                <a:cs typeface="Georgia" panose="02040502050405020303" pitchFamily="18" charset="0"/>
              </a:rPr>
              <a:t>by linking to rotary.org/join on your website and social media pages and including it in brochures and other materials</a:t>
            </a:r>
            <a:r>
              <a:rPr lang="en-US" altLang="en-US" sz="3200" dirty="0">
                <a:solidFill>
                  <a:schemeClr val="tx1">
                    <a:lumMod val="65000"/>
                    <a:lumOff val="35000"/>
                  </a:schemeClr>
                </a:solidFill>
                <a:latin typeface="Georgia" panose="02040502050405020303" pitchFamily="18" charset="0"/>
                <a:ea typeface="MS PGothic" panose="020B0600070205080204" pitchFamily="34" charset="-128"/>
                <a:cs typeface="Georgia" panose="02040502050405020303" pitchFamily="18" charset="0"/>
              </a:rPr>
              <a:t/>
            </a:r>
            <a:br>
              <a:rPr lang="en-US" altLang="en-US" sz="3200" dirty="0">
                <a:solidFill>
                  <a:schemeClr val="tx1">
                    <a:lumMod val="65000"/>
                    <a:lumOff val="35000"/>
                  </a:schemeClr>
                </a:solidFill>
                <a:latin typeface="Georgia" panose="02040502050405020303" pitchFamily="18" charset="0"/>
                <a:ea typeface="MS PGothic" panose="020B0600070205080204" pitchFamily="34" charset="-128"/>
                <a:cs typeface="Georgia" panose="02040502050405020303" pitchFamily="18" charset="0"/>
              </a:rPr>
            </a:br>
            <a:r>
              <a:rPr lang="en-US" altLang="en-US" sz="3600" dirty="0">
                <a:solidFill>
                  <a:schemeClr val="tx1">
                    <a:lumMod val="75000"/>
                    <a:lumOff val="25000"/>
                  </a:schemeClr>
                </a:solidFill>
                <a:latin typeface="Georgia" panose="02040502050405020303" pitchFamily="18" charset="0"/>
                <a:ea typeface="MS PGothic" panose="020B0600070205080204" pitchFamily="34" charset="-128"/>
                <a:cs typeface="Georgia" panose="02040502050405020303" pitchFamily="18" charset="0"/>
              </a:rPr>
              <a:t/>
            </a:r>
            <a:br>
              <a:rPr lang="en-US" altLang="en-US" sz="3600" dirty="0">
                <a:solidFill>
                  <a:schemeClr val="tx1">
                    <a:lumMod val="75000"/>
                    <a:lumOff val="25000"/>
                  </a:schemeClr>
                </a:solidFill>
                <a:latin typeface="Georgia" panose="02040502050405020303" pitchFamily="18" charset="0"/>
                <a:ea typeface="MS PGothic" panose="020B0600070205080204" pitchFamily="34" charset="-128"/>
                <a:cs typeface="Georgia" panose="02040502050405020303" pitchFamily="18" charset="0"/>
              </a:rPr>
            </a:br>
            <a:endParaRPr lang="en-US" altLang="en-US" sz="3600" dirty="0">
              <a:solidFill>
                <a:schemeClr val="tx1">
                  <a:lumMod val="75000"/>
                  <a:lumOff val="25000"/>
                </a:schemeClr>
              </a:solidFill>
              <a:latin typeface="Georgia" panose="02040502050405020303" pitchFamily="18" charset="0"/>
              <a:ea typeface="MS PGothic" panose="020B0600070205080204" pitchFamily="34" charset="-128"/>
              <a:cs typeface="Georgia" panose="02040502050405020303" pitchFamily="18" charset="0"/>
            </a:endParaRPr>
          </a:p>
        </p:txBody>
      </p:sp>
    </p:spTree>
    <p:custDataLst>
      <p:tags r:id="rId1"/>
    </p:custDataLst>
    <p:extLst>
      <p:ext uri="{BB962C8B-B14F-4D97-AF65-F5344CB8AC3E}">
        <p14:creationId xmlns:p14="http://schemas.microsoft.com/office/powerpoint/2010/main" val="179565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90800"/>
            <a:ext cx="9144000" cy="15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Arial Narrow" panose="020B0606020202030204" pitchFamily="34" charset="0"/>
              </a:rPr>
              <a:t>QUESTIONS?</a:t>
            </a:r>
          </a:p>
        </p:txBody>
      </p:sp>
      <p:sp>
        <p:nvSpPr>
          <p:cNvPr id="6" name="Rectangle 5"/>
          <p:cNvSpPr/>
          <p:nvPr/>
        </p:nvSpPr>
        <p:spPr>
          <a:xfrm>
            <a:off x="0" y="2590800"/>
            <a:ext cx="9144000" cy="1524000"/>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7200" dirty="0">
                <a:latin typeface="Arial Narrow" panose="020B0606020202030204" pitchFamily="34" charset="0"/>
              </a:rPr>
              <a:t>QUESTIONS?</a:t>
            </a:r>
          </a:p>
        </p:txBody>
      </p:sp>
    </p:spTree>
    <p:custDataLst>
      <p:tags r:id="rId1"/>
    </p:custDataLst>
    <p:extLst>
      <p:ext uri="{BB962C8B-B14F-4D97-AF65-F5344CB8AC3E}">
        <p14:creationId xmlns:p14="http://schemas.microsoft.com/office/powerpoint/2010/main" val="10046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RI MEMBERSHIP SUPPORT</a:t>
            </a:r>
            <a:endParaRPr lang="en-US" sz="3200" dirty="0"/>
          </a:p>
        </p:txBody>
      </p:sp>
      <p:sp>
        <p:nvSpPr>
          <p:cNvPr id="4" name="Content Placeholder 3"/>
          <p:cNvSpPr>
            <a:spLocks noGrp="1"/>
          </p:cNvSpPr>
          <p:nvPr>
            <p:ph idx="1"/>
          </p:nvPr>
        </p:nvSpPr>
        <p:spPr>
          <a:xfrm>
            <a:off x="457200" y="1219200"/>
            <a:ext cx="8229600" cy="4876800"/>
          </a:xfrm>
        </p:spPr>
        <p:txBody>
          <a:bodyPr/>
          <a:lstStyle/>
          <a:p>
            <a:pPr marL="0" lvl="0" indent="0" algn="ctr">
              <a:buNone/>
            </a:pPr>
            <a:endParaRPr lang="en-US" sz="2600" dirty="0" smtClean="0">
              <a:solidFill>
                <a:srgbClr val="59544F"/>
              </a:solidFill>
            </a:endParaRPr>
          </a:p>
          <a:p>
            <a:pPr marL="0" lvl="0" indent="0" algn="ctr">
              <a:buNone/>
            </a:pPr>
            <a:r>
              <a:rPr lang="en-US" sz="2600" dirty="0" smtClean="0">
                <a:solidFill>
                  <a:srgbClr val="59544F"/>
                </a:solidFill>
              </a:rPr>
              <a:t>Questions </a:t>
            </a:r>
            <a:r>
              <a:rPr lang="en-US" sz="2600" dirty="0">
                <a:solidFill>
                  <a:srgbClr val="59544F"/>
                </a:solidFill>
              </a:rPr>
              <a:t>on policy/procedures? Looking for ideas? Successes to share? Contact </a:t>
            </a:r>
            <a:r>
              <a:rPr lang="en-US" sz="2600" dirty="0" smtClean="0">
                <a:solidFill>
                  <a:srgbClr val="59544F"/>
                </a:solidFill>
              </a:rPr>
              <a:t>me! I’m </a:t>
            </a:r>
            <a:r>
              <a:rPr lang="en-US" sz="2600" dirty="0">
                <a:solidFill>
                  <a:srgbClr val="59544F"/>
                </a:solidFill>
              </a:rPr>
              <a:t>here to help!</a:t>
            </a:r>
          </a:p>
          <a:p>
            <a:pPr marL="0" indent="0">
              <a:buNone/>
            </a:pPr>
            <a:endParaRPr lang="en-US" dirty="0" smtClean="0"/>
          </a:p>
          <a:p>
            <a:pPr marL="0" indent="0">
              <a:buNone/>
            </a:pPr>
            <a:endParaRPr lang="en-US" dirty="0"/>
          </a:p>
          <a:p>
            <a:pPr marL="0" indent="0">
              <a:buNone/>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9274" y="2667000"/>
            <a:ext cx="1919705" cy="2879558"/>
          </a:xfrm>
          <a:prstGeom prst="rect">
            <a:avLst/>
          </a:prstGeom>
        </p:spPr>
      </p:pic>
      <p:sp>
        <p:nvSpPr>
          <p:cNvPr id="8" name="TextBox 7"/>
          <p:cNvSpPr txBox="1"/>
          <p:nvPr/>
        </p:nvSpPr>
        <p:spPr>
          <a:xfrm>
            <a:off x="3784390" y="3321949"/>
            <a:ext cx="4316998" cy="1569660"/>
          </a:xfrm>
          <a:prstGeom prst="rect">
            <a:avLst/>
          </a:prstGeom>
          <a:noFill/>
        </p:spPr>
        <p:txBody>
          <a:bodyPr wrap="square" rtlCol="0">
            <a:spAutoFit/>
          </a:bodyPr>
          <a:lstStyle/>
          <a:p>
            <a:r>
              <a:rPr lang="en-US" sz="2400" b="1" dirty="0" smtClean="0">
                <a:solidFill>
                  <a:srgbClr val="59544F"/>
                </a:solidFill>
              </a:rPr>
              <a:t>Haris Sofradzija</a:t>
            </a:r>
          </a:p>
          <a:p>
            <a:r>
              <a:rPr lang="en-US" sz="2400" b="1" dirty="0" smtClean="0">
                <a:solidFill>
                  <a:srgbClr val="59544F"/>
                </a:solidFill>
              </a:rPr>
              <a:t>RI Regional Membership Officer</a:t>
            </a:r>
          </a:p>
          <a:p>
            <a:r>
              <a:rPr lang="en-US" sz="2400" b="1" i="1" dirty="0" smtClean="0">
                <a:solidFill>
                  <a:srgbClr val="59544F"/>
                </a:solidFill>
              </a:rPr>
              <a:t>haris.sofradzija@rotary.org</a:t>
            </a:r>
          </a:p>
          <a:p>
            <a:r>
              <a:rPr lang="en-US" sz="2400" b="1" dirty="0" smtClean="0">
                <a:solidFill>
                  <a:srgbClr val="59544F"/>
                </a:solidFill>
              </a:rPr>
              <a:t>1.847.866.3105</a:t>
            </a:r>
          </a:p>
        </p:txBody>
      </p:sp>
    </p:spTree>
    <p:extLst>
      <p:ext uri="{BB962C8B-B14F-4D97-AF65-F5344CB8AC3E}">
        <p14:creationId xmlns:p14="http://schemas.microsoft.com/office/powerpoint/2010/main" val="258072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prstClr val="white"/>
                </a:solidFill>
              </a:rPr>
              <a:t>DISTRICT 6600 MEMBERSHIP TRENDS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861827079"/>
              </p:ext>
            </p:extLst>
          </p:nvPr>
        </p:nvGraphicFramePr>
        <p:xfrm>
          <a:off x="533400" y="1295400"/>
          <a:ext cx="80772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489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prstClr val="white"/>
                </a:solidFill>
              </a:rPr>
              <a:t>DISTRICTS 6630 &amp; 6650 MEMBERSHIP TRENDS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168746000"/>
              </p:ext>
            </p:extLst>
          </p:nvPr>
        </p:nvGraphicFramePr>
        <p:xfrm>
          <a:off x="457200" y="1219200"/>
          <a:ext cx="8153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2431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2362200" y="0"/>
            <a:ext cx="1994788" cy="2971800"/>
          </a:xfrm>
          <a:prstGeom prst="rect">
            <a:avLst/>
          </a:prstGeom>
        </p:spPr>
      </p:pic>
      <p:sp>
        <p:nvSpPr>
          <p:cNvPr id="4" name="Rectangle 3"/>
          <p:cNvSpPr/>
          <p:nvPr/>
        </p:nvSpPr>
        <p:spPr>
          <a:xfrm>
            <a:off x="0" y="0"/>
            <a:ext cx="2362200" cy="6858000"/>
          </a:xfrm>
          <a:prstGeom prst="rect">
            <a:avLst/>
          </a:prstGeom>
          <a:solidFill>
            <a:srgbClr val="005DAA"/>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Title 1"/>
          <p:cNvSpPr txBox="1">
            <a:spLocks/>
          </p:cNvSpPr>
          <p:nvPr/>
        </p:nvSpPr>
        <p:spPr>
          <a:xfrm>
            <a:off x="-76200" y="838200"/>
            <a:ext cx="2514600" cy="12192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00" b="1" dirty="0">
                <a:solidFill>
                  <a:schemeClr val="bg1"/>
                </a:solidFill>
                <a:latin typeface="Arial Narrow" panose="020B0606020202030204" pitchFamily="34" charset="0"/>
              </a:rPr>
              <a:t>GENDER SUMMARY:</a:t>
            </a:r>
          </a:p>
        </p:txBody>
      </p:sp>
      <p:sp>
        <p:nvSpPr>
          <p:cNvPr id="12" name="Title 1"/>
          <p:cNvSpPr txBox="1">
            <a:spLocks/>
          </p:cNvSpPr>
          <p:nvPr/>
        </p:nvSpPr>
        <p:spPr>
          <a:xfrm>
            <a:off x="-167676" y="4343400"/>
            <a:ext cx="25146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00" b="1" dirty="0">
                <a:solidFill>
                  <a:schemeClr val="bg1"/>
                </a:solidFill>
                <a:latin typeface="Arial Narrow" panose="020B0606020202030204" pitchFamily="34" charset="0"/>
              </a:rPr>
              <a:t>AGE </a:t>
            </a:r>
            <a:br>
              <a:rPr lang="en-US" sz="2800" b="1" dirty="0">
                <a:solidFill>
                  <a:schemeClr val="bg1"/>
                </a:solidFill>
                <a:latin typeface="Arial Narrow" panose="020B0606020202030204" pitchFamily="34" charset="0"/>
              </a:rPr>
            </a:br>
            <a:r>
              <a:rPr lang="en-US" sz="2800" b="1" dirty="0">
                <a:solidFill>
                  <a:schemeClr val="bg1"/>
                </a:solidFill>
                <a:latin typeface="Arial Narrow" panose="020B0606020202030204" pitchFamily="34" charset="0"/>
              </a:rPr>
              <a:t>SUMMARY: </a:t>
            </a:r>
          </a:p>
        </p:txBody>
      </p:sp>
      <p:sp>
        <p:nvSpPr>
          <p:cNvPr id="20" name="Title 1"/>
          <p:cNvSpPr txBox="1">
            <a:spLocks/>
          </p:cNvSpPr>
          <p:nvPr/>
        </p:nvSpPr>
        <p:spPr>
          <a:xfrm>
            <a:off x="6707579" y="5562600"/>
            <a:ext cx="25146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endParaRPr lang="en-US" sz="2800" dirty="0">
              <a:solidFill>
                <a:schemeClr val="tx1">
                  <a:lumMod val="50000"/>
                </a:schemeClr>
              </a:solidFill>
              <a:latin typeface="Arial Narrow" panose="020B0606020202030204" pitchFamily="34" charset="0"/>
            </a:endParaRPr>
          </a:p>
        </p:txBody>
      </p:sp>
      <p:graphicFrame>
        <p:nvGraphicFramePr>
          <p:cNvPr id="23" name="Content Placeholder 6"/>
          <p:cNvGraphicFramePr>
            <a:graphicFrameLocks/>
          </p:cNvGraphicFramePr>
          <p:nvPr>
            <p:extLst/>
          </p:nvPr>
        </p:nvGraphicFramePr>
        <p:xfrm>
          <a:off x="2971800" y="3218557"/>
          <a:ext cx="5562600" cy="3474720"/>
        </p:xfrm>
        <a:graphic>
          <a:graphicData uri="http://schemas.openxmlformats.org/drawingml/2006/table">
            <a:tbl>
              <a:tblPr firstRow="1" bandRow="1">
                <a:tableStyleId>{8EC20E35-A176-4012-BC5E-935CFFF8708E}</a:tableStyleId>
              </a:tblPr>
              <a:tblGrid>
                <a:gridCol w="2819400">
                  <a:extLst>
                    <a:ext uri="{9D8B030D-6E8A-4147-A177-3AD203B41FA5}">
                      <a16:colId xmlns:a16="http://schemas.microsoft.com/office/drawing/2014/main" val="906098905"/>
                    </a:ext>
                  </a:extLst>
                </a:gridCol>
                <a:gridCol w="2743200">
                  <a:extLst>
                    <a:ext uri="{9D8B030D-6E8A-4147-A177-3AD203B41FA5}">
                      <a16:colId xmlns:a16="http://schemas.microsoft.com/office/drawing/2014/main" val="1401047628"/>
                    </a:ext>
                  </a:extLst>
                </a:gridCol>
              </a:tblGrid>
              <a:tr h="499303">
                <a:tc>
                  <a:txBody>
                    <a:bodyPr/>
                    <a:lstStyle/>
                    <a:p>
                      <a:pPr algn="l"/>
                      <a:r>
                        <a:rPr lang="en-US" sz="2800" baseline="0" dirty="0" smtClean="0">
                          <a:latin typeface="Arial Narrow" panose="020B0606020202030204" pitchFamily="34" charset="0"/>
                        </a:rPr>
                        <a:t>AGE RANGE</a:t>
                      </a:r>
                      <a:endParaRPr lang="en-US" sz="2800" dirty="0">
                        <a:latin typeface="Arial Narrow" panose="020B0606020202030204" pitchFamily="34" charset="0"/>
                      </a:endParaRPr>
                    </a:p>
                  </a:txBody>
                  <a:tcPr/>
                </a:tc>
                <a:tc>
                  <a:txBody>
                    <a:bodyPr/>
                    <a:lstStyle/>
                    <a:p>
                      <a:pPr algn="ctr"/>
                      <a:endParaRPr lang="en-US" sz="2800" dirty="0">
                        <a:latin typeface="Arial Narrow" panose="020B0606020202030204" pitchFamily="34" charset="0"/>
                      </a:endParaRPr>
                    </a:p>
                  </a:txBody>
                  <a:tcPr/>
                </a:tc>
                <a:extLst>
                  <a:ext uri="{0D108BD9-81ED-4DB2-BD59-A6C34878D82A}">
                    <a16:rowId xmlns:a16="http://schemas.microsoft.com/office/drawing/2014/main" val="1121330239"/>
                  </a:ext>
                </a:extLst>
              </a:tr>
              <a:tr h="478802">
                <a:tc>
                  <a:txBody>
                    <a:bodyPr/>
                    <a:lstStyle/>
                    <a:p>
                      <a:pPr algn="r"/>
                      <a:r>
                        <a:rPr lang="en-US" sz="2800" baseline="0" dirty="0" smtClean="0">
                          <a:solidFill>
                            <a:srgbClr val="58585A"/>
                          </a:solidFill>
                          <a:latin typeface="Arial Narrow" panose="020B0606020202030204" pitchFamily="34" charset="0"/>
                        </a:rPr>
                        <a:t>Under </a:t>
                      </a:r>
                      <a:r>
                        <a:rPr lang="en-US" sz="2800" baseline="0" dirty="0">
                          <a:solidFill>
                            <a:srgbClr val="58585A"/>
                          </a:solidFill>
                          <a:latin typeface="Arial Narrow" panose="020B0606020202030204" pitchFamily="34" charset="0"/>
                        </a:rPr>
                        <a:t>40</a:t>
                      </a:r>
                      <a:endParaRPr lang="en-US" sz="2800" dirty="0">
                        <a:solidFill>
                          <a:srgbClr val="58585A"/>
                        </a:solidFill>
                        <a:latin typeface="Arial Narrow" panose="020B0606020202030204" pitchFamily="34" charset="0"/>
                      </a:endParaRPr>
                    </a:p>
                  </a:txBody>
                  <a:tcPr anchor="ctr"/>
                </a:tc>
                <a:tc>
                  <a:txBody>
                    <a:bodyPr/>
                    <a:lstStyle/>
                    <a:p>
                      <a:pPr marL="0" algn="ctr" defTabSz="457200" rtl="0" eaLnBrk="1" latinLnBrk="0" hangingPunct="1"/>
                      <a:r>
                        <a:rPr lang="en-US" sz="3600" b="1" kern="1200" dirty="0">
                          <a:solidFill>
                            <a:srgbClr val="FF0000"/>
                          </a:solidFill>
                          <a:latin typeface="Arial Narrow" panose="020B0606020202030204" pitchFamily="34" charset="0"/>
                          <a:ea typeface="+mn-ea"/>
                          <a:cs typeface="+mn-cs"/>
                        </a:rPr>
                        <a:t>6</a:t>
                      </a:r>
                      <a:r>
                        <a:rPr lang="en-US" sz="3600" b="1" kern="1200" dirty="0" smtClean="0">
                          <a:solidFill>
                            <a:srgbClr val="FF0000"/>
                          </a:solidFill>
                          <a:latin typeface="Arial Narrow" panose="020B0606020202030204" pitchFamily="34" charset="0"/>
                          <a:ea typeface="+mn-ea"/>
                          <a:cs typeface="+mn-cs"/>
                        </a:rPr>
                        <a:t>%</a:t>
                      </a:r>
                      <a:endParaRPr lang="en-US" sz="3600" b="1" kern="1200" dirty="0">
                        <a:solidFill>
                          <a:srgbClr val="FF0000"/>
                        </a:solidFill>
                        <a:latin typeface="Arial Narrow" panose="020B0606020202030204" pitchFamily="34" charset="0"/>
                        <a:ea typeface="+mn-ea"/>
                        <a:cs typeface="+mn-cs"/>
                      </a:endParaRPr>
                    </a:p>
                  </a:txBody>
                  <a:tcPr anchor="ctr"/>
                </a:tc>
                <a:extLst>
                  <a:ext uri="{0D108BD9-81ED-4DB2-BD59-A6C34878D82A}">
                    <a16:rowId xmlns:a16="http://schemas.microsoft.com/office/drawing/2014/main" val="1810962827"/>
                  </a:ext>
                </a:extLst>
              </a:tr>
              <a:tr h="486168">
                <a:tc>
                  <a:txBody>
                    <a:bodyPr/>
                    <a:lstStyle/>
                    <a:p>
                      <a:pPr algn="r"/>
                      <a:r>
                        <a:rPr lang="en-US" sz="2800" dirty="0">
                          <a:solidFill>
                            <a:srgbClr val="58585A"/>
                          </a:solidFill>
                          <a:latin typeface="Arial Narrow" panose="020B0606020202030204" pitchFamily="34" charset="0"/>
                        </a:rPr>
                        <a:t>40-49</a:t>
                      </a:r>
                    </a:p>
                  </a:txBody>
                  <a:tcPr anchor="ctr"/>
                </a:tc>
                <a:tc>
                  <a:txBody>
                    <a:bodyPr/>
                    <a:lstStyle/>
                    <a:p>
                      <a:pPr algn="ctr"/>
                      <a:r>
                        <a:rPr lang="en-US" sz="2800" b="0" dirty="0" smtClean="0">
                          <a:solidFill>
                            <a:schemeClr val="tx1">
                              <a:lumMod val="75000"/>
                            </a:schemeClr>
                          </a:solidFill>
                          <a:latin typeface="Arial Narrow" panose="020B0606020202030204" pitchFamily="34" charset="0"/>
                        </a:rPr>
                        <a:t>10%</a:t>
                      </a:r>
                      <a:endParaRPr lang="en-US" sz="2800" b="0" dirty="0">
                        <a:solidFill>
                          <a:schemeClr val="tx1">
                            <a:lumMod val="75000"/>
                          </a:schemeClr>
                        </a:solidFill>
                        <a:latin typeface="Arial Narrow" panose="020B0606020202030204" pitchFamily="34" charset="0"/>
                      </a:endParaRPr>
                    </a:p>
                  </a:txBody>
                  <a:tcPr anchor="ctr"/>
                </a:tc>
                <a:extLst>
                  <a:ext uri="{0D108BD9-81ED-4DB2-BD59-A6C34878D82A}">
                    <a16:rowId xmlns:a16="http://schemas.microsoft.com/office/drawing/2014/main" val="2959540792"/>
                  </a:ext>
                </a:extLst>
              </a:tr>
              <a:tr h="600560">
                <a:tc>
                  <a:txBody>
                    <a:bodyPr/>
                    <a:lstStyle/>
                    <a:p>
                      <a:pPr algn="r"/>
                      <a:r>
                        <a:rPr lang="en-US" sz="2800" dirty="0">
                          <a:solidFill>
                            <a:srgbClr val="58585A"/>
                          </a:solidFill>
                          <a:latin typeface="Arial Narrow" panose="020B0606020202030204" pitchFamily="34" charset="0"/>
                        </a:rPr>
                        <a:t>50-69</a:t>
                      </a:r>
                    </a:p>
                  </a:txBody>
                  <a:tcPr anchor="ctr"/>
                </a:tc>
                <a:tc>
                  <a:txBody>
                    <a:bodyPr/>
                    <a:lstStyle/>
                    <a:p>
                      <a:pPr algn="ctr"/>
                      <a:r>
                        <a:rPr lang="en-US" sz="3600" b="1" dirty="0" smtClean="0">
                          <a:solidFill>
                            <a:srgbClr val="005DAA"/>
                          </a:solidFill>
                          <a:latin typeface="Arial Narrow" panose="020B0606020202030204" pitchFamily="34" charset="0"/>
                        </a:rPr>
                        <a:t>28%</a:t>
                      </a:r>
                      <a:endParaRPr lang="en-US" sz="3600" b="1" dirty="0">
                        <a:solidFill>
                          <a:srgbClr val="005DAA"/>
                        </a:solidFill>
                        <a:latin typeface="Arial Narrow" panose="020B0606020202030204" pitchFamily="34" charset="0"/>
                      </a:endParaRPr>
                    </a:p>
                  </a:txBody>
                  <a:tcPr anchor="ctr"/>
                </a:tc>
                <a:extLst>
                  <a:ext uri="{0D108BD9-81ED-4DB2-BD59-A6C34878D82A}">
                    <a16:rowId xmlns:a16="http://schemas.microsoft.com/office/drawing/2014/main" val="1674228846"/>
                  </a:ext>
                </a:extLst>
              </a:tr>
              <a:tr h="486168">
                <a:tc>
                  <a:txBody>
                    <a:bodyPr/>
                    <a:lstStyle/>
                    <a:p>
                      <a:pPr algn="r"/>
                      <a:r>
                        <a:rPr lang="en-US" sz="2800" dirty="0" smtClean="0">
                          <a:solidFill>
                            <a:srgbClr val="58585A"/>
                          </a:solidFill>
                          <a:latin typeface="Arial Narrow" panose="020B0606020202030204" pitchFamily="34" charset="0"/>
                        </a:rPr>
                        <a:t>Over</a:t>
                      </a:r>
                      <a:r>
                        <a:rPr lang="en-US" sz="2800" baseline="0" dirty="0" smtClean="0">
                          <a:solidFill>
                            <a:srgbClr val="58585A"/>
                          </a:solidFill>
                          <a:latin typeface="Arial Narrow" panose="020B0606020202030204" pitchFamily="34" charset="0"/>
                        </a:rPr>
                        <a:t> </a:t>
                      </a:r>
                      <a:r>
                        <a:rPr lang="en-US" sz="2800" dirty="0" smtClean="0">
                          <a:solidFill>
                            <a:srgbClr val="58585A"/>
                          </a:solidFill>
                          <a:latin typeface="Arial Narrow" panose="020B0606020202030204" pitchFamily="34" charset="0"/>
                        </a:rPr>
                        <a:t>70</a:t>
                      </a:r>
                      <a:endParaRPr lang="en-US" sz="2800" dirty="0">
                        <a:solidFill>
                          <a:srgbClr val="58585A"/>
                        </a:solidFill>
                        <a:latin typeface="Arial Narrow" panose="020B0606020202030204" pitchFamily="34" charset="0"/>
                      </a:endParaRPr>
                    </a:p>
                  </a:txBody>
                  <a:tcPr anchor="ctr"/>
                </a:tc>
                <a:tc>
                  <a:txBody>
                    <a:bodyPr/>
                    <a:lstStyle/>
                    <a:p>
                      <a:pPr algn="ctr"/>
                      <a:r>
                        <a:rPr lang="en-US" sz="2800" b="0" dirty="0" smtClean="0">
                          <a:solidFill>
                            <a:schemeClr val="tx1">
                              <a:lumMod val="75000"/>
                            </a:schemeClr>
                          </a:solidFill>
                          <a:latin typeface="Arial Narrow" panose="020B0606020202030204" pitchFamily="34" charset="0"/>
                        </a:rPr>
                        <a:t>15%</a:t>
                      </a:r>
                      <a:endParaRPr lang="en-US" sz="2800" b="0" dirty="0">
                        <a:solidFill>
                          <a:schemeClr val="tx1">
                            <a:lumMod val="75000"/>
                          </a:schemeClr>
                        </a:solidFill>
                        <a:latin typeface="Arial Narrow" panose="020B0606020202030204" pitchFamily="34" charset="0"/>
                      </a:endParaRPr>
                    </a:p>
                  </a:txBody>
                  <a:tcPr anchor="ctr"/>
                </a:tc>
                <a:extLst>
                  <a:ext uri="{0D108BD9-81ED-4DB2-BD59-A6C34878D82A}">
                    <a16:rowId xmlns:a16="http://schemas.microsoft.com/office/drawing/2014/main" val="1695266039"/>
                  </a:ext>
                </a:extLst>
              </a:tr>
              <a:tr h="558045">
                <a:tc>
                  <a:txBody>
                    <a:bodyPr/>
                    <a:lstStyle/>
                    <a:p>
                      <a:pPr algn="r"/>
                      <a:r>
                        <a:rPr lang="en-US" sz="3600" b="1" dirty="0">
                          <a:solidFill>
                            <a:srgbClr val="58585A"/>
                          </a:solidFill>
                          <a:latin typeface="Arial Narrow" panose="020B0606020202030204" pitchFamily="34" charset="0"/>
                        </a:rPr>
                        <a:t>UNREPORTED</a:t>
                      </a:r>
                    </a:p>
                  </a:txBody>
                  <a:tcPr anchor="ctr"/>
                </a:tc>
                <a:tc>
                  <a:txBody>
                    <a:bodyPr/>
                    <a:lstStyle/>
                    <a:p>
                      <a:pPr algn="ctr"/>
                      <a:r>
                        <a:rPr lang="en-US" sz="3600" b="1" dirty="0" smtClean="0">
                          <a:solidFill>
                            <a:schemeClr val="tx1">
                              <a:lumMod val="75000"/>
                            </a:schemeClr>
                          </a:solidFill>
                          <a:latin typeface="Arial Narrow" panose="020B0606020202030204" pitchFamily="34" charset="0"/>
                        </a:rPr>
                        <a:t>41%</a:t>
                      </a:r>
                      <a:endParaRPr lang="en-US" sz="3600" b="1" dirty="0">
                        <a:solidFill>
                          <a:schemeClr val="tx1">
                            <a:lumMod val="75000"/>
                          </a:schemeClr>
                        </a:solidFill>
                        <a:latin typeface="Arial Narrow" panose="020B0606020202030204" pitchFamily="34" charset="0"/>
                      </a:endParaRPr>
                    </a:p>
                  </a:txBody>
                  <a:tcPr anchor="ctr"/>
                </a:tc>
                <a:extLst>
                  <a:ext uri="{0D108BD9-81ED-4DB2-BD59-A6C34878D82A}">
                    <a16:rowId xmlns:a16="http://schemas.microsoft.com/office/drawing/2014/main" val="3731825033"/>
                  </a:ext>
                </a:extLst>
              </a:tr>
            </a:tbl>
          </a:graphicData>
        </a:graphic>
      </p:graphicFrame>
      <p:pic>
        <p:nvPicPr>
          <p:cNvPr id="2" name="Picture 1"/>
          <p:cNvPicPr>
            <a:picLocks noChangeAspect="1"/>
          </p:cNvPicPr>
          <p:nvPr/>
        </p:nvPicPr>
        <p:blipFill>
          <a:blip r:embed="rId5">
            <a:duotone>
              <a:schemeClr val="bg2">
                <a:shade val="45000"/>
                <a:satMod val="135000"/>
              </a:schemeClr>
              <a:prstClr val="white"/>
            </a:duotone>
          </a:blip>
          <a:stretch>
            <a:fillRect/>
          </a:stretch>
        </p:blipFill>
        <p:spPr>
          <a:xfrm>
            <a:off x="6938065" y="89279"/>
            <a:ext cx="1901137" cy="2958721"/>
          </a:xfrm>
          <a:prstGeom prst="rect">
            <a:avLst/>
          </a:prstGeom>
        </p:spPr>
      </p:pic>
      <p:sp>
        <p:nvSpPr>
          <p:cNvPr id="39" name="Title 1"/>
          <p:cNvSpPr txBox="1">
            <a:spLocks/>
          </p:cNvSpPr>
          <p:nvPr/>
        </p:nvSpPr>
        <p:spPr>
          <a:xfrm>
            <a:off x="5867400" y="2209800"/>
            <a:ext cx="1716106" cy="1066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5400" b="1" dirty="0" smtClean="0">
                <a:solidFill>
                  <a:schemeClr val="tx1">
                    <a:lumMod val="75000"/>
                  </a:schemeClr>
                </a:solidFill>
                <a:latin typeface="Arial Narrow" panose="020B0606020202030204" pitchFamily="34" charset="0"/>
              </a:rPr>
              <a:t>22%</a:t>
            </a:r>
            <a:endParaRPr lang="en-US" sz="5400" b="1" dirty="0">
              <a:solidFill>
                <a:schemeClr val="tx1">
                  <a:lumMod val="75000"/>
                </a:schemeClr>
              </a:solidFill>
              <a:latin typeface="Arial Narrow" panose="020B0606020202030204" pitchFamily="34" charset="0"/>
            </a:endParaRPr>
          </a:p>
        </p:txBody>
      </p:sp>
      <p:sp>
        <p:nvSpPr>
          <p:cNvPr id="34" name="Title 1"/>
          <p:cNvSpPr txBox="1">
            <a:spLocks/>
          </p:cNvSpPr>
          <p:nvPr/>
        </p:nvSpPr>
        <p:spPr>
          <a:xfrm>
            <a:off x="4038600" y="19052"/>
            <a:ext cx="1773504" cy="1027109"/>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6600" b="1" dirty="0" smtClean="0">
                <a:solidFill>
                  <a:srgbClr val="0070C0"/>
                </a:solidFill>
                <a:latin typeface="Arial Narrow" panose="020B0606020202030204" pitchFamily="34" charset="0"/>
              </a:rPr>
              <a:t>78%</a:t>
            </a:r>
            <a:endParaRPr lang="en-US" sz="6600" b="1" dirty="0">
              <a:solidFill>
                <a:srgbClr val="0070C0"/>
              </a:solidFill>
              <a:latin typeface="Arial Narrow" panose="020B0606020202030204" pitchFamily="34" charset="0"/>
            </a:endParaRPr>
          </a:p>
        </p:txBody>
      </p:sp>
      <p:cxnSp>
        <p:nvCxnSpPr>
          <p:cNvPr id="8" name="Straight Connector 7"/>
          <p:cNvCxnSpPr/>
          <p:nvPr/>
        </p:nvCxnSpPr>
        <p:spPr>
          <a:xfrm>
            <a:off x="5791200" y="228600"/>
            <a:ext cx="20904" cy="2743200"/>
          </a:xfrm>
          <a:prstGeom prst="line">
            <a:avLst/>
          </a:prstGeom>
          <a:ln w="76200"/>
        </p:spPr>
        <p:style>
          <a:lnRef idx="2">
            <a:schemeClr val="accent2"/>
          </a:lnRef>
          <a:fillRef idx="0">
            <a:schemeClr val="accent2"/>
          </a:fillRef>
          <a:effectRef idx="1">
            <a:schemeClr val="accent2"/>
          </a:effectRef>
          <a:fontRef idx="minor">
            <a:schemeClr val="tx1"/>
          </a:fontRef>
        </p:style>
      </p:cxnSp>
    </p:spTree>
    <p:custDataLst>
      <p:tags r:id="rId1"/>
    </p:custDataLst>
    <p:extLst>
      <p:ext uri="{BB962C8B-B14F-4D97-AF65-F5344CB8AC3E}">
        <p14:creationId xmlns:p14="http://schemas.microsoft.com/office/powerpoint/2010/main" val="3323428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4294967295"/>
            <p:extLst>
              <p:ext uri="{D42A27DB-BD31-4B8C-83A1-F6EECF244321}">
                <p14:modId xmlns:p14="http://schemas.microsoft.com/office/powerpoint/2010/main" val="510847361"/>
              </p:ext>
            </p:extLst>
          </p:nvPr>
        </p:nvGraphicFramePr>
        <p:xfrm>
          <a:off x="228600" y="1981200"/>
          <a:ext cx="8763000" cy="4770158"/>
        </p:xfrm>
        <a:graphic>
          <a:graphicData uri="http://schemas.openxmlformats.org/drawingml/2006/table">
            <a:tbl>
              <a:tblPr firstRow="1" bandRow="1">
                <a:tableStyleId>{8EC20E35-A176-4012-BC5E-935CFFF8708E}</a:tableStyleId>
              </a:tblPr>
              <a:tblGrid>
                <a:gridCol w="4343400">
                  <a:extLst>
                    <a:ext uri="{9D8B030D-6E8A-4147-A177-3AD203B41FA5}">
                      <a16:colId xmlns:a16="http://schemas.microsoft.com/office/drawing/2014/main" val="906098905"/>
                    </a:ext>
                  </a:extLst>
                </a:gridCol>
                <a:gridCol w="2209800">
                  <a:extLst>
                    <a:ext uri="{9D8B030D-6E8A-4147-A177-3AD203B41FA5}">
                      <a16:colId xmlns:a16="http://schemas.microsoft.com/office/drawing/2014/main" val="1401047628"/>
                    </a:ext>
                  </a:extLst>
                </a:gridCol>
                <a:gridCol w="2209800">
                  <a:extLst>
                    <a:ext uri="{9D8B030D-6E8A-4147-A177-3AD203B41FA5}">
                      <a16:colId xmlns:a16="http://schemas.microsoft.com/office/drawing/2014/main" val="1161795080"/>
                    </a:ext>
                  </a:extLst>
                </a:gridCol>
              </a:tblGrid>
              <a:tr h="609600">
                <a:tc>
                  <a:txBody>
                    <a:bodyPr/>
                    <a:lstStyle/>
                    <a:p>
                      <a:pPr algn="l"/>
                      <a:r>
                        <a:rPr lang="en-US" sz="2400" dirty="0" smtClean="0">
                          <a:latin typeface="Arial Narrow" panose="020B0606020202030204" pitchFamily="34" charset="0"/>
                        </a:rPr>
                        <a:t>TREND,</a:t>
                      </a:r>
                      <a:r>
                        <a:rPr lang="en-US" sz="2400" baseline="0" dirty="0" smtClean="0">
                          <a:latin typeface="Arial Narrow" panose="020B0606020202030204" pitchFamily="34" charset="0"/>
                        </a:rPr>
                        <a:t> AS OF 1 JULY 2018</a:t>
                      </a:r>
                      <a:endParaRPr lang="en-US" sz="2400" dirty="0">
                        <a:latin typeface="Arial Narrow" panose="020B0606020202030204" pitchFamily="34" charset="0"/>
                      </a:endParaRPr>
                    </a:p>
                  </a:txBody>
                  <a:tcPr/>
                </a:tc>
                <a:tc>
                  <a:txBody>
                    <a:bodyPr/>
                    <a:lstStyle/>
                    <a:p>
                      <a:pPr algn="ctr"/>
                      <a:r>
                        <a:rPr lang="en-US" sz="2400" baseline="0" dirty="0" smtClean="0">
                          <a:latin typeface="Arial Narrow" panose="020B0606020202030204" pitchFamily="34" charset="0"/>
                        </a:rPr>
                        <a:t>DISTRICT</a:t>
                      </a:r>
                      <a:endParaRPr lang="en-US" sz="2400" dirty="0">
                        <a:latin typeface="Arial Narrow" panose="020B0606020202030204" pitchFamily="34" charset="0"/>
                      </a:endParaRPr>
                    </a:p>
                  </a:txBody>
                  <a:tcPr/>
                </a:tc>
                <a:tc>
                  <a:txBody>
                    <a:bodyPr/>
                    <a:lstStyle/>
                    <a:p>
                      <a:pPr algn="ctr"/>
                      <a:r>
                        <a:rPr lang="en-US" sz="2400" dirty="0">
                          <a:latin typeface="Arial Narrow" panose="020B0606020202030204" pitchFamily="34" charset="0"/>
                        </a:rPr>
                        <a:t>WORLDWIDE</a:t>
                      </a:r>
                    </a:p>
                  </a:txBody>
                  <a:tcPr/>
                </a:tc>
                <a:extLst>
                  <a:ext uri="{0D108BD9-81ED-4DB2-BD59-A6C34878D82A}">
                    <a16:rowId xmlns:a16="http://schemas.microsoft.com/office/drawing/2014/main" val="1121330239"/>
                  </a:ext>
                </a:extLst>
              </a:tr>
              <a:tr h="670864">
                <a:tc>
                  <a:txBody>
                    <a:bodyPr/>
                    <a:lstStyle/>
                    <a:p>
                      <a:r>
                        <a:rPr lang="en-US" sz="3200" dirty="0">
                          <a:solidFill>
                            <a:srgbClr val="58585A"/>
                          </a:solidFill>
                          <a:latin typeface="Arial Narrow" panose="020B0606020202030204" pitchFamily="34" charset="0"/>
                        </a:rPr>
                        <a:t>Male / Female</a:t>
                      </a:r>
                    </a:p>
                  </a:txBody>
                  <a:tcPr/>
                </a:tc>
                <a:tc>
                  <a:txBody>
                    <a:bodyPr/>
                    <a:lstStyle/>
                    <a:p>
                      <a:pPr marL="0" algn="ctr" defTabSz="457200" rtl="0" eaLnBrk="1" latinLnBrk="0" hangingPunct="1"/>
                      <a:r>
                        <a:rPr lang="en-US" sz="3200" kern="1200" dirty="0" smtClean="0">
                          <a:solidFill>
                            <a:srgbClr val="58585A"/>
                          </a:solidFill>
                          <a:latin typeface="Arial Narrow" panose="020B0606020202030204" pitchFamily="34" charset="0"/>
                          <a:ea typeface="+mn-ea"/>
                          <a:cs typeface="+mn-cs"/>
                        </a:rPr>
                        <a:t>71% / 29% </a:t>
                      </a:r>
                      <a:endParaRPr lang="en-US" sz="3200" kern="1200" dirty="0">
                        <a:solidFill>
                          <a:srgbClr val="58585A"/>
                        </a:solidFill>
                        <a:latin typeface="Arial Narrow" panose="020B0606020202030204" pitchFamily="34" charset="0"/>
                        <a:ea typeface="+mn-ea"/>
                        <a:cs typeface="+mn-cs"/>
                      </a:endParaRPr>
                    </a:p>
                  </a:txBody>
                  <a:tcPr/>
                </a:tc>
                <a:tc>
                  <a:txBody>
                    <a:bodyPr/>
                    <a:lstStyle/>
                    <a:p>
                      <a:pPr marL="0" algn="ctr" defTabSz="457200" rtl="0" eaLnBrk="1" latinLnBrk="0" hangingPunct="1"/>
                      <a:r>
                        <a:rPr lang="en-US" sz="3200" kern="1200" dirty="0" smtClean="0">
                          <a:solidFill>
                            <a:srgbClr val="58585A"/>
                          </a:solidFill>
                          <a:latin typeface="Arial Narrow" panose="020B0606020202030204" pitchFamily="34" charset="0"/>
                          <a:ea typeface="+mn-ea"/>
                          <a:cs typeface="+mn-cs"/>
                        </a:rPr>
                        <a:t>78</a:t>
                      </a:r>
                      <a:r>
                        <a:rPr lang="en-US" sz="3200" kern="1200" baseline="0" dirty="0" smtClean="0">
                          <a:solidFill>
                            <a:srgbClr val="58585A"/>
                          </a:solidFill>
                          <a:latin typeface="Arial Narrow" panose="020B0606020202030204" pitchFamily="34" charset="0"/>
                          <a:ea typeface="+mn-ea"/>
                          <a:cs typeface="+mn-cs"/>
                        </a:rPr>
                        <a:t>% </a:t>
                      </a:r>
                      <a:r>
                        <a:rPr lang="en-US" sz="3200" kern="1200" baseline="0" dirty="0">
                          <a:solidFill>
                            <a:srgbClr val="58585A"/>
                          </a:solidFill>
                          <a:latin typeface="Arial Narrow" panose="020B0606020202030204" pitchFamily="34" charset="0"/>
                          <a:ea typeface="+mn-ea"/>
                          <a:cs typeface="+mn-cs"/>
                        </a:rPr>
                        <a:t>/ </a:t>
                      </a:r>
                      <a:r>
                        <a:rPr lang="en-US" sz="3200" kern="1200" baseline="0" dirty="0" smtClean="0">
                          <a:solidFill>
                            <a:srgbClr val="58585A"/>
                          </a:solidFill>
                          <a:latin typeface="Arial Narrow" panose="020B0606020202030204" pitchFamily="34" charset="0"/>
                          <a:ea typeface="+mn-ea"/>
                          <a:cs typeface="+mn-cs"/>
                        </a:rPr>
                        <a:t>22%</a:t>
                      </a:r>
                      <a:endParaRPr lang="en-US" sz="3200" kern="1200" dirty="0">
                        <a:solidFill>
                          <a:srgbClr val="58585A"/>
                        </a:solidFill>
                        <a:latin typeface="Arial Narrow" panose="020B0606020202030204" pitchFamily="34" charset="0"/>
                        <a:ea typeface="+mn-ea"/>
                        <a:cs typeface="+mn-cs"/>
                      </a:endParaRPr>
                    </a:p>
                  </a:txBody>
                  <a:tcPr/>
                </a:tc>
                <a:extLst>
                  <a:ext uri="{0D108BD9-81ED-4DB2-BD59-A6C34878D82A}">
                    <a16:rowId xmlns:a16="http://schemas.microsoft.com/office/drawing/2014/main" val="2959540792"/>
                  </a:ext>
                </a:extLst>
              </a:tr>
              <a:tr h="685800">
                <a:tc>
                  <a:txBody>
                    <a:bodyPr/>
                    <a:lstStyle/>
                    <a:p>
                      <a:r>
                        <a:rPr lang="en-US" sz="3200" dirty="0">
                          <a:solidFill>
                            <a:srgbClr val="58585A"/>
                          </a:solidFill>
                          <a:latin typeface="Arial Narrow" panose="020B0606020202030204" pitchFamily="34" charset="0"/>
                        </a:rPr>
                        <a:t>New Member Retention</a:t>
                      </a:r>
                      <a:r>
                        <a:rPr lang="en-US" sz="3200" baseline="0" dirty="0">
                          <a:solidFill>
                            <a:srgbClr val="58585A"/>
                          </a:solidFill>
                          <a:latin typeface="Arial Narrow" panose="020B0606020202030204" pitchFamily="34" charset="0"/>
                        </a:rPr>
                        <a:t> </a:t>
                      </a:r>
                      <a:endParaRPr lang="en-US" sz="3200" dirty="0">
                        <a:solidFill>
                          <a:srgbClr val="58585A"/>
                        </a:solidFill>
                        <a:latin typeface="Arial Narrow" panose="020B0606020202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79%</a:t>
                      </a:r>
                      <a:endParaRPr lang="en-US" sz="3200" b="1" dirty="0">
                        <a:solidFill>
                          <a:srgbClr val="FF0000"/>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69%</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2778204323"/>
                  </a:ext>
                </a:extLst>
              </a:tr>
              <a:tr h="685800">
                <a:tc>
                  <a:txBody>
                    <a:bodyPr/>
                    <a:lstStyle/>
                    <a:p>
                      <a:r>
                        <a:rPr lang="en-US" sz="3200" dirty="0">
                          <a:solidFill>
                            <a:srgbClr val="58585A"/>
                          </a:solidFill>
                          <a:latin typeface="Arial Narrow" panose="020B0606020202030204" pitchFamily="34" charset="0"/>
                        </a:rPr>
                        <a:t>Existing Member Retention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72%</a:t>
                      </a:r>
                      <a:endParaRPr lang="en-US" sz="3200" dirty="0">
                        <a:solidFill>
                          <a:srgbClr val="58585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72%</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661778064"/>
                  </a:ext>
                </a:extLst>
              </a:tr>
              <a:tr h="762000">
                <a:tc>
                  <a:txBody>
                    <a:bodyPr/>
                    <a:lstStyle/>
                    <a:p>
                      <a:r>
                        <a:rPr lang="en-US" sz="3200" dirty="0">
                          <a:solidFill>
                            <a:srgbClr val="58585A"/>
                          </a:solidFill>
                          <a:latin typeface="Arial Narrow" panose="020B0606020202030204" pitchFamily="34" charset="0"/>
                        </a:rPr>
                        <a:t>Members Under Age</a:t>
                      </a:r>
                      <a:r>
                        <a:rPr lang="en-US" sz="3200" baseline="0" dirty="0">
                          <a:solidFill>
                            <a:srgbClr val="58585A"/>
                          </a:solidFill>
                          <a:latin typeface="Arial Narrow" panose="020B0606020202030204" pitchFamily="34" charset="0"/>
                        </a:rPr>
                        <a:t> 50</a:t>
                      </a:r>
                      <a:endParaRPr lang="en-US" sz="3200" dirty="0">
                        <a:solidFill>
                          <a:srgbClr val="58585A"/>
                        </a:solidFill>
                        <a:latin typeface="Arial Narrow" panose="020B0606020202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20%</a:t>
                      </a:r>
                      <a:endParaRPr lang="en-US" sz="3200" b="1" dirty="0">
                        <a:solidFill>
                          <a:srgbClr val="005DA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16%</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3689283587"/>
                  </a:ext>
                </a:extLst>
              </a:tr>
              <a:tr h="700736">
                <a:tc>
                  <a:txBody>
                    <a:bodyPr/>
                    <a:lstStyle/>
                    <a:p>
                      <a:r>
                        <a:rPr lang="en-US" sz="3200" dirty="0">
                          <a:solidFill>
                            <a:srgbClr val="58585A"/>
                          </a:solidFill>
                          <a:latin typeface="Arial Narrow" panose="020B0606020202030204" pitchFamily="34" charset="0"/>
                        </a:rPr>
                        <a:t>Members</a:t>
                      </a:r>
                      <a:r>
                        <a:rPr lang="en-US" sz="3200" baseline="0" dirty="0">
                          <a:solidFill>
                            <a:srgbClr val="58585A"/>
                          </a:solidFill>
                          <a:latin typeface="Arial Narrow" panose="020B0606020202030204" pitchFamily="34" charset="0"/>
                        </a:rPr>
                        <a:t> 50+</a:t>
                      </a:r>
                      <a:endParaRPr lang="en-US" sz="3200" dirty="0">
                        <a:solidFill>
                          <a:srgbClr val="58585A"/>
                        </a:solidFill>
                        <a:latin typeface="Arial Narrow" panose="020B0606020202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53%</a:t>
                      </a:r>
                      <a:endParaRPr lang="en-US" sz="3200" kern="1200" dirty="0">
                        <a:solidFill>
                          <a:srgbClr val="58585A"/>
                        </a:solidFill>
                        <a:latin typeface="Arial Narrow" panose="020B0606020202030204" pitchFamily="34" charset="0"/>
                        <a:ea typeface="+mn-ea"/>
                        <a:cs typeface="+mn-cs"/>
                      </a:endParaRPr>
                    </a:p>
                  </a:txBody>
                  <a:tcPr/>
                </a:tc>
                <a:tc>
                  <a:txBody>
                    <a:bodyPr/>
                    <a:lstStyle/>
                    <a:p>
                      <a:pPr algn="ctr"/>
                      <a:r>
                        <a:rPr lang="en-US" sz="3200" dirty="0" smtClean="0">
                          <a:solidFill>
                            <a:srgbClr val="58585A"/>
                          </a:solidFill>
                          <a:latin typeface="Arial Narrow" panose="020B0606020202030204" pitchFamily="34" charset="0"/>
                        </a:rPr>
                        <a:t>43%</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3637082764"/>
                  </a:ext>
                </a:extLst>
              </a:tr>
              <a:tr h="655358">
                <a:tc>
                  <a:txBody>
                    <a:bodyPr/>
                    <a:lstStyle/>
                    <a:p>
                      <a:r>
                        <a:rPr lang="en-US" sz="3200" dirty="0">
                          <a:solidFill>
                            <a:srgbClr val="58585A"/>
                          </a:solidFill>
                          <a:latin typeface="Arial Narrow" panose="020B0606020202030204" pitchFamily="34" charset="0"/>
                        </a:rPr>
                        <a:t>Age </a:t>
                      </a:r>
                      <a:r>
                        <a:rPr lang="en-US" sz="3200" dirty="0" smtClean="0">
                          <a:solidFill>
                            <a:srgbClr val="58585A"/>
                          </a:solidFill>
                          <a:latin typeface="Arial Narrow" panose="020B0606020202030204" pitchFamily="34" charset="0"/>
                        </a:rPr>
                        <a:t>Unreported</a:t>
                      </a:r>
                      <a:endParaRPr lang="en-US" sz="3200" dirty="0">
                        <a:solidFill>
                          <a:srgbClr val="58585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27%</a:t>
                      </a:r>
                      <a:endParaRPr lang="en-US" sz="3200" dirty="0">
                        <a:solidFill>
                          <a:srgbClr val="58585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41%</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3382693706"/>
                  </a:ext>
                </a:extLst>
              </a:tr>
            </a:tbl>
          </a:graphicData>
        </a:graphic>
      </p:graphicFrame>
      <p:sp>
        <p:nvSpPr>
          <p:cNvPr id="15" name="Content Placeholder 6"/>
          <p:cNvSpPr txBox="1">
            <a:spLocks/>
          </p:cNvSpPr>
          <p:nvPr/>
        </p:nvSpPr>
        <p:spPr>
          <a:xfrm>
            <a:off x="4762500" y="1054815"/>
            <a:ext cx="4000500" cy="1033894"/>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2187926784"/>
              </p:ext>
            </p:extLst>
          </p:nvPr>
        </p:nvGraphicFramePr>
        <p:xfrm>
          <a:off x="2362200" y="311903"/>
          <a:ext cx="3276600" cy="1516091"/>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1939518341"/>
                    </a:ext>
                  </a:extLst>
                </a:gridCol>
              </a:tblGrid>
              <a:tr h="958465">
                <a:tc>
                  <a:txBody>
                    <a:bodyPr/>
                    <a:lstStyle/>
                    <a:p>
                      <a:pPr algn="ctr"/>
                      <a:r>
                        <a:rPr lang="en-US" sz="3600" b="1" dirty="0" smtClean="0">
                          <a:latin typeface="Arial Narrow" panose="020B0606020202030204" pitchFamily="34" charset="0"/>
                        </a:rPr>
                        <a:t>3485 </a:t>
                      </a:r>
                      <a:r>
                        <a:rPr lang="en-US" sz="3600" b="1" dirty="0">
                          <a:latin typeface="Arial Narrow" panose="020B0606020202030204" pitchFamily="34" charset="0"/>
                        </a:rPr>
                        <a:t>MEMBERS</a:t>
                      </a:r>
                      <a:endParaRPr lang="en-US" sz="3600" dirty="0">
                        <a:latin typeface="Arial Narrow" panose="020B0606020202030204" pitchFamily="34" charset="0"/>
                      </a:endParaRPr>
                    </a:p>
                  </a:txBody>
                  <a:tcPr anchor="ctr">
                    <a:solidFill>
                      <a:schemeClr val="tx1">
                        <a:alpha val="98000"/>
                      </a:schemeClr>
                    </a:solidFill>
                  </a:tcPr>
                </a:tc>
                <a:extLst>
                  <a:ext uri="{0D108BD9-81ED-4DB2-BD59-A6C34878D82A}">
                    <a16:rowId xmlns:a16="http://schemas.microsoft.com/office/drawing/2014/main" val="3429516886"/>
                  </a:ext>
                </a:extLst>
              </a:tr>
              <a:tr h="557626">
                <a:tc>
                  <a:txBody>
                    <a:bodyPr/>
                    <a:lstStyle/>
                    <a:p>
                      <a:pPr marL="0" indent="0" algn="r">
                        <a:buFont typeface="Arial" panose="020B0604020202020204" pitchFamily="34" charset="0"/>
                        <a:buNone/>
                      </a:pPr>
                      <a:r>
                        <a:rPr lang="en-US" sz="2800" dirty="0" smtClean="0">
                          <a:solidFill>
                            <a:schemeClr val="bg1"/>
                          </a:solidFill>
                          <a:latin typeface="Arial Narrow" panose="020B0606020202030204" pitchFamily="34" charset="0"/>
                        </a:rPr>
                        <a:t>-71</a:t>
                      </a:r>
                      <a:r>
                        <a:rPr lang="en-US" sz="2800" baseline="0" dirty="0" smtClean="0">
                          <a:solidFill>
                            <a:schemeClr val="bg1"/>
                          </a:solidFill>
                          <a:latin typeface="Arial Narrow" panose="020B0606020202030204" pitchFamily="34" charset="0"/>
                        </a:rPr>
                        <a:t> from 2015</a:t>
                      </a:r>
                      <a:endParaRPr lang="en-US" sz="2800" baseline="0" dirty="0">
                        <a:solidFill>
                          <a:schemeClr val="bg1"/>
                        </a:solidFill>
                        <a:latin typeface="Arial Narrow" panose="020B0606020202030204" pitchFamily="34" charset="0"/>
                      </a:endParaRPr>
                    </a:p>
                  </a:txBody>
                  <a:tcPr>
                    <a:solidFill>
                      <a:srgbClr val="005DAA"/>
                    </a:solidFill>
                  </a:tcPr>
                </a:tc>
                <a:extLst>
                  <a:ext uri="{0D108BD9-81ED-4DB2-BD59-A6C34878D82A}">
                    <a16:rowId xmlns:a16="http://schemas.microsoft.com/office/drawing/2014/main" val="112192397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754503438"/>
              </p:ext>
            </p:extLst>
          </p:nvPr>
        </p:nvGraphicFramePr>
        <p:xfrm>
          <a:off x="5734050" y="307169"/>
          <a:ext cx="3181350" cy="1520825"/>
        </p:xfrm>
        <a:graphic>
          <a:graphicData uri="http://schemas.openxmlformats.org/drawingml/2006/table">
            <a:tbl>
              <a:tblPr firstRow="1" bandRow="1">
                <a:tableStyleId>{5C22544A-7EE6-4342-B048-85BDC9FD1C3A}</a:tableStyleId>
              </a:tblPr>
              <a:tblGrid>
                <a:gridCol w="3181350">
                  <a:extLst>
                    <a:ext uri="{9D8B030D-6E8A-4147-A177-3AD203B41FA5}">
                      <a16:colId xmlns:a16="http://schemas.microsoft.com/office/drawing/2014/main" val="1832181647"/>
                    </a:ext>
                  </a:extLst>
                </a:gridCol>
              </a:tblGrid>
              <a:tr h="948062">
                <a:tc>
                  <a:txBody>
                    <a:bodyPr/>
                    <a:lstStyle/>
                    <a:p>
                      <a:pPr algn="ctr"/>
                      <a:r>
                        <a:rPr lang="en-US" sz="3600" b="1" dirty="0">
                          <a:latin typeface="Arial Narrow" panose="020B0606020202030204" pitchFamily="34" charset="0"/>
                        </a:rPr>
                        <a:t>  </a:t>
                      </a:r>
                      <a:r>
                        <a:rPr lang="en-US" sz="3600" b="1" dirty="0" smtClean="0">
                          <a:latin typeface="Arial Narrow" panose="020B0606020202030204" pitchFamily="34" charset="0"/>
                        </a:rPr>
                        <a:t>63 </a:t>
                      </a:r>
                      <a:r>
                        <a:rPr lang="en-US" sz="3600" b="1" dirty="0">
                          <a:latin typeface="Arial Narrow" panose="020B0606020202030204" pitchFamily="34" charset="0"/>
                        </a:rPr>
                        <a:t>CLUBS</a:t>
                      </a:r>
                    </a:p>
                  </a:txBody>
                  <a:tcPr anchor="ctr">
                    <a:solidFill>
                      <a:schemeClr val="tx1"/>
                    </a:solidFill>
                  </a:tcPr>
                </a:tc>
                <a:extLst>
                  <a:ext uri="{0D108BD9-81ED-4DB2-BD59-A6C34878D82A}">
                    <a16:rowId xmlns:a16="http://schemas.microsoft.com/office/drawing/2014/main" val="1010403758"/>
                  </a:ext>
                </a:extLst>
              </a:tr>
              <a:tr h="572763">
                <a:tc>
                  <a:txBody>
                    <a:bodyPr/>
                    <a:lstStyle/>
                    <a:p>
                      <a:pPr marL="0" indent="0" algn="r">
                        <a:buFont typeface="Arial" panose="020B0604020202020204" pitchFamily="34" charset="0"/>
                        <a:buNone/>
                      </a:pPr>
                      <a:r>
                        <a:rPr lang="en-US" sz="2800" b="0" dirty="0" smtClean="0">
                          <a:solidFill>
                            <a:schemeClr val="bg1"/>
                          </a:solidFill>
                          <a:latin typeface="Arial Narrow" panose="020B0606020202030204" pitchFamily="34" charset="0"/>
                        </a:rPr>
                        <a:t>+/-0</a:t>
                      </a:r>
                      <a:r>
                        <a:rPr lang="en-US" sz="2800" b="0" baseline="0" dirty="0" smtClean="0">
                          <a:solidFill>
                            <a:schemeClr val="bg1"/>
                          </a:solidFill>
                          <a:latin typeface="Arial Narrow" panose="020B0606020202030204" pitchFamily="34" charset="0"/>
                        </a:rPr>
                        <a:t> from 2015</a:t>
                      </a:r>
                      <a:endParaRPr lang="en-US" sz="2800" b="0" baseline="0" dirty="0">
                        <a:solidFill>
                          <a:schemeClr val="bg1"/>
                        </a:solidFill>
                        <a:latin typeface="Arial Narrow" panose="020B0606020202030204" pitchFamily="34" charset="0"/>
                      </a:endParaRPr>
                    </a:p>
                  </a:txBody>
                  <a:tcPr>
                    <a:solidFill>
                      <a:srgbClr val="005DAA"/>
                    </a:solidFill>
                  </a:tcPr>
                </a:tc>
                <a:extLst>
                  <a:ext uri="{0D108BD9-81ED-4DB2-BD59-A6C34878D82A}">
                    <a16:rowId xmlns:a16="http://schemas.microsoft.com/office/drawing/2014/main" val="1430803318"/>
                  </a:ext>
                </a:extLst>
              </a:tr>
            </a:tbl>
          </a:graphicData>
        </a:graphic>
      </p:graphicFrame>
      <p:sp>
        <p:nvSpPr>
          <p:cNvPr id="3" name="TextBox 2"/>
          <p:cNvSpPr txBox="1"/>
          <p:nvPr/>
        </p:nvSpPr>
        <p:spPr>
          <a:xfrm>
            <a:off x="419100" y="457200"/>
            <a:ext cx="1562100" cy="1261884"/>
          </a:xfrm>
          <a:prstGeom prst="rect">
            <a:avLst/>
          </a:prstGeom>
          <a:noFill/>
        </p:spPr>
        <p:txBody>
          <a:bodyPr wrap="square" rtlCol="0">
            <a:spAutoFit/>
          </a:bodyPr>
          <a:lstStyle/>
          <a:p>
            <a:pPr algn="r"/>
            <a:r>
              <a:rPr lang="en-US" sz="2800" b="1" dirty="0">
                <a:solidFill>
                  <a:schemeClr val="tx1">
                    <a:lumMod val="50000"/>
                  </a:schemeClr>
                </a:solidFill>
                <a:latin typeface="Arial Narrow" panose="020B0606020202030204" pitchFamily="34" charset="0"/>
              </a:rPr>
              <a:t>DISTRICT </a:t>
            </a:r>
            <a:r>
              <a:rPr lang="en-US" sz="4800" b="1" dirty="0" smtClean="0">
                <a:solidFill>
                  <a:schemeClr val="tx1">
                    <a:lumMod val="50000"/>
                  </a:schemeClr>
                </a:solidFill>
                <a:latin typeface="Arial Narrow" panose="020B0606020202030204" pitchFamily="34" charset="0"/>
              </a:rPr>
              <a:t>6600:</a:t>
            </a:r>
            <a:endParaRPr lang="en-US" sz="4800" b="1" dirty="0">
              <a:solidFill>
                <a:schemeClr val="tx1">
                  <a:lumMod val="50000"/>
                </a:schemeClr>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84231955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4294967295"/>
            <p:extLst>
              <p:ext uri="{D42A27DB-BD31-4B8C-83A1-F6EECF244321}">
                <p14:modId xmlns:p14="http://schemas.microsoft.com/office/powerpoint/2010/main" val="1029973005"/>
              </p:ext>
            </p:extLst>
          </p:nvPr>
        </p:nvGraphicFramePr>
        <p:xfrm>
          <a:off x="228600" y="1981200"/>
          <a:ext cx="8763000" cy="4770158"/>
        </p:xfrm>
        <a:graphic>
          <a:graphicData uri="http://schemas.openxmlformats.org/drawingml/2006/table">
            <a:tbl>
              <a:tblPr firstRow="1" bandRow="1">
                <a:tableStyleId>{8EC20E35-A176-4012-BC5E-935CFFF8708E}</a:tableStyleId>
              </a:tblPr>
              <a:tblGrid>
                <a:gridCol w="4343400">
                  <a:extLst>
                    <a:ext uri="{9D8B030D-6E8A-4147-A177-3AD203B41FA5}">
                      <a16:colId xmlns:a16="http://schemas.microsoft.com/office/drawing/2014/main" val="906098905"/>
                    </a:ext>
                  </a:extLst>
                </a:gridCol>
                <a:gridCol w="2209800">
                  <a:extLst>
                    <a:ext uri="{9D8B030D-6E8A-4147-A177-3AD203B41FA5}">
                      <a16:colId xmlns:a16="http://schemas.microsoft.com/office/drawing/2014/main" val="1401047628"/>
                    </a:ext>
                  </a:extLst>
                </a:gridCol>
                <a:gridCol w="2209800">
                  <a:extLst>
                    <a:ext uri="{9D8B030D-6E8A-4147-A177-3AD203B41FA5}">
                      <a16:colId xmlns:a16="http://schemas.microsoft.com/office/drawing/2014/main" val="1161795080"/>
                    </a:ext>
                  </a:extLst>
                </a:gridCol>
              </a:tblGrid>
              <a:tr h="609600">
                <a:tc>
                  <a:txBody>
                    <a:bodyPr/>
                    <a:lstStyle/>
                    <a:p>
                      <a:pPr algn="l"/>
                      <a:r>
                        <a:rPr lang="en-US" sz="2400" dirty="0" smtClean="0">
                          <a:latin typeface="Arial Narrow" panose="020B0606020202030204" pitchFamily="34" charset="0"/>
                        </a:rPr>
                        <a:t>TREND,</a:t>
                      </a:r>
                      <a:r>
                        <a:rPr lang="en-US" sz="2400" baseline="0" dirty="0" smtClean="0">
                          <a:latin typeface="Arial Narrow" panose="020B0606020202030204" pitchFamily="34" charset="0"/>
                        </a:rPr>
                        <a:t> AS OF 1 JULY 2018</a:t>
                      </a:r>
                      <a:endParaRPr lang="en-US" sz="2400" dirty="0">
                        <a:latin typeface="Arial Narrow" panose="020B0606020202030204" pitchFamily="34" charset="0"/>
                      </a:endParaRPr>
                    </a:p>
                  </a:txBody>
                  <a:tcPr/>
                </a:tc>
                <a:tc>
                  <a:txBody>
                    <a:bodyPr/>
                    <a:lstStyle/>
                    <a:p>
                      <a:pPr algn="ctr"/>
                      <a:r>
                        <a:rPr lang="en-US" sz="2400" baseline="0" dirty="0" smtClean="0">
                          <a:latin typeface="Arial Narrow" panose="020B0606020202030204" pitchFamily="34" charset="0"/>
                        </a:rPr>
                        <a:t>DISTRICT</a:t>
                      </a:r>
                      <a:endParaRPr lang="en-US" sz="2400" dirty="0">
                        <a:latin typeface="Arial Narrow" panose="020B0606020202030204" pitchFamily="34" charset="0"/>
                      </a:endParaRPr>
                    </a:p>
                  </a:txBody>
                  <a:tcPr/>
                </a:tc>
                <a:tc>
                  <a:txBody>
                    <a:bodyPr/>
                    <a:lstStyle/>
                    <a:p>
                      <a:pPr algn="ctr"/>
                      <a:r>
                        <a:rPr lang="en-US" sz="2400" dirty="0">
                          <a:latin typeface="Arial Narrow" panose="020B0606020202030204" pitchFamily="34" charset="0"/>
                        </a:rPr>
                        <a:t>WORLDWIDE</a:t>
                      </a:r>
                    </a:p>
                  </a:txBody>
                  <a:tcPr/>
                </a:tc>
                <a:extLst>
                  <a:ext uri="{0D108BD9-81ED-4DB2-BD59-A6C34878D82A}">
                    <a16:rowId xmlns:a16="http://schemas.microsoft.com/office/drawing/2014/main" val="1121330239"/>
                  </a:ext>
                </a:extLst>
              </a:tr>
              <a:tr h="670864">
                <a:tc>
                  <a:txBody>
                    <a:bodyPr/>
                    <a:lstStyle/>
                    <a:p>
                      <a:r>
                        <a:rPr lang="en-US" sz="3200" dirty="0">
                          <a:solidFill>
                            <a:srgbClr val="58585A"/>
                          </a:solidFill>
                          <a:latin typeface="Arial Narrow" panose="020B0606020202030204" pitchFamily="34" charset="0"/>
                        </a:rPr>
                        <a:t>Male / Female</a:t>
                      </a:r>
                    </a:p>
                  </a:txBody>
                  <a:tcPr/>
                </a:tc>
                <a:tc>
                  <a:txBody>
                    <a:bodyPr/>
                    <a:lstStyle/>
                    <a:p>
                      <a:pPr marL="0" algn="ctr" defTabSz="457200" rtl="0" eaLnBrk="1" latinLnBrk="0" hangingPunct="1"/>
                      <a:r>
                        <a:rPr lang="en-US" sz="3200" kern="1200" dirty="0" smtClean="0">
                          <a:solidFill>
                            <a:srgbClr val="58585A"/>
                          </a:solidFill>
                          <a:latin typeface="Arial Narrow" panose="020B0606020202030204" pitchFamily="34" charset="0"/>
                          <a:ea typeface="+mn-ea"/>
                          <a:cs typeface="+mn-cs"/>
                        </a:rPr>
                        <a:t>73% / 27% </a:t>
                      </a:r>
                      <a:endParaRPr lang="en-US" sz="3200" kern="1200" dirty="0">
                        <a:solidFill>
                          <a:srgbClr val="58585A"/>
                        </a:solidFill>
                        <a:latin typeface="Arial Narrow" panose="020B0606020202030204" pitchFamily="34" charset="0"/>
                        <a:ea typeface="+mn-ea"/>
                        <a:cs typeface="+mn-cs"/>
                      </a:endParaRPr>
                    </a:p>
                  </a:txBody>
                  <a:tcPr/>
                </a:tc>
                <a:tc>
                  <a:txBody>
                    <a:bodyPr/>
                    <a:lstStyle/>
                    <a:p>
                      <a:pPr marL="0" algn="ctr" defTabSz="457200" rtl="0" eaLnBrk="1" latinLnBrk="0" hangingPunct="1"/>
                      <a:r>
                        <a:rPr lang="en-US" sz="3200" kern="1200" dirty="0" smtClean="0">
                          <a:solidFill>
                            <a:srgbClr val="58585A"/>
                          </a:solidFill>
                          <a:latin typeface="Arial Narrow" panose="020B0606020202030204" pitchFamily="34" charset="0"/>
                          <a:ea typeface="+mn-ea"/>
                          <a:cs typeface="+mn-cs"/>
                        </a:rPr>
                        <a:t>78</a:t>
                      </a:r>
                      <a:r>
                        <a:rPr lang="en-US" sz="3200" kern="1200" baseline="0" dirty="0" smtClean="0">
                          <a:solidFill>
                            <a:srgbClr val="58585A"/>
                          </a:solidFill>
                          <a:latin typeface="Arial Narrow" panose="020B0606020202030204" pitchFamily="34" charset="0"/>
                          <a:ea typeface="+mn-ea"/>
                          <a:cs typeface="+mn-cs"/>
                        </a:rPr>
                        <a:t>% </a:t>
                      </a:r>
                      <a:r>
                        <a:rPr lang="en-US" sz="3200" kern="1200" baseline="0" dirty="0">
                          <a:solidFill>
                            <a:srgbClr val="58585A"/>
                          </a:solidFill>
                          <a:latin typeface="Arial Narrow" panose="020B0606020202030204" pitchFamily="34" charset="0"/>
                          <a:ea typeface="+mn-ea"/>
                          <a:cs typeface="+mn-cs"/>
                        </a:rPr>
                        <a:t>/ </a:t>
                      </a:r>
                      <a:r>
                        <a:rPr lang="en-US" sz="3200" kern="1200" baseline="0" dirty="0" smtClean="0">
                          <a:solidFill>
                            <a:srgbClr val="58585A"/>
                          </a:solidFill>
                          <a:latin typeface="Arial Narrow" panose="020B0606020202030204" pitchFamily="34" charset="0"/>
                          <a:ea typeface="+mn-ea"/>
                          <a:cs typeface="+mn-cs"/>
                        </a:rPr>
                        <a:t>22%</a:t>
                      </a:r>
                      <a:endParaRPr lang="en-US" sz="3200" kern="1200" dirty="0">
                        <a:solidFill>
                          <a:srgbClr val="58585A"/>
                        </a:solidFill>
                        <a:latin typeface="Arial Narrow" panose="020B0606020202030204" pitchFamily="34" charset="0"/>
                        <a:ea typeface="+mn-ea"/>
                        <a:cs typeface="+mn-cs"/>
                      </a:endParaRPr>
                    </a:p>
                  </a:txBody>
                  <a:tcPr/>
                </a:tc>
                <a:extLst>
                  <a:ext uri="{0D108BD9-81ED-4DB2-BD59-A6C34878D82A}">
                    <a16:rowId xmlns:a16="http://schemas.microsoft.com/office/drawing/2014/main" val="2959540792"/>
                  </a:ext>
                </a:extLst>
              </a:tr>
              <a:tr h="685800">
                <a:tc>
                  <a:txBody>
                    <a:bodyPr/>
                    <a:lstStyle/>
                    <a:p>
                      <a:r>
                        <a:rPr lang="en-US" sz="3200" dirty="0">
                          <a:solidFill>
                            <a:srgbClr val="58585A"/>
                          </a:solidFill>
                          <a:latin typeface="Arial Narrow" panose="020B0606020202030204" pitchFamily="34" charset="0"/>
                        </a:rPr>
                        <a:t>New Member Retention</a:t>
                      </a:r>
                      <a:r>
                        <a:rPr lang="en-US" sz="3200" baseline="0" dirty="0">
                          <a:solidFill>
                            <a:srgbClr val="58585A"/>
                          </a:solidFill>
                          <a:latin typeface="Arial Narrow" panose="020B0606020202030204" pitchFamily="34" charset="0"/>
                        </a:rPr>
                        <a:t> </a:t>
                      </a:r>
                      <a:endParaRPr lang="en-US" sz="3200" dirty="0">
                        <a:solidFill>
                          <a:srgbClr val="58585A"/>
                        </a:solidFill>
                        <a:latin typeface="Arial Narrow" panose="020B0606020202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76%</a:t>
                      </a:r>
                      <a:endParaRPr lang="en-US" sz="3200" b="1" dirty="0">
                        <a:solidFill>
                          <a:srgbClr val="FF0000"/>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69%</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2778204323"/>
                  </a:ext>
                </a:extLst>
              </a:tr>
              <a:tr h="685800">
                <a:tc>
                  <a:txBody>
                    <a:bodyPr/>
                    <a:lstStyle/>
                    <a:p>
                      <a:r>
                        <a:rPr lang="en-US" sz="3200" dirty="0">
                          <a:solidFill>
                            <a:srgbClr val="58585A"/>
                          </a:solidFill>
                          <a:latin typeface="Arial Narrow" panose="020B0606020202030204" pitchFamily="34" charset="0"/>
                        </a:rPr>
                        <a:t>Existing Member Retention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72%</a:t>
                      </a:r>
                      <a:endParaRPr lang="en-US" sz="3200" dirty="0">
                        <a:solidFill>
                          <a:srgbClr val="58585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72%</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661778064"/>
                  </a:ext>
                </a:extLst>
              </a:tr>
              <a:tr h="762000">
                <a:tc>
                  <a:txBody>
                    <a:bodyPr/>
                    <a:lstStyle/>
                    <a:p>
                      <a:r>
                        <a:rPr lang="en-US" sz="3200" dirty="0">
                          <a:solidFill>
                            <a:srgbClr val="58585A"/>
                          </a:solidFill>
                          <a:latin typeface="Arial Narrow" panose="020B0606020202030204" pitchFamily="34" charset="0"/>
                        </a:rPr>
                        <a:t>Members Under Age</a:t>
                      </a:r>
                      <a:r>
                        <a:rPr lang="en-US" sz="3200" baseline="0" dirty="0">
                          <a:solidFill>
                            <a:srgbClr val="58585A"/>
                          </a:solidFill>
                          <a:latin typeface="Arial Narrow" panose="020B0606020202030204" pitchFamily="34" charset="0"/>
                        </a:rPr>
                        <a:t> 50</a:t>
                      </a:r>
                      <a:endParaRPr lang="en-US" sz="3200" dirty="0">
                        <a:solidFill>
                          <a:srgbClr val="58585A"/>
                        </a:solidFill>
                        <a:latin typeface="Arial Narrow" panose="020B0606020202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11%</a:t>
                      </a:r>
                      <a:endParaRPr lang="en-US" sz="3200" b="1" dirty="0">
                        <a:solidFill>
                          <a:srgbClr val="005DA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16%</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3689283587"/>
                  </a:ext>
                </a:extLst>
              </a:tr>
              <a:tr h="700736">
                <a:tc>
                  <a:txBody>
                    <a:bodyPr/>
                    <a:lstStyle/>
                    <a:p>
                      <a:r>
                        <a:rPr lang="en-US" sz="3200" dirty="0">
                          <a:solidFill>
                            <a:srgbClr val="58585A"/>
                          </a:solidFill>
                          <a:latin typeface="Arial Narrow" panose="020B0606020202030204" pitchFamily="34" charset="0"/>
                        </a:rPr>
                        <a:t>Members</a:t>
                      </a:r>
                      <a:r>
                        <a:rPr lang="en-US" sz="3200" baseline="0" dirty="0">
                          <a:solidFill>
                            <a:srgbClr val="58585A"/>
                          </a:solidFill>
                          <a:latin typeface="Arial Narrow" panose="020B0606020202030204" pitchFamily="34" charset="0"/>
                        </a:rPr>
                        <a:t> 50+</a:t>
                      </a:r>
                      <a:endParaRPr lang="en-US" sz="3200" dirty="0">
                        <a:solidFill>
                          <a:srgbClr val="58585A"/>
                        </a:solidFill>
                        <a:latin typeface="Arial Narrow" panose="020B0606020202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53%</a:t>
                      </a:r>
                      <a:endParaRPr lang="en-US" sz="3200" kern="1200" dirty="0">
                        <a:solidFill>
                          <a:srgbClr val="58585A"/>
                        </a:solidFill>
                        <a:latin typeface="Arial Narrow" panose="020B0606020202030204" pitchFamily="34" charset="0"/>
                        <a:ea typeface="+mn-ea"/>
                        <a:cs typeface="+mn-cs"/>
                      </a:endParaRPr>
                    </a:p>
                  </a:txBody>
                  <a:tcPr/>
                </a:tc>
                <a:tc>
                  <a:txBody>
                    <a:bodyPr/>
                    <a:lstStyle/>
                    <a:p>
                      <a:pPr algn="ctr"/>
                      <a:r>
                        <a:rPr lang="en-US" sz="3200" dirty="0" smtClean="0">
                          <a:solidFill>
                            <a:srgbClr val="58585A"/>
                          </a:solidFill>
                          <a:latin typeface="Arial Narrow" panose="020B0606020202030204" pitchFamily="34" charset="0"/>
                        </a:rPr>
                        <a:t>43%</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3637082764"/>
                  </a:ext>
                </a:extLst>
              </a:tr>
              <a:tr h="655358">
                <a:tc>
                  <a:txBody>
                    <a:bodyPr/>
                    <a:lstStyle/>
                    <a:p>
                      <a:r>
                        <a:rPr lang="en-US" sz="3200" dirty="0">
                          <a:solidFill>
                            <a:srgbClr val="58585A"/>
                          </a:solidFill>
                          <a:latin typeface="Arial Narrow" panose="020B0606020202030204" pitchFamily="34" charset="0"/>
                        </a:rPr>
                        <a:t>Age </a:t>
                      </a:r>
                      <a:r>
                        <a:rPr lang="en-US" sz="3200" dirty="0" smtClean="0">
                          <a:solidFill>
                            <a:srgbClr val="58585A"/>
                          </a:solidFill>
                          <a:latin typeface="Arial Narrow" panose="020B0606020202030204" pitchFamily="34" charset="0"/>
                        </a:rPr>
                        <a:t>Unreported</a:t>
                      </a:r>
                      <a:endParaRPr lang="en-US" sz="3200" dirty="0">
                        <a:solidFill>
                          <a:srgbClr val="58585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35%</a:t>
                      </a:r>
                      <a:endParaRPr lang="en-US" sz="3200" dirty="0">
                        <a:solidFill>
                          <a:srgbClr val="58585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41%</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3382693706"/>
                  </a:ext>
                </a:extLst>
              </a:tr>
            </a:tbl>
          </a:graphicData>
        </a:graphic>
      </p:graphicFrame>
      <p:sp>
        <p:nvSpPr>
          <p:cNvPr id="15" name="Content Placeholder 6"/>
          <p:cNvSpPr txBox="1">
            <a:spLocks/>
          </p:cNvSpPr>
          <p:nvPr/>
        </p:nvSpPr>
        <p:spPr>
          <a:xfrm>
            <a:off x="4762500" y="1054815"/>
            <a:ext cx="4000500" cy="1033894"/>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4193546021"/>
              </p:ext>
            </p:extLst>
          </p:nvPr>
        </p:nvGraphicFramePr>
        <p:xfrm>
          <a:off x="2362200" y="311903"/>
          <a:ext cx="3276600" cy="1516091"/>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1939518341"/>
                    </a:ext>
                  </a:extLst>
                </a:gridCol>
              </a:tblGrid>
              <a:tr h="958465">
                <a:tc>
                  <a:txBody>
                    <a:bodyPr/>
                    <a:lstStyle/>
                    <a:p>
                      <a:pPr algn="ctr"/>
                      <a:r>
                        <a:rPr lang="en-US" sz="3600" b="1" dirty="0" smtClean="0">
                          <a:latin typeface="Arial Narrow" panose="020B0606020202030204" pitchFamily="34" charset="0"/>
                        </a:rPr>
                        <a:t>1908 </a:t>
                      </a:r>
                      <a:r>
                        <a:rPr lang="en-US" sz="3600" b="1" dirty="0">
                          <a:latin typeface="Arial Narrow" panose="020B0606020202030204" pitchFamily="34" charset="0"/>
                        </a:rPr>
                        <a:t>MEMBERS</a:t>
                      </a:r>
                      <a:endParaRPr lang="en-US" sz="3600" dirty="0">
                        <a:latin typeface="Arial Narrow" panose="020B0606020202030204" pitchFamily="34" charset="0"/>
                      </a:endParaRPr>
                    </a:p>
                  </a:txBody>
                  <a:tcPr anchor="ctr">
                    <a:solidFill>
                      <a:schemeClr val="tx1">
                        <a:alpha val="98000"/>
                      </a:schemeClr>
                    </a:solidFill>
                  </a:tcPr>
                </a:tc>
                <a:extLst>
                  <a:ext uri="{0D108BD9-81ED-4DB2-BD59-A6C34878D82A}">
                    <a16:rowId xmlns:a16="http://schemas.microsoft.com/office/drawing/2014/main" val="3429516886"/>
                  </a:ext>
                </a:extLst>
              </a:tr>
              <a:tr h="557626">
                <a:tc>
                  <a:txBody>
                    <a:bodyPr/>
                    <a:lstStyle/>
                    <a:p>
                      <a:pPr marL="0" indent="0" algn="r">
                        <a:buFont typeface="Arial" panose="020B0604020202020204" pitchFamily="34" charset="0"/>
                        <a:buNone/>
                      </a:pPr>
                      <a:r>
                        <a:rPr lang="en-US" sz="2800" dirty="0" smtClean="0">
                          <a:solidFill>
                            <a:schemeClr val="bg1"/>
                          </a:solidFill>
                          <a:latin typeface="Arial Narrow" panose="020B0606020202030204" pitchFamily="34" charset="0"/>
                        </a:rPr>
                        <a:t>-188</a:t>
                      </a:r>
                      <a:r>
                        <a:rPr lang="en-US" sz="2800" baseline="0" dirty="0" smtClean="0">
                          <a:solidFill>
                            <a:schemeClr val="bg1"/>
                          </a:solidFill>
                          <a:latin typeface="Arial Narrow" panose="020B0606020202030204" pitchFamily="34" charset="0"/>
                        </a:rPr>
                        <a:t> from 2015</a:t>
                      </a:r>
                      <a:endParaRPr lang="en-US" sz="2800" baseline="0" dirty="0">
                        <a:solidFill>
                          <a:schemeClr val="bg1"/>
                        </a:solidFill>
                        <a:latin typeface="Arial Narrow" panose="020B0606020202030204" pitchFamily="34" charset="0"/>
                      </a:endParaRPr>
                    </a:p>
                  </a:txBody>
                  <a:tcPr>
                    <a:solidFill>
                      <a:srgbClr val="005DAA"/>
                    </a:solidFill>
                  </a:tcPr>
                </a:tc>
                <a:extLst>
                  <a:ext uri="{0D108BD9-81ED-4DB2-BD59-A6C34878D82A}">
                    <a16:rowId xmlns:a16="http://schemas.microsoft.com/office/drawing/2014/main" val="112192397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923774797"/>
              </p:ext>
            </p:extLst>
          </p:nvPr>
        </p:nvGraphicFramePr>
        <p:xfrm>
          <a:off x="5734050" y="307169"/>
          <a:ext cx="3181350" cy="1520825"/>
        </p:xfrm>
        <a:graphic>
          <a:graphicData uri="http://schemas.openxmlformats.org/drawingml/2006/table">
            <a:tbl>
              <a:tblPr firstRow="1" bandRow="1">
                <a:tableStyleId>{5C22544A-7EE6-4342-B048-85BDC9FD1C3A}</a:tableStyleId>
              </a:tblPr>
              <a:tblGrid>
                <a:gridCol w="3181350">
                  <a:extLst>
                    <a:ext uri="{9D8B030D-6E8A-4147-A177-3AD203B41FA5}">
                      <a16:colId xmlns:a16="http://schemas.microsoft.com/office/drawing/2014/main" val="1832181647"/>
                    </a:ext>
                  </a:extLst>
                </a:gridCol>
              </a:tblGrid>
              <a:tr h="948062">
                <a:tc>
                  <a:txBody>
                    <a:bodyPr/>
                    <a:lstStyle/>
                    <a:p>
                      <a:pPr algn="ctr"/>
                      <a:r>
                        <a:rPr lang="en-US" sz="3600" b="1" dirty="0">
                          <a:latin typeface="Arial Narrow" panose="020B0606020202030204" pitchFamily="34" charset="0"/>
                        </a:rPr>
                        <a:t>  </a:t>
                      </a:r>
                      <a:r>
                        <a:rPr lang="en-US" sz="3600" b="1" dirty="0" smtClean="0">
                          <a:latin typeface="Arial Narrow" panose="020B0606020202030204" pitchFamily="34" charset="0"/>
                        </a:rPr>
                        <a:t>53 </a:t>
                      </a:r>
                      <a:r>
                        <a:rPr lang="en-US" sz="3600" b="1" dirty="0">
                          <a:latin typeface="Arial Narrow" panose="020B0606020202030204" pitchFamily="34" charset="0"/>
                        </a:rPr>
                        <a:t>CLUBS</a:t>
                      </a:r>
                    </a:p>
                  </a:txBody>
                  <a:tcPr anchor="ctr">
                    <a:solidFill>
                      <a:schemeClr val="tx1"/>
                    </a:solidFill>
                  </a:tcPr>
                </a:tc>
                <a:extLst>
                  <a:ext uri="{0D108BD9-81ED-4DB2-BD59-A6C34878D82A}">
                    <a16:rowId xmlns:a16="http://schemas.microsoft.com/office/drawing/2014/main" val="1010403758"/>
                  </a:ext>
                </a:extLst>
              </a:tr>
              <a:tr h="572763">
                <a:tc>
                  <a:txBody>
                    <a:bodyPr/>
                    <a:lstStyle/>
                    <a:p>
                      <a:pPr marL="0" indent="0" algn="r">
                        <a:buFont typeface="Arial" panose="020B0604020202020204" pitchFamily="34" charset="0"/>
                        <a:buNone/>
                      </a:pPr>
                      <a:r>
                        <a:rPr lang="en-US" sz="2800" b="0" dirty="0" smtClean="0">
                          <a:solidFill>
                            <a:schemeClr val="bg1"/>
                          </a:solidFill>
                          <a:latin typeface="Arial Narrow" panose="020B0606020202030204" pitchFamily="34" charset="0"/>
                        </a:rPr>
                        <a:t>+/-0</a:t>
                      </a:r>
                      <a:r>
                        <a:rPr lang="en-US" sz="2800" b="0" baseline="0" dirty="0" smtClean="0">
                          <a:solidFill>
                            <a:schemeClr val="bg1"/>
                          </a:solidFill>
                          <a:latin typeface="Arial Narrow" panose="020B0606020202030204" pitchFamily="34" charset="0"/>
                        </a:rPr>
                        <a:t> from 2015</a:t>
                      </a:r>
                      <a:endParaRPr lang="en-US" sz="2800" b="0" baseline="0" dirty="0">
                        <a:solidFill>
                          <a:schemeClr val="bg1"/>
                        </a:solidFill>
                        <a:latin typeface="Arial Narrow" panose="020B0606020202030204" pitchFamily="34" charset="0"/>
                      </a:endParaRPr>
                    </a:p>
                  </a:txBody>
                  <a:tcPr>
                    <a:solidFill>
                      <a:srgbClr val="005DAA"/>
                    </a:solidFill>
                  </a:tcPr>
                </a:tc>
                <a:extLst>
                  <a:ext uri="{0D108BD9-81ED-4DB2-BD59-A6C34878D82A}">
                    <a16:rowId xmlns:a16="http://schemas.microsoft.com/office/drawing/2014/main" val="1430803318"/>
                  </a:ext>
                </a:extLst>
              </a:tr>
            </a:tbl>
          </a:graphicData>
        </a:graphic>
      </p:graphicFrame>
      <p:sp>
        <p:nvSpPr>
          <p:cNvPr id="3" name="TextBox 2"/>
          <p:cNvSpPr txBox="1"/>
          <p:nvPr/>
        </p:nvSpPr>
        <p:spPr>
          <a:xfrm>
            <a:off x="419100" y="457200"/>
            <a:ext cx="1562100" cy="1261884"/>
          </a:xfrm>
          <a:prstGeom prst="rect">
            <a:avLst/>
          </a:prstGeom>
          <a:noFill/>
        </p:spPr>
        <p:txBody>
          <a:bodyPr wrap="square" rtlCol="0">
            <a:spAutoFit/>
          </a:bodyPr>
          <a:lstStyle/>
          <a:p>
            <a:pPr algn="r"/>
            <a:r>
              <a:rPr lang="en-US" sz="2800" b="1" dirty="0">
                <a:solidFill>
                  <a:schemeClr val="tx1">
                    <a:lumMod val="50000"/>
                  </a:schemeClr>
                </a:solidFill>
                <a:latin typeface="Arial Narrow" panose="020B0606020202030204" pitchFamily="34" charset="0"/>
              </a:rPr>
              <a:t>DISTRICT </a:t>
            </a:r>
            <a:r>
              <a:rPr lang="en-US" sz="4800" b="1" dirty="0" smtClean="0">
                <a:solidFill>
                  <a:schemeClr val="tx1">
                    <a:lumMod val="50000"/>
                  </a:schemeClr>
                </a:solidFill>
                <a:latin typeface="Arial Narrow" panose="020B0606020202030204" pitchFamily="34" charset="0"/>
              </a:rPr>
              <a:t>6630:</a:t>
            </a:r>
            <a:endParaRPr lang="en-US" sz="4800" b="1" dirty="0">
              <a:solidFill>
                <a:schemeClr val="tx1">
                  <a:lumMod val="50000"/>
                </a:schemeClr>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344336999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4294967295"/>
            <p:extLst>
              <p:ext uri="{D42A27DB-BD31-4B8C-83A1-F6EECF244321}">
                <p14:modId xmlns:p14="http://schemas.microsoft.com/office/powerpoint/2010/main" val="2144262828"/>
              </p:ext>
            </p:extLst>
          </p:nvPr>
        </p:nvGraphicFramePr>
        <p:xfrm>
          <a:off x="228600" y="1981200"/>
          <a:ext cx="8763000" cy="4770158"/>
        </p:xfrm>
        <a:graphic>
          <a:graphicData uri="http://schemas.openxmlformats.org/drawingml/2006/table">
            <a:tbl>
              <a:tblPr firstRow="1" bandRow="1">
                <a:tableStyleId>{8EC20E35-A176-4012-BC5E-935CFFF8708E}</a:tableStyleId>
              </a:tblPr>
              <a:tblGrid>
                <a:gridCol w="4343400">
                  <a:extLst>
                    <a:ext uri="{9D8B030D-6E8A-4147-A177-3AD203B41FA5}">
                      <a16:colId xmlns:a16="http://schemas.microsoft.com/office/drawing/2014/main" val="906098905"/>
                    </a:ext>
                  </a:extLst>
                </a:gridCol>
                <a:gridCol w="2209800">
                  <a:extLst>
                    <a:ext uri="{9D8B030D-6E8A-4147-A177-3AD203B41FA5}">
                      <a16:colId xmlns:a16="http://schemas.microsoft.com/office/drawing/2014/main" val="1401047628"/>
                    </a:ext>
                  </a:extLst>
                </a:gridCol>
                <a:gridCol w="2209800">
                  <a:extLst>
                    <a:ext uri="{9D8B030D-6E8A-4147-A177-3AD203B41FA5}">
                      <a16:colId xmlns:a16="http://schemas.microsoft.com/office/drawing/2014/main" val="1161795080"/>
                    </a:ext>
                  </a:extLst>
                </a:gridCol>
              </a:tblGrid>
              <a:tr h="609600">
                <a:tc>
                  <a:txBody>
                    <a:bodyPr/>
                    <a:lstStyle/>
                    <a:p>
                      <a:pPr algn="l"/>
                      <a:r>
                        <a:rPr lang="en-US" sz="2400" dirty="0" smtClean="0">
                          <a:latin typeface="Arial Narrow" panose="020B0606020202030204" pitchFamily="34" charset="0"/>
                        </a:rPr>
                        <a:t>TREND,</a:t>
                      </a:r>
                      <a:r>
                        <a:rPr lang="en-US" sz="2400" baseline="0" dirty="0" smtClean="0">
                          <a:latin typeface="Arial Narrow" panose="020B0606020202030204" pitchFamily="34" charset="0"/>
                        </a:rPr>
                        <a:t> AS OF 1 JULY 2018</a:t>
                      </a:r>
                      <a:endParaRPr lang="en-US" sz="2400" dirty="0">
                        <a:latin typeface="Arial Narrow" panose="020B0606020202030204" pitchFamily="34" charset="0"/>
                      </a:endParaRPr>
                    </a:p>
                  </a:txBody>
                  <a:tcPr/>
                </a:tc>
                <a:tc>
                  <a:txBody>
                    <a:bodyPr/>
                    <a:lstStyle/>
                    <a:p>
                      <a:pPr algn="ctr"/>
                      <a:r>
                        <a:rPr lang="en-US" sz="2400" baseline="0" dirty="0" smtClean="0">
                          <a:latin typeface="Arial Narrow" panose="020B0606020202030204" pitchFamily="34" charset="0"/>
                        </a:rPr>
                        <a:t>DISTRICT</a:t>
                      </a:r>
                      <a:endParaRPr lang="en-US" sz="2400" dirty="0">
                        <a:latin typeface="Arial Narrow" panose="020B0606020202030204" pitchFamily="34" charset="0"/>
                      </a:endParaRPr>
                    </a:p>
                  </a:txBody>
                  <a:tcPr/>
                </a:tc>
                <a:tc>
                  <a:txBody>
                    <a:bodyPr/>
                    <a:lstStyle/>
                    <a:p>
                      <a:pPr algn="ctr"/>
                      <a:r>
                        <a:rPr lang="en-US" sz="2400" dirty="0">
                          <a:latin typeface="Arial Narrow" panose="020B0606020202030204" pitchFamily="34" charset="0"/>
                        </a:rPr>
                        <a:t>WORLDWIDE</a:t>
                      </a:r>
                    </a:p>
                  </a:txBody>
                  <a:tcPr/>
                </a:tc>
                <a:extLst>
                  <a:ext uri="{0D108BD9-81ED-4DB2-BD59-A6C34878D82A}">
                    <a16:rowId xmlns:a16="http://schemas.microsoft.com/office/drawing/2014/main" val="1121330239"/>
                  </a:ext>
                </a:extLst>
              </a:tr>
              <a:tr h="670864">
                <a:tc>
                  <a:txBody>
                    <a:bodyPr/>
                    <a:lstStyle/>
                    <a:p>
                      <a:r>
                        <a:rPr lang="en-US" sz="3200" dirty="0">
                          <a:solidFill>
                            <a:srgbClr val="58585A"/>
                          </a:solidFill>
                          <a:latin typeface="Arial Narrow" panose="020B0606020202030204" pitchFamily="34" charset="0"/>
                        </a:rPr>
                        <a:t>Male / Female</a:t>
                      </a:r>
                    </a:p>
                  </a:txBody>
                  <a:tcPr/>
                </a:tc>
                <a:tc>
                  <a:txBody>
                    <a:bodyPr/>
                    <a:lstStyle/>
                    <a:p>
                      <a:pPr marL="0" algn="ctr" defTabSz="457200" rtl="0" eaLnBrk="1" latinLnBrk="0" hangingPunct="1"/>
                      <a:r>
                        <a:rPr lang="en-US" sz="3200" kern="1200" dirty="0" smtClean="0">
                          <a:solidFill>
                            <a:srgbClr val="58585A"/>
                          </a:solidFill>
                          <a:latin typeface="Arial Narrow" panose="020B0606020202030204" pitchFamily="34" charset="0"/>
                          <a:ea typeface="+mn-ea"/>
                          <a:cs typeface="+mn-cs"/>
                        </a:rPr>
                        <a:t>70% / 30% </a:t>
                      </a:r>
                      <a:endParaRPr lang="en-US" sz="3200" kern="1200" dirty="0">
                        <a:solidFill>
                          <a:srgbClr val="58585A"/>
                        </a:solidFill>
                        <a:latin typeface="Arial Narrow" panose="020B0606020202030204" pitchFamily="34" charset="0"/>
                        <a:ea typeface="+mn-ea"/>
                        <a:cs typeface="+mn-cs"/>
                      </a:endParaRPr>
                    </a:p>
                  </a:txBody>
                  <a:tcPr/>
                </a:tc>
                <a:tc>
                  <a:txBody>
                    <a:bodyPr/>
                    <a:lstStyle/>
                    <a:p>
                      <a:pPr marL="0" algn="ctr" defTabSz="457200" rtl="0" eaLnBrk="1" latinLnBrk="0" hangingPunct="1"/>
                      <a:r>
                        <a:rPr lang="en-US" sz="3200" kern="1200" dirty="0" smtClean="0">
                          <a:solidFill>
                            <a:srgbClr val="58585A"/>
                          </a:solidFill>
                          <a:latin typeface="Arial Narrow" panose="020B0606020202030204" pitchFamily="34" charset="0"/>
                          <a:ea typeface="+mn-ea"/>
                          <a:cs typeface="+mn-cs"/>
                        </a:rPr>
                        <a:t>78</a:t>
                      </a:r>
                      <a:r>
                        <a:rPr lang="en-US" sz="3200" kern="1200" baseline="0" dirty="0" smtClean="0">
                          <a:solidFill>
                            <a:srgbClr val="58585A"/>
                          </a:solidFill>
                          <a:latin typeface="Arial Narrow" panose="020B0606020202030204" pitchFamily="34" charset="0"/>
                          <a:ea typeface="+mn-ea"/>
                          <a:cs typeface="+mn-cs"/>
                        </a:rPr>
                        <a:t>% </a:t>
                      </a:r>
                      <a:r>
                        <a:rPr lang="en-US" sz="3200" kern="1200" baseline="0" dirty="0">
                          <a:solidFill>
                            <a:srgbClr val="58585A"/>
                          </a:solidFill>
                          <a:latin typeface="Arial Narrow" panose="020B0606020202030204" pitchFamily="34" charset="0"/>
                          <a:ea typeface="+mn-ea"/>
                          <a:cs typeface="+mn-cs"/>
                        </a:rPr>
                        <a:t>/ </a:t>
                      </a:r>
                      <a:r>
                        <a:rPr lang="en-US" sz="3200" kern="1200" baseline="0" dirty="0" smtClean="0">
                          <a:solidFill>
                            <a:srgbClr val="58585A"/>
                          </a:solidFill>
                          <a:latin typeface="Arial Narrow" panose="020B0606020202030204" pitchFamily="34" charset="0"/>
                          <a:ea typeface="+mn-ea"/>
                          <a:cs typeface="+mn-cs"/>
                        </a:rPr>
                        <a:t>22%</a:t>
                      </a:r>
                      <a:endParaRPr lang="en-US" sz="3200" kern="1200" dirty="0">
                        <a:solidFill>
                          <a:srgbClr val="58585A"/>
                        </a:solidFill>
                        <a:latin typeface="Arial Narrow" panose="020B0606020202030204" pitchFamily="34" charset="0"/>
                        <a:ea typeface="+mn-ea"/>
                        <a:cs typeface="+mn-cs"/>
                      </a:endParaRPr>
                    </a:p>
                  </a:txBody>
                  <a:tcPr/>
                </a:tc>
                <a:extLst>
                  <a:ext uri="{0D108BD9-81ED-4DB2-BD59-A6C34878D82A}">
                    <a16:rowId xmlns:a16="http://schemas.microsoft.com/office/drawing/2014/main" val="2959540792"/>
                  </a:ext>
                </a:extLst>
              </a:tr>
              <a:tr h="685800">
                <a:tc>
                  <a:txBody>
                    <a:bodyPr/>
                    <a:lstStyle/>
                    <a:p>
                      <a:r>
                        <a:rPr lang="en-US" sz="3200" dirty="0">
                          <a:solidFill>
                            <a:srgbClr val="58585A"/>
                          </a:solidFill>
                          <a:latin typeface="Arial Narrow" panose="020B0606020202030204" pitchFamily="34" charset="0"/>
                        </a:rPr>
                        <a:t>New Member Retention</a:t>
                      </a:r>
                      <a:r>
                        <a:rPr lang="en-US" sz="3200" baseline="0" dirty="0">
                          <a:solidFill>
                            <a:srgbClr val="58585A"/>
                          </a:solidFill>
                          <a:latin typeface="Arial Narrow" panose="020B0606020202030204" pitchFamily="34" charset="0"/>
                        </a:rPr>
                        <a:t> </a:t>
                      </a:r>
                      <a:endParaRPr lang="en-US" sz="3200" dirty="0">
                        <a:solidFill>
                          <a:srgbClr val="58585A"/>
                        </a:solidFill>
                        <a:latin typeface="Arial Narrow" panose="020B0606020202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76%</a:t>
                      </a:r>
                      <a:endParaRPr lang="en-US" sz="3200" b="1" dirty="0">
                        <a:solidFill>
                          <a:srgbClr val="FF0000"/>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69%</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2778204323"/>
                  </a:ext>
                </a:extLst>
              </a:tr>
              <a:tr h="685800">
                <a:tc>
                  <a:txBody>
                    <a:bodyPr/>
                    <a:lstStyle/>
                    <a:p>
                      <a:r>
                        <a:rPr lang="en-US" sz="3200" dirty="0">
                          <a:solidFill>
                            <a:srgbClr val="58585A"/>
                          </a:solidFill>
                          <a:latin typeface="Arial Narrow" panose="020B0606020202030204" pitchFamily="34" charset="0"/>
                        </a:rPr>
                        <a:t>Existing Member Retention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72%</a:t>
                      </a:r>
                      <a:endParaRPr lang="en-US" sz="3200" dirty="0">
                        <a:solidFill>
                          <a:srgbClr val="58585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72%</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661778064"/>
                  </a:ext>
                </a:extLst>
              </a:tr>
              <a:tr h="762000">
                <a:tc>
                  <a:txBody>
                    <a:bodyPr/>
                    <a:lstStyle/>
                    <a:p>
                      <a:r>
                        <a:rPr lang="en-US" sz="3200" dirty="0">
                          <a:solidFill>
                            <a:srgbClr val="58585A"/>
                          </a:solidFill>
                          <a:latin typeface="Arial Narrow" panose="020B0606020202030204" pitchFamily="34" charset="0"/>
                        </a:rPr>
                        <a:t>Members Under Age</a:t>
                      </a:r>
                      <a:r>
                        <a:rPr lang="en-US" sz="3200" baseline="0" dirty="0">
                          <a:solidFill>
                            <a:srgbClr val="58585A"/>
                          </a:solidFill>
                          <a:latin typeface="Arial Narrow" panose="020B0606020202030204" pitchFamily="34" charset="0"/>
                        </a:rPr>
                        <a:t> 50</a:t>
                      </a:r>
                      <a:endParaRPr lang="en-US" sz="3200" dirty="0">
                        <a:solidFill>
                          <a:srgbClr val="58585A"/>
                        </a:solidFill>
                        <a:latin typeface="Arial Narrow" panose="020B0606020202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12%</a:t>
                      </a:r>
                      <a:endParaRPr lang="en-US" sz="3200" b="1" dirty="0">
                        <a:solidFill>
                          <a:srgbClr val="005DA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16%</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3689283587"/>
                  </a:ext>
                </a:extLst>
              </a:tr>
              <a:tr h="700736">
                <a:tc>
                  <a:txBody>
                    <a:bodyPr/>
                    <a:lstStyle/>
                    <a:p>
                      <a:r>
                        <a:rPr lang="en-US" sz="3200" dirty="0">
                          <a:solidFill>
                            <a:srgbClr val="58585A"/>
                          </a:solidFill>
                          <a:latin typeface="Arial Narrow" panose="020B0606020202030204" pitchFamily="34" charset="0"/>
                        </a:rPr>
                        <a:t>Members</a:t>
                      </a:r>
                      <a:r>
                        <a:rPr lang="en-US" sz="3200" baseline="0" dirty="0">
                          <a:solidFill>
                            <a:srgbClr val="58585A"/>
                          </a:solidFill>
                          <a:latin typeface="Arial Narrow" panose="020B0606020202030204" pitchFamily="34" charset="0"/>
                        </a:rPr>
                        <a:t> 50+</a:t>
                      </a:r>
                      <a:endParaRPr lang="en-US" sz="3200" dirty="0">
                        <a:solidFill>
                          <a:srgbClr val="58585A"/>
                        </a:solidFill>
                        <a:latin typeface="Arial Narrow" panose="020B0606020202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44%</a:t>
                      </a:r>
                      <a:endParaRPr lang="en-US" sz="3200" kern="1200" dirty="0">
                        <a:solidFill>
                          <a:srgbClr val="58585A"/>
                        </a:solidFill>
                        <a:latin typeface="Arial Narrow" panose="020B0606020202030204" pitchFamily="34" charset="0"/>
                        <a:ea typeface="+mn-ea"/>
                        <a:cs typeface="+mn-cs"/>
                      </a:endParaRPr>
                    </a:p>
                  </a:txBody>
                  <a:tcPr/>
                </a:tc>
                <a:tc>
                  <a:txBody>
                    <a:bodyPr/>
                    <a:lstStyle/>
                    <a:p>
                      <a:pPr algn="ctr"/>
                      <a:r>
                        <a:rPr lang="en-US" sz="3200" dirty="0" smtClean="0">
                          <a:solidFill>
                            <a:srgbClr val="58585A"/>
                          </a:solidFill>
                          <a:latin typeface="Arial Narrow" panose="020B0606020202030204" pitchFamily="34" charset="0"/>
                        </a:rPr>
                        <a:t>43%</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3637082764"/>
                  </a:ext>
                </a:extLst>
              </a:tr>
              <a:tr h="655358">
                <a:tc>
                  <a:txBody>
                    <a:bodyPr/>
                    <a:lstStyle/>
                    <a:p>
                      <a:r>
                        <a:rPr lang="en-US" sz="3200" dirty="0">
                          <a:solidFill>
                            <a:srgbClr val="58585A"/>
                          </a:solidFill>
                          <a:latin typeface="Arial Narrow" panose="020B0606020202030204" pitchFamily="34" charset="0"/>
                        </a:rPr>
                        <a:t>Age </a:t>
                      </a:r>
                      <a:r>
                        <a:rPr lang="en-US" sz="3200" dirty="0" smtClean="0">
                          <a:solidFill>
                            <a:srgbClr val="58585A"/>
                          </a:solidFill>
                          <a:latin typeface="Arial Narrow" panose="020B0606020202030204" pitchFamily="34" charset="0"/>
                        </a:rPr>
                        <a:t>Unreported</a:t>
                      </a:r>
                      <a:endParaRPr lang="en-US" sz="3200" dirty="0">
                        <a:solidFill>
                          <a:srgbClr val="58585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45%</a:t>
                      </a:r>
                      <a:endParaRPr lang="en-US" sz="3200" dirty="0">
                        <a:solidFill>
                          <a:srgbClr val="58585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41%</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3382693706"/>
                  </a:ext>
                </a:extLst>
              </a:tr>
            </a:tbl>
          </a:graphicData>
        </a:graphic>
      </p:graphicFrame>
      <p:sp>
        <p:nvSpPr>
          <p:cNvPr id="15" name="Content Placeholder 6"/>
          <p:cNvSpPr txBox="1">
            <a:spLocks/>
          </p:cNvSpPr>
          <p:nvPr/>
        </p:nvSpPr>
        <p:spPr>
          <a:xfrm>
            <a:off x="4762500" y="1054815"/>
            <a:ext cx="4000500" cy="1033894"/>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2676314171"/>
              </p:ext>
            </p:extLst>
          </p:nvPr>
        </p:nvGraphicFramePr>
        <p:xfrm>
          <a:off x="2362200" y="311903"/>
          <a:ext cx="3276600" cy="1516091"/>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1939518341"/>
                    </a:ext>
                  </a:extLst>
                </a:gridCol>
              </a:tblGrid>
              <a:tr h="958465">
                <a:tc>
                  <a:txBody>
                    <a:bodyPr/>
                    <a:lstStyle/>
                    <a:p>
                      <a:pPr algn="ctr"/>
                      <a:r>
                        <a:rPr lang="en-US" sz="3600" b="1" dirty="0" smtClean="0">
                          <a:latin typeface="Arial Narrow" panose="020B0606020202030204" pitchFamily="34" charset="0"/>
                        </a:rPr>
                        <a:t>1806 </a:t>
                      </a:r>
                      <a:r>
                        <a:rPr lang="en-US" sz="3600" b="1" dirty="0">
                          <a:latin typeface="Arial Narrow" panose="020B0606020202030204" pitchFamily="34" charset="0"/>
                        </a:rPr>
                        <a:t>MEMBERS</a:t>
                      </a:r>
                      <a:endParaRPr lang="en-US" sz="3600" dirty="0">
                        <a:latin typeface="Arial Narrow" panose="020B0606020202030204" pitchFamily="34" charset="0"/>
                      </a:endParaRPr>
                    </a:p>
                  </a:txBody>
                  <a:tcPr anchor="ctr">
                    <a:solidFill>
                      <a:schemeClr val="tx1">
                        <a:alpha val="98000"/>
                      </a:schemeClr>
                    </a:solidFill>
                  </a:tcPr>
                </a:tc>
                <a:extLst>
                  <a:ext uri="{0D108BD9-81ED-4DB2-BD59-A6C34878D82A}">
                    <a16:rowId xmlns:a16="http://schemas.microsoft.com/office/drawing/2014/main" val="3429516886"/>
                  </a:ext>
                </a:extLst>
              </a:tr>
              <a:tr h="557626">
                <a:tc>
                  <a:txBody>
                    <a:bodyPr/>
                    <a:lstStyle/>
                    <a:p>
                      <a:pPr marL="0" indent="0" algn="r">
                        <a:buFont typeface="Arial" panose="020B0604020202020204" pitchFamily="34" charset="0"/>
                        <a:buNone/>
                      </a:pPr>
                      <a:r>
                        <a:rPr lang="en-US" sz="2800" dirty="0" smtClean="0">
                          <a:solidFill>
                            <a:schemeClr val="bg1"/>
                          </a:solidFill>
                          <a:latin typeface="Arial Narrow" panose="020B0606020202030204" pitchFamily="34" charset="0"/>
                        </a:rPr>
                        <a:t>-128</a:t>
                      </a:r>
                      <a:r>
                        <a:rPr lang="en-US" sz="2800" baseline="0" dirty="0" smtClean="0">
                          <a:solidFill>
                            <a:schemeClr val="bg1"/>
                          </a:solidFill>
                          <a:latin typeface="Arial Narrow" panose="020B0606020202030204" pitchFamily="34" charset="0"/>
                        </a:rPr>
                        <a:t> from 2015</a:t>
                      </a:r>
                      <a:endParaRPr lang="en-US" sz="2800" baseline="0" dirty="0">
                        <a:solidFill>
                          <a:schemeClr val="bg1"/>
                        </a:solidFill>
                        <a:latin typeface="Arial Narrow" panose="020B0606020202030204" pitchFamily="34" charset="0"/>
                      </a:endParaRPr>
                    </a:p>
                  </a:txBody>
                  <a:tcPr>
                    <a:solidFill>
                      <a:srgbClr val="005DAA"/>
                    </a:solidFill>
                  </a:tcPr>
                </a:tc>
                <a:extLst>
                  <a:ext uri="{0D108BD9-81ED-4DB2-BD59-A6C34878D82A}">
                    <a16:rowId xmlns:a16="http://schemas.microsoft.com/office/drawing/2014/main" val="112192397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554044152"/>
              </p:ext>
            </p:extLst>
          </p:nvPr>
        </p:nvGraphicFramePr>
        <p:xfrm>
          <a:off x="5734050" y="307169"/>
          <a:ext cx="3181350" cy="1520825"/>
        </p:xfrm>
        <a:graphic>
          <a:graphicData uri="http://schemas.openxmlformats.org/drawingml/2006/table">
            <a:tbl>
              <a:tblPr firstRow="1" bandRow="1">
                <a:tableStyleId>{5C22544A-7EE6-4342-B048-85BDC9FD1C3A}</a:tableStyleId>
              </a:tblPr>
              <a:tblGrid>
                <a:gridCol w="3181350">
                  <a:extLst>
                    <a:ext uri="{9D8B030D-6E8A-4147-A177-3AD203B41FA5}">
                      <a16:colId xmlns:a16="http://schemas.microsoft.com/office/drawing/2014/main" val="1832181647"/>
                    </a:ext>
                  </a:extLst>
                </a:gridCol>
              </a:tblGrid>
              <a:tr h="948062">
                <a:tc>
                  <a:txBody>
                    <a:bodyPr/>
                    <a:lstStyle/>
                    <a:p>
                      <a:pPr algn="ctr"/>
                      <a:r>
                        <a:rPr lang="en-US" sz="3600" b="1" dirty="0">
                          <a:latin typeface="Arial Narrow" panose="020B0606020202030204" pitchFamily="34" charset="0"/>
                        </a:rPr>
                        <a:t>  </a:t>
                      </a:r>
                      <a:r>
                        <a:rPr lang="en-US" sz="3600" b="1" dirty="0" smtClean="0">
                          <a:latin typeface="Arial Narrow" panose="020B0606020202030204" pitchFamily="34" charset="0"/>
                        </a:rPr>
                        <a:t>47 </a:t>
                      </a:r>
                      <a:r>
                        <a:rPr lang="en-US" sz="3600" b="1" dirty="0">
                          <a:latin typeface="Arial Narrow" panose="020B0606020202030204" pitchFamily="34" charset="0"/>
                        </a:rPr>
                        <a:t>CLUBS</a:t>
                      </a:r>
                    </a:p>
                  </a:txBody>
                  <a:tcPr anchor="ctr">
                    <a:solidFill>
                      <a:schemeClr val="tx1"/>
                    </a:solidFill>
                  </a:tcPr>
                </a:tc>
                <a:extLst>
                  <a:ext uri="{0D108BD9-81ED-4DB2-BD59-A6C34878D82A}">
                    <a16:rowId xmlns:a16="http://schemas.microsoft.com/office/drawing/2014/main" val="1010403758"/>
                  </a:ext>
                </a:extLst>
              </a:tr>
              <a:tr h="572763">
                <a:tc>
                  <a:txBody>
                    <a:bodyPr/>
                    <a:lstStyle/>
                    <a:p>
                      <a:pPr marL="0" indent="0" algn="r">
                        <a:buFont typeface="Arial" panose="020B0604020202020204" pitchFamily="34" charset="0"/>
                        <a:buNone/>
                      </a:pPr>
                      <a:r>
                        <a:rPr lang="en-US" sz="2800" b="0" dirty="0" smtClean="0">
                          <a:solidFill>
                            <a:schemeClr val="bg1"/>
                          </a:solidFill>
                          <a:latin typeface="Arial Narrow" panose="020B0606020202030204" pitchFamily="34" charset="0"/>
                        </a:rPr>
                        <a:t>+/-0</a:t>
                      </a:r>
                      <a:r>
                        <a:rPr lang="en-US" sz="2800" b="0" baseline="0" dirty="0" smtClean="0">
                          <a:solidFill>
                            <a:schemeClr val="bg1"/>
                          </a:solidFill>
                          <a:latin typeface="Arial Narrow" panose="020B0606020202030204" pitchFamily="34" charset="0"/>
                        </a:rPr>
                        <a:t> from 2015</a:t>
                      </a:r>
                      <a:endParaRPr lang="en-US" sz="2800" b="0" baseline="0" dirty="0">
                        <a:solidFill>
                          <a:schemeClr val="bg1"/>
                        </a:solidFill>
                        <a:latin typeface="Arial Narrow" panose="020B0606020202030204" pitchFamily="34" charset="0"/>
                      </a:endParaRPr>
                    </a:p>
                  </a:txBody>
                  <a:tcPr>
                    <a:solidFill>
                      <a:srgbClr val="005DAA"/>
                    </a:solidFill>
                  </a:tcPr>
                </a:tc>
                <a:extLst>
                  <a:ext uri="{0D108BD9-81ED-4DB2-BD59-A6C34878D82A}">
                    <a16:rowId xmlns:a16="http://schemas.microsoft.com/office/drawing/2014/main" val="1430803318"/>
                  </a:ext>
                </a:extLst>
              </a:tr>
            </a:tbl>
          </a:graphicData>
        </a:graphic>
      </p:graphicFrame>
      <p:sp>
        <p:nvSpPr>
          <p:cNvPr id="3" name="TextBox 2"/>
          <p:cNvSpPr txBox="1"/>
          <p:nvPr/>
        </p:nvSpPr>
        <p:spPr>
          <a:xfrm>
            <a:off x="419100" y="457200"/>
            <a:ext cx="1562100" cy="1261884"/>
          </a:xfrm>
          <a:prstGeom prst="rect">
            <a:avLst/>
          </a:prstGeom>
          <a:noFill/>
        </p:spPr>
        <p:txBody>
          <a:bodyPr wrap="square" rtlCol="0">
            <a:spAutoFit/>
          </a:bodyPr>
          <a:lstStyle/>
          <a:p>
            <a:pPr algn="r"/>
            <a:r>
              <a:rPr lang="en-US" sz="2800" b="1" dirty="0">
                <a:solidFill>
                  <a:schemeClr val="tx1">
                    <a:lumMod val="50000"/>
                  </a:schemeClr>
                </a:solidFill>
                <a:latin typeface="Arial Narrow" panose="020B0606020202030204" pitchFamily="34" charset="0"/>
              </a:rPr>
              <a:t>DISTRICT </a:t>
            </a:r>
            <a:r>
              <a:rPr lang="en-US" sz="4800" b="1" dirty="0" smtClean="0">
                <a:solidFill>
                  <a:schemeClr val="tx1">
                    <a:lumMod val="50000"/>
                  </a:schemeClr>
                </a:solidFill>
                <a:latin typeface="Arial Narrow" panose="020B0606020202030204" pitchFamily="34" charset="0"/>
              </a:rPr>
              <a:t>6650:</a:t>
            </a:r>
            <a:endParaRPr lang="en-US" sz="4800" b="1" dirty="0">
              <a:solidFill>
                <a:schemeClr val="tx1">
                  <a:lumMod val="50000"/>
                </a:schemeClr>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1769411404"/>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RAFT_Strenthening Your Membership">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eadDev-Master_2013-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DRAFT_Strenthening Your Membership</Template>
  <TotalTime>3918</TotalTime>
  <Words>3683</Words>
  <Application>Microsoft Office PowerPoint</Application>
  <PresentationFormat>On-screen Show (4:3)</PresentationFormat>
  <Paragraphs>586</Paragraphs>
  <Slides>35</Slides>
  <Notes>34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35</vt:i4>
      </vt:variant>
    </vt:vector>
  </HeadingPairs>
  <TitlesOfParts>
    <vt:vector size="48" baseType="lpstr">
      <vt:lpstr>MS PGothic</vt:lpstr>
      <vt:lpstr>MS PGothic</vt:lpstr>
      <vt:lpstr>Arial</vt:lpstr>
      <vt:lpstr>Arial Narrow</vt:lpstr>
      <vt:lpstr>Arial Narrow Bold</vt:lpstr>
      <vt:lpstr>Calibri</vt:lpstr>
      <vt:lpstr>Georgia</vt:lpstr>
      <vt:lpstr>Times New Roman</vt:lpstr>
      <vt:lpstr>ヒラギノ角ゴ Pro W3</vt:lpstr>
      <vt:lpstr>DRAFT_Strenthening Your Membership</vt:lpstr>
      <vt:lpstr>LeadDev-Master_2013-NEW</vt:lpstr>
      <vt:lpstr>2_Custom Design</vt:lpstr>
      <vt:lpstr>3_Custom Design</vt:lpstr>
      <vt:lpstr>PowerPoint Presentation</vt:lpstr>
      <vt:lpstr>WHY MEMBERSHIP MATTERS</vt:lpstr>
      <vt:lpstr>5-YEAR MEMBERSHIP TRENDS, 1 JULY</vt:lpstr>
      <vt:lpstr>DISTRICT 6600 MEMBERSHIP TRENDS</vt:lpstr>
      <vt:lpstr>DISTRICTS 6630 &amp; 6650 MEMBERSHIP TRENDS</vt:lpstr>
      <vt:lpstr>PowerPoint Presentation</vt:lpstr>
      <vt:lpstr>PowerPoint Presentation</vt:lpstr>
      <vt:lpstr>PowerPoint Presentation</vt:lpstr>
      <vt:lpstr>PowerPoint Presentation</vt:lpstr>
      <vt:lpstr>PowerPoint Presentation</vt:lpstr>
      <vt:lpstr>PowerPoint Presentation</vt:lpstr>
      <vt:lpstr>MAKE MEMBERSHIP A PRIORITY</vt:lpstr>
      <vt:lpstr>IS YOUR CLUB HEALTHY?</vt:lpstr>
      <vt:lpstr>IS YOUR CLUB HEALTHY?</vt:lpstr>
      <vt:lpstr>IS YOUR CLUB HEALTHY?</vt:lpstr>
      <vt:lpstr>IS YOUR CLUB HEALTHY?</vt:lpstr>
      <vt:lpstr>MEMBERSHIP LEADS</vt:lpstr>
      <vt:lpstr>MEMBERSHIP LEADS</vt:lpstr>
      <vt:lpstr>MEMBERSHIP LEADS - STATS</vt:lpstr>
      <vt:lpstr>MEMBERSHIP LEADS – EMAIL ALERTS</vt:lpstr>
      <vt:lpstr>MEMBERSHIP LEADS – FILTER AND SORT</vt:lpstr>
      <vt:lpstr>MEMBERSHIP LEADS - TYPES OF CANDIDATES</vt:lpstr>
      <vt:lpstr>MEMBERSHIP LEADS – INDIVIDUAL RECORD</vt:lpstr>
      <vt:lpstr>MEMBERSHIP LEADS - MANAGING A STATUS</vt:lpstr>
      <vt:lpstr>PowerPoint Presentation</vt:lpstr>
      <vt:lpstr>MEMBERSHIP LEADS – ADMITTING A CANDIDATE</vt:lpstr>
      <vt:lpstr>MEMBERSHIP LEADS – DISTRICT MANAGEMENT </vt:lpstr>
      <vt:lpstr>MEMBERSHIP LEADS – CLUB MANAGEMENT </vt:lpstr>
      <vt:lpstr>MEMBERSHIP LEADS – ROLE PLAY</vt:lpstr>
      <vt:lpstr>MEMBERSHIP LEADS – VIEWING CURRENT &amp; PAST LEADS</vt:lpstr>
      <vt:lpstr>MEMBERSHIP LEADS - EXECUTIVE SUMMARY </vt:lpstr>
      <vt:lpstr>MEMBERSHIP LEADS – RESOUCES</vt:lpstr>
      <vt:lpstr>MEMBERSHIP LEADS – NEXT STEPS</vt:lpstr>
      <vt:lpstr>PowerPoint Presentation</vt:lpstr>
      <vt:lpstr>RI MEMBERSHIP SUPPORT</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Jones</dc:creator>
  <cp:lastModifiedBy>Haris Sofradzija</cp:lastModifiedBy>
  <cp:revision>350</cp:revision>
  <cp:lastPrinted>2018-09-28T16:46:45Z</cp:lastPrinted>
  <dcterms:created xsi:type="dcterms:W3CDTF">2016-02-29T19:26:06Z</dcterms:created>
  <dcterms:modified xsi:type="dcterms:W3CDTF">2018-10-21T19:33:02Z</dcterms:modified>
</cp:coreProperties>
</file>