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58" r:id="rId3"/>
    <p:sldId id="277" r:id="rId4"/>
    <p:sldId id="263" r:id="rId5"/>
    <p:sldId id="278" r:id="rId6"/>
    <p:sldId id="259" r:id="rId7"/>
    <p:sldId id="276" r:id="rId8"/>
    <p:sldId id="261" r:id="rId9"/>
    <p:sldId id="264" r:id="rId10"/>
    <p:sldId id="279" r:id="rId11"/>
    <p:sldId id="269" r:id="rId12"/>
    <p:sldId id="260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59" autoAdjust="0"/>
    <p:restoredTop sz="86482" autoAdjust="0"/>
  </p:normalViewPr>
  <p:slideViewPr>
    <p:cSldViewPr>
      <p:cViewPr varScale="1">
        <p:scale>
          <a:sx n="101" d="100"/>
          <a:sy n="101" d="100"/>
        </p:scale>
        <p:origin x="25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8B080-5CA4-4E9D-A277-14FD032E49BC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96D0D-C2B9-4A32-AF65-F9425E8D2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3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4-Way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2F8B1-2902-4047-9812-A1D43DDBB0C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4-Way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2F8B1-2902-4047-9812-A1D43DDBB0C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9D5D-BFF8-4C08-9CC3-75DE71C08F32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1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311-5889-47F5-B518-2EB0AED16435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7B4-E1C6-4B16-95AC-35F2E0929B17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4F49-965E-42D9-B0C4-BC77BFD8D7DB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4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DA08-FFF2-483D-A69F-963AB8A3AA20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7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2157-90DD-4D81-82F0-7819F10BEE1F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2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B36-11B1-4DD6-BABF-0D483A449798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2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59BA-D228-47A5-960E-B1C0E3C13A51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7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A11-1953-4C59-8CB3-9D85C1B3E4C3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8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3AD-B8F8-4948-9209-BBCE0363FD9F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4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4A51-4EC4-4580-B53A-A74CEED1E841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D5A2A-08FB-4B05-985B-0F09B381552F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2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Image of question mark in a light bul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Image of question mark in a light bul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960038" y="1447800"/>
            <a:ext cx="1676400" cy="11335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7575" y="1586793"/>
            <a:ext cx="174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Are you passionate about something?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6338432" y="1371600"/>
            <a:ext cx="1295400" cy="125054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9175" y="1557237"/>
            <a:ext cx="174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Ready to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challenge yourself?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6705600" y="3352800"/>
            <a:ext cx="1905000" cy="19432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Callout 27"/>
          <p:cNvSpPr/>
          <p:nvPr/>
        </p:nvSpPr>
        <p:spPr>
          <a:xfrm>
            <a:off x="733960" y="3911050"/>
            <a:ext cx="1828800" cy="16515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84975" y="3603667"/>
            <a:ext cx="174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Interested in improving critical thinking and ethical decision making skills?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3334" y="4284007"/>
            <a:ext cx="174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Would you want to inspire and motivate others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3717374" y="4314346"/>
            <a:ext cx="2031694" cy="18046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58508" y="4554974"/>
            <a:ext cx="174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Would you like to have a positive influence and make a difference in this world?</a:t>
            </a:r>
          </a:p>
        </p:txBody>
      </p:sp>
      <p:sp>
        <p:nvSpPr>
          <p:cNvPr id="38" name="Oval Callout 37"/>
          <p:cNvSpPr/>
          <p:nvPr/>
        </p:nvSpPr>
        <p:spPr>
          <a:xfrm>
            <a:off x="3656012" y="762823"/>
            <a:ext cx="1600200" cy="14923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Think you could persuade others by speaking?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45" y="2899905"/>
            <a:ext cx="4659429" cy="8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2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81000"/>
            <a:ext cx="6858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What’s in it for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4807803"/>
            <a:ext cx="5526088" cy="7547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Win Cash Prizes and Recognition </a:t>
            </a:r>
            <a:br>
              <a:rPr lang="en-US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that could make your resume stand out!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03412" y="3379787"/>
            <a:ext cx="499427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  <a:t>1st Prize: $1200/-</a:t>
            </a:r>
            <a:b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</a:b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  <a:t>2nd Prize: $900/-</a:t>
            </a:r>
            <a:b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</a:b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  <a:t>3rd Prize: $700/-</a:t>
            </a:r>
            <a:b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</a:b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  <a:t>Honorable Mentions: $200/-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10" y="1066800"/>
            <a:ext cx="3425389" cy="22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0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533400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When are the Contests?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72448" y="4256183"/>
            <a:ext cx="6858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>
                <a:solidFill>
                  <a:srgbClr val="002060"/>
                </a:solidFill>
              </a:rPr>
              <a:t>DISTRICT CONTEST</a:t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altLang="en-US" sz="1800" b="1" dirty="0">
                <a:solidFill>
                  <a:srgbClr val="002060"/>
                </a:solidFill>
                <a:cs typeface="Arial" pitchFamily="34" charset="0"/>
              </a:rPr>
              <a:t>April 12, 2025</a:t>
            </a:r>
            <a:br>
              <a:rPr lang="en-US" altLang="en-US" sz="1800" b="1" dirty="0">
                <a:solidFill>
                  <a:srgbClr val="002060"/>
                </a:solidFill>
                <a:cs typeface="Arial" pitchFamily="34" charset="0"/>
              </a:rPr>
            </a:br>
            <a:r>
              <a:rPr lang="en-US" altLang="en-US" sz="1800" dirty="0">
                <a:solidFill>
                  <a:srgbClr val="002060"/>
                </a:solidFill>
                <a:cs typeface="Arial" pitchFamily="34" charset="0"/>
              </a:rPr>
              <a:t>10:00AM to 3:00PM</a:t>
            </a:r>
          </a:p>
          <a:p>
            <a:pPr lvl="0"/>
            <a:r>
              <a:rPr lang="en-US" altLang="en-US" sz="1800" dirty="0">
                <a:solidFill>
                  <a:srgbClr val="002060"/>
                </a:solidFill>
                <a:cs typeface="Arial" pitchFamily="34" charset="0"/>
              </a:rPr>
              <a:t>Springfield High School</a:t>
            </a:r>
            <a:br>
              <a:rPr lang="en-US" altLang="en-US" sz="1800" dirty="0">
                <a:solidFill>
                  <a:srgbClr val="002060"/>
                </a:solidFill>
                <a:cs typeface="Arial" pitchFamily="34" charset="0"/>
              </a:rPr>
            </a:br>
            <a:r>
              <a:rPr lang="en-US" altLang="en-US" sz="1800" dirty="0">
                <a:solidFill>
                  <a:srgbClr val="002060"/>
                </a:solidFill>
                <a:cs typeface="Arial" pitchFamily="34" charset="0"/>
              </a:rPr>
              <a:t>1880 Canton Rd., Akron, OH 44312 </a:t>
            </a:r>
            <a:br>
              <a:rPr lang="en-US" altLang="en-US" sz="1800" dirty="0">
                <a:solidFill>
                  <a:srgbClr val="002060"/>
                </a:solidFill>
                <a:cs typeface="Arial" pitchFamily="34" charset="0"/>
              </a:rPr>
            </a:br>
            <a:br>
              <a:rPr lang="en-US" altLang="en-US" sz="1800" b="1" dirty="0">
                <a:solidFill>
                  <a:srgbClr val="002060"/>
                </a:solidFill>
                <a:cs typeface="Arial" pitchFamily="34" charset="0"/>
              </a:rPr>
            </a:b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55993" y="2819400"/>
            <a:ext cx="6858000" cy="1310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rgbClr val="C00000"/>
                </a:solidFill>
              </a:rPr>
              <a:t>CLUB CONTEST</a:t>
            </a:r>
            <a:br>
              <a:rPr lang="en-US" sz="8600" b="1" dirty="0">
                <a:solidFill>
                  <a:srgbClr val="C0000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March XX, 2024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2:</a:t>
            </a: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sym typeface="Wingdings" panose="05000000000000000000" pitchFamily="2" charset="2"/>
              </a:rPr>
              <a:t>00PM to 4:00PM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(Fill in the date and place of club contest</a:t>
            </a: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)</a:t>
            </a:r>
            <a:br>
              <a:rPr lang="en-US" sz="7200" b="1" dirty="0">
                <a:ln>
                  <a:solidFill>
                    <a:schemeClr val="bg1"/>
                  </a:solidFill>
                </a:ln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</a:rPr>
            </a:br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244906" y="1371600"/>
            <a:ext cx="6858000" cy="1310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rgbClr val="00B050"/>
                </a:solidFill>
              </a:rPr>
              <a:t>SCHOOL CONTEST</a:t>
            </a:r>
            <a:br>
              <a:rPr lang="en-US" sz="8600" b="1" dirty="0">
                <a:solidFill>
                  <a:srgbClr val="00B050"/>
                </a:solidFill>
              </a:rPr>
            </a:br>
            <a:r>
              <a:rPr lang="en-US" sz="8600" b="1" dirty="0">
                <a:solidFill>
                  <a:srgbClr val="00B050"/>
                </a:solidFill>
              </a:rPr>
              <a:t>Feb </a:t>
            </a: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XX, 2024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2:</a:t>
            </a: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sym typeface="Wingdings" panose="05000000000000000000" pitchFamily="2" charset="2"/>
              </a:rPr>
              <a:t>00PM to 4:00PM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(Fill in the date and place of School contest)</a:t>
            </a:r>
            <a:br>
              <a:rPr lang="en-US" sz="7200" b="1" dirty="0">
                <a:ln>
                  <a:solidFill>
                    <a:schemeClr val="bg1"/>
                  </a:solidFill>
                </a:ln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</a:rPr>
            </a:br>
            <a:endParaRPr lang="en-US" sz="7200" b="1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3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33400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How do I enter?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36643" y="1295400"/>
            <a:ext cx="6858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Contact your teacher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Ms. </a:t>
            </a:r>
            <a:r>
              <a:rPr lang="en-US" sz="72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Xxxxxx</a:t>
            </a:r>
            <a:br>
              <a:rPr lang="en-US" sz="72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Tel</a:t>
            </a: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: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E-mail: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OR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Contact your local Rotary Club Chair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Name: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Tel: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E-mail: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2221" y="4433780"/>
            <a:ext cx="6646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District contest Guide along with videos of previous </a:t>
            </a:r>
            <a:br>
              <a:rPr lang="en-US" dirty="0"/>
            </a:br>
            <a:r>
              <a:rPr lang="en-US" dirty="0"/>
              <a:t>winning speeches is available on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www.rotarydistrict6630.org </a:t>
            </a:r>
            <a:br>
              <a:rPr lang="en-US" dirty="0"/>
            </a:br>
            <a:r>
              <a:rPr lang="en-US" dirty="0"/>
              <a:t>under the 4 Way Test Speech Contest tab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4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43000" y="2743200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3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What is The 4 Way Test?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150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0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830" y="457200"/>
            <a:ext cx="2289329" cy="288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80946" y="3338734"/>
            <a:ext cx="3062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Rotarian Herbert Taylor</a:t>
            </a:r>
            <a:br>
              <a:rPr lang="en-US" sz="1200" b="1" dirty="0"/>
            </a:b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914400" y="3623608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● Written by Herbert </a:t>
            </a:r>
            <a:r>
              <a:rPr lang="en-US" sz="2000"/>
              <a:t>Taylor in 1932 during </a:t>
            </a:r>
            <a:r>
              <a:rPr lang="en-US" sz="2000" dirty="0"/>
              <a:t>the Great Depression</a:t>
            </a:r>
            <a:br>
              <a:rPr lang="en-US" sz="2000" dirty="0"/>
            </a:br>
            <a:r>
              <a:rPr lang="en-US" sz="2000" dirty="0"/>
              <a:t>● Club Aluminum company was facing bankruptcy</a:t>
            </a:r>
            <a:br>
              <a:rPr lang="en-US" sz="2000" dirty="0"/>
            </a:br>
            <a:r>
              <a:rPr lang="en-US" sz="2000" dirty="0"/>
              <a:t>● Taylor believed that if employees did the right thing, the company</a:t>
            </a:r>
            <a:br>
              <a:rPr lang="en-US" sz="2000" dirty="0"/>
            </a:br>
            <a:r>
              <a:rPr lang="en-US" sz="2000" dirty="0"/>
              <a:t>    would survive</a:t>
            </a:r>
            <a:br>
              <a:rPr lang="en-US" sz="2000" dirty="0"/>
            </a:br>
            <a:r>
              <a:rPr lang="en-US" sz="2000" dirty="0"/>
              <a:t>● He promoted the test as a way of life and model for doing business</a:t>
            </a:r>
            <a:br>
              <a:rPr lang="en-US" sz="2000" dirty="0"/>
            </a:br>
            <a:r>
              <a:rPr lang="en-US" sz="2000" dirty="0"/>
              <a:t>● Five years later, Club Aluminum was profitable again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680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11847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4465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7260357" cy="685800"/>
          </a:xfrm>
        </p:spPr>
        <p:txBody>
          <a:bodyPr>
            <a:normAutofit/>
          </a:bodyPr>
          <a:lstStyle/>
          <a:p>
            <a:r>
              <a:rPr lang="en-US" b="1" dirty="0"/>
              <a:t>What is The 4 Way Test </a:t>
            </a:r>
            <a:r>
              <a:rPr lang="en-US" b="1" dirty="0">
                <a:solidFill>
                  <a:schemeClr val="tx1"/>
                </a:solidFill>
              </a:rPr>
              <a:t>Speech Contest</a:t>
            </a:r>
            <a:r>
              <a:rPr lang="en-US" b="1" dirty="0"/>
              <a:t>?</a:t>
            </a:r>
          </a:p>
        </p:txBody>
      </p:sp>
      <p:pic>
        <p:nvPicPr>
          <p:cNvPr id="1027" name="Picture 3" descr="C:\Users\pdesouza\Desktop\Desktop Collapsed\Rotary Initiation Certificate + 4 Way Test\District Contestants 2016 - Edi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7"/>
            <a:ext cx="9144000" cy="37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438471"/>
            <a:ext cx="8043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An opportunity for high school students to </a:t>
            </a:r>
            <a:r>
              <a:rPr lang="en-US" sz="2400" b="1" dirty="0"/>
              <a:t>win attractive prizes </a:t>
            </a:r>
            <a:r>
              <a:rPr lang="en-US" sz="2400" dirty="0"/>
              <a:t>by applying principles of the 4 Way Test </a:t>
            </a:r>
            <a:r>
              <a:rPr lang="en-US" sz="2400" b="1" dirty="0"/>
              <a:t> </a:t>
            </a:r>
            <a:r>
              <a:rPr lang="en-US" sz="2400" dirty="0"/>
              <a:t>to a current ethical issue and </a:t>
            </a:r>
            <a:r>
              <a:rPr lang="en-US" sz="2400" b="1" dirty="0"/>
              <a:t>gain valuable public speaking experience</a:t>
            </a:r>
            <a:r>
              <a:rPr lang="en-US" sz="24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1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019807"/>
            <a:ext cx="762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School Level</a:t>
            </a:r>
            <a:br>
              <a:rPr lang="en-US" dirty="0"/>
            </a:br>
            <a:r>
              <a:rPr lang="en-US" dirty="0"/>
              <a:t>Contests originate at High Schools and is open to all students in Grades 9 to 12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b="1" dirty="0"/>
          </a:p>
          <a:p>
            <a:r>
              <a:rPr lang="en-US" b="1" dirty="0"/>
              <a:t>Club Level</a:t>
            </a:r>
            <a:br>
              <a:rPr lang="en-US" b="1" dirty="0"/>
            </a:br>
            <a:r>
              <a:rPr lang="en-US" dirty="0"/>
              <a:t>Clubs are eligible to advance 1 winner per school to the District level contest</a:t>
            </a:r>
          </a:p>
          <a:p>
            <a:br>
              <a:rPr lang="en-US" dirty="0"/>
            </a:b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District Level</a:t>
            </a:r>
            <a:br>
              <a:rPr lang="en-US" dirty="0"/>
            </a:br>
            <a:r>
              <a:rPr lang="en-US" dirty="0"/>
              <a:t>The District contest is held in two rounds, a semi-final round and the finals. Both rounds take place on the same day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19200" y="227884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Contest takes place at 3 Levels</a:t>
            </a:r>
          </a:p>
        </p:txBody>
      </p:sp>
      <p:pic>
        <p:nvPicPr>
          <p:cNvPr id="2051" name="Picture 3" descr="C:\Users\pdesouza\Desktop\2017 District Contest - Video\V86A6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1762125" cy="139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desouza\Desktop\2017 District Contest - Video\18157633_1471091666265407_155220264558633019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80" y="3733800"/>
            <a:ext cx="1731120" cy="12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4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295400"/>
            <a:ext cx="7272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ELIGIBILITY</a:t>
            </a:r>
            <a:br>
              <a:rPr lang="en-US" dirty="0"/>
            </a:br>
            <a:r>
              <a:rPr lang="en-US" dirty="0"/>
              <a:t>All students from Grades 9 to 12, in participating High Schools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SPEECH TOPIC</a:t>
            </a:r>
            <a:br>
              <a:rPr lang="en-US" b="1" dirty="0"/>
            </a:br>
            <a:r>
              <a:rPr lang="en-US" dirty="0"/>
              <a:t>The purpose of the speech is to apply the principles of Rotary’s 4 Way Test to a current ethical issue. </a:t>
            </a:r>
          </a:p>
          <a:p>
            <a:endParaRPr lang="en-US" dirty="0"/>
          </a:p>
          <a:p>
            <a:r>
              <a:rPr lang="en-US" dirty="0"/>
              <a:t>Students are challenged to identify a topic they feel passionate about and to adopt a point of view from which they will seek to persuade others.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Each part of the Four-Way Test should be addressed during the speech.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It should be something from the speaker’s personal experience or general knowledge.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52440" y="464545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Contest Rules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371600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TIMING OF SPEECH</a:t>
            </a:r>
            <a:br>
              <a:rPr lang="en-US" dirty="0"/>
            </a:br>
            <a:r>
              <a:rPr lang="en-US" dirty="0"/>
              <a:t>Speeches shall be from five (5) to seven (7) minutes. Penalty points at the rate of 2 points for every 15 seconds will be subtracted for infractions over or under the minimum or maximum time limits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SPEAKER AIDS / PROPS</a:t>
            </a:r>
            <a:br>
              <a:rPr lang="en-US" dirty="0"/>
            </a:br>
            <a:r>
              <a:rPr lang="en-US" dirty="0"/>
              <a:t>Note cards may be used to recover from a mental blank out and avoid an embarrassment.  Even if a speaker chooses not to use note cards, they may have them at hand in case of an emergency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of Props should be limited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speakers will speak from the same platform or designated area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52440" y="464545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Contest Rules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4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3593" y="1219200"/>
            <a:ext cx="6858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CONTENT (35%)</a:t>
            </a:r>
            <a:br>
              <a:rPr lang="en-US" dirty="0"/>
            </a:br>
            <a:r>
              <a:rPr lang="en-US" dirty="0"/>
              <a:t>Practical Application of the 4 Way Test (20%)</a:t>
            </a:r>
            <a:br>
              <a:rPr lang="en-US" dirty="0"/>
            </a:br>
            <a:r>
              <a:rPr lang="en-US" dirty="0"/>
              <a:t>Speech Value (10%)</a:t>
            </a:r>
            <a:br>
              <a:rPr lang="en-US" dirty="0"/>
            </a:br>
            <a:r>
              <a:rPr lang="en-US" dirty="0"/>
              <a:t>Clarity and expressiveness of language and vocabulary (5%)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ORGANIZATION (15%)</a:t>
            </a:r>
            <a:br>
              <a:rPr lang="en-US" b="1" dirty="0"/>
            </a:br>
            <a:r>
              <a:rPr lang="en-US" dirty="0"/>
              <a:t>Introduction (5%)</a:t>
            </a:r>
            <a:br>
              <a:rPr lang="en-US" dirty="0"/>
            </a:br>
            <a:r>
              <a:rPr lang="en-US" dirty="0"/>
              <a:t>Development (5%)</a:t>
            </a:r>
            <a:br>
              <a:rPr lang="en-US" dirty="0"/>
            </a:br>
            <a:r>
              <a:rPr lang="en-US" dirty="0"/>
              <a:t>Conclusion (5%)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DELIVERY (50%)</a:t>
            </a:r>
            <a:br>
              <a:rPr lang="en-US" b="1" dirty="0"/>
            </a:br>
            <a:r>
              <a:rPr lang="en-US" dirty="0"/>
              <a:t>Eye Contact (15%)</a:t>
            </a:r>
            <a:br>
              <a:rPr lang="en-US" dirty="0"/>
            </a:br>
            <a:r>
              <a:rPr lang="en-US" dirty="0"/>
              <a:t>Energy/Passion (10%)</a:t>
            </a:r>
            <a:br>
              <a:rPr lang="en-US" dirty="0"/>
            </a:br>
            <a:r>
              <a:rPr lang="en-US" dirty="0"/>
              <a:t>Body Language (10%)</a:t>
            </a:r>
            <a:br>
              <a:rPr lang="en-US" dirty="0"/>
            </a:br>
            <a:r>
              <a:rPr lang="en-US" dirty="0"/>
              <a:t>Voice (10%)</a:t>
            </a:r>
            <a:br>
              <a:rPr lang="en-US" dirty="0"/>
            </a:br>
            <a:r>
              <a:rPr lang="en-US" dirty="0"/>
              <a:t>Fluency (5%) 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52440" y="464545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How do they judge?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3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775</Words>
  <Application>Microsoft Office PowerPoint</Application>
  <PresentationFormat>On-screen Show (4:3)</PresentationFormat>
  <Paragraphs>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Bodoni MT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pdesouza</dc:creator>
  <cp:lastModifiedBy>Cheryl Warren</cp:lastModifiedBy>
  <cp:revision>229</cp:revision>
  <dcterms:created xsi:type="dcterms:W3CDTF">2017-08-31T18:35:23Z</dcterms:created>
  <dcterms:modified xsi:type="dcterms:W3CDTF">2025-01-14T21:57:59Z</dcterms:modified>
</cp:coreProperties>
</file>