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EBBF97-EE10-4D28-AB47-FBFB06967DFC}" v="5" dt="2026-09-11T18:23:16.1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22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Welcome everyone and set expectations. The goal is a clear roadmap clubs can use after the session. We will focus on usefulness, organization, and simple maintenance rather than building a full site live.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Walk through the structure quickly. Let attendees know that questions are welcome during the session, with dedicated discussion time at the end.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Frame the website as a public front door. Ask: if someone hears your club name tonight and visits the site, what will they learn and what can they do next?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 Use these four decisions as the pre-build brief. Emphasize that a site without a named owner will become outdated. Ask attendees to identify their primary audience and the single most important action they want that audience to take.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 minutes. Explain that page names should use words visitors recognize. Clubs can combine pages when content is light. The priority is clarity, not a large menu. Ask which page on their current site needs the most attention.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Walk through the homepage from top to bottom. Explain 'above the fold' as what visitors see before scrolling. Strong hierarchy matters more than packing everything into that space.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Compare the two columns. Ask attendees to view their navigation as an outsider. Mention the two-click test and suggest removing or combining confusing items before adding anything new.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Review the five content types. Explain that current, concise content gives visitors confidence. Encourage clubs to publish small updates consistently rather than waiting for a perfect long story.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Show how one story can be reused across channels. The word count is a practical guideline, not a rule. Strong stories focus on people and outcomes rather than internal process.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Discuss correct marks, restrained color, readable type, quality photography, and whitespace. Encourage clubs to review the current Rotary Brand Center for approved assets rather than copying low-resolution logos from search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Invite attendees to choose one mistake they can fix this week. Stress that incorrect meeting information causes the most immediate harm because it can prevent a prospective member from ever reaching the club.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Encourage attendees to run this check after the session and after major updates. Ask someone unfamiliar with the club to test the site when possible because they will notice unclear language more quickly.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3 minutes. Present this as the minimum viable maintenance routine. Clubs with more activity can update weekly. The recurring calendar appointment matters because vague responsibility usually becomes no responsibility.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Give attendees 30 seconds to write down one change, the person responsible, and the date it will be finished. Invite a few people to share if time allows.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5 minutes. Use the prompts to guide discussion. If questions are quiet, ask attendees which page they plan to improve first or what has made website upkeep difficult in their club.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C2387-9ECF-7065-53BD-8E1C57B5D8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74933-8CCA-DD35-CBB0-DC994108AD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2609F7-B7A5-C0BB-B3F0-FF26C23832A1}"/>
              </a:ext>
            </a:extLst>
          </p:cNvPr>
          <p:cNvSpPr>
            <a:spLocks noGrp="1"/>
          </p:cNvSpPr>
          <p:nvPr>
            <p:ph type="body" idx="1"/>
          </p:nvPr>
        </p:nvSpPr>
        <p:spPr/>
        <p:txBody>
          <a:bodyPr/>
          <a:lstStyle/>
          <a:p>
            <a:r>
              <a:t>Timing: 5 minutes. Use the prompts to guide discussion. If questions are quiet, ask attendees which page they plan to improve first or what has made website upkeep difficult in their club.</a:t>
            </a:r>
          </a:p>
        </p:txBody>
      </p:sp>
      <p:sp>
        <p:nvSpPr>
          <p:cNvPr id="4" name="Slide Number Placeholder 3">
            <a:extLst>
              <a:ext uri="{FF2B5EF4-FFF2-40B4-BE49-F238E27FC236}">
                <a16:creationId xmlns:a16="http://schemas.microsoft.com/office/drawing/2014/main" id="{F0457489-A127-309A-C66A-15591799F7D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3647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edia@rotary5750.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robin@clubrunnersupport.com"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B4D"/>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C3065C0-3704-4900-931D-6F55597ADD11}"/>
              </a:ext>
            </a:extLst>
          </p:cNvPr>
          <p:cNvSpPr>
            <a:spLocks noGrp="1"/>
          </p:cNvSpPr>
          <p:nvPr/>
        </p:nvSpPr>
        <p:spPr>
          <a:xfrm>
            <a:off x="0" y="0"/>
            <a:ext cx="209550" cy="6858000"/>
          </a:xfrm>
          <a:prstGeom prst="rect">
            <a:avLst/>
          </a:prstGeom>
          <a:solidFill>
            <a:srgbClr val="F5A623"/>
          </a:solidFill>
          <a:ln w="0">
            <a:noFill/>
          </a:ln>
        </p:spPr>
        <p:txBody>
          <a:bodyPr/>
          <a:lstStyle/>
          <a:p>
            <a:endParaRPr lang="en-US"/>
          </a:p>
        </p:txBody>
      </p:sp>
      <p:sp>
        <p:nvSpPr>
          <p:cNvPr id="2" name="Rectangle 1">
            <a:extLst>
              <a:ext uri="{FF2B5EF4-FFF2-40B4-BE49-F238E27FC236}">
                <a16:creationId xmlns:a16="http://schemas.microsoft.com/office/drawing/2014/main" id="{CF0923D6-4CE1-47EB-A20D-6BD81C41E94B}"/>
              </a:ext>
            </a:extLst>
          </p:cNvPr>
          <p:cNvSpPr>
            <a:spLocks noGrp="1"/>
          </p:cNvSpPr>
          <p:nvPr/>
        </p:nvSpPr>
        <p:spPr>
          <a:xfrm>
            <a:off x="8096250" y="0"/>
            <a:ext cx="4095750" cy="6858000"/>
          </a:xfrm>
          <a:prstGeom prst="rect">
            <a:avLst/>
          </a:prstGeom>
          <a:solidFill>
            <a:srgbClr val="0067C8"/>
          </a:solidFill>
          <a:ln w="0">
            <a:noFill/>
          </a:ln>
        </p:spPr>
        <p:txBody>
          <a:bodyPr/>
          <a:lstStyle/>
          <a:p>
            <a:endParaRPr lang="en-US"/>
          </a:p>
        </p:txBody>
      </p:sp>
      <p:sp>
        <p:nvSpPr>
          <p:cNvPr id="3" name="Rectangle 2">
            <a:extLst>
              <a:ext uri="{FF2B5EF4-FFF2-40B4-BE49-F238E27FC236}">
                <a16:creationId xmlns:a16="http://schemas.microsoft.com/office/drawing/2014/main" id="{F54E4F6D-3D68-4332-A6D5-446C121E9853}"/>
              </a:ext>
            </a:extLst>
          </p:cNvPr>
          <p:cNvSpPr>
            <a:spLocks noGrp="1"/>
          </p:cNvSpPr>
          <p:nvPr/>
        </p:nvSpPr>
        <p:spPr>
          <a:xfrm>
            <a:off x="8096250" y="4714875"/>
            <a:ext cx="4095750" cy="2143125"/>
          </a:xfrm>
          <a:prstGeom prst="rect">
            <a:avLst/>
          </a:prstGeom>
          <a:solidFill>
            <a:srgbClr val="00A2E0"/>
          </a:solidFill>
          <a:ln w="0">
            <a:noFill/>
          </a:ln>
        </p:spPr>
        <p:txBody>
          <a:bodyPr/>
          <a:lstStyle/>
          <a:p>
            <a:endParaRPr lang="en-US"/>
          </a:p>
        </p:txBody>
      </p:sp>
      <p:sp>
        <p:nvSpPr>
          <p:cNvPr id="4" name="Rectangle 3">
            <a:extLst>
              <a:ext uri="{FF2B5EF4-FFF2-40B4-BE49-F238E27FC236}">
                <a16:creationId xmlns:a16="http://schemas.microsoft.com/office/drawing/2014/main" id="{385CED72-45BC-42F5-A3AA-D0352083DE82}"/>
              </a:ext>
            </a:extLst>
          </p:cNvPr>
          <p:cNvSpPr>
            <a:spLocks noGrp="1"/>
          </p:cNvSpPr>
          <p:nvPr/>
        </p:nvSpPr>
        <p:spPr>
          <a:xfrm>
            <a:off x="742950" y="1162050"/>
            <a:ext cx="6762750" cy="1809750"/>
          </a:xfrm>
          <a:prstGeom prst="rect">
            <a:avLst/>
          </a:prstGeom>
          <a:noFill/>
          <a:ln w="0">
            <a:noFill/>
          </a:ln>
        </p:spPr>
        <p:txBody>
          <a:bodyPr anchor="ctr">
            <a:normAutofit/>
          </a:bodyPr>
          <a:lstStyle/>
          <a:p>
            <a:pPr algn="l">
              <a:defRPr sz="3900" b="1">
                <a:solidFill>
                  <a:srgbClr val="FFFFFF"/>
                </a:solidFill>
                <a:latin typeface="DejaVu Sans"/>
                <a:ea typeface="DejaVu Sans"/>
                <a:cs typeface="DejaVu Sans"/>
              </a:defRPr>
            </a:pPr>
            <a:r>
              <a:rPr sz="3900" b="1">
                <a:solidFill>
                  <a:srgbClr val="FFFFFF"/>
                </a:solidFill>
                <a:latin typeface="DejaVu Sans"/>
                <a:ea typeface="DejaVu Sans"/>
                <a:cs typeface="DejaVu Sans"/>
              </a:rPr>
              <a:t>Building a Better</a:t>
            </a:r>
          </a:p>
          <a:p>
            <a:pPr algn="l">
              <a:defRPr sz="3900" b="1">
                <a:solidFill>
                  <a:srgbClr val="FFFFFF"/>
                </a:solidFill>
                <a:latin typeface="DejaVu Sans"/>
                <a:ea typeface="DejaVu Sans"/>
                <a:cs typeface="DejaVu Sans"/>
              </a:defRPr>
            </a:pPr>
            <a:r>
              <a:rPr sz="3900" b="1">
                <a:solidFill>
                  <a:srgbClr val="FFFFFF"/>
                </a:solidFill>
                <a:latin typeface="DejaVu Sans"/>
                <a:ea typeface="DejaVu Sans"/>
                <a:cs typeface="DejaVu Sans"/>
              </a:rPr>
              <a:t>ClubRunner Website</a:t>
            </a:r>
          </a:p>
        </p:txBody>
      </p:sp>
      <p:sp>
        <p:nvSpPr>
          <p:cNvPr id="5" name="Rectangle 4">
            <a:extLst>
              <a:ext uri="{FF2B5EF4-FFF2-40B4-BE49-F238E27FC236}">
                <a16:creationId xmlns:a16="http://schemas.microsoft.com/office/drawing/2014/main" id="{4126F5B9-4AD4-4749-8534-E6F55A80006C}"/>
              </a:ext>
            </a:extLst>
          </p:cNvPr>
          <p:cNvSpPr>
            <a:spLocks noGrp="1"/>
          </p:cNvSpPr>
          <p:nvPr/>
        </p:nvSpPr>
        <p:spPr>
          <a:xfrm>
            <a:off x="781050" y="3105150"/>
            <a:ext cx="6334125" cy="428625"/>
          </a:xfrm>
          <a:prstGeom prst="rect">
            <a:avLst/>
          </a:prstGeom>
          <a:noFill/>
          <a:ln w="0">
            <a:noFill/>
          </a:ln>
        </p:spPr>
        <p:txBody>
          <a:bodyPr anchor="ctr">
            <a:normAutofit fontScale="77500" lnSpcReduction="20000"/>
          </a:bodyPr>
          <a:lstStyle/>
          <a:p>
            <a:pPr algn="l">
              <a:defRPr sz="1875" b="0">
                <a:solidFill>
                  <a:srgbClr val="D7E9F7"/>
                </a:solidFill>
                <a:latin typeface="DejaVu Sans"/>
                <a:ea typeface="DejaVu Sans"/>
                <a:cs typeface="DejaVu Sans"/>
              </a:defRPr>
            </a:pPr>
            <a:r>
              <a:rPr sz="1875" b="0" dirty="0">
                <a:solidFill>
                  <a:srgbClr val="D7E9F7"/>
                </a:solidFill>
                <a:latin typeface="DejaVu Sans"/>
                <a:ea typeface="DejaVu Sans"/>
                <a:cs typeface="DejaVu Sans"/>
              </a:rPr>
              <a:t>A practical roadmap for Rotary </a:t>
            </a:r>
            <a:r>
              <a:rPr lang="en-US" sz="1875" b="0" dirty="0">
                <a:solidFill>
                  <a:srgbClr val="D7E9F7"/>
                </a:solidFill>
                <a:latin typeface="DejaVu Sans"/>
                <a:ea typeface="DejaVu Sans"/>
                <a:cs typeface="DejaVu Sans"/>
              </a:rPr>
              <a:t>Clubs in Rotary District 5750.</a:t>
            </a:r>
            <a:endParaRPr sz="1875" b="0" dirty="0">
              <a:solidFill>
                <a:srgbClr val="D7E9F7"/>
              </a:solidFill>
              <a:latin typeface="DejaVu Sans"/>
              <a:ea typeface="DejaVu Sans"/>
              <a:cs typeface="DejaVu Sans"/>
            </a:endParaRPr>
          </a:p>
        </p:txBody>
      </p:sp>
      <p:sp>
        <p:nvSpPr>
          <p:cNvPr id="6" name="Rectangle 5">
            <a:extLst>
              <a:ext uri="{FF2B5EF4-FFF2-40B4-BE49-F238E27FC236}">
                <a16:creationId xmlns:a16="http://schemas.microsoft.com/office/drawing/2014/main" id="{19F599E3-3A39-4351-9A09-810ED17E8EF7}"/>
              </a:ext>
            </a:extLst>
          </p:cNvPr>
          <p:cNvSpPr>
            <a:spLocks noGrp="1"/>
          </p:cNvSpPr>
          <p:nvPr/>
        </p:nvSpPr>
        <p:spPr>
          <a:xfrm>
            <a:off x="781050" y="3867150"/>
            <a:ext cx="3238500" cy="47625"/>
          </a:xfrm>
          <a:prstGeom prst="rect">
            <a:avLst/>
          </a:prstGeom>
          <a:solidFill>
            <a:srgbClr val="F5A623"/>
          </a:solidFill>
          <a:ln w="0">
            <a:noFill/>
          </a:ln>
        </p:spPr>
        <p:txBody>
          <a:bodyPr/>
          <a:lstStyle/>
          <a:p>
            <a:endParaRPr lang="en-US"/>
          </a:p>
        </p:txBody>
      </p:sp>
      <p:sp>
        <p:nvSpPr>
          <p:cNvPr id="7" name="Rectangle 6">
            <a:extLst>
              <a:ext uri="{FF2B5EF4-FFF2-40B4-BE49-F238E27FC236}">
                <a16:creationId xmlns:a16="http://schemas.microsoft.com/office/drawing/2014/main" id="{05B79B63-7B11-4F86-9CEA-B34D0A6C1E41}"/>
              </a:ext>
            </a:extLst>
          </p:cNvPr>
          <p:cNvSpPr>
            <a:spLocks noGrp="1"/>
          </p:cNvSpPr>
          <p:nvPr/>
        </p:nvSpPr>
        <p:spPr>
          <a:xfrm>
            <a:off x="781050" y="4114800"/>
            <a:ext cx="5334000" cy="323850"/>
          </a:xfrm>
          <a:prstGeom prst="rect">
            <a:avLst/>
          </a:prstGeom>
          <a:noFill/>
          <a:ln w="0">
            <a:noFill/>
          </a:ln>
        </p:spPr>
        <p:txBody>
          <a:bodyPr anchor="ctr">
            <a:normAutofit/>
          </a:bodyPr>
          <a:lstStyle/>
          <a:p>
            <a:pPr algn="l">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45-minute Public Image Roundtable</a:t>
            </a:r>
          </a:p>
        </p:txBody>
      </p:sp>
      <p:sp>
        <p:nvSpPr>
          <p:cNvPr id="8" name="Rectangle 7">
            <a:extLst>
              <a:ext uri="{FF2B5EF4-FFF2-40B4-BE49-F238E27FC236}">
                <a16:creationId xmlns:a16="http://schemas.microsoft.com/office/drawing/2014/main" id="{7AB9C27D-C6CB-4085-9919-EA4ABB64DB5E}"/>
              </a:ext>
            </a:extLst>
          </p:cNvPr>
          <p:cNvSpPr>
            <a:spLocks noGrp="1"/>
          </p:cNvSpPr>
          <p:nvPr/>
        </p:nvSpPr>
        <p:spPr>
          <a:xfrm>
            <a:off x="781050" y="4838700"/>
            <a:ext cx="4572000" cy="685800"/>
          </a:xfrm>
          <a:prstGeom prst="rect">
            <a:avLst/>
          </a:prstGeom>
          <a:noFill/>
          <a:ln w="0">
            <a:noFill/>
          </a:ln>
        </p:spPr>
        <p:txBody>
          <a:bodyPr anchor="ctr">
            <a:normAutofit fontScale="92500" lnSpcReduction="10000"/>
          </a:bodyPr>
          <a:lstStyle/>
          <a:p>
            <a:pPr algn="l">
              <a:defRPr sz="1500" b="0">
                <a:solidFill>
                  <a:srgbClr val="D7E9F7"/>
                </a:solidFill>
                <a:latin typeface="DejaVu Sans"/>
                <a:ea typeface="DejaVu Sans"/>
                <a:cs typeface="DejaVu Sans"/>
              </a:defRPr>
            </a:pPr>
            <a:r>
              <a:rPr sz="1500" b="0" dirty="0">
                <a:solidFill>
                  <a:srgbClr val="D7E9F7"/>
                </a:solidFill>
                <a:latin typeface="DejaVu Sans"/>
                <a:ea typeface="DejaVu Sans"/>
                <a:cs typeface="DejaVu Sans"/>
              </a:rPr>
              <a:t>Brian Triger</a:t>
            </a:r>
          </a:p>
          <a:p>
            <a:pPr algn="l">
              <a:defRPr sz="1500" b="0">
                <a:solidFill>
                  <a:srgbClr val="D7E9F7"/>
                </a:solidFill>
                <a:latin typeface="DejaVu Sans"/>
                <a:ea typeface="DejaVu Sans"/>
                <a:cs typeface="DejaVu Sans"/>
              </a:defRPr>
            </a:pPr>
            <a:r>
              <a:rPr sz="1500" b="0" dirty="0">
                <a:solidFill>
                  <a:srgbClr val="D7E9F7"/>
                </a:solidFill>
                <a:latin typeface="DejaVu Sans"/>
                <a:ea typeface="DejaVu Sans"/>
                <a:cs typeface="DejaVu Sans"/>
              </a:rPr>
              <a:t>Public Image Co-Chair</a:t>
            </a:r>
            <a:endParaRPr lang="en-US" sz="1500" b="0" dirty="0">
              <a:solidFill>
                <a:srgbClr val="D7E9F7"/>
              </a:solidFill>
              <a:latin typeface="DejaVu Sans"/>
              <a:ea typeface="DejaVu Sans"/>
              <a:cs typeface="DejaVu Sans"/>
            </a:endParaRPr>
          </a:p>
          <a:p>
            <a:pPr algn="l">
              <a:defRPr sz="1500" b="0">
                <a:solidFill>
                  <a:srgbClr val="D7E9F7"/>
                </a:solidFill>
                <a:latin typeface="DejaVu Sans"/>
                <a:ea typeface="DejaVu Sans"/>
                <a:cs typeface="DejaVu Sans"/>
              </a:defRPr>
            </a:pPr>
            <a:r>
              <a:rPr lang="en-US" sz="1500" dirty="0">
                <a:solidFill>
                  <a:srgbClr val="D7E9F7"/>
                </a:solidFill>
                <a:latin typeface="DejaVu Sans"/>
                <a:ea typeface="DejaVu Sans"/>
                <a:cs typeface="DejaVu Sans"/>
                <a:hlinkClick r:id="rId3"/>
              </a:rPr>
              <a:t>media@rotary5750.org</a:t>
            </a:r>
            <a:endParaRPr lang="en-US" sz="1500" dirty="0">
              <a:solidFill>
                <a:srgbClr val="D7E9F7"/>
              </a:solidFill>
              <a:latin typeface="DejaVu Sans"/>
              <a:ea typeface="DejaVu Sans"/>
              <a:cs typeface="DejaVu Sans"/>
            </a:endParaRPr>
          </a:p>
          <a:p>
            <a:pPr algn="l">
              <a:defRPr sz="1500" b="0">
                <a:solidFill>
                  <a:srgbClr val="D7E9F7"/>
                </a:solidFill>
                <a:latin typeface="DejaVu Sans"/>
                <a:ea typeface="DejaVu Sans"/>
                <a:cs typeface="DejaVu Sans"/>
              </a:defRPr>
            </a:pPr>
            <a:endParaRPr sz="1500" b="0" dirty="0">
              <a:solidFill>
                <a:srgbClr val="D7E9F7"/>
              </a:solidFill>
              <a:latin typeface="DejaVu Sans"/>
              <a:ea typeface="DejaVu Sans"/>
              <a:cs typeface="DejaVu Sans"/>
            </a:endParaRPr>
          </a:p>
        </p:txBody>
      </p:sp>
      <p:sp>
        <p:nvSpPr>
          <p:cNvPr id="10" name="Rectangle 9">
            <a:extLst>
              <a:ext uri="{FF2B5EF4-FFF2-40B4-BE49-F238E27FC236}">
                <a16:creationId xmlns:a16="http://schemas.microsoft.com/office/drawing/2014/main" id="{7CB061A0-12A2-4A65-A162-87F4DF962B42}"/>
              </a:ext>
            </a:extLst>
          </p:cNvPr>
          <p:cNvSpPr>
            <a:spLocks noGrp="1"/>
          </p:cNvSpPr>
          <p:nvPr/>
        </p:nvSpPr>
        <p:spPr>
          <a:xfrm>
            <a:off x="8763000" y="2571750"/>
            <a:ext cx="2762250" cy="428625"/>
          </a:xfrm>
          <a:prstGeom prst="rect">
            <a:avLst/>
          </a:prstGeom>
          <a:noFill/>
          <a:ln w="0">
            <a:noFill/>
          </a:ln>
        </p:spPr>
        <p:txBody>
          <a:bodyPr anchor="ctr">
            <a:normAutofit/>
          </a:bodyPr>
          <a:lstStyle/>
          <a:p>
            <a:pPr algn="ctr">
              <a:defRPr sz="1725" b="1">
                <a:solidFill>
                  <a:srgbClr val="FFFFFF"/>
                </a:solidFill>
                <a:latin typeface="DejaVu Sans"/>
                <a:ea typeface="DejaVu Sans"/>
                <a:cs typeface="DejaVu Sans"/>
              </a:defRPr>
            </a:pPr>
            <a:endParaRPr sz="1725" b="1" dirty="0">
              <a:solidFill>
                <a:srgbClr val="FFFFFF"/>
              </a:solidFill>
              <a:latin typeface="DejaVu Sans"/>
              <a:ea typeface="DejaVu Sans"/>
              <a:cs typeface="DejaVu Sans"/>
            </a:endParaRPr>
          </a:p>
        </p:txBody>
      </p:sp>
      <p:sp>
        <p:nvSpPr>
          <p:cNvPr id="11" name="Rectangle 10">
            <a:extLst>
              <a:ext uri="{FF2B5EF4-FFF2-40B4-BE49-F238E27FC236}">
                <a16:creationId xmlns:a16="http://schemas.microsoft.com/office/drawing/2014/main" id="{661F343D-D8B2-4675-BA58-772DFACC1D64}"/>
              </a:ext>
            </a:extLst>
          </p:cNvPr>
          <p:cNvSpPr>
            <a:spLocks noGrp="1"/>
          </p:cNvSpPr>
          <p:nvPr/>
        </p:nvSpPr>
        <p:spPr>
          <a:xfrm>
            <a:off x="8572500" y="5000625"/>
            <a:ext cx="3143250" cy="952500"/>
          </a:xfrm>
          <a:prstGeom prst="rect">
            <a:avLst/>
          </a:prstGeom>
          <a:noFill/>
          <a:ln w="0">
            <a:noFill/>
          </a:ln>
        </p:spPr>
        <p:txBody>
          <a:bodyPr anchor="ctr">
            <a:normAutofit/>
          </a:bodyPr>
          <a:lstStyle/>
          <a:p>
            <a:pPr algn="ctr">
              <a:defRPr sz="2100" b="1">
                <a:solidFill>
                  <a:srgbClr val="172B4D"/>
                </a:solidFill>
                <a:latin typeface="DejaVu Sans"/>
                <a:ea typeface="DejaVu Sans"/>
                <a:cs typeface="DejaVu Sans"/>
              </a:defRPr>
            </a:pPr>
            <a:r>
              <a:rPr lang="en-US" sz="2100" b="1" dirty="0">
                <a:solidFill>
                  <a:srgbClr val="172B4D"/>
                </a:solidFill>
                <a:latin typeface="DejaVu Sans"/>
                <a:ea typeface="DejaVu Sans"/>
                <a:cs typeface="DejaVu Sans"/>
              </a:rPr>
              <a:t>PUBLIC IMAGE</a:t>
            </a:r>
            <a:endParaRPr sz="2100" b="1" dirty="0">
              <a:solidFill>
                <a:srgbClr val="172B4D"/>
              </a:solidFill>
              <a:latin typeface="DejaVu Sans"/>
              <a:ea typeface="DejaVu Sans"/>
              <a:cs typeface="DejaVu Sans"/>
            </a:endParaRPr>
          </a:p>
          <a:p>
            <a:pPr algn="ctr">
              <a:defRPr sz="2100" b="1">
                <a:solidFill>
                  <a:srgbClr val="172B4D"/>
                </a:solidFill>
                <a:latin typeface="DejaVu Sans"/>
                <a:ea typeface="DejaVu Sans"/>
                <a:cs typeface="DejaVu Sans"/>
              </a:defRPr>
            </a:pPr>
            <a:r>
              <a:rPr sz="2100" b="1" dirty="0">
                <a:solidFill>
                  <a:srgbClr val="172B4D"/>
                </a:solidFill>
                <a:latin typeface="DejaVu Sans"/>
                <a:ea typeface="DejaVu Sans"/>
                <a:cs typeface="DejaVu Sans"/>
              </a:rPr>
              <a:t>ROUNDTABLE</a:t>
            </a:r>
          </a:p>
        </p:txBody>
      </p:sp>
      <p:pic>
        <p:nvPicPr>
          <p:cNvPr id="14" name="Picture 13">
            <a:extLst>
              <a:ext uri="{FF2B5EF4-FFF2-40B4-BE49-F238E27FC236}">
                <a16:creationId xmlns:a16="http://schemas.microsoft.com/office/drawing/2014/main" id="{55AE7CA9-354D-4C59-A024-0C4950566CCF}"/>
              </a:ext>
            </a:extLst>
          </p:cNvPr>
          <p:cNvPicPr>
            <a:picLocks noChangeAspect="1"/>
          </p:cNvPicPr>
          <p:nvPr/>
        </p:nvPicPr>
        <p:blipFill>
          <a:blip r:embed="rId4"/>
          <a:stretch>
            <a:fillRect/>
          </a:stretch>
        </p:blipFill>
        <p:spPr>
          <a:xfrm>
            <a:off x="8224519" y="1373138"/>
            <a:ext cx="3839212" cy="2055862"/>
          </a:xfrm>
          <a:prstGeom prst="rect">
            <a:avLst/>
          </a:prstGeom>
        </p:spPr>
      </p:pic>
    </p:spTree>
    <p:extLst>
      <p:ext uri="{BB962C8B-B14F-4D97-AF65-F5344CB8AC3E}">
        <p14:creationId xmlns:p14="http://schemas.microsoft.com/office/powerpoint/2010/main" val="573429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E3A94BE-9FDC-4AC4-A208-9C41512C139B}"/>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Today’s </a:t>
            </a:r>
            <a:r>
              <a:rPr lang="en-US" sz="2850" b="1" dirty="0">
                <a:solidFill>
                  <a:srgbClr val="172B4D"/>
                </a:solidFill>
                <a:latin typeface="DejaVu Sans"/>
                <a:ea typeface="DejaVu Sans"/>
                <a:cs typeface="DejaVu Sans"/>
              </a:rPr>
              <a:t>R</a:t>
            </a:r>
            <a:r>
              <a:rPr sz="2850" b="1" dirty="0">
                <a:solidFill>
                  <a:srgbClr val="172B4D"/>
                </a:solidFill>
                <a:latin typeface="DejaVu Sans"/>
                <a:ea typeface="DejaVu Sans"/>
                <a:cs typeface="DejaVu Sans"/>
              </a:rPr>
              <a:t>oadmap</a:t>
            </a:r>
          </a:p>
        </p:txBody>
      </p:sp>
      <p:sp>
        <p:nvSpPr>
          <p:cNvPr id="2" name="Rectangle 1">
            <a:extLst>
              <a:ext uri="{FF2B5EF4-FFF2-40B4-BE49-F238E27FC236}">
                <a16:creationId xmlns:a16="http://schemas.microsoft.com/office/drawing/2014/main" id="{FABAB9AA-D4C6-4EEA-8469-BB163E848C94}"/>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EA6FB1DE-0629-4307-964A-51706654F356}"/>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a:solidFill>
                  <a:srgbClr val="667085"/>
                </a:solidFill>
                <a:latin typeface="DejaVu Sans"/>
                <a:ea typeface="DejaVu Sans"/>
                <a:cs typeface="DejaVu Sans"/>
              </a:rPr>
              <a:t>45 minutes from planning to upkeep</a:t>
            </a:r>
          </a:p>
        </p:txBody>
      </p:sp>
      <p:sp>
        <p:nvSpPr>
          <p:cNvPr id="4" name="Rectangle 3">
            <a:extLst>
              <a:ext uri="{FF2B5EF4-FFF2-40B4-BE49-F238E27FC236}">
                <a16:creationId xmlns:a16="http://schemas.microsoft.com/office/drawing/2014/main" id="{C9B23B24-E1B6-4CB1-842D-AD9DFB448F4A}"/>
              </a:ext>
            </a:extLst>
          </p:cNvPr>
          <p:cNvSpPr>
            <a:spLocks noGrp="1"/>
          </p:cNvSpPr>
          <p:nvPr/>
        </p:nvSpPr>
        <p:spPr>
          <a:xfrm>
            <a:off x="762000" y="16192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03</a:t>
            </a:r>
          </a:p>
        </p:txBody>
      </p:sp>
      <p:sp>
        <p:nvSpPr>
          <p:cNvPr id="5" name="Rectangle 4">
            <a:extLst>
              <a:ext uri="{FF2B5EF4-FFF2-40B4-BE49-F238E27FC236}">
                <a16:creationId xmlns:a16="http://schemas.microsoft.com/office/drawing/2014/main" id="{66935D8A-DBB9-483E-ACDC-640333EB20E6}"/>
              </a:ext>
            </a:extLst>
          </p:cNvPr>
          <p:cNvSpPr>
            <a:spLocks noGrp="1"/>
          </p:cNvSpPr>
          <p:nvPr/>
        </p:nvSpPr>
        <p:spPr>
          <a:xfrm>
            <a:off x="762000" y="20955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6" name="Rectangle 5">
            <a:extLst>
              <a:ext uri="{FF2B5EF4-FFF2-40B4-BE49-F238E27FC236}">
                <a16:creationId xmlns:a16="http://schemas.microsoft.com/office/drawing/2014/main" id="{CB649F94-5167-4FA8-B3E9-FCDD9A7ED9B8}"/>
              </a:ext>
            </a:extLst>
          </p:cNvPr>
          <p:cNvSpPr>
            <a:spLocks noGrp="1"/>
          </p:cNvSpPr>
          <p:nvPr/>
        </p:nvSpPr>
        <p:spPr>
          <a:xfrm>
            <a:off x="1600200" y="16668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Welcome + </a:t>
            </a:r>
            <a:r>
              <a:rPr lang="en-US" sz="1650" b="1" dirty="0">
                <a:solidFill>
                  <a:srgbClr val="233044"/>
                </a:solidFill>
                <a:latin typeface="DejaVu Sans"/>
                <a:ea typeface="DejaVu Sans"/>
                <a:cs typeface="DejaVu Sans"/>
              </a:rPr>
              <a:t>G</a:t>
            </a:r>
            <a:r>
              <a:rPr sz="1650" b="1" dirty="0">
                <a:solidFill>
                  <a:srgbClr val="233044"/>
                </a:solidFill>
                <a:latin typeface="DejaVu Sans"/>
                <a:ea typeface="DejaVu Sans"/>
                <a:cs typeface="DejaVu Sans"/>
              </a:rPr>
              <a:t>oal</a:t>
            </a:r>
          </a:p>
        </p:txBody>
      </p:sp>
      <p:sp>
        <p:nvSpPr>
          <p:cNvPr id="7" name="Rectangle 6">
            <a:extLst>
              <a:ext uri="{FF2B5EF4-FFF2-40B4-BE49-F238E27FC236}">
                <a16:creationId xmlns:a16="http://schemas.microsoft.com/office/drawing/2014/main" id="{16AC4034-604D-4F89-B499-A90580AF8DF8}"/>
              </a:ext>
            </a:extLst>
          </p:cNvPr>
          <p:cNvSpPr>
            <a:spLocks noGrp="1"/>
          </p:cNvSpPr>
          <p:nvPr/>
        </p:nvSpPr>
        <p:spPr>
          <a:xfrm>
            <a:off x="4476750" y="16192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05</a:t>
            </a:r>
          </a:p>
        </p:txBody>
      </p:sp>
      <p:sp>
        <p:nvSpPr>
          <p:cNvPr id="8" name="Rectangle 7">
            <a:extLst>
              <a:ext uri="{FF2B5EF4-FFF2-40B4-BE49-F238E27FC236}">
                <a16:creationId xmlns:a16="http://schemas.microsoft.com/office/drawing/2014/main" id="{744F8145-E1B0-4C0D-B702-97D56DCDA52F}"/>
              </a:ext>
            </a:extLst>
          </p:cNvPr>
          <p:cNvSpPr>
            <a:spLocks noGrp="1"/>
          </p:cNvSpPr>
          <p:nvPr/>
        </p:nvSpPr>
        <p:spPr>
          <a:xfrm>
            <a:off x="4476750" y="20955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9" name="Rectangle 8">
            <a:extLst>
              <a:ext uri="{FF2B5EF4-FFF2-40B4-BE49-F238E27FC236}">
                <a16:creationId xmlns:a16="http://schemas.microsoft.com/office/drawing/2014/main" id="{535C9CB7-DAB8-4532-B11A-2337617E81BA}"/>
              </a:ext>
            </a:extLst>
          </p:cNvPr>
          <p:cNvSpPr>
            <a:spLocks noGrp="1"/>
          </p:cNvSpPr>
          <p:nvPr/>
        </p:nvSpPr>
        <p:spPr>
          <a:xfrm>
            <a:off x="5314950" y="16668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Before </a:t>
            </a:r>
            <a:r>
              <a:rPr lang="en-US" sz="1650" b="1" dirty="0">
                <a:solidFill>
                  <a:srgbClr val="233044"/>
                </a:solidFill>
                <a:latin typeface="DejaVu Sans"/>
                <a:ea typeface="DejaVu Sans"/>
                <a:cs typeface="DejaVu Sans"/>
              </a:rPr>
              <a:t>You Build</a:t>
            </a:r>
            <a:endParaRPr sz="1650" b="1" dirty="0">
              <a:solidFill>
                <a:srgbClr val="233044"/>
              </a:solidFill>
              <a:latin typeface="DejaVu Sans"/>
              <a:ea typeface="DejaVu Sans"/>
              <a:cs typeface="DejaVu Sans"/>
            </a:endParaRPr>
          </a:p>
        </p:txBody>
      </p:sp>
      <p:sp>
        <p:nvSpPr>
          <p:cNvPr id="10" name="Rectangle 9">
            <a:extLst>
              <a:ext uri="{FF2B5EF4-FFF2-40B4-BE49-F238E27FC236}">
                <a16:creationId xmlns:a16="http://schemas.microsoft.com/office/drawing/2014/main" id="{6A55D2C1-E105-4043-9562-6043D074941E}"/>
              </a:ext>
            </a:extLst>
          </p:cNvPr>
          <p:cNvSpPr>
            <a:spLocks noGrp="1"/>
          </p:cNvSpPr>
          <p:nvPr/>
        </p:nvSpPr>
        <p:spPr>
          <a:xfrm>
            <a:off x="8191500" y="16192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07</a:t>
            </a:r>
          </a:p>
        </p:txBody>
      </p:sp>
      <p:sp>
        <p:nvSpPr>
          <p:cNvPr id="11" name="Rectangle 10">
            <a:extLst>
              <a:ext uri="{FF2B5EF4-FFF2-40B4-BE49-F238E27FC236}">
                <a16:creationId xmlns:a16="http://schemas.microsoft.com/office/drawing/2014/main" id="{5726629E-B8EF-4E0E-B682-2EFE872D9A83}"/>
              </a:ext>
            </a:extLst>
          </p:cNvPr>
          <p:cNvSpPr>
            <a:spLocks noGrp="1"/>
          </p:cNvSpPr>
          <p:nvPr/>
        </p:nvSpPr>
        <p:spPr>
          <a:xfrm>
            <a:off x="8191500" y="20955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12" name="Rectangle 11">
            <a:extLst>
              <a:ext uri="{FF2B5EF4-FFF2-40B4-BE49-F238E27FC236}">
                <a16:creationId xmlns:a16="http://schemas.microsoft.com/office/drawing/2014/main" id="{CB33D5DB-4121-41E6-9048-E464A0AAFE36}"/>
              </a:ext>
            </a:extLst>
          </p:cNvPr>
          <p:cNvSpPr>
            <a:spLocks noGrp="1"/>
          </p:cNvSpPr>
          <p:nvPr/>
        </p:nvSpPr>
        <p:spPr>
          <a:xfrm>
            <a:off x="9029700" y="16668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Essential </a:t>
            </a:r>
            <a:r>
              <a:rPr lang="en-US" sz="1650" b="1" dirty="0">
                <a:solidFill>
                  <a:srgbClr val="233044"/>
                </a:solidFill>
                <a:latin typeface="DejaVu Sans"/>
                <a:ea typeface="DejaVu Sans"/>
                <a:cs typeface="DejaVu Sans"/>
              </a:rPr>
              <a:t>P</a:t>
            </a:r>
            <a:r>
              <a:rPr sz="1650" b="1" dirty="0">
                <a:solidFill>
                  <a:srgbClr val="233044"/>
                </a:solidFill>
                <a:latin typeface="DejaVu Sans"/>
                <a:ea typeface="DejaVu Sans"/>
                <a:cs typeface="DejaVu Sans"/>
              </a:rPr>
              <a:t>ages</a:t>
            </a:r>
          </a:p>
        </p:txBody>
      </p:sp>
      <p:sp>
        <p:nvSpPr>
          <p:cNvPr id="13" name="Rectangle 12">
            <a:extLst>
              <a:ext uri="{FF2B5EF4-FFF2-40B4-BE49-F238E27FC236}">
                <a16:creationId xmlns:a16="http://schemas.microsoft.com/office/drawing/2014/main" id="{29CE0C41-D744-48D5-BA79-1F4924AD0C65}"/>
              </a:ext>
            </a:extLst>
          </p:cNvPr>
          <p:cNvSpPr>
            <a:spLocks noGrp="1"/>
          </p:cNvSpPr>
          <p:nvPr/>
        </p:nvSpPr>
        <p:spPr>
          <a:xfrm>
            <a:off x="762000" y="297180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07</a:t>
            </a:r>
          </a:p>
        </p:txBody>
      </p:sp>
      <p:sp>
        <p:nvSpPr>
          <p:cNvPr id="14" name="Rectangle 13">
            <a:extLst>
              <a:ext uri="{FF2B5EF4-FFF2-40B4-BE49-F238E27FC236}">
                <a16:creationId xmlns:a16="http://schemas.microsoft.com/office/drawing/2014/main" id="{E8F319AB-606B-4F84-9E2C-952F33C83831}"/>
              </a:ext>
            </a:extLst>
          </p:cNvPr>
          <p:cNvSpPr>
            <a:spLocks noGrp="1"/>
          </p:cNvSpPr>
          <p:nvPr/>
        </p:nvSpPr>
        <p:spPr>
          <a:xfrm>
            <a:off x="762000" y="344805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15" name="Rectangle 14">
            <a:extLst>
              <a:ext uri="{FF2B5EF4-FFF2-40B4-BE49-F238E27FC236}">
                <a16:creationId xmlns:a16="http://schemas.microsoft.com/office/drawing/2014/main" id="{8899C163-B3F8-4BDC-B7C7-2D7D11D1CF84}"/>
              </a:ext>
            </a:extLst>
          </p:cNvPr>
          <p:cNvSpPr>
            <a:spLocks noGrp="1"/>
          </p:cNvSpPr>
          <p:nvPr/>
        </p:nvSpPr>
        <p:spPr>
          <a:xfrm>
            <a:off x="1600200" y="301942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Homepage + </a:t>
            </a:r>
            <a:r>
              <a:rPr lang="en-US" sz="1650" b="1" dirty="0">
                <a:solidFill>
                  <a:srgbClr val="233044"/>
                </a:solidFill>
                <a:latin typeface="DejaVu Sans"/>
                <a:ea typeface="DejaVu Sans"/>
                <a:cs typeface="DejaVu Sans"/>
              </a:rPr>
              <a:t>N</a:t>
            </a:r>
            <a:r>
              <a:rPr sz="1650" b="1" dirty="0">
                <a:solidFill>
                  <a:srgbClr val="233044"/>
                </a:solidFill>
                <a:latin typeface="DejaVu Sans"/>
                <a:ea typeface="DejaVu Sans"/>
                <a:cs typeface="DejaVu Sans"/>
              </a:rPr>
              <a:t>avigation</a:t>
            </a:r>
          </a:p>
        </p:txBody>
      </p:sp>
      <p:sp>
        <p:nvSpPr>
          <p:cNvPr id="16" name="Rectangle 15">
            <a:extLst>
              <a:ext uri="{FF2B5EF4-FFF2-40B4-BE49-F238E27FC236}">
                <a16:creationId xmlns:a16="http://schemas.microsoft.com/office/drawing/2014/main" id="{B7A2C4CB-EAB3-4229-A4D4-66306110FEED}"/>
              </a:ext>
            </a:extLst>
          </p:cNvPr>
          <p:cNvSpPr>
            <a:spLocks noGrp="1"/>
          </p:cNvSpPr>
          <p:nvPr/>
        </p:nvSpPr>
        <p:spPr>
          <a:xfrm>
            <a:off x="4476750" y="297180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07</a:t>
            </a:r>
          </a:p>
        </p:txBody>
      </p:sp>
      <p:sp>
        <p:nvSpPr>
          <p:cNvPr id="17" name="Rectangle 16">
            <a:extLst>
              <a:ext uri="{FF2B5EF4-FFF2-40B4-BE49-F238E27FC236}">
                <a16:creationId xmlns:a16="http://schemas.microsoft.com/office/drawing/2014/main" id="{6A08F2CE-2F8C-4044-BF6E-5B14C0966EF4}"/>
              </a:ext>
            </a:extLst>
          </p:cNvPr>
          <p:cNvSpPr>
            <a:spLocks noGrp="1"/>
          </p:cNvSpPr>
          <p:nvPr/>
        </p:nvSpPr>
        <p:spPr>
          <a:xfrm>
            <a:off x="4476750" y="344805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18" name="Rectangle 17">
            <a:extLst>
              <a:ext uri="{FF2B5EF4-FFF2-40B4-BE49-F238E27FC236}">
                <a16:creationId xmlns:a16="http://schemas.microsoft.com/office/drawing/2014/main" id="{F9EFF2EB-7614-469C-8998-4B3C19F86C93}"/>
              </a:ext>
            </a:extLst>
          </p:cNvPr>
          <p:cNvSpPr>
            <a:spLocks noGrp="1"/>
          </p:cNvSpPr>
          <p:nvPr/>
        </p:nvSpPr>
        <p:spPr>
          <a:xfrm>
            <a:off x="5314950" y="301942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err="1">
                <a:solidFill>
                  <a:srgbClr val="233044"/>
                </a:solidFill>
                <a:latin typeface="DejaVu Sans"/>
                <a:ea typeface="DejaVu Sans"/>
                <a:cs typeface="DejaVu Sans"/>
              </a:rPr>
              <a:t>ClubRunner</a:t>
            </a:r>
            <a:r>
              <a:rPr sz="1650" b="1" dirty="0">
                <a:solidFill>
                  <a:srgbClr val="233044"/>
                </a:solidFill>
                <a:latin typeface="DejaVu Sans"/>
                <a:ea typeface="DejaVu Sans"/>
                <a:cs typeface="DejaVu Sans"/>
              </a:rPr>
              <a:t> </a:t>
            </a:r>
            <a:r>
              <a:rPr lang="en-US" sz="1650" b="1" dirty="0">
                <a:solidFill>
                  <a:srgbClr val="233044"/>
                </a:solidFill>
                <a:latin typeface="DejaVu Sans"/>
                <a:ea typeface="DejaVu Sans"/>
                <a:cs typeface="DejaVu Sans"/>
              </a:rPr>
              <a:t>C</a:t>
            </a:r>
            <a:r>
              <a:rPr sz="1650" b="1" dirty="0">
                <a:solidFill>
                  <a:srgbClr val="233044"/>
                </a:solidFill>
                <a:latin typeface="DejaVu Sans"/>
                <a:ea typeface="DejaVu Sans"/>
                <a:cs typeface="DejaVu Sans"/>
              </a:rPr>
              <a:t>ontent</a:t>
            </a:r>
          </a:p>
        </p:txBody>
      </p:sp>
      <p:sp>
        <p:nvSpPr>
          <p:cNvPr id="19" name="Rectangle 18">
            <a:extLst>
              <a:ext uri="{FF2B5EF4-FFF2-40B4-BE49-F238E27FC236}">
                <a16:creationId xmlns:a16="http://schemas.microsoft.com/office/drawing/2014/main" id="{70732255-D9B8-4546-8EA4-FEB531E8B4EF}"/>
              </a:ext>
            </a:extLst>
          </p:cNvPr>
          <p:cNvSpPr>
            <a:spLocks noGrp="1"/>
          </p:cNvSpPr>
          <p:nvPr/>
        </p:nvSpPr>
        <p:spPr>
          <a:xfrm>
            <a:off x="8191500" y="297180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04</a:t>
            </a:r>
          </a:p>
        </p:txBody>
      </p:sp>
      <p:sp>
        <p:nvSpPr>
          <p:cNvPr id="20" name="Rectangle 19">
            <a:extLst>
              <a:ext uri="{FF2B5EF4-FFF2-40B4-BE49-F238E27FC236}">
                <a16:creationId xmlns:a16="http://schemas.microsoft.com/office/drawing/2014/main" id="{586993DE-F86C-4A1F-AB90-923EF17C8FCF}"/>
              </a:ext>
            </a:extLst>
          </p:cNvPr>
          <p:cNvSpPr>
            <a:spLocks noGrp="1"/>
          </p:cNvSpPr>
          <p:nvPr/>
        </p:nvSpPr>
        <p:spPr>
          <a:xfrm>
            <a:off x="8191500" y="344805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21" name="Rectangle 20">
            <a:extLst>
              <a:ext uri="{FF2B5EF4-FFF2-40B4-BE49-F238E27FC236}">
                <a16:creationId xmlns:a16="http://schemas.microsoft.com/office/drawing/2014/main" id="{5084DD88-1AF8-462E-858F-84DBC491ACB6}"/>
              </a:ext>
            </a:extLst>
          </p:cNvPr>
          <p:cNvSpPr>
            <a:spLocks noGrp="1"/>
          </p:cNvSpPr>
          <p:nvPr/>
        </p:nvSpPr>
        <p:spPr>
          <a:xfrm>
            <a:off x="9029700" y="301942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Brand </a:t>
            </a:r>
            <a:r>
              <a:rPr lang="en-US" sz="1650" b="1" dirty="0">
                <a:solidFill>
                  <a:srgbClr val="233044"/>
                </a:solidFill>
                <a:latin typeface="DejaVu Sans"/>
                <a:ea typeface="DejaVu Sans"/>
                <a:cs typeface="DejaVu Sans"/>
              </a:rPr>
              <a:t>C</a:t>
            </a:r>
            <a:r>
              <a:rPr sz="1650" b="1" dirty="0">
                <a:solidFill>
                  <a:srgbClr val="233044"/>
                </a:solidFill>
                <a:latin typeface="DejaVu Sans"/>
                <a:ea typeface="DejaVu Sans"/>
                <a:cs typeface="DejaVu Sans"/>
              </a:rPr>
              <a:t>onsistency</a:t>
            </a:r>
          </a:p>
        </p:txBody>
      </p:sp>
      <p:sp>
        <p:nvSpPr>
          <p:cNvPr id="22" name="Rectangle 21">
            <a:extLst>
              <a:ext uri="{FF2B5EF4-FFF2-40B4-BE49-F238E27FC236}">
                <a16:creationId xmlns:a16="http://schemas.microsoft.com/office/drawing/2014/main" id="{3D5DBEF0-958A-458F-A6C3-C782400FB07F}"/>
              </a:ext>
            </a:extLst>
          </p:cNvPr>
          <p:cNvSpPr>
            <a:spLocks noGrp="1"/>
          </p:cNvSpPr>
          <p:nvPr/>
        </p:nvSpPr>
        <p:spPr>
          <a:xfrm>
            <a:off x="762000" y="43243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04</a:t>
            </a:r>
          </a:p>
        </p:txBody>
      </p:sp>
      <p:sp>
        <p:nvSpPr>
          <p:cNvPr id="23" name="Rectangle 22">
            <a:extLst>
              <a:ext uri="{FF2B5EF4-FFF2-40B4-BE49-F238E27FC236}">
                <a16:creationId xmlns:a16="http://schemas.microsoft.com/office/drawing/2014/main" id="{4593D0CB-F971-48E6-9D32-1695DEE3C118}"/>
              </a:ext>
            </a:extLst>
          </p:cNvPr>
          <p:cNvSpPr>
            <a:spLocks noGrp="1"/>
          </p:cNvSpPr>
          <p:nvPr/>
        </p:nvSpPr>
        <p:spPr>
          <a:xfrm>
            <a:off x="762000" y="48006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24" name="Rectangle 23">
            <a:extLst>
              <a:ext uri="{FF2B5EF4-FFF2-40B4-BE49-F238E27FC236}">
                <a16:creationId xmlns:a16="http://schemas.microsoft.com/office/drawing/2014/main" id="{9F467E1A-6E9C-4D83-B28E-5CE0C8E11D3A}"/>
              </a:ext>
            </a:extLst>
          </p:cNvPr>
          <p:cNvSpPr>
            <a:spLocks noGrp="1"/>
          </p:cNvSpPr>
          <p:nvPr/>
        </p:nvSpPr>
        <p:spPr>
          <a:xfrm>
            <a:off x="1600200" y="43719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Common </a:t>
            </a:r>
            <a:r>
              <a:rPr lang="en-US" sz="1650" b="1" dirty="0">
                <a:solidFill>
                  <a:srgbClr val="233044"/>
                </a:solidFill>
                <a:latin typeface="DejaVu Sans"/>
                <a:ea typeface="DejaVu Sans"/>
                <a:cs typeface="DejaVu Sans"/>
              </a:rPr>
              <a:t>M</a:t>
            </a:r>
            <a:r>
              <a:rPr sz="1650" b="1" dirty="0">
                <a:solidFill>
                  <a:srgbClr val="233044"/>
                </a:solidFill>
                <a:latin typeface="DejaVu Sans"/>
                <a:ea typeface="DejaVu Sans"/>
                <a:cs typeface="DejaVu Sans"/>
              </a:rPr>
              <a:t>istakes</a:t>
            </a:r>
          </a:p>
        </p:txBody>
      </p:sp>
      <p:sp>
        <p:nvSpPr>
          <p:cNvPr id="25" name="Rectangle 24">
            <a:extLst>
              <a:ext uri="{FF2B5EF4-FFF2-40B4-BE49-F238E27FC236}">
                <a16:creationId xmlns:a16="http://schemas.microsoft.com/office/drawing/2014/main" id="{A00A8AD3-4D40-4851-8AA2-04E7F40864DF}"/>
              </a:ext>
            </a:extLst>
          </p:cNvPr>
          <p:cNvSpPr>
            <a:spLocks noGrp="1"/>
          </p:cNvSpPr>
          <p:nvPr/>
        </p:nvSpPr>
        <p:spPr>
          <a:xfrm>
            <a:off x="4476750" y="43243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03</a:t>
            </a:r>
          </a:p>
        </p:txBody>
      </p:sp>
      <p:sp>
        <p:nvSpPr>
          <p:cNvPr id="26" name="Rectangle 25">
            <a:extLst>
              <a:ext uri="{FF2B5EF4-FFF2-40B4-BE49-F238E27FC236}">
                <a16:creationId xmlns:a16="http://schemas.microsoft.com/office/drawing/2014/main" id="{6322239A-B4AD-48BF-8C2E-788735C48B8D}"/>
              </a:ext>
            </a:extLst>
          </p:cNvPr>
          <p:cNvSpPr>
            <a:spLocks noGrp="1"/>
          </p:cNvSpPr>
          <p:nvPr/>
        </p:nvSpPr>
        <p:spPr>
          <a:xfrm>
            <a:off x="4476750" y="48006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27" name="Rectangle 26">
            <a:extLst>
              <a:ext uri="{FF2B5EF4-FFF2-40B4-BE49-F238E27FC236}">
                <a16:creationId xmlns:a16="http://schemas.microsoft.com/office/drawing/2014/main" id="{9E5EEFB3-FB12-485D-86A5-C32CF12B2B6D}"/>
              </a:ext>
            </a:extLst>
          </p:cNvPr>
          <p:cNvSpPr>
            <a:spLocks noGrp="1"/>
          </p:cNvSpPr>
          <p:nvPr/>
        </p:nvSpPr>
        <p:spPr>
          <a:xfrm>
            <a:off x="5314950" y="43719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Keeping the</a:t>
            </a:r>
            <a:r>
              <a:rPr lang="en-US" sz="1650" b="1" dirty="0">
                <a:solidFill>
                  <a:srgbClr val="233044"/>
                </a:solidFill>
                <a:latin typeface="DejaVu Sans"/>
                <a:ea typeface="DejaVu Sans"/>
                <a:cs typeface="DejaVu Sans"/>
              </a:rPr>
              <a:t> Site A</a:t>
            </a:r>
            <a:r>
              <a:rPr sz="1650" b="1" dirty="0">
                <a:solidFill>
                  <a:srgbClr val="233044"/>
                </a:solidFill>
                <a:latin typeface="DejaVu Sans"/>
                <a:ea typeface="DejaVu Sans"/>
                <a:cs typeface="DejaVu Sans"/>
              </a:rPr>
              <a:t>live</a:t>
            </a:r>
          </a:p>
        </p:txBody>
      </p:sp>
      <p:sp>
        <p:nvSpPr>
          <p:cNvPr id="28" name="Rectangle 27">
            <a:extLst>
              <a:ext uri="{FF2B5EF4-FFF2-40B4-BE49-F238E27FC236}">
                <a16:creationId xmlns:a16="http://schemas.microsoft.com/office/drawing/2014/main" id="{CE81767D-A33E-4457-B3C2-8B656B05BE13}"/>
              </a:ext>
            </a:extLst>
          </p:cNvPr>
          <p:cNvSpPr>
            <a:spLocks noGrp="1"/>
          </p:cNvSpPr>
          <p:nvPr/>
        </p:nvSpPr>
        <p:spPr>
          <a:xfrm>
            <a:off x="8191500" y="4324350"/>
            <a:ext cx="666750" cy="552450"/>
          </a:xfrm>
          <a:prstGeom prst="rect">
            <a:avLst/>
          </a:prstGeom>
          <a:noFill/>
          <a:ln w="0">
            <a:noFill/>
          </a:ln>
        </p:spPr>
        <p:txBody>
          <a:bodyPr anchor="ctr">
            <a:normAutofit/>
          </a:bodyPr>
          <a:lstStyle/>
          <a:p>
            <a:pPr algn="ctr">
              <a:defRPr sz="2250" b="1">
                <a:solidFill>
                  <a:srgbClr val="0067C8"/>
                </a:solidFill>
                <a:latin typeface="DejaVu Sans"/>
                <a:ea typeface="DejaVu Sans"/>
                <a:cs typeface="DejaVu Sans"/>
              </a:defRPr>
            </a:pPr>
            <a:r>
              <a:rPr sz="2250" b="1">
                <a:solidFill>
                  <a:srgbClr val="0067C8"/>
                </a:solidFill>
                <a:latin typeface="DejaVu Sans"/>
                <a:ea typeface="DejaVu Sans"/>
                <a:cs typeface="DejaVu Sans"/>
              </a:rPr>
              <a:t>05</a:t>
            </a:r>
          </a:p>
        </p:txBody>
      </p:sp>
      <p:sp>
        <p:nvSpPr>
          <p:cNvPr id="29" name="Rectangle 28">
            <a:extLst>
              <a:ext uri="{FF2B5EF4-FFF2-40B4-BE49-F238E27FC236}">
                <a16:creationId xmlns:a16="http://schemas.microsoft.com/office/drawing/2014/main" id="{847A2935-86F2-4152-A001-1692E6822D6F}"/>
              </a:ext>
            </a:extLst>
          </p:cNvPr>
          <p:cNvSpPr>
            <a:spLocks noGrp="1"/>
          </p:cNvSpPr>
          <p:nvPr/>
        </p:nvSpPr>
        <p:spPr>
          <a:xfrm>
            <a:off x="8191500" y="4800600"/>
            <a:ext cx="666750" cy="228600"/>
          </a:xfrm>
          <a:prstGeom prst="rect">
            <a:avLst/>
          </a:prstGeom>
          <a:noFill/>
          <a:ln w="0">
            <a:noFill/>
          </a:ln>
        </p:spPr>
        <p:txBody>
          <a:bodyPr anchor="ctr">
            <a:normAutofit/>
          </a:bodyPr>
          <a:lstStyle/>
          <a:p>
            <a:pPr algn="ctr">
              <a:defRPr sz="825" b="1">
                <a:solidFill>
                  <a:srgbClr val="667085"/>
                </a:solidFill>
                <a:latin typeface="DejaVu Sans"/>
                <a:ea typeface="DejaVu Sans"/>
                <a:cs typeface="DejaVu Sans"/>
              </a:defRPr>
            </a:pPr>
            <a:r>
              <a:rPr sz="825" b="1">
                <a:solidFill>
                  <a:srgbClr val="667085"/>
                </a:solidFill>
                <a:latin typeface="DejaVu Sans"/>
                <a:ea typeface="DejaVu Sans"/>
                <a:cs typeface="DejaVu Sans"/>
              </a:rPr>
              <a:t>MIN</a:t>
            </a:r>
          </a:p>
        </p:txBody>
      </p:sp>
      <p:sp>
        <p:nvSpPr>
          <p:cNvPr id="30" name="Rectangle 29">
            <a:extLst>
              <a:ext uri="{FF2B5EF4-FFF2-40B4-BE49-F238E27FC236}">
                <a16:creationId xmlns:a16="http://schemas.microsoft.com/office/drawing/2014/main" id="{631CB1B2-7D37-4A78-BD27-82261BE68FBC}"/>
              </a:ext>
            </a:extLst>
          </p:cNvPr>
          <p:cNvSpPr>
            <a:spLocks noGrp="1"/>
          </p:cNvSpPr>
          <p:nvPr/>
        </p:nvSpPr>
        <p:spPr>
          <a:xfrm>
            <a:off x="9029700" y="4371975"/>
            <a:ext cx="2619375" cy="6096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dirty="0">
                <a:solidFill>
                  <a:srgbClr val="233044"/>
                </a:solidFill>
                <a:latin typeface="DejaVu Sans"/>
                <a:ea typeface="DejaVu Sans"/>
                <a:cs typeface="DejaVu Sans"/>
              </a:rPr>
              <a:t>Q&amp;A + </a:t>
            </a:r>
            <a:r>
              <a:rPr lang="en-US" sz="1650" b="1" dirty="0">
                <a:solidFill>
                  <a:srgbClr val="233044"/>
                </a:solidFill>
                <a:latin typeface="DejaVu Sans"/>
                <a:ea typeface="DejaVu Sans"/>
                <a:cs typeface="DejaVu Sans"/>
              </a:rPr>
              <a:t>D</a:t>
            </a:r>
            <a:r>
              <a:rPr sz="1650" b="1" dirty="0">
                <a:solidFill>
                  <a:srgbClr val="233044"/>
                </a:solidFill>
                <a:latin typeface="DejaVu Sans"/>
                <a:ea typeface="DejaVu Sans"/>
                <a:cs typeface="DejaVu Sans"/>
              </a:rPr>
              <a:t>iscussion</a:t>
            </a:r>
          </a:p>
        </p:txBody>
      </p:sp>
      <p:sp>
        <p:nvSpPr>
          <p:cNvPr id="31" name="Rectangle 30">
            <a:extLst>
              <a:ext uri="{FF2B5EF4-FFF2-40B4-BE49-F238E27FC236}">
                <a16:creationId xmlns:a16="http://schemas.microsoft.com/office/drawing/2014/main" id="{4E3103DD-C702-4B48-8804-345F2C9FAB35}"/>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32" name="Rectangle 31">
            <a:extLst>
              <a:ext uri="{FF2B5EF4-FFF2-40B4-BE49-F238E27FC236}">
                <a16:creationId xmlns:a16="http://schemas.microsoft.com/office/drawing/2014/main" id="{A0FB587B-20EA-4182-95C7-C00E91EF04DA}"/>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02</a:t>
            </a:r>
          </a:p>
        </p:txBody>
      </p:sp>
    </p:spTree>
    <p:extLst>
      <p:ext uri="{BB962C8B-B14F-4D97-AF65-F5344CB8AC3E}">
        <p14:creationId xmlns:p14="http://schemas.microsoft.com/office/powerpoint/2010/main" val="1576090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179CD51-315D-462B-B799-C056BF958387}"/>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a:solidFill>
                  <a:srgbClr val="172B4D"/>
                </a:solidFill>
                <a:latin typeface="DejaVu Sans"/>
                <a:ea typeface="DejaVu Sans"/>
                <a:cs typeface="DejaVu Sans"/>
              </a:rPr>
              <a:t>What a useful club website does</a:t>
            </a:r>
          </a:p>
        </p:txBody>
      </p:sp>
      <p:sp>
        <p:nvSpPr>
          <p:cNvPr id="2" name="Rectangle 1">
            <a:extLst>
              <a:ext uri="{FF2B5EF4-FFF2-40B4-BE49-F238E27FC236}">
                <a16:creationId xmlns:a16="http://schemas.microsoft.com/office/drawing/2014/main" id="{F6C88AED-636C-4422-95A3-994F3B38C8B3}"/>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8642C9B0-43E3-4943-BD17-56A51928D6C5}"/>
              </a:ext>
            </a:extLst>
          </p:cNvPr>
          <p:cNvSpPr>
            <a:spLocks noGrp="1"/>
          </p:cNvSpPr>
          <p:nvPr/>
        </p:nvSpPr>
        <p:spPr>
          <a:xfrm>
            <a:off x="762000" y="1447800"/>
            <a:ext cx="10668000" cy="647700"/>
          </a:xfrm>
          <a:prstGeom prst="rect">
            <a:avLst/>
          </a:prstGeom>
          <a:noFill/>
          <a:ln w="0">
            <a:noFill/>
          </a:ln>
        </p:spPr>
        <p:txBody>
          <a:bodyPr anchor="ctr">
            <a:normAutofit fontScale="97655"/>
          </a:bodyPr>
          <a:lstStyle/>
          <a:p>
            <a:pPr algn="ctr">
              <a:defRPr sz="2400" b="1">
                <a:solidFill>
                  <a:srgbClr val="172B4D"/>
                </a:solidFill>
                <a:latin typeface="DejaVu Sans"/>
                <a:ea typeface="DejaVu Sans"/>
                <a:cs typeface="DejaVu Sans"/>
              </a:defRPr>
            </a:pPr>
            <a:r>
              <a:rPr sz="2400" b="1">
                <a:solidFill>
                  <a:srgbClr val="172B4D"/>
                </a:solidFill>
                <a:latin typeface="DejaVu Sans"/>
                <a:ea typeface="DejaVu Sans"/>
                <a:cs typeface="DejaVu Sans"/>
              </a:rPr>
              <a:t>A visitor should understand your club in less than one minute.</a:t>
            </a:r>
          </a:p>
        </p:txBody>
      </p:sp>
      <p:sp>
        <p:nvSpPr>
          <p:cNvPr id="4" name="Rectangle: Rounded Corners 3">
            <a:extLst>
              <a:ext uri="{FF2B5EF4-FFF2-40B4-BE49-F238E27FC236}">
                <a16:creationId xmlns:a16="http://schemas.microsoft.com/office/drawing/2014/main" id="{2BAC16C7-2ABA-4B0A-81D8-6784FE460002}"/>
              </a:ext>
            </a:extLst>
          </p:cNvPr>
          <p:cNvSpPr>
            <a:spLocks noGrp="1"/>
          </p:cNvSpPr>
          <p:nvPr/>
        </p:nvSpPr>
        <p:spPr>
          <a:xfrm>
            <a:off x="876300" y="2571750"/>
            <a:ext cx="704850" cy="704850"/>
          </a:xfrm>
          <a:prstGeom prst="roundRect">
            <a:avLst>
              <a:gd name="adj" fmla="val 10811"/>
            </a:avLst>
          </a:prstGeom>
          <a:solidFill>
            <a:srgbClr val="0067C8"/>
          </a:solidFill>
          <a:ln w="0">
            <a:noFill/>
          </a:ln>
        </p:spPr>
        <p:txBody>
          <a:bodyPr/>
          <a:lstStyle/>
          <a:p>
            <a:endParaRPr lang="en-US"/>
          </a:p>
        </p:txBody>
      </p:sp>
      <p:sp>
        <p:nvSpPr>
          <p:cNvPr id="5" name="Rectangle 4">
            <a:extLst>
              <a:ext uri="{FF2B5EF4-FFF2-40B4-BE49-F238E27FC236}">
                <a16:creationId xmlns:a16="http://schemas.microsoft.com/office/drawing/2014/main" id="{A4C98A52-77A6-4A81-A8D4-E798DC7BC6B5}"/>
              </a:ext>
            </a:extLst>
          </p:cNvPr>
          <p:cNvSpPr>
            <a:spLocks noGrp="1"/>
          </p:cNvSpPr>
          <p:nvPr/>
        </p:nvSpPr>
        <p:spPr>
          <a:xfrm>
            <a:off x="876300" y="2571750"/>
            <a:ext cx="704850" cy="704850"/>
          </a:xfrm>
          <a:prstGeom prst="rect">
            <a:avLst/>
          </a:prstGeom>
          <a:noFill/>
          <a:ln w="0">
            <a:noFill/>
          </a:ln>
        </p:spPr>
        <p:txBody>
          <a:bodyPr anchor="ctr">
            <a:normAutofit/>
          </a:bodyPr>
          <a:lstStyle/>
          <a:p>
            <a:pPr algn="ct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1</a:t>
            </a:r>
          </a:p>
        </p:txBody>
      </p:sp>
      <p:sp>
        <p:nvSpPr>
          <p:cNvPr id="6" name="Rectangle 5">
            <a:extLst>
              <a:ext uri="{FF2B5EF4-FFF2-40B4-BE49-F238E27FC236}">
                <a16:creationId xmlns:a16="http://schemas.microsoft.com/office/drawing/2014/main" id="{96D86616-8458-4B72-8126-992B894CCD67}"/>
              </a:ext>
            </a:extLst>
          </p:cNvPr>
          <p:cNvSpPr>
            <a:spLocks noGrp="1"/>
          </p:cNvSpPr>
          <p:nvPr/>
        </p:nvSpPr>
        <p:spPr>
          <a:xfrm>
            <a:off x="876300" y="3476625"/>
            <a:ext cx="31432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ORIENT</a:t>
            </a:r>
          </a:p>
        </p:txBody>
      </p:sp>
      <p:sp>
        <p:nvSpPr>
          <p:cNvPr id="7" name="Rectangle 6">
            <a:extLst>
              <a:ext uri="{FF2B5EF4-FFF2-40B4-BE49-F238E27FC236}">
                <a16:creationId xmlns:a16="http://schemas.microsoft.com/office/drawing/2014/main" id="{0DF86F60-325D-4D93-8F2C-EA050DE3D764}"/>
              </a:ext>
            </a:extLst>
          </p:cNvPr>
          <p:cNvSpPr>
            <a:spLocks noGrp="1"/>
          </p:cNvSpPr>
          <p:nvPr/>
        </p:nvSpPr>
        <p:spPr>
          <a:xfrm>
            <a:off x="876300" y="3829050"/>
            <a:ext cx="2714625" cy="1143000"/>
          </a:xfrm>
          <a:prstGeom prst="rect">
            <a:avLst/>
          </a:prstGeom>
          <a:noFill/>
          <a:ln w="0">
            <a:noFill/>
          </a:ln>
        </p:spPr>
        <p:txBody>
          <a:bodyPr anchor="ctr">
            <a:normAutofit/>
          </a:bodyPr>
          <a:lstStyle/>
          <a:p>
            <a:pPr algn="l">
              <a:defRPr sz="1500" b="0">
                <a:solidFill>
                  <a:srgbClr val="233044"/>
                </a:solidFill>
                <a:latin typeface="DejaVu Sans"/>
                <a:ea typeface="DejaVu Sans"/>
                <a:cs typeface="DejaVu Sans"/>
              </a:defRPr>
            </a:pPr>
            <a:r>
              <a:rPr sz="1500" b="0" dirty="0">
                <a:solidFill>
                  <a:srgbClr val="233044"/>
                </a:solidFill>
                <a:latin typeface="DejaVu Sans"/>
                <a:ea typeface="DejaVu Sans"/>
                <a:cs typeface="DejaVu Sans"/>
              </a:rPr>
              <a:t>Who you are, where you meet, and what your club cares about</a:t>
            </a:r>
            <a:r>
              <a:rPr lang="en-US" sz="1500" b="0" dirty="0">
                <a:solidFill>
                  <a:srgbClr val="233044"/>
                </a:solidFill>
                <a:latin typeface="DejaVu Sans"/>
                <a:ea typeface="DejaVu Sans"/>
                <a:cs typeface="DejaVu Sans"/>
              </a:rPr>
              <a:t>.</a:t>
            </a:r>
            <a:endParaRPr sz="1500" b="0" dirty="0">
              <a:solidFill>
                <a:srgbClr val="233044"/>
              </a:solidFill>
              <a:latin typeface="DejaVu Sans"/>
              <a:ea typeface="DejaVu Sans"/>
              <a:cs typeface="DejaVu Sans"/>
            </a:endParaRPr>
          </a:p>
        </p:txBody>
      </p:sp>
      <p:sp>
        <p:nvSpPr>
          <p:cNvPr id="8" name="Rectangle: Rounded Corners 7">
            <a:extLst>
              <a:ext uri="{FF2B5EF4-FFF2-40B4-BE49-F238E27FC236}">
                <a16:creationId xmlns:a16="http://schemas.microsoft.com/office/drawing/2014/main" id="{91360E97-37EA-4EC9-84CC-6CC121B53C66}"/>
              </a:ext>
            </a:extLst>
          </p:cNvPr>
          <p:cNvSpPr>
            <a:spLocks noGrp="1"/>
          </p:cNvSpPr>
          <p:nvPr/>
        </p:nvSpPr>
        <p:spPr>
          <a:xfrm>
            <a:off x="4591050" y="2571750"/>
            <a:ext cx="704850" cy="704850"/>
          </a:xfrm>
          <a:prstGeom prst="roundRect">
            <a:avLst>
              <a:gd name="adj" fmla="val 10811"/>
            </a:avLst>
          </a:prstGeom>
          <a:solidFill>
            <a:srgbClr val="F5A623"/>
          </a:solidFill>
          <a:ln w="0">
            <a:noFill/>
          </a:ln>
        </p:spPr>
        <p:txBody>
          <a:bodyPr/>
          <a:lstStyle/>
          <a:p>
            <a:endParaRPr lang="en-US"/>
          </a:p>
        </p:txBody>
      </p:sp>
      <p:sp>
        <p:nvSpPr>
          <p:cNvPr id="9" name="Rectangle 8">
            <a:extLst>
              <a:ext uri="{FF2B5EF4-FFF2-40B4-BE49-F238E27FC236}">
                <a16:creationId xmlns:a16="http://schemas.microsoft.com/office/drawing/2014/main" id="{CA30CC0C-6465-482B-9BA3-696A4E07944A}"/>
              </a:ext>
            </a:extLst>
          </p:cNvPr>
          <p:cNvSpPr>
            <a:spLocks noGrp="1"/>
          </p:cNvSpPr>
          <p:nvPr/>
        </p:nvSpPr>
        <p:spPr>
          <a:xfrm>
            <a:off x="4591050" y="2571750"/>
            <a:ext cx="704850" cy="704850"/>
          </a:xfrm>
          <a:prstGeom prst="rect">
            <a:avLst/>
          </a:prstGeom>
          <a:noFill/>
          <a:ln w="0">
            <a:noFill/>
          </a:ln>
        </p:spPr>
        <p:txBody>
          <a:bodyPr anchor="ctr">
            <a:normAutofit/>
          </a:bodyPr>
          <a:lstStyle/>
          <a:p>
            <a:pPr algn="ctr">
              <a:defRPr sz="2250" b="1">
                <a:solidFill>
                  <a:srgbClr val="172B4D"/>
                </a:solidFill>
                <a:latin typeface="DejaVu Sans"/>
                <a:ea typeface="DejaVu Sans"/>
                <a:cs typeface="DejaVu Sans"/>
              </a:defRPr>
            </a:pPr>
            <a:r>
              <a:rPr sz="2250" b="1">
                <a:solidFill>
                  <a:srgbClr val="172B4D"/>
                </a:solidFill>
                <a:latin typeface="DejaVu Sans"/>
                <a:ea typeface="DejaVu Sans"/>
                <a:cs typeface="DejaVu Sans"/>
              </a:rPr>
              <a:t>2</a:t>
            </a:r>
          </a:p>
        </p:txBody>
      </p:sp>
      <p:sp>
        <p:nvSpPr>
          <p:cNvPr id="10" name="Rectangle 9">
            <a:extLst>
              <a:ext uri="{FF2B5EF4-FFF2-40B4-BE49-F238E27FC236}">
                <a16:creationId xmlns:a16="http://schemas.microsoft.com/office/drawing/2014/main" id="{F2E7B4D2-5A8E-4BA5-B2B2-F4DBC3C0008E}"/>
              </a:ext>
            </a:extLst>
          </p:cNvPr>
          <p:cNvSpPr>
            <a:spLocks noGrp="1"/>
          </p:cNvSpPr>
          <p:nvPr/>
        </p:nvSpPr>
        <p:spPr>
          <a:xfrm>
            <a:off x="4591050" y="3476625"/>
            <a:ext cx="3143250" cy="266700"/>
          </a:xfrm>
          <a:prstGeom prst="rect">
            <a:avLst/>
          </a:prstGeom>
          <a:noFill/>
          <a:ln w="0">
            <a:noFill/>
          </a:ln>
        </p:spPr>
        <p:txBody>
          <a:bodyPr anchor="ctr">
            <a:normAutofit/>
          </a:bodyPr>
          <a:lstStyle/>
          <a:p>
            <a:pPr algn="l">
              <a:defRPr sz="1050" b="1">
                <a:solidFill>
                  <a:srgbClr val="F5A623"/>
                </a:solidFill>
                <a:latin typeface="DejaVu Sans"/>
                <a:ea typeface="DejaVu Sans"/>
                <a:cs typeface="DejaVu Sans"/>
              </a:defRPr>
            </a:pPr>
            <a:r>
              <a:rPr sz="1050" b="1">
                <a:solidFill>
                  <a:srgbClr val="F5A623"/>
                </a:solidFill>
                <a:latin typeface="DejaVu Sans"/>
                <a:ea typeface="DejaVu Sans"/>
                <a:cs typeface="DejaVu Sans"/>
              </a:rPr>
              <a:t>INVITE</a:t>
            </a:r>
          </a:p>
        </p:txBody>
      </p:sp>
      <p:sp>
        <p:nvSpPr>
          <p:cNvPr id="11" name="Rectangle 10">
            <a:extLst>
              <a:ext uri="{FF2B5EF4-FFF2-40B4-BE49-F238E27FC236}">
                <a16:creationId xmlns:a16="http://schemas.microsoft.com/office/drawing/2014/main" id="{43B659F1-B293-44A6-8E5B-1E6B51384AFF}"/>
              </a:ext>
            </a:extLst>
          </p:cNvPr>
          <p:cNvSpPr>
            <a:spLocks noGrp="1"/>
          </p:cNvSpPr>
          <p:nvPr/>
        </p:nvSpPr>
        <p:spPr>
          <a:xfrm>
            <a:off x="4591050" y="3829050"/>
            <a:ext cx="2714625" cy="1143000"/>
          </a:xfrm>
          <a:prstGeom prst="rect">
            <a:avLst/>
          </a:prstGeom>
          <a:noFill/>
          <a:ln w="0">
            <a:noFill/>
          </a:ln>
        </p:spPr>
        <p:txBody>
          <a:bodyPr anchor="ctr">
            <a:normAutofit/>
          </a:bodyPr>
          <a:lstStyle/>
          <a:p>
            <a:pPr algn="l">
              <a:defRPr sz="1500" b="0">
                <a:solidFill>
                  <a:srgbClr val="233044"/>
                </a:solidFill>
                <a:latin typeface="DejaVu Sans"/>
                <a:ea typeface="DejaVu Sans"/>
                <a:cs typeface="DejaVu Sans"/>
              </a:defRPr>
            </a:pPr>
            <a:r>
              <a:rPr sz="1500" b="0" dirty="0">
                <a:solidFill>
                  <a:srgbClr val="233044"/>
                </a:solidFill>
                <a:latin typeface="DejaVu Sans"/>
                <a:ea typeface="DejaVu Sans"/>
                <a:cs typeface="DejaVu Sans"/>
              </a:rPr>
              <a:t>A clear next step for a guest, volunteer, partner, or prospective member</a:t>
            </a:r>
            <a:r>
              <a:rPr lang="en-US" sz="1500" b="0" dirty="0">
                <a:solidFill>
                  <a:srgbClr val="233044"/>
                </a:solidFill>
                <a:latin typeface="DejaVu Sans"/>
                <a:ea typeface="DejaVu Sans"/>
                <a:cs typeface="DejaVu Sans"/>
              </a:rPr>
              <a:t>.</a:t>
            </a:r>
            <a:endParaRPr sz="1500" b="0" dirty="0">
              <a:solidFill>
                <a:srgbClr val="233044"/>
              </a:solidFill>
              <a:latin typeface="DejaVu Sans"/>
              <a:ea typeface="DejaVu Sans"/>
              <a:cs typeface="DejaVu Sans"/>
            </a:endParaRPr>
          </a:p>
        </p:txBody>
      </p:sp>
      <p:sp>
        <p:nvSpPr>
          <p:cNvPr id="12" name="Rectangle: Rounded Corners 11">
            <a:extLst>
              <a:ext uri="{FF2B5EF4-FFF2-40B4-BE49-F238E27FC236}">
                <a16:creationId xmlns:a16="http://schemas.microsoft.com/office/drawing/2014/main" id="{7E33ACE8-6606-498B-B6FE-28913E46DB5E}"/>
              </a:ext>
            </a:extLst>
          </p:cNvPr>
          <p:cNvSpPr>
            <a:spLocks noGrp="1"/>
          </p:cNvSpPr>
          <p:nvPr/>
        </p:nvSpPr>
        <p:spPr>
          <a:xfrm>
            <a:off x="8305800" y="2571750"/>
            <a:ext cx="704850" cy="704850"/>
          </a:xfrm>
          <a:prstGeom prst="roundRect">
            <a:avLst>
              <a:gd name="adj" fmla="val 10811"/>
            </a:avLst>
          </a:prstGeom>
          <a:solidFill>
            <a:srgbClr val="0067C8"/>
          </a:solidFill>
          <a:ln w="0">
            <a:noFill/>
          </a:ln>
        </p:spPr>
        <p:txBody>
          <a:bodyPr/>
          <a:lstStyle/>
          <a:p>
            <a:endParaRPr lang="en-US"/>
          </a:p>
        </p:txBody>
      </p:sp>
      <p:sp>
        <p:nvSpPr>
          <p:cNvPr id="13" name="Rectangle 12">
            <a:extLst>
              <a:ext uri="{FF2B5EF4-FFF2-40B4-BE49-F238E27FC236}">
                <a16:creationId xmlns:a16="http://schemas.microsoft.com/office/drawing/2014/main" id="{EC26CC80-BFF5-40AE-B87D-EBC00F039510}"/>
              </a:ext>
            </a:extLst>
          </p:cNvPr>
          <p:cNvSpPr>
            <a:spLocks noGrp="1"/>
          </p:cNvSpPr>
          <p:nvPr/>
        </p:nvSpPr>
        <p:spPr>
          <a:xfrm>
            <a:off x="8305800" y="2571750"/>
            <a:ext cx="704850" cy="704850"/>
          </a:xfrm>
          <a:prstGeom prst="rect">
            <a:avLst/>
          </a:prstGeom>
          <a:noFill/>
          <a:ln w="0">
            <a:noFill/>
          </a:ln>
        </p:spPr>
        <p:txBody>
          <a:bodyPr anchor="ctr">
            <a:normAutofit/>
          </a:bodyPr>
          <a:lstStyle/>
          <a:p>
            <a:pPr algn="ctr">
              <a:defRPr sz="2250" b="1">
                <a:solidFill>
                  <a:srgbClr val="FFFFFF"/>
                </a:solidFill>
                <a:latin typeface="DejaVu Sans"/>
                <a:ea typeface="DejaVu Sans"/>
                <a:cs typeface="DejaVu Sans"/>
              </a:defRPr>
            </a:pPr>
            <a:r>
              <a:rPr sz="2250" b="1">
                <a:solidFill>
                  <a:srgbClr val="FFFFFF"/>
                </a:solidFill>
                <a:latin typeface="DejaVu Sans"/>
                <a:ea typeface="DejaVu Sans"/>
                <a:cs typeface="DejaVu Sans"/>
              </a:rPr>
              <a:t>3</a:t>
            </a:r>
          </a:p>
        </p:txBody>
      </p:sp>
      <p:sp>
        <p:nvSpPr>
          <p:cNvPr id="14" name="Rectangle 13">
            <a:extLst>
              <a:ext uri="{FF2B5EF4-FFF2-40B4-BE49-F238E27FC236}">
                <a16:creationId xmlns:a16="http://schemas.microsoft.com/office/drawing/2014/main" id="{438E3455-0118-4EBD-9C3B-AECBAD6DDEE9}"/>
              </a:ext>
            </a:extLst>
          </p:cNvPr>
          <p:cNvSpPr>
            <a:spLocks noGrp="1"/>
          </p:cNvSpPr>
          <p:nvPr/>
        </p:nvSpPr>
        <p:spPr>
          <a:xfrm>
            <a:off x="8305800" y="3476625"/>
            <a:ext cx="31432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PROVE</a:t>
            </a:r>
          </a:p>
        </p:txBody>
      </p:sp>
      <p:sp>
        <p:nvSpPr>
          <p:cNvPr id="15" name="Rectangle 14">
            <a:extLst>
              <a:ext uri="{FF2B5EF4-FFF2-40B4-BE49-F238E27FC236}">
                <a16:creationId xmlns:a16="http://schemas.microsoft.com/office/drawing/2014/main" id="{1210929C-1007-4CF4-926F-606F5E594F32}"/>
              </a:ext>
            </a:extLst>
          </p:cNvPr>
          <p:cNvSpPr>
            <a:spLocks noGrp="1"/>
          </p:cNvSpPr>
          <p:nvPr/>
        </p:nvSpPr>
        <p:spPr>
          <a:xfrm>
            <a:off x="8305800" y="3829050"/>
            <a:ext cx="2714625" cy="1143000"/>
          </a:xfrm>
          <a:prstGeom prst="rect">
            <a:avLst/>
          </a:prstGeom>
          <a:noFill/>
          <a:ln w="0">
            <a:noFill/>
          </a:ln>
        </p:spPr>
        <p:txBody>
          <a:bodyPr anchor="ctr">
            <a:normAutofit/>
          </a:bodyPr>
          <a:lstStyle/>
          <a:p>
            <a:pPr algn="l">
              <a:defRPr sz="1500" b="0">
                <a:solidFill>
                  <a:srgbClr val="233044"/>
                </a:solidFill>
                <a:latin typeface="DejaVu Sans"/>
                <a:ea typeface="DejaVu Sans"/>
                <a:cs typeface="DejaVu Sans"/>
              </a:defRPr>
            </a:pPr>
            <a:r>
              <a:rPr sz="1500" b="0" dirty="0">
                <a:solidFill>
                  <a:srgbClr val="233044"/>
                </a:solidFill>
                <a:latin typeface="DejaVu Sans"/>
                <a:ea typeface="DejaVu Sans"/>
                <a:cs typeface="DejaVu Sans"/>
              </a:rPr>
              <a:t>Current stories, projects, photos, and events that show real activity</a:t>
            </a:r>
            <a:r>
              <a:rPr lang="en-US" sz="1500" b="0" dirty="0">
                <a:solidFill>
                  <a:srgbClr val="233044"/>
                </a:solidFill>
                <a:latin typeface="DejaVu Sans"/>
                <a:ea typeface="DejaVu Sans"/>
                <a:cs typeface="DejaVu Sans"/>
              </a:rPr>
              <a:t>.</a:t>
            </a:r>
            <a:endParaRPr sz="1500" b="0" dirty="0">
              <a:solidFill>
                <a:srgbClr val="233044"/>
              </a:solidFill>
              <a:latin typeface="DejaVu Sans"/>
              <a:ea typeface="DejaVu Sans"/>
              <a:cs typeface="DejaVu Sans"/>
            </a:endParaRPr>
          </a:p>
        </p:txBody>
      </p:sp>
      <p:sp>
        <p:nvSpPr>
          <p:cNvPr id="16" name="Rectangle 15">
            <a:extLst>
              <a:ext uri="{FF2B5EF4-FFF2-40B4-BE49-F238E27FC236}">
                <a16:creationId xmlns:a16="http://schemas.microsoft.com/office/drawing/2014/main" id="{116754B8-1F8D-4BE3-A406-D517C1F91105}"/>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17" name="Rectangle 16">
            <a:extLst>
              <a:ext uri="{FF2B5EF4-FFF2-40B4-BE49-F238E27FC236}">
                <a16:creationId xmlns:a16="http://schemas.microsoft.com/office/drawing/2014/main" id="{6820498B-308F-4E98-974D-527811E271F7}"/>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03</a:t>
            </a:r>
          </a:p>
        </p:txBody>
      </p:sp>
    </p:spTree>
    <p:extLst>
      <p:ext uri="{BB962C8B-B14F-4D97-AF65-F5344CB8AC3E}">
        <p14:creationId xmlns:p14="http://schemas.microsoft.com/office/powerpoint/2010/main" val="1747701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1169C67-9BAC-4514-9A9D-5EF801B5E961}"/>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a:solidFill>
                  <a:srgbClr val="172B4D"/>
                </a:solidFill>
                <a:latin typeface="DejaVu Sans"/>
                <a:ea typeface="DejaVu Sans"/>
                <a:cs typeface="DejaVu Sans"/>
              </a:rPr>
              <a:t>Before you build</a:t>
            </a:r>
          </a:p>
        </p:txBody>
      </p:sp>
      <p:sp>
        <p:nvSpPr>
          <p:cNvPr id="2" name="Rectangle 1">
            <a:extLst>
              <a:ext uri="{FF2B5EF4-FFF2-40B4-BE49-F238E27FC236}">
                <a16:creationId xmlns:a16="http://schemas.microsoft.com/office/drawing/2014/main" id="{5E5F9B3A-51B2-4519-96A6-FE552CAFD94E}"/>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5CB0C1E9-A0CC-43DC-B382-4F7ED4FFED2A}"/>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a:solidFill>
                  <a:srgbClr val="667085"/>
                </a:solidFill>
                <a:latin typeface="DejaVu Sans"/>
                <a:ea typeface="DejaVu Sans"/>
                <a:cs typeface="DejaVu Sans"/>
              </a:rPr>
              <a:t>Four decisions prevent most website problems</a:t>
            </a:r>
          </a:p>
        </p:txBody>
      </p:sp>
      <p:sp>
        <p:nvSpPr>
          <p:cNvPr id="4" name="Rectangle 3">
            <a:extLst>
              <a:ext uri="{FF2B5EF4-FFF2-40B4-BE49-F238E27FC236}">
                <a16:creationId xmlns:a16="http://schemas.microsoft.com/office/drawing/2014/main" id="{F6D36C65-EA34-43C4-8827-8E9EB581A974}"/>
              </a:ext>
            </a:extLst>
          </p:cNvPr>
          <p:cNvSpPr>
            <a:spLocks noGrp="1"/>
          </p:cNvSpPr>
          <p:nvPr/>
        </p:nvSpPr>
        <p:spPr>
          <a:xfrm>
            <a:off x="762000" y="1581150"/>
            <a:ext cx="133350" cy="742950"/>
          </a:xfrm>
          <a:prstGeom prst="rect">
            <a:avLst/>
          </a:prstGeom>
          <a:solidFill>
            <a:srgbClr val="0067C8"/>
          </a:solidFill>
          <a:ln w="0">
            <a:noFill/>
          </a:ln>
        </p:spPr>
        <p:txBody>
          <a:bodyPr/>
          <a:lstStyle/>
          <a:p>
            <a:endParaRPr lang="en-US"/>
          </a:p>
        </p:txBody>
      </p:sp>
      <p:sp>
        <p:nvSpPr>
          <p:cNvPr id="5" name="Rectangle 4">
            <a:extLst>
              <a:ext uri="{FF2B5EF4-FFF2-40B4-BE49-F238E27FC236}">
                <a16:creationId xmlns:a16="http://schemas.microsoft.com/office/drawing/2014/main" id="{351F1780-5B58-4B59-AEAC-28D81060FD6A}"/>
              </a:ext>
            </a:extLst>
          </p:cNvPr>
          <p:cNvSpPr>
            <a:spLocks noGrp="1"/>
          </p:cNvSpPr>
          <p:nvPr/>
        </p:nvSpPr>
        <p:spPr>
          <a:xfrm>
            <a:off x="1143000" y="1581150"/>
            <a:ext cx="2000250" cy="74295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AUDIENCE</a:t>
            </a:r>
          </a:p>
        </p:txBody>
      </p:sp>
      <p:sp>
        <p:nvSpPr>
          <p:cNvPr id="6" name="Rectangle 5">
            <a:extLst>
              <a:ext uri="{FF2B5EF4-FFF2-40B4-BE49-F238E27FC236}">
                <a16:creationId xmlns:a16="http://schemas.microsoft.com/office/drawing/2014/main" id="{5525BC21-828B-4ECD-8BAB-D98D5CAA64CD}"/>
              </a:ext>
            </a:extLst>
          </p:cNvPr>
          <p:cNvSpPr>
            <a:spLocks noGrp="1"/>
          </p:cNvSpPr>
          <p:nvPr/>
        </p:nvSpPr>
        <p:spPr>
          <a:xfrm>
            <a:off x="3238500" y="1581150"/>
            <a:ext cx="7953375" cy="74295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dirty="0">
                <a:solidFill>
                  <a:srgbClr val="233044"/>
                </a:solidFill>
                <a:latin typeface="DejaVu Sans"/>
                <a:ea typeface="DejaVu Sans"/>
                <a:cs typeface="DejaVu Sans"/>
              </a:rPr>
              <a:t>Prospective members, community partners, guests, and current members</a:t>
            </a:r>
          </a:p>
        </p:txBody>
      </p:sp>
      <p:sp>
        <p:nvSpPr>
          <p:cNvPr id="7" name="Rectangle 6">
            <a:extLst>
              <a:ext uri="{FF2B5EF4-FFF2-40B4-BE49-F238E27FC236}">
                <a16:creationId xmlns:a16="http://schemas.microsoft.com/office/drawing/2014/main" id="{A863674F-D4E6-4095-90AF-4AEEEC785AFB}"/>
              </a:ext>
            </a:extLst>
          </p:cNvPr>
          <p:cNvSpPr>
            <a:spLocks noGrp="1"/>
          </p:cNvSpPr>
          <p:nvPr/>
        </p:nvSpPr>
        <p:spPr>
          <a:xfrm>
            <a:off x="762000" y="2647950"/>
            <a:ext cx="133350" cy="742950"/>
          </a:xfrm>
          <a:prstGeom prst="rect">
            <a:avLst/>
          </a:prstGeom>
          <a:solidFill>
            <a:srgbClr val="0067C8"/>
          </a:solidFill>
          <a:ln w="0">
            <a:noFill/>
          </a:ln>
        </p:spPr>
        <p:txBody>
          <a:bodyPr/>
          <a:lstStyle/>
          <a:p>
            <a:endParaRPr lang="en-US"/>
          </a:p>
        </p:txBody>
      </p:sp>
      <p:sp>
        <p:nvSpPr>
          <p:cNvPr id="8" name="Rectangle 7">
            <a:extLst>
              <a:ext uri="{FF2B5EF4-FFF2-40B4-BE49-F238E27FC236}">
                <a16:creationId xmlns:a16="http://schemas.microsoft.com/office/drawing/2014/main" id="{475CA940-3B12-4CEB-94B4-51E9048D74B8}"/>
              </a:ext>
            </a:extLst>
          </p:cNvPr>
          <p:cNvSpPr>
            <a:spLocks noGrp="1"/>
          </p:cNvSpPr>
          <p:nvPr/>
        </p:nvSpPr>
        <p:spPr>
          <a:xfrm>
            <a:off x="1143000" y="2647950"/>
            <a:ext cx="2000250" cy="74295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ACTION</a:t>
            </a:r>
          </a:p>
        </p:txBody>
      </p:sp>
      <p:sp>
        <p:nvSpPr>
          <p:cNvPr id="9" name="Rectangle 8">
            <a:extLst>
              <a:ext uri="{FF2B5EF4-FFF2-40B4-BE49-F238E27FC236}">
                <a16:creationId xmlns:a16="http://schemas.microsoft.com/office/drawing/2014/main" id="{AF389871-0C10-491D-8BBA-A2F6C92A2D09}"/>
              </a:ext>
            </a:extLst>
          </p:cNvPr>
          <p:cNvSpPr>
            <a:spLocks noGrp="1"/>
          </p:cNvSpPr>
          <p:nvPr/>
        </p:nvSpPr>
        <p:spPr>
          <a:xfrm>
            <a:off x="3238500" y="2647950"/>
            <a:ext cx="7953375" cy="74295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Visit a meeting, contact the club, attend an event, or learn about a project</a:t>
            </a:r>
          </a:p>
        </p:txBody>
      </p:sp>
      <p:sp>
        <p:nvSpPr>
          <p:cNvPr id="10" name="Rectangle 9">
            <a:extLst>
              <a:ext uri="{FF2B5EF4-FFF2-40B4-BE49-F238E27FC236}">
                <a16:creationId xmlns:a16="http://schemas.microsoft.com/office/drawing/2014/main" id="{A09BDB40-08C7-425B-82DE-1E5AE2AE1EBB}"/>
              </a:ext>
            </a:extLst>
          </p:cNvPr>
          <p:cNvSpPr>
            <a:spLocks noGrp="1"/>
          </p:cNvSpPr>
          <p:nvPr/>
        </p:nvSpPr>
        <p:spPr>
          <a:xfrm>
            <a:off x="762000" y="3714750"/>
            <a:ext cx="133350" cy="742950"/>
          </a:xfrm>
          <a:prstGeom prst="rect">
            <a:avLst/>
          </a:prstGeom>
          <a:solidFill>
            <a:srgbClr val="0067C8"/>
          </a:solidFill>
          <a:ln w="0">
            <a:noFill/>
          </a:ln>
        </p:spPr>
        <p:txBody>
          <a:bodyPr/>
          <a:lstStyle/>
          <a:p>
            <a:endParaRPr lang="en-US"/>
          </a:p>
        </p:txBody>
      </p:sp>
      <p:sp>
        <p:nvSpPr>
          <p:cNvPr id="11" name="Rectangle 10">
            <a:extLst>
              <a:ext uri="{FF2B5EF4-FFF2-40B4-BE49-F238E27FC236}">
                <a16:creationId xmlns:a16="http://schemas.microsoft.com/office/drawing/2014/main" id="{F98E71D9-8DD4-4177-85BF-7155ECC35FBE}"/>
              </a:ext>
            </a:extLst>
          </p:cNvPr>
          <p:cNvSpPr>
            <a:spLocks noGrp="1"/>
          </p:cNvSpPr>
          <p:nvPr/>
        </p:nvSpPr>
        <p:spPr>
          <a:xfrm>
            <a:off x="1143000" y="3714750"/>
            <a:ext cx="2000250" cy="74295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MATERIALS</a:t>
            </a:r>
          </a:p>
        </p:txBody>
      </p:sp>
      <p:sp>
        <p:nvSpPr>
          <p:cNvPr id="12" name="Rectangle 11">
            <a:extLst>
              <a:ext uri="{FF2B5EF4-FFF2-40B4-BE49-F238E27FC236}">
                <a16:creationId xmlns:a16="http://schemas.microsoft.com/office/drawing/2014/main" id="{73B73EE5-955C-4FFB-8AAD-3DBE13FB9759}"/>
              </a:ext>
            </a:extLst>
          </p:cNvPr>
          <p:cNvSpPr>
            <a:spLocks noGrp="1"/>
          </p:cNvSpPr>
          <p:nvPr/>
        </p:nvSpPr>
        <p:spPr>
          <a:xfrm>
            <a:off x="3238500" y="3714750"/>
            <a:ext cx="7953375" cy="74295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Accurate meeting details, concise copy, strong photos, officer information</a:t>
            </a:r>
          </a:p>
        </p:txBody>
      </p:sp>
      <p:sp>
        <p:nvSpPr>
          <p:cNvPr id="13" name="Rectangle 12">
            <a:extLst>
              <a:ext uri="{FF2B5EF4-FFF2-40B4-BE49-F238E27FC236}">
                <a16:creationId xmlns:a16="http://schemas.microsoft.com/office/drawing/2014/main" id="{6BA0C0F1-12F7-4B19-BC9C-9C231519DF60}"/>
              </a:ext>
            </a:extLst>
          </p:cNvPr>
          <p:cNvSpPr>
            <a:spLocks noGrp="1"/>
          </p:cNvSpPr>
          <p:nvPr/>
        </p:nvSpPr>
        <p:spPr>
          <a:xfrm>
            <a:off x="762000" y="4781550"/>
            <a:ext cx="133350" cy="742950"/>
          </a:xfrm>
          <a:prstGeom prst="rect">
            <a:avLst/>
          </a:prstGeom>
          <a:solidFill>
            <a:srgbClr val="F5A623"/>
          </a:solidFill>
          <a:ln w="0">
            <a:noFill/>
          </a:ln>
        </p:spPr>
        <p:txBody>
          <a:bodyPr/>
          <a:lstStyle/>
          <a:p>
            <a:endParaRPr lang="en-US"/>
          </a:p>
        </p:txBody>
      </p:sp>
      <p:sp>
        <p:nvSpPr>
          <p:cNvPr id="14" name="Rectangle 13">
            <a:extLst>
              <a:ext uri="{FF2B5EF4-FFF2-40B4-BE49-F238E27FC236}">
                <a16:creationId xmlns:a16="http://schemas.microsoft.com/office/drawing/2014/main" id="{78904BFF-7716-455D-B657-99ED81B9579B}"/>
              </a:ext>
            </a:extLst>
          </p:cNvPr>
          <p:cNvSpPr>
            <a:spLocks noGrp="1"/>
          </p:cNvSpPr>
          <p:nvPr/>
        </p:nvSpPr>
        <p:spPr>
          <a:xfrm>
            <a:off x="1143000" y="4781550"/>
            <a:ext cx="2000250" cy="74295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OWNER</a:t>
            </a:r>
          </a:p>
        </p:txBody>
      </p:sp>
      <p:sp>
        <p:nvSpPr>
          <p:cNvPr id="15" name="Rectangle 14">
            <a:extLst>
              <a:ext uri="{FF2B5EF4-FFF2-40B4-BE49-F238E27FC236}">
                <a16:creationId xmlns:a16="http://schemas.microsoft.com/office/drawing/2014/main" id="{08A22F77-0F69-4486-A5D7-FCFA4E9FE8F8}"/>
              </a:ext>
            </a:extLst>
          </p:cNvPr>
          <p:cNvSpPr>
            <a:spLocks noGrp="1"/>
          </p:cNvSpPr>
          <p:nvPr/>
        </p:nvSpPr>
        <p:spPr>
          <a:xfrm>
            <a:off x="3238500" y="4781550"/>
            <a:ext cx="7953375" cy="74295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dirty="0">
                <a:solidFill>
                  <a:srgbClr val="233044"/>
                </a:solidFill>
                <a:latin typeface="DejaVu Sans"/>
                <a:ea typeface="DejaVu Sans"/>
                <a:cs typeface="DejaVu Sans"/>
              </a:rPr>
              <a:t>One person updates content, with a backup who understands the routine</a:t>
            </a:r>
          </a:p>
        </p:txBody>
      </p:sp>
      <p:sp>
        <p:nvSpPr>
          <p:cNvPr id="16" name="Rectangle 15">
            <a:extLst>
              <a:ext uri="{FF2B5EF4-FFF2-40B4-BE49-F238E27FC236}">
                <a16:creationId xmlns:a16="http://schemas.microsoft.com/office/drawing/2014/main" id="{2D556E9C-CF7E-471B-975A-F686B9EB692F}"/>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17" name="Rectangle 16">
            <a:extLst>
              <a:ext uri="{FF2B5EF4-FFF2-40B4-BE49-F238E27FC236}">
                <a16:creationId xmlns:a16="http://schemas.microsoft.com/office/drawing/2014/main" id="{56C06FAB-DA0A-43DE-9E74-15AC5B29DD41}"/>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04</a:t>
            </a:r>
          </a:p>
        </p:txBody>
      </p:sp>
    </p:spTree>
    <p:extLst>
      <p:ext uri="{BB962C8B-B14F-4D97-AF65-F5344CB8AC3E}">
        <p14:creationId xmlns:p14="http://schemas.microsoft.com/office/powerpoint/2010/main" val="1952413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BCAC6E2-8854-4000-AF82-C701EBCDBDDE}"/>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Essential </a:t>
            </a:r>
            <a:r>
              <a:rPr lang="en-US" sz="2850" b="1" dirty="0">
                <a:solidFill>
                  <a:srgbClr val="172B4D"/>
                </a:solidFill>
                <a:latin typeface="DejaVu Sans"/>
                <a:ea typeface="DejaVu Sans"/>
                <a:cs typeface="DejaVu Sans"/>
              </a:rPr>
              <a:t>P</a:t>
            </a:r>
            <a:r>
              <a:rPr sz="2850" b="1" dirty="0">
                <a:solidFill>
                  <a:srgbClr val="172B4D"/>
                </a:solidFill>
                <a:latin typeface="DejaVu Sans"/>
                <a:ea typeface="DejaVu Sans"/>
                <a:cs typeface="DejaVu Sans"/>
              </a:rPr>
              <a:t>ages</a:t>
            </a:r>
          </a:p>
        </p:txBody>
      </p:sp>
      <p:sp>
        <p:nvSpPr>
          <p:cNvPr id="2" name="Rectangle 1">
            <a:extLst>
              <a:ext uri="{FF2B5EF4-FFF2-40B4-BE49-F238E27FC236}">
                <a16:creationId xmlns:a16="http://schemas.microsoft.com/office/drawing/2014/main" id="{142DC4F6-31C4-42BB-8981-6D246DD45EDA}"/>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91B9E784-E472-4D8D-B0CC-CBCB5AECF934}"/>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A simple structure serves most clubs well</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9F599CCC-51BA-446A-BC39-A6A75B75A894}"/>
              </a:ext>
            </a:extLst>
          </p:cNvPr>
          <p:cNvSpPr>
            <a:spLocks noGrp="1"/>
          </p:cNvSpPr>
          <p:nvPr/>
        </p:nvSpPr>
        <p:spPr>
          <a:xfrm>
            <a:off x="781050" y="150495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01</a:t>
            </a:r>
          </a:p>
        </p:txBody>
      </p:sp>
      <p:sp>
        <p:nvSpPr>
          <p:cNvPr id="5" name="Rectangle 4">
            <a:extLst>
              <a:ext uri="{FF2B5EF4-FFF2-40B4-BE49-F238E27FC236}">
                <a16:creationId xmlns:a16="http://schemas.microsoft.com/office/drawing/2014/main" id="{BD656DCB-D945-44F8-B431-808EE773FC65}"/>
              </a:ext>
            </a:extLst>
          </p:cNvPr>
          <p:cNvSpPr>
            <a:spLocks noGrp="1"/>
          </p:cNvSpPr>
          <p:nvPr/>
        </p:nvSpPr>
        <p:spPr>
          <a:xfrm>
            <a:off x="1466850" y="150495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HOME</a:t>
            </a:r>
          </a:p>
        </p:txBody>
      </p:sp>
      <p:sp>
        <p:nvSpPr>
          <p:cNvPr id="6" name="Rectangle 5">
            <a:extLst>
              <a:ext uri="{FF2B5EF4-FFF2-40B4-BE49-F238E27FC236}">
                <a16:creationId xmlns:a16="http://schemas.microsoft.com/office/drawing/2014/main" id="{9AEFCD91-9C9A-4D31-8C87-2EE6933D7E8A}"/>
              </a:ext>
            </a:extLst>
          </p:cNvPr>
          <p:cNvSpPr>
            <a:spLocks noGrp="1"/>
          </p:cNvSpPr>
          <p:nvPr/>
        </p:nvSpPr>
        <p:spPr>
          <a:xfrm>
            <a:off x="1466850" y="1800225"/>
            <a:ext cx="4476750" cy="523875"/>
          </a:xfrm>
          <a:prstGeom prst="rect">
            <a:avLst/>
          </a:prstGeom>
          <a:noFill/>
          <a:ln w="0">
            <a:noFill/>
          </a:ln>
        </p:spPr>
        <p:txBody>
          <a:bodyPr anchor="ctr">
            <a:normAutofit fontScale="9956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Meeting details, current activity, and a clear invitation</a:t>
            </a:r>
          </a:p>
        </p:txBody>
      </p:sp>
      <p:sp>
        <p:nvSpPr>
          <p:cNvPr id="7" name="Rectangle 6">
            <a:extLst>
              <a:ext uri="{FF2B5EF4-FFF2-40B4-BE49-F238E27FC236}">
                <a16:creationId xmlns:a16="http://schemas.microsoft.com/office/drawing/2014/main" id="{CC7525F5-2360-485C-A6DE-B565E6944FAA}"/>
              </a:ext>
            </a:extLst>
          </p:cNvPr>
          <p:cNvSpPr>
            <a:spLocks noGrp="1"/>
          </p:cNvSpPr>
          <p:nvPr/>
        </p:nvSpPr>
        <p:spPr>
          <a:xfrm>
            <a:off x="6353175" y="150495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02</a:t>
            </a:r>
          </a:p>
        </p:txBody>
      </p:sp>
      <p:sp>
        <p:nvSpPr>
          <p:cNvPr id="8" name="Rectangle 7">
            <a:extLst>
              <a:ext uri="{FF2B5EF4-FFF2-40B4-BE49-F238E27FC236}">
                <a16:creationId xmlns:a16="http://schemas.microsoft.com/office/drawing/2014/main" id="{F44B3B69-C410-44F3-A0A0-680D2A1DCA4F}"/>
              </a:ext>
            </a:extLst>
          </p:cNvPr>
          <p:cNvSpPr>
            <a:spLocks noGrp="1"/>
          </p:cNvSpPr>
          <p:nvPr/>
        </p:nvSpPr>
        <p:spPr>
          <a:xfrm>
            <a:off x="7038975" y="150495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ABOUT</a:t>
            </a:r>
          </a:p>
        </p:txBody>
      </p:sp>
      <p:sp>
        <p:nvSpPr>
          <p:cNvPr id="9" name="Rectangle 8">
            <a:extLst>
              <a:ext uri="{FF2B5EF4-FFF2-40B4-BE49-F238E27FC236}">
                <a16:creationId xmlns:a16="http://schemas.microsoft.com/office/drawing/2014/main" id="{EF2CCA5F-E7C0-478E-99ED-6FE7687E100D}"/>
              </a:ext>
            </a:extLst>
          </p:cNvPr>
          <p:cNvSpPr>
            <a:spLocks noGrp="1"/>
          </p:cNvSpPr>
          <p:nvPr/>
        </p:nvSpPr>
        <p:spPr>
          <a:xfrm>
            <a:off x="7038975" y="1800225"/>
            <a:ext cx="4476750" cy="523875"/>
          </a:xfrm>
          <a:prstGeom prst="rect">
            <a:avLst/>
          </a:prstGeom>
          <a:noFill/>
          <a:ln w="0">
            <a:noFill/>
          </a:ln>
        </p:spPr>
        <p:txBody>
          <a:bodyPr anchor="ctr">
            <a:normAutofit/>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Club story, purpose, and connection to Rotary</a:t>
            </a:r>
          </a:p>
        </p:txBody>
      </p:sp>
      <p:sp>
        <p:nvSpPr>
          <p:cNvPr id="10" name="Rectangle 9">
            <a:extLst>
              <a:ext uri="{FF2B5EF4-FFF2-40B4-BE49-F238E27FC236}">
                <a16:creationId xmlns:a16="http://schemas.microsoft.com/office/drawing/2014/main" id="{4AFEBA71-2ECC-4C18-B647-9D1E4D2C685E}"/>
              </a:ext>
            </a:extLst>
          </p:cNvPr>
          <p:cNvSpPr>
            <a:spLocks noGrp="1"/>
          </p:cNvSpPr>
          <p:nvPr/>
        </p:nvSpPr>
        <p:spPr>
          <a:xfrm>
            <a:off x="781050" y="262890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03</a:t>
            </a:r>
          </a:p>
        </p:txBody>
      </p:sp>
      <p:sp>
        <p:nvSpPr>
          <p:cNvPr id="11" name="Rectangle 10">
            <a:extLst>
              <a:ext uri="{FF2B5EF4-FFF2-40B4-BE49-F238E27FC236}">
                <a16:creationId xmlns:a16="http://schemas.microsoft.com/office/drawing/2014/main" id="{DEA52EE3-4284-446C-B446-B926E6678CD8}"/>
              </a:ext>
            </a:extLst>
          </p:cNvPr>
          <p:cNvSpPr>
            <a:spLocks noGrp="1"/>
          </p:cNvSpPr>
          <p:nvPr/>
        </p:nvSpPr>
        <p:spPr>
          <a:xfrm>
            <a:off x="1466850" y="262890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JOIN / CONTACT</a:t>
            </a:r>
          </a:p>
        </p:txBody>
      </p:sp>
      <p:sp>
        <p:nvSpPr>
          <p:cNvPr id="12" name="Rectangle 11">
            <a:extLst>
              <a:ext uri="{FF2B5EF4-FFF2-40B4-BE49-F238E27FC236}">
                <a16:creationId xmlns:a16="http://schemas.microsoft.com/office/drawing/2014/main" id="{1657BFE9-9EC7-4021-9237-0EA8FC75102F}"/>
              </a:ext>
            </a:extLst>
          </p:cNvPr>
          <p:cNvSpPr>
            <a:spLocks noGrp="1"/>
          </p:cNvSpPr>
          <p:nvPr/>
        </p:nvSpPr>
        <p:spPr>
          <a:xfrm>
            <a:off x="1466850" y="2924175"/>
            <a:ext cx="4476750" cy="523875"/>
          </a:xfrm>
          <a:prstGeom prst="rect">
            <a:avLst/>
          </a:prstGeom>
          <a:noFill/>
          <a:ln w="0">
            <a:noFill/>
          </a:ln>
        </p:spPr>
        <p:txBody>
          <a:bodyPr anchor="ctr">
            <a:normAutofit fontScale="9967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How to visit, ask a question, or express interest</a:t>
            </a:r>
          </a:p>
        </p:txBody>
      </p:sp>
      <p:sp>
        <p:nvSpPr>
          <p:cNvPr id="13" name="Rectangle 12">
            <a:extLst>
              <a:ext uri="{FF2B5EF4-FFF2-40B4-BE49-F238E27FC236}">
                <a16:creationId xmlns:a16="http://schemas.microsoft.com/office/drawing/2014/main" id="{B740E053-526E-4F30-9429-DC25321065A4}"/>
              </a:ext>
            </a:extLst>
          </p:cNvPr>
          <p:cNvSpPr>
            <a:spLocks noGrp="1"/>
          </p:cNvSpPr>
          <p:nvPr/>
        </p:nvSpPr>
        <p:spPr>
          <a:xfrm>
            <a:off x="6353175" y="262890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04</a:t>
            </a:r>
          </a:p>
        </p:txBody>
      </p:sp>
      <p:sp>
        <p:nvSpPr>
          <p:cNvPr id="14" name="Rectangle 13">
            <a:extLst>
              <a:ext uri="{FF2B5EF4-FFF2-40B4-BE49-F238E27FC236}">
                <a16:creationId xmlns:a16="http://schemas.microsoft.com/office/drawing/2014/main" id="{FCCE04ED-2A18-4C9D-A083-451111B805C3}"/>
              </a:ext>
            </a:extLst>
          </p:cNvPr>
          <p:cNvSpPr>
            <a:spLocks noGrp="1"/>
          </p:cNvSpPr>
          <p:nvPr/>
        </p:nvSpPr>
        <p:spPr>
          <a:xfrm>
            <a:off x="7038975" y="262890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EVENTS</a:t>
            </a:r>
          </a:p>
        </p:txBody>
      </p:sp>
      <p:sp>
        <p:nvSpPr>
          <p:cNvPr id="15" name="Rectangle 14">
            <a:extLst>
              <a:ext uri="{FF2B5EF4-FFF2-40B4-BE49-F238E27FC236}">
                <a16:creationId xmlns:a16="http://schemas.microsoft.com/office/drawing/2014/main" id="{4BDFDC11-8D50-4C76-91B4-35EC6DD9F248}"/>
              </a:ext>
            </a:extLst>
          </p:cNvPr>
          <p:cNvSpPr>
            <a:spLocks noGrp="1"/>
          </p:cNvSpPr>
          <p:nvPr/>
        </p:nvSpPr>
        <p:spPr>
          <a:xfrm>
            <a:off x="7038975" y="2924175"/>
            <a:ext cx="4476750" cy="523875"/>
          </a:xfrm>
          <a:prstGeom prst="rect">
            <a:avLst/>
          </a:prstGeom>
          <a:noFill/>
          <a:ln w="0">
            <a:noFill/>
          </a:ln>
        </p:spPr>
        <p:txBody>
          <a:bodyPr anchor="ctr">
            <a:normAutofit fontScale="9956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Upcoming meetings, fundraisers, speakers, and service</a:t>
            </a:r>
          </a:p>
        </p:txBody>
      </p:sp>
      <p:sp>
        <p:nvSpPr>
          <p:cNvPr id="16" name="Rectangle 15">
            <a:extLst>
              <a:ext uri="{FF2B5EF4-FFF2-40B4-BE49-F238E27FC236}">
                <a16:creationId xmlns:a16="http://schemas.microsoft.com/office/drawing/2014/main" id="{FA13D8BD-C405-4AAC-8025-643BB37F97B2}"/>
              </a:ext>
            </a:extLst>
          </p:cNvPr>
          <p:cNvSpPr>
            <a:spLocks noGrp="1"/>
          </p:cNvSpPr>
          <p:nvPr/>
        </p:nvSpPr>
        <p:spPr>
          <a:xfrm>
            <a:off x="781050" y="375285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05</a:t>
            </a:r>
          </a:p>
        </p:txBody>
      </p:sp>
      <p:sp>
        <p:nvSpPr>
          <p:cNvPr id="17" name="Rectangle 16">
            <a:extLst>
              <a:ext uri="{FF2B5EF4-FFF2-40B4-BE49-F238E27FC236}">
                <a16:creationId xmlns:a16="http://schemas.microsoft.com/office/drawing/2014/main" id="{EED321C1-648A-4747-97D2-5E51D833348D}"/>
              </a:ext>
            </a:extLst>
          </p:cNvPr>
          <p:cNvSpPr>
            <a:spLocks noGrp="1"/>
          </p:cNvSpPr>
          <p:nvPr/>
        </p:nvSpPr>
        <p:spPr>
          <a:xfrm>
            <a:off x="1466850" y="375285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STORIES / NEWS</a:t>
            </a:r>
          </a:p>
        </p:txBody>
      </p:sp>
      <p:sp>
        <p:nvSpPr>
          <p:cNvPr id="18" name="Rectangle 17">
            <a:extLst>
              <a:ext uri="{FF2B5EF4-FFF2-40B4-BE49-F238E27FC236}">
                <a16:creationId xmlns:a16="http://schemas.microsoft.com/office/drawing/2014/main" id="{6598DBC0-533B-4475-8775-D99DAAFACD5A}"/>
              </a:ext>
            </a:extLst>
          </p:cNvPr>
          <p:cNvSpPr>
            <a:spLocks noGrp="1"/>
          </p:cNvSpPr>
          <p:nvPr/>
        </p:nvSpPr>
        <p:spPr>
          <a:xfrm>
            <a:off x="1466850" y="4048125"/>
            <a:ext cx="4476750" cy="523875"/>
          </a:xfrm>
          <a:prstGeom prst="rect">
            <a:avLst/>
          </a:prstGeom>
          <a:noFill/>
          <a:ln w="0">
            <a:noFill/>
          </a:ln>
        </p:spPr>
        <p:txBody>
          <a:bodyPr anchor="ctr">
            <a:normAutofit/>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Recent work that demonstrates an active club</a:t>
            </a:r>
          </a:p>
        </p:txBody>
      </p:sp>
      <p:sp>
        <p:nvSpPr>
          <p:cNvPr id="19" name="Rectangle 18">
            <a:extLst>
              <a:ext uri="{FF2B5EF4-FFF2-40B4-BE49-F238E27FC236}">
                <a16:creationId xmlns:a16="http://schemas.microsoft.com/office/drawing/2014/main" id="{05D3F0BA-735E-4CE4-B0B4-BD31F9FFA3C9}"/>
              </a:ext>
            </a:extLst>
          </p:cNvPr>
          <p:cNvSpPr>
            <a:spLocks noGrp="1"/>
          </p:cNvSpPr>
          <p:nvPr/>
        </p:nvSpPr>
        <p:spPr>
          <a:xfrm>
            <a:off x="6353175" y="375285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06</a:t>
            </a:r>
          </a:p>
        </p:txBody>
      </p:sp>
      <p:sp>
        <p:nvSpPr>
          <p:cNvPr id="20" name="Rectangle 19">
            <a:extLst>
              <a:ext uri="{FF2B5EF4-FFF2-40B4-BE49-F238E27FC236}">
                <a16:creationId xmlns:a16="http://schemas.microsoft.com/office/drawing/2014/main" id="{58193E50-E56E-4FDA-B439-1ADEFD73363E}"/>
              </a:ext>
            </a:extLst>
          </p:cNvPr>
          <p:cNvSpPr>
            <a:spLocks noGrp="1"/>
          </p:cNvSpPr>
          <p:nvPr/>
        </p:nvSpPr>
        <p:spPr>
          <a:xfrm>
            <a:off x="7038975" y="375285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LEADERSHIP</a:t>
            </a:r>
          </a:p>
        </p:txBody>
      </p:sp>
      <p:sp>
        <p:nvSpPr>
          <p:cNvPr id="21" name="Rectangle 20">
            <a:extLst>
              <a:ext uri="{FF2B5EF4-FFF2-40B4-BE49-F238E27FC236}">
                <a16:creationId xmlns:a16="http://schemas.microsoft.com/office/drawing/2014/main" id="{5EF7EAA1-B27D-4278-BCE6-7F62FE9B99B4}"/>
              </a:ext>
            </a:extLst>
          </p:cNvPr>
          <p:cNvSpPr>
            <a:spLocks noGrp="1"/>
          </p:cNvSpPr>
          <p:nvPr/>
        </p:nvSpPr>
        <p:spPr>
          <a:xfrm>
            <a:off x="7038975" y="4048125"/>
            <a:ext cx="4476750" cy="523875"/>
          </a:xfrm>
          <a:prstGeom prst="rect">
            <a:avLst/>
          </a:prstGeom>
          <a:noFill/>
          <a:ln w="0">
            <a:noFill/>
          </a:ln>
        </p:spPr>
        <p:txBody>
          <a:bodyPr anchor="ctr">
            <a:normAutofit fontScale="9956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Current officers and the right way to reach the club</a:t>
            </a:r>
          </a:p>
        </p:txBody>
      </p:sp>
      <p:sp>
        <p:nvSpPr>
          <p:cNvPr id="22" name="Rectangle 21">
            <a:extLst>
              <a:ext uri="{FF2B5EF4-FFF2-40B4-BE49-F238E27FC236}">
                <a16:creationId xmlns:a16="http://schemas.microsoft.com/office/drawing/2014/main" id="{69FAB7F7-F897-42C2-BEA6-8C55AB56345D}"/>
              </a:ext>
            </a:extLst>
          </p:cNvPr>
          <p:cNvSpPr>
            <a:spLocks noGrp="1"/>
          </p:cNvSpPr>
          <p:nvPr/>
        </p:nvSpPr>
        <p:spPr>
          <a:xfrm>
            <a:off x="781050" y="487680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07</a:t>
            </a:r>
          </a:p>
        </p:txBody>
      </p:sp>
      <p:sp>
        <p:nvSpPr>
          <p:cNvPr id="23" name="Rectangle 22">
            <a:extLst>
              <a:ext uri="{FF2B5EF4-FFF2-40B4-BE49-F238E27FC236}">
                <a16:creationId xmlns:a16="http://schemas.microsoft.com/office/drawing/2014/main" id="{FFD7D2A9-F701-4361-8721-E769CC5C7A0C}"/>
              </a:ext>
            </a:extLst>
          </p:cNvPr>
          <p:cNvSpPr>
            <a:spLocks noGrp="1"/>
          </p:cNvSpPr>
          <p:nvPr/>
        </p:nvSpPr>
        <p:spPr>
          <a:xfrm>
            <a:off x="1466850" y="4876800"/>
            <a:ext cx="1714500" cy="266700"/>
          </a:xfrm>
          <a:prstGeom prst="rect">
            <a:avLst/>
          </a:prstGeom>
          <a:noFill/>
          <a:ln w="0">
            <a:noFill/>
          </a:ln>
        </p:spPr>
        <p:txBody>
          <a:bodyPr anchor="ctr">
            <a:normAutofit fontScale="87083"/>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SERVICE / PROJECTS</a:t>
            </a:r>
          </a:p>
        </p:txBody>
      </p:sp>
      <p:sp>
        <p:nvSpPr>
          <p:cNvPr id="24" name="Rectangle 23">
            <a:extLst>
              <a:ext uri="{FF2B5EF4-FFF2-40B4-BE49-F238E27FC236}">
                <a16:creationId xmlns:a16="http://schemas.microsoft.com/office/drawing/2014/main" id="{417F525E-6E69-4A5A-AE31-A3A86C572E53}"/>
              </a:ext>
            </a:extLst>
          </p:cNvPr>
          <p:cNvSpPr>
            <a:spLocks noGrp="1"/>
          </p:cNvSpPr>
          <p:nvPr/>
        </p:nvSpPr>
        <p:spPr>
          <a:xfrm>
            <a:off x="1466850" y="5172075"/>
            <a:ext cx="4476750" cy="523875"/>
          </a:xfrm>
          <a:prstGeom prst="rect">
            <a:avLst/>
          </a:prstGeom>
          <a:noFill/>
          <a:ln w="0">
            <a:noFill/>
          </a:ln>
        </p:spPr>
        <p:txBody>
          <a:bodyPr anchor="ctr">
            <a:normAutofit fontScale="9956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Local impact, ongoing priorities, and ways to help</a:t>
            </a:r>
          </a:p>
        </p:txBody>
      </p:sp>
      <p:sp>
        <p:nvSpPr>
          <p:cNvPr id="25" name="Rectangle 24">
            <a:extLst>
              <a:ext uri="{FF2B5EF4-FFF2-40B4-BE49-F238E27FC236}">
                <a16:creationId xmlns:a16="http://schemas.microsoft.com/office/drawing/2014/main" id="{93FAB349-DA2B-4CAB-8BFD-593CAF3AEC83}"/>
              </a:ext>
            </a:extLst>
          </p:cNvPr>
          <p:cNvSpPr>
            <a:spLocks noGrp="1"/>
          </p:cNvSpPr>
          <p:nvPr/>
        </p:nvSpPr>
        <p:spPr>
          <a:xfrm>
            <a:off x="6353175" y="4876800"/>
            <a:ext cx="571500" cy="619125"/>
          </a:xfrm>
          <a:prstGeom prst="rect">
            <a:avLst/>
          </a:prstGeom>
          <a:noFill/>
          <a:ln w="0">
            <a:noFill/>
          </a:ln>
        </p:spPr>
        <p:txBody>
          <a:bodyPr anchor="ctr">
            <a:normAutofit/>
          </a:bodyPr>
          <a:lstStyle/>
          <a:p>
            <a:pPr algn="ctr">
              <a:defRPr sz="1500" b="1">
                <a:solidFill>
                  <a:srgbClr val="0067C8"/>
                </a:solidFill>
                <a:latin typeface="DejaVu Sans"/>
                <a:ea typeface="DejaVu Sans"/>
                <a:cs typeface="DejaVu Sans"/>
              </a:defRPr>
            </a:pPr>
            <a:r>
              <a:rPr sz="1500" b="1">
                <a:solidFill>
                  <a:srgbClr val="0067C8"/>
                </a:solidFill>
                <a:latin typeface="DejaVu Sans"/>
                <a:ea typeface="DejaVu Sans"/>
                <a:cs typeface="DejaVu Sans"/>
              </a:rPr>
              <a:t>08</a:t>
            </a:r>
          </a:p>
        </p:txBody>
      </p:sp>
      <p:sp>
        <p:nvSpPr>
          <p:cNvPr id="26" name="Rectangle 25">
            <a:extLst>
              <a:ext uri="{FF2B5EF4-FFF2-40B4-BE49-F238E27FC236}">
                <a16:creationId xmlns:a16="http://schemas.microsoft.com/office/drawing/2014/main" id="{EE33D6A9-42DA-41E4-98BD-3D195802A542}"/>
              </a:ext>
            </a:extLst>
          </p:cNvPr>
          <p:cNvSpPr>
            <a:spLocks noGrp="1"/>
          </p:cNvSpPr>
          <p:nvPr/>
        </p:nvSpPr>
        <p:spPr>
          <a:xfrm>
            <a:off x="7038975" y="4876800"/>
            <a:ext cx="1714500" cy="2667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USEFUL LINKS</a:t>
            </a:r>
          </a:p>
        </p:txBody>
      </p:sp>
      <p:sp>
        <p:nvSpPr>
          <p:cNvPr id="27" name="Rectangle 26">
            <a:extLst>
              <a:ext uri="{FF2B5EF4-FFF2-40B4-BE49-F238E27FC236}">
                <a16:creationId xmlns:a16="http://schemas.microsoft.com/office/drawing/2014/main" id="{85D3EFE2-1DEE-4154-AE48-FA2542DE5F31}"/>
              </a:ext>
            </a:extLst>
          </p:cNvPr>
          <p:cNvSpPr>
            <a:spLocks noGrp="1"/>
          </p:cNvSpPr>
          <p:nvPr/>
        </p:nvSpPr>
        <p:spPr>
          <a:xfrm>
            <a:off x="7038975" y="5172075"/>
            <a:ext cx="4476750" cy="523875"/>
          </a:xfrm>
          <a:prstGeom prst="rect">
            <a:avLst/>
          </a:prstGeom>
          <a:noFill/>
          <a:ln w="0">
            <a:noFill/>
          </a:ln>
        </p:spPr>
        <p:txBody>
          <a:bodyPr anchor="ctr">
            <a:normAutofit fontScale="99561"/>
          </a:bodyPr>
          <a:lstStyle/>
          <a:p>
            <a:pPr algn="l">
              <a:defRPr sz="1425" b="0">
                <a:solidFill>
                  <a:srgbClr val="233044"/>
                </a:solidFill>
                <a:latin typeface="DejaVu Sans"/>
                <a:ea typeface="DejaVu Sans"/>
                <a:cs typeface="DejaVu Sans"/>
              </a:defRPr>
            </a:pPr>
            <a:r>
              <a:rPr sz="1425" b="0">
                <a:solidFill>
                  <a:srgbClr val="233044"/>
                </a:solidFill>
                <a:latin typeface="DejaVu Sans"/>
                <a:ea typeface="DejaVu Sans"/>
                <a:cs typeface="DejaVu Sans"/>
              </a:rPr>
              <a:t>District, Rotary International, giving, and member resources</a:t>
            </a:r>
          </a:p>
        </p:txBody>
      </p:sp>
      <p:sp>
        <p:nvSpPr>
          <p:cNvPr id="28" name="Rectangle 27">
            <a:extLst>
              <a:ext uri="{FF2B5EF4-FFF2-40B4-BE49-F238E27FC236}">
                <a16:creationId xmlns:a16="http://schemas.microsoft.com/office/drawing/2014/main" id="{B257B9B3-8C06-4179-BDBD-1B73F5A08766}"/>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9" name="Rectangle 28">
            <a:extLst>
              <a:ext uri="{FF2B5EF4-FFF2-40B4-BE49-F238E27FC236}">
                <a16:creationId xmlns:a16="http://schemas.microsoft.com/office/drawing/2014/main" id="{05333363-BC1D-4677-8EC9-C3751E5A5ABE}"/>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05</a:t>
            </a:r>
          </a:p>
        </p:txBody>
      </p:sp>
    </p:spTree>
    <p:extLst>
      <p:ext uri="{BB962C8B-B14F-4D97-AF65-F5344CB8AC3E}">
        <p14:creationId xmlns:p14="http://schemas.microsoft.com/office/powerpoint/2010/main" val="380018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3FCB64F-6D2F-497B-9731-DEAA88C4A0C5}"/>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Homepage </a:t>
            </a:r>
            <a:r>
              <a:rPr lang="en-US" sz="2850" b="1" dirty="0">
                <a:solidFill>
                  <a:srgbClr val="172B4D"/>
                </a:solidFill>
                <a:latin typeface="DejaVu Sans"/>
                <a:ea typeface="DejaVu Sans"/>
                <a:cs typeface="DejaVu Sans"/>
              </a:rPr>
              <a:t>A</a:t>
            </a:r>
            <a:r>
              <a:rPr sz="2850" b="1" dirty="0">
                <a:solidFill>
                  <a:srgbClr val="172B4D"/>
                </a:solidFill>
                <a:latin typeface="DejaVu Sans"/>
                <a:ea typeface="DejaVu Sans"/>
                <a:cs typeface="DejaVu Sans"/>
              </a:rPr>
              <a:t>natomy</a:t>
            </a:r>
          </a:p>
        </p:txBody>
      </p:sp>
      <p:sp>
        <p:nvSpPr>
          <p:cNvPr id="2" name="Rectangle 1">
            <a:extLst>
              <a:ext uri="{FF2B5EF4-FFF2-40B4-BE49-F238E27FC236}">
                <a16:creationId xmlns:a16="http://schemas.microsoft.com/office/drawing/2014/main" id="{3FA90B8F-6F9C-4F44-9AAC-C5874BB322D8}"/>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55288B16-682D-47FF-AFF9-9CBB4D06F5AB}"/>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The top of the page answers the visitor’s first questions</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Rounded Corners 3">
            <a:extLst>
              <a:ext uri="{FF2B5EF4-FFF2-40B4-BE49-F238E27FC236}">
                <a16:creationId xmlns:a16="http://schemas.microsoft.com/office/drawing/2014/main" id="{0603F164-B24E-457E-9974-CCE378A1E92C}"/>
              </a:ext>
            </a:extLst>
          </p:cNvPr>
          <p:cNvSpPr>
            <a:spLocks noGrp="1"/>
          </p:cNvSpPr>
          <p:nvPr/>
        </p:nvSpPr>
        <p:spPr>
          <a:xfrm>
            <a:off x="762000" y="1524000"/>
            <a:ext cx="6953250" cy="4191000"/>
          </a:xfrm>
          <a:prstGeom prst="roundRect">
            <a:avLst>
              <a:gd name="adj" fmla="val 1818"/>
            </a:avLst>
          </a:prstGeom>
          <a:solidFill>
            <a:srgbClr val="F8FAFC"/>
          </a:solidFill>
          <a:ln w="9525">
            <a:solidFill>
              <a:srgbClr val="CBD5E1"/>
            </a:solidFill>
          </a:ln>
        </p:spPr>
        <p:txBody>
          <a:bodyPr/>
          <a:lstStyle/>
          <a:p>
            <a:endParaRPr lang="en-US"/>
          </a:p>
        </p:txBody>
      </p:sp>
      <p:sp>
        <p:nvSpPr>
          <p:cNvPr id="5" name="Rectangle: Rounded Corners 4">
            <a:extLst>
              <a:ext uri="{FF2B5EF4-FFF2-40B4-BE49-F238E27FC236}">
                <a16:creationId xmlns:a16="http://schemas.microsoft.com/office/drawing/2014/main" id="{8EB21FF1-7D9E-4C2D-BC72-151B5065CD7A}"/>
              </a:ext>
            </a:extLst>
          </p:cNvPr>
          <p:cNvSpPr>
            <a:spLocks noGrp="1"/>
          </p:cNvSpPr>
          <p:nvPr/>
        </p:nvSpPr>
        <p:spPr>
          <a:xfrm>
            <a:off x="762000" y="1524000"/>
            <a:ext cx="6953250" cy="428625"/>
          </a:xfrm>
          <a:prstGeom prst="roundRect">
            <a:avLst>
              <a:gd name="adj" fmla="val 17778"/>
            </a:avLst>
          </a:prstGeom>
          <a:solidFill>
            <a:srgbClr val="172B4D"/>
          </a:solidFill>
          <a:ln w="0">
            <a:noFill/>
          </a:ln>
        </p:spPr>
        <p:txBody>
          <a:bodyPr/>
          <a:lstStyle/>
          <a:p>
            <a:endParaRPr lang="en-US"/>
          </a:p>
        </p:txBody>
      </p:sp>
      <p:sp>
        <p:nvSpPr>
          <p:cNvPr id="6" name="Rectangle: Rounded Corners 5">
            <a:extLst>
              <a:ext uri="{FF2B5EF4-FFF2-40B4-BE49-F238E27FC236}">
                <a16:creationId xmlns:a16="http://schemas.microsoft.com/office/drawing/2014/main" id="{FBAF39F0-DCAA-491D-BF86-825AD07EDF70}"/>
              </a:ext>
            </a:extLst>
          </p:cNvPr>
          <p:cNvSpPr>
            <a:spLocks noGrp="1"/>
          </p:cNvSpPr>
          <p:nvPr/>
        </p:nvSpPr>
        <p:spPr>
          <a:xfrm>
            <a:off x="1009650" y="1657350"/>
            <a:ext cx="95250" cy="95250"/>
          </a:xfrm>
          <a:prstGeom prst="roundRect">
            <a:avLst>
              <a:gd name="adj" fmla="val 50000"/>
            </a:avLst>
          </a:prstGeom>
          <a:solidFill>
            <a:srgbClr val="C83E4D"/>
          </a:solidFill>
          <a:ln w="0">
            <a:noFill/>
          </a:ln>
        </p:spPr>
        <p:txBody>
          <a:bodyPr/>
          <a:lstStyle/>
          <a:p>
            <a:endParaRPr lang="en-US"/>
          </a:p>
        </p:txBody>
      </p:sp>
      <p:sp>
        <p:nvSpPr>
          <p:cNvPr id="7" name="Rectangle: Rounded Corners 6">
            <a:extLst>
              <a:ext uri="{FF2B5EF4-FFF2-40B4-BE49-F238E27FC236}">
                <a16:creationId xmlns:a16="http://schemas.microsoft.com/office/drawing/2014/main" id="{F762CFF9-0F68-428C-B2C4-3A6DF4670D5C}"/>
              </a:ext>
            </a:extLst>
          </p:cNvPr>
          <p:cNvSpPr>
            <a:spLocks noGrp="1"/>
          </p:cNvSpPr>
          <p:nvPr/>
        </p:nvSpPr>
        <p:spPr>
          <a:xfrm>
            <a:off x="1200150" y="1657350"/>
            <a:ext cx="95250" cy="95250"/>
          </a:xfrm>
          <a:prstGeom prst="roundRect">
            <a:avLst>
              <a:gd name="adj" fmla="val 50000"/>
            </a:avLst>
          </a:prstGeom>
          <a:solidFill>
            <a:srgbClr val="F5A623"/>
          </a:solidFill>
          <a:ln w="0">
            <a:noFill/>
          </a:ln>
        </p:spPr>
        <p:txBody>
          <a:bodyPr/>
          <a:lstStyle/>
          <a:p>
            <a:endParaRPr lang="en-US"/>
          </a:p>
        </p:txBody>
      </p:sp>
      <p:sp>
        <p:nvSpPr>
          <p:cNvPr id="8" name="Rectangle: Rounded Corners 7">
            <a:extLst>
              <a:ext uri="{FF2B5EF4-FFF2-40B4-BE49-F238E27FC236}">
                <a16:creationId xmlns:a16="http://schemas.microsoft.com/office/drawing/2014/main" id="{046102F3-6999-45E1-82EC-C99D02D2772D}"/>
              </a:ext>
            </a:extLst>
          </p:cNvPr>
          <p:cNvSpPr>
            <a:spLocks noGrp="1"/>
          </p:cNvSpPr>
          <p:nvPr/>
        </p:nvSpPr>
        <p:spPr>
          <a:xfrm>
            <a:off x="1390650" y="1657350"/>
            <a:ext cx="95250" cy="95250"/>
          </a:xfrm>
          <a:prstGeom prst="roundRect">
            <a:avLst>
              <a:gd name="adj" fmla="val 50000"/>
            </a:avLst>
          </a:prstGeom>
          <a:solidFill>
            <a:srgbClr val="2F855A"/>
          </a:solidFill>
          <a:ln w="0">
            <a:noFill/>
          </a:ln>
        </p:spPr>
        <p:txBody>
          <a:bodyPr/>
          <a:lstStyle/>
          <a:p>
            <a:endParaRPr lang="en-US"/>
          </a:p>
        </p:txBody>
      </p:sp>
      <p:sp>
        <p:nvSpPr>
          <p:cNvPr id="9" name="Rectangle: Rounded Corners 8">
            <a:extLst>
              <a:ext uri="{FF2B5EF4-FFF2-40B4-BE49-F238E27FC236}">
                <a16:creationId xmlns:a16="http://schemas.microsoft.com/office/drawing/2014/main" id="{7E8BDF41-5C30-4B4F-8AC6-FD3B63DC6903}"/>
              </a:ext>
            </a:extLst>
          </p:cNvPr>
          <p:cNvSpPr>
            <a:spLocks noGrp="1"/>
          </p:cNvSpPr>
          <p:nvPr/>
        </p:nvSpPr>
        <p:spPr>
          <a:xfrm>
            <a:off x="1009650" y="2190750"/>
            <a:ext cx="6457950" cy="1190625"/>
          </a:xfrm>
          <a:prstGeom prst="roundRect">
            <a:avLst>
              <a:gd name="adj" fmla="val 6400"/>
            </a:avLst>
          </a:prstGeom>
          <a:solidFill>
            <a:srgbClr val="0067C8"/>
          </a:solidFill>
          <a:ln w="0">
            <a:noFill/>
          </a:ln>
        </p:spPr>
        <p:txBody>
          <a:bodyPr/>
          <a:lstStyle/>
          <a:p>
            <a:endParaRPr lang="en-US"/>
          </a:p>
        </p:txBody>
      </p:sp>
      <p:sp>
        <p:nvSpPr>
          <p:cNvPr id="10" name="Rectangle 9">
            <a:extLst>
              <a:ext uri="{FF2B5EF4-FFF2-40B4-BE49-F238E27FC236}">
                <a16:creationId xmlns:a16="http://schemas.microsoft.com/office/drawing/2014/main" id="{6BE377BB-90E1-41A6-AD7B-748CC90D8E3F}"/>
              </a:ext>
            </a:extLst>
          </p:cNvPr>
          <p:cNvSpPr>
            <a:spLocks noGrp="1"/>
          </p:cNvSpPr>
          <p:nvPr/>
        </p:nvSpPr>
        <p:spPr>
          <a:xfrm>
            <a:off x="1285875" y="2400300"/>
            <a:ext cx="4619625" cy="323850"/>
          </a:xfrm>
          <a:prstGeom prst="rect">
            <a:avLst/>
          </a:prstGeom>
          <a:noFill/>
          <a:ln w="0">
            <a:noFill/>
          </a:ln>
        </p:spPr>
        <p:txBody>
          <a:bodyPr anchor="ctr">
            <a:normAutofit fontScale="99924" lnSpcReduction="10000"/>
          </a:bodyPr>
          <a:lstStyle/>
          <a:p>
            <a:pPr algn="l">
              <a:defRPr sz="1650" b="1">
                <a:solidFill>
                  <a:srgbClr val="FFFFFF"/>
                </a:solidFill>
                <a:latin typeface="DejaVu Sans"/>
                <a:ea typeface="DejaVu Sans"/>
                <a:cs typeface="DejaVu Sans"/>
              </a:defRPr>
            </a:pPr>
            <a:r>
              <a:rPr sz="1650" b="1">
                <a:solidFill>
                  <a:srgbClr val="FFFFFF"/>
                </a:solidFill>
                <a:latin typeface="DejaVu Sans"/>
                <a:ea typeface="DejaVu Sans"/>
                <a:cs typeface="DejaVu Sans"/>
              </a:rPr>
              <a:t>WHO YOU ARE + WHY IT MATTERS</a:t>
            </a:r>
          </a:p>
        </p:txBody>
      </p:sp>
      <p:sp>
        <p:nvSpPr>
          <p:cNvPr id="11" name="Rectangle: Rounded Corners 10">
            <a:extLst>
              <a:ext uri="{FF2B5EF4-FFF2-40B4-BE49-F238E27FC236}">
                <a16:creationId xmlns:a16="http://schemas.microsoft.com/office/drawing/2014/main" id="{B8CB1710-F2CE-4047-93A3-3A0AE86845CD}"/>
              </a:ext>
            </a:extLst>
          </p:cNvPr>
          <p:cNvSpPr>
            <a:spLocks noGrp="1"/>
          </p:cNvSpPr>
          <p:nvPr/>
        </p:nvSpPr>
        <p:spPr>
          <a:xfrm>
            <a:off x="1285875" y="2857500"/>
            <a:ext cx="1428750" cy="323850"/>
          </a:xfrm>
          <a:prstGeom prst="roundRect">
            <a:avLst>
              <a:gd name="adj" fmla="val 23529"/>
            </a:avLst>
          </a:prstGeom>
          <a:solidFill>
            <a:srgbClr val="F5A623"/>
          </a:solidFill>
          <a:ln w="0">
            <a:noFill/>
          </a:ln>
        </p:spPr>
        <p:txBody>
          <a:bodyPr/>
          <a:lstStyle/>
          <a:p>
            <a:endParaRPr lang="en-US"/>
          </a:p>
        </p:txBody>
      </p:sp>
      <p:sp>
        <p:nvSpPr>
          <p:cNvPr id="12" name="Rectangle 11">
            <a:extLst>
              <a:ext uri="{FF2B5EF4-FFF2-40B4-BE49-F238E27FC236}">
                <a16:creationId xmlns:a16="http://schemas.microsoft.com/office/drawing/2014/main" id="{8CE239A9-5C25-4240-863D-A105AB148F0C}"/>
              </a:ext>
            </a:extLst>
          </p:cNvPr>
          <p:cNvSpPr>
            <a:spLocks noGrp="1"/>
          </p:cNvSpPr>
          <p:nvPr/>
        </p:nvSpPr>
        <p:spPr>
          <a:xfrm>
            <a:off x="1285875" y="2867025"/>
            <a:ext cx="1428750" cy="295275"/>
          </a:xfrm>
          <a:prstGeom prst="rect">
            <a:avLst/>
          </a:prstGeom>
          <a:noFill/>
          <a:ln w="0">
            <a:noFill/>
          </a:ln>
        </p:spPr>
        <p:txBody>
          <a:bodyPr anchor="ctr">
            <a:normAutofit/>
          </a:bodyPr>
          <a:lstStyle/>
          <a:p>
            <a:pPr algn="ctr">
              <a:defRPr sz="900" b="1">
                <a:solidFill>
                  <a:srgbClr val="172B4D"/>
                </a:solidFill>
                <a:latin typeface="DejaVu Sans"/>
                <a:ea typeface="DejaVu Sans"/>
                <a:cs typeface="DejaVu Sans"/>
              </a:defRPr>
            </a:pPr>
            <a:r>
              <a:rPr sz="900" b="1">
                <a:solidFill>
                  <a:srgbClr val="172B4D"/>
                </a:solidFill>
                <a:latin typeface="DejaVu Sans"/>
                <a:ea typeface="DejaVu Sans"/>
                <a:cs typeface="DejaVu Sans"/>
              </a:rPr>
              <a:t>VISIT OUR CLUB</a:t>
            </a:r>
          </a:p>
        </p:txBody>
      </p:sp>
      <p:sp>
        <p:nvSpPr>
          <p:cNvPr id="13" name="Rectangle: Rounded Corners 12">
            <a:extLst>
              <a:ext uri="{FF2B5EF4-FFF2-40B4-BE49-F238E27FC236}">
                <a16:creationId xmlns:a16="http://schemas.microsoft.com/office/drawing/2014/main" id="{A07E7138-790E-400B-A3D6-25B9ADF5FCCF}"/>
              </a:ext>
            </a:extLst>
          </p:cNvPr>
          <p:cNvSpPr>
            <a:spLocks noGrp="1"/>
          </p:cNvSpPr>
          <p:nvPr/>
        </p:nvSpPr>
        <p:spPr>
          <a:xfrm>
            <a:off x="1009650" y="3600450"/>
            <a:ext cx="2000250" cy="838200"/>
          </a:xfrm>
          <a:prstGeom prst="roundRect">
            <a:avLst>
              <a:gd name="adj" fmla="val 9091"/>
            </a:avLst>
          </a:prstGeom>
          <a:solidFill>
            <a:srgbClr val="FFFFFF"/>
          </a:solidFill>
          <a:ln w="9525">
            <a:solidFill>
              <a:srgbClr val="D7DEE7"/>
            </a:solidFill>
          </a:ln>
        </p:spPr>
        <p:txBody>
          <a:bodyPr/>
          <a:lstStyle/>
          <a:p>
            <a:endParaRPr lang="en-US"/>
          </a:p>
        </p:txBody>
      </p:sp>
      <p:sp>
        <p:nvSpPr>
          <p:cNvPr id="14" name="Rectangle: Rounded Corners 13">
            <a:extLst>
              <a:ext uri="{FF2B5EF4-FFF2-40B4-BE49-F238E27FC236}">
                <a16:creationId xmlns:a16="http://schemas.microsoft.com/office/drawing/2014/main" id="{D90E4DC7-9668-4B41-9992-E1BB1A4175CD}"/>
              </a:ext>
            </a:extLst>
          </p:cNvPr>
          <p:cNvSpPr>
            <a:spLocks noGrp="1"/>
          </p:cNvSpPr>
          <p:nvPr/>
        </p:nvSpPr>
        <p:spPr>
          <a:xfrm>
            <a:off x="3219450" y="3600450"/>
            <a:ext cx="2000250" cy="838200"/>
          </a:xfrm>
          <a:prstGeom prst="roundRect">
            <a:avLst>
              <a:gd name="adj" fmla="val 9091"/>
            </a:avLst>
          </a:prstGeom>
          <a:solidFill>
            <a:srgbClr val="FFFFFF"/>
          </a:solidFill>
          <a:ln w="9525">
            <a:solidFill>
              <a:srgbClr val="D7DEE7"/>
            </a:solidFill>
          </a:ln>
        </p:spPr>
        <p:txBody>
          <a:bodyPr/>
          <a:lstStyle/>
          <a:p>
            <a:endParaRPr lang="en-US"/>
          </a:p>
        </p:txBody>
      </p:sp>
      <p:sp>
        <p:nvSpPr>
          <p:cNvPr id="15" name="Rectangle: Rounded Corners 14">
            <a:extLst>
              <a:ext uri="{FF2B5EF4-FFF2-40B4-BE49-F238E27FC236}">
                <a16:creationId xmlns:a16="http://schemas.microsoft.com/office/drawing/2014/main" id="{B4711587-9007-4E03-A50A-ABCFB2629DDA}"/>
              </a:ext>
            </a:extLst>
          </p:cNvPr>
          <p:cNvSpPr>
            <a:spLocks noGrp="1"/>
          </p:cNvSpPr>
          <p:nvPr/>
        </p:nvSpPr>
        <p:spPr>
          <a:xfrm>
            <a:off x="5429250" y="3600450"/>
            <a:ext cx="2038350" cy="838200"/>
          </a:xfrm>
          <a:prstGeom prst="roundRect">
            <a:avLst>
              <a:gd name="adj" fmla="val 9091"/>
            </a:avLst>
          </a:prstGeom>
          <a:solidFill>
            <a:srgbClr val="FFFFFF"/>
          </a:solidFill>
          <a:ln w="9525">
            <a:solidFill>
              <a:srgbClr val="D7DEE7"/>
            </a:solidFill>
          </a:ln>
        </p:spPr>
        <p:txBody>
          <a:bodyPr/>
          <a:lstStyle/>
          <a:p>
            <a:endParaRPr lang="en-US"/>
          </a:p>
        </p:txBody>
      </p:sp>
      <p:sp>
        <p:nvSpPr>
          <p:cNvPr id="16" name="Rectangle 15">
            <a:extLst>
              <a:ext uri="{FF2B5EF4-FFF2-40B4-BE49-F238E27FC236}">
                <a16:creationId xmlns:a16="http://schemas.microsoft.com/office/drawing/2014/main" id="{0CB62B43-78A9-46E9-9BA3-69E47A1C4A91}"/>
              </a:ext>
            </a:extLst>
          </p:cNvPr>
          <p:cNvSpPr>
            <a:spLocks noGrp="1"/>
          </p:cNvSpPr>
          <p:nvPr/>
        </p:nvSpPr>
        <p:spPr>
          <a:xfrm>
            <a:off x="1143000" y="3800475"/>
            <a:ext cx="1714500" cy="247650"/>
          </a:xfrm>
          <a:prstGeom prst="rect">
            <a:avLst/>
          </a:prstGeom>
          <a:noFill/>
          <a:ln w="0">
            <a:noFill/>
          </a:ln>
        </p:spPr>
        <p:txBody>
          <a:bodyPr anchor="ctr">
            <a:normAutofit/>
          </a:bodyPr>
          <a:lstStyle/>
          <a:p>
            <a:pPr algn="ct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NEXT EVENT</a:t>
            </a:r>
          </a:p>
        </p:txBody>
      </p:sp>
      <p:sp>
        <p:nvSpPr>
          <p:cNvPr id="17" name="Rectangle 16">
            <a:extLst>
              <a:ext uri="{FF2B5EF4-FFF2-40B4-BE49-F238E27FC236}">
                <a16:creationId xmlns:a16="http://schemas.microsoft.com/office/drawing/2014/main" id="{274EFB22-28B9-4F2F-BF92-3B15F37863A9}"/>
              </a:ext>
            </a:extLst>
          </p:cNvPr>
          <p:cNvSpPr>
            <a:spLocks noGrp="1"/>
          </p:cNvSpPr>
          <p:nvPr/>
        </p:nvSpPr>
        <p:spPr>
          <a:xfrm>
            <a:off x="3352800" y="3800475"/>
            <a:ext cx="1714500" cy="247650"/>
          </a:xfrm>
          <a:prstGeom prst="rect">
            <a:avLst/>
          </a:prstGeom>
          <a:noFill/>
          <a:ln w="0">
            <a:noFill/>
          </a:ln>
        </p:spPr>
        <p:txBody>
          <a:bodyPr anchor="ctr">
            <a:normAutofit/>
          </a:bodyPr>
          <a:lstStyle/>
          <a:p>
            <a:pPr algn="ct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RECENT STORY</a:t>
            </a:r>
          </a:p>
        </p:txBody>
      </p:sp>
      <p:sp>
        <p:nvSpPr>
          <p:cNvPr id="18" name="Rectangle 17">
            <a:extLst>
              <a:ext uri="{FF2B5EF4-FFF2-40B4-BE49-F238E27FC236}">
                <a16:creationId xmlns:a16="http://schemas.microsoft.com/office/drawing/2014/main" id="{F39B9CC4-B242-441D-BC8A-3BA68741FD28}"/>
              </a:ext>
            </a:extLst>
          </p:cNvPr>
          <p:cNvSpPr>
            <a:spLocks noGrp="1"/>
          </p:cNvSpPr>
          <p:nvPr/>
        </p:nvSpPr>
        <p:spPr>
          <a:xfrm>
            <a:off x="5581650" y="3800475"/>
            <a:ext cx="1714500" cy="247650"/>
          </a:xfrm>
          <a:prstGeom prst="rect">
            <a:avLst/>
          </a:prstGeom>
          <a:noFill/>
          <a:ln w="0">
            <a:noFill/>
          </a:ln>
        </p:spPr>
        <p:txBody>
          <a:bodyPr anchor="ctr">
            <a:normAutofit/>
          </a:bodyPr>
          <a:lstStyle/>
          <a:p>
            <a:pPr algn="ct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MEETING INFO</a:t>
            </a:r>
          </a:p>
        </p:txBody>
      </p:sp>
      <p:sp>
        <p:nvSpPr>
          <p:cNvPr id="19" name="Rectangle: Rounded Corners 18">
            <a:extLst>
              <a:ext uri="{FF2B5EF4-FFF2-40B4-BE49-F238E27FC236}">
                <a16:creationId xmlns:a16="http://schemas.microsoft.com/office/drawing/2014/main" id="{C1CFD797-CD74-4B32-A7D2-72DC31166FF0}"/>
              </a:ext>
            </a:extLst>
          </p:cNvPr>
          <p:cNvSpPr>
            <a:spLocks noGrp="1"/>
          </p:cNvSpPr>
          <p:nvPr/>
        </p:nvSpPr>
        <p:spPr>
          <a:xfrm>
            <a:off x="1009650" y="4686300"/>
            <a:ext cx="6457950" cy="781050"/>
          </a:xfrm>
          <a:prstGeom prst="roundRect">
            <a:avLst>
              <a:gd name="adj" fmla="val 9756"/>
            </a:avLst>
          </a:prstGeom>
          <a:solidFill>
            <a:srgbClr val="DFEAF2"/>
          </a:solidFill>
          <a:ln w="0">
            <a:noFill/>
          </a:ln>
        </p:spPr>
        <p:txBody>
          <a:bodyPr/>
          <a:lstStyle/>
          <a:p>
            <a:endParaRPr lang="en-US"/>
          </a:p>
        </p:txBody>
      </p:sp>
      <p:sp>
        <p:nvSpPr>
          <p:cNvPr id="20" name="Rectangle 19">
            <a:extLst>
              <a:ext uri="{FF2B5EF4-FFF2-40B4-BE49-F238E27FC236}">
                <a16:creationId xmlns:a16="http://schemas.microsoft.com/office/drawing/2014/main" id="{F04968E7-E76F-4353-8267-34FD91EA7478}"/>
              </a:ext>
            </a:extLst>
          </p:cNvPr>
          <p:cNvSpPr>
            <a:spLocks noGrp="1"/>
          </p:cNvSpPr>
          <p:nvPr/>
        </p:nvSpPr>
        <p:spPr>
          <a:xfrm>
            <a:off x="1238250" y="4857750"/>
            <a:ext cx="6000750" cy="400050"/>
          </a:xfrm>
          <a:prstGeom prst="rect">
            <a:avLst/>
          </a:prstGeom>
          <a:noFill/>
          <a:ln w="0">
            <a:noFill/>
          </a:ln>
        </p:spPr>
        <p:txBody>
          <a:bodyPr anchor="ctr">
            <a:normAutofit/>
          </a:bodyPr>
          <a:lstStyle/>
          <a:p>
            <a:pPr algn="ctr">
              <a:defRPr sz="1350" b="1">
                <a:solidFill>
                  <a:srgbClr val="667085"/>
                </a:solidFill>
                <a:latin typeface="DejaVu Sans"/>
                <a:ea typeface="DejaVu Sans"/>
                <a:cs typeface="DejaVu Sans"/>
              </a:defRPr>
            </a:pPr>
            <a:r>
              <a:rPr sz="1350" b="1">
                <a:solidFill>
                  <a:srgbClr val="667085"/>
                </a:solidFill>
                <a:latin typeface="DejaVu Sans"/>
                <a:ea typeface="DejaVu Sans"/>
                <a:cs typeface="DejaVu Sans"/>
              </a:rPr>
              <a:t>One strong club or service photo</a:t>
            </a:r>
          </a:p>
        </p:txBody>
      </p:sp>
      <p:sp>
        <p:nvSpPr>
          <p:cNvPr id="21" name="Rectangle 20">
            <a:extLst>
              <a:ext uri="{FF2B5EF4-FFF2-40B4-BE49-F238E27FC236}">
                <a16:creationId xmlns:a16="http://schemas.microsoft.com/office/drawing/2014/main" id="{A98C9295-F2FA-4230-A866-7EE278BE44F1}"/>
              </a:ext>
            </a:extLst>
          </p:cNvPr>
          <p:cNvSpPr>
            <a:spLocks noGrp="1"/>
          </p:cNvSpPr>
          <p:nvPr/>
        </p:nvSpPr>
        <p:spPr>
          <a:xfrm>
            <a:off x="8305800" y="1676400"/>
            <a:ext cx="285750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ABOVE THE FOLD</a:t>
            </a:r>
          </a:p>
        </p:txBody>
      </p:sp>
      <p:sp>
        <p:nvSpPr>
          <p:cNvPr id="22" name="Rectangle 21">
            <a:extLst>
              <a:ext uri="{FF2B5EF4-FFF2-40B4-BE49-F238E27FC236}">
                <a16:creationId xmlns:a16="http://schemas.microsoft.com/office/drawing/2014/main" id="{E3F51335-C13C-4C46-9541-DE5051493CAC}"/>
              </a:ext>
            </a:extLst>
          </p:cNvPr>
          <p:cNvSpPr>
            <a:spLocks noGrp="1"/>
          </p:cNvSpPr>
          <p:nvPr/>
        </p:nvSpPr>
        <p:spPr>
          <a:xfrm>
            <a:off x="8286750" y="2095500"/>
            <a:ext cx="3143250" cy="3048000"/>
          </a:xfrm>
          <a:prstGeom prst="rect">
            <a:avLst/>
          </a:prstGeom>
          <a:noFill/>
          <a:ln w="0">
            <a:noFill/>
          </a:ln>
        </p:spPr>
        <p:txBody>
          <a:bodyPr>
            <a:normAutofit/>
          </a:bodyPr>
          <a:lstStyle/>
          <a:p>
            <a:pPr marL="228600" indent="-114300">
              <a:spcAft>
                <a:spcPts val="900"/>
              </a:spcAft>
              <a:buChar char="•"/>
              <a:defRPr sz="1725">
                <a:solidFill>
                  <a:srgbClr val="233044"/>
                </a:solidFill>
                <a:latin typeface="DejaVu Sans"/>
                <a:ea typeface="DejaVu Sans"/>
                <a:cs typeface="DejaVu Sans"/>
              </a:defRPr>
            </a:pPr>
            <a:r>
              <a:rPr sz="1725" dirty="0">
                <a:solidFill>
                  <a:srgbClr val="233044"/>
                </a:solidFill>
                <a:latin typeface="DejaVu Sans"/>
                <a:ea typeface="DejaVu Sans"/>
                <a:cs typeface="DejaVu Sans"/>
              </a:rPr>
              <a:t>Club identity and location</a:t>
            </a:r>
          </a:p>
          <a:p>
            <a:pPr marL="228600" indent="-114300">
              <a:spcAft>
                <a:spcPts val="900"/>
              </a:spcAft>
              <a:buChar char="•"/>
              <a:defRPr sz="1725">
                <a:solidFill>
                  <a:srgbClr val="233044"/>
                </a:solidFill>
                <a:latin typeface="DejaVu Sans"/>
                <a:ea typeface="DejaVu Sans"/>
                <a:cs typeface="DejaVu Sans"/>
              </a:defRPr>
            </a:pPr>
            <a:r>
              <a:rPr sz="1725" dirty="0">
                <a:solidFill>
                  <a:srgbClr val="233044"/>
                </a:solidFill>
                <a:latin typeface="DejaVu Sans"/>
                <a:ea typeface="DejaVu Sans"/>
                <a:cs typeface="DejaVu Sans"/>
              </a:rPr>
              <a:t>Meeting day, time, and place</a:t>
            </a:r>
          </a:p>
          <a:p>
            <a:pPr marL="228600" indent="-114300">
              <a:spcAft>
                <a:spcPts val="900"/>
              </a:spcAft>
              <a:buChar char="•"/>
              <a:defRPr sz="1725">
                <a:solidFill>
                  <a:srgbClr val="233044"/>
                </a:solidFill>
                <a:latin typeface="DejaVu Sans"/>
                <a:ea typeface="DejaVu Sans"/>
                <a:cs typeface="DejaVu Sans"/>
              </a:defRPr>
            </a:pPr>
            <a:r>
              <a:rPr sz="1725" dirty="0">
                <a:solidFill>
                  <a:srgbClr val="233044"/>
                </a:solidFill>
                <a:latin typeface="DejaVu Sans"/>
                <a:ea typeface="DejaVu Sans"/>
                <a:cs typeface="DejaVu Sans"/>
              </a:rPr>
              <a:t>One clear invitation</a:t>
            </a:r>
          </a:p>
          <a:p>
            <a:pPr marL="228600" indent="-114300">
              <a:spcAft>
                <a:spcPts val="900"/>
              </a:spcAft>
              <a:buChar char="•"/>
              <a:defRPr sz="1725">
                <a:solidFill>
                  <a:srgbClr val="233044"/>
                </a:solidFill>
                <a:latin typeface="DejaVu Sans"/>
                <a:ea typeface="DejaVu Sans"/>
                <a:cs typeface="DejaVu Sans"/>
              </a:defRPr>
            </a:pPr>
            <a:r>
              <a:rPr sz="1725" dirty="0">
                <a:solidFill>
                  <a:srgbClr val="233044"/>
                </a:solidFill>
                <a:latin typeface="DejaVu Sans"/>
                <a:ea typeface="DejaVu Sans"/>
                <a:cs typeface="DejaVu Sans"/>
              </a:rPr>
              <a:t>Current proof of activity</a:t>
            </a:r>
          </a:p>
          <a:p>
            <a:pPr marL="228600" indent="-114300">
              <a:spcAft>
                <a:spcPts val="900"/>
              </a:spcAft>
              <a:buChar char="•"/>
              <a:defRPr sz="1725">
                <a:solidFill>
                  <a:srgbClr val="233044"/>
                </a:solidFill>
                <a:latin typeface="DejaVu Sans"/>
                <a:ea typeface="DejaVu Sans"/>
                <a:cs typeface="DejaVu Sans"/>
              </a:defRPr>
            </a:pPr>
            <a:r>
              <a:rPr sz="1725" dirty="0">
                <a:solidFill>
                  <a:srgbClr val="233044"/>
                </a:solidFill>
                <a:latin typeface="DejaVu Sans"/>
                <a:ea typeface="DejaVu Sans"/>
                <a:cs typeface="DejaVu Sans"/>
              </a:rPr>
              <a:t>Easy contact path</a:t>
            </a:r>
          </a:p>
        </p:txBody>
      </p:sp>
      <p:sp>
        <p:nvSpPr>
          <p:cNvPr id="23" name="Rectangle 22">
            <a:extLst>
              <a:ext uri="{FF2B5EF4-FFF2-40B4-BE49-F238E27FC236}">
                <a16:creationId xmlns:a16="http://schemas.microsoft.com/office/drawing/2014/main" id="{BCAD6DFF-807E-47E9-B49F-B00AF06F9300}"/>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4" name="Rectangle 23">
            <a:extLst>
              <a:ext uri="{FF2B5EF4-FFF2-40B4-BE49-F238E27FC236}">
                <a16:creationId xmlns:a16="http://schemas.microsoft.com/office/drawing/2014/main" id="{4AE8747B-2F8C-403D-8A07-EF36D18AE0C7}"/>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06</a:t>
            </a:r>
          </a:p>
        </p:txBody>
      </p:sp>
    </p:spTree>
    <p:extLst>
      <p:ext uri="{BB962C8B-B14F-4D97-AF65-F5344CB8AC3E}">
        <p14:creationId xmlns:p14="http://schemas.microsoft.com/office/powerpoint/2010/main" val="1954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B2EB1E8-D32B-4D64-97DD-50CA451F3B0A}"/>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Navigation </a:t>
            </a:r>
            <a:r>
              <a:rPr lang="en-US" sz="2850" b="1" dirty="0">
                <a:solidFill>
                  <a:srgbClr val="172B4D"/>
                </a:solidFill>
                <a:latin typeface="DejaVu Sans"/>
                <a:ea typeface="DejaVu Sans"/>
                <a:cs typeface="DejaVu Sans"/>
              </a:rPr>
              <a:t>That Makes Sense</a:t>
            </a:r>
            <a:endParaRPr sz="2850" b="1" dirty="0">
              <a:solidFill>
                <a:srgbClr val="172B4D"/>
              </a:solidFill>
              <a:latin typeface="DejaVu Sans"/>
              <a:ea typeface="DejaVu Sans"/>
              <a:cs typeface="DejaVu Sans"/>
            </a:endParaRPr>
          </a:p>
        </p:txBody>
      </p:sp>
      <p:sp>
        <p:nvSpPr>
          <p:cNvPr id="2" name="Rectangle 1">
            <a:extLst>
              <a:ext uri="{FF2B5EF4-FFF2-40B4-BE49-F238E27FC236}">
                <a16:creationId xmlns:a16="http://schemas.microsoft.com/office/drawing/2014/main" id="{D7252821-18F9-4AC6-AF64-EDA0A9EA3C16}"/>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47061304-D241-446F-B419-493732011885}"/>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Organize the menu around visitor needs</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A1DA88EC-86CF-4AC3-8802-589A684ED9B7}"/>
              </a:ext>
            </a:extLst>
          </p:cNvPr>
          <p:cNvSpPr>
            <a:spLocks noGrp="1"/>
          </p:cNvSpPr>
          <p:nvPr/>
        </p:nvSpPr>
        <p:spPr>
          <a:xfrm>
            <a:off x="762000" y="1543050"/>
            <a:ext cx="4572000" cy="266700"/>
          </a:xfrm>
          <a:prstGeom prst="rect">
            <a:avLst/>
          </a:prstGeom>
          <a:noFill/>
          <a:ln w="0">
            <a:noFill/>
          </a:ln>
        </p:spPr>
        <p:txBody>
          <a:bodyPr anchor="ctr">
            <a:normAutofit/>
          </a:bodyPr>
          <a:lstStyle/>
          <a:p>
            <a:pPr algn="l">
              <a:defRPr sz="1050" b="1">
                <a:solidFill>
                  <a:srgbClr val="2F855A"/>
                </a:solidFill>
                <a:latin typeface="DejaVu Sans"/>
                <a:ea typeface="DejaVu Sans"/>
                <a:cs typeface="DejaVu Sans"/>
              </a:defRPr>
            </a:pPr>
            <a:r>
              <a:rPr sz="1050" b="1">
                <a:solidFill>
                  <a:srgbClr val="2F855A"/>
                </a:solidFill>
                <a:latin typeface="DejaVu Sans"/>
                <a:ea typeface="DejaVu Sans"/>
                <a:cs typeface="DejaVu Sans"/>
              </a:rPr>
              <a:t>CLEAR</a:t>
            </a:r>
          </a:p>
        </p:txBody>
      </p:sp>
      <p:sp>
        <p:nvSpPr>
          <p:cNvPr id="5" name="Rectangle 4">
            <a:extLst>
              <a:ext uri="{FF2B5EF4-FFF2-40B4-BE49-F238E27FC236}">
                <a16:creationId xmlns:a16="http://schemas.microsoft.com/office/drawing/2014/main" id="{CC9BFA46-1846-42DD-8AD4-DCABDFC658AB}"/>
              </a:ext>
            </a:extLst>
          </p:cNvPr>
          <p:cNvSpPr>
            <a:spLocks noGrp="1"/>
          </p:cNvSpPr>
          <p:nvPr/>
        </p:nvSpPr>
        <p:spPr>
          <a:xfrm>
            <a:off x="857250" y="1952625"/>
            <a:ext cx="4095750" cy="419100"/>
          </a:xfrm>
          <a:prstGeom prst="rect">
            <a:avLst/>
          </a:prstGeom>
          <a:noFill/>
          <a:ln w="0">
            <a:noFill/>
          </a:ln>
        </p:spPr>
        <p:txBody>
          <a:bodyPr anchor="ctr">
            <a:normAutofit/>
          </a:bodyPr>
          <a:lstStyle/>
          <a:p>
            <a:pPr algn="l">
              <a:defRPr sz="1725" b="0">
                <a:solidFill>
                  <a:srgbClr val="233044"/>
                </a:solidFill>
                <a:latin typeface="DejaVu Sans"/>
                <a:ea typeface="DejaVu Sans"/>
                <a:cs typeface="DejaVu Sans"/>
              </a:defRPr>
            </a:pPr>
            <a:r>
              <a:rPr sz="1725" b="0">
                <a:solidFill>
                  <a:srgbClr val="233044"/>
                </a:solidFill>
                <a:latin typeface="DejaVu Sans"/>
                <a:ea typeface="DejaVu Sans"/>
                <a:cs typeface="DejaVu Sans"/>
              </a:rPr>
              <a:t>Home</a:t>
            </a:r>
          </a:p>
        </p:txBody>
      </p:sp>
      <p:sp>
        <p:nvSpPr>
          <p:cNvPr id="6" name="Rectangle 5">
            <a:extLst>
              <a:ext uri="{FF2B5EF4-FFF2-40B4-BE49-F238E27FC236}">
                <a16:creationId xmlns:a16="http://schemas.microsoft.com/office/drawing/2014/main" id="{A599AB2B-437E-46FA-96C7-24CA73A278A8}"/>
              </a:ext>
            </a:extLst>
          </p:cNvPr>
          <p:cNvSpPr>
            <a:spLocks noGrp="1"/>
          </p:cNvSpPr>
          <p:nvPr/>
        </p:nvSpPr>
        <p:spPr>
          <a:xfrm>
            <a:off x="857250" y="2505075"/>
            <a:ext cx="4095750" cy="419100"/>
          </a:xfrm>
          <a:prstGeom prst="rect">
            <a:avLst/>
          </a:prstGeom>
          <a:noFill/>
          <a:ln w="0">
            <a:noFill/>
          </a:ln>
        </p:spPr>
        <p:txBody>
          <a:bodyPr anchor="ctr">
            <a:normAutofit/>
          </a:bodyPr>
          <a:lstStyle/>
          <a:p>
            <a:pPr algn="l">
              <a:defRPr sz="1725" b="0">
                <a:solidFill>
                  <a:srgbClr val="233044"/>
                </a:solidFill>
                <a:latin typeface="DejaVu Sans"/>
                <a:ea typeface="DejaVu Sans"/>
                <a:cs typeface="DejaVu Sans"/>
              </a:defRPr>
            </a:pPr>
            <a:r>
              <a:rPr sz="1725" b="0">
                <a:solidFill>
                  <a:srgbClr val="233044"/>
                </a:solidFill>
                <a:latin typeface="DejaVu Sans"/>
                <a:ea typeface="DejaVu Sans"/>
                <a:cs typeface="DejaVu Sans"/>
              </a:rPr>
              <a:t>About</a:t>
            </a:r>
          </a:p>
        </p:txBody>
      </p:sp>
      <p:sp>
        <p:nvSpPr>
          <p:cNvPr id="7" name="Rectangle 6">
            <a:extLst>
              <a:ext uri="{FF2B5EF4-FFF2-40B4-BE49-F238E27FC236}">
                <a16:creationId xmlns:a16="http://schemas.microsoft.com/office/drawing/2014/main" id="{F1210B64-C9F4-44B5-A9EA-039E0604CCAC}"/>
              </a:ext>
            </a:extLst>
          </p:cNvPr>
          <p:cNvSpPr>
            <a:spLocks noGrp="1"/>
          </p:cNvSpPr>
          <p:nvPr/>
        </p:nvSpPr>
        <p:spPr>
          <a:xfrm>
            <a:off x="857250" y="3057525"/>
            <a:ext cx="4095750" cy="419100"/>
          </a:xfrm>
          <a:prstGeom prst="rect">
            <a:avLst/>
          </a:prstGeom>
          <a:noFill/>
          <a:ln w="0">
            <a:noFill/>
          </a:ln>
        </p:spPr>
        <p:txBody>
          <a:bodyPr anchor="ctr">
            <a:normAutofit/>
          </a:bodyPr>
          <a:lstStyle/>
          <a:p>
            <a:pPr algn="l">
              <a:defRPr sz="1725" b="1">
                <a:solidFill>
                  <a:srgbClr val="233044"/>
                </a:solidFill>
                <a:latin typeface="DejaVu Sans"/>
                <a:ea typeface="DejaVu Sans"/>
                <a:cs typeface="DejaVu Sans"/>
              </a:defRPr>
            </a:pPr>
            <a:r>
              <a:rPr sz="1725" b="1">
                <a:solidFill>
                  <a:srgbClr val="233044"/>
                </a:solidFill>
                <a:latin typeface="DejaVu Sans"/>
                <a:ea typeface="DejaVu Sans"/>
                <a:cs typeface="DejaVu Sans"/>
              </a:rPr>
              <a:t>Join or Contact</a:t>
            </a:r>
          </a:p>
        </p:txBody>
      </p:sp>
      <p:sp>
        <p:nvSpPr>
          <p:cNvPr id="8" name="Rectangle 7">
            <a:extLst>
              <a:ext uri="{FF2B5EF4-FFF2-40B4-BE49-F238E27FC236}">
                <a16:creationId xmlns:a16="http://schemas.microsoft.com/office/drawing/2014/main" id="{385FBDB0-D138-454C-AFAF-6EB6E68ADAEB}"/>
              </a:ext>
            </a:extLst>
          </p:cNvPr>
          <p:cNvSpPr>
            <a:spLocks noGrp="1"/>
          </p:cNvSpPr>
          <p:nvPr/>
        </p:nvSpPr>
        <p:spPr>
          <a:xfrm>
            <a:off x="857250" y="3609975"/>
            <a:ext cx="4095750" cy="419100"/>
          </a:xfrm>
          <a:prstGeom prst="rect">
            <a:avLst/>
          </a:prstGeom>
          <a:noFill/>
          <a:ln w="0">
            <a:noFill/>
          </a:ln>
        </p:spPr>
        <p:txBody>
          <a:bodyPr anchor="ctr">
            <a:normAutofit/>
          </a:bodyPr>
          <a:lstStyle/>
          <a:p>
            <a:pPr algn="l">
              <a:defRPr sz="1725" b="0">
                <a:solidFill>
                  <a:srgbClr val="233044"/>
                </a:solidFill>
                <a:latin typeface="DejaVu Sans"/>
                <a:ea typeface="DejaVu Sans"/>
                <a:cs typeface="DejaVu Sans"/>
              </a:defRPr>
            </a:pPr>
            <a:r>
              <a:rPr sz="1725" b="0">
                <a:solidFill>
                  <a:srgbClr val="233044"/>
                </a:solidFill>
                <a:latin typeface="DejaVu Sans"/>
                <a:ea typeface="DejaVu Sans"/>
                <a:cs typeface="DejaVu Sans"/>
              </a:rPr>
              <a:t>Events</a:t>
            </a:r>
          </a:p>
        </p:txBody>
      </p:sp>
      <p:sp>
        <p:nvSpPr>
          <p:cNvPr id="9" name="Rectangle 8">
            <a:extLst>
              <a:ext uri="{FF2B5EF4-FFF2-40B4-BE49-F238E27FC236}">
                <a16:creationId xmlns:a16="http://schemas.microsoft.com/office/drawing/2014/main" id="{6293D8C7-AF57-4B27-AB72-D5EA5C9A6179}"/>
              </a:ext>
            </a:extLst>
          </p:cNvPr>
          <p:cNvSpPr>
            <a:spLocks noGrp="1"/>
          </p:cNvSpPr>
          <p:nvPr/>
        </p:nvSpPr>
        <p:spPr>
          <a:xfrm>
            <a:off x="857250" y="4162425"/>
            <a:ext cx="4095750" cy="419100"/>
          </a:xfrm>
          <a:prstGeom prst="rect">
            <a:avLst/>
          </a:prstGeom>
          <a:noFill/>
          <a:ln w="0">
            <a:noFill/>
          </a:ln>
        </p:spPr>
        <p:txBody>
          <a:bodyPr anchor="ctr">
            <a:normAutofit/>
          </a:bodyPr>
          <a:lstStyle/>
          <a:p>
            <a:pPr algn="l">
              <a:defRPr sz="1725" b="0">
                <a:solidFill>
                  <a:srgbClr val="233044"/>
                </a:solidFill>
                <a:latin typeface="DejaVu Sans"/>
                <a:ea typeface="DejaVu Sans"/>
                <a:cs typeface="DejaVu Sans"/>
              </a:defRPr>
            </a:pPr>
            <a:r>
              <a:rPr sz="1725" b="0">
                <a:solidFill>
                  <a:srgbClr val="233044"/>
                </a:solidFill>
                <a:latin typeface="DejaVu Sans"/>
                <a:ea typeface="DejaVu Sans"/>
                <a:cs typeface="DejaVu Sans"/>
              </a:rPr>
              <a:t>Stories</a:t>
            </a:r>
          </a:p>
        </p:txBody>
      </p:sp>
      <p:sp>
        <p:nvSpPr>
          <p:cNvPr id="10" name="Rectangle 9">
            <a:extLst>
              <a:ext uri="{FF2B5EF4-FFF2-40B4-BE49-F238E27FC236}">
                <a16:creationId xmlns:a16="http://schemas.microsoft.com/office/drawing/2014/main" id="{A2E146C8-4058-41EB-82EA-F0B6F7C457FB}"/>
              </a:ext>
            </a:extLst>
          </p:cNvPr>
          <p:cNvSpPr>
            <a:spLocks noGrp="1"/>
          </p:cNvSpPr>
          <p:nvPr/>
        </p:nvSpPr>
        <p:spPr>
          <a:xfrm>
            <a:off x="857250" y="4714875"/>
            <a:ext cx="4095750" cy="419100"/>
          </a:xfrm>
          <a:prstGeom prst="rect">
            <a:avLst/>
          </a:prstGeom>
          <a:noFill/>
          <a:ln w="0">
            <a:noFill/>
          </a:ln>
        </p:spPr>
        <p:txBody>
          <a:bodyPr anchor="ctr">
            <a:normAutofit/>
          </a:bodyPr>
          <a:lstStyle/>
          <a:p>
            <a:pPr algn="l">
              <a:defRPr sz="1725" b="0">
                <a:solidFill>
                  <a:srgbClr val="233044"/>
                </a:solidFill>
                <a:latin typeface="DejaVu Sans"/>
                <a:ea typeface="DejaVu Sans"/>
                <a:cs typeface="DejaVu Sans"/>
              </a:defRPr>
            </a:pPr>
            <a:r>
              <a:rPr sz="1725" b="0">
                <a:solidFill>
                  <a:srgbClr val="233044"/>
                </a:solidFill>
                <a:latin typeface="DejaVu Sans"/>
                <a:ea typeface="DejaVu Sans"/>
                <a:cs typeface="DejaVu Sans"/>
              </a:rPr>
              <a:t>Service</a:t>
            </a:r>
          </a:p>
        </p:txBody>
      </p:sp>
      <p:sp>
        <p:nvSpPr>
          <p:cNvPr id="11" name="Rectangle 10">
            <a:extLst>
              <a:ext uri="{FF2B5EF4-FFF2-40B4-BE49-F238E27FC236}">
                <a16:creationId xmlns:a16="http://schemas.microsoft.com/office/drawing/2014/main" id="{94F14229-19EB-4A2E-BCC2-ACDCE96AA6A0}"/>
              </a:ext>
            </a:extLst>
          </p:cNvPr>
          <p:cNvSpPr>
            <a:spLocks noGrp="1"/>
          </p:cNvSpPr>
          <p:nvPr/>
        </p:nvSpPr>
        <p:spPr>
          <a:xfrm>
            <a:off x="5905500" y="1524000"/>
            <a:ext cx="38100" cy="3905250"/>
          </a:xfrm>
          <a:prstGeom prst="rect">
            <a:avLst/>
          </a:prstGeom>
          <a:solidFill>
            <a:srgbClr val="D7DEE7"/>
          </a:solidFill>
          <a:ln w="0">
            <a:noFill/>
          </a:ln>
        </p:spPr>
        <p:txBody>
          <a:bodyPr/>
          <a:lstStyle/>
          <a:p>
            <a:endParaRPr lang="en-US"/>
          </a:p>
        </p:txBody>
      </p:sp>
      <p:sp>
        <p:nvSpPr>
          <p:cNvPr id="12" name="Rectangle 11">
            <a:extLst>
              <a:ext uri="{FF2B5EF4-FFF2-40B4-BE49-F238E27FC236}">
                <a16:creationId xmlns:a16="http://schemas.microsoft.com/office/drawing/2014/main" id="{C9658755-3D86-4589-8928-DA81A6F572CE}"/>
              </a:ext>
            </a:extLst>
          </p:cNvPr>
          <p:cNvSpPr>
            <a:spLocks noGrp="1"/>
          </p:cNvSpPr>
          <p:nvPr/>
        </p:nvSpPr>
        <p:spPr>
          <a:xfrm>
            <a:off x="6572250" y="1543050"/>
            <a:ext cx="4572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HARD TO USE</a:t>
            </a:r>
          </a:p>
        </p:txBody>
      </p:sp>
      <p:sp>
        <p:nvSpPr>
          <p:cNvPr id="13" name="Rectangle 12">
            <a:extLst>
              <a:ext uri="{FF2B5EF4-FFF2-40B4-BE49-F238E27FC236}">
                <a16:creationId xmlns:a16="http://schemas.microsoft.com/office/drawing/2014/main" id="{3A1850D0-A090-4C60-9DBD-156853782959}"/>
              </a:ext>
            </a:extLst>
          </p:cNvPr>
          <p:cNvSpPr>
            <a:spLocks noGrp="1"/>
          </p:cNvSpPr>
          <p:nvPr/>
        </p:nvSpPr>
        <p:spPr>
          <a:xfrm>
            <a:off x="6572250" y="1952625"/>
            <a:ext cx="4476750" cy="3381375"/>
          </a:xfrm>
          <a:prstGeom prst="rect">
            <a:avLst/>
          </a:prstGeom>
          <a:noFill/>
          <a:ln w="0">
            <a:noFill/>
          </a:ln>
        </p:spPr>
        <p:txBody>
          <a:bodyPr>
            <a:normAutofit/>
          </a:bodyPr>
          <a:lstStyle/>
          <a:p>
            <a:pPr marL="228600" indent="-114300">
              <a:spcAft>
                <a:spcPts val="900"/>
              </a:spcAft>
              <a:buChar char="•"/>
              <a:defRPr sz="1725">
                <a:solidFill>
                  <a:srgbClr val="233044"/>
                </a:solidFill>
                <a:latin typeface="DejaVu Sans"/>
                <a:ea typeface="DejaVu Sans"/>
                <a:cs typeface="DejaVu Sans"/>
              </a:defRPr>
            </a:pPr>
            <a:r>
              <a:rPr sz="1725">
                <a:solidFill>
                  <a:srgbClr val="233044"/>
                </a:solidFill>
                <a:latin typeface="DejaVu Sans"/>
                <a:ea typeface="DejaVu Sans"/>
                <a:cs typeface="DejaVu Sans"/>
              </a:rPr>
              <a:t>Too many top-level choices</a:t>
            </a:r>
          </a:p>
          <a:p>
            <a:pPr marL="228600" indent="-114300">
              <a:spcAft>
                <a:spcPts val="900"/>
              </a:spcAft>
              <a:buChar char="•"/>
              <a:defRPr sz="1725">
                <a:solidFill>
                  <a:srgbClr val="233044"/>
                </a:solidFill>
                <a:latin typeface="DejaVu Sans"/>
                <a:ea typeface="DejaVu Sans"/>
                <a:cs typeface="DejaVu Sans"/>
              </a:defRPr>
            </a:pPr>
            <a:r>
              <a:rPr sz="1725">
                <a:solidFill>
                  <a:srgbClr val="233044"/>
                </a:solidFill>
                <a:latin typeface="DejaVu Sans"/>
                <a:ea typeface="DejaVu Sans"/>
                <a:cs typeface="DejaVu Sans"/>
              </a:rPr>
              <a:t>Internal Rotary terms without explanation</a:t>
            </a:r>
          </a:p>
          <a:p>
            <a:pPr marL="228600" indent="-114300">
              <a:spcAft>
                <a:spcPts val="900"/>
              </a:spcAft>
              <a:buChar char="•"/>
              <a:defRPr sz="1725">
                <a:solidFill>
                  <a:srgbClr val="233044"/>
                </a:solidFill>
                <a:latin typeface="DejaVu Sans"/>
                <a:ea typeface="DejaVu Sans"/>
                <a:cs typeface="DejaVu Sans"/>
              </a:defRPr>
            </a:pPr>
            <a:r>
              <a:rPr sz="1725">
                <a:solidFill>
                  <a:srgbClr val="233044"/>
                </a:solidFill>
                <a:latin typeface="DejaVu Sans"/>
                <a:ea typeface="DejaVu Sans"/>
                <a:cs typeface="DejaVu Sans"/>
              </a:rPr>
              <a:t>Several pages that serve the same purpose</a:t>
            </a:r>
          </a:p>
          <a:p>
            <a:pPr marL="228600" indent="-114300">
              <a:spcAft>
                <a:spcPts val="900"/>
              </a:spcAft>
              <a:buChar char="•"/>
              <a:defRPr sz="1725">
                <a:solidFill>
                  <a:srgbClr val="233044"/>
                </a:solidFill>
                <a:latin typeface="DejaVu Sans"/>
                <a:ea typeface="DejaVu Sans"/>
                <a:cs typeface="DejaVu Sans"/>
              </a:defRPr>
            </a:pPr>
            <a:r>
              <a:rPr sz="1725">
                <a:solidFill>
                  <a:srgbClr val="233044"/>
                </a:solidFill>
                <a:latin typeface="DejaVu Sans"/>
                <a:ea typeface="DejaVu Sans"/>
                <a:cs typeface="DejaVu Sans"/>
              </a:rPr>
              <a:t>Important information buried in downloads</a:t>
            </a:r>
          </a:p>
          <a:p>
            <a:pPr marL="228600" indent="-114300">
              <a:spcAft>
                <a:spcPts val="900"/>
              </a:spcAft>
              <a:buChar char="•"/>
              <a:defRPr sz="1725">
                <a:solidFill>
                  <a:srgbClr val="233044"/>
                </a:solidFill>
                <a:latin typeface="DejaVu Sans"/>
                <a:ea typeface="DejaVu Sans"/>
                <a:cs typeface="DejaVu Sans"/>
              </a:defRPr>
            </a:pPr>
            <a:r>
              <a:rPr sz="1725">
                <a:solidFill>
                  <a:srgbClr val="233044"/>
                </a:solidFill>
                <a:latin typeface="DejaVu Sans"/>
                <a:ea typeface="DejaVu Sans"/>
                <a:cs typeface="DejaVu Sans"/>
              </a:rPr>
              <a:t>Links that open nowhere or lead to old content</a:t>
            </a:r>
          </a:p>
        </p:txBody>
      </p:sp>
      <p:sp>
        <p:nvSpPr>
          <p:cNvPr id="14" name="Rectangle 13">
            <a:extLst>
              <a:ext uri="{FF2B5EF4-FFF2-40B4-BE49-F238E27FC236}">
                <a16:creationId xmlns:a16="http://schemas.microsoft.com/office/drawing/2014/main" id="{2BF7E2E2-4873-4E47-86D2-194E7E103484}"/>
              </a:ext>
            </a:extLst>
          </p:cNvPr>
          <p:cNvSpPr>
            <a:spLocks noGrp="1"/>
          </p:cNvSpPr>
          <p:nvPr/>
        </p:nvSpPr>
        <p:spPr>
          <a:xfrm>
            <a:off x="762000" y="5753100"/>
            <a:ext cx="10287000" cy="457200"/>
          </a:xfrm>
          <a:prstGeom prst="rect">
            <a:avLst/>
          </a:prstGeom>
          <a:noFill/>
          <a:ln w="0">
            <a:noFill/>
          </a:ln>
        </p:spPr>
        <p:txBody>
          <a:bodyPr anchor="ctr">
            <a:normAutofit fontScale="95755"/>
          </a:bodyPr>
          <a:lstStyle/>
          <a:p>
            <a:pPr algn="ctr">
              <a:defRPr sz="1575" b="1">
                <a:solidFill>
                  <a:srgbClr val="172B4D"/>
                </a:solidFill>
                <a:latin typeface="DejaVu Sans"/>
                <a:ea typeface="DejaVu Sans"/>
                <a:cs typeface="DejaVu Sans"/>
              </a:defRPr>
            </a:pPr>
            <a:r>
              <a:rPr sz="1575" b="1">
                <a:solidFill>
                  <a:srgbClr val="172B4D"/>
                </a:solidFill>
                <a:latin typeface="DejaVu Sans"/>
                <a:ea typeface="DejaVu Sans"/>
                <a:cs typeface="DejaVu Sans"/>
              </a:rPr>
              <a:t>Quick test: Can a first-time visitor find meeting details and contact information in two clicks?</a:t>
            </a:r>
          </a:p>
        </p:txBody>
      </p:sp>
      <p:sp>
        <p:nvSpPr>
          <p:cNvPr id="15" name="Rectangle 14">
            <a:extLst>
              <a:ext uri="{FF2B5EF4-FFF2-40B4-BE49-F238E27FC236}">
                <a16:creationId xmlns:a16="http://schemas.microsoft.com/office/drawing/2014/main" id="{325A1D1F-A2F5-4365-81D4-3AF0FEE3E217}"/>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16" name="Rectangle 15">
            <a:extLst>
              <a:ext uri="{FF2B5EF4-FFF2-40B4-BE49-F238E27FC236}">
                <a16:creationId xmlns:a16="http://schemas.microsoft.com/office/drawing/2014/main" id="{44C033C6-5929-42B3-9672-76AB84B66251}"/>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07</a:t>
            </a:r>
          </a:p>
        </p:txBody>
      </p:sp>
    </p:spTree>
    <p:extLst>
      <p:ext uri="{BB962C8B-B14F-4D97-AF65-F5344CB8AC3E}">
        <p14:creationId xmlns:p14="http://schemas.microsoft.com/office/powerpoint/2010/main" val="1588086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BB47AEC-C5D8-4360-A023-B332281AAE84}"/>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Content </a:t>
            </a:r>
            <a:r>
              <a:rPr lang="en-US" sz="2850" b="1" dirty="0">
                <a:solidFill>
                  <a:srgbClr val="172B4D"/>
                </a:solidFill>
                <a:latin typeface="DejaVu Sans"/>
                <a:ea typeface="DejaVu Sans"/>
                <a:cs typeface="DejaVu Sans"/>
              </a:rPr>
              <a:t>that Keeps the Site Current</a:t>
            </a:r>
            <a:endParaRPr sz="2850" b="1" dirty="0">
              <a:solidFill>
                <a:srgbClr val="172B4D"/>
              </a:solidFill>
              <a:latin typeface="DejaVu Sans"/>
              <a:ea typeface="DejaVu Sans"/>
              <a:cs typeface="DejaVu Sans"/>
            </a:endParaRPr>
          </a:p>
        </p:txBody>
      </p:sp>
      <p:sp>
        <p:nvSpPr>
          <p:cNvPr id="2" name="Rectangle 1">
            <a:extLst>
              <a:ext uri="{FF2B5EF4-FFF2-40B4-BE49-F238E27FC236}">
                <a16:creationId xmlns:a16="http://schemas.microsoft.com/office/drawing/2014/main" id="{1E2BEE79-2126-4F56-B3E8-F1B0321F1B7D}"/>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Rounded Corners 2">
            <a:extLst>
              <a:ext uri="{FF2B5EF4-FFF2-40B4-BE49-F238E27FC236}">
                <a16:creationId xmlns:a16="http://schemas.microsoft.com/office/drawing/2014/main" id="{8366A00A-001F-4D97-A889-3855954E31CE}"/>
              </a:ext>
            </a:extLst>
          </p:cNvPr>
          <p:cNvSpPr>
            <a:spLocks noGrp="1"/>
          </p:cNvSpPr>
          <p:nvPr/>
        </p:nvSpPr>
        <p:spPr>
          <a:xfrm>
            <a:off x="857250" y="1600200"/>
            <a:ext cx="476250" cy="476250"/>
          </a:xfrm>
          <a:prstGeom prst="roundRect">
            <a:avLst>
              <a:gd name="adj" fmla="val 16000"/>
            </a:avLst>
          </a:prstGeom>
          <a:solidFill>
            <a:srgbClr val="F5A623"/>
          </a:solidFill>
          <a:ln w="0">
            <a:noFill/>
          </a:ln>
        </p:spPr>
        <p:txBody>
          <a:bodyPr/>
          <a:lstStyle/>
          <a:p>
            <a:endParaRPr lang="en-US"/>
          </a:p>
        </p:txBody>
      </p:sp>
      <p:sp>
        <p:nvSpPr>
          <p:cNvPr id="4" name="Rectangle 3">
            <a:extLst>
              <a:ext uri="{FF2B5EF4-FFF2-40B4-BE49-F238E27FC236}">
                <a16:creationId xmlns:a16="http://schemas.microsoft.com/office/drawing/2014/main" id="{8E61F51B-4343-4B70-A556-D000B8B421EC}"/>
              </a:ext>
            </a:extLst>
          </p:cNvPr>
          <p:cNvSpPr>
            <a:spLocks noGrp="1"/>
          </p:cNvSpPr>
          <p:nvPr/>
        </p:nvSpPr>
        <p:spPr>
          <a:xfrm>
            <a:off x="857250" y="1600200"/>
            <a:ext cx="476250" cy="476250"/>
          </a:xfrm>
          <a:prstGeom prst="rect">
            <a:avLst/>
          </a:prstGeom>
          <a:noFill/>
          <a:ln w="0">
            <a:noFill/>
          </a:ln>
        </p:spPr>
        <p:txBody>
          <a:bodyPr anchor="ctr">
            <a:normAutofit/>
          </a:bodyPr>
          <a:lstStyle/>
          <a:p>
            <a:pPr algn="ctr">
              <a:defRPr sz="1500" b="1">
                <a:solidFill>
                  <a:srgbClr val="172B4D"/>
                </a:solidFill>
                <a:latin typeface="DejaVu Sans"/>
                <a:ea typeface="DejaVu Sans"/>
                <a:cs typeface="DejaVu Sans"/>
              </a:defRPr>
            </a:pPr>
            <a:r>
              <a:rPr sz="1500" b="1">
                <a:solidFill>
                  <a:srgbClr val="172B4D"/>
                </a:solidFill>
                <a:latin typeface="DejaVu Sans"/>
                <a:ea typeface="DejaVu Sans"/>
                <a:cs typeface="DejaVu Sans"/>
              </a:rPr>
              <a:t>1</a:t>
            </a:r>
          </a:p>
        </p:txBody>
      </p:sp>
      <p:sp>
        <p:nvSpPr>
          <p:cNvPr id="5" name="Rectangle 4">
            <a:extLst>
              <a:ext uri="{FF2B5EF4-FFF2-40B4-BE49-F238E27FC236}">
                <a16:creationId xmlns:a16="http://schemas.microsoft.com/office/drawing/2014/main" id="{9486B7C5-023C-4AB9-B065-11E44AD647E1}"/>
              </a:ext>
            </a:extLst>
          </p:cNvPr>
          <p:cNvSpPr>
            <a:spLocks noGrp="1"/>
          </p:cNvSpPr>
          <p:nvPr/>
        </p:nvSpPr>
        <p:spPr>
          <a:xfrm>
            <a:off x="1619250" y="1504950"/>
            <a:ext cx="2095500" cy="304800"/>
          </a:xfrm>
          <a:prstGeom prst="rect">
            <a:avLst/>
          </a:prstGeom>
          <a:noFill/>
          <a:ln w="0">
            <a:noFill/>
          </a:ln>
        </p:spPr>
        <p:txBody>
          <a:bodyPr anchor="ctr">
            <a:normAutofit/>
          </a:bodyPr>
          <a:lstStyle/>
          <a:p>
            <a:pPr algn="l">
              <a:defRPr sz="1275" b="1">
                <a:solidFill>
                  <a:srgbClr val="172B4D"/>
                </a:solidFill>
                <a:latin typeface="DejaVu Sans"/>
                <a:ea typeface="DejaVu Sans"/>
                <a:cs typeface="DejaVu Sans"/>
              </a:defRPr>
            </a:pPr>
            <a:r>
              <a:rPr sz="1275" b="1">
                <a:solidFill>
                  <a:srgbClr val="172B4D"/>
                </a:solidFill>
                <a:latin typeface="DejaVu Sans"/>
                <a:ea typeface="DejaVu Sans"/>
                <a:cs typeface="DejaVu Sans"/>
              </a:rPr>
              <a:t>STORIES</a:t>
            </a:r>
          </a:p>
        </p:txBody>
      </p:sp>
      <p:sp>
        <p:nvSpPr>
          <p:cNvPr id="6" name="Rectangle 5">
            <a:extLst>
              <a:ext uri="{FF2B5EF4-FFF2-40B4-BE49-F238E27FC236}">
                <a16:creationId xmlns:a16="http://schemas.microsoft.com/office/drawing/2014/main" id="{2DCB08B2-A5FD-4007-8692-118A6F35703A}"/>
              </a:ext>
            </a:extLst>
          </p:cNvPr>
          <p:cNvSpPr>
            <a:spLocks noGrp="1"/>
          </p:cNvSpPr>
          <p:nvPr/>
        </p:nvSpPr>
        <p:spPr>
          <a:xfrm>
            <a:off x="1619250" y="1809750"/>
            <a:ext cx="914400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Short updates that show service, fellowship, and outcomes</a:t>
            </a:r>
          </a:p>
        </p:txBody>
      </p:sp>
      <p:sp>
        <p:nvSpPr>
          <p:cNvPr id="7" name="Rectangle: Rounded Corners 6">
            <a:extLst>
              <a:ext uri="{FF2B5EF4-FFF2-40B4-BE49-F238E27FC236}">
                <a16:creationId xmlns:a16="http://schemas.microsoft.com/office/drawing/2014/main" id="{2603CBFA-5A6F-4800-B49F-CA0B8AFAACF5}"/>
              </a:ext>
            </a:extLst>
          </p:cNvPr>
          <p:cNvSpPr>
            <a:spLocks noGrp="1"/>
          </p:cNvSpPr>
          <p:nvPr/>
        </p:nvSpPr>
        <p:spPr>
          <a:xfrm>
            <a:off x="857250" y="2486025"/>
            <a:ext cx="476250" cy="476250"/>
          </a:xfrm>
          <a:prstGeom prst="roundRect">
            <a:avLst>
              <a:gd name="adj" fmla="val 16000"/>
            </a:avLst>
          </a:prstGeom>
          <a:solidFill>
            <a:srgbClr val="0067C8"/>
          </a:solidFill>
          <a:ln w="0">
            <a:noFill/>
          </a:ln>
        </p:spPr>
        <p:txBody>
          <a:bodyPr/>
          <a:lstStyle/>
          <a:p>
            <a:endParaRPr lang="en-US"/>
          </a:p>
        </p:txBody>
      </p:sp>
      <p:sp>
        <p:nvSpPr>
          <p:cNvPr id="8" name="Rectangle 7">
            <a:extLst>
              <a:ext uri="{FF2B5EF4-FFF2-40B4-BE49-F238E27FC236}">
                <a16:creationId xmlns:a16="http://schemas.microsoft.com/office/drawing/2014/main" id="{10360782-F71E-44D6-9997-1CFE2AB06BB8}"/>
              </a:ext>
            </a:extLst>
          </p:cNvPr>
          <p:cNvSpPr>
            <a:spLocks noGrp="1"/>
          </p:cNvSpPr>
          <p:nvPr/>
        </p:nvSpPr>
        <p:spPr>
          <a:xfrm>
            <a:off x="857250" y="2486025"/>
            <a:ext cx="476250" cy="476250"/>
          </a:xfrm>
          <a:prstGeom prst="rect">
            <a:avLst/>
          </a:prstGeom>
          <a:noFill/>
          <a:ln w="0">
            <a:noFill/>
          </a:ln>
        </p:spPr>
        <p:txBody>
          <a:bodyPr anchor="ctr">
            <a:norm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2</a:t>
            </a:r>
          </a:p>
        </p:txBody>
      </p:sp>
      <p:sp>
        <p:nvSpPr>
          <p:cNvPr id="9" name="Rectangle 8">
            <a:extLst>
              <a:ext uri="{FF2B5EF4-FFF2-40B4-BE49-F238E27FC236}">
                <a16:creationId xmlns:a16="http://schemas.microsoft.com/office/drawing/2014/main" id="{7C535DB1-12B5-4184-8D5F-CCD37D2BB166}"/>
              </a:ext>
            </a:extLst>
          </p:cNvPr>
          <p:cNvSpPr>
            <a:spLocks noGrp="1"/>
          </p:cNvSpPr>
          <p:nvPr/>
        </p:nvSpPr>
        <p:spPr>
          <a:xfrm>
            <a:off x="1619250" y="2390775"/>
            <a:ext cx="2095500" cy="304800"/>
          </a:xfrm>
          <a:prstGeom prst="rect">
            <a:avLst/>
          </a:prstGeom>
          <a:noFill/>
          <a:ln w="0">
            <a:noFill/>
          </a:ln>
        </p:spPr>
        <p:txBody>
          <a:bodyPr anchor="ctr">
            <a:normAutofit/>
          </a:bodyPr>
          <a:lstStyle/>
          <a:p>
            <a:pPr algn="l">
              <a:defRPr sz="1275" b="1">
                <a:solidFill>
                  <a:srgbClr val="172B4D"/>
                </a:solidFill>
                <a:latin typeface="DejaVu Sans"/>
                <a:ea typeface="DejaVu Sans"/>
                <a:cs typeface="DejaVu Sans"/>
              </a:defRPr>
            </a:pPr>
            <a:r>
              <a:rPr sz="1275" b="1">
                <a:solidFill>
                  <a:srgbClr val="172B4D"/>
                </a:solidFill>
                <a:latin typeface="DejaVu Sans"/>
                <a:ea typeface="DejaVu Sans"/>
                <a:cs typeface="DejaVu Sans"/>
              </a:rPr>
              <a:t>EVENTS</a:t>
            </a:r>
          </a:p>
        </p:txBody>
      </p:sp>
      <p:sp>
        <p:nvSpPr>
          <p:cNvPr id="10" name="Rectangle 9">
            <a:extLst>
              <a:ext uri="{FF2B5EF4-FFF2-40B4-BE49-F238E27FC236}">
                <a16:creationId xmlns:a16="http://schemas.microsoft.com/office/drawing/2014/main" id="{E3D53B29-DEA9-4A5C-A4FC-8E3F07F3C0DF}"/>
              </a:ext>
            </a:extLst>
          </p:cNvPr>
          <p:cNvSpPr>
            <a:spLocks noGrp="1"/>
          </p:cNvSpPr>
          <p:nvPr/>
        </p:nvSpPr>
        <p:spPr>
          <a:xfrm>
            <a:off x="1619250" y="2695575"/>
            <a:ext cx="914400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Accurate dates, times, locations, registration, and contact details</a:t>
            </a:r>
          </a:p>
        </p:txBody>
      </p:sp>
      <p:sp>
        <p:nvSpPr>
          <p:cNvPr id="11" name="Rectangle: Rounded Corners 10">
            <a:extLst>
              <a:ext uri="{FF2B5EF4-FFF2-40B4-BE49-F238E27FC236}">
                <a16:creationId xmlns:a16="http://schemas.microsoft.com/office/drawing/2014/main" id="{C2745342-F448-4765-8C06-0FC47A0DFF99}"/>
              </a:ext>
            </a:extLst>
          </p:cNvPr>
          <p:cNvSpPr>
            <a:spLocks noGrp="1"/>
          </p:cNvSpPr>
          <p:nvPr/>
        </p:nvSpPr>
        <p:spPr>
          <a:xfrm>
            <a:off x="857250" y="3371850"/>
            <a:ext cx="476250" cy="476250"/>
          </a:xfrm>
          <a:prstGeom prst="roundRect">
            <a:avLst>
              <a:gd name="adj" fmla="val 16000"/>
            </a:avLst>
          </a:prstGeom>
          <a:solidFill>
            <a:srgbClr val="0067C8"/>
          </a:solidFill>
          <a:ln w="0">
            <a:noFill/>
          </a:ln>
        </p:spPr>
        <p:txBody>
          <a:bodyPr/>
          <a:lstStyle/>
          <a:p>
            <a:endParaRPr lang="en-US"/>
          </a:p>
        </p:txBody>
      </p:sp>
      <p:sp>
        <p:nvSpPr>
          <p:cNvPr id="12" name="Rectangle 11">
            <a:extLst>
              <a:ext uri="{FF2B5EF4-FFF2-40B4-BE49-F238E27FC236}">
                <a16:creationId xmlns:a16="http://schemas.microsoft.com/office/drawing/2014/main" id="{6BA32586-A5B6-413B-8B6C-E94A8A91423D}"/>
              </a:ext>
            </a:extLst>
          </p:cNvPr>
          <p:cNvSpPr>
            <a:spLocks noGrp="1"/>
          </p:cNvSpPr>
          <p:nvPr/>
        </p:nvSpPr>
        <p:spPr>
          <a:xfrm>
            <a:off x="857250" y="3371850"/>
            <a:ext cx="476250" cy="476250"/>
          </a:xfrm>
          <a:prstGeom prst="rect">
            <a:avLst/>
          </a:prstGeom>
          <a:noFill/>
          <a:ln w="0">
            <a:noFill/>
          </a:ln>
        </p:spPr>
        <p:txBody>
          <a:bodyPr anchor="ctr">
            <a:norm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3</a:t>
            </a:r>
          </a:p>
        </p:txBody>
      </p:sp>
      <p:sp>
        <p:nvSpPr>
          <p:cNvPr id="13" name="Rectangle 12">
            <a:extLst>
              <a:ext uri="{FF2B5EF4-FFF2-40B4-BE49-F238E27FC236}">
                <a16:creationId xmlns:a16="http://schemas.microsoft.com/office/drawing/2014/main" id="{3958E99D-2B26-4531-B270-F7BB82EB9B86}"/>
              </a:ext>
            </a:extLst>
          </p:cNvPr>
          <p:cNvSpPr>
            <a:spLocks noGrp="1"/>
          </p:cNvSpPr>
          <p:nvPr/>
        </p:nvSpPr>
        <p:spPr>
          <a:xfrm>
            <a:off x="1619250" y="3276600"/>
            <a:ext cx="2095500" cy="304800"/>
          </a:xfrm>
          <a:prstGeom prst="rect">
            <a:avLst/>
          </a:prstGeom>
          <a:noFill/>
          <a:ln w="0">
            <a:noFill/>
          </a:ln>
        </p:spPr>
        <p:txBody>
          <a:bodyPr anchor="ctr">
            <a:normAutofit/>
          </a:bodyPr>
          <a:lstStyle/>
          <a:p>
            <a:pPr algn="l">
              <a:defRPr sz="1275" b="1">
                <a:solidFill>
                  <a:srgbClr val="172B4D"/>
                </a:solidFill>
                <a:latin typeface="DejaVu Sans"/>
                <a:ea typeface="DejaVu Sans"/>
                <a:cs typeface="DejaVu Sans"/>
              </a:defRPr>
            </a:pPr>
            <a:r>
              <a:rPr sz="1275" b="1">
                <a:solidFill>
                  <a:srgbClr val="172B4D"/>
                </a:solidFill>
                <a:latin typeface="DejaVu Sans"/>
                <a:ea typeface="DejaVu Sans"/>
                <a:cs typeface="DejaVu Sans"/>
              </a:rPr>
              <a:t>SPEAKERS</a:t>
            </a:r>
          </a:p>
        </p:txBody>
      </p:sp>
      <p:sp>
        <p:nvSpPr>
          <p:cNvPr id="14" name="Rectangle 13">
            <a:extLst>
              <a:ext uri="{FF2B5EF4-FFF2-40B4-BE49-F238E27FC236}">
                <a16:creationId xmlns:a16="http://schemas.microsoft.com/office/drawing/2014/main" id="{C7FDC090-0B47-4619-A3AB-EA073CA3ADEA}"/>
              </a:ext>
            </a:extLst>
          </p:cNvPr>
          <p:cNvSpPr>
            <a:spLocks noGrp="1"/>
          </p:cNvSpPr>
          <p:nvPr/>
        </p:nvSpPr>
        <p:spPr>
          <a:xfrm>
            <a:off x="1619250" y="3581400"/>
            <a:ext cx="914400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Upcoming programs with a name, topic, date, and short introduction</a:t>
            </a:r>
          </a:p>
        </p:txBody>
      </p:sp>
      <p:sp>
        <p:nvSpPr>
          <p:cNvPr id="15" name="Rectangle: Rounded Corners 14">
            <a:extLst>
              <a:ext uri="{FF2B5EF4-FFF2-40B4-BE49-F238E27FC236}">
                <a16:creationId xmlns:a16="http://schemas.microsoft.com/office/drawing/2014/main" id="{395B2E55-DAC3-4111-AF36-DB5F30828A98}"/>
              </a:ext>
            </a:extLst>
          </p:cNvPr>
          <p:cNvSpPr>
            <a:spLocks noGrp="1"/>
          </p:cNvSpPr>
          <p:nvPr/>
        </p:nvSpPr>
        <p:spPr>
          <a:xfrm>
            <a:off x="857250" y="4257675"/>
            <a:ext cx="476250" cy="476250"/>
          </a:xfrm>
          <a:prstGeom prst="roundRect">
            <a:avLst>
              <a:gd name="adj" fmla="val 16000"/>
            </a:avLst>
          </a:prstGeom>
          <a:solidFill>
            <a:srgbClr val="0067C8"/>
          </a:solidFill>
          <a:ln w="0">
            <a:noFill/>
          </a:ln>
        </p:spPr>
        <p:txBody>
          <a:bodyPr/>
          <a:lstStyle/>
          <a:p>
            <a:endParaRPr lang="en-US"/>
          </a:p>
        </p:txBody>
      </p:sp>
      <p:sp>
        <p:nvSpPr>
          <p:cNvPr id="16" name="Rectangle 15">
            <a:extLst>
              <a:ext uri="{FF2B5EF4-FFF2-40B4-BE49-F238E27FC236}">
                <a16:creationId xmlns:a16="http://schemas.microsoft.com/office/drawing/2014/main" id="{284B6B76-3D85-4058-A870-79227B5092B4}"/>
              </a:ext>
            </a:extLst>
          </p:cNvPr>
          <p:cNvSpPr>
            <a:spLocks noGrp="1"/>
          </p:cNvSpPr>
          <p:nvPr/>
        </p:nvSpPr>
        <p:spPr>
          <a:xfrm>
            <a:off x="857250" y="4257675"/>
            <a:ext cx="476250" cy="476250"/>
          </a:xfrm>
          <a:prstGeom prst="rect">
            <a:avLst/>
          </a:prstGeom>
          <a:noFill/>
          <a:ln w="0">
            <a:noFill/>
          </a:ln>
        </p:spPr>
        <p:txBody>
          <a:bodyPr anchor="ctr">
            <a:norm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4</a:t>
            </a:r>
          </a:p>
        </p:txBody>
      </p:sp>
      <p:sp>
        <p:nvSpPr>
          <p:cNvPr id="17" name="Rectangle 16">
            <a:extLst>
              <a:ext uri="{FF2B5EF4-FFF2-40B4-BE49-F238E27FC236}">
                <a16:creationId xmlns:a16="http://schemas.microsoft.com/office/drawing/2014/main" id="{F36E6FF7-322E-4417-926E-C645D682EA2C}"/>
              </a:ext>
            </a:extLst>
          </p:cNvPr>
          <p:cNvSpPr>
            <a:spLocks noGrp="1"/>
          </p:cNvSpPr>
          <p:nvPr/>
        </p:nvSpPr>
        <p:spPr>
          <a:xfrm>
            <a:off x="1619250" y="4162425"/>
            <a:ext cx="2095500" cy="304800"/>
          </a:xfrm>
          <a:prstGeom prst="rect">
            <a:avLst/>
          </a:prstGeom>
          <a:noFill/>
          <a:ln w="0">
            <a:noFill/>
          </a:ln>
        </p:spPr>
        <p:txBody>
          <a:bodyPr anchor="ctr">
            <a:normAutofit/>
          </a:bodyPr>
          <a:lstStyle/>
          <a:p>
            <a:pPr algn="l">
              <a:defRPr sz="1275" b="1">
                <a:solidFill>
                  <a:srgbClr val="172B4D"/>
                </a:solidFill>
                <a:latin typeface="DejaVu Sans"/>
                <a:ea typeface="DejaVu Sans"/>
                <a:cs typeface="DejaVu Sans"/>
              </a:defRPr>
            </a:pPr>
            <a:r>
              <a:rPr sz="1275" b="1">
                <a:solidFill>
                  <a:srgbClr val="172B4D"/>
                </a:solidFill>
                <a:latin typeface="DejaVu Sans"/>
                <a:ea typeface="DejaVu Sans"/>
                <a:cs typeface="DejaVu Sans"/>
              </a:rPr>
              <a:t>PHOTOS</a:t>
            </a:r>
          </a:p>
        </p:txBody>
      </p:sp>
      <p:sp>
        <p:nvSpPr>
          <p:cNvPr id="18" name="Rectangle 17">
            <a:extLst>
              <a:ext uri="{FF2B5EF4-FFF2-40B4-BE49-F238E27FC236}">
                <a16:creationId xmlns:a16="http://schemas.microsoft.com/office/drawing/2014/main" id="{52132ABB-CAA5-47CD-BD8B-0E1013496948}"/>
              </a:ext>
            </a:extLst>
          </p:cNvPr>
          <p:cNvSpPr>
            <a:spLocks noGrp="1"/>
          </p:cNvSpPr>
          <p:nvPr/>
        </p:nvSpPr>
        <p:spPr>
          <a:xfrm>
            <a:off x="1619250" y="4467225"/>
            <a:ext cx="914400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Recent images with captions that identify what is happening</a:t>
            </a:r>
          </a:p>
        </p:txBody>
      </p:sp>
      <p:sp>
        <p:nvSpPr>
          <p:cNvPr id="19" name="Rectangle: Rounded Corners 18">
            <a:extLst>
              <a:ext uri="{FF2B5EF4-FFF2-40B4-BE49-F238E27FC236}">
                <a16:creationId xmlns:a16="http://schemas.microsoft.com/office/drawing/2014/main" id="{8870680A-7104-4993-8B6A-5DFD85A60B78}"/>
              </a:ext>
            </a:extLst>
          </p:cNvPr>
          <p:cNvSpPr>
            <a:spLocks noGrp="1"/>
          </p:cNvSpPr>
          <p:nvPr/>
        </p:nvSpPr>
        <p:spPr>
          <a:xfrm>
            <a:off x="857250" y="5143500"/>
            <a:ext cx="476250" cy="476250"/>
          </a:xfrm>
          <a:prstGeom prst="roundRect">
            <a:avLst>
              <a:gd name="adj" fmla="val 16000"/>
            </a:avLst>
          </a:prstGeom>
          <a:solidFill>
            <a:srgbClr val="0067C8"/>
          </a:solidFill>
          <a:ln w="0">
            <a:noFill/>
          </a:ln>
        </p:spPr>
        <p:txBody>
          <a:bodyPr/>
          <a:lstStyle/>
          <a:p>
            <a:endParaRPr lang="en-US"/>
          </a:p>
        </p:txBody>
      </p:sp>
      <p:sp>
        <p:nvSpPr>
          <p:cNvPr id="20" name="Rectangle 19">
            <a:extLst>
              <a:ext uri="{FF2B5EF4-FFF2-40B4-BE49-F238E27FC236}">
                <a16:creationId xmlns:a16="http://schemas.microsoft.com/office/drawing/2014/main" id="{92CF859B-589C-45D0-89F7-58170200F7B7}"/>
              </a:ext>
            </a:extLst>
          </p:cNvPr>
          <p:cNvSpPr>
            <a:spLocks noGrp="1"/>
          </p:cNvSpPr>
          <p:nvPr/>
        </p:nvSpPr>
        <p:spPr>
          <a:xfrm>
            <a:off x="857250" y="5143500"/>
            <a:ext cx="476250" cy="476250"/>
          </a:xfrm>
          <a:prstGeom prst="rect">
            <a:avLst/>
          </a:prstGeom>
          <a:noFill/>
          <a:ln w="0">
            <a:noFill/>
          </a:ln>
        </p:spPr>
        <p:txBody>
          <a:bodyPr anchor="ctr">
            <a:normAutofit/>
          </a:bodyPr>
          <a:lstStyle/>
          <a:p>
            <a:pPr algn="ct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5</a:t>
            </a:r>
          </a:p>
        </p:txBody>
      </p:sp>
      <p:sp>
        <p:nvSpPr>
          <p:cNvPr id="21" name="Rectangle 20">
            <a:extLst>
              <a:ext uri="{FF2B5EF4-FFF2-40B4-BE49-F238E27FC236}">
                <a16:creationId xmlns:a16="http://schemas.microsoft.com/office/drawing/2014/main" id="{D9511C7A-DC69-4EC6-B01F-EB32607F6A5B}"/>
              </a:ext>
            </a:extLst>
          </p:cNvPr>
          <p:cNvSpPr>
            <a:spLocks noGrp="1"/>
          </p:cNvSpPr>
          <p:nvPr/>
        </p:nvSpPr>
        <p:spPr>
          <a:xfrm>
            <a:off x="1619250" y="5048250"/>
            <a:ext cx="2095500" cy="304800"/>
          </a:xfrm>
          <a:prstGeom prst="rect">
            <a:avLst/>
          </a:prstGeom>
          <a:noFill/>
          <a:ln w="0">
            <a:noFill/>
          </a:ln>
        </p:spPr>
        <p:txBody>
          <a:bodyPr anchor="ctr">
            <a:normAutofit/>
          </a:bodyPr>
          <a:lstStyle/>
          <a:p>
            <a:pPr algn="l">
              <a:defRPr sz="1275" b="1">
                <a:solidFill>
                  <a:srgbClr val="172B4D"/>
                </a:solidFill>
                <a:latin typeface="DejaVu Sans"/>
                <a:ea typeface="DejaVu Sans"/>
                <a:cs typeface="DejaVu Sans"/>
              </a:defRPr>
            </a:pPr>
            <a:r>
              <a:rPr sz="1275" b="1">
                <a:solidFill>
                  <a:srgbClr val="172B4D"/>
                </a:solidFill>
                <a:latin typeface="DejaVu Sans"/>
                <a:ea typeface="DejaVu Sans"/>
                <a:cs typeface="DejaVu Sans"/>
              </a:rPr>
              <a:t>CLUB INFO</a:t>
            </a:r>
          </a:p>
        </p:txBody>
      </p:sp>
      <p:sp>
        <p:nvSpPr>
          <p:cNvPr id="22" name="Rectangle 21">
            <a:extLst>
              <a:ext uri="{FF2B5EF4-FFF2-40B4-BE49-F238E27FC236}">
                <a16:creationId xmlns:a16="http://schemas.microsoft.com/office/drawing/2014/main" id="{9338B48B-9053-4E8E-A1BD-305FF00AE0DC}"/>
              </a:ext>
            </a:extLst>
          </p:cNvPr>
          <p:cNvSpPr>
            <a:spLocks noGrp="1"/>
          </p:cNvSpPr>
          <p:nvPr/>
        </p:nvSpPr>
        <p:spPr>
          <a:xfrm>
            <a:off x="1619250" y="5353050"/>
            <a:ext cx="914400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Meeting schedule, leadership, email, address, and social links</a:t>
            </a:r>
          </a:p>
        </p:txBody>
      </p:sp>
      <p:sp>
        <p:nvSpPr>
          <p:cNvPr id="23" name="Rectangle 22">
            <a:extLst>
              <a:ext uri="{FF2B5EF4-FFF2-40B4-BE49-F238E27FC236}">
                <a16:creationId xmlns:a16="http://schemas.microsoft.com/office/drawing/2014/main" id="{3B8BC8F4-5190-470D-9ADA-4809E30BBC12}"/>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4" name="Rectangle 23">
            <a:extLst>
              <a:ext uri="{FF2B5EF4-FFF2-40B4-BE49-F238E27FC236}">
                <a16:creationId xmlns:a16="http://schemas.microsoft.com/office/drawing/2014/main" id="{3B56EE37-1416-4FF7-BCAE-3D4DB48731D0}"/>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08</a:t>
            </a:r>
          </a:p>
        </p:txBody>
      </p:sp>
    </p:spTree>
    <p:extLst>
      <p:ext uri="{BB962C8B-B14F-4D97-AF65-F5344CB8AC3E}">
        <p14:creationId xmlns:p14="http://schemas.microsoft.com/office/powerpoint/2010/main" val="720742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DD228D2-4F54-42D5-B4C2-B1DCEC8BD45D}"/>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lang="en-US" sz="2850" b="1" dirty="0">
                <a:solidFill>
                  <a:srgbClr val="172B4D"/>
                </a:solidFill>
                <a:latin typeface="DejaVu Sans"/>
                <a:ea typeface="DejaVu Sans"/>
                <a:cs typeface="DejaVu Sans"/>
              </a:rPr>
              <a:t>A Simple Story Recipe</a:t>
            </a:r>
            <a:endParaRPr sz="2850" b="1" dirty="0">
              <a:solidFill>
                <a:srgbClr val="172B4D"/>
              </a:solidFill>
              <a:latin typeface="DejaVu Sans"/>
              <a:ea typeface="DejaVu Sans"/>
              <a:cs typeface="DejaVu Sans"/>
            </a:endParaRPr>
          </a:p>
        </p:txBody>
      </p:sp>
      <p:sp>
        <p:nvSpPr>
          <p:cNvPr id="2" name="Rectangle 1">
            <a:extLst>
              <a:ext uri="{FF2B5EF4-FFF2-40B4-BE49-F238E27FC236}">
                <a16:creationId xmlns:a16="http://schemas.microsoft.com/office/drawing/2014/main" id="{C1A2A040-ECA0-442A-A410-4475F69652BE}"/>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7EFED6F1-FE23-45E0-B330-C449FA328F3C}"/>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One useful update can serve the website, newsletter, and social media</a:t>
            </a:r>
            <a:r>
              <a:rPr lang="en-US" sz="135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204A70BE-DA24-4E09-A978-911D0DDBF92E}"/>
              </a:ext>
            </a:extLst>
          </p:cNvPr>
          <p:cNvSpPr>
            <a:spLocks noGrp="1"/>
          </p:cNvSpPr>
          <p:nvPr/>
        </p:nvSpPr>
        <p:spPr>
          <a:xfrm>
            <a:off x="762000" y="1619250"/>
            <a:ext cx="523875" cy="523875"/>
          </a:xfrm>
          <a:prstGeom prst="rect">
            <a:avLst/>
          </a:prstGeom>
          <a:noFill/>
          <a:ln w="0">
            <a:noFill/>
          </a:ln>
        </p:spPr>
        <p:txBody>
          <a:bodyPr anchor="ctr">
            <a:normAutofit/>
          </a:bodyPr>
          <a:lstStyle/>
          <a:p>
            <a:pPr algn="ctr">
              <a:defRPr sz="1875" b="1">
                <a:solidFill>
                  <a:srgbClr val="0067C8"/>
                </a:solidFill>
                <a:latin typeface="DejaVu Sans"/>
                <a:ea typeface="DejaVu Sans"/>
                <a:cs typeface="DejaVu Sans"/>
              </a:defRPr>
            </a:pPr>
            <a:r>
              <a:rPr sz="1875" b="1">
                <a:solidFill>
                  <a:srgbClr val="0067C8"/>
                </a:solidFill>
                <a:latin typeface="DejaVu Sans"/>
                <a:ea typeface="DejaVu Sans"/>
                <a:cs typeface="DejaVu Sans"/>
              </a:rPr>
              <a:t>1</a:t>
            </a:r>
          </a:p>
        </p:txBody>
      </p:sp>
      <p:sp>
        <p:nvSpPr>
          <p:cNvPr id="5" name="Rectangle 4">
            <a:extLst>
              <a:ext uri="{FF2B5EF4-FFF2-40B4-BE49-F238E27FC236}">
                <a16:creationId xmlns:a16="http://schemas.microsoft.com/office/drawing/2014/main" id="{78F88404-545F-42B8-8EAC-9BD6BEC195EB}"/>
              </a:ext>
            </a:extLst>
          </p:cNvPr>
          <p:cNvSpPr>
            <a:spLocks noGrp="1"/>
          </p:cNvSpPr>
          <p:nvPr/>
        </p:nvSpPr>
        <p:spPr>
          <a:xfrm>
            <a:off x="762000" y="2238375"/>
            <a:ext cx="2333625" cy="57150"/>
          </a:xfrm>
          <a:prstGeom prst="rect">
            <a:avLst/>
          </a:prstGeom>
          <a:solidFill>
            <a:srgbClr val="0067C8"/>
          </a:solidFill>
          <a:ln w="0">
            <a:noFill/>
          </a:ln>
        </p:spPr>
        <p:txBody>
          <a:bodyPr/>
          <a:lstStyle/>
          <a:p>
            <a:endParaRPr lang="en-US"/>
          </a:p>
        </p:txBody>
      </p:sp>
      <p:sp>
        <p:nvSpPr>
          <p:cNvPr id="6" name="Rectangle 5">
            <a:extLst>
              <a:ext uri="{FF2B5EF4-FFF2-40B4-BE49-F238E27FC236}">
                <a16:creationId xmlns:a16="http://schemas.microsoft.com/office/drawing/2014/main" id="{B20E4190-622F-4171-99C1-53515654E132}"/>
              </a:ext>
            </a:extLst>
          </p:cNvPr>
          <p:cNvSpPr>
            <a:spLocks noGrp="1"/>
          </p:cNvSpPr>
          <p:nvPr/>
        </p:nvSpPr>
        <p:spPr>
          <a:xfrm>
            <a:off x="762000" y="2476500"/>
            <a:ext cx="2333625" cy="4572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WHAT HAPPENED</a:t>
            </a:r>
          </a:p>
        </p:txBody>
      </p:sp>
      <p:sp>
        <p:nvSpPr>
          <p:cNvPr id="7" name="Rectangle 6">
            <a:extLst>
              <a:ext uri="{FF2B5EF4-FFF2-40B4-BE49-F238E27FC236}">
                <a16:creationId xmlns:a16="http://schemas.microsoft.com/office/drawing/2014/main" id="{622EF43B-1DF0-4456-A9F2-64AFAF7A52CB}"/>
              </a:ext>
            </a:extLst>
          </p:cNvPr>
          <p:cNvSpPr>
            <a:spLocks noGrp="1"/>
          </p:cNvSpPr>
          <p:nvPr/>
        </p:nvSpPr>
        <p:spPr>
          <a:xfrm>
            <a:off x="762000" y="3048000"/>
            <a:ext cx="2333625" cy="17145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State the project, program, recognition, or event in one sentence.</a:t>
            </a:r>
          </a:p>
        </p:txBody>
      </p:sp>
      <p:sp>
        <p:nvSpPr>
          <p:cNvPr id="8" name="Rectangle 7">
            <a:extLst>
              <a:ext uri="{FF2B5EF4-FFF2-40B4-BE49-F238E27FC236}">
                <a16:creationId xmlns:a16="http://schemas.microsoft.com/office/drawing/2014/main" id="{6B1D5E4B-1A78-4B79-BE56-EEE4F23EB5A9}"/>
              </a:ext>
            </a:extLst>
          </p:cNvPr>
          <p:cNvSpPr>
            <a:spLocks noGrp="1"/>
          </p:cNvSpPr>
          <p:nvPr/>
        </p:nvSpPr>
        <p:spPr>
          <a:xfrm>
            <a:off x="3571875" y="1619250"/>
            <a:ext cx="523875" cy="523875"/>
          </a:xfrm>
          <a:prstGeom prst="rect">
            <a:avLst/>
          </a:prstGeom>
          <a:noFill/>
          <a:ln w="0">
            <a:noFill/>
          </a:ln>
        </p:spPr>
        <p:txBody>
          <a:bodyPr anchor="ctr">
            <a:normAutofit/>
          </a:bodyPr>
          <a:lstStyle/>
          <a:p>
            <a:pPr algn="ctr">
              <a:defRPr sz="1875" b="1">
                <a:solidFill>
                  <a:srgbClr val="0067C8"/>
                </a:solidFill>
                <a:latin typeface="DejaVu Sans"/>
                <a:ea typeface="DejaVu Sans"/>
                <a:cs typeface="DejaVu Sans"/>
              </a:defRPr>
            </a:pPr>
            <a:r>
              <a:rPr sz="1875" b="1">
                <a:solidFill>
                  <a:srgbClr val="0067C8"/>
                </a:solidFill>
                <a:latin typeface="DejaVu Sans"/>
                <a:ea typeface="DejaVu Sans"/>
                <a:cs typeface="DejaVu Sans"/>
              </a:rPr>
              <a:t>2</a:t>
            </a:r>
          </a:p>
        </p:txBody>
      </p:sp>
      <p:sp>
        <p:nvSpPr>
          <p:cNvPr id="9" name="Rectangle 8">
            <a:extLst>
              <a:ext uri="{FF2B5EF4-FFF2-40B4-BE49-F238E27FC236}">
                <a16:creationId xmlns:a16="http://schemas.microsoft.com/office/drawing/2014/main" id="{599E001A-F914-4B3F-B2F8-1CFE6DF38546}"/>
              </a:ext>
            </a:extLst>
          </p:cNvPr>
          <p:cNvSpPr>
            <a:spLocks noGrp="1"/>
          </p:cNvSpPr>
          <p:nvPr/>
        </p:nvSpPr>
        <p:spPr>
          <a:xfrm>
            <a:off x="3571875" y="2238375"/>
            <a:ext cx="2333625" cy="57150"/>
          </a:xfrm>
          <a:prstGeom prst="rect">
            <a:avLst/>
          </a:prstGeom>
          <a:solidFill>
            <a:srgbClr val="0067C8"/>
          </a:solidFill>
          <a:ln w="0">
            <a:noFill/>
          </a:ln>
        </p:spPr>
        <p:txBody>
          <a:bodyPr/>
          <a:lstStyle/>
          <a:p>
            <a:endParaRPr lang="en-US"/>
          </a:p>
        </p:txBody>
      </p:sp>
      <p:sp>
        <p:nvSpPr>
          <p:cNvPr id="10" name="Rectangle 9">
            <a:extLst>
              <a:ext uri="{FF2B5EF4-FFF2-40B4-BE49-F238E27FC236}">
                <a16:creationId xmlns:a16="http://schemas.microsoft.com/office/drawing/2014/main" id="{5D50475A-3DF1-4CD7-9B56-22DEE7A02265}"/>
              </a:ext>
            </a:extLst>
          </p:cNvPr>
          <p:cNvSpPr>
            <a:spLocks noGrp="1"/>
          </p:cNvSpPr>
          <p:nvPr/>
        </p:nvSpPr>
        <p:spPr>
          <a:xfrm>
            <a:off x="3571875" y="2476500"/>
            <a:ext cx="2333625" cy="4572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WHO BENEFITED</a:t>
            </a:r>
          </a:p>
        </p:txBody>
      </p:sp>
      <p:sp>
        <p:nvSpPr>
          <p:cNvPr id="11" name="Rectangle 10">
            <a:extLst>
              <a:ext uri="{FF2B5EF4-FFF2-40B4-BE49-F238E27FC236}">
                <a16:creationId xmlns:a16="http://schemas.microsoft.com/office/drawing/2014/main" id="{10701C6A-7DE3-46A6-B53E-749939990E45}"/>
              </a:ext>
            </a:extLst>
          </p:cNvPr>
          <p:cNvSpPr>
            <a:spLocks noGrp="1"/>
          </p:cNvSpPr>
          <p:nvPr/>
        </p:nvSpPr>
        <p:spPr>
          <a:xfrm>
            <a:off x="3571875" y="3048000"/>
            <a:ext cx="2333625" cy="17145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Name the people or community need at the center of the story.</a:t>
            </a:r>
          </a:p>
        </p:txBody>
      </p:sp>
      <p:sp>
        <p:nvSpPr>
          <p:cNvPr id="12" name="Rectangle 11">
            <a:extLst>
              <a:ext uri="{FF2B5EF4-FFF2-40B4-BE49-F238E27FC236}">
                <a16:creationId xmlns:a16="http://schemas.microsoft.com/office/drawing/2014/main" id="{71BF61E2-7324-4A51-8678-E2D1CF8ED2C7}"/>
              </a:ext>
            </a:extLst>
          </p:cNvPr>
          <p:cNvSpPr>
            <a:spLocks noGrp="1"/>
          </p:cNvSpPr>
          <p:nvPr/>
        </p:nvSpPr>
        <p:spPr>
          <a:xfrm>
            <a:off x="6381750" y="1619250"/>
            <a:ext cx="523875" cy="523875"/>
          </a:xfrm>
          <a:prstGeom prst="rect">
            <a:avLst/>
          </a:prstGeom>
          <a:noFill/>
          <a:ln w="0">
            <a:noFill/>
          </a:ln>
        </p:spPr>
        <p:txBody>
          <a:bodyPr anchor="ctr">
            <a:normAutofit/>
          </a:bodyPr>
          <a:lstStyle/>
          <a:p>
            <a:pPr algn="ctr">
              <a:defRPr sz="1875" b="1">
                <a:solidFill>
                  <a:srgbClr val="0067C8"/>
                </a:solidFill>
                <a:latin typeface="DejaVu Sans"/>
                <a:ea typeface="DejaVu Sans"/>
                <a:cs typeface="DejaVu Sans"/>
              </a:defRPr>
            </a:pPr>
            <a:r>
              <a:rPr sz="1875" b="1">
                <a:solidFill>
                  <a:srgbClr val="0067C8"/>
                </a:solidFill>
                <a:latin typeface="DejaVu Sans"/>
                <a:ea typeface="DejaVu Sans"/>
                <a:cs typeface="DejaVu Sans"/>
              </a:rPr>
              <a:t>3</a:t>
            </a:r>
          </a:p>
        </p:txBody>
      </p:sp>
      <p:sp>
        <p:nvSpPr>
          <p:cNvPr id="13" name="Rectangle 12">
            <a:extLst>
              <a:ext uri="{FF2B5EF4-FFF2-40B4-BE49-F238E27FC236}">
                <a16:creationId xmlns:a16="http://schemas.microsoft.com/office/drawing/2014/main" id="{A1C95E29-B2D8-443D-B721-27759053FC57}"/>
              </a:ext>
            </a:extLst>
          </p:cNvPr>
          <p:cNvSpPr>
            <a:spLocks noGrp="1"/>
          </p:cNvSpPr>
          <p:nvPr/>
        </p:nvSpPr>
        <p:spPr>
          <a:xfrm>
            <a:off x="6381750" y="2238375"/>
            <a:ext cx="2333625" cy="57150"/>
          </a:xfrm>
          <a:prstGeom prst="rect">
            <a:avLst/>
          </a:prstGeom>
          <a:solidFill>
            <a:srgbClr val="0067C8"/>
          </a:solidFill>
          <a:ln w="0">
            <a:noFill/>
          </a:ln>
        </p:spPr>
        <p:txBody>
          <a:bodyPr/>
          <a:lstStyle/>
          <a:p>
            <a:endParaRPr lang="en-US"/>
          </a:p>
        </p:txBody>
      </p:sp>
      <p:sp>
        <p:nvSpPr>
          <p:cNvPr id="14" name="Rectangle 13">
            <a:extLst>
              <a:ext uri="{FF2B5EF4-FFF2-40B4-BE49-F238E27FC236}">
                <a16:creationId xmlns:a16="http://schemas.microsoft.com/office/drawing/2014/main" id="{A90E1BEB-D348-4C43-AAEE-12FEB464695D}"/>
              </a:ext>
            </a:extLst>
          </p:cNvPr>
          <p:cNvSpPr>
            <a:spLocks noGrp="1"/>
          </p:cNvSpPr>
          <p:nvPr/>
        </p:nvSpPr>
        <p:spPr>
          <a:xfrm>
            <a:off x="6381750" y="2476500"/>
            <a:ext cx="2333625" cy="4572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WHAT CHANGED</a:t>
            </a:r>
          </a:p>
        </p:txBody>
      </p:sp>
      <p:sp>
        <p:nvSpPr>
          <p:cNvPr id="15" name="Rectangle 14">
            <a:extLst>
              <a:ext uri="{FF2B5EF4-FFF2-40B4-BE49-F238E27FC236}">
                <a16:creationId xmlns:a16="http://schemas.microsoft.com/office/drawing/2014/main" id="{D3DE98E4-5140-40E9-93A0-FB6D19E44621}"/>
              </a:ext>
            </a:extLst>
          </p:cNvPr>
          <p:cNvSpPr>
            <a:spLocks noGrp="1"/>
          </p:cNvSpPr>
          <p:nvPr/>
        </p:nvSpPr>
        <p:spPr>
          <a:xfrm>
            <a:off x="6381750" y="3048000"/>
            <a:ext cx="2333625" cy="17145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Use a result, number, quote, or specific observation when available.</a:t>
            </a:r>
          </a:p>
        </p:txBody>
      </p:sp>
      <p:sp>
        <p:nvSpPr>
          <p:cNvPr id="16" name="Rectangle 15">
            <a:extLst>
              <a:ext uri="{FF2B5EF4-FFF2-40B4-BE49-F238E27FC236}">
                <a16:creationId xmlns:a16="http://schemas.microsoft.com/office/drawing/2014/main" id="{27912288-325C-43F6-BD1D-8AB287CA7982}"/>
              </a:ext>
            </a:extLst>
          </p:cNvPr>
          <p:cNvSpPr>
            <a:spLocks noGrp="1"/>
          </p:cNvSpPr>
          <p:nvPr/>
        </p:nvSpPr>
        <p:spPr>
          <a:xfrm>
            <a:off x="9191625" y="1619250"/>
            <a:ext cx="523875" cy="523875"/>
          </a:xfrm>
          <a:prstGeom prst="rect">
            <a:avLst/>
          </a:prstGeom>
          <a:noFill/>
          <a:ln w="0">
            <a:noFill/>
          </a:ln>
        </p:spPr>
        <p:txBody>
          <a:bodyPr anchor="ctr">
            <a:normAutofit/>
          </a:bodyPr>
          <a:lstStyle/>
          <a:p>
            <a:pPr algn="ctr">
              <a:defRPr sz="1875" b="1">
                <a:solidFill>
                  <a:srgbClr val="0067C8"/>
                </a:solidFill>
                <a:latin typeface="DejaVu Sans"/>
                <a:ea typeface="DejaVu Sans"/>
                <a:cs typeface="DejaVu Sans"/>
              </a:defRPr>
            </a:pPr>
            <a:r>
              <a:rPr sz="1875" b="1">
                <a:solidFill>
                  <a:srgbClr val="0067C8"/>
                </a:solidFill>
                <a:latin typeface="DejaVu Sans"/>
                <a:ea typeface="DejaVu Sans"/>
                <a:cs typeface="DejaVu Sans"/>
              </a:rPr>
              <a:t>4</a:t>
            </a:r>
          </a:p>
        </p:txBody>
      </p:sp>
      <p:sp>
        <p:nvSpPr>
          <p:cNvPr id="17" name="Rectangle 16">
            <a:extLst>
              <a:ext uri="{FF2B5EF4-FFF2-40B4-BE49-F238E27FC236}">
                <a16:creationId xmlns:a16="http://schemas.microsoft.com/office/drawing/2014/main" id="{173FE85C-2766-487C-B9E6-BC9631E75CEC}"/>
              </a:ext>
            </a:extLst>
          </p:cNvPr>
          <p:cNvSpPr>
            <a:spLocks noGrp="1"/>
          </p:cNvSpPr>
          <p:nvPr/>
        </p:nvSpPr>
        <p:spPr>
          <a:xfrm>
            <a:off x="9191625" y="2238375"/>
            <a:ext cx="2333625" cy="57150"/>
          </a:xfrm>
          <a:prstGeom prst="rect">
            <a:avLst/>
          </a:prstGeom>
          <a:solidFill>
            <a:srgbClr val="F5A623"/>
          </a:solidFill>
          <a:ln w="0">
            <a:noFill/>
          </a:ln>
        </p:spPr>
        <p:txBody>
          <a:bodyPr/>
          <a:lstStyle/>
          <a:p>
            <a:endParaRPr lang="en-US"/>
          </a:p>
        </p:txBody>
      </p:sp>
      <p:sp>
        <p:nvSpPr>
          <p:cNvPr id="18" name="Rectangle 17">
            <a:extLst>
              <a:ext uri="{FF2B5EF4-FFF2-40B4-BE49-F238E27FC236}">
                <a16:creationId xmlns:a16="http://schemas.microsoft.com/office/drawing/2014/main" id="{0E4C1B83-B57C-4EC4-BA9D-41A688C03B28}"/>
              </a:ext>
            </a:extLst>
          </p:cNvPr>
          <p:cNvSpPr>
            <a:spLocks noGrp="1"/>
          </p:cNvSpPr>
          <p:nvPr/>
        </p:nvSpPr>
        <p:spPr>
          <a:xfrm>
            <a:off x="9191625" y="2476500"/>
            <a:ext cx="2333625" cy="457200"/>
          </a:xfrm>
          <a:prstGeom prst="rect">
            <a:avLst/>
          </a:prstGeom>
          <a:noFill/>
          <a:ln w="0">
            <a:noFill/>
          </a:ln>
        </p:spPr>
        <p:txBody>
          <a:bodyPr anchor="ctr">
            <a:normAutofit/>
          </a:bodyPr>
          <a:lstStyle/>
          <a:p>
            <a:pPr algn="l">
              <a:defRPr sz="1125" b="1">
                <a:solidFill>
                  <a:srgbClr val="172B4D"/>
                </a:solidFill>
                <a:latin typeface="DejaVu Sans"/>
                <a:ea typeface="DejaVu Sans"/>
                <a:cs typeface="DejaVu Sans"/>
              </a:defRPr>
            </a:pPr>
            <a:r>
              <a:rPr sz="1125" b="1">
                <a:solidFill>
                  <a:srgbClr val="172B4D"/>
                </a:solidFill>
                <a:latin typeface="DejaVu Sans"/>
                <a:ea typeface="DejaVu Sans"/>
                <a:cs typeface="DejaVu Sans"/>
              </a:rPr>
              <a:t>WHAT COMES NEXT</a:t>
            </a:r>
          </a:p>
        </p:txBody>
      </p:sp>
      <p:sp>
        <p:nvSpPr>
          <p:cNvPr id="19" name="Rectangle 18">
            <a:extLst>
              <a:ext uri="{FF2B5EF4-FFF2-40B4-BE49-F238E27FC236}">
                <a16:creationId xmlns:a16="http://schemas.microsoft.com/office/drawing/2014/main" id="{74A335D0-68B6-41F6-9DCC-1CBBB5F990B3}"/>
              </a:ext>
            </a:extLst>
          </p:cNvPr>
          <p:cNvSpPr>
            <a:spLocks noGrp="1"/>
          </p:cNvSpPr>
          <p:nvPr/>
        </p:nvSpPr>
        <p:spPr>
          <a:xfrm>
            <a:off x="9191625" y="3048000"/>
            <a:ext cx="2333625" cy="17145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Invite the reader to attend, volunteer, donate, or learn more.</a:t>
            </a:r>
          </a:p>
        </p:txBody>
      </p:sp>
      <p:sp>
        <p:nvSpPr>
          <p:cNvPr id="20" name="Rectangle: Rounded Corners 19">
            <a:extLst>
              <a:ext uri="{FF2B5EF4-FFF2-40B4-BE49-F238E27FC236}">
                <a16:creationId xmlns:a16="http://schemas.microsoft.com/office/drawing/2014/main" id="{9FCDC412-870E-41A3-9B0D-13A12C360186}"/>
              </a:ext>
            </a:extLst>
          </p:cNvPr>
          <p:cNvSpPr>
            <a:spLocks noGrp="1"/>
          </p:cNvSpPr>
          <p:nvPr/>
        </p:nvSpPr>
        <p:spPr>
          <a:xfrm>
            <a:off x="762000" y="5191125"/>
            <a:ext cx="10668000" cy="742950"/>
          </a:xfrm>
          <a:prstGeom prst="roundRect">
            <a:avLst>
              <a:gd name="adj" fmla="val 10256"/>
            </a:avLst>
          </a:prstGeom>
          <a:solidFill>
            <a:srgbClr val="EEF5FA"/>
          </a:solidFill>
          <a:ln w="0">
            <a:noFill/>
          </a:ln>
        </p:spPr>
        <p:txBody>
          <a:bodyPr/>
          <a:lstStyle/>
          <a:p>
            <a:endParaRPr lang="en-US"/>
          </a:p>
        </p:txBody>
      </p:sp>
      <p:sp>
        <p:nvSpPr>
          <p:cNvPr id="21" name="Rectangle 20">
            <a:extLst>
              <a:ext uri="{FF2B5EF4-FFF2-40B4-BE49-F238E27FC236}">
                <a16:creationId xmlns:a16="http://schemas.microsoft.com/office/drawing/2014/main" id="{86BD35D9-0F01-4D1B-B033-178A92E01420}"/>
              </a:ext>
            </a:extLst>
          </p:cNvPr>
          <p:cNvSpPr>
            <a:spLocks noGrp="1"/>
          </p:cNvSpPr>
          <p:nvPr/>
        </p:nvSpPr>
        <p:spPr>
          <a:xfrm>
            <a:off x="1000125" y="5314950"/>
            <a:ext cx="10191750" cy="476250"/>
          </a:xfrm>
          <a:prstGeom prst="rect">
            <a:avLst/>
          </a:prstGeom>
          <a:noFill/>
          <a:ln w="0">
            <a:noFill/>
          </a:ln>
        </p:spPr>
        <p:txBody>
          <a:bodyPr anchor="ctr">
            <a:normAutofit fontScale="93276"/>
          </a:bodyPr>
          <a:lstStyle/>
          <a:p>
            <a:pPr algn="ctr">
              <a:defRPr sz="1725" b="1">
                <a:solidFill>
                  <a:srgbClr val="172B4D"/>
                </a:solidFill>
                <a:latin typeface="DejaVu Sans"/>
                <a:ea typeface="DejaVu Sans"/>
                <a:cs typeface="DejaVu Sans"/>
              </a:defRPr>
            </a:pPr>
            <a:r>
              <a:rPr sz="1725" b="1">
                <a:solidFill>
                  <a:srgbClr val="172B4D"/>
                </a:solidFill>
                <a:latin typeface="DejaVu Sans"/>
                <a:ea typeface="DejaVu Sans"/>
                <a:cs typeface="DejaVu Sans"/>
              </a:rPr>
              <a:t>Aim for 100–250 words, one strong image, and a headline that names the real subject.</a:t>
            </a:r>
          </a:p>
        </p:txBody>
      </p:sp>
      <p:sp>
        <p:nvSpPr>
          <p:cNvPr id="22" name="Rectangle 21">
            <a:extLst>
              <a:ext uri="{FF2B5EF4-FFF2-40B4-BE49-F238E27FC236}">
                <a16:creationId xmlns:a16="http://schemas.microsoft.com/office/drawing/2014/main" id="{7AC98077-9A92-4CA8-A472-0FDACFAC9423}"/>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3" name="Rectangle 22">
            <a:extLst>
              <a:ext uri="{FF2B5EF4-FFF2-40B4-BE49-F238E27FC236}">
                <a16:creationId xmlns:a16="http://schemas.microsoft.com/office/drawing/2014/main" id="{3289AAE5-281A-4350-81CE-DAF487F29284}"/>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09</a:t>
            </a:r>
          </a:p>
        </p:txBody>
      </p:sp>
    </p:spTree>
    <p:extLst>
      <p:ext uri="{BB962C8B-B14F-4D97-AF65-F5344CB8AC3E}">
        <p14:creationId xmlns:p14="http://schemas.microsoft.com/office/powerpoint/2010/main" val="1034775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DD77581-2F29-4028-9C21-F7E78DF2F542}"/>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Brand and </a:t>
            </a:r>
            <a:r>
              <a:rPr lang="en-US" sz="2850" b="1" dirty="0">
                <a:solidFill>
                  <a:srgbClr val="172B4D"/>
                </a:solidFill>
                <a:latin typeface="DejaVu Sans"/>
                <a:ea typeface="DejaVu Sans"/>
                <a:cs typeface="DejaVu Sans"/>
              </a:rPr>
              <a:t>V</a:t>
            </a:r>
            <a:r>
              <a:rPr sz="2850" b="1" dirty="0">
                <a:solidFill>
                  <a:srgbClr val="172B4D"/>
                </a:solidFill>
                <a:latin typeface="DejaVu Sans"/>
                <a:ea typeface="DejaVu Sans"/>
                <a:cs typeface="DejaVu Sans"/>
              </a:rPr>
              <a:t>isual </a:t>
            </a:r>
            <a:r>
              <a:rPr lang="en-US" sz="2850" b="1" dirty="0">
                <a:solidFill>
                  <a:srgbClr val="172B4D"/>
                </a:solidFill>
                <a:latin typeface="DejaVu Sans"/>
                <a:ea typeface="DejaVu Sans"/>
                <a:cs typeface="DejaVu Sans"/>
              </a:rPr>
              <a:t>C</a:t>
            </a:r>
            <a:r>
              <a:rPr sz="2850" b="1" dirty="0">
                <a:solidFill>
                  <a:srgbClr val="172B4D"/>
                </a:solidFill>
                <a:latin typeface="DejaVu Sans"/>
                <a:ea typeface="DejaVu Sans"/>
                <a:cs typeface="DejaVu Sans"/>
              </a:rPr>
              <a:t>onsistency</a:t>
            </a:r>
          </a:p>
        </p:txBody>
      </p:sp>
      <p:sp>
        <p:nvSpPr>
          <p:cNvPr id="2" name="Rectangle 1">
            <a:extLst>
              <a:ext uri="{FF2B5EF4-FFF2-40B4-BE49-F238E27FC236}">
                <a16:creationId xmlns:a16="http://schemas.microsoft.com/office/drawing/2014/main" id="{F2F11F40-82F0-4749-AED4-0975A0CD4515}"/>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D6895517-8147-4F84-AA36-1E1FFE18992F}"/>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A few repeatable choices make every page feel connected</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1237C415-11AE-4096-87C3-4F8664C3AD6D}"/>
              </a:ext>
            </a:extLst>
          </p:cNvPr>
          <p:cNvSpPr>
            <a:spLocks noGrp="1"/>
          </p:cNvSpPr>
          <p:nvPr/>
        </p:nvSpPr>
        <p:spPr>
          <a:xfrm>
            <a:off x="781050" y="1581150"/>
            <a:ext cx="16192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LOGO</a:t>
            </a:r>
          </a:p>
        </p:txBody>
      </p:sp>
      <p:sp>
        <p:nvSpPr>
          <p:cNvPr id="5" name="Rectangle 4">
            <a:extLst>
              <a:ext uri="{FF2B5EF4-FFF2-40B4-BE49-F238E27FC236}">
                <a16:creationId xmlns:a16="http://schemas.microsoft.com/office/drawing/2014/main" id="{0C1DB27C-CCF8-458C-BC03-2125FF927646}"/>
              </a:ext>
            </a:extLst>
          </p:cNvPr>
          <p:cNvSpPr>
            <a:spLocks noGrp="1"/>
          </p:cNvSpPr>
          <p:nvPr/>
        </p:nvSpPr>
        <p:spPr>
          <a:xfrm>
            <a:off x="781050" y="1924050"/>
            <a:ext cx="4476750" cy="714375"/>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Use the correct club and Rotary marks at a readable size.</a:t>
            </a:r>
          </a:p>
        </p:txBody>
      </p:sp>
      <p:sp>
        <p:nvSpPr>
          <p:cNvPr id="6" name="Rectangle 5">
            <a:extLst>
              <a:ext uri="{FF2B5EF4-FFF2-40B4-BE49-F238E27FC236}">
                <a16:creationId xmlns:a16="http://schemas.microsoft.com/office/drawing/2014/main" id="{DB4C1488-C5E9-4013-9313-A1F397701152}"/>
              </a:ext>
            </a:extLst>
          </p:cNvPr>
          <p:cNvSpPr>
            <a:spLocks noGrp="1"/>
          </p:cNvSpPr>
          <p:nvPr/>
        </p:nvSpPr>
        <p:spPr>
          <a:xfrm>
            <a:off x="781050" y="2800350"/>
            <a:ext cx="1619250" cy="266700"/>
          </a:xfrm>
          <a:prstGeom prst="rect">
            <a:avLst/>
          </a:prstGeom>
          <a:noFill/>
          <a:ln w="0">
            <a:noFill/>
          </a:ln>
        </p:spPr>
        <p:txBody>
          <a:bodyPr anchor="ctr">
            <a:normAutofit/>
          </a:bodyPr>
          <a:lstStyle/>
          <a:p>
            <a:pPr algn="l">
              <a:defRPr sz="1050" b="1">
                <a:solidFill>
                  <a:srgbClr val="F5A623"/>
                </a:solidFill>
                <a:latin typeface="DejaVu Sans"/>
                <a:ea typeface="DejaVu Sans"/>
                <a:cs typeface="DejaVu Sans"/>
              </a:defRPr>
            </a:pPr>
            <a:r>
              <a:rPr sz="1050" b="1">
                <a:solidFill>
                  <a:srgbClr val="F5A623"/>
                </a:solidFill>
                <a:latin typeface="DejaVu Sans"/>
                <a:ea typeface="DejaVu Sans"/>
                <a:cs typeface="DejaVu Sans"/>
              </a:rPr>
              <a:t>COLOR</a:t>
            </a:r>
          </a:p>
        </p:txBody>
      </p:sp>
      <p:sp>
        <p:nvSpPr>
          <p:cNvPr id="7" name="Rectangle 6">
            <a:extLst>
              <a:ext uri="{FF2B5EF4-FFF2-40B4-BE49-F238E27FC236}">
                <a16:creationId xmlns:a16="http://schemas.microsoft.com/office/drawing/2014/main" id="{10526869-9C27-4646-8D64-941CBF4421C3}"/>
              </a:ext>
            </a:extLst>
          </p:cNvPr>
          <p:cNvSpPr>
            <a:spLocks noGrp="1"/>
          </p:cNvSpPr>
          <p:nvPr/>
        </p:nvSpPr>
        <p:spPr>
          <a:xfrm>
            <a:off x="781050" y="3143250"/>
            <a:ext cx="4476750" cy="714375"/>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Choose a small palette and use it consistently.</a:t>
            </a:r>
          </a:p>
        </p:txBody>
      </p:sp>
      <p:sp>
        <p:nvSpPr>
          <p:cNvPr id="8" name="Rectangle 7">
            <a:extLst>
              <a:ext uri="{FF2B5EF4-FFF2-40B4-BE49-F238E27FC236}">
                <a16:creationId xmlns:a16="http://schemas.microsoft.com/office/drawing/2014/main" id="{D9449623-ECEE-4276-B5EE-8F3C7A2B7586}"/>
              </a:ext>
            </a:extLst>
          </p:cNvPr>
          <p:cNvSpPr>
            <a:spLocks noGrp="1"/>
          </p:cNvSpPr>
          <p:nvPr/>
        </p:nvSpPr>
        <p:spPr>
          <a:xfrm>
            <a:off x="781050" y="4019550"/>
            <a:ext cx="16192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TYPE</a:t>
            </a:r>
          </a:p>
        </p:txBody>
      </p:sp>
      <p:sp>
        <p:nvSpPr>
          <p:cNvPr id="9" name="Rectangle 8">
            <a:extLst>
              <a:ext uri="{FF2B5EF4-FFF2-40B4-BE49-F238E27FC236}">
                <a16:creationId xmlns:a16="http://schemas.microsoft.com/office/drawing/2014/main" id="{17460FFB-58A4-4C62-AE06-1E829C50BBFA}"/>
              </a:ext>
            </a:extLst>
          </p:cNvPr>
          <p:cNvSpPr>
            <a:spLocks noGrp="1"/>
          </p:cNvSpPr>
          <p:nvPr/>
        </p:nvSpPr>
        <p:spPr>
          <a:xfrm>
            <a:off x="781050" y="4362450"/>
            <a:ext cx="4476750" cy="714375"/>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Limit font choices and keep headings clearly larger than body text.</a:t>
            </a:r>
          </a:p>
        </p:txBody>
      </p:sp>
      <p:sp>
        <p:nvSpPr>
          <p:cNvPr id="10" name="Rectangle: Rounded Corners 9">
            <a:extLst>
              <a:ext uri="{FF2B5EF4-FFF2-40B4-BE49-F238E27FC236}">
                <a16:creationId xmlns:a16="http://schemas.microsoft.com/office/drawing/2014/main" id="{B159F286-0AF7-460D-AD6A-60812EF4AFF8}"/>
              </a:ext>
            </a:extLst>
          </p:cNvPr>
          <p:cNvSpPr>
            <a:spLocks noGrp="1"/>
          </p:cNvSpPr>
          <p:nvPr/>
        </p:nvSpPr>
        <p:spPr>
          <a:xfrm>
            <a:off x="6000750" y="1524000"/>
            <a:ext cx="4953000" cy="3476625"/>
          </a:xfrm>
          <a:prstGeom prst="roundRect">
            <a:avLst>
              <a:gd name="adj" fmla="val 2192"/>
            </a:avLst>
          </a:prstGeom>
          <a:solidFill>
            <a:srgbClr val="172B4D"/>
          </a:solidFill>
          <a:ln w="0">
            <a:noFill/>
          </a:ln>
        </p:spPr>
        <p:txBody>
          <a:bodyPr/>
          <a:lstStyle/>
          <a:p>
            <a:endParaRPr lang="en-US"/>
          </a:p>
        </p:txBody>
      </p:sp>
      <p:sp>
        <p:nvSpPr>
          <p:cNvPr id="11" name="Rectangle: Rounded Corners 10">
            <a:extLst>
              <a:ext uri="{FF2B5EF4-FFF2-40B4-BE49-F238E27FC236}">
                <a16:creationId xmlns:a16="http://schemas.microsoft.com/office/drawing/2014/main" id="{28D9A537-5B7A-4200-90DD-7842B5AEB9EE}"/>
              </a:ext>
            </a:extLst>
          </p:cNvPr>
          <p:cNvSpPr>
            <a:spLocks noGrp="1"/>
          </p:cNvSpPr>
          <p:nvPr/>
        </p:nvSpPr>
        <p:spPr>
          <a:xfrm>
            <a:off x="6429375" y="2000250"/>
            <a:ext cx="819150" cy="819150"/>
          </a:xfrm>
          <a:prstGeom prst="roundRect">
            <a:avLst>
              <a:gd name="adj" fmla="val 9302"/>
            </a:avLst>
          </a:prstGeom>
          <a:solidFill>
            <a:srgbClr val="F5A623"/>
          </a:solidFill>
          <a:ln w="0">
            <a:noFill/>
          </a:ln>
        </p:spPr>
        <p:txBody>
          <a:bodyPr/>
          <a:lstStyle/>
          <a:p>
            <a:endParaRPr lang="en-US"/>
          </a:p>
        </p:txBody>
      </p:sp>
      <p:sp>
        <p:nvSpPr>
          <p:cNvPr id="12" name="Rectangle 11">
            <a:extLst>
              <a:ext uri="{FF2B5EF4-FFF2-40B4-BE49-F238E27FC236}">
                <a16:creationId xmlns:a16="http://schemas.microsoft.com/office/drawing/2014/main" id="{D8A1A895-0FB2-4A25-9DB8-E127D1ACAE20}"/>
              </a:ext>
            </a:extLst>
          </p:cNvPr>
          <p:cNvSpPr>
            <a:spLocks noGrp="1"/>
          </p:cNvSpPr>
          <p:nvPr/>
        </p:nvSpPr>
        <p:spPr>
          <a:xfrm>
            <a:off x="6429375" y="2000250"/>
            <a:ext cx="819150" cy="819150"/>
          </a:xfrm>
          <a:prstGeom prst="rect">
            <a:avLst/>
          </a:prstGeom>
          <a:noFill/>
          <a:ln w="0">
            <a:noFill/>
          </a:ln>
        </p:spPr>
        <p:txBody>
          <a:bodyPr anchor="ctr">
            <a:normAutofit/>
          </a:bodyPr>
          <a:lstStyle/>
          <a:p>
            <a:pPr algn="ctr">
              <a:defRPr sz="2625" b="1">
                <a:solidFill>
                  <a:srgbClr val="172B4D"/>
                </a:solidFill>
                <a:latin typeface="DejaVu Sans"/>
                <a:ea typeface="DejaVu Sans"/>
                <a:cs typeface="DejaVu Sans"/>
              </a:defRPr>
            </a:pPr>
            <a:r>
              <a:rPr sz="2625" b="1">
                <a:solidFill>
                  <a:srgbClr val="172B4D"/>
                </a:solidFill>
                <a:latin typeface="DejaVu Sans"/>
                <a:ea typeface="DejaVu Sans"/>
                <a:cs typeface="DejaVu Sans"/>
              </a:rPr>
              <a:t>R</a:t>
            </a:r>
          </a:p>
        </p:txBody>
      </p:sp>
      <p:sp>
        <p:nvSpPr>
          <p:cNvPr id="13" name="Rectangle 12">
            <a:extLst>
              <a:ext uri="{FF2B5EF4-FFF2-40B4-BE49-F238E27FC236}">
                <a16:creationId xmlns:a16="http://schemas.microsoft.com/office/drawing/2014/main" id="{56057E76-0EB5-4D00-A63F-D75CAABBEAAB}"/>
              </a:ext>
            </a:extLst>
          </p:cNvPr>
          <p:cNvSpPr>
            <a:spLocks noGrp="1"/>
          </p:cNvSpPr>
          <p:nvPr/>
        </p:nvSpPr>
        <p:spPr>
          <a:xfrm>
            <a:off x="7524750" y="2000250"/>
            <a:ext cx="2857500" cy="428625"/>
          </a:xfrm>
          <a:prstGeom prst="rect">
            <a:avLst/>
          </a:prstGeom>
          <a:noFill/>
          <a:ln w="0">
            <a:noFill/>
          </a:ln>
        </p:spPr>
        <p:txBody>
          <a:bodyPr anchor="ctr">
            <a:normAutofit/>
          </a:bodyPr>
          <a:lstStyle/>
          <a:p>
            <a:pPr algn="l">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Your Rotary Club</a:t>
            </a:r>
          </a:p>
        </p:txBody>
      </p:sp>
      <p:sp>
        <p:nvSpPr>
          <p:cNvPr id="14" name="Rectangle 13">
            <a:extLst>
              <a:ext uri="{FF2B5EF4-FFF2-40B4-BE49-F238E27FC236}">
                <a16:creationId xmlns:a16="http://schemas.microsoft.com/office/drawing/2014/main" id="{08F1E07B-6ED2-4333-A101-3EF25DF40F19}"/>
              </a:ext>
            </a:extLst>
          </p:cNvPr>
          <p:cNvSpPr>
            <a:spLocks noGrp="1"/>
          </p:cNvSpPr>
          <p:nvPr/>
        </p:nvSpPr>
        <p:spPr>
          <a:xfrm>
            <a:off x="7524750" y="2447925"/>
            <a:ext cx="2857500" cy="304800"/>
          </a:xfrm>
          <a:prstGeom prst="rect">
            <a:avLst/>
          </a:prstGeom>
          <a:noFill/>
          <a:ln w="0">
            <a:noFill/>
          </a:ln>
        </p:spPr>
        <p:txBody>
          <a:bodyPr anchor="ctr">
            <a:normAutofit/>
          </a:bodyPr>
          <a:lstStyle/>
          <a:p>
            <a:pPr algn="l">
              <a:defRPr sz="1350" b="0">
                <a:solidFill>
                  <a:srgbClr val="CDE4F4"/>
                </a:solidFill>
                <a:latin typeface="DejaVu Sans"/>
                <a:ea typeface="DejaVu Sans"/>
                <a:cs typeface="DejaVu Sans"/>
              </a:defRPr>
            </a:pPr>
            <a:r>
              <a:rPr sz="1350" b="0">
                <a:solidFill>
                  <a:srgbClr val="CDE4F4"/>
                </a:solidFill>
                <a:latin typeface="DejaVu Sans"/>
                <a:ea typeface="DejaVu Sans"/>
                <a:cs typeface="DejaVu Sans"/>
              </a:rPr>
              <a:t>Service in our community</a:t>
            </a:r>
          </a:p>
        </p:txBody>
      </p:sp>
      <p:sp>
        <p:nvSpPr>
          <p:cNvPr id="15" name="Rectangle: Rounded Corners 14">
            <a:extLst>
              <a:ext uri="{FF2B5EF4-FFF2-40B4-BE49-F238E27FC236}">
                <a16:creationId xmlns:a16="http://schemas.microsoft.com/office/drawing/2014/main" id="{8864105C-F049-48C0-9184-6052A37DCFD1}"/>
              </a:ext>
            </a:extLst>
          </p:cNvPr>
          <p:cNvSpPr>
            <a:spLocks noGrp="1"/>
          </p:cNvSpPr>
          <p:nvPr/>
        </p:nvSpPr>
        <p:spPr>
          <a:xfrm>
            <a:off x="6429375" y="3209925"/>
            <a:ext cx="1524000" cy="400050"/>
          </a:xfrm>
          <a:prstGeom prst="roundRect">
            <a:avLst>
              <a:gd name="adj" fmla="val 19048"/>
            </a:avLst>
          </a:prstGeom>
          <a:solidFill>
            <a:srgbClr val="0067C8"/>
          </a:solidFill>
          <a:ln w="0">
            <a:noFill/>
          </a:ln>
        </p:spPr>
        <p:txBody>
          <a:bodyPr/>
          <a:lstStyle/>
          <a:p>
            <a:endParaRPr lang="en-US"/>
          </a:p>
        </p:txBody>
      </p:sp>
      <p:sp>
        <p:nvSpPr>
          <p:cNvPr id="16" name="Rectangle 15">
            <a:extLst>
              <a:ext uri="{FF2B5EF4-FFF2-40B4-BE49-F238E27FC236}">
                <a16:creationId xmlns:a16="http://schemas.microsoft.com/office/drawing/2014/main" id="{F0894410-E59A-4EBB-A614-C02B1C02C283}"/>
              </a:ext>
            </a:extLst>
          </p:cNvPr>
          <p:cNvSpPr>
            <a:spLocks noGrp="1"/>
          </p:cNvSpPr>
          <p:nvPr/>
        </p:nvSpPr>
        <p:spPr>
          <a:xfrm>
            <a:off x="6429375" y="3219450"/>
            <a:ext cx="1524000" cy="381000"/>
          </a:xfrm>
          <a:prstGeom prst="rect">
            <a:avLst/>
          </a:prstGeom>
          <a:noFill/>
          <a:ln w="0">
            <a:noFill/>
          </a:ln>
        </p:spPr>
        <p:txBody>
          <a:bodyPr anchor="ctr">
            <a:normAutofit/>
          </a:bodyPr>
          <a:lstStyle/>
          <a:p>
            <a:pPr algn="ctr">
              <a:defRPr sz="1050" b="1">
                <a:solidFill>
                  <a:srgbClr val="FFFFFF"/>
                </a:solidFill>
                <a:latin typeface="DejaVu Sans"/>
                <a:ea typeface="DejaVu Sans"/>
                <a:cs typeface="DejaVu Sans"/>
              </a:defRPr>
            </a:pPr>
            <a:r>
              <a:rPr sz="1050" b="1">
                <a:solidFill>
                  <a:srgbClr val="FFFFFF"/>
                </a:solidFill>
                <a:latin typeface="DejaVu Sans"/>
                <a:ea typeface="DejaVu Sans"/>
                <a:cs typeface="DejaVu Sans"/>
              </a:rPr>
              <a:t>LEARN MORE</a:t>
            </a:r>
          </a:p>
        </p:txBody>
      </p:sp>
      <p:sp>
        <p:nvSpPr>
          <p:cNvPr id="17" name="Rectangle: Rounded Corners 16">
            <a:extLst>
              <a:ext uri="{FF2B5EF4-FFF2-40B4-BE49-F238E27FC236}">
                <a16:creationId xmlns:a16="http://schemas.microsoft.com/office/drawing/2014/main" id="{B8040592-D2DB-4945-B5D7-AA85BD41BACF}"/>
              </a:ext>
            </a:extLst>
          </p:cNvPr>
          <p:cNvSpPr>
            <a:spLocks noGrp="1"/>
          </p:cNvSpPr>
          <p:nvPr/>
        </p:nvSpPr>
        <p:spPr>
          <a:xfrm>
            <a:off x="8153400" y="3209925"/>
            <a:ext cx="1524000" cy="400050"/>
          </a:xfrm>
          <a:prstGeom prst="roundRect">
            <a:avLst>
              <a:gd name="adj" fmla="val 19048"/>
            </a:avLst>
          </a:prstGeom>
          <a:solidFill>
            <a:srgbClr val="F5A623"/>
          </a:solidFill>
          <a:ln w="0">
            <a:noFill/>
          </a:ln>
        </p:spPr>
        <p:txBody>
          <a:bodyPr/>
          <a:lstStyle/>
          <a:p>
            <a:endParaRPr lang="en-US"/>
          </a:p>
        </p:txBody>
      </p:sp>
      <p:sp>
        <p:nvSpPr>
          <p:cNvPr id="18" name="Rectangle 17">
            <a:extLst>
              <a:ext uri="{FF2B5EF4-FFF2-40B4-BE49-F238E27FC236}">
                <a16:creationId xmlns:a16="http://schemas.microsoft.com/office/drawing/2014/main" id="{5D11E678-2D4A-48DC-A2BF-6E2905DE7C66}"/>
              </a:ext>
            </a:extLst>
          </p:cNvPr>
          <p:cNvSpPr>
            <a:spLocks noGrp="1"/>
          </p:cNvSpPr>
          <p:nvPr/>
        </p:nvSpPr>
        <p:spPr>
          <a:xfrm>
            <a:off x="8153400" y="3219450"/>
            <a:ext cx="1524000" cy="381000"/>
          </a:xfrm>
          <a:prstGeom prst="rect">
            <a:avLst/>
          </a:prstGeom>
          <a:noFill/>
          <a:ln w="0">
            <a:noFill/>
          </a:ln>
        </p:spPr>
        <p:txBody>
          <a:bodyPr anchor="ctr">
            <a:normAutofit/>
          </a:bodyPr>
          <a:lstStyle/>
          <a:p>
            <a:pPr algn="ctr">
              <a:defRPr sz="1050" b="1">
                <a:solidFill>
                  <a:srgbClr val="172B4D"/>
                </a:solidFill>
                <a:latin typeface="DejaVu Sans"/>
                <a:ea typeface="DejaVu Sans"/>
                <a:cs typeface="DejaVu Sans"/>
              </a:defRPr>
            </a:pPr>
            <a:r>
              <a:rPr sz="1050" b="1">
                <a:solidFill>
                  <a:srgbClr val="172B4D"/>
                </a:solidFill>
                <a:latin typeface="DejaVu Sans"/>
                <a:ea typeface="DejaVu Sans"/>
                <a:cs typeface="DejaVu Sans"/>
              </a:rPr>
              <a:t>VISIT US</a:t>
            </a:r>
          </a:p>
        </p:txBody>
      </p:sp>
      <p:sp>
        <p:nvSpPr>
          <p:cNvPr id="19" name="Rectangle 18">
            <a:extLst>
              <a:ext uri="{FF2B5EF4-FFF2-40B4-BE49-F238E27FC236}">
                <a16:creationId xmlns:a16="http://schemas.microsoft.com/office/drawing/2014/main" id="{2B91AC51-AE8B-42FF-8CC9-7E585455EC66}"/>
              </a:ext>
            </a:extLst>
          </p:cNvPr>
          <p:cNvSpPr>
            <a:spLocks noGrp="1"/>
          </p:cNvSpPr>
          <p:nvPr/>
        </p:nvSpPr>
        <p:spPr>
          <a:xfrm>
            <a:off x="6429375" y="4048125"/>
            <a:ext cx="3857625" cy="51435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dirty="0">
                <a:solidFill>
                  <a:srgbClr val="FFFFFF"/>
                </a:solidFill>
                <a:latin typeface="DejaVu Sans"/>
                <a:ea typeface="DejaVu Sans"/>
                <a:cs typeface="DejaVu Sans"/>
              </a:rPr>
              <a:t>Good photography, generous whitespace, and readable contrast</a:t>
            </a:r>
            <a:r>
              <a:rPr lang="en-US" sz="1350" b="1" dirty="0">
                <a:solidFill>
                  <a:srgbClr val="FFFFFF"/>
                </a:solidFill>
                <a:latin typeface="DejaVu Sans"/>
                <a:ea typeface="DejaVu Sans"/>
                <a:cs typeface="DejaVu Sans"/>
              </a:rPr>
              <a:t>.</a:t>
            </a:r>
            <a:endParaRPr sz="1350" b="1" dirty="0">
              <a:solidFill>
                <a:srgbClr val="FFFFFF"/>
              </a:solidFill>
              <a:latin typeface="DejaVu Sans"/>
              <a:ea typeface="DejaVu Sans"/>
              <a:cs typeface="DejaVu Sans"/>
            </a:endParaRPr>
          </a:p>
        </p:txBody>
      </p:sp>
      <p:sp>
        <p:nvSpPr>
          <p:cNvPr id="20" name="Rectangle 19">
            <a:extLst>
              <a:ext uri="{FF2B5EF4-FFF2-40B4-BE49-F238E27FC236}">
                <a16:creationId xmlns:a16="http://schemas.microsoft.com/office/drawing/2014/main" id="{69BB02A7-9467-436E-9DD3-0F2741A2BE11}"/>
              </a:ext>
            </a:extLst>
          </p:cNvPr>
          <p:cNvSpPr>
            <a:spLocks noGrp="1"/>
          </p:cNvSpPr>
          <p:nvPr/>
        </p:nvSpPr>
        <p:spPr>
          <a:xfrm>
            <a:off x="762000" y="5476875"/>
            <a:ext cx="10287000" cy="495300"/>
          </a:xfrm>
          <a:prstGeom prst="rect">
            <a:avLst/>
          </a:prstGeom>
          <a:noFill/>
          <a:ln w="0">
            <a:noFill/>
          </a:ln>
        </p:spPr>
        <p:txBody>
          <a:bodyPr anchor="ctr">
            <a:normAutofit/>
          </a:bodyPr>
          <a:lstStyle/>
          <a:p>
            <a:pPr algn="ctr">
              <a:defRPr sz="1875" b="1">
                <a:solidFill>
                  <a:srgbClr val="172B4D"/>
                </a:solidFill>
                <a:latin typeface="DejaVu Sans"/>
                <a:ea typeface="DejaVu Sans"/>
                <a:cs typeface="DejaVu Sans"/>
              </a:defRPr>
            </a:pPr>
            <a:r>
              <a:rPr sz="1875" b="1">
                <a:solidFill>
                  <a:srgbClr val="172B4D"/>
                </a:solidFill>
                <a:latin typeface="DejaVu Sans"/>
                <a:ea typeface="DejaVu Sans"/>
                <a:cs typeface="DejaVu Sans"/>
              </a:rPr>
              <a:t>Consistency builds recognition. Accuracy builds trust.</a:t>
            </a:r>
          </a:p>
        </p:txBody>
      </p:sp>
      <p:sp>
        <p:nvSpPr>
          <p:cNvPr id="21" name="Rectangle 20">
            <a:extLst>
              <a:ext uri="{FF2B5EF4-FFF2-40B4-BE49-F238E27FC236}">
                <a16:creationId xmlns:a16="http://schemas.microsoft.com/office/drawing/2014/main" id="{E74BBD75-ACA0-44C5-B2EC-A7D14725FD4D}"/>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2" name="Rectangle 21">
            <a:extLst>
              <a:ext uri="{FF2B5EF4-FFF2-40B4-BE49-F238E27FC236}">
                <a16:creationId xmlns:a16="http://schemas.microsoft.com/office/drawing/2014/main" id="{285614C6-388B-4A57-B8B1-ED06C1D57571}"/>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10</a:t>
            </a:r>
          </a:p>
        </p:txBody>
      </p:sp>
    </p:spTree>
    <p:extLst>
      <p:ext uri="{BB962C8B-B14F-4D97-AF65-F5344CB8AC3E}">
        <p14:creationId xmlns:p14="http://schemas.microsoft.com/office/powerpoint/2010/main" val="1343802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E45AF01-17CA-491A-B008-03DC52D69058}"/>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Common </a:t>
            </a:r>
            <a:r>
              <a:rPr lang="en-US" sz="2850" b="1" dirty="0">
                <a:solidFill>
                  <a:srgbClr val="172B4D"/>
                </a:solidFill>
                <a:latin typeface="DejaVu Sans"/>
                <a:ea typeface="DejaVu Sans"/>
                <a:cs typeface="DejaVu Sans"/>
              </a:rPr>
              <a:t>Website Mistakes</a:t>
            </a:r>
            <a:endParaRPr sz="2850" b="1" dirty="0">
              <a:solidFill>
                <a:srgbClr val="172B4D"/>
              </a:solidFill>
              <a:latin typeface="DejaVu Sans"/>
              <a:ea typeface="DejaVu Sans"/>
              <a:cs typeface="DejaVu Sans"/>
            </a:endParaRPr>
          </a:p>
        </p:txBody>
      </p:sp>
      <p:sp>
        <p:nvSpPr>
          <p:cNvPr id="2" name="Rectangle 1">
            <a:extLst>
              <a:ext uri="{FF2B5EF4-FFF2-40B4-BE49-F238E27FC236}">
                <a16:creationId xmlns:a16="http://schemas.microsoft.com/office/drawing/2014/main" id="{C82E4173-89C7-4B26-ABB7-D32BD9FA8767}"/>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7ED77FC0-F434-4BE9-878C-AAD2BC5228E8}"/>
              </a:ext>
            </a:extLst>
          </p:cNvPr>
          <p:cNvSpPr>
            <a:spLocks noGrp="1"/>
          </p:cNvSpPr>
          <p:nvPr/>
        </p:nvSpPr>
        <p:spPr>
          <a:xfrm>
            <a:off x="762000" y="1524000"/>
            <a:ext cx="76200" cy="1000125"/>
          </a:xfrm>
          <a:prstGeom prst="rect">
            <a:avLst/>
          </a:prstGeom>
          <a:solidFill>
            <a:srgbClr val="C83E4D"/>
          </a:solidFill>
          <a:ln w="0">
            <a:noFill/>
          </a:ln>
        </p:spPr>
        <p:txBody>
          <a:bodyPr/>
          <a:lstStyle/>
          <a:p>
            <a:endParaRPr lang="en-US"/>
          </a:p>
        </p:txBody>
      </p:sp>
      <p:sp>
        <p:nvSpPr>
          <p:cNvPr id="4" name="Rectangle 3">
            <a:extLst>
              <a:ext uri="{FF2B5EF4-FFF2-40B4-BE49-F238E27FC236}">
                <a16:creationId xmlns:a16="http://schemas.microsoft.com/office/drawing/2014/main" id="{50DCF3CE-56F7-4CCC-8EC5-83182CA7419D}"/>
              </a:ext>
            </a:extLst>
          </p:cNvPr>
          <p:cNvSpPr>
            <a:spLocks noGrp="1"/>
          </p:cNvSpPr>
          <p:nvPr/>
        </p:nvSpPr>
        <p:spPr>
          <a:xfrm>
            <a:off x="1047750" y="1524000"/>
            <a:ext cx="1905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OUTDATED</a:t>
            </a:r>
          </a:p>
        </p:txBody>
      </p:sp>
      <p:sp>
        <p:nvSpPr>
          <p:cNvPr id="5" name="Rectangle 4">
            <a:extLst>
              <a:ext uri="{FF2B5EF4-FFF2-40B4-BE49-F238E27FC236}">
                <a16:creationId xmlns:a16="http://schemas.microsoft.com/office/drawing/2014/main" id="{6C92827A-C557-4176-9E85-78F944B7492A}"/>
              </a:ext>
            </a:extLst>
          </p:cNvPr>
          <p:cNvSpPr>
            <a:spLocks noGrp="1"/>
          </p:cNvSpPr>
          <p:nvPr/>
        </p:nvSpPr>
        <p:spPr>
          <a:xfrm>
            <a:off x="1047750" y="1857375"/>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Old officers, past events, or incorrect meeting information</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6" name="Rectangle 5">
            <a:extLst>
              <a:ext uri="{FF2B5EF4-FFF2-40B4-BE49-F238E27FC236}">
                <a16:creationId xmlns:a16="http://schemas.microsoft.com/office/drawing/2014/main" id="{364CA412-4F9D-457F-87F2-8E8369E60760}"/>
              </a:ext>
            </a:extLst>
          </p:cNvPr>
          <p:cNvSpPr>
            <a:spLocks noGrp="1"/>
          </p:cNvSpPr>
          <p:nvPr/>
        </p:nvSpPr>
        <p:spPr>
          <a:xfrm>
            <a:off x="6334125" y="1524000"/>
            <a:ext cx="76200" cy="1000125"/>
          </a:xfrm>
          <a:prstGeom prst="rect">
            <a:avLst/>
          </a:prstGeom>
          <a:solidFill>
            <a:srgbClr val="C83E4D"/>
          </a:solidFill>
          <a:ln w="0">
            <a:noFill/>
          </a:ln>
        </p:spPr>
        <p:txBody>
          <a:bodyPr/>
          <a:lstStyle/>
          <a:p>
            <a:endParaRPr lang="en-US"/>
          </a:p>
        </p:txBody>
      </p:sp>
      <p:sp>
        <p:nvSpPr>
          <p:cNvPr id="7" name="Rectangle 6">
            <a:extLst>
              <a:ext uri="{FF2B5EF4-FFF2-40B4-BE49-F238E27FC236}">
                <a16:creationId xmlns:a16="http://schemas.microsoft.com/office/drawing/2014/main" id="{C7CB6C68-BD8D-45C9-8E5F-0012D1E6AC12}"/>
              </a:ext>
            </a:extLst>
          </p:cNvPr>
          <p:cNvSpPr>
            <a:spLocks noGrp="1"/>
          </p:cNvSpPr>
          <p:nvPr/>
        </p:nvSpPr>
        <p:spPr>
          <a:xfrm>
            <a:off x="6619875" y="1524000"/>
            <a:ext cx="1905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CROWDED</a:t>
            </a:r>
          </a:p>
        </p:txBody>
      </p:sp>
      <p:sp>
        <p:nvSpPr>
          <p:cNvPr id="8" name="Rectangle 7">
            <a:extLst>
              <a:ext uri="{FF2B5EF4-FFF2-40B4-BE49-F238E27FC236}">
                <a16:creationId xmlns:a16="http://schemas.microsoft.com/office/drawing/2014/main" id="{C9D4A348-A68B-43A5-9C78-85B3801FEB51}"/>
              </a:ext>
            </a:extLst>
          </p:cNvPr>
          <p:cNvSpPr>
            <a:spLocks noGrp="1"/>
          </p:cNvSpPr>
          <p:nvPr/>
        </p:nvSpPr>
        <p:spPr>
          <a:xfrm>
            <a:off x="6619875" y="1857375"/>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Long pages, giant menus, and competing calls to action</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9" name="Rectangle 8">
            <a:extLst>
              <a:ext uri="{FF2B5EF4-FFF2-40B4-BE49-F238E27FC236}">
                <a16:creationId xmlns:a16="http://schemas.microsoft.com/office/drawing/2014/main" id="{CD259F94-CD92-4878-B26A-B4EAE24D2B38}"/>
              </a:ext>
            </a:extLst>
          </p:cNvPr>
          <p:cNvSpPr>
            <a:spLocks noGrp="1"/>
          </p:cNvSpPr>
          <p:nvPr/>
        </p:nvSpPr>
        <p:spPr>
          <a:xfrm>
            <a:off x="762000" y="2905125"/>
            <a:ext cx="76200" cy="1000125"/>
          </a:xfrm>
          <a:prstGeom prst="rect">
            <a:avLst/>
          </a:prstGeom>
          <a:solidFill>
            <a:srgbClr val="C83E4D"/>
          </a:solidFill>
          <a:ln w="0">
            <a:noFill/>
          </a:ln>
        </p:spPr>
        <p:txBody>
          <a:bodyPr/>
          <a:lstStyle/>
          <a:p>
            <a:endParaRPr lang="en-US"/>
          </a:p>
        </p:txBody>
      </p:sp>
      <p:sp>
        <p:nvSpPr>
          <p:cNvPr id="10" name="Rectangle 9">
            <a:extLst>
              <a:ext uri="{FF2B5EF4-FFF2-40B4-BE49-F238E27FC236}">
                <a16:creationId xmlns:a16="http://schemas.microsoft.com/office/drawing/2014/main" id="{F8A2F34C-9118-46BF-87D0-A878132A5F89}"/>
              </a:ext>
            </a:extLst>
          </p:cNvPr>
          <p:cNvSpPr>
            <a:spLocks noGrp="1"/>
          </p:cNvSpPr>
          <p:nvPr/>
        </p:nvSpPr>
        <p:spPr>
          <a:xfrm>
            <a:off x="1047750" y="2905125"/>
            <a:ext cx="1905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INWARD</a:t>
            </a:r>
          </a:p>
        </p:txBody>
      </p:sp>
      <p:sp>
        <p:nvSpPr>
          <p:cNvPr id="11" name="Rectangle 10">
            <a:extLst>
              <a:ext uri="{FF2B5EF4-FFF2-40B4-BE49-F238E27FC236}">
                <a16:creationId xmlns:a16="http://schemas.microsoft.com/office/drawing/2014/main" id="{BE9AB087-87F3-4491-A48F-88BB5654B1C8}"/>
              </a:ext>
            </a:extLst>
          </p:cNvPr>
          <p:cNvSpPr>
            <a:spLocks noGrp="1"/>
          </p:cNvSpPr>
          <p:nvPr/>
        </p:nvSpPr>
        <p:spPr>
          <a:xfrm>
            <a:off x="1047750" y="3238500"/>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Content written only for people who already understand Rotary</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12" name="Rectangle 11">
            <a:extLst>
              <a:ext uri="{FF2B5EF4-FFF2-40B4-BE49-F238E27FC236}">
                <a16:creationId xmlns:a16="http://schemas.microsoft.com/office/drawing/2014/main" id="{97095F44-0D13-416B-A7B7-0CB027A2D804}"/>
              </a:ext>
            </a:extLst>
          </p:cNvPr>
          <p:cNvSpPr>
            <a:spLocks noGrp="1"/>
          </p:cNvSpPr>
          <p:nvPr/>
        </p:nvSpPr>
        <p:spPr>
          <a:xfrm>
            <a:off x="6334125" y="2905125"/>
            <a:ext cx="76200" cy="1000125"/>
          </a:xfrm>
          <a:prstGeom prst="rect">
            <a:avLst/>
          </a:prstGeom>
          <a:solidFill>
            <a:srgbClr val="C83E4D"/>
          </a:solidFill>
          <a:ln w="0">
            <a:noFill/>
          </a:ln>
        </p:spPr>
        <p:txBody>
          <a:bodyPr/>
          <a:lstStyle/>
          <a:p>
            <a:endParaRPr lang="en-US"/>
          </a:p>
        </p:txBody>
      </p:sp>
      <p:sp>
        <p:nvSpPr>
          <p:cNvPr id="13" name="Rectangle 12">
            <a:extLst>
              <a:ext uri="{FF2B5EF4-FFF2-40B4-BE49-F238E27FC236}">
                <a16:creationId xmlns:a16="http://schemas.microsoft.com/office/drawing/2014/main" id="{0917A669-66F1-45E0-8ED4-64D617016B67}"/>
              </a:ext>
            </a:extLst>
          </p:cNvPr>
          <p:cNvSpPr>
            <a:spLocks noGrp="1"/>
          </p:cNvSpPr>
          <p:nvPr/>
        </p:nvSpPr>
        <p:spPr>
          <a:xfrm>
            <a:off x="6619875" y="2905125"/>
            <a:ext cx="1905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BROKEN</a:t>
            </a:r>
          </a:p>
        </p:txBody>
      </p:sp>
      <p:sp>
        <p:nvSpPr>
          <p:cNvPr id="14" name="Rectangle 13">
            <a:extLst>
              <a:ext uri="{FF2B5EF4-FFF2-40B4-BE49-F238E27FC236}">
                <a16:creationId xmlns:a16="http://schemas.microsoft.com/office/drawing/2014/main" id="{270E30ED-6DE1-498C-8424-D1C2F75004C0}"/>
              </a:ext>
            </a:extLst>
          </p:cNvPr>
          <p:cNvSpPr>
            <a:spLocks noGrp="1"/>
          </p:cNvSpPr>
          <p:nvPr/>
        </p:nvSpPr>
        <p:spPr>
          <a:xfrm>
            <a:off x="6619875" y="3238500"/>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Missing images, dead links, empty pages, and abandoned forms</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15" name="Rectangle 14">
            <a:extLst>
              <a:ext uri="{FF2B5EF4-FFF2-40B4-BE49-F238E27FC236}">
                <a16:creationId xmlns:a16="http://schemas.microsoft.com/office/drawing/2014/main" id="{9B2DB72E-8DDF-4B1D-9BF6-28DCEEFDFF95}"/>
              </a:ext>
            </a:extLst>
          </p:cNvPr>
          <p:cNvSpPr>
            <a:spLocks noGrp="1"/>
          </p:cNvSpPr>
          <p:nvPr/>
        </p:nvSpPr>
        <p:spPr>
          <a:xfrm>
            <a:off x="762000" y="4286250"/>
            <a:ext cx="76200" cy="1000125"/>
          </a:xfrm>
          <a:prstGeom prst="rect">
            <a:avLst/>
          </a:prstGeom>
          <a:solidFill>
            <a:srgbClr val="C83E4D"/>
          </a:solidFill>
          <a:ln w="0">
            <a:noFill/>
          </a:ln>
        </p:spPr>
        <p:txBody>
          <a:bodyPr/>
          <a:lstStyle/>
          <a:p>
            <a:endParaRPr lang="en-US"/>
          </a:p>
        </p:txBody>
      </p:sp>
      <p:sp>
        <p:nvSpPr>
          <p:cNvPr id="16" name="Rectangle 15">
            <a:extLst>
              <a:ext uri="{FF2B5EF4-FFF2-40B4-BE49-F238E27FC236}">
                <a16:creationId xmlns:a16="http://schemas.microsoft.com/office/drawing/2014/main" id="{D923CC64-D9DD-4E4C-8A2D-9A7BB21430EB}"/>
              </a:ext>
            </a:extLst>
          </p:cNvPr>
          <p:cNvSpPr>
            <a:spLocks noGrp="1"/>
          </p:cNvSpPr>
          <p:nvPr/>
        </p:nvSpPr>
        <p:spPr>
          <a:xfrm>
            <a:off x="1047750" y="4286250"/>
            <a:ext cx="1905000" cy="266700"/>
          </a:xfrm>
          <a:prstGeom prst="rect">
            <a:avLst/>
          </a:prstGeom>
          <a:noFill/>
          <a:ln w="0">
            <a:noFill/>
          </a:ln>
        </p:spPr>
        <p:txBody>
          <a:bodyPr anchor="ctr">
            <a:normAutofit/>
          </a:bodyPr>
          <a:lstStyle/>
          <a:p>
            <a:pPr algn="l">
              <a:defRPr sz="1050" b="1">
                <a:solidFill>
                  <a:srgbClr val="C83E4D"/>
                </a:solidFill>
                <a:latin typeface="DejaVu Sans"/>
                <a:ea typeface="DejaVu Sans"/>
                <a:cs typeface="DejaVu Sans"/>
              </a:defRPr>
            </a:pPr>
            <a:r>
              <a:rPr sz="1050" b="1">
                <a:solidFill>
                  <a:srgbClr val="C83E4D"/>
                </a:solidFill>
                <a:latin typeface="DejaVu Sans"/>
                <a:ea typeface="DejaVu Sans"/>
                <a:cs typeface="DejaVu Sans"/>
              </a:rPr>
              <a:t>MOBILE</a:t>
            </a:r>
          </a:p>
        </p:txBody>
      </p:sp>
      <p:sp>
        <p:nvSpPr>
          <p:cNvPr id="17" name="Rectangle 16">
            <a:extLst>
              <a:ext uri="{FF2B5EF4-FFF2-40B4-BE49-F238E27FC236}">
                <a16:creationId xmlns:a16="http://schemas.microsoft.com/office/drawing/2014/main" id="{25B60781-A186-4E4C-8434-D1DAB9753333}"/>
              </a:ext>
            </a:extLst>
          </p:cNvPr>
          <p:cNvSpPr>
            <a:spLocks noGrp="1"/>
          </p:cNvSpPr>
          <p:nvPr/>
        </p:nvSpPr>
        <p:spPr>
          <a:xfrm>
            <a:off x="1047750" y="4619625"/>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Text, menus, or buttons that become difficult to use on a phone</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18" name="Rectangle 17">
            <a:extLst>
              <a:ext uri="{FF2B5EF4-FFF2-40B4-BE49-F238E27FC236}">
                <a16:creationId xmlns:a16="http://schemas.microsoft.com/office/drawing/2014/main" id="{EB6F3922-4D91-4B76-992A-018AF1923FD6}"/>
              </a:ext>
            </a:extLst>
          </p:cNvPr>
          <p:cNvSpPr>
            <a:spLocks noGrp="1"/>
          </p:cNvSpPr>
          <p:nvPr/>
        </p:nvSpPr>
        <p:spPr>
          <a:xfrm>
            <a:off x="6334125" y="4286250"/>
            <a:ext cx="76200" cy="1000125"/>
          </a:xfrm>
          <a:prstGeom prst="rect">
            <a:avLst/>
          </a:prstGeom>
          <a:solidFill>
            <a:srgbClr val="F5A623"/>
          </a:solidFill>
          <a:ln w="0">
            <a:noFill/>
          </a:ln>
        </p:spPr>
        <p:txBody>
          <a:bodyPr/>
          <a:lstStyle/>
          <a:p>
            <a:endParaRPr lang="en-US"/>
          </a:p>
        </p:txBody>
      </p:sp>
      <p:sp>
        <p:nvSpPr>
          <p:cNvPr id="19" name="Rectangle 18">
            <a:extLst>
              <a:ext uri="{FF2B5EF4-FFF2-40B4-BE49-F238E27FC236}">
                <a16:creationId xmlns:a16="http://schemas.microsoft.com/office/drawing/2014/main" id="{4938CA64-AE9C-4C46-BC1B-C44F35481E54}"/>
              </a:ext>
            </a:extLst>
          </p:cNvPr>
          <p:cNvSpPr>
            <a:spLocks noGrp="1"/>
          </p:cNvSpPr>
          <p:nvPr/>
        </p:nvSpPr>
        <p:spPr>
          <a:xfrm>
            <a:off x="6619875" y="4286250"/>
            <a:ext cx="1905000" cy="266700"/>
          </a:xfrm>
          <a:prstGeom prst="rect">
            <a:avLst/>
          </a:prstGeom>
          <a:noFill/>
          <a:ln w="0">
            <a:noFill/>
          </a:ln>
        </p:spPr>
        <p:txBody>
          <a:bodyPr anchor="ctr">
            <a:normAutofit/>
          </a:bodyPr>
          <a:lstStyle/>
          <a:p>
            <a:pPr algn="l">
              <a:defRPr sz="1050" b="1">
                <a:solidFill>
                  <a:srgbClr val="F5A623"/>
                </a:solidFill>
                <a:latin typeface="DejaVu Sans"/>
                <a:ea typeface="DejaVu Sans"/>
                <a:cs typeface="DejaVu Sans"/>
              </a:defRPr>
            </a:pPr>
            <a:r>
              <a:rPr sz="1050" b="1">
                <a:solidFill>
                  <a:srgbClr val="F5A623"/>
                </a:solidFill>
                <a:latin typeface="DejaVu Sans"/>
                <a:ea typeface="DejaVu Sans"/>
                <a:cs typeface="DejaVu Sans"/>
              </a:rPr>
              <a:t>OWNERLESS</a:t>
            </a:r>
          </a:p>
        </p:txBody>
      </p:sp>
      <p:sp>
        <p:nvSpPr>
          <p:cNvPr id="20" name="Rectangle 19">
            <a:extLst>
              <a:ext uri="{FF2B5EF4-FFF2-40B4-BE49-F238E27FC236}">
                <a16:creationId xmlns:a16="http://schemas.microsoft.com/office/drawing/2014/main" id="{559D1C04-DE1C-4C00-8D8C-BAEC6C60CC08}"/>
              </a:ext>
            </a:extLst>
          </p:cNvPr>
          <p:cNvSpPr>
            <a:spLocks noGrp="1"/>
          </p:cNvSpPr>
          <p:nvPr/>
        </p:nvSpPr>
        <p:spPr>
          <a:xfrm>
            <a:off x="6619875" y="4619625"/>
            <a:ext cx="4762500" cy="66675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dirty="0">
                <a:solidFill>
                  <a:srgbClr val="233044"/>
                </a:solidFill>
                <a:latin typeface="DejaVu Sans"/>
                <a:ea typeface="DejaVu Sans"/>
                <a:cs typeface="DejaVu Sans"/>
              </a:rPr>
              <a:t>No person responsible for routine updates and review</a:t>
            </a:r>
            <a:r>
              <a:rPr lang="en-US" sz="1575" b="0" dirty="0">
                <a:solidFill>
                  <a:srgbClr val="233044"/>
                </a:solidFill>
                <a:latin typeface="DejaVu Sans"/>
                <a:ea typeface="DejaVu Sans"/>
                <a:cs typeface="DejaVu Sans"/>
              </a:rPr>
              <a:t>.</a:t>
            </a:r>
            <a:endParaRPr sz="1575" b="0" dirty="0">
              <a:solidFill>
                <a:srgbClr val="233044"/>
              </a:solidFill>
              <a:latin typeface="DejaVu Sans"/>
              <a:ea typeface="DejaVu Sans"/>
              <a:cs typeface="DejaVu Sans"/>
            </a:endParaRPr>
          </a:p>
        </p:txBody>
      </p:sp>
      <p:sp>
        <p:nvSpPr>
          <p:cNvPr id="21" name="Rectangle 20">
            <a:extLst>
              <a:ext uri="{FF2B5EF4-FFF2-40B4-BE49-F238E27FC236}">
                <a16:creationId xmlns:a16="http://schemas.microsoft.com/office/drawing/2014/main" id="{6FB01B2C-B53E-4D0D-ABC0-60D9A9F22815}"/>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2" name="Rectangle 21">
            <a:extLst>
              <a:ext uri="{FF2B5EF4-FFF2-40B4-BE49-F238E27FC236}">
                <a16:creationId xmlns:a16="http://schemas.microsoft.com/office/drawing/2014/main" id="{D31318B5-1DE3-41A3-B14F-19525D285696}"/>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11</a:t>
            </a:r>
          </a:p>
        </p:txBody>
      </p:sp>
    </p:spTree>
    <p:extLst>
      <p:ext uri="{BB962C8B-B14F-4D97-AF65-F5344CB8AC3E}">
        <p14:creationId xmlns:p14="http://schemas.microsoft.com/office/powerpoint/2010/main" val="1958168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664CB739-5A54-4A07-9EEC-BCD1ADA5C8C8}"/>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The </a:t>
            </a:r>
            <a:r>
              <a:rPr lang="en-US" sz="2850" b="1" dirty="0">
                <a:solidFill>
                  <a:srgbClr val="172B4D"/>
                </a:solidFill>
                <a:latin typeface="DejaVu Sans"/>
                <a:ea typeface="DejaVu Sans"/>
                <a:cs typeface="DejaVu Sans"/>
              </a:rPr>
              <a:t>F</a:t>
            </a:r>
            <a:r>
              <a:rPr sz="2850" b="1" dirty="0">
                <a:solidFill>
                  <a:srgbClr val="172B4D"/>
                </a:solidFill>
                <a:latin typeface="DejaVu Sans"/>
                <a:ea typeface="DejaVu Sans"/>
                <a:cs typeface="DejaVu Sans"/>
              </a:rPr>
              <a:t>ive-</a:t>
            </a:r>
            <a:r>
              <a:rPr lang="en-US" sz="2850" b="1" dirty="0">
                <a:solidFill>
                  <a:srgbClr val="172B4D"/>
                </a:solidFill>
                <a:latin typeface="DejaVu Sans"/>
                <a:ea typeface="DejaVu Sans"/>
                <a:cs typeface="DejaVu Sans"/>
              </a:rPr>
              <a:t>M</a:t>
            </a:r>
            <a:r>
              <a:rPr sz="2850" b="1" dirty="0">
                <a:solidFill>
                  <a:srgbClr val="172B4D"/>
                </a:solidFill>
                <a:latin typeface="DejaVu Sans"/>
                <a:ea typeface="DejaVu Sans"/>
                <a:cs typeface="DejaVu Sans"/>
              </a:rPr>
              <a:t>inute </a:t>
            </a:r>
            <a:r>
              <a:rPr lang="en-US" sz="2850" b="1" dirty="0">
                <a:solidFill>
                  <a:srgbClr val="172B4D"/>
                </a:solidFill>
                <a:latin typeface="DejaVu Sans"/>
                <a:ea typeface="DejaVu Sans"/>
                <a:cs typeface="DejaVu Sans"/>
              </a:rPr>
              <a:t>M</a:t>
            </a:r>
            <a:r>
              <a:rPr sz="2850" b="1" dirty="0">
                <a:solidFill>
                  <a:srgbClr val="172B4D"/>
                </a:solidFill>
                <a:latin typeface="DejaVu Sans"/>
                <a:ea typeface="DejaVu Sans"/>
                <a:cs typeface="DejaVu Sans"/>
              </a:rPr>
              <a:t>obile </a:t>
            </a:r>
            <a:r>
              <a:rPr lang="en-US" sz="2850" b="1" dirty="0">
                <a:solidFill>
                  <a:srgbClr val="172B4D"/>
                </a:solidFill>
                <a:latin typeface="DejaVu Sans"/>
                <a:ea typeface="DejaVu Sans"/>
                <a:cs typeface="DejaVu Sans"/>
              </a:rPr>
              <a:t>C</a:t>
            </a:r>
            <a:r>
              <a:rPr sz="2850" b="1" dirty="0">
                <a:solidFill>
                  <a:srgbClr val="172B4D"/>
                </a:solidFill>
                <a:latin typeface="DejaVu Sans"/>
                <a:ea typeface="DejaVu Sans"/>
                <a:cs typeface="DejaVu Sans"/>
              </a:rPr>
              <a:t>heck</a:t>
            </a:r>
          </a:p>
        </p:txBody>
      </p:sp>
      <p:sp>
        <p:nvSpPr>
          <p:cNvPr id="2" name="Rectangle 1">
            <a:extLst>
              <a:ext uri="{FF2B5EF4-FFF2-40B4-BE49-F238E27FC236}">
                <a16:creationId xmlns:a16="http://schemas.microsoft.com/office/drawing/2014/main" id="{3B0BE347-1586-4E92-B10D-9A2E75EF6954}"/>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4830703A-0CA7-4E31-A26B-CC3939A89FAD}"/>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Review the site the same way a visitor will use it</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Rounded Corners 3">
            <a:extLst>
              <a:ext uri="{FF2B5EF4-FFF2-40B4-BE49-F238E27FC236}">
                <a16:creationId xmlns:a16="http://schemas.microsoft.com/office/drawing/2014/main" id="{368F2B4D-9CAB-412E-AB7F-CAB7513EBA6F}"/>
              </a:ext>
            </a:extLst>
          </p:cNvPr>
          <p:cNvSpPr>
            <a:spLocks noGrp="1"/>
          </p:cNvSpPr>
          <p:nvPr/>
        </p:nvSpPr>
        <p:spPr>
          <a:xfrm>
            <a:off x="857250" y="1428750"/>
            <a:ext cx="2857500" cy="4429125"/>
          </a:xfrm>
          <a:prstGeom prst="roundRect">
            <a:avLst>
              <a:gd name="adj" fmla="val 2667"/>
            </a:avLst>
          </a:prstGeom>
          <a:solidFill>
            <a:srgbClr val="172B4D"/>
          </a:solidFill>
          <a:ln w="0">
            <a:noFill/>
          </a:ln>
        </p:spPr>
        <p:txBody>
          <a:bodyPr/>
          <a:lstStyle/>
          <a:p>
            <a:endParaRPr lang="en-US"/>
          </a:p>
        </p:txBody>
      </p:sp>
      <p:sp>
        <p:nvSpPr>
          <p:cNvPr id="5" name="Rectangle: Rounded Corners 4">
            <a:extLst>
              <a:ext uri="{FF2B5EF4-FFF2-40B4-BE49-F238E27FC236}">
                <a16:creationId xmlns:a16="http://schemas.microsoft.com/office/drawing/2014/main" id="{9766D5D9-908B-49A3-B024-F3A96D42C5CA}"/>
              </a:ext>
            </a:extLst>
          </p:cNvPr>
          <p:cNvSpPr>
            <a:spLocks noGrp="1"/>
          </p:cNvSpPr>
          <p:nvPr/>
        </p:nvSpPr>
        <p:spPr>
          <a:xfrm>
            <a:off x="1066800" y="1809750"/>
            <a:ext cx="2438400" cy="3476625"/>
          </a:xfrm>
          <a:prstGeom prst="roundRect">
            <a:avLst>
              <a:gd name="adj" fmla="val 3125"/>
            </a:avLst>
          </a:prstGeom>
          <a:solidFill>
            <a:srgbClr val="FFFFFF"/>
          </a:solidFill>
          <a:ln w="0">
            <a:noFill/>
          </a:ln>
        </p:spPr>
        <p:txBody>
          <a:bodyPr/>
          <a:lstStyle/>
          <a:p>
            <a:endParaRPr lang="en-US"/>
          </a:p>
        </p:txBody>
      </p:sp>
      <p:sp>
        <p:nvSpPr>
          <p:cNvPr id="6" name="Rectangle: Rounded Corners 5">
            <a:extLst>
              <a:ext uri="{FF2B5EF4-FFF2-40B4-BE49-F238E27FC236}">
                <a16:creationId xmlns:a16="http://schemas.microsoft.com/office/drawing/2014/main" id="{1B6F9DAD-BCDF-4B0A-B4D0-A10157AD8F22}"/>
              </a:ext>
            </a:extLst>
          </p:cNvPr>
          <p:cNvSpPr>
            <a:spLocks noGrp="1"/>
          </p:cNvSpPr>
          <p:nvPr/>
        </p:nvSpPr>
        <p:spPr>
          <a:xfrm>
            <a:off x="1714500" y="1581150"/>
            <a:ext cx="1143000" cy="95250"/>
          </a:xfrm>
          <a:prstGeom prst="roundRect">
            <a:avLst>
              <a:gd name="adj" fmla="val 50000"/>
            </a:avLst>
          </a:prstGeom>
          <a:solidFill>
            <a:srgbClr val="6B7A90"/>
          </a:solidFill>
          <a:ln w="0">
            <a:noFill/>
          </a:ln>
        </p:spPr>
        <p:txBody>
          <a:bodyPr/>
          <a:lstStyle/>
          <a:p>
            <a:endParaRPr lang="en-US"/>
          </a:p>
        </p:txBody>
      </p:sp>
      <p:sp>
        <p:nvSpPr>
          <p:cNvPr id="7" name="Rectangle: Rounded Corners 6">
            <a:extLst>
              <a:ext uri="{FF2B5EF4-FFF2-40B4-BE49-F238E27FC236}">
                <a16:creationId xmlns:a16="http://schemas.microsoft.com/office/drawing/2014/main" id="{46073104-AB63-46D7-90D4-3677233C4FEA}"/>
              </a:ext>
            </a:extLst>
          </p:cNvPr>
          <p:cNvSpPr>
            <a:spLocks noGrp="1"/>
          </p:cNvSpPr>
          <p:nvPr/>
        </p:nvSpPr>
        <p:spPr>
          <a:xfrm>
            <a:off x="1295400" y="2057400"/>
            <a:ext cx="1981200" cy="666750"/>
          </a:xfrm>
          <a:prstGeom prst="roundRect">
            <a:avLst>
              <a:gd name="adj" fmla="val 11429"/>
            </a:avLst>
          </a:prstGeom>
          <a:solidFill>
            <a:srgbClr val="0067C8"/>
          </a:solidFill>
          <a:ln w="0">
            <a:noFill/>
          </a:ln>
        </p:spPr>
        <p:txBody>
          <a:bodyPr/>
          <a:lstStyle/>
          <a:p>
            <a:endParaRPr lang="en-US"/>
          </a:p>
        </p:txBody>
      </p:sp>
      <p:sp>
        <p:nvSpPr>
          <p:cNvPr id="8" name="Rectangle: Rounded Corners 7">
            <a:extLst>
              <a:ext uri="{FF2B5EF4-FFF2-40B4-BE49-F238E27FC236}">
                <a16:creationId xmlns:a16="http://schemas.microsoft.com/office/drawing/2014/main" id="{83E22708-407C-43BB-98F6-BE0918795A18}"/>
              </a:ext>
            </a:extLst>
          </p:cNvPr>
          <p:cNvSpPr>
            <a:spLocks noGrp="1"/>
          </p:cNvSpPr>
          <p:nvPr/>
        </p:nvSpPr>
        <p:spPr>
          <a:xfrm>
            <a:off x="1295400" y="2914650"/>
            <a:ext cx="1981200" cy="457200"/>
          </a:xfrm>
          <a:prstGeom prst="roundRect">
            <a:avLst>
              <a:gd name="adj" fmla="val 16667"/>
            </a:avLst>
          </a:prstGeom>
          <a:solidFill>
            <a:srgbClr val="EEF5FA"/>
          </a:solidFill>
          <a:ln w="0">
            <a:noFill/>
          </a:ln>
        </p:spPr>
        <p:txBody>
          <a:bodyPr/>
          <a:lstStyle/>
          <a:p>
            <a:endParaRPr lang="en-US"/>
          </a:p>
        </p:txBody>
      </p:sp>
      <p:sp>
        <p:nvSpPr>
          <p:cNvPr id="9" name="Rectangle: Rounded Corners 8">
            <a:extLst>
              <a:ext uri="{FF2B5EF4-FFF2-40B4-BE49-F238E27FC236}">
                <a16:creationId xmlns:a16="http://schemas.microsoft.com/office/drawing/2014/main" id="{B8AF5D1F-FA95-49C8-AF58-A085B4972EAE}"/>
              </a:ext>
            </a:extLst>
          </p:cNvPr>
          <p:cNvSpPr>
            <a:spLocks noGrp="1"/>
          </p:cNvSpPr>
          <p:nvPr/>
        </p:nvSpPr>
        <p:spPr>
          <a:xfrm>
            <a:off x="1295400" y="3524250"/>
            <a:ext cx="1981200" cy="457200"/>
          </a:xfrm>
          <a:prstGeom prst="roundRect">
            <a:avLst>
              <a:gd name="adj" fmla="val 16667"/>
            </a:avLst>
          </a:prstGeom>
          <a:solidFill>
            <a:srgbClr val="EEF5FA"/>
          </a:solidFill>
          <a:ln w="0">
            <a:noFill/>
          </a:ln>
        </p:spPr>
        <p:txBody>
          <a:bodyPr/>
          <a:lstStyle/>
          <a:p>
            <a:endParaRPr lang="en-US"/>
          </a:p>
        </p:txBody>
      </p:sp>
      <p:sp>
        <p:nvSpPr>
          <p:cNvPr id="10" name="Rectangle: Rounded Corners 9">
            <a:extLst>
              <a:ext uri="{FF2B5EF4-FFF2-40B4-BE49-F238E27FC236}">
                <a16:creationId xmlns:a16="http://schemas.microsoft.com/office/drawing/2014/main" id="{CECF554D-2B00-45CD-95C8-7A0D127D51BA}"/>
              </a:ext>
            </a:extLst>
          </p:cNvPr>
          <p:cNvSpPr>
            <a:spLocks noGrp="1"/>
          </p:cNvSpPr>
          <p:nvPr/>
        </p:nvSpPr>
        <p:spPr>
          <a:xfrm>
            <a:off x="1295400" y="4133850"/>
            <a:ext cx="1981200" cy="457200"/>
          </a:xfrm>
          <a:prstGeom prst="roundRect">
            <a:avLst>
              <a:gd name="adj" fmla="val 16667"/>
            </a:avLst>
          </a:prstGeom>
          <a:solidFill>
            <a:srgbClr val="EEF5FA"/>
          </a:solidFill>
          <a:ln w="0">
            <a:noFill/>
          </a:ln>
        </p:spPr>
        <p:txBody>
          <a:bodyPr/>
          <a:lstStyle/>
          <a:p>
            <a:endParaRPr lang="en-US"/>
          </a:p>
        </p:txBody>
      </p:sp>
      <p:sp>
        <p:nvSpPr>
          <p:cNvPr id="11" name="Rectangle: Rounded Corners 10">
            <a:extLst>
              <a:ext uri="{FF2B5EF4-FFF2-40B4-BE49-F238E27FC236}">
                <a16:creationId xmlns:a16="http://schemas.microsoft.com/office/drawing/2014/main" id="{59CECE43-F642-405E-9815-F024F83161D3}"/>
              </a:ext>
            </a:extLst>
          </p:cNvPr>
          <p:cNvSpPr>
            <a:spLocks noGrp="1"/>
          </p:cNvSpPr>
          <p:nvPr/>
        </p:nvSpPr>
        <p:spPr>
          <a:xfrm>
            <a:off x="1752600" y="4810125"/>
            <a:ext cx="1066800" cy="266700"/>
          </a:xfrm>
          <a:prstGeom prst="roundRect">
            <a:avLst>
              <a:gd name="adj" fmla="val 28571"/>
            </a:avLst>
          </a:prstGeom>
          <a:solidFill>
            <a:srgbClr val="F5A623"/>
          </a:solidFill>
          <a:ln w="0">
            <a:noFill/>
          </a:ln>
        </p:spPr>
        <p:txBody>
          <a:bodyPr/>
          <a:lstStyle/>
          <a:p>
            <a:endParaRPr lang="en-US"/>
          </a:p>
        </p:txBody>
      </p:sp>
      <p:sp>
        <p:nvSpPr>
          <p:cNvPr id="12" name="Rectangle: Rounded Corners 11">
            <a:extLst>
              <a:ext uri="{FF2B5EF4-FFF2-40B4-BE49-F238E27FC236}">
                <a16:creationId xmlns:a16="http://schemas.microsoft.com/office/drawing/2014/main" id="{0F53AC56-8FE0-4585-BD3E-86CBA181E015}"/>
              </a:ext>
            </a:extLst>
          </p:cNvPr>
          <p:cNvSpPr>
            <a:spLocks noGrp="1"/>
          </p:cNvSpPr>
          <p:nvPr/>
        </p:nvSpPr>
        <p:spPr>
          <a:xfrm>
            <a:off x="4572000" y="1524000"/>
            <a:ext cx="419100" cy="419100"/>
          </a:xfrm>
          <a:prstGeom prst="roundRect">
            <a:avLst>
              <a:gd name="adj" fmla="val 18182"/>
            </a:avLst>
          </a:prstGeom>
          <a:solidFill>
            <a:srgbClr val="0067C8"/>
          </a:solidFill>
          <a:ln w="0">
            <a:noFill/>
          </a:ln>
        </p:spPr>
        <p:txBody>
          <a:bodyPr/>
          <a:lstStyle/>
          <a:p>
            <a:endParaRPr lang="en-US"/>
          </a:p>
        </p:txBody>
      </p:sp>
      <p:sp>
        <p:nvSpPr>
          <p:cNvPr id="13" name="Rectangle 12">
            <a:extLst>
              <a:ext uri="{FF2B5EF4-FFF2-40B4-BE49-F238E27FC236}">
                <a16:creationId xmlns:a16="http://schemas.microsoft.com/office/drawing/2014/main" id="{8771B7C0-C604-4918-BA31-43CCD28A4AED}"/>
              </a:ext>
            </a:extLst>
          </p:cNvPr>
          <p:cNvSpPr>
            <a:spLocks noGrp="1"/>
          </p:cNvSpPr>
          <p:nvPr/>
        </p:nvSpPr>
        <p:spPr>
          <a:xfrm>
            <a:off x="4572000" y="1524000"/>
            <a:ext cx="419100" cy="41910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1</a:t>
            </a:r>
          </a:p>
        </p:txBody>
      </p:sp>
      <p:sp>
        <p:nvSpPr>
          <p:cNvPr id="14" name="Rectangle 13">
            <a:extLst>
              <a:ext uri="{FF2B5EF4-FFF2-40B4-BE49-F238E27FC236}">
                <a16:creationId xmlns:a16="http://schemas.microsoft.com/office/drawing/2014/main" id="{6A420A9F-A0F4-4C42-8CA8-B26872D77600}"/>
              </a:ext>
            </a:extLst>
          </p:cNvPr>
          <p:cNvSpPr>
            <a:spLocks noGrp="1"/>
          </p:cNvSpPr>
          <p:nvPr/>
        </p:nvSpPr>
        <p:spPr>
          <a:xfrm>
            <a:off x="5238750" y="1504950"/>
            <a:ext cx="5715000" cy="45720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Open the homepage on your phone</a:t>
            </a:r>
          </a:p>
        </p:txBody>
      </p:sp>
      <p:sp>
        <p:nvSpPr>
          <p:cNvPr id="15" name="Rectangle: Rounded Corners 14">
            <a:extLst>
              <a:ext uri="{FF2B5EF4-FFF2-40B4-BE49-F238E27FC236}">
                <a16:creationId xmlns:a16="http://schemas.microsoft.com/office/drawing/2014/main" id="{364DDA16-16B4-4899-ABD3-1848485A0C13}"/>
              </a:ext>
            </a:extLst>
          </p:cNvPr>
          <p:cNvSpPr>
            <a:spLocks noGrp="1"/>
          </p:cNvSpPr>
          <p:nvPr/>
        </p:nvSpPr>
        <p:spPr>
          <a:xfrm>
            <a:off x="4572000" y="2238375"/>
            <a:ext cx="419100" cy="419100"/>
          </a:xfrm>
          <a:prstGeom prst="roundRect">
            <a:avLst>
              <a:gd name="adj" fmla="val 18182"/>
            </a:avLst>
          </a:prstGeom>
          <a:solidFill>
            <a:srgbClr val="0067C8"/>
          </a:solidFill>
          <a:ln w="0">
            <a:noFill/>
          </a:ln>
        </p:spPr>
        <p:txBody>
          <a:bodyPr/>
          <a:lstStyle/>
          <a:p>
            <a:endParaRPr lang="en-US"/>
          </a:p>
        </p:txBody>
      </p:sp>
      <p:sp>
        <p:nvSpPr>
          <p:cNvPr id="16" name="Rectangle 15">
            <a:extLst>
              <a:ext uri="{FF2B5EF4-FFF2-40B4-BE49-F238E27FC236}">
                <a16:creationId xmlns:a16="http://schemas.microsoft.com/office/drawing/2014/main" id="{F164D0F3-B055-4951-9C0A-6CA8D5DE3F10}"/>
              </a:ext>
            </a:extLst>
          </p:cNvPr>
          <p:cNvSpPr>
            <a:spLocks noGrp="1"/>
          </p:cNvSpPr>
          <p:nvPr/>
        </p:nvSpPr>
        <p:spPr>
          <a:xfrm>
            <a:off x="4572000" y="2238375"/>
            <a:ext cx="419100" cy="41910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2</a:t>
            </a:r>
          </a:p>
        </p:txBody>
      </p:sp>
      <p:sp>
        <p:nvSpPr>
          <p:cNvPr id="17" name="Rectangle 16">
            <a:extLst>
              <a:ext uri="{FF2B5EF4-FFF2-40B4-BE49-F238E27FC236}">
                <a16:creationId xmlns:a16="http://schemas.microsoft.com/office/drawing/2014/main" id="{6985CFAA-C56E-47EF-B0C6-CFAD7760C69B}"/>
              </a:ext>
            </a:extLst>
          </p:cNvPr>
          <p:cNvSpPr>
            <a:spLocks noGrp="1"/>
          </p:cNvSpPr>
          <p:nvPr/>
        </p:nvSpPr>
        <p:spPr>
          <a:xfrm>
            <a:off x="5238750" y="2219325"/>
            <a:ext cx="5715000" cy="45720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Find the meeting location and time</a:t>
            </a:r>
          </a:p>
        </p:txBody>
      </p:sp>
      <p:sp>
        <p:nvSpPr>
          <p:cNvPr id="18" name="Rectangle: Rounded Corners 17">
            <a:extLst>
              <a:ext uri="{FF2B5EF4-FFF2-40B4-BE49-F238E27FC236}">
                <a16:creationId xmlns:a16="http://schemas.microsoft.com/office/drawing/2014/main" id="{2BFC3383-0AFE-49E3-A077-0396BA48AAC6}"/>
              </a:ext>
            </a:extLst>
          </p:cNvPr>
          <p:cNvSpPr>
            <a:spLocks noGrp="1"/>
          </p:cNvSpPr>
          <p:nvPr/>
        </p:nvSpPr>
        <p:spPr>
          <a:xfrm>
            <a:off x="4572000" y="2952750"/>
            <a:ext cx="419100" cy="419100"/>
          </a:xfrm>
          <a:prstGeom prst="roundRect">
            <a:avLst>
              <a:gd name="adj" fmla="val 18182"/>
            </a:avLst>
          </a:prstGeom>
          <a:solidFill>
            <a:srgbClr val="0067C8"/>
          </a:solidFill>
          <a:ln w="0">
            <a:noFill/>
          </a:ln>
        </p:spPr>
        <p:txBody>
          <a:bodyPr/>
          <a:lstStyle/>
          <a:p>
            <a:endParaRPr lang="en-US"/>
          </a:p>
        </p:txBody>
      </p:sp>
      <p:sp>
        <p:nvSpPr>
          <p:cNvPr id="19" name="Rectangle 18">
            <a:extLst>
              <a:ext uri="{FF2B5EF4-FFF2-40B4-BE49-F238E27FC236}">
                <a16:creationId xmlns:a16="http://schemas.microsoft.com/office/drawing/2014/main" id="{9D6A7EF8-C269-4F63-B21B-86BEB5C65E41}"/>
              </a:ext>
            </a:extLst>
          </p:cNvPr>
          <p:cNvSpPr>
            <a:spLocks noGrp="1"/>
          </p:cNvSpPr>
          <p:nvPr/>
        </p:nvSpPr>
        <p:spPr>
          <a:xfrm>
            <a:off x="4572000" y="2952750"/>
            <a:ext cx="419100" cy="41910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3</a:t>
            </a:r>
          </a:p>
        </p:txBody>
      </p:sp>
      <p:sp>
        <p:nvSpPr>
          <p:cNvPr id="20" name="Rectangle 19">
            <a:extLst>
              <a:ext uri="{FF2B5EF4-FFF2-40B4-BE49-F238E27FC236}">
                <a16:creationId xmlns:a16="http://schemas.microsoft.com/office/drawing/2014/main" id="{4FD3C418-E364-466E-87E6-7A1CDC93DEFE}"/>
              </a:ext>
            </a:extLst>
          </p:cNvPr>
          <p:cNvSpPr>
            <a:spLocks noGrp="1"/>
          </p:cNvSpPr>
          <p:nvPr/>
        </p:nvSpPr>
        <p:spPr>
          <a:xfrm>
            <a:off x="5238750" y="2933700"/>
            <a:ext cx="5715000" cy="45720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Use the contact or visit button</a:t>
            </a:r>
          </a:p>
        </p:txBody>
      </p:sp>
      <p:sp>
        <p:nvSpPr>
          <p:cNvPr id="21" name="Rectangle: Rounded Corners 20">
            <a:extLst>
              <a:ext uri="{FF2B5EF4-FFF2-40B4-BE49-F238E27FC236}">
                <a16:creationId xmlns:a16="http://schemas.microsoft.com/office/drawing/2014/main" id="{4F2EE16E-92D9-4ECA-9229-B0F84A5BED0C}"/>
              </a:ext>
            </a:extLst>
          </p:cNvPr>
          <p:cNvSpPr>
            <a:spLocks noGrp="1"/>
          </p:cNvSpPr>
          <p:nvPr/>
        </p:nvSpPr>
        <p:spPr>
          <a:xfrm>
            <a:off x="4572000" y="3667125"/>
            <a:ext cx="419100" cy="419100"/>
          </a:xfrm>
          <a:prstGeom prst="roundRect">
            <a:avLst>
              <a:gd name="adj" fmla="val 18182"/>
            </a:avLst>
          </a:prstGeom>
          <a:solidFill>
            <a:srgbClr val="0067C8"/>
          </a:solidFill>
          <a:ln w="0">
            <a:noFill/>
          </a:ln>
        </p:spPr>
        <p:txBody>
          <a:bodyPr/>
          <a:lstStyle/>
          <a:p>
            <a:endParaRPr lang="en-US"/>
          </a:p>
        </p:txBody>
      </p:sp>
      <p:sp>
        <p:nvSpPr>
          <p:cNvPr id="22" name="Rectangle 21">
            <a:extLst>
              <a:ext uri="{FF2B5EF4-FFF2-40B4-BE49-F238E27FC236}">
                <a16:creationId xmlns:a16="http://schemas.microsoft.com/office/drawing/2014/main" id="{9C854C8A-CDDD-4429-BCA3-AF4005046B7D}"/>
              </a:ext>
            </a:extLst>
          </p:cNvPr>
          <p:cNvSpPr>
            <a:spLocks noGrp="1"/>
          </p:cNvSpPr>
          <p:nvPr/>
        </p:nvSpPr>
        <p:spPr>
          <a:xfrm>
            <a:off x="4572000" y="3667125"/>
            <a:ext cx="419100" cy="41910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4</a:t>
            </a:r>
          </a:p>
        </p:txBody>
      </p:sp>
      <p:sp>
        <p:nvSpPr>
          <p:cNvPr id="23" name="Rectangle 22">
            <a:extLst>
              <a:ext uri="{FF2B5EF4-FFF2-40B4-BE49-F238E27FC236}">
                <a16:creationId xmlns:a16="http://schemas.microsoft.com/office/drawing/2014/main" id="{2DA942BB-533E-472C-9D7E-9BE4B6CCA793}"/>
              </a:ext>
            </a:extLst>
          </p:cNvPr>
          <p:cNvSpPr>
            <a:spLocks noGrp="1"/>
          </p:cNvSpPr>
          <p:nvPr/>
        </p:nvSpPr>
        <p:spPr>
          <a:xfrm>
            <a:off x="5238750" y="3648075"/>
            <a:ext cx="5715000" cy="45720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Open the menu and scan every label</a:t>
            </a:r>
          </a:p>
        </p:txBody>
      </p:sp>
      <p:sp>
        <p:nvSpPr>
          <p:cNvPr id="24" name="Rectangle: Rounded Corners 23">
            <a:extLst>
              <a:ext uri="{FF2B5EF4-FFF2-40B4-BE49-F238E27FC236}">
                <a16:creationId xmlns:a16="http://schemas.microsoft.com/office/drawing/2014/main" id="{969FC59B-0F43-4066-9192-31E4BF11CBB2}"/>
              </a:ext>
            </a:extLst>
          </p:cNvPr>
          <p:cNvSpPr>
            <a:spLocks noGrp="1"/>
          </p:cNvSpPr>
          <p:nvPr/>
        </p:nvSpPr>
        <p:spPr>
          <a:xfrm>
            <a:off x="4572000" y="4381500"/>
            <a:ext cx="419100" cy="419100"/>
          </a:xfrm>
          <a:prstGeom prst="roundRect">
            <a:avLst>
              <a:gd name="adj" fmla="val 18182"/>
            </a:avLst>
          </a:prstGeom>
          <a:solidFill>
            <a:srgbClr val="0067C8"/>
          </a:solidFill>
          <a:ln w="0">
            <a:noFill/>
          </a:ln>
        </p:spPr>
        <p:txBody>
          <a:bodyPr/>
          <a:lstStyle/>
          <a:p>
            <a:endParaRPr lang="en-US"/>
          </a:p>
        </p:txBody>
      </p:sp>
      <p:sp>
        <p:nvSpPr>
          <p:cNvPr id="25" name="Rectangle 24">
            <a:extLst>
              <a:ext uri="{FF2B5EF4-FFF2-40B4-BE49-F238E27FC236}">
                <a16:creationId xmlns:a16="http://schemas.microsoft.com/office/drawing/2014/main" id="{84C50F0B-42AD-4C99-9A6C-C583E537EA14}"/>
              </a:ext>
            </a:extLst>
          </p:cNvPr>
          <p:cNvSpPr>
            <a:spLocks noGrp="1"/>
          </p:cNvSpPr>
          <p:nvPr/>
        </p:nvSpPr>
        <p:spPr>
          <a:xfrm>
            <a:off x="4572000" y="4381500"/>
            <a:ext cx="419100" cy="419100"/>
          </a:xfrm>
          <a:prstGeom prst="rect">
            <a:avLst/>
          </a:prstGeom>
          <a:noFill/>
          <a:ln w="0">
            <a:noFill/>
          </a:ln>
        </p:spPr>
        <p:txBody>
          <a:bodyPr anchor="ctr">
            <a:normAutofit/>
          </a:bodyPr>
          <a:lstStyle/>
          <a:p>
            <a:pPr algn="ctr">
              <a:defRPr sz="1350" b="1">
                <a:solidFill>
                  <a:srgbClr val="FFFFFF"/>
                </a:solidFill>
                <a:latin typeface="DejaVu Sans"/>
                <a:ea typeface="DejaVu Sans"/>
                <a:cs typeface="DejaVu Sans"/>
              </a:defRPr>
            </a:pPr>
            <a:r>
              <a:rPr sz="1350" b="1">
                <a:solidFill>
                  <a:srgbClr val="FFFFFF"/>
                </a:solidFill>
                <a:latin typeface="DejaVu Sans"/>
                <a:ea typeface="DejaVu Sans"/>
                <a:cs typeface="DejaVu Sans"/>
              </a:rPr>
              <a:t>5</a:t>
            </a:r>
          </a:p>
        </p:txBody>
      </p:sp>
      <p:sp>
        <p:nvSpPr>
          <p:cNvPr id="26" name="Rectangle 25">
            <a:extLst>
              <a:ext uri="{FF2B5EF4-FFF2-40B4-BE49-F238E27FC236}">
                <a16:creationId xmlns:a16="http://schemas.microsoft.com/office/drawing/2014/main" id="{E175D1AC-1976-4F7E-935F-CEE548A8EE5F}"/>
              </a:ext>
            </a:extLst>
          </p:cNvPr>
          <p:cNvSpPr>
            <a:spLocks noGrp="1"/>
          </p:cNvSpPr>
          <p:nvPr/>
        </p:nvSpPr>
        <p:spPr>
          <a:xfrm>
            <a:off x="5238750" y="4362450"/>
            <a:ext cx="5715000" cy="457200"/>
          </a:xfrm>
          <a:prstGeom prst="rect">
            <a:avLst/>
          </a:prstGeom>
          <a:noFill/>
          <a:ln w="0">
            <a:noFill/>
          </a:ln>
        </p:spPr>
        <p:txBody>
          <a:bodyPr anchor="ctr">
            <a:normAutofit/>
          </a:bodyPr>
          <a:lstStyle/>
          <a:p>
            <a:pPr algn="l">
              <a:defRPr sz="1650" b="0">
                <a:solidFill>
                  <a:srgbClr val="233044"/>
                </a:solidFill>
                <a:latin typeface="DejaVu Sans"/>
                <a:ea typeface="DejaVu Sans"/>
                <a:cs typeface="DejaVu Sans"/>
              </a:defRPr>
            </a:pPr>
            <a:r>
              <a:rPr sz="1650" b="0">
                <a:solidFill>
                  <a:srgbClr val="233044"/>
                </a:solidFill>
                <a:latin typeface="DejaVu Sans"/>
                <a:ea typeface="DejaVu Sans"/>
                <a:cs typeface="DejaVu Sans"/>
              </a:rPr>
              <a:t>Check the newest event and story</a:t>
            </a:r>
          </a:p>
        </p:txBody>
      </p:sp>
      <p:sp>
        <p:nvSpPr>
          <p:cNvPr id="27" name="Rectangle: Rounded Corners 26">
            <a:extLst>
              <a:ext uri="{FF2B5EF4-FFF2-40B4-BE49-F238E27FC236}">
                <a16:creationId xmlns:a16="http://schemas.microsoft.com/office/drawing/2014/main" id="{052074B4-D676-4C7B-8A50-AF1CE00EBC68}"/>
              </a:ext>
            </a:extLst>
          </p:cNvPr>
          <p:cNvSpPr>
            <a:spLocks noGrp="1"/>
          </p:cNvSpPr>
          <p:nvPr/>
        </p:nvSpPr>
        <p:spPr>
          <a:xfrm>
            <a:off x="4572000" y="5095875"/>
            <a:ext cx="419100" cy="419100"/>
          </a:xfrm>
          <a:prstGeom prst="roundRect">
            <a:avLst>
              <a:gd name="adj" fmla="val 18182"/>
            </a:avLst>
          </a:prstGeom>
          <a:solidFill>
            <a:srgbClr val="F5A623"/>
          </a:solidFill>
          <a:ln w="0">
            <a:noFill/>
          </a:ln>
        </p:spPr>
        <p:txBody>
          <a:bodyPr/>
          <a:lstStyle/>
          <a:p>
            <a:endParaRPr lang="en-US"/>
          </a:p>
        </p:txBody>
      </p:sp>
      <p:sp>
        <p:nvSpPr>
          <p:cNvPr id="28" name="Rectangle 27">
            <a:extLst>
              <a:ext uri="{FF2B5EF4-FFF2-40B4-BE49-F238E27FC236}">
                <a16:creationId xmlns:a16="http://schemas.microsoft.com/office/drawing/2014/main" id="{5F0903FC-13D8-453A-8590-8CF03EE24D20}"/>
              </a:ext>
            </a:extLst>
          </p:cNvPr>
          <p:cNvSpPr>
            <a:spLocks noGrp="1"/>
          </p:cNvSpPr>
          <p:nvPr/>
        </p:nvSpPr>
        <p:spPr>
          <a:xfrm>
            <a:off x="4572000" y="5095875"/>
            <a:ext cx="419100" cy="419100"/>
          </a:xfrm>
          <a:prstGeom prst="rect">
            <a:avLst/>
          </a:prstGeom>
          <a:noFill/>
          <a:ln w="0">
            <a:noFill/>
          </a:ln>
        </p:spPr>
        <p:txBody>
          <a:bodyPr anchor="ctr">
            <a:normAutofit/>
          </a:bodyPr>
          <a:lstStyle/>
          <a:p>
            <a:pPr algn="ctr">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6</a:t>
            </a:r>
          </a:p>
        </p:txBody>
      </p:sp>
      <p:sp>
        <p:nvSpPr>
          <p:cNvPr id="29" name="Rectangle 28">
            <a:extLst>
              <a:ext uri="{FF2B5EF4-FFF2-40B4-BE49-F238E27FC236}">
                <a16:creationId xmlns:a16="http://schemas.microsoft.com/office/drawing/2014/main" id="{3C485B4C-2B55-43E0-95E9-BFAD454CA86D}"/>
              </a:ext>
            </a:extLst>
          </p:cNvPr>
          <p:cNvSpPr>
            <a:spLocks noGrp="1"/>
          </p:cNvSpPr>
          <p:nvPr/>
        </p:nvSpPr>
        <p:spPr>
          <a:xfrm>
            <a:off x="5238750" y="5076825"/>
            <a:ext cx="5715000" cy="457200"/>
          </a:xfrm>
          <a:prstGeom prst="rect">
            <a:avLst/>
          </a:prstGeom>
          <a:noFill/>
          <a:ln w="0">
            <a:noFill/>
          </a:ln>
        </p:spPr>
        <p:txBody>
          <a:bodyPr anchor="ctr">
            <a:normAutofit/>
          </a:bodyPr>
          <a:lstStyle/>
          <a:p>
            <a:pPr algn="l">
              <a:defRPr sz="1650" b="1">
                <a:solidFill>
                  <a:srgbClr val="233044"/>
                </a:solidFill>
                <a:latin typeface="DejaVu Sans"/>
                <a:ea typeface="DejaVu Sans"/>
                <a:cs typeface="DejaVu Sans"/>
              </a:defRPr>
            </a:pPr>
            <a:r>
              <a:rPr sz="1650" b="1">
                <a:solidFill>
                  <a:srgbClr val="233044"/>
                </a:solidFill>
                <a:latin typeface="DejaVu Sans"/>
                <a:ea typeface="DejaVu Sans"/>
                <a:cs typeface="DejaVu Sans"/>
              </a:rPr>
              <a:t>Fix anything that creates doubt</a:t>
            </a:r>
          </a:p>
        </p:txBody>
      </p:sp>
      <p:sp>
        <p:nvSpPr>
          <p:cNvPr id="30" name="Rectangle 29">
            <a:extLst>
              <a:ext uri="{FF2B5EF4-FFF2-40B4-BE49-F238E27FC236}">
                <a16:creationId xmlns:a16="http://schemas.microsoft.com/office/drawing/2014/main" id="{B26DB4D8-C1C2-41F9-A722-ACFFA2E61ACA}"/>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31" name="Rectangle 30">
            <a:extLst>
              <a:ext uri="{FF2B5EF4-FFF2-40B4-BE49-F238E27FC236}">
                <a16:creationId xmlns:a16="http://schemas.microsoft.com/office/drawing/2014/main" id="{75032884-2025-42F0-B911-2F14AD256930}"/>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12</a:t>
            </a:r>
          </a:p>
        </p:txBody>
      </p:sp>
    </p:spTree>
    <p:extLst>
      <p:ext uri="{BB962C8B-B14F-4D97-AF65-F5344CB8AC3E}">
        <p14:creationId xmlns:p14="http://schemas.microsoft.com/office/powerpoint/2010/main" val="1515831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0D9CF82-6A1B-4438-8AE0-31D7EB025DB4}"/>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A </a:t>
            </a:r>
            <a:r>
              <a:rPr lang="en-US" sz="2850" b="1" dirty="0">
                <a:solidFill>
                  <a:srgbClr val="172B4D"/>
                </a:solidFill>
                <a:latin typeface="DejaVu Sans"/>
                <a:ea typeface="DejaVu Sans"/>
                <a:cs typeface="DejaVu Sans"/>
              </a:rPr>
              <a:t>Monthly Website Routine</a:t>
            </a:r>
            <a:endParaRPr sz="2850" b="1" dirty="0">
              <a:solidFill>
                <a:srgbClr val="172B4D"/>
              </a:solidFill>
              <a:latin typeface="DejaVu Sans"/>
              <a:ea typeface="DejaVu Sans"/>
              <a:cs typeface="DejaVu Sans"/>
            </a:endParaRPr>
          </a:p>
        </p:txBody>
      </p:sp>
      <p:sp>
        <p:nvSpPr>
          <p:cNvPr id="2" name="Rectangle 1">
            <a:extLst>
              <a:ext uri="{FF2B5EF4-FFF2-40B4-BE49-F238E27FC236}">
                <a16:creationId xmlns:a16="http://schemas.microsoft.com/office/drawing/2014/main" id="{BBE59BCA-5C58-4009-BDBF-FBF2DC19E2CB}"/>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D10BA62B-EE97-4C4C-866F-7C398F51E2BC}"/>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lang="en-US" sz="1350" b="0" dirty="0">
                <a:solidFill>
                  <a:srgbClr val="667085"/>
                </a:solidFill>
                <a:latin typeface="DejaVu Sans"/>
                <a:ea typeface="DejaVu Sans"/>
                <a:cs typeface="DejaVu Sans"/>
              </a:rPr>
              <a:t>Sixty</a:t>
            </a:r>
            <a:r>
              <a:rPr sz="1350" b="0" dirty="0">
                <a:solidFill>
                  <a:srgbClr val="667085"/>
                </a:solidFill>
                <a:latin typeface="DejaVu Sans"/>
                <a:ea typeface="DejaVu Sans"/>
                <a:cs typeface="DejaVu Sans"/>
              </a:rPr>
              <a:t> focused minutes can prevent months of neglect</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ED7C821C-3033-4C4E-8726-B3E6BEA48AA2}"/>
              </a:ext>
            </a:extLst>
          </p:cNvPr>
          <p:cNvSpPr>
            <a:spLocks noGrp="1"/>
          </p:cNvSpPr>
          <p:nvPr/>
        </p:nvSpPr>
        <p:spPr>
          <a:xfrm>
            <a:off x="809625" y="1524000"/>
            <a:ext cx="1143000" cy="666750"/>
          </a:xfrm>
          <a:prstGeom prst="rect">
            <a:avLst/>
          </a:prstGeom>
          <a:noFill/>
          <a:ln w="0">
            <a:noFill/>
          </a:ln>
        </p:spPr>
        <p:txBody>
          <a:bodyPr anchor="ctr">
            <a:normAutofit/>
          </a:bodyPr>
          <a:lstStyle/>
          <a:p>
            <a:pPr algn="ctr">
              <a:defRPr sz="1425" b="1">
                <a:solidFill>
                  <a:srgbClr val="F5A623"/>
                </a:solidFill>
                <a:latin typeface="DejaVu Sans"/>
                <a:ea typeface="DejaVu Sans"/>
                <a:cs typeface="DejaVu Sans"/>
              </a:defRPr>
            </a:pPr>
            <a:r>
              <a:rPr sz="1425" b="1" dirty="0">
                <a:solidFill>
                  <a:srgbClr val="F5A623"/>
                </a:solidFill>
                <a:latin typeface="DejaVu Sans"/>
                <a:ea typeface="DejaVu Sans"/>
                <a:cs typeface="DejaVu Sans"/>
              </a:rPr>
              <a:t>1</a:t>
            </a:r>
            <a:r>
              <a:rPr lang="en-US" sz="1425" b="1" dirty="0">
                <a:solidFill>
                  <a:srgbClr val="F5A623"/>
                </a:solidFill>
                <a:latin typeface="DejaVu Sans"/>
                <a:ea typeface="DejaVu Sans"/>
                <a:cs typeface="DejaVu Sans"/>
              </a:rPr>
              <a:t>5 </a:t>
            </a:r>
            <a:r>
              <a:rPr sz="1425" b="1" dirty="0">
                <a:solidFill>
                  <a:srgbClr val="F5A623"/>
                </a:solidFill>
                <a:latin typeface="DejaVu Sans"/>
                <a:ea typeface="DejaVu Sans"/>
                <a:cs typeface="DejaVu Sans"/>
              </a:rPr>
              <a:t>MIN</a:t>
            </a:r>
          </a:p>
        </p:txBody>
      </p:sp>
      <p:sp>
        <p:nvSpPr>
          <p:cNvPr id="5" name="Rectangle 4">
            <a:extLst>
              <a:ext uri="{FF2B5EF4-FFF2-40B4-BE49-F238E27FC236}">
                <a16:creationId xmlns:a16="http://schemas.microsoft.com/office/drawing/2014/main" id="{83925EEC-90D6-4160-9E5B-7D91058A3EEC}"/>
              </a:ext>
            </a:extLst>
          </p:cNvPr>
          <p:cNvSpPr>
            <a:spLocks noGrp="1"/>
          </p:cNvSpPr>
          <p:nvPr/>
        </p:nvSpPr>
        <p:spPr>
          <a:xfrm>
            <a:off x="2238375" y="1524000"/>
            <a:ext cx="1905000" cy="30480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Accuracy</a:t>
            </a:r>
          </a:p>
        </p:txBody>
      </p:sp>
      <p:sp>
        <p:nvSpPr>
          <p:cNvPr id="6" name="Rectangle 5">
            <a:extLst>
              <a:ext uri="{FF2B5EF4-FFF2-40B4-BE49-F238E27FC236}">
                <a16:creationId xmlns:a16="http://schemas.microsoft.com/office/drawing/2014/main" id="{27E69E26-29A2-4ABC-87BD-FC4BA4DEC24F}"/>
              </a:ext>
            </a:extLst>
          </p:cNvPr>
          <p:cNvSpPr>
            <a:spLocks noGrp="1"/>
          </p:cNvSpPr>
          <p:nvPr/>
        </p:nvSpPr>
        <p:spPr>
          <a:xfrm>
            <a:off x="2238375" y="1828800"/>
            <a:ext cx="866775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Check meeting details, officers, contact information, and key links.</a:t>
            </a:r>
          </a:p>
        </p:txBody>
      </p:sp>
      <p:sp>
        <p:nvSpPr>
          <p:cNvPr id="7" name="Rectangle 6">
            <a:extLst>
              <a:ext uri="{FF2B5EF4-FFF2-40B4-BE49-F238E27FC236}">
                <a16:creationId xmlns:a16="http://schemas.microsoft.com/office/drawing/2014/main" id="{F6BC6850-E58B-47D8-A8F1-C76706B35205}"/>
              </a:ext>
            </a:extLst>
          </p:cNvPr>
          <p:cNvSpPr>
            <a:spLocks noGrp="1"/>
          </p:cNvSpPr>
          <p:nvPr/>
        </p:nvSpPr>
        <p:spPr>
          <a:xfrm>
            <a:off x="809625" y="2590800"/>
            <a:ext cx="1143000" cy="666750"/>
          </a:xfrm>
          <a:prstGeom prst="rect">
            <a:avLst/>
          </a:prstGeom>
          <a:noFill/>
          <a:ln w="0">
            <a:noFill/>
          </a:ln>
        </p:spPr>
        <p:txBody>
          <a:bodyPr anchor="ctr">
            <a:normAutofit/>
          </a:bodyPr>
          <a:lstStyle/>
          <a:p>
            <a:pPr algn="ctr">
              <a:defRPr sz="1425" b="1">
                <a:solidFill>
                  <a:srgbClr val="0067C8"/>
                </a:solidFill>
                <a:latin typeface="DejaVu Sans"/>
                <a:ea typeface="DejaVu Sans"/>
                <a:cs typeface="DejaVu Sans"/>
              </a:defRPr>
            </a:pPr>
            <a:r>
              <a:rPr sz="1425" b="1" dirty="0">
                <a:solidFill>
                  <a:srgbClr val="0067C8"/>
                </a:solidFill>
                <a:latin typeface="DejaVu Sans"/>
                <a:ea typeface="DejaVu Sans"/>
                <a:cs typeface="DejaVu Sans"/>
              </a:rPr>
              <a:t>1</a:t>
            </a:r>
            <a:r>
              <a:rPr lang="en-US" sz="1425" b="1" dirty="0">
                <a:solidFill>
                  <a:srgbClr val="0067C8"/>
                </a:solidFill>
                <a:latin typeface="DejaVu Sans"/>
                <a:ea typeface="DejaVu Sans"/>
                <a:cs typeface="DejaVu Sans"/>
              </a:rPr>
              <a:t>5</a:t>
            </a:r>
            <a:r>
              <a:rPr sz="1425" b="1" dirty="0">
                <a:solidFill>
                  <a:srgbClr val="0067C8"/>
                </a:solidFill>
                <a:latin typeface="DejaVu Sans"/>
                <a:ea typeface="DejaVu Sans"/>
                <a:cs typeface="DejaVu Sans"/>
              </a:rPr>
              <a:t> MIN</a:t>
            </a:r>
          </a:p>
        </p:txBody>
      </p:sp>
      <p:sp>
        <p:nvSpPr>
          <p:cNvPr id="8" name="Rectangle 7">
            <a:extLst>
              <a:ext uri="{FF2B5EF4-FFF2-40B4-BE49-F238E27FC236}">
                <a16:creationId xmlns:a16="http://schemas.microsoft.com/office/drawing/2014/main" id="{B40BC39D-E3D6-4C85-B27E-4A91D5C99529}"/>
              </a:ext>
            </a:extLst>
          </p:cNvPr>
          <p:cNvSpPr>
            <a:spLocks noGrp="1"/>
          </p:cNvSpPr>
          <p:nvPr/>
        </p:nvSpPr>
        <p:spPr>
          <a:xfrm>
            <a:off x="2238375" y="2590800"/>
            <a:ext cx="1905000" cy="30480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Activity</a:t>
            </a:r>
          </a:p>
        </p:txBody>
      </p:sp>
      <p:sp>
        <p:nvSpPr>
          <p:cNvPr id="9" name="Rectangle 8">
            <a:extLst>
              <a:ext uri="{FF2B5EF4-FFF2-40B4-BE49-F238E27FC236}">
                <a16:creationId xmlns:a16="http://schemas.microsoft.com/office/drawing/2014/main" id="{87CB6209-A173-434D-8FFC-9F60EEAD84E1}"/>
              </a:ext>
            </a:extLst>
          </p:cNvPr>
          <p:cNvSpPr>
            <a:spLocks noGrp="1"/>
          </p:cNvSpPr>
          <p:nvPr/>
        </p:nvSpPr>
        <p:spPr>
          <a:xfrm>
            <a:off x="2238375" y="2895600"/>
            <a:ext cx="866775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Add or schedule one current story, event, speaker, or project update.</a:t>
            </a:r>
          </a:p>
        </p:txBody>
      </p:sp>
      <p:sp>
        <p:nvSpPr>
          <p:cNvPr id="10" name="Rectangle 9">
            <a:extLst>
              <a:ext uri="{FF2B5EF4-FFF2-40B4-BE49-F238E27FC236}">
                <a16:creationId xmlns:a16="http://schemas.microsoft.com/office/drawing/2014/main" id="{90A35267-B3B3-411B-8F12-4E331F1A2230}"/>
              </a:ext>
            </a:extLst>
          </p:cNvPr>
          <p:cNvSpPr>
            <a:spLocks noGrp="1"/>
          </p:cNvSpPr>
          <p:nvPr/>
        </p:nvSpPr>
        <p:spPr>
          <a:xfrm>
            <a:off x="809625" y="3657600"/>
            <a:ext cx="1143000" cy="666750"/>
          </a:xfrm>
          <a:prstGeom prst="rect">
            <a:avLst/>
          </a:prstGeom>
          <a:noFill/>
          <a:ln w="0">
            <a:noFill/>
          </a:ln>
        </p:spPr>
        <p:txBody>
          <a:bodyPr anchor="ctr">
            <a:normAutofit/>
          </a:bodyPr>
          <a:lstStyle/>
          <a:p>
            <a:pPr algn="ctr">
              <a:defRPr sz="1425" b="1">
                <a:solidFill>
                  <a:srgbClr val="0067C8"/>
                </a:solidFill>
                <a:latin typeface="DejaVu Sans"/>
                <a:ea typeface="DejaVu Sans"/>
                <a:cs typeface="DejaVu Sans"/>
              </a:defRPr>
            </a:pPr>
            <a:r>
              <a:rPr lang="en-US" sz="1425" b="1" dirty="0">
                <a:solidFill>
                  <a:srgbClr val="0067C8"/>
                </a:solidFill>
                <a:latin typeface="DejaVu Sans"/>
                <a:ea typeface="DejaVu Sans"/>
                <a:cs typeface="DejaVu Sans"/>
              </a:rPr>
              <a:t>10</a:t>
            </a:r>
            <a:r>
              <a:rPr sz="1425" b="1" dirty="0">
                <a:solidFill>
                  <a:srgbClr val="0067C8"/>
                </a:solidFill>
                <a:latin typeface="DejaVu Sans"/>
                <a:ea typeface="DejaVu Sans"/>
                <a:cs typeface="DejaVu Sans"/>
              </a:rPr>
              <a:t> MIN</a:t>
            </a:r>
          </a:p>
        </p:txBody>
      </p:sp>
      <p:sp>
        <p:nvSpPr>
          <p:cNvPr id="11" name="Rectangle 10">
            <a:extLst>
              <a:ext uri="{FF2B5EF4-FFF2-40B4-BE49-F238E27FC236}">
                <a16:creationId xmlns:a16="http://schemas.microsoft.com/office/drawing/2014/main" id="{A0ADFEAB-B32E-4648-9E55-A5EEE1E3A085}"/>
              </a:ext>
            </a:extLst>
          </p:cNvPr>
          <p:cNvSpPr>
            <a:spLocks noGrp="1"/>
          </p:cNvSpPr>
          <p:nvPr/>
        </p:nvSpPr>
        <p:spPr>
          <a:xfrm>
            <a:off x="2238375" y="3657600"/>
            <a:ext cx="1905000" cy="30480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Mobile</a:t>
            </a:r>
          </a:p>
        </p:txBody>
      </p:sp>
      <p:sp>
        <p:nvSpPr>
          <p:cNvPr id="12" name="Rectangle 11">
            <a:extLst>
              <a:ext uri="{FF2B5EF4-FFF2-40B4-BE49-F238E27FC236}">
                <a16:creationId xmlns:a16="http://schemas.microsoft.com/office/drawing/2014/main" id="{F0BBAF59-15BA-46CA-9572-9CBB1706D428}"/>
              </a:ext>
            </a:extLst>
          </p:cNvPr>
          <p:cNvSpPr>
            <a:spLocks noGrp="1"/>
          </p:cNvSpPr>
          <p:nvPr/>
        </p:nvSpPr>
        <p:spPr>
          <a:xfrm>
            <a:off x="2238375" y="3962400"/>
            <a:ext cx="866775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Open the homepage and key pages on a phone.</a:t>
            </a:r>
          </a:p>
        </p:txBody>
      </p:sp>
      <p:sp>
        <p:nvSpPr>
          <p:cNvPr id="13" name="Rectangle 12">
            <a:extLst>
              <a:ext uri="{FF2B5EF4-FFF2-40B4-BE49-F238E27FC236}">
                <a16:creationId xmlns:a16="http://schemas.microsoft.com/office/drawing/2014/main" id="{704333B0-3493-48C0-A982-F0833BDBEE85}"/>
              </a:ext>
            </a:extLst>
          </p:cNvPr>
          <p:cNvSpPr>
            <a:spLocks noGrp="1"/>
          </p:cNvSpPr>
          <p:nvPr/>
        </p:nvSpPr>
        <p:spPr>
          <a:xfrm>
            <a:off x="809625" y="4724400"/>
            <a:ext cx="1143000" cy="666750"/>
          </a:xfrm>
          <a:prstGeom prst="rect">
            <a:avLst/>
          </a:prstGeom>
          <a:noFill/>
          <a:ln w="0">
            <a:noFill/>
          </a:ln>
        </p:spPr>
        <p:txBody>
          <a:bodyPr anchor="ctr">
            <a:normAutofit/>
          </a:bodyPr>
          <a:lstStyle/>
          <a:p>
            <a:pPr algn="ctr">
              <a:defRPr sz="1425" b="1">
                <a:solidFill>
                  <a:srgbClr val="0067C8"/>
                </a:solidFill>
                <a:latin typeface="DejaVu Sans"/>
                <a:ea typeface="DejaVu Sans"/>
                <a:cs typeface="DejaVu Sans"/>
              </a:defRPr>
            </a:pPr>
            <a:r>
              <a:rPr lang="en-US" sz="1425" b="1" dirty="0">
                <a:solidFill>
                  <a:srgbClr val="0067C8"/>
                </a:solidFill>
                <a:latin typeface="DejaVu Sans"/>
                <a:ea typeface="DejaVu Sans"/>
                <a:cs typeface="DejaVu Sans"/>
              </a:rPr>
              <a:t>15</a:t>
            </a:r>
            <a:r>
              <a:rPr sz="1425" b="1" dirty="0">
                <a:solidFill>
                  <a:srgbClr val="0067C8"/>
                </a:solidFill>
                <a:latin typeface="DejaVu Sans"/>
                <a:ea typeface="DejaVu Sans"/>
                <a:cs typeface="DejaVu Sans"/>
              </a:rPr>
              <a:t> MIN</a:t>
            </a:r>
          </a:p>
        </p:txBody>
      </p:sp>
      <p:sp>
        <p:nvSpPr>
          <p:cNvPr id="14" name="Rectangle 13">
            <a:extLst>
              <a:ext uri="{FF2B5EF4-FFF2-40B4-BE49-F238E27FC236}">
                <a16:creationId xmlns:a16="http://schemas.microsoft.com/office/drawing/2014/main" id="{92E0F139-EA8F-4BA1-8642-276603666933}"/>
              </a:ext>
            </a:extLst>
          </p:cNvPr>
          <p:cNvSpPr>
            <a:spLocks noGrp="1"/>
          </p:cNvSpPr>
          <p:nvPr/>
        </p:nvSpPr>
        <p:spPr>
          <a:xfrm>
            <a:off x="2238375" y="4724400"/>
            <a:ext cx="1905000" cy="304800"/>
          </a:xfrm>
          <a:prstGeom prst="rect">
            <a:avLst/>
          </a:prstGeom>
          <a:noFill/>
          <a:ln w="0">
            <a:noFill/>
          </a:ln>
        </p:spPr>
        <p:txBody>
          <a:bodyPr anchor="ctr">
            <a:normAutofit/>
          </a:bodyPr>
          <a:lstStyle/>
          <a:p>
            <a:pPr algn="l">
              <a:defRPr sz="1350" b="1">
                <a:solidFill>
                  <a:srgbClr val="172B4D"/>
                </a:solidFill>
                <a:latin typeface="DejaVu Sans"/>
                <a:ea typeface="DejaVu Sans"/>
                <a:cs typeface="DejaVu Sans"/>
              </a:defRPr>
            </a:pPr>
            <a:r>
              <a:rPr sz="1350" b="1">
                <a:solidFill>
                  <a:srgbClr val="172B4D"/>
                </a:solidFill>
                <a:latin typeface="DejaVu Sans"/>
                <a:ea typeface="DejaVu Sans"/>
                <a:cs typeface="DejaVu Sans"/>
              </a:rPr>
              <a:t>Cleanup</a:t>
            </a:r>
          </a:p>
        </p:txBody>
      </p:sp>
      <p:sp>
        <p:nvSpPr>
          <p:cNvPr id="15" name="Rectangle 14">
            <a:extLst>
              <a:ext uri="{FF2B5EF4-FFF2-40B4-BE49-F238E27FC236}">
                <a16:creationId xmlns:a16="http://schemas.microsoft.com/office/drawing/2014/main" id="{02C4875F-138C-4210-866D-6E10E11D4A5F}"/>
              </a:ext>
            </a:extLst>
          </p:cNvPr>
          <p:cNvSpPr>
            <a:spLocks noGrp="1"/>
          </p:cNvSpPr>
          <p:nvPr/>
        </p:nvSpPr>
        <p:spPr>
          <a:xfrm>
            <a:off x="2238375" y="5029200"/>
            <a:ext cx="8667750" cy="457200"/>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Remove expired items and note larger improvements for later.</a:t>
            </a:r>
          </a:p>
        </p:txBody>
      </p:sp>
      <p:sp>
        <p:nvSpPr>
          <p:cNvPr id="16" name="Rectangle: Rounded Corners 15">
            <a:extLst>
              <a:ext uri="{FF2B5EF4-FFF2-40B4-BE49-F238E27FC236}">
                <a16:creationId xmlns:a16="http://schemas.microsoft.com/office/drawing/2014/main" id="{C4C54C49-079F-439D-8A88-070BA9D99828}"/>
              </a:ext>
            </a:extLst>
          </p:cNvPr>
          <p:cNvSpPr>
            <a:spLocks noGrp="1"/>
          </p:cNvSpPr>
          <p:nvPr/>
        </p:nvSpPr>
        <p:spPr>
          <a:xfrm>
            <a:off x="809625" y="5810250"/>
            <a:ext cx="10287000" cy="400050"/>
          </a:xfrm>
          <a:prstGeom prst="roundRect">
            <a:avLst>
              <a:gd name="adj" fmla="val 19048"/>
            </a:avLst>
          </a:prstGeom>
          <a:solidFill>
            <a:srgbClr val="EEF5FA"/>
          </a:solidFill>
          <a:ln w="0">
            <a:noFill/>
          </a:ln>
        </p:spPr>
        <p:txBody>
          <a:bodyPr/>
          <a:lstStyle/>
          <a:p>
            <a:endParaRPr lang="en-US"/>
          </a:p>
        </p:txBody>
      </p:sp>
      <p:sp>
        <p:nvSpPr>
          <p:cNvPr id="17" name="Rectangle 16">
            <a:extLst>
              <a:ext uri="{FF2B5EF4-FFF2-40B4-BE49-F238E27FC236}">
                <a16:creationId xmlns:a16="http://schemas.microsoft.com/office/drawing/2014/main" id="{19C96E4E-DB70-4929-932F-FC9278038B72}"/>
              </a:ext>
            </a:extLst>
          </p:cNvPr>
          <p:cNvSpPr>
            <a:spLocks noGrp="1"/>
          </p:cNvSpPr>
          <p:nvPr/>
        </p:nvSpPr>
        <p:spPr>
          <a:xfrm>
            <a:off x="1047750" y="5838825"/>
            <a:ext cx="9810750" cy="323850"/>
          </a:xfrm>
          <a:prstGeom prst="rect">
            <a:avLst/>
          </a:prstGeom>
          <a:noFill/>
          <a:ln w="0">
            <a:noFill/>
          </a:ln>
        </p:spPr>
        <p:txBody>
          <a:bodyPr anchor="ctr">
            <a:normAutofit/>
          </a:bodyPr>
          <a:lstStyle/>
          <a:p>
            <a:pPr algn="ctr">
              <a:defRPr sz="1500" b="1">
                <a:solidFill>
                  <a:srgbClr val="172B4D"/>
                </a:solidFill>
                <a:latin typeface="DejaVu Sans"/>
                <a:ea typeface="DejaVu Sans"/>
                <a:cs typeface="DejaVu Sans"/>
              </a:defRPr>
            </a:pPr>
            <a:r>
              <a:rPr sz="1500" b="1">
                <a:solidFill>
                  <a:srgbClr val="172B4D"/>
                </a:solidFill>
                <a:latin typeface="DejaVu Sans"/>
                <a:ea typeface="DejaVu Sans"/>
                <a:cs typeface="DejaVu Sans"/>
              </a:rPr>
              <a:t>Assign a primary owner, a backup, and a recurring date on the club calendar.</a:t>
            </a:r>
          </a:p>
        </p:txBody>
      </p:sp>
      <p:sp>
        <p:nvSpPr>
          <p:cNvPr id="18" name="Rectangle 17">
            <a:extLst>
              <a:ext uri="{FF2B5EF4-FFF2-40B4-BE49-F238E27FC236}">
                <a16:creationId xmlns:a16="http://schemas.microsoft.com/office/drawing/2014/main" id="{E40C8F78-4342-48E8-B0D1-4D7F4B69AFB4}"/>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19" name="Rectangle 18">
            <a:extLst>
              <a:ext uri="{FF2B5EF4-FFF2-40B4-BE49-F238E27FC236}">
                <a16:creationId xmlns:a16="http://schemas.microsoft.com/office/drawing/2014/main" id="{309B51B2-6FBE-412D-881B-74896B1FEE40}"/>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13</a:t>
            </a:r>
          </a:p>
        </p:txBody>
      </p:sp>
    </p:spTree>
    <p:extLst>
      <p:ext uri="{BB962C8B-B14F-4D97-AF65-F5344CB8AC3E}">
        <p14:creationId xmlns:p14="http://schemas.microsoft.com/office/powerpoint/2010/main" val="852380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3783EEE-1C84-4FCA-B4C0-B1B670876B3E}"/>
              </a:ext>
            </a:extLst>
          </p:cNvPr>
          <p:cNvSpPr>
            <a:spLocks noGrp="1"/>
          </p:cNvSpPr>
          <p:nvPr/>
        </p:nvSpPr>
        <p:spPr>
          <a:xfrm>
            <a:off x="666750" y="400050"/>
            <a:ext cx="10858500" cy="609600"/>
          </a:xfrm>
          <a:prstGeom prst="rect">
            <a:avLst/>
          </a:prstGeom>
          <a:noFill/>
          <a:ln w="0">
            <a:noFill/>
          </a:ln>
        </p:spPr>
        <p:txBody>
          <a:bodyPr anchor="ctr">
            <a:normAutofit/>
          </a:bodyPr>
          <a:lstStyle/>
          <a:p>
            <a:pPr algn="l">
              <a:defRPr sz="2850" b="1">
                <a:solidFill>
                  <a:srgbClr val="172B4D"/>
                </a:solidFill>
                <a:latin typeface="DejaVu Sans"/>
                <a:ea typeface="DejaVu Sans"/>
                <a:cs typeface="DejaVu Sans"/>
              </a:defRPr>
            </a:pPr>
            <a:r>
              <a:rPr sz="2850" b="1" dirty="0">
                <a:solidFill>
                  <a:srgbClr val="172B4D"/>
                </a:solidFill>
                <a:latin typeface="DejaVu Sans"/>
                <a:ea typeface="DejaVu Sans"/>
                <a:cs typeface="DejaVu Sans"/>
              </a:rPr>
              <a:t>Your </a:t>
            </a:r>
            <a:r>
              <a:rPr lang="en-US" sz="2850" b="1" dirty="0">
                <a:solidFill>
                  <a:srgbClr val="172B4D"/>
                </a:solidFill>
                <a:latin typeface="DejaVu Sans"/>
                <a:ea typeface="DejaVu Sans"/>
                <a:cs typeface="DejaVu Sans"/>
              </a:rPr>
              <a:t>N</a:t>
            </a:r>
            <a:r>
              <a:rPr sz="2850" b="1" dirty="0">
                <a:solidFill>
                  <a:srgbClr val="172B4D"/>
                </a:solidFill>
                <a:latin typeface="DejaVu Sans"/>
                <a:ea typeface="DejaVu Sans"/>
                <a:cs typeface="DejaVu Sans"/>
              </a:rPr>
              <a:t>ext 30 </a:t>
            </a:r>
            <a:r>
              <a:rPr lang="en-US" sz="2850" b="1" dirty="0">
                <a:solidFill>
                  <a:srgbClr val="172B4D"/>
                </a:solidFill>
                <a:latin typeface="DejaVu Sans"/>
                <a:ea typeface="DejaVu Sans"/>
                <a:cs typeface="DejaVu Sans"/>
              </a:rPr>
              <a:t>D</a:t>
            </a:r>
            <a:r>
              <a:rPr sz="2850" b="1" dirty="0">
                <a:solidFill>
                  <a:srgbClr val="172B4D"/>
                </a:solidFill>
                <a:latin typeface="DejaVu Sans"/>
                <a:ea typeface="DejaVu Sans"/>
                <a:cs typeface="DejaVu Sans"/>
              </a:rPr>
              <a:t>ays</a:t>
            </a:r>
          </a:p>
        </p:txBody>
      </p:sp>
      <p:sp>
        <p:nvSpPr>
          <p:cNvPr id="2" name="Rectangle 1">
            <a:extLst>
              <a:ext uri="{FF2B5EF4-FFF2-40B4-BE49-F238E27FC236}">
                <a16:creationId xmlns:a16="http://schemas.microsoft.com/office/drawing/2014/main" id="{DE49E3A7-8535-4F21-BE13-B8E4E3F11E14}"/>
              </a:ext>
            </a:extLst>
          </p:cNvPr>
          <p:cNvSpPr>
            <a:spLocks noGrp="1"/>
          </p:cNvSpPr>
          <p:nvPr/>
        </p:nvSpPr>
        <p:spPr>
          <a:xfrm>
            <a:off x="666750" y="1066800"/>
            <a:ext cx="895350" cy="57150"/>
          </a:xfrm>
          <a:prstGeom prst="rect">
            <a:avLst/>
          </a:prstGeom>
          <a:solidFill>
            <a:srgbClr val="F5A623"/>
          </a:solidFill>
          <a:ln w="0">
            <a:noFill/>
          </a:ln>
        </p:spPr>
        <p:txBody>
          <a:bodyPr/>
          <a:lstStyle/>
          <a:p>
            <a:endParaRPr lang="en-US"/>
          </a:p>
        </p:txBody>
      </p:sp>
      <p:sp>
        <p:nvSpPr>
          <p:cNvPr id="3" name="Rectangle 2">
            <a:extLst>
              <a:ext uri="{FF2B5EF4-FFF2-40B4-BE49-F238E27FC236}">
                <a16:creationId xmlns:a16="http://schemas.microsoft.com/office/drawing/2014/main" id="{CE735CB2-A74E-4B89-8C76-C3FD28690C05}"/>
              </a:ext>
            </a:extLst>
          </p:cNvPr>
          <p:cNvSpPr>
            <a:spLocks noGrp="1"/>
          </p:cNvSpPr>
          <p:nvPr/>
        </p:nvSpPr>
        <p:spPr>
          <a:xfrm>
            <a:off x="1762125" y="866775"/>
            <a:ext cx="9763125" cy="400050"/>
          </a:xfrm>
          <a:prstGeom prst="rect">
            <a:avLst/>
          </a:prstGeom>
          <a:noFill/>
          <a:ln w="0">
            <a:noFill/>
          </a:ln>
        </p:spPr>
        <p:txBody>
          <a:bodyPr anchor="ctr">
            <a:normAutofit/>
          </a:bodyPr>
          <a:lstStyle/>
          <a:p>
            <a:pPr algn="l">
              <a:defRPr sz="1350" b="0">
                <a:solidFill>
                  <a:srgbClr val="667085"/>
                </a:solidFill>
                <a:latin typeface="DejaVu Sans"/>
                <a:ea typeface="DejaVu Sans"/>
                <a:cs typeface="DejaVu Sans"/>
              </a:defRPr>
            </a:pPr>
            <a:r>
              <a:rPr sz="1350" b="0" dirty="0">
                <a:solidFill>
                  <a:srgbClr val="667085"/>
                </a:solidFill>
                <a:latin typeface="DejaVu Sans"/>
                <a:ea typeface="DejaVu Sans"/>
                <a:cs typeface="DejaVu Sans"/>
              </a:rPr>
              <a:t>Leave with one owner, one priority, and one deadline</a:t>
            </a:r>
            <a:r>
              <a:rPr lang="en-US" sz="1350" b="0" dirty="0">
                <a:solidFill>
                  <a:srgbClr val="667085"/>
                </a:solidFill>
                <a:latin typeface="DejaVu Sans"/>
                <a:ea typeface="DejaVu Sans"/>
                <a:cs typeface="DejaVu Sans"/>
              </a:rPr>
              <a:t>.</a:t>
            </a:r>
            <a:endParaRPr sz="1350" b="0" dirty="0">
              <a:solidFill>
                <a:srgbClr val="667085"/>
              </a:solidFill>
              <a:latin typeface="DejaVu Sans"/>
              <a:ea typeface="DejaVu Sans"/>
              <a:cs typeface="DejaVu Sans"/>
            </a:endParaRPr>
          </a:p>
        </p:txBody>
      </p:sp>
      <p:sp>
        <p:nvSpPr>
          <p:cNvPr id="4" name="Rectangle 3">
            <a:extLst>
              <a:ext uri="{FF2B5EF4-FFF2-40B4-BE49-F238E27FC236}">
                <a16:creationId xmlns:a16="http://schemas.microsoft.com/office/drawing/2014/main" id="{7573F87F-AECE-478D-9034-6A1D99699CAB}"/>
              </a:ext>
            </a:extLst>
          </p:cNvPr>
          <p:cNvSpPr>
            <a:spLocks noGrp="1"/>
          </p:cNvSpPr>
          <p:nvPr/>
        </p:nvSpPr>
        <p:spPr>
          <a:xfrm>
            <a:off x="762000" y="1619250"/>
            <a:ext cx="21907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WEEK 1</a:t>
            </a:r>
          </a:p>
        </p:txBody>
      </p:sp>
      <p:sp>
        <p:nvSpPr>
          <p:cNvPr id="5" name="Rectangle 4">
            <a:extLst>
              <a:ext uri="{FF2B5EF4-FFF2-40B4-BE49-F238E27FC236}">
                <a16:creationId xmlns:a16="http://schemas.microsoft.com/office/drawing/2014/main" id="{6802F9F0-0C03-428C-9354-2E410FB1E6FD}"/>
              </a:ext>
            </a:extLst>
          </p:cNvPr>
          <p:cNvSpPr>
            <a:spLocks noGrp="1"/>
          </p:cNvSpPr>
          <p:nvPr/>
        </p:nvSpPr>
        <p:spPr>
          <a:xfrm>
            <a:off x="762000" y="2038350"/>
            <a:ext cx="2286000" cy="457200"/>
          </a:xfrm>
          <a:prstGeom prst="rect">
            <a:avLst/>
          </a:prstGeom>
          <a:noFill/>
          <a:ln w="0">
            <a:noFill/>
          </a:ln>
        </p:spPr>
        <p:txBody>
          <a:bodyPr anchor="ctr">
            <a:normAutofit/>
          </a:bodyPr>
          <a:lstStyle/>
          <a:p>
            <a:pPr algn="l">
              <a:defRPr sz="2100" b="1">
                <a:solidFill>
                  <a:srgbClr val="172B4D"/>
                </a:solidFill>
                <a:latin typeface="DejaVu Sans"/>
                <a:ea typeface="DejaVu Sans"/>
                <a:cs typeface="DejaVu Sans"/>
              </a:defRPr>
            </a:pPr>
            <a:r>
              <a:rPr sz="2100" b="1">
                <a:solidFill>
                  <a:srgbClr val="172B4D"/>
                </a:solidFill>
                <a:latin typeface="DejaVu Sans"/>
                <a:ea typeface="DejaVu Sans"/>
                <a:cs typeface="DejaVu Sans"/>
              </a:rPr>
              <a:t>Audit</a:t>
            </a:r>
          </a:p>
        </p:txBody>
      </p:sp>
      <p:sp>
        <p:nvSpPr>
          <p:cNvPr id="6" name="Rectangle 5">
            <a:extLst>
              <a:ext uri="{FF2B5EF4-FFF2-40B4-BE49-F238E27FC236}">
                <a16:creationId xmlns:a16="http://schemas.microsoft.com/office/drawing/2014/main" id="{AB6D1B79-AF1B-46F9-9776-7BE867908DCB}"/>
              </a:ext>
            </a:extLst>
          </p:cNvPr>
          <p:cNvSpPr>
            <a:spLocks noGrp="1"/>
          </p:cNvSpPr>
          <p:nvPr/>
        </p:nvSpPr>
        <p:spPr>
          <a:xfrm>
            <a:off x="762000" y="2667000"/>
            <a:ext cx="2286000" cy="57150"/>
          </a:xfrm>
          <a:prstGeom prst="rect">
            <a:avLst/>
          </a:prstGeom>
          <a:solidFill>
            <a:srgbClr val="0067C8"/>
          </a:solidFill>
          <a:ln w="0">
            <a:noFill/>
          </a:ln>
        </p:spPr>
        <p:txBody>
          <a:bodyPr/>
          <a:lstStyle/>
          <a:p>
            <a:endParaRPr lang="en-US"/>
          </a:p>
        </p:txBody>
      </p:sp>
      <p:sp>
        <p:nvSpPr>
          <p:cNvPr id="7" name="Rectangle 6">
            <a:extLst>
              <a:ext uri="{FF2B5EF4-FFF2-40B4-BE49-F238E27FC236}">
                <a16:creationId xmlns:a16="http://schemas.microsoft.com/office/drawing/2014/main" id="{B2AE8E4B-3372-4622-9D13-812241A95FF1}"/>
              </a:ext>
            </a:extLst>
          </p:cNvPr>
          <p:cNvSpPr>
            <a:spLocks noGrp="1"/>
          </p:cNvSpPr>
          <p:nvPr/>
        </p:nvSpPr>
        <p:spPr>
          <a:xfrm>
            <a:off x="762000" y="2952750"/>
            <a:ext cx="2286000" cy="1571625"/>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Review every page, link, date, form, and menu label.</a:t>
            </a:r>
          </a:p>
        </p:txBody>
      </p:sp>
      <p:sp>
        <p:nvSpPr>
          <p:cNvPr id="8" name="Rectangle 7">
            <a:extLst>
              <a:ext uri="{FF2B5EF4-FFF2-40B4-BE49-F238E27FC236}">
                <a16:creationId xmlns:a16="http://schemas.microsoft.com/office/drawing/2014/main" id="{30EA8E74-FE95-4407-8ACF-7B1CF2D87216}"/>
              </a:ext>
            </a:extLst>
          </p:cNvPr>
          <p:cNvSpPr>
            <a:spLocks noGrp="1"/>
          </p:cNvSpPr>
          <p:nvPr/>
        </p:nvSpPr>
        <p:spPr>
          <a:xfrm>
            <a:off x="3524250" y="1619250"/>
            <a:ext cx="21907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WEEK 2</a:t>
            </a:r>
          </a:p>
        </p:txBody>
      </p:sp>
      <p:sp>
        <p:nvSpPr>
          <p:cNvPr id="9" name="Rectangle 8">
            <a:extLst>
              <a:ext uri="{FF2B5EF4-FFF2-40B4-BE49-F238E27FC236}">
                <a16:creationId xmlns:a16="http://schemas.microsoft.com/office/drawing/2014/main" id="{B8BDD509-6E61-480E-B27D-C52E5C5E37A1}"/>
              </a:ext>
            </a:extLst>
          </p:cNvPr>
          <p:cNvSpPr>
            <a:spLocks noGrp="1"/>
          </p:cNvSpPr>
          <p:nvPr/>
        </p:nvSpPr>
        <p:spPr>
          <a:xfrm>
            <a:off x="3524250" y="2038350"/>
            <a:ext cx="2286000" cy="457200"/>
          </a:xfrm>
          <a:prstGeom prst="rect">
            <a:avLst/>
          </a:prstGeom>
          <a:noFill/>
          <a:ln w="0">
            <a:noFill/>
          </a:ln>
        </p:spPr>
        <p:txBody>
          <a:bodyPr anchor="ctr">
            <a:normAutofit/>
          </a:bodyPr>
          <a:lstStyle/>
          <a:p>
            <a:pPr algn="l">
              <a:defRPr sz="2100" b="1">
                <a:solidFill>
                  <a:srgbClr val="172B4D"/>
                </a:solidFill>
                <a:latin typeface="DejaVu Sans"/>
                <a:ea typeface="DejaVu Sans"/>
                <a:cs typeface="DejaVu Sans"/>
              </a:defRPr>
            </a:pPr>
            <a:r>
              <a:rPr sz="2100" b="1">
                <a:solidFill>
                  <a:srgbClr val="172B4D"/>
                </a:solidFill>
                <a:latin typeface="DejaVu Sans"/>
                <a:ea typeface="DejaVu Sans"/>
                <a:cs typeface="DejaVu Sans"/>
              </a:rPr>
              <a:t>Repair</a:t>
            </a:r>
          </a:p>
        </p:txBody>
      </p:sp>
      <p:sp>
        <p:nvSpPr>
          <p:cNvPr id="10" name="Rectangle 9">
            <a:extLst>
              <a:ext uri="{FF2B5EF4-FFF2-40B4-BE49-F238E27FC236}">
                <a16:creationId xmlns:a16="http://schemas.microsoft.com/office/drawing/2014/main" id="{97A5CA7C-840A-40AD-BFB1-2D48FB325175}"/>
              </a:ext>
            </a:extLst>
          </p:cNvPr>
          <p:cNvSpPr>
            <a:spLocks noGrp="1"/>
          </p:cNvSpPr>
          <p:nvPr/>
        </p:nvSpPr>
        <p:spPr>
          <a:xfrm>
            <a:off x="3524250" y="2667000"/>
            <a:ext cx="2286000" cy="57150"/>
          </a:xfrm>
          <a:prstGeom prst="rect">
            <a:avLst/>
          </a:prstGeom>
          <a:solidFill>
            <a:srgbClr val="0067C8"/>
          </a:solidFill>
          <a:ln w="0">
            <a:noFill/>
          </a:ln>
        </p:spPr>
        <p:txBody>
          <a:bodyPr/>
          <a:lstStyle/>
          <a:p>
            <a:endParaRPr lang="en-US"/>
          </a:p>
        </p:txBody>
      </p:sp>
      <p:sp>
        <p:nvSpPr>
          <p:cNvPr id="11" name="Rectangle 10">
            <a:extLst>
              <a:ext uri="{FF2B5EF4-FFF2-40B4-BE49-F238E27FC236}">
                <a16:creationId xmlns:a16="http://schemas.microsoft.com/office/drawing/2014/main" id="{608FDDF7-C4C0-4D77-A115-F1B5CB76F337}"/>
              </a:ext>
            </a:extLst>
          </p:cNvPr>
          <p:cNvSpPr>
            <a:spLocks noGrp="1"/>
          </p:cNvSpPr>
          <p:nvPr/>
        </p:nvSpPr>
        <p:spPr>
          <a:xfrm>
            <a:off x="3524250" y="2952750"/>
            <a:ext cx="2286000" cy="1571625"/>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Correct meeting details and fix the highest-impact problems.</a:t>
            </a:r>
          </a:p>
        </p:txBody>
      </p:sp>
      <p:sp>
        <p:nvSpPr>
          <p:cNvPr id="12" name="Rectangle 11">
            <a:extLst>
              <a:ext uri="{FF2B5EF4-FFF2-40B4-BE49-F238E27FC236}">
                <a16:creationId xmlns:a16="http://schemas.microsoft.com/office/drawing/2014/main" id="{A66C9A60-D672-4043-88D4-7DD449265CFA}"/>
              </a:ext>
            </a:extLst>
          </p:cNvPr>
          <p:cNvSpPr>
            <a:spLocks noGrp="1"/>
          </p:cNvSpPr>
          <p:nvPr/>
        </p:nvSpPr>
        <p:spPr>
          <a:xfrm>
            <a:off x="6286500" y="1619250"/>
            <a:ext cx="2190750" cy="266700"/>
          </a:xfrm>
          <a:prstGeom prst="rect">
            <a:avLst/>
          </a:prstGeom>
          <a:noFill/>
          <a:ln w="0">
            <a:noFill/>
          </a:ln>
        </p:spPr>
        <p:txBody>
          <a:bodyPr anchor="ctr">
            <a:normAutofit/>
          </a:bodyPr>
          <a:lstStyle/>
          <a:p>
            <a:pPr algn="l">
              <a:defRPr sz="1050" b="1">
                <a:solidFill>
                  <a:srgbClr val="0067C8"/>
                </a:solidFill>
                <a:latin typeface="DejaVu Sans"/>
                <a:ea typeface="DejaVu Sans"/>
                <a:cs typeface="DejaVu Sans"/>
              </a:defRPr>
            </a:pPr>
            <a:r>
              <a:rPr sz="1050" b="1">
                <a:solidFill>
                  <a:srgbClr val="0067C8"/>
                </a:solidFill>
                <a:latin typeface="DejaVu Sans"/>
                <a:ea typeface="DejaVu Sans"/>
                <a:cs typeface="DejaVu Sans"/>
              </a:rPr>
              <a:t>WEEK 3</a:t>
            </a:r>
          </a:p>
        </p:txBody>
      </p:sp>
      <p:sp>
        <p:nvSpPr>
          <p:cNvPr id="13" name="Rectangle 12">
            <a:extLst>
              <a:ext uri="{FF2B5EF4-FFF2-40B4-BE49-F238E27FC236}">
                <a16:creationId xmlns:a16="http://schemas.microsoft.com/office/drawing/2014/main" id="{7F0A0AB3-7F6E-46CE-8DF8-7EEB19B81F59}"/>
              </a:ext>
            </a:extLst>
          </p:cNvPr>
          <p:cNvSpPr>
            <a:spLocks noGrp="1"/>
          </p:cNvSpPr>
          <p:nvPr/>
        </p:nvSpPr>
        <p:spPr>
          <a:xfrm>
            <a:off x="6286500" y="2038350"/>
            <a:ext cx="2286000" cy="457200"/>
          </a:xfrm>
          <a:prstGeom prst="rect">
            <a:avLst/>
          </a:prstGeom>
          <a:noFill/>
          <a:ln w="0">
            <a:noFill/>
          </a:ln>
        </p:spPr>
        <p:txBody>
          <a:bodyPr anchor="ctr">
            <a:normAutofit/>
          </a:bodyPr>
          <a:lstStyle/>
          <a:p>
            <a:pPr algn="l">
              <a:defRPr sz="2100" b="1">
                <a:solidFill>
                  <a:srgbClr val="172B4D"/>
                </a:solidFill>
                <a:latin typeface="DejaVu Sans"/>
                <a:ea typeface="DejaVu Sans"/>
                <a:cs typeface="DejaVu Sans"/>
              </a:defRPr>
            </a:pPr>
            <a:r>
              <a:rPr sz="2100" b="1">
                <a:solidFill>
                  <a:srgbClr val="172B4D"/>
                </a:solidFill>
                <a:latin typeface="DejaVu Sans"/>
                <a:ea typeface="DejaVu Sans"/>
                <a:cs typeface="DejaVu Sans"/>
              </a:rPr>
              <a:t>Refresh</a:t>
            </a:r>
          </a:p>
        </p:txBody>
      </p:sp>
      <p:sp>
        <p:nvSpPr>
          <p:cNvPr id="14" name="Rectangle 13">
            <a:extLst>
              <a:ext uri="{FF2B5EF4-FFF2-40B4-BE49-F238E27FC236}">
                <a16:creationId xmlns:a16="http://schemas.microsoft.com/office/drawing/2014/main" id="{CC8D18F0-8283-432E-8A7F-A8FC5D635D4C}"/>
              </a:ext>
            </a:extLst>
          </p:cNvPr>
          <p:cNvSpPr>
            <a:spLocks noGrp="1"/>
          </p:cNvSpPr>
          <p:nvPr/>
        </p:nvSpPr>
        <p:spPr>
          <a:xfrm>
            <a:off x="6286500" y="2667000"/>
            <a:ext cx="2286000" cy="57150"/>
          </a:xfrm>
          <a:prstGeom prst="rect">
            <a:avLst/>
          </a:prstGeom>
          <a:solidFill>
            <a:srgbClr val="0067C8"/>
          </a:solidFill>
          <a:ln w="0">
            <a:noFill/>
          </a:ln>
        </p:spPr>
        <p:txBody>
          <a:bodyPr/>
          <a:lstStyle/>
          <a:p>
            <a:endParaRPr lang="en-US"/>
          </a:p>
        </p:txBody>
      </p:sp>
      <p:sp>
        <p:nvSpPr>
          <p:cNvPr id="15" name="Rectangle 14">
            <a:extLst>
              <a:ext uri="{FF2B5EF4-FFF2-40B4-BE49-F238E27FC236}">
                <a16:creationId xmlns:a16="http://schemas.microsoft.com/office/drawing/2014/main" id="{0089E98E-E5A1-4A6C-A371-64A76788B074}"/>
              </a:ext>
            </a:extLst>
          </p:cNvPr>
          <p:cNvSpPr>
            <a:spLocks noGrp="1"/>
          </p:cNvSpPr>
          <p:nvPr/>
        </p:nvSpPr>
        <p:spPr>
          <a:xfrm>
            <a:off x="6286500" y="2952750"/>
            <a:ext cx="2286000" cy="1571625"/>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Publish one strong story and update upcoming events.</a:t>
            </a:r>
          </a:p>
        </p:txBody>
      </p:sp>
      <p:sp>
        <p:nvSpPr>
          <p:cNvPr id="16" name="Rectangle 15">
            <a:extLst>
              <a:ext uri="{FF2B5EF4-FFF2-40B4-BE49-F238E27FC236}">
                <a16:creationId xmlns:a16="http://schemas.microsoft.com/office/drawing/2014/main" id="{21092D86-6276-4447-82A5-DC35EFA4D1A7}"/>
              </a:ext>
            </a:extLst>
          </p:cNvPr>
          <p:cNvSpPr>
            <a:spLocks noGrp="1"/>
          </p:cNvSpPr>
          <p:nvPr/>
        </p:nvSpPr>
        <p:spPr>
          <a:xfrm>
            <a:off x="9048750" y="1619250"/>
            <a:ext cx="2190750" cy="266700"/>
          </a:xfrm>
          <a:prstGeom prst="rect">
            <a:avLst/>
          </a:prstGeom>
          <a:noFill/>
          <a:ln w="0">
            <a:noFill/>
          </a:ln>
        </p:spPr>
        <p:txBody>
          <a:bodyPr anchor="ctr">
            <a:normAutofit/>
          </a:bodyPr>
          <a:lstStyle/>
          <a:p>
            <a:pPr algn="l">
              <a:defRPr sz="1050" b="1">
                <a:solidFill>
                  <a:srgbClr val="F5A623"/>
                </a:solidFill>
                <a:latin typeface="DejaVu Sans"/>
                <a:ea typeface="DejaVu Sans"/>
                <a:cs typeface="DejaVu Sans"/>
              </a:defRPr>
            </a:pPr>
            <a:r>
              <a:rPr sz="1050" b="1">
                <a:solidFill>
                  <a:srgbClr val="F5A623"/>
                </a:solidFill>
                <a:latin typeface="DejaVu Sans"/>
                <a:ea typeface="DejaVu Sans"/>
                <a:cs typeface="DejaVu Sans"/>
              </a:rPr>
              <a:t>WEEK 4</a:t>
            </a:r>
          </a:p>
        </p:txBody>
      </p:sp>
      <p:sp>
        <p:nvSpPr>
          <p:cNvPr id="17" name="Rectangle 16">
            <a:extLst>
              <a:ext uri="{FF2B5EF4-FFF2-40B4-BE49-F238E27FC236}">
                <a16:creationId xmlns:a16="http://schemas.microsoft.com/office/drawing/2014/main" id="{3D51C675-761C-4F77-8A8B-941731C66756}"/>
              </a:ext>
            </a:extLst>
          </p:cNvPr>
          <p:cNvSpPr>
            <a:spLocks noGrp="1"/>
          </p:cNvSpPr>
          <p:nvPr/>
        </p:nvSpPr>
        <p:spPr>
          <a:xfrm>
            <a:off x="9048750" y="2038350"/>
            <a:ext cx="2286000" cy="457200"/>
          </a:xfrm>
          <a:prstGeom prst="rect">
            <a:avLst/>
          </a:prstGeom>
          <a:noFill/>
          <a:ln w="0">
            <a:noFill/>
          </a:ln>
        </p:spPr>
        <p:txBody>
          <a:bodyPr anchor="ctr">
            <a:normAutofit/>
          </a:bodyPr>
          <a:lstStyle/>
          <a:p>
            <a:pPr algn="l">
              <a:defRPr sz="2100" b="1">
                <a:solidFill>
                  <a:srgbClr val="172B4D"/>
                </a:solidFill>
                <a:latin typeface="DejaVu Sans"/>
                <a:ea typeface="DejaVu Sans"/>
                <a:cs typeface="DejaVu Sans"/>
              </a:defRPr>
            </a:pPr>
            <a:r>
              <a:rPr sz="2100" b="1">
                <a:solidFill>
                  <a:srgbClr val="172B4D"/>
                </a:solidFill>
                <a:latin typeface="DejaVu Sans"/>
                <a:ea typeface="DejaVu Sans"/>
                <a:cs typeface="DejaVu Sans"/>
              </a:rPr>
              <a:t>Sustain</a:t>
            </a:r>
          </a:p>
        </p:txBody>
      </p:sp>
      <p:sp>
        <p:nvSpPr>
          <p:cNvPr id="18" name="Rectangle 17">
            <a:extLst>
              <a:ext uri="{FF2B5EF4-FFF2-40B4-BE49-F238E27FC236}">
                <a16:creationId xmlns:a16="http://schemas.microsoft.com/office/drawing/2014/main" id="{D08E5EC5-5733-40A0-BA68-79808253404D}"/>
              </a:ext>
            </a:extLst>
          </p:cNvPr>
          <p:cNvSpPr>
            <a:spLocks noGrp="1"/>
          </p:cNvSpPr>
          <p:nvPr/>
        </p:nvSpPr>
        <p:spPr>
          <a:xfrm>
            <a:off x="9048750" y="2667000"/>
            <a:ext cx="2286000" cy="57150"/>
          </a:xfrm>
          <a:prstGeom prst="rect">
            <a:avLst/>
          </a:prstGeom>
          <a:solidFill>
            <a:srgbClr val="F5A623"/>
          </a:solidFill>
          <a:ln w="0">
            <a:noFill/>
          </a:ln>
        </p:spPr>
        <p:txBody>
          <a:bodyPr/>
          <a:lstStyle/>
          <a:p>
            <a:endParaRPr lang="en-US"/>
          </a:p>
        </p:txBody>
      </p:sp>
      <p:sp>
        <p:nvSpPr>
          <p:cNvPr id="19" name="Rectangle 18">
            <a:extLst>
              <a:ext uri="{FF2B5EF4-FFF2-40B4-BE49-F238E27FC236}">
                <a16:creationId xmlns:a16="http://schemas.microsoft.com/office/drawing/2014/main" id="{2B72F14F-7226-400A-A549-10A6184A8567}"/>
              </a:ext>
            </a:extLst>
          </p:cNvPr>
          <p:cNvSpPr>
            <a:spLocks noGrp="1"/>
          </p:cNvSpPr>
          <p:nvPr/>
        </p:nvSpPr>
        <p:spPr>
          <a:xfrm>
            <a:off x="9048750" y="2952750"/>
            <a:ext cx="2286000" cy="1571625"/>
          </a:xfrm>
          <a:prstGeom prst="rect">
            <a:avLst/>
          </a:prstGeom>
          <a:noFill/>
          <a:ln w="0">
            <a:noFill/>
          </a:ln>
        </p:spPr>
        <p:txBody>
          <a:bodyPr anchor="ctr">
            <a:normAutofit/>
          </a:bodyPr>
          <a:lstStyle/>
          <a:p>
            <a:pPr algn="l">
              <a:defRPr sz="1575" b="0">
                <a:solidFill>
                  <a:srgbClr val="233044"/>
                </a:solidFill>
                <a:latin typeface="DejaVu Sans"/>
                <a:ea typeface="DejaVu Sans"/>
                <a:cs typeface="DejaVu Sans"/>
              </a:defRPr>
            </a:pPr>
            <a:r>
              <a:rPr sz="1575" b="0">
                <a:solidFill>
                  <a:srgbClr val="233044"/>
                </a:solidFill>
                <a:latin typeface="DejaVu Sans"/>
                <a:ea typeface="DejaVu Sans"/>
                <a:cs typeface="DejaVu Sans"/>
              </a:rPr>
              <a:t>Set the monthly routine and confirm the backup owner.</a:t>
            </a:r>
          </a:p>
        </p:txBody>
      </p:sp>
      <p:sp>
        <p:nvSpPr>
          <p:cNvPr id="20" name="Rectangle 19">
            <a:extLst>
              <a:ext uri="{FF2B5EF4-FFF2-40B4-BE49-F238E27FC236}">
                <a16:creationId xmlns:a16="http://schemas.microsoft.com/office/drawing/2014/main" id="{2D9E73A6-2C90-42EC-84B6-FFBFEA4B335B}"/>
              </a:ext>
            </a:extLst>
          </p:cNvPr>
          <p:cNvSpPr>
            <a:spLocks noGrp="1"/>
          </p:cNvSpPr>
          <p:nvPr/>
        </p:nvSpPr>
        <p:spPr>
          <a:xfrm>
            <a:off x="1047750" y="5334000"/>
            <a:ext cx="10096500" cy="571500"/>
          </a:xfrm>
          <a:prstGeom prst="rect">
            <a:avLst/>
          </a:prstGeom>
          <a:noFill/>
          <a:ln w="0">
            <a:noFill/>
          </a:ln>
        </p:spPr>
        <p:txBody>
          <a:bodyPr anchor="ctr">
            <a:normAutofit fontScale="87498"/>
          </a:bodyPr>
          <a:lstStyle/>
          <a:p>
            <a:pPr algn="ctr">
              <a:defRPr sz="1950" b="1">
                <a:solidFill>
                  <a:srgbClr val="172B4D"/>
                </a:solidFill>
                <a:latin typeface="DejaVu Sans"/>
                <a:ea typeface="DejaVu Sans"/>
                <a:cs typeface="DejaVu Sans"/>
              </a:defRPr>
            </a:pPr>
            <a:r>
              <a:rPr sz="1950" b="1">
                <a:solidFill>
                  <a:srgbClr val="172B4D"/>
                </a:solidFill>
                <a:latin typeface="DejaVu Sans"/>
                <a:ea typeface="DejaVu Sans"/>
                <a:cs typeface="DejaVu Sans"/>
              </a:rPr>
              <a:t>What is the one change that would make your club easier to understand or visit?</a:t>
            </a:r>
          </a:p>
        </p:txBody>
      </p:sp>
      <p:sp>
        <p:nvSpPr>
          <p:cNvPr id="21" name="Rectangle 20">
            <a:extLst>
              <a:ext uri="{FF2B5EF4-FFF2-40B4-BE49-F238E27FC236}">
                <a16:creationId xmlns:a16="http://schemas.microsoft.com/office/drawing/2014/main" id="{AFB53AC9-7253-4704-8011-263BFE73047D}"/>
              </a:ext>
            </a:extLst>
          </p:cNvPr>
          <p:cNvSpPr>
            <a:spLocks noGrp="1"/>
          </p:cNvSpPr>
          <p:nvPr/>
        </p:nvSpPr>
        <p:spPr>
          <a:xfrm>
            <a:off x="666750" y="6419850"/>
            <a:ext cx="8096250" cy="209550"/>
          </a:xfrm>
          <a:prstGeom prst="rect">
            <a:avLst/>
          </a:prstGeom>
          <a:noFill/>
          <a:ln w="0">
            <a:noFill/>
          </a:ln>
        </p:spPr>
        <p:txBody>
          <a:bodyPr anchor="ctr">
            <a:normAutofit fontScale="86111" lnSpcReduction="10000"/>
          </a:bodyPr>
          <a:lstStyle/>
          <a:p>
            <a:pPr algn="l">
              <a:defRPr sz="900" b="1">
                <a:solidFill>
                  <a:srgbClr val="667085"/>
                </a:solidFill>
                <a:latin typeface="DejaVu Sans"/>
                <a:ea typeface="DejaVu Sans"/>
                <a:cs typeface="DejaVu Sans"/>
              </a:defRPr>
            </a:pPr>
            <a:r>
              <a:rPr sz="900" b="1">
                <a:solidFill>
                  <a:srgbClr val="667085"/>
                </a:solidFill>
                <a:latin typeface="DejaVu Sans"/>
                <a:ea typeface="DejaVu Sans"/>
                <a:cs typeface="DejaVu Sans"/>
              </a:rPr>
              <a:t>ROTARY DISTRICT 5750  •  PUBLIC IMAGE ROUNDTABLE</a:t>
            </a:r>
          </a:p>
        </p:txBody>
      </p:sp>
      <p:sp>
        <p:nvSpPr>
          <p:cNvPr id="22" name="Rectangle 21">
            <a:extLst>
              <a:ext uri="{FF2B5EF4-FFF2-40B4-BE49-F238E27FC236}">
                <a16:creationId xmlns:a16="http://schemas.microsoft.com/office/drawing/2014/main" id="{29CC28F5-A2E3-4C5F-9F2F-E54ECFD1BFB5}"/>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0067C8"/>
                </a:solidFill>
                <a:latin typeface="DejaVu Sans"/>
                <a:ea typeface="DejaVu Sans"/>
                <a:cs typeface="DejaVu Sans"/>
              </a:defRPr>
            </a:pPr>
            <a:r>
              <a:rPr sz="975" b="1">
                <a:solidFill>
                  <a:srgbClr val="0067C8"/>
                </a:solidFill>
                <a:latin typeface="DejaVu Sans"/>
                <a:ea typeface="DejaVu Sans"/>
                <a:cs typeface="DejaVu Sans"/>
              </a:rPr>
              <a:t>14</a:t>
            </a:r>
          </a:p>
        </p:txBody>
      </p:sp>
    </p:spTree>
    <p:extLst>
      <p:ext uri="{BB962C8B-B14F-4D97-AF65-F5344CB8AC3E}">
        <p14:creationId xmlns:p14="http://schemas.microsoft.com/office/powerpoint/2010/main" val="1798744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72B4D"/>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EF58859-8F27-4FF2-8B1F-A3D67B55CB48}"/>
              </a:ext>
            </a:extLst>
          </p:cNvPr>
          <p:cNvSpPr>
            <a:spLocks noGrp="1"/>
          </p:cNvSpPr>
          <p:nvPr/>
        </p:nvSpPr>
        <p:spPr>
          <a:xfrm>
            <a:off x="0" y="0"/>
            <a:ext cx="209550" cy="6858000"/>
          </a:xfrm>
          <a:prstGeom prst="rect">
            <a:avLst/>
          </a:prstGeom>
          <a:solidFill>
            <a:srgbClr val="F5A623"/>
          </a:solidFill>
          <a:ln w="0">
            <a:noFill/>
          </a:ln>
        </p:spPr>
        <p:txBody>
          <a:bodyPr/>
          <a:lstStyle/>
          <a:p>
            <a:endParaRPr lang="en-US"/>
          </a:p>
        </p:txBody>
      </p:sp>
      <p:sp>
        <p:nvSpPr>
          <p:cNvPr id="2" name="Rectangle 1">
            <a:extLst>
              <a:ext uri="{FF2B5EF4-FFF2-40B4-BE49-F238E27FC236}">
                <a16:creationId xmlns:a16="http://schemas.microsoft.com/office/drawing/2014/main" id="{08F2F946-5039-4E76-84A3-46CF3AF2A715}"/>
              </a:ext>
            </a:extLst>
          </p:cNvPr>
          <p:cNvSpPr>
            <a:spLocks noGrp="1"/>
          </p:cNvSpPr>
          <p:nvPr/>
        </p:nvSpPr>
        <p:spPr>
          <a:xfrm>
            <a:off x="809625" y="1095375"/>
            <a:ext cx="7239000" cy="762000"/>
          </a:xfrm>
          <a:prstGeom prst="rect">
            <a:avLst/>
          </a:prstGeom>
          <a:noFill/>
          <a:ln w="0">
            <a:noFill/>
          </a:ln>
        </p:spPr>
        <p:txBody>
          <a:bodyPr anchor="ctr">
            <a:normAutofit/>
          </a:bodyPr>
          <a:lstStyle/>
          <a:p>
            <a:pPr algn="l">
              <a:defRPr sz="3600" b="1">
                <a:solidFill>
                  <a:srgbClr val="FFFFFF"/>
                </a:solidFill>
                <a:latin typeface="DejaVu Sans"/>
                <a:ea typeface="DejaVu Sans"/>
                <a:cs typeface="DejaVu Sans"/>
              </a:defRPr>
            </a:pPr>
            <a:r>
              <a:rPr sz="3600" b="1">
                <a:solidFill>
                  <a:srgbClr val="FFFFFF"/>
                </a:solidFill>
                <a:latin typeface="DejaVu Sans"/>
                <a:ea typeface="DejaVu Sans"/>
                <a:cs typeface="DejaVu Sans"/>
              </a:rPr>
              <a:t>Questions + discussion</a:t>
            </a:r>
          </a:p>
        </p:txBody>
      </p:sp>
      <p:sp>
        <p:nvSpPr>
          <p:cNvPr id="3" name="Rectangle 2">
            <a:extLst>
              <a:ext uri="{FF2B5EF4-FFF2-40B4-BE49-F238E27FC236}">
                <a16:creationId xmlns:a16="http://schemas.microsoft.com/office/drawing/2014/main" id="{ECB3FEA4-78B2-4D48-892B-739813D50559}"/>
              </a:ext>
            </a:extLst>
          </p:cNvPr>
          <p:cNvSpPr>
            <a:spLocks noGrp="1"/>
          </p:cNvSpPr>
          <p:nvPr/>
        </p:nvSpPr>
        <p:spPr>
          <a:xfrm>
            <a:off x="838200" y="2143125"/>
            <a:ext cx="6858000" cy="1095375"/>
          </a:xfrm>
          <a:prstGeom prst="rect">
            <a:avLst/>
          </a:prstGeom>
          <a:noFill/>
          <a:ln w="0">
            <a:noFill/>
          </a:ln>
        </p:spPr>
        <p:txBody>
          <a:bodyPr anchor="ctr">
            <a:normAutofit/>
          </a:bodyPr>
          <a:lstStyle/>
          <a:p>
            <a:pPr algn="l">
              <a:defRPr sz="2175" b="0">
                <a:solidFill>
                  <a:srgbClr val="D7E9F7"/>
                </a:solidFill>
                <a:latin typeface="DejaVu Sans"/>
                <a:ea typeface="DejaVu Sans"/>
                <a:cs typeface="DejaVu Sans"/>
              </a:defRPr>
            </a:pPr>
            <a:r>
              <a:rPr sz="2175" b="0" dirty="0">
                <a:solidFill>
                  <a:srgbClr val="D7E9F7"/>
                </a:solidFill>
                <a:latin typeface="DejaVu Sans"/>
                <a:ea typeface="DejaVu Sans"/>
                <a:cs typeface="DejaVu Sans"/>
              </a:rPr>
              <a:t>What is working on your club website?</a:t>
            </a:r>
          </a:p>
          <a:p>
            <a:pPr algn="l">
              <a:defRPr sz="2175" b="0">
                <a:solidFill>
                  <a:srgbClr val="D7E9F7"/>
                </a:solidFill>
                <a:latin typeface="DejaVu Sans"/>
                <a:ea typeface="DejaVu Sans"/>
                <a:cs typeface="DejaVu Sans"/>
              </a:defRPr>
            </a:pPr>
            <a:r>
              <a:rPr sz="2175" b="0" dirty="0">
                <a:solidFill>
                  <a:srgbClr val="D7E9F7"/>
                </a:solidFill>
                <a:latin typeface="DejaVu Sans"/>
                <a:ea typeface="DejaVu Sans"/>
                <a:cs typeface="DejaVu Sans"/>
              </a:rPr>
              <a:t>Where are you getting stuck?</a:t>
            </a:r>
          </a:p>
        </p:txBody>
      </p:sp>
      <p:sp>
        <p:nvSpPr>
          <p:cNvPr id="4" name="Rectangle 3">
            <a:extLst>
              <a:ext uri="{FF2B5EF4-FFF2-40B4-BE49-F238E27FC236}">
                <a16:creationId xmlns:a16="http://schemas.microsoft.com/office/drawing/2014/main" id="{BD409CCD-579D-49E0-B026-A287ED521D06}"/>
              </a:ext>
            </a:extLst>
          </p:cNvPr>
          <p:cNvSpPr>
            <a:spLocks noGrp="1"/>
          </p:cNvSpPr>
          <p:nvPr/>
        </p:nvSpPr>
        <p:spPr>
          <a:xfrm>
            <a:off x="838200" y="3762375"/>
            <a:ext cx="5334000" cy="47625"/>
          </a:xfrm>
          <a:prstGeom prst="rect">
            <a:avLst/>
          </a:prstGeom>
          <a:solidFill>
            <a:srgbClr val="F5A623"/>
          </a:solidFill>
          <a:ln w="0">
            <a:noFill/>
          </a:ln>
        </p:spPr>
        <p:txBody>
          <a:bodyPr/>
          <a:lstStyle/>
          <a:p>
            <a:endParaRPr lang="en-US"/>
          </a:p>
        </p:txBody>
      </p:sp>
      <p:sp>
        <p:nvSpPr>
          <p:cNvPr id="5" name="Rectangle 4">
            <a:extLst>
              <a:ext uri="{FF2B5EF4-FFF2-40B4-BE49-F238E27FC236}">
                <a16:creationId xmlns:a16="http://schemas.microsoft.com/office/drawing/2014/main" id="{5D8E4C38-3845-45D7-8F53-98B40F964CC4}"/>
              </a:ext>
            </a:extLst>
          </p:cNvPr>
          <p:cNvSpPr>
            <a:spLocks noGrp="1"/>
          </p:cNvSpPr>
          <p:nvPr/>
        </p:nvSpPr>
        <p:spPr>
          <a:xfrm>
            <a:off x="838200" y="4095750"/>
            <a:ext cx="1714500" cy="342900"/>
          </a:xfrm>
          <a:prstGeom prst="rect">
            <a:avLst/>
          </a:prstGeom>
          <a:noFill/>
          <a:ln w="0">
            <a:noFill/>
          </a:ln>
        </p:spPr>
        <p:txBody>
          <a:bodyPr anchor="ctr">
            <a:normAutofit/>
          </a:bodyPr>
          <a:lstStyle/>
          <a:p>
            <a:pPr algn="l">
              <a:defRPr sz="1200" b="1">
                <a:solidFill>
                  <a:srgbClr val="F5A623"/>
                </a:solidFill>
                <a:latin typeface="DejaVu Sans"/>
                <a:ea typeface="DejaVu Sans"/>
                <a:cs typeface="DejaVu Sans"/>
              </a:defRPr>
            </a:pPr>
            <a:r>
              <a:rPr sz="1200" b="1">
                <a:solidFill>
                  <a:srgbClr val="F5A623"/>
                </a:solidFill>
                <a:latin typeface="DejaVu Sans"/>
                <a:ea typeface="DejaVu Sans"/>
                <a:cs typeface="DejaVu Sans"/>
              </a:rPr>
              <a:t>Takeaway</a:t>
            </a:r>
          </a:p>
        </p:txBody>
      </p:sp>
      <p:sp>
        <p:nvSpPr>
          <p:cNvPr id="6" name="Rectangle 5">
            <a:extLst>
              <a:ext uri="{FF2B5EF4-FFF2-40B4-BE49-F238E27FC236}">
                <a16:creationId xmlns:a16="http://schemas.microsoft.com/office/drawing/2014/main" id="{0C18B215-A569-4EB8-9EA1-4F1E22594606}"/>
              </a:ext>
            </a:extLst>
          </p:cNvPr>
          <p:cNvSpPr>
            <a:spLocks noGrp="1"/>
          </p:cNvSpPr>
          <p:nvPr/>
        </p:nvSpPr>
        <p:spPr>
          <a:xfrm>
            <a:off x="838200" y="4514850"/>
            <a:ext cx="6572250" cy="10287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sz="1875" b="1" dirty="0">
                <a:solidFill>
                  <a:srgbClr val="FFFFFF"/>
                </a:solidFill>
                <a:latin typeface="DejaVu Sans"/>
                <a:ea typeface="DejaVu Sans"/>
                <a:cs typeface="DejaVu Sans"/>
              </a:rPr>
              <a:t>A clear, current website makes it easier for people to find your club, trust your club, and take the next step.</a:t>
            </a:r>
          </a:p>
        </p:txBody>
      </p:sp>
      <p:sp>
        <p:nvSpPr>
          <p:cNvPr id="7" name="Rectangle: Rounded Corners 6">
            <a:extLst>
              <a:ext uri="{FF2B5EF4-FFF2-40B4-BE49-F238E27FC236}">
                <a16:creationId xmlns:a16="http://schemas.microsoft.com/office/drawing/2014/main" id="{A45CDC21-5ECE-4C50-96AA-8A96BD577064}"/>
              </a:ext>
            </a:extLst>
          </p:cNvPr>
          <p:cNvSpPr>
            <a:spLocks noGrp="1"/>
          </p:cNvSpPr>
          <p:nvPr/>
        </p:nvSpPr>
        <p:spPr>
          <a:xfrm>
            <a:off x="8524875" y="833439"/>
            <a:ext cx="3000375" cy="2976562"/>
          </a:xfrm>
          <a:prstGeom prst="roundRect">
            <a:avLst>
              <a:gd name="adj" fmla="val 3265"/>
            </a:avLst>
          </a:prstGeom>
          <a:solidFill>
            <a:srgbClr val="0067C8"/>
          </a:solidFill>
          <a:ln w="0">
            <a:noFill/>
          </a:ln>
        </p:spPr>
        <p:txBody>
          <a:bodyPr/>
          <a:lstStyle/>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endParaRPr lang="en-US" b="1" dirty="0">
              <a:solidFill>
                <a:srgbClr val="D7E9F7"/>
              </a:solidFill>
              <a:latin typeface="DejaVu Sans"/>
              <a:ea typeface="DejaVu Sans"/>
              <a:cs typeface="DejaVu Sans"/>
            </a:endParaRPr>
          </a:p>
          <a:p>
            <a:pPr algn="ctr">
              <a:defRPr sz="1275" b="1">
                <a:solidFill>
                  <a:srgbClr val="D7E9F7"/>
                </a:solidFill>
                <a:latin typeface="DejaVu Sans"/>
                <a:ea typeface="DejaVu Sans"/>
                <a:cs typeface="DejaVu Sans"/>
              </a:defRPr>
            </a:pPr>
            <a:r>
              <a:rPr lang="en-US" b="1" dirty="0">
                <a:solidFill>
                  <a:srgbClr val="D7E9F7"/>
                </a:solidFill>
                <a:latin typeface="DejaVu Sans"/>
                <a:ea typeface="DejaVu Sans"/>
                <a:cs typeface="DejaVu Sans"/>
              </a:rPr>
              <a:t>Brian Triger</a:t>
            </a:r>
          </a:p>
          <a:p>
            <a:pPr algn="ctr">
              <a:defRPr sz="1275" b="1">
                <a:solidFill>
                  <a:srgbClr val="D7E9F7"/>
                </a:solidFill>
                <a:latin typeface="DejaVu Sans"/>
                <a:ea typeface="DejaVu Sans"/>
                <a:cs typeface="DejaVu Sans"/>
              </a:defRPr>
            </a:pPr>
            <a:r>
              <a:rPr lang="en-US" b="1" dirty="0">
                <a:solidFill>
                  <a:srgbClr val="D7E9F7"/>
                </a:solidFill>
                <a:latin typeface="DejaVu Sans"/>
                <a:ea typeface="DejaVu Sans"/>
                <a:cs typeface="DejaVu Sans"/>
              </a:rPr>
              <a:t>media@rotary5750.org</a:t>
            </a:r>
          </a:p>
          <a:p>
            <a:pPr algn="ctr">
              <a:defRPr sz="1275" b="1">
                <a:solidFill>
                  <a:srgbClr val="D7E9F7"/>
                </a:solidFill>
                <a:latin typeface="DejaVu Sans"/>
                <a:ea typeface="DejaVu Sans"/>
                <a:cs typeface="DejaVu Sans"/>
              </a:defRPr>
            </a:pPr>
            <a:r>
              <a:rPr lang="en-US" b="1" dirty="0">
                <a:solidFill>
                  <a:srgbClr val="D7E9F7"/>
                </a:solidFill>
                <a:latin typeface="DejaVu Sans"/>
                <a:ea typeface="DejaVu Sans"/>
                <a:cs typeface="DejaVu Sans"/>
              </a:rPr>
              <a:t>405-937-0299</a:t>
            </a:r>
          </a:p>
        </p:txBody>
      </p:sp>
      <p:sp>
        <p:nvSpPr>
          <p:cNvPr id="8" name="Rectangle 7">
            <a:extLst>
              <a:ext uri="{FF2B5EF4-FFF2-40B4-BE49-F238E27FC236}">
                <a16:creationId xmlns:a16="http://schemas.microsoft.com/office/drawing/2014/main" id="{2E6283E3-0EB5-4A0A-9299-113464B78920}"/>
              </a:ext>
            </a:extLst>
          </p:cNvPr>
          <p:cNvSpPr>
            <a:spLocks noGrp="1"/>
          </p:cNvSpPr>
          <p:nvPr/>
        </p:nvSpPr>
        <p:spPr>
          <a:xfrm>
            <a:off x="8524875" y="1390650"/>
            <a:ext cx="2333625" cy="2333625"/>
          </a:xfrm>
          <a:prstGeom prst="rect">
            <a:avLst/>
          </a:prstGeom>
          <a:noFill/>
          <a:ln w="0">
            <a:noFill/>
          </a:ln>
        </p:spPr>
        <p:txBody>
          <a:bodyPr anchor="ctr">
            <a:normAutofit/>
          </a:bodyPr>
          <a:lstStyle/>
          <a:p>
            <a:pPr algn="ctr">
              <a:defRPr sz="8400" b="1">
                <a:solidFill>
                  <a:srgbClr val="FFFFFF"/>
                </a:solidFill>
                <a:latin typeface="DejaVu Sans"/>
                <a:ea typeface="DejaVu Sans"/>
                <a:cs typeface="DejaVu Sans"/>
              </a:defRPr>
            </a:pPr>
            <a:endParaRPr sz="8400" b="1" dirty="0">
              <a:solidFill>
                <a:srgbClr val="FFFFFF"/>
              </a:solidFill>
              <a:latin typeface="DejaVu Sans"/>
              <a:ea typeface="DejaVu Sans"/>
              <a:cs typeface="DejaVu Sans"/>
            </a:endParaRPr>
          </a:p>
        </p:txBody>
      </p:sp>
      <p:sp>
        <p:nvSpPr>
          <p:cNvPr id="9" name="Rectangle 8">
            <a:extLst>
              <a:ext uri="{FF2B5EF4-FFF2-40B4-BE49-F238E27FC236}">
                <a16:creationId xmlns:a16="http://schemas.microsoft.com/office/drawing/2014/main" id="{BE988D8C-6441-4959-A077-CA4BF3E15155}"/>
              </a:ext>
            </a:extLst>
          </p:cNvPr>
          <p:cNvSpPr>
            <a:spLocks noGrp="1"/>
          </p:cNvSpPr>
          <p:nvPr/>
        </p:nvSpPr>
        <p:spPr>
          <a:xfrm>
            <a:off x="8286750" y="4524375"/>
            <a:ext cx="2857500" cy="523875"/>
          </a:xfrm>
          <a:prstGeom prst="rect">
            <a:avLst/>
          </a:prstGeom>
          <a:noFill/>
          <a:ln w="0">
            <a:noFill/>
          </a:ln>
        </p:spPr>
        <p:txBody>
          <a:bodyPr anchor="ctr">
            <a:normAutofit/>
          </a:bodyPr>
          <a:lstStyle/>
          <a:p>
            <a:pPr algn="ctr">
              <a:defRPr sz="2250" b="1">
                <a:solidFill>
                  <a:srgbClr val="FFFFFF"/>
                </a:solidFill>
                <a:latin typeface="DejaVu Sans"/>
                <a:ea typeface="DejaVu Sans"/>
                <a:cs typeface="DejaVu Sans"/>
              </a:defRPr>
            </a:pPr>
            <a:r>
              <a:rPr sz="2250" b="1" dirty="0">
                <a:solidFill>
                  <a:srgbClr val="FFFFFF"/>
                </a:solidFill>
                <a:latin typeface="DejaVu Sans"/>
                <a:ea typeface="DejaVu Sans"/>
                <a:cs typeface="DejaVu Sans"/>
              </a:rPr>
              <a:t>Thank you</a:t>
            </a:r>
            <a:r>
              <a:rPr lang="en-US" sz="2250" b="1" dirty="0">
                <a:solidFill>
                  <a:srgbClr val="FFFFFF"/>
                </a:solidFill>
                <a:latin typeface="DejaVu Sans"/>
                <a:ea typeface="DejaVu Sans"/>
                <a:cs typeface="DejaVu Sans"/>
              </a:rPr>
              <a:t>!</a:t>
            </a:r>
            <a:endParaRPr sz="2250" b="1" dirty="0">
              <a:solidFill>
                <a:srgbClr val="FFFFFF"/>
              </a:solidFill>
              <a:latin typeface="DejaVu Sans"/>
              <a:ea typeface="DejaVu Sans"/>
              <a:cs typeface="DejaVu Sans"/>
            </a:endParaRPr>
          </a:p>
        </p:txBody>
      </p:sp>
      <p:sp>
        <p:nvSpPr>
          <p:cNvPr id="10" name="Rectangle 9">
            <a:extLst>
              <a:ext uri="{FF2B5EF4-FFF2-40B4-BE49-F238E27FC236}">
                <a16:creationId xmlns:a16="http://schemas.microsoft.com/office/drawing/2014/main" id="{A84BDDB0-C605-43C6-8776-5D7BF62FC2CB}"/>
              </a:ext>
            </a:extLst>
          </p:cNvPr>
          <p:cNvSpPr>
            <a:spLocks noGrp="1"/>
          </p:cNvSpPr>
          <p:nvPr/>
        </p:nvSpPr>
        <p:spPr>
          <a:xfrm>
            <a:off x="6479381" y="4766794"/>
            <a:ext cx="6424612" cy="1857374"/>
          </a:xfrm>
          <a:prstGeom prst="rect">
            <a:avLst/>
          </a:prstGeom>
          <a:noFill/>
          <a:ln w="0">
            <a:noFill/>
          </a:ln>
        </p:spPr>
        <p:txBody>
          <a:bodyPr anchor="ctr">
            <a:normAutofit/>
          </a:bodyPr>
          <a:lstStyle/>
          <a:p>
            <a:pPr algn="ctr">
              <a:defRPr sz="1275" b="1">
                <a:solidFill>
                  <a:srgbClr val="D7E9F7"/>
                </a:solidFill>
                <a:latin typeface="DejaVu Sans"/>
                <a:ea typeface="DejaVu Sans"/>
                <a:cs typeface="DejaVu Sans"/>
              </a:defRPr>
            </a:pPr>
            <a:endParaRPr lang="en-US" sz="1600" b="1" dirty="0">
              <a:solidFill>
                <a:srgbClr val="D7E9F7"/>
              </a:solidFill>
              <a:latin typeface="DejaVu Sans"/>
              <a:ea typeface="DejaVu Sans"/>
              <a:cs typeface="DejaVu Sans"/>
            </a:endParaRPr>
          </a:p>
        </p:txBody>
      </p:sp>
      <p:sp>
        <p:nvSpPr>
          <p:cNvPr id="11" name="Rectangle 10">
            <a:extLst>
              <a:ext uri="{FF2B5EF4-FFF2-40B4-BE49-F238E27FC236}">
                <a16:creationId xmlns:a16="http://schemas.microsoft.com/office/drawing/2014/main" id="{C3381BB9-2C88-4116-A813-7718A154E28A}"/>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15</a:t>
            </a:r>
          </a:p>
        </p:txBody>
      </p:sp>
      <p:pic>
        <p:nvPicPr>
          <p:cNvPr id="14" name="Picture 13">
            <a:extLst>
              <a:ext uri="{FF2B5EF4-FFF2-40B4-BE49-F238E27FC236}">
                <a16:creationId xmlns:a16="http://schemas.microsoft.com/office/drawing/2014/main" id="{74AADF0F-1928-2498-91AF-E1B9877C39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4875" y="828207"/>
            <a:ext cx="3061173" cy="1639229"/>
          </a:xfrm>
          <a:prstGeom prst="rect">
            <a:avLst/>
          </a:prstGeom>
        </p:spPr>
      </p:pic>
    </p:spTree>
    <p:extLst>
      <p:ext uri="{BB962C8B-B14F-4D97-AF65-F5344CB8AC3E}">
        <p14:creationId xmlns:p14="http://schemas.microsoft.com/office/powerpoint/2010/main" val="969492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72B4D"/>
        </a:solidFill>
        <a:effectLst/>
      </p:bgPr>
    </p:bg>
    <p:spTree>
      <p:nvGrpSpPr>
        <p:cNvPr id="1" name="">
          <a:extLst>
            <a:ext uri="{FF2B5EF4-FFF2-40B4-BE49-F238E27FC236}">
              <a16:creationId xmlns:a16="http://schemas.microsoft.com/office/drawing/2014/main" id="{BA2B5882-BE96-5BB7-03D2-9CD6E921D45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4000E21-50B4-FF49-1B91-A0730B28AC36}"/>
              </a:ext>
            </a:extLst>
          </p:cNvPr>
          <p:cNvSpPr>
            <a:spLocks noGrp="1"/>
          </p:cNvSpPr>
          <p:nvPr/>
        </p:nvSpPr>
        <p:spPr>
          <a:xfrm>
            <a:off x="0" y="0"/>
            <a:ext cx="209550" cy="6858000"/>
          </a:xfrm>
          <a:prstGeom prst="rect">
            <a:avLst/>
          </a:prstGeom>
          <a:solidFill>
            <a:srgbClr val="F5A623"/>
          </a:solidFill>
          <a:ln w="0">
            <a:noFill/>
          </a:ln>
        </p:spPr>
        <p:txBody>
          <a:bodyPr/>
          <a:lstStyle/>
          <a:p>
            <a:endParaRPr lang="en-US"/>
          </a:p>
        </p:txBody>
      </p:sp>
      <p:sp>
        <p:nvSpPr>
          <p:cNvPr id="2" name="Rectangle 1">
            <a:extLst>
              <a:ext uri="{FF2B5EF4-FFF2-40B4-BE49-F238E27FC236}">
                <a16:creationId xmlns:a16="http://schemas.microsoft.com/office/drawing/2014/main" id="{90DE3747-A19C-986F-3304-5DDD99C33698}"/>
              </a:ext>
            </a:extLst>
          </p:cNvPr>
          <p:cNvSpPr>
            <a:spLocks noGrp="1"/>
          </p:cNvSpPr>
          <p:nvPr/>
        </p:nvSpPr>
        <p:spPr>
          <a:xfrm>
            <a:off x="809625" y="1095375"/>
            <a:ext cx="7239000" cy="762000"/>
          </a:xfrm>
          <a:prstGeom prst="rect">
            <a:avLst/>
          </a:prstGeom>
          <a:noFill/>
          <a:ln w="0">
            <a:noFill/>
          </a:ln>
        </p:spPr>
        <p:txBody>
          <a:bodyPr anchor="ctr">
            <a:normAutofit fontScale="77500" lnSpcReduction="20000"/>
          </a:bodyPr>
          <a:lstStyle/>
          <a:p>
            <a:pPr algn="l">
              <a:defRPr sz="3600" b="1">
                <a:solidFill>
                  <a:srgbClr val="FFFFFF"/>
                </a:solidFill>
                <a:latin typeface="DejaVu Sans"/>
                <a:ea typeface="DejaVu Sans"/>
                <a:cs typeface="DejaVu Sans"/>
              </a:defRPr>
            </a:pPr>
            <a:r>
              <a:rPr lang="en-US" sz="3600" b="1" dirty="0" err="1">
                <a:solidFill>
                  <a:srgbClr val="FFFFFF"/>
                </a:solidFill>
                <a:latin typeface="DejaVu Sans"/>
                <a:ea typeface="DejaVu Sans"/>
                <a:cs typeface="DejaVu Sans"/>
              </a:rPr>
              <a:t>Clubrunner</a:t>
            </a:r>
            <a:r>
              <a:rPr lang="en-US" sz="3600" b="1" dirty="0">
                <a:solidFill>
                  <a:srgbClr val="FFFFFF"/>
                </a:solidFill>
                <a:latin typeface="DejaVu Sans"/>
                <a:ea typeface="DejaVu Sans"/>
                <a:cs typeface="DejaVu Sans"/>
              </a:rPr>
              <a:t> Contact Information</a:t>
            </a:r>
            <a:endParaRPr sz="3600" b="1" dirty="0">
              <a:solidFill>
                <a:srgbClr val="FFFFFF"/>
              </a:solidFill>
              <a:latin typeface="DejaVu Sans"/>
              <a:ea typeface="DejaVu Sans"/>
              <a:cs typeface="DejaVu Sans"/>
            </a:endParaRPr>
          </a:p>
        </p:txBody>
      </p:sp>
      <p:sp>
        <p:nvSpPr>
          <p:cNvPr id="3" name="Rectangle 2">
            <a:extLst>
              <a:ext uri="{FF2B5EF4-FFF2-40B4-BE49-F238E27FC236}">
                <a16:creationId xmlns:a16="http://schemas.microsoft.com/office/drawing/2014/main" id="{A22A78EA-0D3D-1AA5-20BF-86C6C9960B82}"/>
              </a:ext>
            </a:extLst>
          </p:cNvPr>
          <p:cNvSpPr>
            <a:spLocks noGrp="1"/>
          </p:cNvSpPr>
          <p:nvPr/>
        </p:nvSpPr>
        <p:spPr>
          <a:xfrm>
            <a:off x="838200" y="2143125"/>
            <a:ext cx="6858000" cy="1095375"/>
          </a:xfrm>
          <a:prstGeom prst="rect">
            <a:avLst/>
          </a:prstGeom>
          <a:noFill/>
          <a:ln w="0">
            <a:noFill/>
          </a:ln>
        </p:spPr>
        <p:txBody>
          <a:bodyPr anchor="ctr">
            <a:normAutofit/>
          </a:bodyPr>
          <a:lstStyle/>
          <a:p>
            <a:pPr algn="l">
              <a:defRPr sz="2175" b="0">
                <a:solidFill>
                  <a:srgbClr val="D7E9F7"/>
                </a:solidFill>
                <a:latin typeface="DejaVu Sans"/>
                <a:ea typeface="DejaVu Sans"/>
                <a:cs typeface="DejaVu Sans"/>
              </a:defRPr>
            </a:pPr>
            <a:r>
              <a:rPr lang="en-US" sz="2175" b="0" dirty="0">
                <a:solidFill>
                  <a:srgbClr val="D7E9F7"/>
                </a:solidFill>
                <a:latin typeface="DejaVu Sans"/>
                <a:ea typeface="DejaVu Sans"/>
                <a:cs typeface="DejaVu Sans"/>
                <a:hlinkClick r:id="rId3"/>
              </a:rPr>
              <a:t>robin@clubrunnersupport.com</a:t>
            </a:r>
            <a:endParaRPr lang="en-US" sz="2175" b="0" dirty="0">
              <a:solidFill>
                <a:srgbClr val="D7E9F7"/>
              </a:solidFill>
              <a:latin typeface="DejaVu Sans"/>
              <a:ea typeface="DejaVu Sans"/>
              <a:cs typeface="DejaVu Sans"/>
            </a:endParaRPr>
          </a:p>
          <a:p>
            <a:pPr algn="l">
              <a:defRPr sz="2175" b="0">
                <a:solidFill>
                  <a:srgbClr val="D7E9F7"/>
                </a:solidFill>
                <a:latin typeface="DejaVu Sans"/>
                <a:ea typeface="DejaVu Sans"/>
                <a:cs typeface="DejaVu Sans"/>
              </a:defRPr>
            </a:pPr>
            <a:r>
              <a:rPr lang="en-US" sz="2175" b="0" dirty="0">
                <a:solidFill>
                  <a:srgbClr val="D7E9F7"/>
                </a:solidFill>
                <a:latin typeface="DejaVu Sans"/>
                <a:ea typeface="DejaVu Sans"/>
                <a:cs typeface="DejaVu Sans"/>
              </a:rPr>
              <a:t>1-855-621-2582</a:t>
            </a:r>
            <a:endParaRPr sz="2175" b="0" dirty="0">
              <a:solidFill>
                <a:srgbClr val="D7E9F7"/>
              </a:solidFill>
              <a:latin typeface="DejaVu Sans"/>
              <a:ea typeface="DejaVu Sans"/>
              <a:cs typeface="DejaVu Sans"/>
            </a:endParaRPr>
          </a:p>
        </p:txBody>
      </p:sp>
      <p:sp>
        <p:nvSpPr>
          <p:cNvPr id="4" name="Rectangle 3">
            <a:extLst>
              <a:ext uri="{FF2B5EF4-FFF2-40B4-BE49-F238E27FC236}">
                <a16:creationId xmlns:a16="http://schemas.microsoft.com/office/drawing/2014/main" id="{B50137D2-0856-0677-B4BF-8715C8DF0EA8}"/>
              </a:ext>
            </a:extLst>
          </p:cNvPr>
          <p:cNvSpPr>
            <a:spLocks noGrp="1"/>
          </p:cNvSpPr>
          <p:nvPr/>
        </p:nvSpPr>
        <p:spPr>
          <a:xfrm>
            <a:off x="838200" y="3762375"/>
            <a:ext cx="5334000" cy="47625"/>
          </a:xfrm>
          <a:prstGeom prst="rect">
            <a:avLst/>
          </a:prstGeom>
          <a:solidFill>
            <a:srgbClr val="F5A623"/>
          </a:solidFill>
          <a:ln w="0">
            <a:noFill/>
          </a:ln>
        </p:spPr>
        <p:txBody>
          <a:bodyPr/>
          <a:lstStyle/>
          <a:p>
            <a:endParaRPr lang="en-US"/>
          </a:p>
        </p:txBody>
      </p:sp>
      <p:sp>
        <p:nvSpPr>
          <p:cNvPr id="5" name="Rectangle 4">
            <a:extLst>
              <a:ext uri="{FF2B5EF4-FFF2-40B4-BE49-F238E27FC236}">
                <a16:creationId xmlns:a16="http://schemas.microsoft.com/office/drawing/2014/main" id="{EB14E955-71A5-F5EA-8F10-A3FA7F260D54}"/>
              </a:ext>
            </a:extLst>
          </p:cNvPr>
          <p:cNvSpPr>
            <a:spLocks noGrp="1"/>
          </p:cNvSpPr>
          <p:nvPr/>
        </p:nvSpPr>
        <p:spPr>
          <a:xfrm>
            <a:off x="838200" y="4095750"/>
            <a:ext cx="1714500" cy="342900"/>
          </a:xfrm>
          <a:prstGeom prst="rect">
            <a:avLst/>
          </a:prstGeom>
          <a:noFill/>
          <a:ln w="0">
            <a:noFill/>
          </a:ln>
        </p:spPr>
        <p:txBody>
          <a:bodyPr anchor="ctr">
            <a:normAutofit/>
          </a:bodyPr>
          <a:lstStyle/>
          <a:p>
            <a:pPr algn="l">
              <a:defRPr sz="1200" b="1">
                <a:solidFill>
                  <a:srgbClr val="F5A623"/>
                </a:solidFill>
                <a:latin typeface="DejaVu Sans"/>
                <a:ea typeface="DejaVu Sans"/>
                <a:cs typeface="DejaVu Sans"/>
              </a:defRPr>
            </a:pPr>
            <a:r>
              <a:rPr sz="1200" b="1">
                <a:solidFill>
                  <a:srgbClr val="F5A623"/>
                </a:solidFill>
                <a:latin typeface="DejaVu Sans"/>
                <a:ea typeface="DejaVu Sans"/>
                <a:cs typeface="DejaVu Sans"/>
              </a:rPr>
              <a:t>Takeaway</a:t>
            </a:r>
          </a:p>
        </p:txBody>
      </p:sp>
      <p:sp>
        <p:nvSpPr>
          <p:cNvPr id="6" name="Rectangle 5">
            <a:extLst>
              <a:ext uri="{FF2B5EF4-FFF2-40B4-BE49-F238E27FC236}">
                <a16:creationId xmlns:a16="http://schemas.microsoft.com/office/drawing/2014/main" id="{88DF2D05-C619-DCA7-A31E-DACBBF4845B0}"/>
              </a:ext>
            </a:extLst>
          </p:cNvPr>
          <p:cNvSpPr>
            <a:spLocks noGrp="1"/>
          </p:cNvSpPr>
          <p:nvPr/>
        </p:nvSpPr>
        <p:spPr>
          <a:xfrm>
            <a:off x="838200" y="4514850"/>
            <a:ext cx="6572250" cy="1028700"/>
          </a:xfrm>
          <a:prstGeom prst="rect">
            <a:avLst/>
          </a:prstGeom>
          <a:noFill/>
          <a:ln w="0">
            <a:noFill/>
          </a:ln>
        </p:spPr>
        <p:txBody>
          <a:bodyPr anchor="ctr">
            <a:normAutofit/>
          </a:bodyPr>
          <a:lstStyle/>
          <a:p>
            <a:pPr algn="l">
              <a:defRPr sz="1875" b="1">
                <a:solidFill>
                  <a:srgbClr val="FFFFFF"/>
                </a:solidFill>
                <a:latin typeface="DejaVu Sans"/>
                <a:ea typeface="DejaVu Sans"/>
                <a:cs typeface="DejaVu Sans"/>
              </a:defRPr>
            </a:pPr>
            <a:r>
              <a:rPr lang="en-US" sz="1875" b="1" dirty="0">
                <a:solidFill>
                  <a:srgbClr val="FFFFFF"/>
                </a:solidFill>
                <a:latin typeface="DejaVu Sans"/>
                <a:ea typeface="DejaVu Sans"/>
                <a:cs typeface="DejaVu Sans"/>
              </a:rPr>
              <a:t>Reach out to Robin if you have any questions for Club Runner Product Support.</a:t>
            </a:r>
            <a:endParaRPr sz="1875" b="1" dirty="0">
              <a:solidFill>
                <a:srgbClr val="FFFFFF"/>
              </a:solidFill>
              <a:latin typeface="DejaVu Sans"/>
              <a:ea typeface="DejaVu Sans"/>
              <a:cs typeface="DejaVu Sans"/>
            </a:endParaRPr>
          </a:p>
        </p:txBody>
      </p:sp>
      <p:sp>
        <p:nvSpPr>
          <p:cNvPr id="8" name="Rectangle 7">
            <a:extLst>
              <a:ext uri="{FF2B5EF4-FFF2-40B4-BE49-F238E27FC236}">
                <a16:creationId xmlns:a16="http://schemas.microsoft.com/office/drawing/2014/main" id="{A5FE8886-AC70-B82A-4047-0485E857200A}"/>
              </a:ext>
            </a:extLst>
          </p:cNvPr>
          <p:cNvSpPr>
            <a:spLocks noGrp="1"/>
          </p:cNvSpPr>
          <p:nvPr/>
        </p:nvSpPr>
        <p:spPr>
          <a:xfrm>
            <a:off x="8524875" y="1390650"/>
            <a:ext cx="2333625" cy="2333625"/>
          </a:xfrm>
          <a:prstGeom prst="rect">
            <a:avLst/>
          </a:prstGeom>
          <a:noFill/>
          <a:ln w="0">
            <a:noFill/>
          </a:ln>
        </p:spPr>
        <p:txBody>
          <a:bodyPr anchor="ctr">
            <a:normAutofit/>
          </a:bodyPr>
          <a:lstStyle/>
          <a:p>
            <a:pPr algn="ctr">
              <a:defRPr sz="8400" b="1">
                <a:solidFill>
                  <a:srgbClr val="FFFFFF"/>
                </a:solidFill>
                <a:latin typeface="DejaVu Sans"/>
                <a:ea typeface="DejaVu Sans"/>
                <a:cs typeface="DejaVu Sans"/>
              </a:defRPr>
            </a:pPr>
            <a:r>
              <a:rPr sz="8400" b="1" dirty="0">
                <a:solidFill>
                  <a:srgbClr val="FFFFFF"/>
                </a:solidFill>
                <a:latin typeface="DejaVu Sans"/>
                <a:ea typeface="DejaVu Sans"/>
                <a:cs typeface="DejaVu Sans"/>
              </a:rPr>
              <a:t>?</a:t>
            </a:r>
          </a:p>
        </p:txBody>
      </p:sp>
      <p:sp>
        <p:nvSpPr>
          <p:cNvPr id="9" name="Rectangle 8">
            <a:extLst>
              <a:ext uri="{FF2B5EF4-FFF2-40B4-BE49-F238E27FC236}">
                <a16:creationId xmlns:a16="http://schemas.microsoft.com/office/drawing/2014/main" id="{2E16C105-840B-7144-24A4-E180D510B591}"/>
              </a:ext>
            </a:extLst>
          </p:cNvPr>
          <p:cNvSpPr>
            <a:spLocks noGrp="1"/>
          </p:cNvSpPr>
          <p:nvPr/>
        </p:nvSpPr>
        <p:spPr>
          <a:xfrm>
            <a:off x="8286750" y="4524375"/>
            <a:ext cx="2857500" cy="523875"/>
          </a:xfrm>
          <a:prstGeom prst="rect">
            <a:avLst/>
          </a:prstGeom>
          <a:noFill/>
          <a:ln w="0">
            <a:noFill/>
          </a:ln>
        </p:spPr>
        <p:txBody>
          <a:bodyPr anchor="ctr">
            <a:normAutofit/>
          </a:bodyPr>
          <a:lstStyle/>
          <a:p>
            <a:pPr algn="ctr">
              <a:defRPr sz="2250" b="1">
                <a:solidFill>
                  <a:srgbClr val="FFFFFF"/>
                </a:solidFill>
                <a:latin typeface="DejaVu Sans"/>
                <a:ea typeface="DejaVu Sans"/>
                <a:cs typeface="DejaVu Sans"/>
              </a:defRPr>
            </a:pPr>
            <a:r>
              <a:rPr sz="2250" b="1" dirty="0">
                <a:solidFill>
                  <a:srgbClr val="FFFFFF"/>
                </a:solidFill>
                <a:latin typeface="DejaVu Sans"/>
                <a:ea typeface="DejaVu Sans"/>
                <a:cs typeface="DejaVu Sans"/>
              </a:rPr>
              <a:t>Thank you</a:t>
            </a:r>
            <a:r>
              <a:rPr lang="en-US" sz="2250" b="1" dirty="0">
                <a:solidFill>
                  <a:srgbClr val="FFFFFF"/>
                </a:solidFill>
                <a:latin typeface="DejaVu Sans"/>
                <a:ea typeface="DejaVu Sans"/>
                <a:cs typeface="DejaVu Sans"/>
              </a:rPr>
              <a:t>!</a:t>
            </a:r>
            <a:endParaRPr sz="2250" b="1" dirty="0">
              <a:solidFill>
                <a:srgbClr val="FFFFFF"/>
              </a:solidFill>
              <a:latin typeface="DejaVu Sans"/>
              <a:ea typeface="DejaVu Sans"/>
              <a:cs typeface="DejaVu Sans"/>
            </a:endParaRPr>
          </a:p>
        </p:txBody>
      </p:sp>
      <p:sp>
        <p:nvSpPr>
          <p:cNvPr id="10" name="Rectangle 9">
            <a:extLst>
              <a:ext uri="{FF2B5EF4-FFF2-40B4-BE49-F238E27FC236}">
                <a16:creationId xmlns:a16="http://schemas.microsoft.com/office/drawing/2014/main" id="{DC740C72-3A75-214B-2861-9E9A3F1DC61F}"/>
              </a:ext>
            </a:extLst>
          </p:cNvPr>
          <p:cNvSpPr>
            <a:spLocks noGrp="1"/>
          </p:cNvSpPr>
          <p:nvPr/>
        </p:nvSpPr>
        <p:spPr>
          <a:xfrm>
            <a:off x="8286750" y="5095875"/>
            <a:ext cx="2857500" cy="323850"/>
          </a:xfrm>
          <a:prstGeom prst="rect">
            <a:avLst/>
          </a:prstGeom>
          <a:noFill/>
          <a:ln w="0">
            <a:noFill/>
          </a:ln>
        </p:spPr>
        <p:txBody>
          <a:bodyPr anchor="ctr">
            <a:normAutofit/>
          </a:bodyPr>
          <a:lstStyle/>
          <a:p>
            <a:pPr algn="ctr">
              <a:defRPr sz="1275" b="1">
                <a:solidFill>
                  <a:srgbClr val="D7E9F7"/>
                </a:solidFill>
                <a:latin typeface="DejaVu Sans"/>
                <a:ea typeface="DejaVu Sans"/>
                <a:cs typeface="DejaVu Sans"/>
              </a:defRPr>
            </a:pPr>
            <a:r>
              <a:rPr lang="en-US" sz="1275" b="1" dirty="0" err="1">
                <a:solidFill>
                  <a:srgbClr val="D7E9F7"/>
                </a:solidFill>
                <a:latin typeface="DejaVu Sans"/>
                <a:ea typeface="DejaVu Sans"/>
                <a:cs typeface="DejaVu Sans"/>
              </a:rPr>
              <a:t>ClubRunner</a:t>
            </a:r>
            <a:r>
              <a:rPr lang="en-US" sz="1275" b="1" dirty="0">
                <a:solidFill>
                  <a:srgbClr val="D7E9F7"/>
                </a:solidFill>
                <a:latin typeface="DejaVu Sans"/>
                <a:ea typeface="DejaVu Sans"/>
                <a:cs typeface="DejaVu Sans"/>
              </a:rPr>
              <a:t> Support</a:t>
            </a:r>
            <a:endParaRPr sz="1275" b="1" dirty="0">
              <a:solidFill>
                <a:srgbClr val="D7E9F7"/>
              </a:solidFill>
              <a:latin typeface="DejaVu Sans"/>
              <a:ea typeface="DejaVu Sans"/>
              <a:cs typeface="DejaVu Sans"/>
            </a:endParaRPr>
          </a:p>
        </p:txBody>
      </p:sp>
      <p:sp>
        <p:nvSpPr>
          <p:cNvPr id="11" name="Rectangle 10">
            <a:extLst>
              <a:ext uri="{FF2B5EF4-FFF2-40B4-BE49-F238E27FC236}">
                <a16:creationId xmlns:a16="http://schemas.microsoft.com/office/drawing/2014/main" id="{F1C2BE57-8F2A-F523-809C-81C722819A6F}"/>
              </a:ext>
            </a:extLst>
          </p:cNvPr>
          <p:cNvSpPr>
            <a:spLocks noGrp="1"/>
          </p:cNvSpPr>
          <p:nvPr/>
        </p:nvSpPr>
        <p:spPr>
          <a:xfrm>
            <a:off x="11049000" y="6381750"/>
            <a:ext cx="476250" cy="247650"/>
          </a:xfrm>
          <a:prstGeom prst="rect">
            <a:avLst/>
          </a:prstGeom>
          <a:noFill/>
          <a:ln w="0">
            <a:noFill/>
          </a:ln>
        </p:spPr>
        <p:txBody>
          <a:bodyPr anchor="ctr">
            <a:normAutofit/>
          </a:bodyPr>
          <a:lstStyle/>
          <a:p>
            <a:pPr algn="r">
              <a:defRPr sz="975" b="1">
                <a:solidFill>
                  <a:srgbClr val="FFFFFF"/>
                </a:solidFill>
                <a:latin typeface="DejaVu Sans"/>
                <a:ea typeface="DejaVu Sans"/>
                <a:cs typeface="DejaVu Sans"/>
              </a:defRPr>
            </a:pPr>
            <a:r>
              <a:rPr sz="975" b="1">
                <a:solidFill>
                  <a:srgbClr val="FFFFFF"/>
                </a:solidFill>
                <a:latin typeface="DejaVu Sans"/>
                <a:ea typeface="DejaVu Sans"/>
                <a:cs typeface="DejaVu Sans"/>
              </a:rPr>
              <a:t>15</a:t>
            </a:r>
          </a:p>
        </p:txBody>
      </p:sp>
      <p:pic>
        <p:nvPicPr>
          <p:cNvPr id="14" name="Picture 13">
            <a:extLst>
              <a:ext uri="{FF2B5EF4-FFF2-40B4-BE49-F238E27FC236}">
                <a16:creationId xmlns:a16="http://schemas.microsoft.com/office/drawing/2014/main" id="{F64CDA93-5C39-9688-62F6-A9217FA11A22}"/>
              </a:ext>
            </a:extLst>
          </p:cNvPr>
          <p:cNvPicPr>
            <a:picLocks noChangeAspect="1"/>
          </p:cNvPicPr>
          <p:nvPr/>
        </p:nvPicPr>
        <p:blipFill>
          <a:blip r:embed="rId4"/>
          <a:stretch>
            <a:fillRect/>
          </a:stretch>
        </p:blipFill>
        <p:spPr>
          <a:xfrm>
            <a:off x="8524875" y="1524000"/>
            <a:ext cx="2286000" cy="2286000"/>
          </a:xfrm>
          <a:prstGeom prst="rect">
            <a:avLst/>
          </a:prstGeom>
        </p:spPr>
      </p:pic>
    </p:spTree>
    <p:extLst>
      <p:ext uri="{BB962C8B-B14F-4D97-AF65-F5344CB8AC3E}">
        <p14:creationId xmlns:p14="http://schemas.microsoft.com/office/powerpoint/2010/main" val="14760542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1861</Words>
  <Application>Microsoft Office PowerPoint</Application>
  <DocSecurity>0</DocSecurity>
  <PresentationFormat>Widescreen</PresentationFormat>
  <Paragraphs>290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Brian Triger</cp:lastModifiedBy>
  <cp:revision>1</cp:revision>
  <dcterms:created xsi:type="dcterms:W3CDTF">2026-09-11T18:04:58Z</dcterms:created>
  <dcterms:modified xsi:type="dcterms:W3CDTF">2026-09-11T18:34:47Z</dcterms:modified>
</cp:coreProperties>
</file>