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PT Sans Narrow"/>
      <p:regular r:id="rId16"/>
      <p:bold r:id="rId17"/>
    </p:embeddedFont>
    <p:embeddedFont>
      <p:font typeface="Helvetica Neue"/>
      <p:regular r:id="rId18"/>
      <p:bold r:id="rId19"/>
      <p:italic r:id="rId20"/>
      <p:boldItalic r:id="rId21"/>
    </p:embeddedFont>
    <p:embeddedFont>
      <p:font typeface="Open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italic.fntdata"/><Relationship Id="rId22" Type="http://schemas.openxmlformats.org/officeDocument/2006/relationships/font" Target="fonts/OpenSans-regular.fntdata"/><Relationship Id="rId21" Type="http://schemas.openxmlformats.org/officeDocument/2006/relationships/font" Target="fonts/HelveticaNeue-boldItalic.fntdata"/><Relationship Id="rId24" Type="http://schemas.openxmlformats.org/officeDocument/2006/relationships/font" Target="fonts/OpenSans-italic.fntdata"/><Relationship Id="rId23"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TSansNarrow-bold.fntdata"/><Relationship Id="rId16" Type="http://schemas.openxmlformats.org/officeDocument/2006/relationships/font" Target="fonts/PTSansNarrow-regular.fntdata"/><Relationship Id="rId19" Type="http://schemas.openxmlformats.org/officeDocument/2006/relationships/font" Target="fonts/HelveticaNeue-bold.fntdata"/><Relationship Id="rId18" Type="http://schemas.openxmlformats.org/officeDocument/2006/relationships/font" Target="fonts/HelveticaNeue-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c02dc8762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02dc87629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79ea70964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79ea70964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c02dc8762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c02dc87629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c02dc8762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c02dc87629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02dc8762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c02dc87629_0_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79ea70964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79ea70964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79ea70964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79ea70964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79ea70964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79ea70964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02dc8762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02dc87629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02dc87629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02dc87629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3"/>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64" name="Google Shape;64;p1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1200"/>
              </a:spcBef>
              <a:spcAft>
                <a:spcPts val="0"/>
              </a:spcAft>
              <a:buClr>
                <a:schemeClr val="dk1"/>
              </a:buClr>
              <a:buSzPts val="2100"/>
              <a:buChar char="○"/>
              <a:defRPr sz="2100"/>
            </a:lvl2pPr>
            <a:lvl3pPr indent="-342900" lvl="2" marL="1371600" algn="l">
              <a:lnSpc>
                <a:spcPct val="90000"/>
              </a:lnSpc>
              <a:spcBef>
                <a:spcPts val="1200"/>
              </a:spcBef>
              <a:spcAft>
                <a:spcPts val="0"/>
              </a:spcAft>
              <a:buClr>
                <a:schemeClr val="dk1"/>
              </a:buClr>
              <a:buSzPts val="1800"/>
              <a:buChar char="■"/>
              <a:defRPr sz="1800"/>
            </a:lvl3pPr>
            <a:lvl4pPr indent="-323850" lvl="3" marL="1828800" algn="l">
              <a:lnSpc>
                <a:spcPct val="90000"/>
              </a:lnSpc>
              <a:spcBef>
                <a:spcPts val="1200"/>
              </a:spcBef>
              <a:spcAft>
                <a:spcPts val="0"/>
              </a:spcAft>
              <a:buClr>
                <a:schemeClr val="dk1"/>
              </a:buClr>
              <a:buSzPts val="1500"/>
              <a:buChar char="●"/>
              <a:defRPr sz="1500"/>
            </a:lvl4pPr>
            <a:lvl5pPr indent="-323850" lvl="4" marL="2286000" algn="l">
              <a:lnSpc>
                <a:spcPct val="90000"/>
              </a:lnSpc>
              <a:spcBef>
                <a:spcPts val="1200"/>
              </a:spcBef>
              <a:spcAft>
                <a:spcPts val="0"/>
              </a:spcAft>
              <a:buClr>
                <a:schemeClr val="dk1"/>
              </a:buClr>
              <a:buSzPts val="1500"/>
              <a:buChar char="○"/>
              <a:defRPr sz="1500"/>
            </a:lvl5pPr>
            <a:lvl6pPr indent="-323850" lvl="5" marL="2743200" algn="l">
              <a:lnSpc>
                <a:spcPct val="90000"/>
              </a:lnSpc>
              <a:spcBef>
                <a:spcPts val="1200"/>
              </a:spcBef>
              <a:spcAft>
                <a:spcPts val="0"/>
              </a:spcAft>
              <a:buClr>
                <a:schemeClr val="dk1"/>
              </a:buClr>
              <a:buSzPts val="1500"/>
              <a:buChar char="■"/>
              <a:defRPr sz="1500"/>
            </a:lvl6pPr>
            <a:lvl7pPr indent="-323850" lvl="6" marL="3200400" algn="l">
              <a:lnSpc>
                <a:spcPct val="90000"/>
              </a:lnSpc>
              <a:spcBef>
                <a:spcPts val="1200"/>
              </a:spcBef>
              <a:spcAft>
                <a:spcPts val="0"/>
              </a:spcAft>
              <a:buClr>
                <a:schemeClr val="dk1"/>
              </a:buClr>
              <a:buSzPts val="1500"/>
              <a:buChar char="●"/>
              <a:defRPr sz="1500"/>
            </a:lvl7pPr>
            <a:lvl8pPr indent="-323850" lvl="7" marL="3657600" algn="l">
              <a:lnSpc>
                <a:spcPct val="90000"/>
              </a:lnSpc>
              <a:spcBef>
                <a:spcPts val="1200"/>
              </a:spcBef>
              <a:spcAft>
                <a:spcPts val="0"/>
              </a:spcAft>
              <a:buClr>
                <a:schemeClr val="dk1"/>
              </a:buClr>
              <a:buSzPts val="1500"/>
              <a:buChar char="○"/>
              <a:defRPr sz="1500"/>
            </a:lvl8pPr>
            <a:lvl9pPr indent="-323850" lvl="8" marL="4114800" algn="l">
              <a:lnSpc>
                <a:spcPct val="90000"/>
              </a:lnSpc>
              <a:spcBef>
                <a:spcPts val="1200"/>
              </a:spcBef>
              <a:spcAft>
                <a:spcPts val="1200"/>
              </a:spcAft>
              <a:buClr>
                <a:schemeClr val="dk1"/>
              </a:buClr>
              <a:buSzPts val="1500"/>
              <a:buChar char="■"/>
              <a:defRPr sz="1500"/>
            </a:lvl9pPr>
          </a:lstStyle>
          <a:p/>
        </p:txBody>
      </p:sp>
      <p:sp>
        <p:nvSpPr>
          <p:cNvPr id="65" name="Google Shape;65;p13"/>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1200"/>
              </a:spcBef>
              <a:spcAft>
                <a:spcPts val="0"/>
              </a:spcAft>
              <a:buClr>
                <a:schemeClr val="dk1"/>
              </a:buClr>
              <a:buSzPts val="1100"/>
              <a:buNone/>
              <a:defRPr sz="1100"/>
            </a:lvl2pPr>
            <a:lvl3pPr indent="-228600" lvl="2" marL="1371600" algn="l">
              <a:lnSpc>
                <a:spcPct val="90000"/>
              </a:lnSpc>
              <a:spcBef>
                <a:spcPts val="1200"/>
              </a:spcBef>
              <a:spcAft>
                <a:spcPts val="0"/>
              </a:spcAft>
              <a:buClr>
                <a:schemeClr val="dk1"/>
              </a:buClr>
              <a:buSzPts val="900"/>
              <a:buNone/>
              <a:defRPr sz="900"/>
            </a:lvl3pPr>
            <a:lvl4pPr indent="-228600" lvl="3" marL="1828800" algn="l">
              <a:lnSpc>
                <a:spcPct val="90000"/>
              </a:lnSpc>
              <a:spcBef>
                <a:spcPts val="1200"/>
              </a:spcBef>
              <a:spcAft>
                <a:spcPts val="0"/>
              </a:spcAft>
              <a:buClr>
                <a:schemeClr val="dk1"/>
              </a:buClr>
              <a:buSzPts val="800"/>
              <a:buNone/>
              <a:defRPr sz="800"/>
            </a:lvl4pPr>
            <a:lvl5pPr indent="-228600" lvl="4" marL="2286000" algn="l">
              <a:lnSpc>
                <a:spcPct val="90000"/>
              </a:lnSpc>
              <a:spcBef>
                <a:spcPts val="1200"/>
              </a:spcBef>
              <a:spcAft>
                <a:spcPts val="0"/>
              </a:spcAft>
              <a:buClr>
                <a:schemeClr val="dk1"/>
              </a:buClr>
              <a:buSzPts val="800"/>
              <a:buNone/>
              <a:defRPr sz="800"/>
            </a:lvl5pPr>
            <a:lvl6pPr indent="-228600" lvl="5" marL="2743200" algn="l">
              <a:lnSpc>
                <a:spcPct val="90000"/>
              </a:lnSpc>
              <a:spcBef>
                <a:spcPts val="1200"/>
              </a:spcBef>
              <a:spcAft>
                <a:spcPts val="0"/>
              </a:spcAft>
              <a:buClr>
                <a:schemeClr val="dk1"/>
              </a:buClr>
              <a:buSzPts val="800"/>
              <a:buNone/>
              <a:defRPr sz="800"/>
            </a:lvl6pPr>
            <a:lvl7pPr indent="-228600" lvl="6" marL="3200400" algn="l">
              <a:lnSpc>
                <a:spcPct val="90000"/>
              </a:lnSpc>
              <a:spcBef>
                <a:spcPts val="1200"/>
              </a:spcBef>
              <a:spcAft>
                <a:spcPts val="0"/>
              </a:spcAft>
              <a:buClr>
                <a:schemeClr val="dk1"/>
              </a:buClr>
              <a:buSzPts val="800"/>
              <a:buNone/>
              <a:defRPr sz="800"/>
            </a:lvl7pPr>
            <a:lvl8pPr indent="-228600" lvl="7" marL="3657600" algn="l">
              <a:lnSpc>
                <a:spcPct val="90000"/>
              </a:lnSpc>
              <a:spcBef>
                <a:spcPts val="1200"/>
              </a:spcBef>
              <a:spcAft>
                <a:spcPts val="0"/>
              </a:spcAft>
              <a:buClr>
                <a:schemeClr val="dk1"/>
              </a:buClr>
              <a:buSzPts val="800"/>
              <a:buNone/>
              <a:defRPr sz="800"/>
            </a:lvl8pPr>
            <a:lvl9pPr indent="-228600" lvl="8" marL="4114800" algn="l">
              <a:lnSpc>
                <a:spcPct val="90000"/>
              </a:lnSpc>
              <a:spcBef>
                <a:spcPts val="1200"/>
              </a:spcBef>
              <a:spcAft>
                <a:spcPts val="1200"/>
              </a:spcAft>
              <a:buClr>
                <a:schemeClr val="dk1"/>
              </a:buClr>
              <a:buSzPts val="800"/>
              <a:buNone/>
              <a:defRPr sz="800"/>
            </a:lvl9pPr>
          </a:lstStyle>
          <a:p/>
        </p:txBody>
      </p:sp>
      <p:sp>
        <p:nvSpPr>
          <p:cNvPr id="66" name="Google Shape;66;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4"/>
          <p:cNvPicPr preferRelativeResize="0"/>
          <p:nvPr/>
        </p:nvPicPr>
        <p:blipFill>
          <a:blip r:embed="rId3">
            <a:alphaModFix/>
          </a:blip>
          <a:stretch>
            <a:fillRect/>
          </a:stretch>
        </p:blipFill>
        <p:spPr>
          <a:xfrm>
            <a:off x="7943900" y="4295100"/>
            <a:ext cx="1007475" cy="651823"/>
          </a:xfrm>
          <a:prstGeom prst="rect">
            <a:avLst/>
          </a:prstGeom>
          <a:noFill/>
          <a:ln>
            <a:noFill/>
          </a:ln>
          <a:effectLst>
            <a:outerShdw blurRad="57150" rotWithShape="0" algn="bl" dir="5400000" dist="171450">
              <a:srgbClr val="000000">
                <a:alpha val="50000"/>
              </a:srgbClr>
            </a:outerShdw>
          </a:effectLst>
        </p:spPr>
      </p:pic>
      <p:sp>
        <p:nvSpPr>
          <p:cNvPr id="74" name="Google Shape;74;p14"/>
          <p:cNvSpPr txBox="1"/>
          <p:nvPr/>
        </p:nvSpPr>
        <p:spPr>
          <a:xfrm>
            <a:off x="4244925" y="2073375"/>
            <a:ext cx="4842900" cy="182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Open Sans"/>
                <a:ea typeface="Open Sans"/>
                <a:cs typeface="Open Sans"/>
                <a:sym typeface="Open Sans"/>
              </a:rPr>
              <a:t>Rotary Youth Leadership Awards</a:t>
            </a:r>
            <a:endParaRPr b="1" sz="1800">
              <a:solidFill>
                <a:schemeClr val="dk2"/>
              </a:solidFill>
              <a:latin typeface="Open Sans"/>
              <a:ea typeface="Open Sans"/>
              <a:cs typeface="Open Sans"/>
              <a:sym typeface="Open Sans"/>
            </a:endParaRPr>
          </a:p>
          <a:p>
            <a:pPr indent="0" lvl="0" marL="0" rtl="0" algn="ctr">
              <a:spcBef>
                <a:spcPts val="0"/>
              </a:spcBef>
              <a:spcAft>
                <a:spcPts val="0"/>
              </a:spcAft>
              <a:buNone/>
            </a:pPr>
            <a:r>
              <a:t/>
            </a:r>
            <a:endParaRPr b="1" sz="1800">
              <a:solidFill>
                <a:schemeClr val="dk2"/>
              </a:solidFill>
              <a:latin typeface="Open Sans"/>
              <a:ea typeface="Open Sans"/>
              <a:cs typeface="Open Sans"/>
              <a:sym typeface="Open Sans"/>
            </a:endParaRPr>
          </a:p>
          <a:p>
            <a:pPr indent="0" lvl="0" marL="0" rtl="0" algn="ctr">
              <a:spcBef>
                <a:spcPts val="0"/>
              </a:spcBef>
              <a:spcAft>
                <a:spcPts val="0"/>
              </a:spcAft>
              <a:buNone/>
            </a:pPr>
            <a:r>
              <a:rPr b="1" lang="en" sz="1800">
                <a:solidFill>
                  <a:schemeClr val="dk2"/>
                </a:solidFill>
                <a:latin typeface="Open Sans"/>
                <a:ea typeface="Open Sans"/>
                <a:cs typeface="Open Sans"/>
                <a:sym typeface="Open Sans"/>
              </a:rPr>
              <a:t>Convocation: July 12, 2026, 1-4 pm (Online)</a:t>
            </a:r>
            <a:endParaRPr b="1" sz="1800">
              <a:solidFill>
                <a:schemeClr val="dk2"/>
              </a:solidFill>
              <a:latin typeface="Open Sans"/>
              <a:ea typeface="Open Sans"/>
              <a:cs typeface="Open Sans"/>
              <a:sym typeface="Open Sans"/>
            </a:endParaRPr>
          </a:p>
          <a:p>
            <a:pPr indent="0" lvl="0" marL="0" rtl="0" algn="ctr">
              <a:spcBef>
                <a:spcPts val="0"/>
              </a:spcBef>
              <a:spcAft>
                <a:spcPts val="0"/>
              </a:spcAft>
              <a:buNone/>
            </a:pPr>
            <a:r>
              <a:t/>
            </a:r>
            <a:endParaRPr b="1" sz="1800">
              <a:solidFill>
                <a:schemeClr val="dk2"/>
              </a:solidFill>
              <a:latin typeface="Open Sans"/>
              <a:ea typeface="Open Sans"/>
              <a:cs typeface="Open Sans"/>
              <a:sym typeface="Open Sans"/>
            </a:endParaRPr>
          </a:p>
          <a:p>
            <a:pPr indent="0" lvl="0" marL="0" rtl="0" algn="ctr">
              <a:spcBef>
                <a:spcPts val="0"/>
              </a:spcBef>
              <a:spcAft>
                <a:spcPts val="0"/>
              </a:spcAft>
              <a:buNone/>
            </a:pPr>
            <a:r>
              <a:rPr b="1" lang="en" sz="1800">
                <a:solidFill>
                  <a:schemeClr val="dk2"/>
                </a:solidFill>
                <a:latin typeface="Open Sans"/>
                <a:ea typeface="Open Sans"/>
                <a:cs typeface="Open Sans"/>
                <a:sym typeface="Open Sans"/>
              </a:rPr>
              <a:t>Camp RYLA: July 17-20, 2026</a:t>
            </a:r>
            <a:endParaRPr b="1" sz="1800">
              <a:solidFill>
                <a:schemeClr val="dk2"/>
              </a:solidFill>
              <a:latin typeface="Open Sans"/>
              <a:ea typeface="Open Sans"/>
              <a:cs typeface="Open Sans"/>
              <a:sym typeface="Open Sans"/>
            </a:endParaRPr>
          </a:p>
        </p:txBody>
      </p:sp>
      <p:pic>
        <p:nvPicPr>
          <p:cNvPr id="75" name="Google Shape;75;p14" title="Minion v. Stitch Theme 25-26.png"/>
          <p:cNvPicPr preferRelativeResize="0"/>
          <p:nvPr/>
        </p:nvPicPr>
        <p:blipFill rotWithShape="1">
          <a:blip r:embed="rId4">
            <a:alphaModFix/>
          </a:blip>
          <a:srcRect b="45753" l="0" r="0" t="15625"/>
          <a:stretch/>
        </p:blipFill>
        <p:spPr>
          <a:xfrm>
            <a:off x="87675" y="0"/>
            <a:ext cx="4979510" cy="2403851"/>
          </a:xfrm>
          <a:prstGeom prst="rect">
            <a:avLst/>
          </a:prstGeom>
          <a:noFill/>
          <a:ln>
            <a:noFill/>
          </a:ln>
          <a:effectLst>
            <a:outerShdw blurRad="57150" rotWithShape="0" algn="bl" dir="5400000" dist="19050">
              <a:srgbClr val="000000">
                <a:alpha val="50000"/>
              </a:srgbClr>
            </a:outerShdw>
          </a:effectLst>
        </p:spPr>
      </p:pic>
      <p:pic>
        <p:nvPicPr>
          <p:cNvPr id="76" name="Google Shape;76;p14" title="Screenshot 2025-08-31 at 3.02.46 PM.png"/>
          <p:cNvPicPr preferRelativeResize="0"/>
          <p:nvPr/>
        </p:nvPicPr>
        <p:blipFill rotWithShape="1">
          <a:blip r:embed="rId5">
            <a:alphaModFix/>
          </a:blip>
          <a:srcRect b="19193" l="0" r="0" t="1233"/>
          <a:stretch/>
        </p:blipFill>
        <p:spPr>
          <a:xfrm>
            <a:off x="272900" y="2403850"/>
            <a:ext cx="3909250" cy="2495601"/>
          </a:xfrm>
          <a:prstGeom prst="rect">
            <a:avLst/>
          </a:prstGeom>
          <a:noFill/>
          <a:ln>
            <a:noFill/>
          </a:ln>
          <a:effectLst>
            <a:outerShdw blurRad="57150" rotWithShape="0" algn="bl" dir="5400000" dist="19050">
              <a:srgbClr val="000000">
                <a:alpha val="50000"/>
              </a:srgbClr>
            </a:outerShdw>
          </a:effectLst>
        </p:spPr>
      </p:pic>
      <p:pic>
        <p:nvPicPr>
          <p:cNvPr id="77" name="Google Shape;77;p14" title="D5750 RYLA+ Email Banners 2023 - D5750 (OK) (2).png"/>
          <p:cNvPicPr preferRelativeResize="0"/>
          <p:nvPr/>
        </p:nvPicPr>
        <p:blipFill rotWithShape="1">
          <a:blip r:embed="rId6">
            <a:alphaModFix/>
          </a:blip>
          <a:srcRect b="28177" l="20041" r="17112" t="17171"/>
          <a:stretch/>
        </p:blipFill>
        <p:spPr>
          <a:xfrm>
            <a:off x="5541450" y="330575"/>
            <a:ext cx="3090248" cy="1343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3" title="Screenshot 2025-08-31 at 3.04.54 PM.png"/>
          <p:cNvPicPr preferRelativeResize="0"/>
          <p:nvPr/>
        </p:nvPicPr>
        <p:blipFill rotWithShape="1">
          <a:blip r:embed="rId3">
            <a:alphaModFix/>
          </a:blip>
          <a:srcRect b="0" l="12869" r="12869" t="0"/>
          <a:stretch/>
        </p:blipFill>
        <p:spPr>
          <a:xfrm>
            <a:off x="3187194" y="2357563"/>
            <a:ext cx="3381770" cy="2651825"/>
          </a:xfrm>
          <a:prstGeom prst="rect">
            <a:avLst/>
          </a:prstGeom>
          <a:noFill/>
          <a:ln>
            <a:noFill/>
          </a:ln>
          <a:effectLst>
            <a:outerShdw blurRad="57150" rotWithShape="0" algn="bl" dir="5400000" dist="19050">
              <a:srgbClr val="000000">
                <a:alpha val="50000"/>
              </a:srgbClr>
            </a:outerShdw>
          </a:effectLst>
        </p:spPr>
      </p:pic>
      <p:pic>
        <p:nvPicPr>
          <p:cNvPr id="159" name="Google Shape;159;p23"/>
          <p:cNvPicPr preferRelativeResize="0"/>
          <p:nvPr/>
        </p:nvPicPr>
        <p:blipFill>
          <a:blip r:embed="rId4">
            <a:alphaModFix/>
          </a:blip>
          <a:stretch>
            <a:fillRect/>
          </a:stretch>
        </p:blipFill>
        <p:spPr>
          <a:xfrm>
            <a:off x="7618580" y="3999301"/>
            <a:ext cx="1359645" cy="879674"/>
          </a:xfrm>
          <a:prstGeom prst="rect">
            <a:avLst/>
          </a:prstGeom>
          <a:noFill/>
          <a:ln>
            <a:noFill/>
          </a:ln>
          <a:effectLst>
            <a:outerShdw blurRad="57150" rotWithShape="0" algn="bl" dir="5400000" dist="171450">
              <a:srgbClr val="000000">
                <a:alpha val="50000"/>
              </a:srgbClr>
            </a:outerShdw>
          </a:effectLst>
        </p:spPr>
      </p:pic>
      <p:pic>
        <p:nvPicPr>
          <p:cNvPr id="160" name="Google Shape;160;p23" title="Minion v. Stitch Theme 25-26.png"/>
          <p:cNvPicPr preferRelativeResize="0"/>
          <p:nvPr/>
        </p:nvPicPr>
        <p:blipFill rotWithShape="1">
          <a:blip r:embed="rId5">
            <a:alphaModFix/>
          </a:blip>
          <a:srcRect b="45753" l="0" r="0" t="15625"/>
          <a:stretch/>
        </p:blipFill>
        <p:spPr>
          <a:xfrm>
            <a:off x="2033050" y="-229125"/>
            <a:ext cx="5690074" cy="2746875"/>
          </a:xfrm>
          <a:prstGeom prst="rect">
            <a:avLst/>
          </a:prstGeom>
          <a:noFill/>
          <a:ln>
            <a:noFill/>
          </a:ln>
          <a:effectLst>
            <a:outerShdw blurRad="57150" rotWithShape="0" algn="bl" dir="5400000" dist="19050">
              <a:srgbClr val="000000">
                <a:alpha val="50000"/>
              </a:srgbClr>
            </a:outerShdw>
          </a:effectLst>
        </p:spPr>
      </p:pic>
      <p:pic>
        <p:nvPicPr>
          <p:cNvPr id="161" name="Google Shape;161;p23" title="D5750 RYLA+ Email Banners 2023 - D5750 (OK) (2).png"/>
          <p:cNvPicPr preferRelativeResize="0"/>
          <p:nvPr/>
        </p:nvPicPr>
        <p:blipFill rotWithShape="1">
          <a:blip r:embed="rId6">
            <a:alphaModFix/>
          </a:blip>
          <a:srcRect b="26418" l="19404" r="19612" t="19809"/>
          <a:stretch/>
        </p:blipFill>
        <p:spPr>
          <a:xfrm>
            <a:off x="209075" y="2446000"/>
            <a:ext cx="2788050" cy="1111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nvSpPr>
        <p:spPr>
          <a:xfrm>
            <a:off x="514350" y="286975"/>
            <a:ext cx="8144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chemeClr val="dk1"/>
                </a:solidFill>
                <a:latin typeface="Calibri"/>
                <a:ea typeface="Calibri"/>
                <a:cs typeface="Calibri"/>
                <a:sym typeface="Calibri"/>
              </a:rPr>
              <a:t>Student Applications</a:t>
            </a:r>
            <a:endParaRPr b="1" sz="6000">
              <a:solidFill>
                <a:schemeClr val="dk1"/>
              </a:solidFill>
              <a:latin typeface="Calibri"/>
              <a:ea typeface="Calibri"/>
              <a:cs typeface="Calibri"/>
              <a:sym typeface="Calibri"/>
            </a:endParaRPr>
          </a:p>
        </p:txBody>
      </p:sp>
      <p:sp>
        <p:nvSpPr>
          <p:cNvPr id="83" name="Google Shape;83;p15"/>
          <p:cNvSpPr txBox="1"/>
          <p:nvPr/>
        </p:nvSpPr>
        <p:spPr>
          <a:xfrm>
            <a:off x="316425" y="1550013"/>
            <a:ext cx="37503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Application Deadline is August 31st</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*These are students that you have recruited (including alternates) interested in being selected to attend RYLA.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84" name="Google Shape;84;p15"/>
          <p:cNvSpPr txBox="1"/>
          <p:nvPr/>
        </p:nvSpPr>
        <p:spPr>
          <a:xfrm>
            <a:off x="361950" y="4035125"/>
            <a:ext cx="6351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*If you do not have any alternates or students from your area, your sponsorships will be used to send students from surrounding areas that are listed as alternates. </a:t>
            </a:r>
            <a:endParaRPr sz="1800">
              <a:solidFill>
                <a:schemeClr val="dk1"/>
              </a:solidFill>
              <a:latin typeface="Calibri"/>
              <a:ea typeface="Calibri"/>
              <a:cs typeface="Calibri"/>
              <a:sym typeface="Calibri"/>
            </a:endParaRPr>
          </a:p>
        </p:txBody>
      </p:sp>
      <p:sp>
        <p:nvSpPr>
          <p:cNvPr id="85" name="Google Shape;85;p15"/>
          <p:cNvSpPr txBox="1"/>
          <p:nvPr/>
        </p:nvSpPr>
        <p:spPr>
          <a:xfrm>
            <a:off x="219575" y="184150"/>
            <a:ext cx="7061100" cy="8310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800"/>
              <a:buFont typeface="Trebuchet MS"/>
              <a:buNone/>
            </a:pPr>
            <a:r>
              <a:rPr b="1" i="0" lang="en" sz="4800" u="none">
                <a:solidFill>
                  <a:srgbClr val="FFFFFF"/>
                </a:solidFill>
                <a:latin typeface="Trebuchet MS"/>
                <a:ea typeface="Trebuchet MS"/>
                <a:cs typeface="Trebuchet MS"/>
                <a:sym typeface="Trebuchet MS"/>
              </a:rPr>
              <a:t>Leadership Retreat</a:t>
            </a:r>
            <a:endParaRPr/>
          </a:p>
        </p:txBody>
      </p:sp>
      <p:pic>
        <p:nvPicPr>
          <p:cNvPr descr="A picture containing night sky&#10;&#10;Description automatically generated" id="86" name="Google Shape;86;p15"/>
          <p:cNvPicPr preferRelativeResize="0"/>
          <p:nvPr/>
        </p:nvPicPr>
        <p:blipFill rotWithShape="1">
          <a:blip r:embed="rId3">
            <a:alphaModFix/>
          </a:blip>
          <a:srcRect b="0" l="0" r="0" t="0"/>
          <a:stretch/>
        </p:blipFill>
        <p:spPr>
          <a:xfrm>
            <a:off x="7806253" y="91750"/>
            <a:ext cx="1027470" cy="1015798"/>
          </a:xfrm>
          <a:prstGeom prst="rect">
            <a:avLst/>
          </a:prstGeom>
          <a:noFill/>
          <a:ln>
            <a:noFill/>
          </a:ln>
          <a:effectLst>
            <a:outerShdw blurRad="57150" rotWithShape="0" algn="bl" dir="5400000" dist="19050">
              <a:srgbClr val="000000">
                <a:alpha val="50000"/>
              </a:srgbClr>
            </a:outerShdw>
          </a:effectLst>
        </p:spPr>
      </p:pic>
      <p:sp>
        <p:nvSpPr>
          <p:cNvPr id="87" name="Google Shape;87;p15"/>
          <p:cNvSpPr txBox="1"/>
          <p:nvPr/>
        </p:nvSpPr>
        <p:spPr>
          <a:xfrm>
            <a:off x="82350" y="1467825"/>
            <a:ext cx="5353800" cy="3324600"/>
          </a:xfrm>
          <a:prstGeom prst="rect">
            <a:avLst/>
          </a:prstGeom>
          <a:noFill/>
          <a:ln>
            <a:noFill/>
          </a:ln>
        </p:spPr>
        <p:txBody>
          <a:bodyPr anchorCtr="0" anchor="t" bIns="45700" lIns="91425" spcFirstLastPara="1" rIns="91425" wrap="square" tIns="45700">
            <a:spAutoFit/>
          </a:bodyPr>
          <a:lstStyle/>
          <a:p>
            <a:pPr indent="-260350" lvl="0" marL="285750" marR="0" rtl="0" algn="l">
              <a:lnSpc>
                <a:spcPct val="100000"/>
              </a:lnSpc>
              <a:spcBef>
                <a:spcPts val="0"/>
              </a:spcBef>
              <a:spcAft>
                <a:spcPts val="0"/>
              </a:spcAft>
              <a:buClr>
                <a:schemeClr val="dk2"/>
              </a:buClr>
              <a:buSzPts val="1400"/>
              <a:buFont typeface="Noto Sans Symbols"/>
              <a:buChar char="▪"/>
            </a:pPr>
            <a:r>
              <a:rPr b="0" i="0" lang="en" u="none">
                <a:solidFill>
                  <a:schemeClr val="dk2"/>
                </a:solidFill>
                <a:latin typeface="Trebuchet MS"/>
                <a:ea typeface="Trebuchet MS"/>
                <a:cs typeface="Trebuchet MS"/>
                <a:sym typeface="Trebuchet MS"/>
              </a:rPr>
              <a:t>Created specifically to address the needs of today’s students to prepare them for their future.</a:t>
            </a:r>
            <a:endParaRPr>
              <a:solidFill>
                <a:schemeClr val="dk2"/>
              </a:solidFill>
            </a:endParaRPr>
          </a:p>
          <a:p>
            <a:pPr indent="0" lvl="0" marL="0" marR="0" rtl="0" algn="l">
              <a:lnSpc>
                <a:spcPct val="100000"/>
              </a:lnSpc>
              <a:spcBef>
                <a:spcPts val="0"/>
              </a:spcBef>
              <a:spcAft>
                <a:spcPts val="0"/>
              </a:spcAft>
              <a:buNone/>
            </a:pPr>
            <a:r>
              <a:t/>
            </a:r>
            <a:endParaRPr>
              <a:solidFill>
                <a:schemeClr val="dk2"/>
              </a:solidFill>
              <a:latin typeface="Trebuchet MS"/>
              <a:ea typeface="Trebuchet MS"/>
              <a:cs typeface="Trebuchet MS"/>
              <a:sym typeface="Trebuchet MS"/>
            </a:endParaRPr>
          </a:p>
          <a:p>
            <a:pPr indent="-260350" lvl="0" marL="285750" marR="0" rtl="0" algn="l">
              <a:lnSpc>
                <a:spcPct val="100000"/>
              </a:lnSpc>
              <a:spcBef>
                <a:spcPts val="0"/>
              </a:spcBef>
              <a:spcAft>
                <a:spcPts val="0"/>
              </a:spcAft>
              <a:buClr>
                <a:schemeClr val="dk2"/>
              </a:buClr>
              <a:buSzPts val="1400"/>
              <a:buFont typeface="Noto Sans Symbols"/>
              <a:buChar char="▪"/>
            </a:pPr>
            <a:r>
              <a:rPr lang="en">
                <a:solidFill>
                  <a:schemeClr val="dk2"/>
                </a:solidFill>
                <a:latin typeface="Trebuchet MS"/>
                <a:ea typeface="Trebuchet MS"/>
                <a:cs typeface="Trebuchet MS"/>
                <a:sym typeface="Trebuchet MS"/>
              </a:rPr>
              <a:t>Our 2026 campers were born between 2008-2010. They have always had devices and smart phones around them. They have always been able to text messages to someone sitting nearby, or far away.</a:t>
            </a:r>
            <a:endParaRPr>
              <a:solidFill>
                <a:schemeClr val="dk2"/>
              </a:solidFill>
              <a:latin typeface="Trebuchet MS"/>
              <a:ea typeface="Trebuchet MS"/>
              <a:cs typeface="Trebuchet MS"/>
              <a:sym typeface="Trebuchet MS"/>
            </a:endParaRPr>
          </a:p>
          <a:p>
            <a:pPr indent="0" lvl="0" marL="457200" marR="0" rtl="0" algn="l">
              <a:lnSpc>
                <a:spcPct val="100000"/>
              </a:lnSpc>
              <a:spcBef>
                <a:spcPts val="0"/>
              </a:spcBef>
              <a:spcAft>
                <a:spcPts val="0"/>
              </a:spcAft>
              <a:buNone/>
            </a:pPr>
            <a:r>
              <a:t/>
            </a:r>
            <a:endParaRPr>
              <a:solidFill>
                <a:schemeClr val="dk2"/>
              </a:solidFill>
              <a:latin typeface="Trebuchet MS"/>
              <a:ea typeface="Trebuchet MS"/>
              <a:cs typeface="Trebuchet MS"/>
              <a:sym typeface="Trebuchet MS"/>
            </a:endParaRPr>
          </a:p>
          <a:p>
            <a:pPr indent="-260350" lvl="0" marL="285750" marR="0" rtl="0" algn="l">
              <a:lnSpc>
                <a:spcPct val="100000"/>
              </a:lnSpc>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Because of this tech surge, our students today are unique. We are constantly updating our curriculum to fit with the current needs and this year is no exception.</a:t>
            </a:r>
            <a:endParaRPr>
              <a:solidFill>
                <a:schemeClr val="dk2"/>
              </a:solidFill>
              <a:latin typeface="Trebuchet MS"/>
              <a:ea typeface="Trebuchet MS"/>
              <a:cs typeface="Trebuchet MS"/>
              <a:sym typeface="Trebuchet MS"/>
            </a:endParaRPr>
          </a:p>
          <a:p>
            <a:pPr indent="0" lvl="0" marL="457200" marR="0" rtl="0" algn="l">
              <a:lnSpc>
                <a:spcPct val="100000"/>
              </a:lnSpc>
              <a:spcBef>
                <a:spcPts val="0"/>
              </a:spcBef>
              <a:spcAft>
                <a:spcPts val="0"/>
              </a:spcAft>
              <a:buNone/>
            </a:pPr>
            <a:r>
              <a:t/>
            </a:r>
            <a:endParaRPr>
              <a:solidFill>
                <a:schemeClr val="dk2"/>
              </a:solidFill>
              <a:latin typeface="Trebuchet MS"/>
              <a:ea typeface="Trebuchet MS"/>
              <a:cs typeface="Trebuchet MS"/>
              <a:sym typeface="Trebuchet MS"/>
            </a:endParaRPr>
          </a:p>
          <a:p>
            <a:pPr indent="-260350" lvl="0" marL="285750" marR="0" rtl="0" algn="l">
              <a:lnSpc>
                <a:spcPct val="100000"/>
              </a:lnSpc>
              <a:spcBef>
                <a:spcPts val="0"/>
              </a:spcBef>
              <a:spcAft>
                <a:spcPts val="0"/>
              </a:spcAft>
              <a:buClr>
                <a:schemeClr val="dk2"/>
              </a:buClr>
              <a:buSzPts val="1400"/>
              <a:buFont typeface="Noto Sans Symbols"/>
              <a:buChar char="▪"/>
            </a:pPr>
            <a:r>
              <a:rPr b="0" i="0" lang="en" u="none">
                <a:solidFill>
                  <a:schemeClr val="dk2"/>
                </a:solidFill>
                <a:latin typeface="Trebuchet MS"/>
                <a:ea typeface="Trebuchet MS"/>
                <a:cs typeface="Trebuchet MS"/>
                <a:sym typeface="Trebuchet MS"/>
              </a:rPr>
              <a:t>We must prepare students for job that don’t yet exist. </a:t>
            </a:r>
            <a:r>
              <a:rPr lang="en">
                <a:solidFill>
                  <a:schemeClr val="dk2"/>
                </a:solidFill>
                <a:latin typeface="Trebuchet MS"/>
                <a:ea typeface="Trebuchet MS"/>
                <a:cs typeface="Trebuchet MS"/>
                <a:sym typeface="Trebuchet MS"/>
              </a:rPr>
              <a:t>We do know that no matter what they do, students need certain skills to be successful now and in the future.</a:t>
            </a:r>
            <a:endParaRPr>
              <a:solidFill>
                <a:schemeClr val="dk2"/>
              </a:solidFill>
            </a:endParaRPr>
          </a:p>
        </p:txBody>
      </p:sp>
      <p:pic>
        <p:nvPicPr>
          <p:cNvPr id="88" name="Google Shape;88;p15" title="Screenshot 2025-08-31 at 3.01.59 PM.png"/>
          <p:cNvPicPr preferRelativeResize="0"/>
          <p:nvPr/>
        </p:nvPicPr>
        <p:blipFill rotWithShape="1">
          <a:blip r:embed="rId4">
            <a:alphaModFix/>
          </a:blip>
          <a:srcRect b="0" l="8034" r="15879" t="0"/>
          <a:stretch/>
        </p:blipFill>
        <p:spPr>
          <a:xfrm>
            <a:off x="5616700" y="1851350"/>
            <a:ext cx="3042351" cy="27266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6"/>
          <p:cNvSpPr/>
          <p:nvPr/>
        </p:nvSpPr>
        <p:spPr>
          <a:xfrm>
            <a:off x="-539752" y="-4270374"/>
            <a:ext cx="13851409" cy="9043644"/>
          </a:xfrm>
          <a:custGeom>
            <a:rect b="b" l="l" r="r" t="t"/>
            <a:pathLst>
              <a:path extrusionOk="0" h="15659990" w="21392138">
                <a:moveTo>
                  <a:pt x="0" y="0"/>
                </a:moveTo>
                <a:lnTo>
                  <a:pt x="21392138" y="0"/>
                </a:lnTo>
                <a:lnTo>
                  <a:pt x="21392138" y="15659990"/>
                </a:lnTo>
                <a:lnTo>
                  <a:pt x="0" y="15659990"/>
                </a:lnTo>
                <a:lnTo>
                  <a:pt x="0" y="0"/>
                </a:lnTo>
                <a:close/>
              </a:path>
            </a:pathLst>
          </a:custGeom>
          <a:blipFill rotWithShape="1">
            <a:blip r:embed="rId3">
              <a:alphaModFix amt="7000"/>
            </a:blip>
            <a:stretch>
              <a:fillRect b="-127027" l="-30387" r="-41159" t="-7318"/>
            </a:stretch>
          </a:blipFill>
          <a:ln>
            <a:noFill/>
          </a:ln>
        </p:spPr>
      </p:sp>
      <p:sp>
        <p:nvSpPr>
          <p:cNvPr id="94" name="Google Shape;94;p16"/>
          <p:cNvSpPr txBox="1"/>
          <p:nvPr/>
        </p:nvSpPr>
        <p:spPr>
          <a:xfrm>
            <a:off x="202403" y="1043253"/>
            <a:ext cx="35304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800"/>
              <a:buFont typeface="Trebuchet MS"/>
              <a:buNone/>
            </a:pPr>
            <a:r>
              <a:t/>
            </a:r>
            <a:endParaRPr b="0" i="0" sz="2000" u="none">
              <a:solidFill>
                <a:schemeClr val="dk2"/>
              </a:solidFill>
              <a:latin typeface="Helvetica Neue"/>
              <a:ea typeface="Helvetica Neue"/>
              <a:cs typeface="Helvetica Neue"/>
              <a:sym typeface="Helvetica Neue"/>
            </a:endParaRPr>
          </a:p>
          <a:p>
            <a:pPr indent="-127000" lvl="0" marL="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Problem-Solving</a:t>
            </a:r>
            <a:endParaRPr sz="2000">
              <a:solidFill>
                <a:schemeClr val="dk2"/>
              </a:solidFill>
            </a:endParaRPr>
          </a:p>
          <a:p>
            <a:pPr indent="0" lvl="0" marL="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127000" lvl="0" marL="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Innovation</a:t>
            </a:r>
            <a:endParaRPr sz="2000">
              <a:solidFill>
                <a:schemeClr val="dk2"/>
              </a:solidFill>
            </a:endParaRPr>
          </a:p>
          <a:p>
            <a:pPr indent="0" lvl="0" marL="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127000" lvl="0" marL="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Communication</a:t>
            </a:r>
            <a:endParaRPr sz="2000">
              <a:solidFill>
                <a:schemeClr val="dk2"/>
              </a:solidFill>
            </a:endParaRPr>
          </a:p>
          <a:p>
            <a:pPr indent="0" lvl="0" marL="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127000" lvl="0" marL="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Collaboration</a:t>
            </a:r>
            <a:endParaRPr sz="2000">
              <a:solidFill>
                <a:schemeClr val="dk2"/>
              </a:solidFill>
            </a:endParaRPr>
          </a:p>
          <a:p>
            <a:pPr indent="0" lvl="0" marL="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127000" lvl="0" marL="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Adaptability</a:t>
            </a:r>
            <a:endParaRPr sz="2000">
              <a:solidFill>
                <a:schemeClr val="dk2"/>
              </a:solidFill>
            </a:endParaRPr>
          </a:p>
          <a:p>
            <a:pPr indent="0" lvl="0" marL="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127000" lvl="0" marL="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Navigating Ambiguity</a:t>
            </a:r>
            <a:endParaRPr sz="2000">
              <a:solidFill>
                <a:schemeClr val="dk2"/>
              </a:solidFill>
            </a:endParaRPr>
          </a:p>
        </p:txBody>
      </p:sp>
      <p:sp>
        <p:nvSpPr>
          <p:cNvPr id="95" name="Google Shape;95;p16"/>
          <p:cNvSpPr txBox="1"/>
          <p:nvPr/>
        </p:nvSpPr>
        <p:spPr>
          <a:xfrm>
            <a:off x="4538700" y="2439350"/>
            <a:ext cx="4605300" cy="2555100"/>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Decision-Making</a:t>
            </a:r>
            <a:endParaRPr sz="2000">
              <a:solidFill>
                <a:schemeClr val="dk2"/>
              </a:solidFill>
            </a:endParaRPr>
          </a:p>
          <a:p>
            <a:pPr indent="-279400" lvl="0" marL="45720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406400" lvl="0" marL="45720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Critical Thinking</a:t>
            </a:r>
            <a:endParaRPr sz="2000">
              <a:solidFill>
                <a:schemeClr val="dk2"/>
              </a:solidFill>
            </a:endParaRPr>
          </a:p>
          <a:p>
            <a:pPr indent="-279400" lvl="0" marL="45720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406400" lvl="0" marL="45720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Teamwork</a:t>
            </a:r>
            <a:endParaRPr sz="2000">
              <a:solidFill>
                <a:schemeClr val="dk2"/>
              </a:solidFill>
            </a:endParaRPr>
          </a:p>
          <a:p>
            <a:pPr indent="-279400" lvl="0" marL="457200" marR="0" rtl="0" algn="l">
              <a:lnSpc>
                <a:spcPct val="100000"/>
              </a:lnSpc>
              <a:spcBef>
                <a:spcPts val="0"/>
              </a:spcBef>
              <a:spcAft>
                <a:spcPts val="0"/>
              </a:spcAft>
              <a:buClr>
                <a:srgbClr val="FFFFFF"/>
              </a:buClr>
              <a:buSzPts val="2800"/>
              <a:buFont typeface="Noto Sans Symbols"/>
              <a:buNone/>
            </a:pPr>
            <a:r>
              <a:t/>
            </a:r>
            <a:endParaRPr b="0" i="0" sz="2000" u="none">
              <a:solidFill>
                <a:schemeClr val="dk2"/>
              </a:solidFill>
              <a:latin typeface="Helvetica Neue"/>
              <a:ea typeface="Helvetica Neue"/>
              <a:cs typeface="Helvetica Neue"/>
              <a:sym typeface="Helvetica Neue"/>
            </a:endParaRPr>
          </a:p>
          <a:p>
            <a:pPr indent="-406400" lvl="0" marL="457200" marR="0" rtl="0" algn="l">
              <a:lnSpc>
                <a:spcPct val="100000"/>
              </a:lnSpc>
              <a:spcBef>
                <a:spcPts val="0"/>
              </a:spcBef>
              <a:spcAft>
                <a:spcPts val="0"/>
              </a:spcAft>
              <a:buClr>
                <a:schemeClr val="dk2"/>
              </a:buClr>
              <a:buSzPts val="2000"/>
              <a:buFont typeface="Noto Sans Symbols"/>
              <a:buChar char="▪"/>
            </a:pPr>
            <a:r>
              <a:rPr b="0" i="0" lang="en" sz="2000" u="none">
                <a:solidFill>
                  <a:schemeClr val="dk2"/>
                </a:solidFill>
                <a:latin typeface="Helvetica Neue"/>
                <a:ea typeface="Helvetica Neue"/>
                <a:cs typeface="Helvetica Neue"/>
                <a:sym typeface="Helvetica Neue"/>
              </a:rPr>
              <a:t>Community Engagement</a:t>
            </a:r>
            <a:endParaRPr sz="2000">
              <a:solidFill>
                <a:schemeClr val="dk2"/>
              </a:solidFill>
            </a:endParaRPr>
          </a:p>
          <a:p>
            <a:pPr indent="0" lvl="0" marL="0" marR="0" rtl="0" algn="l">
              <a:lnSpc>
                <a:spcPct val="100000"/>
              </a:lnSpc>
              <a:spcBef>
                <a:spcPts val="0"/>
              </a:spcBef>
              <a:spcAft>
                <a:spcPts val="0"/>
              </a:spcAft>
              <a:buNone/>
            </a:pPr>
            <a:r>
              <a:t/>
            </a:r>
            <a:endParaRPr b="0" i="0" sz="2000" u="none">
              <a:solidFill>
                <a:schemeClr val="dk2"/>
              </a:solidFill>
              <a:latin typeface="Helvetica Neue"/>
              <a:ea typeface="Helvetica Neue"/>
              <a:cs typeface="Helvetica Neue"/>
              <a:sym typeface="Helvetica Neue"/>
            </a:endParaRPr>
          </a:p>
        </p:txBody>
      </p:sp>
      <p:sp>
        <p:nvSpPr>
          <p:cNvPr id="96" name="Google Shape;96;p16"/>
          <p:cNvSpPr txBox="1"/>
          <p:nvPr/>
        </p:nvSpPr>
        <p:spPr>
          <a:xfrm>
            <a:off x="153975" y="137375"/>
            <a:ext cx="3902100" cy="8310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800"/>
              <a:buFont typeface="Trebuchet MS"/>
              <a:buNone/>
            </a:pPr>
            <a:r>
              <a:rPr b="1" i="0" lang="en" sz="4800" u="none">
                <a:solidFill>
                  <a:srgbClr val="FFFFFF"/>
                </a:solidFill>
                <a:latin typeface="Trebuchet MS"/>
                <a:ea typeface="Trebuchet MS"/>
                <a:cs typeface="Trebuchet MS"/>
                <a:sym typeface="Trebuchet MS"/>
              </a:rPr>
              <a:t>Target Skills:</a:t>
            </a:r>
            <a:endParaRPr/>
          </a:p>
        </p:txBody>
      </p:sp>
      <p:pic>
        <p:nvPicPr>
          <p:cNvPr id="97" name="Google Shape;97;p16" title="Screenshot 2025-08-31 at 3.01.34 PM.png"/>
          <p:cNvPicPr preferRelativeResize="0"/>
          <p:nvPr/>
        </p:nvPicPr>
        <p:blipFill rotWithShape="1">
          <a:blip r:embed="rId4">
            <a:alphaModFix/>
          </a:blip>
          <a:srcRect b="13127" l="0" r="0" t="13120"/>
          <a:stretch/>
        </p:blipFill>
        <p:spPr>
          <a:xfrm>
            <a:off x="4237700" y="314575"/>
            <a:ext cx="3530398" cy="1946188"/>
          </a:xfrm>
          <a:prstGeom prst="rect">
            <a:avLst/>
          </a:prstGeom>
          <a:noFill/>
          <a:ln>
            <a:noFill/>
          </a:ln>
          <a:effectLst>
            <a:outerShdw blurRad="57150" rotWithShape="0" algn="bl" dir="5400000" dist="19050">
              <a:srgbClr val="000000">
                <a:alpha val="50000"/>
              </a:srgbClr>
            </a:outerShdw>
          </a:effectLst>
        </p:spPr>
      </p:pic>
      <p:pic>
        <p:nvPicPr>
          <p:cNvPr descr="A picture containing night sky&#10;&#10;Description automatically generated" id="98" name="Google Shape;98;p16"/>
          <p:cNvPicPr preferRelativeResize="0"/>
          <p:nvPr/>
        </p:nvPicPr>
        <p:blipFill rotWithShape="1">
          <a:blip r:embed="rId5">
            <a:alphaModFix/>
          </a:blip>
          <a:srcRect b="0" l="0" r="0" t="0"/>
          <a:stretch/>
        </p:blipFill>
        <p:spPr>
          <a:xfrm>
            <a:off x="7949724" y="83950"/>
            <a:ext cx="948602" cy="9378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7"/>
          <p:cNvSpPr txBox="1"/>
          <p:nvPr/>
        </p:nvSpPr>
        <p:spPr>
          <a:xfrm>
            <a:off x="99401" y="1515650"/>
            <a:ext cx="4089900" cy="2678100"/>
          </a:xfrm>
          <a:prstGeom prst="rect">
            <a:avLst/>
          </a:prstGeom>
          <a:noFill/>
          <a:ln>
            <a:noFill/>
          </a:ln>
        </p:spPr>
        <p:txBody>
          <a:bodyPr anchorCtr="0" anchor="t" bIns="45700" lIns="91425" spcFirstLastPara="1" rIns="91425" wrap="square" tIns="45700">
            <a:spAutoFit/>
          </a:bodyPr>
          <a:lstStyle/>
          <a:p>
            <a:pPr indent="-412750" lvl="0" marL="457200" marR="0" rtl="0" algn="l">
              <a:lnSpc>
                <a:spcPct val="100000"/>
              </a:lnSpc>
              <a:spcBef>
                <a:spcPts val="0"/>
              </a:spcBef>
              <a:spcAft>
                <a:spcPts val="0"/>
              </a:spcAft>
              <a:buClr>
                <a:schemeClr val="dk2"/>
              </a:buClr>
              <a:buSzPts val="2100"/>
              <a:buFont typeface="Noto Sans Symbols"/>
              <a:buChar char="▪"/>
            </a:pPr>
            <a:r>
              <a:rPr b="1" i="0" lang="en" sz="2100" u="none">
                <a:solidFill>
                  <a:schemeClr val="dk2"/>
                </a:solidFill>
                <a:latin typeface="Helvetica Neue"/>
                <a:ea typeface="Helvetica Neue"/>
                <a:cs typeface="Helvetica Neue"/>
                <a:sym typeface="Helvetica Neue"/>
              </a:rPr>
              <a:t>Engaging problem-solving activities, both online &amp; in-person.</a:t>
            </a:r>
            <a:endParaRPr sz="2100">
              <a:solidFill>
                <a:schemeClr val="dk2"/>
              </a:solidFill>
            </a:endParaRPr>
          </a:p>
          <a:p>
            <a:pPr indent="-279400" lvl="0" marL="457200" marR="0" rtl="0" algn="l">
              <a:lnSpc>
                <a:spcPct val="100000"/>
              </a:lnSpc>
              <a:spcBef>
                <a:spcPts val="0"/>
              </a:spcBef>
              <a:spcAft>
                <a:spcPts val="0"/>
              </a:spcAft>
              <a:buClr>
                <a:srgbClr val="FFFFFF"/>
              </a:buClr>
              <a:buSzPts val="2800"/>
              <a:buFont typeface="Noto Sans Symbols"/>
              <a:buNone/>
            </a:pPr>
            <a:r>
              <a:t/>
            </a:r>
            <a:endParaRPr b="1" i="0" sz="2100" u="none">
              <a:solidFill>
                <a:schemeClr val="dk2"/>
              </a:solidFill>
              <a:latin typeface="Helvetica Neue"/>
              <a:ea typeface="Helvetica Neue"/>
              <a:cs typeface="Helvetica Neue"/>
              <a:sym typeface="Helvetica Neue"/>
            </a:endParaRPr>
          </a:p>
          <a:p>
            <a:pPr indent="-412750" lvl="0" marL="457200" marR="0" rtl="0" algn="l">
              <a:lnSpc>
                <a:spcPct val="100000"/>
              </a:lnSpc>
              <a:spcBef>
                <a:spcPts val="0"/>
              </a:spcBef>
              <a:spcAft>
                <a:spcPts val="0"/>
              </a:spcAft>
              <a:buClr>
                <a:schemeClr val="dk2"/>
              </a:buClr>
              <a:buSzPts val="2100"/>
              <a:buFont typeface="Noto Sans Symbols"/>
              <a:buChar char="▪"/>
            </a:pPr>
            <a:r>
              <a:rPr b="1" i="0" lang="en" sz="2100" u="none">
                <a:solidFill>
                  <a:schemeClr val="dk2"/>
                </a:solidFill>
                <a:latin typeface="Helvetica Neue"/>
                <a:ea typeface="Helvetica Neue"/>
                <a:cs typeface="Helvetica Neue"/>
                <a:sym typeface="Helvetica Neue"/>
              </a:rPr>
              <a:t>Introspective reflection, sharing and non-judgmental discussion and support.</a:t>
            </a:r>
            <a:endParaRPr sz="2100">
              <a:solidFill>
                <a:schemeClr val="dk2"/>
              </a:solidFill>
            </a:endParaRPr>
          </a:p>
        </p:txBody>
      </p:sp>
      <p:sp>
        <p:nvSpPr>
          <p:cNvPr id="104" name="Google Shape;104;p17"/>
          <p:cNvSpPr txBox="1"/>
          <p:nvPr/>
        </p:nvSpPr>
        <p:spPr>
          <a:xfrm>
            <a:off x="188212" y="149087"/>
            <a:ext cx="7283400" cy="6465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rebuchet MS"/>
              <a:buNone/>
            </a:pPr>
            <a:r>
              <a:rPr b="1" i="0" lang="en" sz="3600" u="none">
                <a:solidFill>
                  <a:srgbClr val="FFFFFF"/>
                </a:solidFill>
                <a:latin typeface="Trebuchet MS"/>
                <a:ea typeface="Trebuchet MS"/>
                <a:cs typeface="Trebuchet MS"/>
                <a:sym typeface="Trebuchet MS"/>
              </a:rPr>
              <a:t>Students Build Skills Through: </a:t>
            </a:r>
            <a:endParaRPr/>
          </a:p>
        </p:txBody>
      </p:sp>
      <p:pic>
        <p:nvPicPr>
          <p:cNvPr id="105" name="Google Shape;105;p17"/>
          <p:cNvPicPr preferRelativeResize="0"/>
          <p:nvPr/>
        </p:nvPicPr>
        <p:blipFill rotWithShape="1">
          <a:blip r:embed="rId3">
            <a:alphaModFix/>
          </a:blip>
          <a:srcRect b="0" l="0" r="0" t="0"/>
          <a:stretch/>
        </p:blipFill>
        <p:spPr>
          <a:xfrm>
            <a:off x="4668450" y="1515650"/>
            <a:ext cx="4089850" cy="2723900"/>
          </a:xfrm>
          <a:prstGeom prst="rect">
            <a:avLst/>
          </a:prstGeom>
          <a:noFill/>
          <a:ln>
            <a:noFill/>
          </a:ln>
          <a:effectLst>
            <a:outerShdw blurRad="57150" rotWithShape="0" algn="bl" dir="5400000" dist="19050">
              <a:srgbClr val="000000">
                <a:alpha val="50000"/>
              </a:srgbClr>
            </a:outerShdw>
          </a:effectLst>
        </p:spPr>
      </p:pic>
      <p:pic>
        <p:nvPicPr>
          <p:cNvPr descr="A picture containing night sky&#10;&#10;Description automatically generated" id="106" name="Google Shape;106;p17"/>
          <p:cNvPicPr preferRelativeResize="0"/>
          <p:nvPr/>
        </p:nvPicPr>
        <p:blipFill rotWithShape="1">
          <a:blip r:embed="rId4">
            <a:alphaModFix/>
          </a:blip>
          <a:srcRect b="0" l="0" r="0" t="0"/>
          <a:stretch/>
        </p:blipFill>
        <p:spPr>
          <a:xfrm>
            <a:off x="7949724" y="83950"/>
            <a:ext cx="948602" cy="937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nvSpPr>
        <p:spPr>
          <a:xfrm>
            <a:off x="193537" y="909637"/>
            <a:ext cx="73311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Helvetica Neue"/>
              <a:buNone/>
            </a:pPr>
            <a:r>
              <a:rPr b="0" i="0" lang="en" sz="2000" u="none">
                <a:solidFill>
                  <a:schemeClr val="dk2"/>
                </a:solidFill>
                <a:latin typeface="Helvetica Neue"/>
                <a:ea typeface="Helvetica Neue"/>
                <a:cs typeface="Helvetica Neue"/>
                <a:sym typeface="Helvetica Neue"/>
              </a:rPr>
              <a:t>Pushes students out of their comfort zones, challenges them, builds trust and teamwork skills and helps students develop a growth mindset. </a:t>
            </a:r>
            <a:endParaRPr sz="2000">
              <a:solidFill>
                <a:schemeClr val="dk2"/>
              </a:solidFill>
            </a:endParaRPr>
          </a:p>
        </p:txBody>
      </p:sp>
      <p:pic>
        <p:nvPicPr>
          <p:cNvPr descr="A picture containing night sky&#10;&#10;Description automatically generated" id="112" name="Google Shape;112;p18"/>
          <p:cNvPicPr preferRelativeResize="0"/>
          <p:nvPr/>
        </p:nvPicPr>
        <p:blipFill rotWithShape="1">
          <a:blip r:embed="rId3">
            <a:alphaModFix/>
          </a:blip>
          <a:srcRect b="0" l="0" r="0" t="0"/>
          <a:stretch/>
        </p:blipFill>
        <p:spPr>
          <a:xfrm>
            <a:off x="7914928" y="157150"/>
            <a:ext cx="1027470" cy="1015798"/>
          </a:xfrm>
          <a:prstGeom prst="rect">
            <a:avLst/>
          </a:prstGeom>
          <a:noFill/>
          <a:ln>
            <a:noFill/>
          </a:ln>
          <a:effectLst>
            <a:outerShdw blurRad="57150" rotWithShape="0" algn="bl" dir="5400000" dist="19050">
              <a:srgbClr val="000000">
                <a:alpha val="50000"/>
              </a:srgbClr>
            </a:outerShdw>
          </a:effectLst>
        </p:spPr>
      </p:pic>
      <p:sp>
        <p:nvSpPr>
          <p:cNvPr id="113" name="Google Shape;113;p18"/>
          <p:cNvSpPr txBox="1"/>
          <p:nvPr/>
        </p:nvSpPr>
        <p:spPr>
          <a:xfrm>
            <a:off x="193537" y="157162"/>
            <a:ext cx="5846700" cy="6465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rebuchet MS"/>
              <a:buNone/>
            </a:pPr>
            <a:r>
              <a:rPr b="1" i="0" lang="en" sz="3600" u="none">
                <a:solidFill>
                  <a:srgbClr val="FFFFFF"/>
                </a:solidFill>
                <a:latin typeface="Trebuchet MS"/>
                <a:ea typeface="Trebuchet MS"/>
                <a:cs typeface="Trebuchet MS"/>
                <a:sym typeface="Trebuchet MS"/>
              </a:rPr>
              <a:t>Ropes &amp; Challenge Course</a:t>
            </a:r>
            <a:endParaRPr/>
          </a:p>
        </p:txBody>
      </p:sp>
      <p:sp>
        <p:nvSpPr>
          <p:cNvPr id="114" name="Google Shape;114;p18"/>
          <p:cNvSpPr txBox="1"/>
          <p:nvPr/>
        </p:nvSpPr>
        <p:spPr>
          <a:xfrm>
            <a:off x="1449850" y="4342225"/>
            <a:ext cx="7331100" cy="708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FFFF"/>
              </a:buClr>
              <a:buSzPts val="2800"/>
              <a:buFont typeface="Helvetica Neue"/>
              <a:buNone/>
            </a:pPr>
            <a:r>
              <a:rPr b="0" i="0" lang="en" sz="2000" u="none">
                <a:solidFill>
                  <a:schemeClr val="dk2"/>
                </a:solidFill>
                <a:latin typeface="Helvetica Neue"/>
                <a:ea typeface="Helvetica Neue"/>
                <a:cs typeface="Helvetica Neue"/>
                <a:sym typeface="Helvetica Neue"/>
              </a:rPr>
              <a:t>Allows students time and space to reflect on their lives, their values and their goals.</a:t>
            </a:r>
            <a:endParaRPr sz="2000">
              <a:solidFill>
                <a:schemeClr val="dk2"/>
              </a:solidFill>
            </a:endParaRPr>
          </a:p>
        </p:txBody>
      </p:sp>
      <p:sp>
        <p:nvSpPr>
          <p:cNvPr id="115" name="Google Shape;115;p18"/>
          <p:cNvSpPr txBox="1"/>
          <p:nvPr/>
        </p:nvSpPr>
        <p:spPr>
          <a:xfrm>
            <a:off x="5020150" y="3588787"/>
            <a:ext cx="3760800" cy="6465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rebuchet MS"/>
              <a:buNone/>
            </a:pPr>
            <a:r>
              <a:rPr b="1" i="0" lang="en" sz="3600" u="none">
                <a:solidFill>
                  <a:srgbClr val="FFFFFF"/>
                </a:solidFill>
                <a:latin typeface="Trebuchet MS"/>
                <a:ea typeface="Trebuchet MS"/>
                <a:cs typeface="Trebuchet MS"/>
                <a:sym typeface="Trebuchet MS"/>
              </a:rPr>
              <a:t>Labyrinth Walk</a:t>
            </a:r>
            <a:endParaRPr/>
          </a:p>
        </p:txBody>
      </p:sp>
      <p:pic>
        <p:nvPicPr>
          <p:cNvPr id="116" name="Google Shape;116;p18" title="Screenshot 2025-08-31 at 3.04.28 PM.png"/>
          <p:cNvPicPr preferRelativeResize="0"/>
          <p:nvPr/>
        </p:nvPicPr>
        <p:blipFill rotWithShape="1">
          <a:blip r:embed="rId4">
            <a:alphaModFix/>
          </a:blip>
          <a:srcRect b="18814" l="0" r="0" t="24700"/>
          <a:stretch/>
        </p:blipFill>
        <p:spPr>
          <a:xfrm>
            <a:off x="4881238" y="1676622"/>
            <a:ext cx="4038626" cy="1792627"/>
          </a:xfrm>
          <a:prstGeom prst="rect">
            <a:avLst/>
          </a:prstGeom>
          <a:noFill/>
          <a:ln>
            <a:noFill/>
          </a:ln>
          <a:effectLst>
            <a:outerShdw blurRad="57150" rotWithShape="0" algn="bl" dir="5400000" dist="19050">
              <a:srgbClr val="000000">
                <a:alpha val="50000"/>
              </a:srgbClr>
            </a:outerShdw>
          </a:effectLst>
        </p:spPr>
      </p:pic>
      <p:pic>
        <p:nvPicPr>
          <p:cNvPr id="117" name="Google Shape;117;p18"/>
          <p:cNvPicPr preferRelativeResize="0"/>
          <p:nvPr/>
        </p:nvPicPr>
        <p:blipFill rotWithShape="1">
          <a:blip r:embed="rId5">
            <a:alphaModFix/>
          </a:blip>
          <a:srcRect b="0" l="0" r="0" t="0"/>
          <a:stretch/>
        </p:blipFill>
        <p:spPr>
          <a:xfrm>
            <a:off x="388512" y="2031412"/>
            <a:ext cx="4038601" cy="1968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nvSpPr>
        <p:spPr>
          <a:xfrm>
            <a:off x="191775" y="2458750"/>
            <a:ext cx="8534400" cy="2447400"/>
          </a:xfrm>
          <a:prstGeom prst="rect">
            <a:avLst/>
          </a:prstGeom>
          <a:noFill/>
          <a:ln>
            <a:noFill/>
          </a:ln>
        </p:spPr>
        <p:txBody>
          <a:bodyPr anchorCtr="0" anchor="t" bIns="45700" lIns="91425" spcFirstLastPara="1" rIns="91425" wrap="square" tIns="45700">
            <a:spAutoFit/>
          </a:bodyPr>
          <a:lstStyle/>
          <a:p>
            <a:pPr indent="-508000" lvl="0" marL="571500" marR="0" rtl="0" algn="l">
              <a:lnSpc>
                <a:spcPct val="100000"/>
              </a:lnSpc>
              <a:spcBef>
                <a:spcPts val="0"/>
              </a:spcBef>
              <a:spcAft>
                <a:spcPts val="0"/>
              </a:spcAft>
              <a:buClr>
                <a:schemeClr val="dk2"/>
              </a:buClr>
              <a:buSzPts val="2000"/>
              <a:buFont typeface="Noto Sans Symbols"/>
              <a:buChar char="▪"/>
            </a:pPr>
            <a:r>
              <a:rPr b="1" i="0" lang="en" sz="2000" u="none">
                <a:solidFill>
                  <a:schemeClr val="dk2"/>
                </a:solidFill>
                <a:latin typeface="Helvetica Neue"/>
                <a:ea typeface="Helvetica Neue"/>
                <a:cs typeface="Helvetica Neue"/>
                <a:sym typeface="Helvetica Neue"/>
              </a:rPr>
              <a:t>Current Leaders</a:t>
            </a:r>
            <a:endParaRPr sz="2000">
              <a:solidFill>
                <a:schemeClr val="dk2"/>
              </a:solidFill>
            </a:endParaRPr>
          </a:p>
          <a:p>
            <a:pPr indent="-508000" lvl="0" marL="571500" marR="0" rtl="0" algn="l">
              <a:lnSpc>
                <a:spcPct val="100000"/>
              </a:lnSpc>
              <a:spcBef>
                <a:spcPts val="0"/>
              </a:spcBef>
              <a:spcAft>
                <a:spcPts val="0"/>
              </a:spcAft>
              <a:buClr>
                <a:schemeClr val="dk2"/>
              </a:buClr>
              <a:buSzPts val="2000"/>
              <a:buFont typeface="Noto Sans Symbols"/>
              <a:buChar char="▪"/>
            </a:pPr>
            <a:r>
              <a:rPr b="1" i="0" lang="en" sz="2000" u="none">
                <a:solidFill>
                  <a:schemeClr val="dk2"/>
                </a:solidFill>
                <a:latin typeface="Helvetica Neue"/>
                <a:ea typeface="Helvetica Neue"/>
                <a:cs typeface="Helvetica Neue"/>
                <a:sym typeface="Helvetica Neue"/>
              </a:rPr>
              <a:t>Potential Leaders</a:t>
            </a:r>
            <a:endParaRPr sz="2000">
              <a:solidFill>
                <a:schemeClr val="dk2"/>
              </a:solidFill>
            </a:endParaRPr>
          </a:p>
          <a:p>
            <a:pPr indent="-508000" lvl="0" marL="571500" marR="0" rtl="0" algn="l">
              <a:lnSpc>
                <a:spcPct val="100000"/>
              </a:lnSpc>
              <a:spcBef>
                <a:spcPts val="0"/>
              </a:spcBef>
              <a:spcAft>
                <a:spcPts val="0"/>
              </a:spcAft>
              <a:buClr>
                <a:schemeClr val="dk2"/>
              </a:buClr>
              <a:buSzPts val="2000"/>
              <a:buFont typeface="Noto Sans Symbols"/>
              <a:buChar char="▪"/>
            </a:pPr>
            <a:r>
              <a:rPr b="1" i="0" lang="en" sz="2000" u="none">
                <a:solidFill>
                  <a:schemeClr val="dk2"/>
                </a:solidFill>
                <a:latin typeface="Helvetica Neue"/>
                <a:ea typeface="Helvetica Neue"/>
                <a:cs typeface="Helvetica Neue"/>
                <a:sym typeface="Helvetica Neue"/>
              </a:rPr>
              <a:t>Those who have overcome challenges</a:t>
            </a:r>
            <a:endParaRPr sz="2000">
              <a:solidFill>
                <a:schemeClr val="dk2"/>
              </a:solidFill>
            </a:endParaRPr>
          </a:p>
          <a:p>
            <a:pPr indent="-508000" lvl="0" marL="571500" marR="0" rtl="0" algn="l">
              <a:lnSpc>
                <a:spcPct val="100000"/>
              </a:lnSpc>
              <a:spcBef>
                <a:spcPts val="0"/>
              </a:spcBef>
              <a:spcAft>
                <a:spcPts val="0"/>
              </a:spcAft>
              <a:buClr>
                <a:schemeClr val="dk2"/>
              </a:buClr>
              <a:buSzPts val="2000"/>
              <a:buFont typeface="Noto Sans Symbols"/>
              <a:buChar char="▪"/>
            </a:pPr>
            <a:r>
              <a:rPr b="1" i="0" lang="en" sz="2000" u="none">
                <a:solidFill>
                  <a:schemeClr val="dk2"/>
                </a:solidFill>
                <a:latin typeface="Helvetica Neue"/>
                <a:ea typeface="Helvetica Neue"/>
                <a:cs typeface="Helvetica Neue"/>
                <a:sym typeface="Helvetica Neue"/>
              </a:rPr>
              <a:t>Students needing a boost/support</a:t>
            </a:r>
            <a:endParaRPr b="1" i="0" sz="2000" u="none">
              <a:solidFill>
                <a:schemeClr val="dk2"/>
              </a:solidFill>
              <a:latin typeface="Helvetica Neue"/>
              <a:ea typeface="Helvetica Neue"/>
              <a:cs typeface="Helvetica Neue"/>
              <a:sym typeface="Helvetica Neue"/>
            </a:endParaRPr>
          </a:p>
          <a:p>
            <a:pPr indent="-508000" lvl="0" marL="571500" marR="0" rtl="0" algn="l">
              <a:lnSpc>
                <a:spcPct val="100000"/>
              </a:lnSpc>
              <a:spcBef>
                <a:spcPts val="0"/>
              </a:spcBef>
              <a:spcAft>
                <a:spcPts val="0"/>
              </a:spcAft>
              <a:buClr>
                <a:schemeClr val="dk2"/>
              </a:buClr>
              <a:buSzPts val="2000"/>
              <a:buFont typeface="Helvetica Neue"/>
              <a:buChar char="▪"/>
            </a:pPr>
            <a:r>
              <a:t/>
            </a:r>
            <a:endParaRPr b="1" sz="2000">
              <a:solidFill>
                <a:schemeClr val="dk2"/>
              </a:solidFill>
              <a:latin typeface="Helvetica Neue"/>
              <a:ea typeface="Helvetica Neue"/>
              <a:cs typeface="Helvetica Neue"/>
              <a:sym typeface="Helvetica Neue"/>
            </a:endParaRPr>
          </a:p>
          <a:p>
            <a:pPr indent="-317500" lvl="0" marL="571500" marR="0" rtl="0" algn="l">
              <a:lnSpc>
                <a:spcPct val="100000"/>
              </a:lnSpc>
              <a:spcBef>
                <a:spcPts val="0"/>
              </a:spcBef>
              <a:spcAft>
                <a:spcPts val="0"/>
              </a:spcAft>
              <a:buClr>
                <a:srgbClr val="FFFFFF"/>
              </a:buClr>
              <a:buSzPts val="4000"/>
              <a:buFont typeface="Noto Sans Symbols"/>
              <a:buNone/>
            </a:pPr>
            <a:r>
              <a:t/>
            </a:r>
            <a:endParaRPr b="1" i="0" sz="2000" u="none">
              <a:solidFill>
                <a:schemeClr val="dk2"/>
              </a:solidFill>
              <a:latin typeface="Helvetica Neue"/>
              <a:ea typeface="Helvetica Neue"/>
              <a:cs typeface="Helvetica Neue"/>
              <a:sym typeface="Helvetica Neue"/>
            </a:endParaRPr>
          </a:p>
          <a:p>
            <a:pPr indent="-571500" lvl="0" marL="571500" marR="0" rtl="0" algn="ctr">
              <a:lnSpc>
                <a:spcPct val="100000"/>
              </a:lnSpc>
              <a:spcBef>
                <a:spcPts val="0"/>
              </a:spcBef>
              <a:spcAft>
                <a:spcPts val="0"/>
              </a:spcAft>
              <a:buClr>
                <a:srgbClr val="FFFFFF"/>
              </a:buClr>
              <a:buSzPts val="4000"/>
              <a:buFont typeface="Helvetica Neue"/>
              <a:buNone/>
            </a:pPr>
            <a:r>
              <a:rPr b="1" i="0" lang="en" sz="3300" u="none">
                <a:solidFill>
                  <a:schemeClr val="dk2"/>
                </a:solidFill>
                <a:latin typeface="Helvetica Neue"/>
                <a:ea typeface="Helvetica Neue"/>
                <a:cs typeface="Helvetica Neue"/>
                <a:sym typeface="Helvetica Neue"/>
              </a:rPr>
              <a:t>“RYLA changes lives”</a:t>
            </a:r>
            <a:endParaRPr sz="3300">
              <a:solidFill>
                <a:schemeClr val="dk2"/>
              </a:solidFill>
            </a:endParaRPr>
          </a:p>
        </p:txBody>
      </p:sp>
      <p:sp>
        <p:nvSpPr>
          <p:cNvPr id="123" name="Google Shape;123;p19"/>
          <p:cNvSpPr txBox="1"/>
          <p:nvPr/>
        </p:nvSpPr>
        <p:spPr>
          <a:xfrm>
            <a:off x="117512" y="93950"/>
            <a:ext cx="4419600" cy="2124000"/>
          </a:xfrm>
          <a:prstGeom prst="rect">
            <a:avLst/>
          </a:prstGeom>
          <a:solidFill>
            <a:schemeClr val="dk2"/>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400"/>
              <a:buFont typeface="Helvetica Neue"/>
              <a:buNone/>
            </a:pPr>
            <a:r>
              <a:rPr b="1" i="0" lang="en" sz="4400" u="none">
                <a:solidFill>
                  <a:srgbClr val="FFFFFF"/>
                </a:solidFill>
                <a:latin typeface="Helvetica Neue"/>
                <a:ea typeface="Helvetica Neue"/>
                <a:cs typeface="Helvetica Neue"/>
                <a:sym typeface="Helvetica Neue"/>
              </a:rPr>
              <a:t>Who are the Student Participants?</a:t>
            </a:r>
            <a:endParaRPr/>
          </a:p>
        </p:txBody>
      </p:sp>
      <p:pic>
        <p:nvPicPr>
          <p:cNvPr descr="A picture containing night sky&#10;&#10;Description automatically generated" id="124" name="Google Shape;124;p19"/>
          <p:cNvPicPr preferRelativeResize="0"/>
          <p:nvPr/>
        </p:nvPicPr>
        <p:blipFill rotWithShape="1">
          <a:blip r:embed="rId3">
            <a:alphaModFix/>
          </a:blip>
          <a:srcRect b="0" l="0" r="0" t="0"/>
          <a:stretch/>
        </p:blipFill>
        <p:spPr>
          <a:xfrm>
            <a:off x="8016250" y="41275"/>
            <a:ext cx="1051575" cy="1039651"/>
          </a:xfrm>
          <a:prstGeom prst="rect">
            <a:avLst/>
          </a:prstGeom>
          <a:noFill/>
          <a:ln>
            <a:noFill/>
          </a:ln>
          <a:effectLst>
            <a:outerShdw blurRad="57150" rotWithShape="0" algn="bl" dir="5400000" dist="19050">
              <a:srgbClr val="000000">
                <a:alpha val="50000"/>
              </a:srgbClr>
            </a:outerShdw>
          </a:effectLst>
        </p:spPr>
      </p:pic>
      <p:pic>
        <p:nvPicPr>
          <p:cNvPr id="125" name="Google Shape;125;p19" title="Screenshot 2025-08-31 at 3.02.28 PM.png"/>
          <p:cNvPicPr preferRelativeResize="0"/>
          <p:nvPr/>
        </p:nvPicPr>
        <p:blipFill rotWithShape="1">
          <a:blip r:embed="rId4">
            <a:alphaModFix/>
          </a:blip>
          <a:srcRect b="69" l="0" r="0" t="69"/>
          <a:stretch/>
        </p:blipFill>
        <p:spPr>
          <a:xfrm>
            <a:off x="5278725" y="260725"/>
            <a:ext cx="2393951" cy="24288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nvSpPr>
        <p:spPr>
          <a:xfrm>
            <a:off x="97125" y="1177775"/>
            <a:ext cx="87615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Helvetica Neue"/>
              <a:buNone/>
            </a:pPr>
            <a:r>
              <a:rPr b="1" lang="en" sz="1600">
                <a:solidFill>
                  <a:schemeClr val="dk2"/>
                </a:solidFill>
                <a:latin typeface="Helvetica Neue"/>
                <a:ea typeface="Helvetica Neue"/>
                <a:cs typeface="Helvetica Neue"/>
                <a:sym typeface="Helvetica Neue"/>
              </a:rPr>
              <a:t>Find &amp; </a:t>
            </a:r>
            <a:r>
              <a:rPr b="1" i="0" lang="en" sz="1600" u="none">
                <a:solidFill>
                  <a:schemeClr val="dk2"/>
                </a:solidFill>
                <a:latin typeface="Helvetica Neue"/>
                <a:ea typeface="Helvetica Neue"/>
                <a:cs typeface="Helvetica Neue"/>
                <a:sym typeface="Helvetica Neue"/>
              </a:rPr>
              <a:t>Sponsor Local Students</a:t>
            </a:r>
            <a:endParaRPr sz="1600">
              <a:solidFill>
                <a:schemeClr val="dk2"/>
              </a:solidFill>
            </a:endParaRPr>
          </a:p>
          <a:p>
            <a:pPr indent="0" lvl="0" marL="0" marR="0" rtl="0" algn="l">
              <a:lnSpc>
                <a:spcPct val="100000"/>
              </a:lnSpc>
              <a:spcBef>
                <a:spcPts val="0"/>
              </a:spcBef>
              <a:spcAft>
                <a:spcPts val="0"/>
              </a:spcAft>
              <a:buClr>
                <a:srgbClr val="FFFFFF"/>
              </a:buClr>
              <a:buSzPts val="1800"/>
              <a:buFont typeface="Noto Sans Symbols"/>
              <a:buNone/>
            </a:pPr>
            <a:r>
              <a:t/>
            </a:r>
            <a:endParaRPr b="0" i="0" sz="1600" u="none">
              <a:solidFill>
                <a:schemeClr val="dk2"/>
              </a:solidFill>
              <a:latin typeface="Helvetica Neue"/>
              <a:ea typeface="Helvetica Neue"/>
              <a:cs typeface="Helvetica Neue"/>
              <a:sym typeface="Helvetica Neue"/>
            </a:endParaRPr>
          </a:p>
          <a:p>
            <a:pPr indent="-101600" lvl="0" marL="0" marR="0" rtl="0" algn="l">
              <a:lnSpc>
                <a:spcPct val="100000"/>
              </a:lnSpc>
              <a:spcBef>
                <a:spcPts val="0"/>
              </a:spcBef>
              <a:spcAft>
                <a:spcPts val="0"/>
              </a:spcAft>
              <a:buClr>
                <a:schemeClr val="dk2"/>
              </a:buClr>
              <a:buSzPts val="1600"/>
              <a:buFont typeface="Noto Sans Symbols"/>
              <a:buChar char="▪"/>
            </a:pPr>
            <a:r>
              <a:rPr lang="en" sz="1600">
                <a:solidFill>
                  <a:schemeClr val="dk2"/>
                </a:solidFill>
                <a:latin typeface="Helvetica Neue"/>
                <a:ea typeface="Helvetica Neue"/>
                <a:cs typeface="Helvetica Neue"/>
                <a:sym typeface="Helvetica Neue"/>
              </a:rPr>
              <a:t> </a:t>
            </a:r>
            <a:r>
              <a:rPr b="0" i="0" lang="en" sz="1600" u="none">
                <a:solidFill>
                  <a:schemeClr val="dk2"/>
                </a:solidFill>
                <a:latin typeface="Helvetica Neue"/>
                <a:ea typeface="Helvetica Neue"/>
                <a:cs typeface="Helvetica Neue"/>
                <a:sym typeface="Helvetica Neue"/>
              </a:rPr>
              <a:t>Reach out to local schools, churches, and student activities.</a:t>
            </a:r>
            <a:endParaRPr sz="1600">
              <a:solidFill>
                <a:schemeClr val="dk2"/>
              </a:solidFill>
            </a:endParaRPr>
          </a:p>
          <a:p>
            <a:pPr indent="-558800" lvl="1" marL="1028700" marR="0" rtl="0" algn="l">
              <a:lnSpc>
                <a:spcPct val="100000"/>
              </a:lnSpc>
              <a:spcBef>
                <a:spcPts val="0"/>
              </a:spcBef>
              <a:spcAft>
                <a:spcPts val="0"/>
              </a:spcAft>
              <a:buClr>
                <a:schemeClr val="dk2"/>
              </a:buClr>
              <a:buSzPts val="1600"/>
              <a:buFont typeface="Noto Sans Symbols"/>
              <a:buChar char="▪"/>
            </a:pPr>
            <a:r>
              <a:rPr b="0" i="0" lang="en" sz="1600" u="none" cap="none" strike="noStrike">
                <a:solidFill>
                  <a:schemeClr val="dk2"/>
                </a:solidFill>
                <a:latin typeface="Helvetica Neue"/>
                <a:ea typeface="Helvetica Neue"/>
                <a:cs typeface="Helvetica Neue"/>
                <a:sym typeface="Helvetica Neue"/>
              </a:rPr>
              <a:t>Counselors, Interact Advisors, Teachers, Coaches can all help connect you with students who are interested in leadership.</a:t>
            </a:r>
            <a:endParaRPr sz="1600">
              <a:solidFill>
                <a:schemeClr val="dk2"/>
              </a:solidFill>
            </a:endParaRPr>
          </a:p>
          <a:p>
            <a:pPr indent="-571500" lvl="1" marL="1028700" marR="0" rtl="0" algn="l">
              <a:lnSpc>
                <a:spcPct val="100000"/>
              </a:lnSpc>
              <a:spcBef>
                <a:spcPts val="0"/>
              </a:spcBef>
              <a:spcAft>
                <a:spcPts val="0"/>
              </a:spcAft>
              <a:buClr>
                <a:srgbClr val="FFFFFF"/>
              </a:buClr>
              <a:buSzPts val="1800"/>
              <a:buFont typeface="Trebuchet MS"/>
              <a:buNone/>
            </a:pPr>
            <a:r>
              <a:t/>
            </a:r>
            <a:endParaRPr b="0" i="0" sz="1600" u="none" cap="none" strike="noStrike">
              <a:solidFill>
                <a:schemeClr val="dk2"/>
              </a:solidFill>
              <a:latin typeface="Helvetica Neue"/>
              <a:ea typeface="Helvetica Neue"/>
              <a:cs typeface="Helvetica Neue"/>
              <a:sym typeface="Helvetica Neue"/>
            </a:endParaRPr>
          </a:p>
          <a:p>
            <a:pPr indent="-101600" lvl="0" marL="0" marR="0" rtl="0" algn="l">
              <a:lnSpc>
                <a:spcPct val="100000"/>
              </a:lnSpc>
              <a:spcBef>
                <a:spcPts val="0"/>
              </a:spcBef>
              <a:spcAft>
                <a:spcPts val="0"/>
              </a:spcAft>
              <a:buClr>
                <a:schemeClr val="dk2"/>
              </a:buClr>
              <a:buSzPts val="1600"/>
              <a:buFont typeface="Noto Sans Symbols"/>
              <a:buChar char="▪"/>
            </a:pPr>
            <a:r>
              <a:rPr lang="en" sz="1600">
                <a:solidFill>
                  <a:schemeClr val="dk2"/>
                </a:solidFill>
                <a:latin typeface="Helvetica Neue"/>
                <a:ea typeface="Helvetica Neue"/>
                <a:cs typeface="Helvetica Neue"/>
                <a:sym typeface="Helvetica Neue"/>
              </a:rPr>
              <a:t> </a:t>
            </a:r>
            <a:r>
              <a:rPr b="0" i="0" lang="en" sz="1600" u="none">
                <a:solidFill>
                  <a:schemeClr val="dk2"/>
                </a:solidFill>
                <a:latin typeface="Helvetica Neue"/>
                <a:ea typeface="Helvetica Neue"/>
                <a:cs typeface="Helvetica Neue"/>
                <a:sym typeface="Helvetica Neue"/>
              </a:rPr>
              <a:t>Determine your club’s selection criteria, how many students you would like to send, and set up interviews with the applicants. (Though interviews are not required by the district, having students interview helps them learn interviewing skills.)</a:t>
            </a:r>
            <a:endParaRPr sz="1600">
              <a:solidFill>
                <a:schemeClr val="dk2"/>
              </a:solidFill>
            </a:endParaRPr>
          </a:p>
          <a:p>
            <a:pPr indent="0" lvl="0" marL="0" marR="0" rtl="0" algn="l">
              <a:lnSpc>
                <a:spcPct val="100000"/>
              </a:lnSpc>
              <a:spcBef>
                <a:spcPts val="0"/>
              </a:spcBef>
              <a:spcAft>
                <a:spcPts val="0"/>
              </a:spcAft>
              <a:buClr>
                <a:srgbClr val="FFFFFF"/>
              </a:buClr>
              <a:buSzPts val="1800"/>
              <a:buFont typeface="Trebuchet MS"/>
              <a:buNone/>
            </a:pPr>
            <a:r>
              <a:t/>
            </a:r>
            <a:endParaRPr b="0" i="0" sz="1600" u="none">
              <a:solidFill>
                <a:schemeClr val="dk2"/>
              </a:solidFill>
              <a:latin typeface="Helvetica Neue"/>
              <a:ea typeface="Helvetica Neue"/>
              <a:cs typeface="Helvetica Neue"/>
              <a:sym typeface="Helvetica Neue"/>
            </a:endParaRPr>
          </a:p>
          <a:p>
            <a:pPr indent="-101600" lvl="0" marL="0" marR="0" rtl="0" algn="l">
              <a:lnSpc>
                <a:spcPct val="100000"/>
              </a:lnSpc>
              <a:spcBef>
                <a:spcPts val="0"/>
              </a:spcBef>
              <a:spcAft>
                <a:spcPts val="0"/>
              </a:spcAft>
              <a:buClr>
                <a:schemeClr val="dk2"/>
              </a:buClr>
              <a:buSzPts val="1600"/>
              <a:buFont typeface="Noto Sans Symbols"/>
              <a:buChar char="▪"/>
            </a:pPr>
            <a:r>
              <a:rPr lang="en" sz="1600">
                <a:solidFill>
                  <a:schemeClr val="dk2"/>
                </a:solidFill>
                <a:latin typeface="Helvetica Neue"/>
                <a:ea typeface="Helvetica Neue"/>
                <a:cs typeface="Helvetica Neue"/>
                <a:sym typeface="Helvetica Neue"/>
              </a:rPr>
              <a:t> </a:t>
            </a:r>
            <a:r>
              <a:rPr b="0" i="0" lang="en" sz="1600" u="none">
                <a:solidFill>
                  <a:schemeClr val="dk2"/>
                </a:solidFill>
                <a:latin typeface="Helvetica Neue"/>
                <a:ea typeface="Helvetica Neue"/>
                <a:cs typeface="Helvetica Neue"/>
                <a:sym typeface="Helvetica Neue"/>
              </a:rPr>
              <a:t>Selected students will be sent an </a:t>
            </a:r>
            <a:r>
              <a:rPr lang="en" sz="1600">
                <a:solidFill>
                  <a:schemeClr val="dk2"/>
                </a:solidFill>
                <a:latin typeface="Helvetica Neue"/>
                <a:ea typeface="Helvetica Neue"/>
                <a:cs typeface="Helvetica Neue"/>
                <a:sym typeface="Helvetica Neue"/>
              </a:rPr>
              <a:t>offer</a:t>
            </a:r>
            <a:r>
              <a:rPr b="0" i="0" lang="en" sz="1600" u="none">
                <a:solidFill>
                  <a:schemeClr val="dk2"/>
                </a:solidFill>
                <a:latin typeface="Helvetica Neue"/>
                <a:ea typeface="Helvetica Neue"/>
                <a:cs typeface="Helvetica Neue"/>
                <a:sym typeface="Helvetica Neue"/>
              </a:rPr>
              <a:t> letter for acceptance and will be able to register online.</a:t>
            </a:r>
            <a:endParaRPr sz="1600">
              <a:solidFill>
                <a:schemeClr val="dk2"/>
              </a:solidFill>
            </a:endParaRPr>
          </a:p>
          <a:p>
            <a:pPr indent="0" lvl="0" marL="0" marR="0" rtl="0" algn="l">
              <a:lnSpc>
                <a:spcPct val="100000"/>
              </a:lnSpc>
              <a:spcBef>
                <a:spcPts val="0"/>
              </a:spcBef>
              <a:spcAft>
                <a:spcPts val="0"/>
              </a:spcAft>
              <a:buClr>
                <a:srgbClr val="FFFFFF"/>
              </a:buClr>
              <a:buSzPts val="1800"/>
              <a:buFont typeface="Trebuchet MS"/>
              <a:buNone/>
            </a:pPr>
            <a:r>
              <a:t/>
            </a:r>
            <a:endParaRPr b="0" i="0" sz="1600" u="none">
              <a:solidFill>
                <a:schemeClr val="dk2"/>
              </a:solidFill>
              <a:latin typeface="Helvetica Neue"/>
              <a:ea typeface="Helvetica Neue"/>
              <a:cs typeface="Helvetica Neue"/>
              <a:sym typeface="Helvetica Neue"/>
            </a:endParaRPr>
          </a:p>
          <a:p>
            <a:pPr indent="-101600" lvl="0" marL="0" marR="0" rtl="0" algn="l">
              <a:lnSpc>
                <a:spcPct val="100000"/>
              </a:lnSpc>
              <a:spcBef>
                <a:spcPts val="0"/>
              </a:spcBef>
              <a:spcAft>
                <a:spcPts val="0"/>
              </a:spcAft>
              <a:buClr>
                <a:schemeClr val="dk2"/>
              </a:buClr>
              <a:buSzPts val="1600"/>
              <a:buFont typeface="Noto Sans Symbols"/>
              <a:buChar char="▪"/>
            </a:pPr>
            <a:r>
              <a:rPr lang="en" sz="1600">
                <a:solidFill>
                  <a:schemeClr val="dk2"/>
                </a:solidFill>
                <a:latin typeface="Helvetica Neue"/>
                <a:ea typeface="Helvetica Neue"/>
                <a:cs typeface="Helvetica Neue"/>
                <a:sym typeface="Helvetica Neue"/>
              </a:rPr>
              <a:t> </a:t>
            </a:r>
            <a:r>
              <a:rPr b="0" i="0" lang="en" sz="1600" u="none">
                <a:solidFill>
                  <a:schemeClr val="dk2"/>
                </a:solidFill>
                <a:latin typeface="Helvetica Neue"/>
                <a:ea typeface="Helvetica Neue"/>
                <a:cs typeface="Helvetica Neue"/>
                <a:sym typeface="Helvetica Neue"/>
              </a:rPr>
              <a:t>Parental approval required.</a:t>
            </a:r>
            <a:endParaRPr b="0" i="0" sz="1600" u="none">
              <a:solidFill>
                <a:schemeClr val="dk2"/>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t/>
            </a:r>
            <a:endParaRPr sz="1600">
              <a:solidFill>
                <a:schemeClr val="dk2"/>
              </a:solidFill>
              <a:latin typeface="Helvetica Neue"/>
              <a:ea typeface="Helvetica Neue"/>
              <a:cs typeface="Helvetica Neue"/>
              <a:sym typeface="Helvetica Neue"/>
            </a:endParaRPr>
          </a:p>
          <a:p>
            <a:pPr indent="-101600" lvl="0" marL="0" marR="0" rtl="0" algn="l">
              <a:lnSpc>
                <a:spcPct val="100000"/>
              </a:lnSpc>
              <a:spcBef>
                <a:spcPts val="0"/>
              </a:spcBef>
              <a:spcAft>
                <a:spcPts val="0"/>
              </a:spcAft>
              <a:buClr>
                <a:schemeClr val="dk2"/>
              </a:buClr>
              <a:buSzPts val="1600"/>
              <a:buFont typeface="Helvetica Neue"/>
              <a:buChar char="▪"/>
            </a:pPr>
            <a:r>
              <a:rPr lang="en" sz="1600">
                <a:solidFill>
                  <a:schemeClr val="dk2"/>
                </a:solidFill>
                <a:latin typeface="Helvetica Neue"/>
                <a:ea typeface="Helvetica Neue"/>
                <a:cs typeface="Helvetica Neue"/>
                <a:sym typeface="Helvetica Neue"/>
              </a:rPr>
              <a:t> You may also wish to volunteer during RYLA. If interested, please contact the committee.</a:t>
            </a:r>
            <a:endParaRPr sz="1600">
              <a:solidFill>
                <a:schemeClr val="dk2"/>
              </a:solidFill>
              <a:latin typeface="Helvetica Neue"/>
              <a:ea typeface="Helvetica Neue"/>
              <a:cs typeface="Helvetica Neue"/>
              <a:sym typeface="Helvetica Neue"/>
            </a:endParaRPr>
          </a:p>
        </p:txBody>
      </p:sp>
      <p:pic>
        <p:nvPicPr>
          <p:cNvPr descr="A picture containing night sky&#10;&#10;Description automatically generated" id="131" name="Google Shape;131;p20"/>
          <p:cNvPicPr preferRelativeResize="0"/>
          <p:nvPr/>
        </p:nvPicPr>
        <p:blipFill rotWithShape="1">
          <a:blip r:embed="rId3">
            <a:alphaModFix/>
          </a:blip>
          <a:srcRect b="0" l="0" r="0" t="0"/>
          <a:stretch/>
        </p:blipFill>
        <p:spPr>
          <a:xfrm>
            <a:off x="8102599" y="100825"/>
            <a:ext cx="984875" cy="973687"/>
          </a:xfrm>
          <a:prstGeom prst="rect">
            <a:avLst/>
          </a:prstGeom>
          <a:noFill/>
          <a:ln>
            <a:noFill/>
          </a:ln>
          <a:effectLst>
            <a:outerShdw blurRad="57150" rotWithShape="0" algn="bl" dir="5400000" dist="19050">
              <a:srgbClr val="000000">
                <a:alpha val="50000"/>
              </a:srgbClr>
            </a:outerShdw>
          </a:effectLst>
        </p:spPr>
      </p:pic>
      <p:sp>
        <p:nvSpPr>
          <p:cNvPr id="132" name="Google Shape;132;p20"/>
          <p:cNvSpPr txBox="1"/>
          <p:nvPr/>
        </p:nvSpPr>
        <p:spPr>
          <a:xfrm>
            <a:off x="295275" y="292100"/>
            <a:ext cx="4276800" cy="6465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rebuchet MS"/>
              <a:buNone/>
            </a:pPr>
            <a:r>
              <a:rPr b="1" i="0" lang="en" sz="3600" u="none">
                <a:solidFill>
                  <a:srgbClr val="FFFFFF"/>
                </a:solidFill>
                <a:latin typeface="Trebuchet MS"/>
                <a:ea typeface="Trebuchet MS"/>
                <a:cs typeface="Trebuchet MS"/>
                <a:sym typeface="Trebuchet MS"/>
              </a:rPr>
              <a:t>How You Can Help:</a:t>
            </a:r>
            <a:endParaRPr/>
          </a:p>
        </p:txBody>
      </p:sp>
      <p:pic>
        <p:nvPicPr>
          <p:cNvPr id="133" name="Google Shape;133;p20" title="Screenshot 2025-08-31 at 2.58.45 PM.png"/>
          <p:cNvPicPr preferRelativeResize="0"/>
          <p:nvPr/>
        </p:nvPicPr>
        <p:blipFill rotWithShape="1">
          <a:blip r:embed="rId4">
            <a:alphaModFix/>
          </a:blip>
          <a:srcRect b="0" l="1499" r="9753" t="0"/>
          <a:stretch/>
        </p:blipFill>
        <p:spPr>
          <a:xfrm>
            <a:off x="5677925" y="100825"/>
            <a:ext cx="2353098" cy="1528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nvSpPr>
        <p:spPr>
          <a:xfrm>
            <a:off x="3430175" y="1590600"/>
            <a:ext cx="5136900" cy="2948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000"/>
              </a:spcBef>
              <a:spcAft>
                <a:spcPts val="0"/>
              </a:spcAft>
              <a:buClr>
                <a:schemeClr val="dk2"/>
              </a:buClr>
              <a:buSzPts val="1800"/>
              <a:buChar char="➔"/>
            </a:pPr>
            <a:r>
              <a:rPr lang="en" sz="1800">
                <a:solidFill>
                  <a:schemeClr val="dk2"/>
                </a:solidFill>
              </a:rPr>
              <a:t>E</a:t>
            </a:r>
            <a:r>
              <a:rPr lang="en" sz="1800">
                <a:solidFill>
                  <a:schemeClr val="dk2"/>
                </a:solidFill>
              </a:rPr>
              <a:t>asy for your students to apply through phones, tablets or computers.</a:t>
            </a:r>
            <a:endParaRPr sz="1800">
              <a:solidFill>
                <a:schemeClr val="dk2"/>
              </a:solidFill>
            </a:endParaRPr>
          </a:p>
          <a:p>
            <a:pPr indent="-342900" lvl="0" marL="457200" rtl="0" algn="l">
              <a:lnSpc>
                <a:spcPct val="115000"/>
              </a:lnSpc>
              <a:spcBef>
                <a:spcPts val="1000"/>
              </a:spcBef>
              <a:spcAft>
                <a:spcPts val="0"/>
              </a:spcAft>
              <a:buClr>
                <a:schemeClr val="dk2"/>
              </a:buClr>
              <a:buSzPts val="1800"/>
              <a:buChar char="➔"/>
            </a:pPr>
            <a:r>
              <a:rPr lang="en" sz="1800">
                <a:solidFill>
                  <a:schemeClr val="dk2"/>
                </a:solidFill>
              </a:rPr>
              <a:t>Application for campers can be sent directly through text messages and emails, via QR code.</a:t>
            </a:r>
            <a:endParaRPr sz="1800">
              <a:solidFill>
                <a:schemeClr val="dk2"/>
              </a:solidFill>
            </a:endParaRPr>
          </a:p>
          <a:p>
            <a:pPr indent="-342900" lvl="0" marL="457200" rtl="0" algn="l">
              <a:lnSpc>
                <a:spcPct val="115000"/>
              </a:lnSpc>
              <a:spcBef>
                <a:spcPts val="1000"/>
              </a:spcBef>
              <a:spcAft>
                <a:spcPts val="0"/>
              </a:spcAft>
              <a:buClr>
                <a:schemeClr val="dk2"/>
              </a:buClr>
              <a:buSzPts val="1800"/>
              <a:buChar char="➔"/>
            </a:pPr>
            <a:r>
              <a:rPr lang="en" sz="1800">
                <a:solidFill>
                  <a:schemeClr val="dk2"/>
                </a:solidFill>
              </a:rPr>
              <a:t>Submitted applications are sent directly to your club’s contact for your club to review and make final selections.</a:t>
            </a:r>
            <a:endParaRPr sz="1800">
              <a:solidFill>
                <a:schemeClr val="dk2"/>
              </a:solidFill>
            </a:endParaRPr>
          </a:p>
        </p:txBody>
      </p:sp>
      <p:sp>
        <p:nvSpPr>
          <p:cNvPr id="139" name="Google Shape;139;p21"/>
          <p:cNvSpPr/>
          <p:nvPr/>
        </p:nvSpPr>
        <p:spPr>
          <a:xfrm rot="-289805">
            <a:off x="79125" y="1111107"/>
            <a:ext cx="2776929" cy="1995696"/>
          </a:xfrm>
          <a:prstGeom prst="irregularSeal2">
            <a:avLst/>
          </a:prstGeom>
          <a:solidFill>
            <a:schemeClr val="lt2"/>
          </a:solidFill>
          <a:ln cap="flat" cmpd="sng" w="9525">
            <a:solidFill>
              <a:schemeClr val="dk2"/>
            </a:solidFill>
            <a:prstDash val="solid"/>
            <a:round/>
            <a:headEnd len="sm" w="sm" type="none"/>
            <a:tailEnd len="sm" w="sm" type="none"/>
          </a:ln>
          <a:effectLst>
            <a:outerShdw blurRad="585788" rotWithShape="0" algn="bl" dir="5400000" dist="952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0" name="Google Shape;140;p21"/>
          <p:cNvSpPr txBox="1"/>
          <p:nvPr/>
        </p:nvSpPr>
        <p:spPr>
          <a:xfrm rot="-1469710">
            <a:off x="406619" y="1828166"/>
            <a:ext cx="1916711" cy="64642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Calibri"/>
                <a:ea typeface="Calibri"/>
                <a:cs typeface="Calibri"/>
                <a:sym typeface="Calibri"/>
              </a:rPr>
              <a:t>QR code is also </a:t>
            </a:r>
            <a:endParaRPr sz="1500">
              <a:solidFill>
                <a:schemeClr val="dk1"/>
              </a:solidFill>
              <a:latin typeface="Calibri"/>
              <a:ea typeface="Calibri"/>
              <a:cs typeface="Calibri"/>
              <a:sym typeface="Calibri"/>
            </a:endParaRPr>
          </a:p>
          <a:p>
            <a:pPr indent="0" lvl="0" marL="0" rtl="0" algn="ctr">
              <a:spcBef>
                <a:spcPts val="0"/>
              </a:spcBef>
              <a:spcAft>
                <a:spcPts val="0"/>
              </a:spcAft>
              <a:buNone/>
            </a:pPr>
            <a:r>
              <a:rPr lang="en" sz="1500">
                <a:solidFill>
                  <a:schemeClr val="dk1"/>
                </a:solidFill>
                <a:latin typeface="Calibri"/>
                <a:ea typeface="Calibri"/>
                <a:cs typeface="Calibri"/>
                <a:sym typeface="Calibri"/>
              </a:rPr>
              <a:t>on the flyers </a:t>
            </a:r>
            <a:endParaRPr sz="1500">
              <a:solidFill>
                <a:schemeClr val="dk1"/>
              </a:solidFill>
              <a:latin typeface="Calibri"/>
              <a:ea typeface="Calibri"/>
              <a:cs typeface="Calibri"/>
              <a:sym typeface="Calibri"/>
            </a:endParaRPr>
          </a:p>
        </p:txBody>
      </p:sp>
      <p:sp>
        <p:nvSpPr>
          <p:cNvPr id="141" name="Google Shape;141;p21"/>
          <p:cNvSpPr txBox="1"/>
          <p:nvPr/>
        </p:nvSpPr>
        <p:spPr>
          <a:xfrm>
            <a:off x="219575" y="184150"/>
            <a:ext cx="7061100" cy="8310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800"/>
              <a:buFont typeface="Trebuchet MS"/>
              <a:buNone/>
            </a:pPr>
            <a:r>
              <a:rPr b="1" lang="en" sz="4800">
                <a:solidFill>
                  <a:srgbClr val="FFFFFF"/>
                </a:solidFill>
                <a:latin typeface="Trebuchet MS"/>
                <a:ea typeface="Trebuchet MS"/>
                <a:cs typeface="Trebuchet MS"/>
                <a:sym typeface="Trebuchet MS"/>
              </a:rPr>
              <a:t>Applications are Live</a:t>
            </a:r>
            <a:endParaRPr/>
          </a:p>
        </p:txBody>
      </p:sp>
      <p:pic>
        <p:nvPicPr>
          <p:cNvPr descr="A picture containing night sky&#10;&#10;Description automatically generated" id="142" name="Google Shape;142;p21"/>
          <p:cNvPicPr preferRelativeResize="0"/>
          <p:nvPr/>
        </p:nvPicPr>
        <p:blipFill rotWithShape="1">
          <a:blip r:embed="rId3">
            <a:alphaModFix/>
          </a:blip>
          <a:srcRect b="0" l="0" r="0" t="0"/>
          <a:stretch/>
        </p:blipFill>
        <p:spPr>
          <a:xfrm>
            <a:off x="8016250" y="41275"/>
            <a:ext cx="1051575" cy="1039651"/>
          </a:xfrm>
          <a:prstGeom prst="rect">
            <a:avLst/>
          </a:prstGeom>
          <a:noFill/>
          <a:ln>
            <a:noFill/>
          </a:ln>
          <a:effectLst>
            <a:outerShdw blurRad="57150" rotWithShape="0" algn="bl" dir="5400000" dist="19050">
              <a:srgbClr val="000000">
                <a:alpha val="50000"/>
              </a:srgbClr>
            </a:outerShdw>
          </a:effectLst>
        </p:spPr>
      </p:pic>
      <p:pic>
        <p:nvPicPr>
          <p:cNvPr id="143" name="Google Shape;143;p21" title="D5750Camper.png"/>
          <p:cNvPicPr preferRelativeResize="0"/>
          <p:nvPr/>
        </p:nvPicPr>
        <p:blipFill>
          <a:blip r:embed="rId4">
            <a:alphaModFix/>
          </a:blip>
          <a:stretch>
            <a:fillRect/>
          </a:stretch>
        </p:blipFill>
        <p:spPr>
          <a:xfrm>
            <a:off x="1175975" y="2998050"/>
            <a:ext cx="1840649" cy="18406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nvSpPr>
        <p:spPr>
          <a:xfrm>
            <a:off x="348775" y="2304100"/>
            <a:ext cx="4348800" cy="16623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Applications &amp; Funds due 1/31/26</a:t>
            </a:r>
            <a:endParaRPr sz="2400">
              <a:solidFill>
                <a:schemeClr val="dk2"/>
              </a:solidFill>
              <a:latin typeface="Calibri"/>
              <a:ea typeface="Calibri"/>
              <a:cs typeface="Calibri"/>
              <a:sym typeface="Calibri"/>
            </a:endParaRPr>
          </a:p>
          <a:p>
            <a:pPr indent="0" lvl="0" marL="457200" rtl="0" algn="l">
              <a:spcBef>
                <a:spcPts val="0"/>
              </a:spcBef>
              <a:spcAft>
                <a:spcPts val="0"/>
              </a:spcAft>
              <a:buNone/>
            </a:pPr>
            <a:r>
              <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$500/Camper</a:t>
            </a:r>
            <a:endParaRPr sz="2400">
              <a:solidFill>
                <a:schemeClr val="dk2"/>
              </a:solidFill>
              <a:latin typeface="Calibri"/>
              <a:ea typeface="Calibri"/>
              <a:cs typeface="Calibri"/>
              <a:sym typeface="Calibri"/>
            </a:endParaRPr>
          </a:p>
        </p:txBody>
      </p:sp>
      <p:sp>
        <p:nvSpPr>
          <p:cNvPr id="149" name="Google Shape;149;p22"/>
          <p:cNvSpPr/>
          <p:nvPr/>
        </p:nvSpPr>
        <p:spPr>
          <a:xfrm rot="-504965">
            <a:off x="5290791" y="531968"/>
            <a:ext cx="3527588" cy="2583206"/>
          </a:xfrm>
          <a:prstGeom prst="wave">
            <a:avLst>
              <a:gd fmla="val 12500" name="adj1"/>
              <a:gd fmla="val 0" name="adj2"/>
            </a:avLst>
          </a:prstGeom>
          <a:solidFill>
            <a:schemeClr val="lt2"/>
          </a:solidFill>
          <a:ln cap="flat" cmpd="sng" w="9525">
            <a:solidFill>
              <a:schemeClr val="dk2"/>
            </a:solidFill>
            <a:prstDash val="solid"/>
            <a:round/>
            <a:headEnd len="sm" w="sm" type="none"/>
            <a:tailEnd len="sm" w="sm" type="none"/>
          </a:ln>
          <a:effectLst>
            <a:outerShdw blurRad="557213" rotWithShape="0" algn="bl" dir="5400000" dist="952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0" name="Google Shape;150;p22"/>
          <p:cNvSpPr txBox="1"/>
          <p:nvPr/>
        </p:nvSpPr>
        <p:spPr>
          <a:xfrm>
            <a:off x="5428975" y="1454125"/>
            <a:ext cx="3127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Funding</a:t>
            </a:r>
            <a:r>
              <a:rPr lang="en" sz="1800">
                <a:solidFill>
                  <a:schemeClr val="dk1"/>
                </a:solidFill>
                <a:latin typeface="Calibri"/>
                <a:ea typeface="Calibri"/>
                <a:cs typeface="Calibri"/>
                <a:sym typeface="Calibri"/>
              </a:rPr>
              <a:t> must be received for student spots to be secured.</a:t>
            </a:r>
            <a:endParaRPr sz="1800">
              <a:solidFill>
                <a:schemeClr val="dk1"/>
              </a:solidFill>
              <a:latin typeface="Calibri"/>
              <a:ea typeface="Calibri"/>
              <a:cs typeface="Calibri"/>
              <a:sym typeface="Calibri"/>
            </a:endParaRPr>
          </a:p>
        </p:txBody>
      </p:sp>
      <p:sp>
        <p:nvSpPr>
          <p:cNvPr id="151" name="Google Shape;151;p22"/>
          <p:cNvSpPr txBox="1"/>
          <p:nvPr/>
        </p:nvSpPr>
        <p:spPr>
          <a:xfrm>
            <a:off x="219575" y="184150"/>
            <a:ext cx="7061100" cy="831000"/>
          </a:xfrm>
          <a:prstGeom prst="rect">
            <a:avLst/>
          </a:prstGeom>
          <a:solidFill>
            <a:schemeClr val="dk2"/>
          </a:solidFill>
          <a:ln>
            <a:noFill/>
          </a:ln>
          <a:effectLst>
            <a:outerShdw blurRad="63500" dir="2700000" dist="38100">
              <a:srgbClr val="000000">
                <a:alpha val="3961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800"/>
              <a:buFont typeface="Trebuchet MS"/>
              <a:buNone/>
            </a:pPr>
            <a:r>
              <a:rPr b="1" lang="en" sz="4800">
                <a:solidFill>
                  <a:srgbClr val="FFFFFF"/>
                </a:solidFill>
                <a:latin typeface="Trebuchet MS"/>
                <a:ea typeface="Trebuchet MS"/>
                <a:cs typeface="Trebuchet MS"/>
                <a:sym typeface="Trebuchet MS"/>
              </a:rPr>
              <a:t>Club Sponsorship</a:t>
            </a:r>
            <a:endParaRPr/>
          </a:p>
        </p:txBody>
      </p:sp>
      <p:pic>
        <p:nvPicPr>
          <p:cNvPr id="152" name="Google Shape;152;p22" title="Screenshot 2025-08-31 at 3.03.49 PM.png"/>
          <p:cNvPicPr preferRelativeResize="0"/>
          <p:nvPr/>
        </p:nvPicPr>
        <p:blipFill rotWithShape="1">
          <a:blip r:embed="rId3">
            <a:alphaModFix/>
          </a:blip>
          <a:srcRect b="2302" l="0" r="0" t="1339"/>
          <a:stretch/>
        </p:blipFill>
        <p:spPr>
          <a:xfrm>
            <a:off x="5635100" y="3118625"/>
            <a:ext cx="2456426" cy="1852201"/>
          </a:xfrm>
          <a:prstGeom prst="rect">
            <a:avLst/>
          </a:prstGeom>
          <a:noFill/>
          <a:ln>
            <a:noFill/>
          </a:ln>
          <a:effectLst>
            <a:outerShdw blurRad="57150" rotWithShape="0" algn="bl" dir="5400000" dist="19050">
              <a:srgbClr val="000000">
                <a:alpha val="50000"/>
              </a:srgbClr>
            </a:outerShdw>
          </a:effectLst>
        </p:spPr>
      </p:pic>
      <p:pic>
        <p:nvPicPr>
          <p:cNvPr descr="A picture containing night sky&#10;&#10;Description automatically generated" id="153" name="Google Shape;153;p22"/>
          <p:cNvPicPr preferRelativeResize="0"/>
          <p:nvPr/>
        </p:nvPicPr>
        <p:blipFill rotWithShape="1">
          <a:blip r:embed="rId4">
            <a:alphaModFix/>
          </a:blip>
          <a:srcRect b="0" l="0" r="0" t="0"/>
          <a:stretch/>
        </p:blipFill>
        <p:spPr>
          <a:xfrm>
            <a:off x="8414675" y="41275"/>
            <a:ext cx="653149" cy="6457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