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2" r:id="rId5"/>
    <p:sldId id="258" r:id="rId6"/>
    <p:sldId id="318" r:id="rId7"/>
    <p:sldId id="427" r:id="rId8"/>
    <p:sldId id="426" r:id="rId9"/>
    <p:sldId id="270" r:id="rId10"/>
    <p:sldId id="329" r:id="rId11"/>
    <p:sldId id="428" r:id="rId12"/>
    <p:sldId id="330" r:id="rId13"/>
    <p:sldId id="328" r:id="rId14"/>
    <p:sldId id="319" r:id="rId15"/>
    <p:sldId id="267" r:id="rId16"/>
    <p:sldId id="321" r:id="rId17"/>
    <p:sldId id="269" r:id="rId18"/>
    <p:sldId id="323" r:id="rId19"/>
    <p:sldId id="263"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174590"/>
    <a:srgbClr val="005DAA"/>
    <a:srgbClr val="17458F"/>
    <a:srgbClr val="F7A81B"/>
    <a:srgbClr val="009999"/>
    <a:srgbClr val="872175"/>
    <a:srgbClr val="FF7600"/>
    <a:srgbClr val="D91B5C"/>
    <a:srgbClr val="1A72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340B6-C884-4CE2-9618-2BB6968DAB42}" v="2" dt="2024-02-28T19:49:38.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0026" autoAdjust="0"/>
  </p:normalViewPr>
  <p:slideViewPr>
    <p:cSldViewPr snapToGrid="0" showGuides="1">
      <p:cViewPr varScale="1">
        <p:scale>
          <a:sx n="67" d="100"/>
          <a:sy n="67" d="100"/>
        </p:scale>
        <p:origin x="1373" y="48"/>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k McKinley" userId="620c409cbddc2d96" providerId="LiveId" clId="{926340B6-C884-4CE2-9618-2BB6968DAB42}"/>
    <pc:docChg chg="undo custSel addSld delSld modSld">
      <pc:chgData name="Mick McKinley" userId="620c409cbddc2d96" providerId="LiveId" clId="{926340B6-C884-4CE2-9618-2BB6968DAB42}" dt="2024-03-01T21:07:52.164" v="1854" actId="20577"/>
      <pc:docMkLst>
        <pc:docMk/>
      </pc:docMkLst>
      <pc:sldChg chg="modSp mod">
        <pc:chgData name="Mick McKinley" userId="620c409cbddc2d96" providerId="LiveId" clId="{926340B6-C884-4CE2-9618-2BB6968DAB42}" dt="2024-02-29T19:17:29.128" v="969" actId="6549"/>
        <pc:sldMkLst>
          <pc:docMk/>
          <pc:sldMk cId="851843307" sldId="258"/>
        </pc:sldMkLst>
        <pc:spChg chg="mod">
          <ac:chgData name="Mick McKinley" userId="620c409cbddc2d96" providerId="LiveId" clId="{926340B6-C884-4CE2-9618-2BB6968DAB42}" dt="2024-02-29T00:59:30.139" v="951" actId="20577"/>
          <ac:spMkLst>
            <pc:docMk/>
            <pc:sldMk cId="851843307" sldId="258"/>
            <ac:spMk id="23" creationId="{5E897E4C-1BAC-400D-90F7-356FC65D6391}"/>
          </ac:spMkLst>
        </pc:spChg>
        <pc:spChg chg="mod">
          <ac:chgData name="Mick McKinley" userId="620c409cbddc2d96" providerId="LiveId" clId="{926340B6-C884-4CE2-9618-2BB6968DAB42}" dt="2024-02-29T19:17:29.128" v="969" actId="6549"/>
          <ac:spMkLst>
            <pc:docMk/>
            <pc:sldMk cId="851843307" sldId="258"/>
            <ac:spMk id="26" creationId="{A6C75375-C8EB-4734-93C9-E33AFCA93406}"/>
          </ac:spMkLst>
        </pc:spChg>
      </pc:sldChg>
      <pc:sldChg chg="modNotesTx">
        <pc:chgData name="Mick McKinley" userId="620c409cbddc2d96" providerId="LiveId" clId="{926340B6-C884-4CE2-9618-2BB6968DAB42}" dt="2024-03-01T21:07:52.164" v="1854" actId="20577"/>
        <pc:sldMkLst>
          <pc:docMk/>
          <pc:sldMk cId="2680903366" sldId="267"/>
        </pc:sldMkLst>
      </pc:sldChg>
      <pc:sldChg chg="delSp modSp mod modNotesTx">
        <pc:chgData name="Mick McKinley" userId="620c409cbddc2d96" providerId="LiveId" clId="{926340B6-C884-4CE2-9618-2BB6968DAB42}" dt="2024-03-01T20:40:45.222" v="1557" actId="20577"/>
        <pc:sldMkLst>
          <pc:docMk/>
          <pc:sldMk cId="672218790" sldId="318"/>
        </pc:sldMkLst>
        <pc:spChg chg="del mod">
          <ac:chgData name="Mick McKinley" userId="620c409cbddc2d96" providerId="LiveId" clId="{926340B6-C884-4CE2-9618-2BB6968DAB42}" dt="2024-02-28T19:44:47.416" v="5"/>
          <ac:spMkLst>
            <pc:docMk/>
            <pc:sldMk cId="672218790" sldId="318"/>
            <ac:spMk id="6" creationId="{5D507057-9135-104C-92E8-763675B814FA}"/>
          </ac:spMkLst>
        </pc:spChg>
        <pc:spChg chg="mod">
          <ac:chgData name="Mick McKinley" userId="620c409cbddc2d96" providerId="LiveId" clId="{926340B6-C884-4CE2-9618-2BB6968DAB42}" dt="2024-02-28T19:46:04.860" v="15" actId="14100"/>
          <ac:spMkLst>
            <pc:docMk/>
            <pc:sldMk cId="672218790" sldId="318"/>
            <ac:spMk id="14" creationId="{895157C1-786E-4C76-9D92-A1D4E26076DE}"/>
          </ac:spMkLst>
        </pc:spChg>
        <pc:spChg chg="mod">
          <ac:chgData name="Mick McKinley" userId="620c409cbddc2d96" providerId="LiveId" clId="{926340B6-C884-4CE2-9618-2BB6968DAB42}" dt="2024-02-28T19:45:13.141" v="8" actId="14100"/>
          <ac:spMkLst>
            <pc:docMk/>
            <pc:sldMk cId="672218790" sldId="318"/>
            <ac:spMk id="16" creationId="{F1E24636-A22E-4EFE-9366-C6C1D8768C8E}"/>
          </ac:spMkLst>
        </pc:spChg>
        <pc:spChg chg="mod">
          <ac:chgData name="Mick McKinley" userId="620c409cbddc2d96" providerId="LiveId" clId="{926340B6-C884-4CE2-9618-2BB6968DAB42}" dt="2024-02-28T19:45:35.566" v="11" actId="14100"/>
          <ac:spMkLst>
            <pc:docMk/>
            <pc:sldMk cId="672218790" sldId="318"/>
            <ac:spMk id="20" creationId="{F4B1CFB0-E41A-4A66-B09B-6A3747204D4A}"/>
          </ac:spMkLst>
        </pc:spChg>
        <pc:picChg chg="mod">
          <ac:chgData name="Mick McKinley" userId="620c409cbddc2d96" providerId="LiveId" clId="{926340B6-C884-4CE2-9618-2BB6968DAB42}" dt="2024-02-28T19:46:08.581" v="16" actId="1076"/>
          <ac:picMkLst>
            <pc:docMk/>
            <pc:sldMk cId="672218790" sldId="318"/>
            <ac:picMk id="4" creationId="{0162702E-2541-4411-9E0F-B2F3FD64292C}"/>
          </ac:picMkLst>
        </pc:picChg>
        <pc:picChg chg="mod">
          <ac:chgData name="Mick McKinley" userId="620c409cbddc2d96" providerId="LiveId" clId="{926340B6-C884-4CE2-9618-2BB6968DAB42}" dt="2024-02-28T19:46:17.948" v="17" actId="1076"/>
          <ac:picMkLst>
            <pc:docMk/>
            <pc:sldMk cId="672218790" sldId="318"/>
            <ac:picMk id="9" creationId="{B4A83C24-A58D-4F6B-8877-1E9FAECA7411}"/>
          </ac:picMkLst>
        </pc:picChg>
        <pc:picChg chg="mod">
          <ac:chgData name="Mick McKinley" userId="620c409cbddc2d96" providerId="LiveId" clId="{926340B6-C884-4CE2-9618-2BB6968DAB42}" dt="2024-02-28T19:45:18.775" v="9" actId="1076"/>
          <ac:picMkLst>
            <pc:docMk/>
            <pc:sldMk cId="672218790" sldId="318"/>
            <ac:picMk id="29" creationId="{C0112397-714C-48C0-BA18-8CBFF70AA6F0}"/>
          </ac:picMkLst>
        </pc:picChg>
      </pc:sldChg>
      <pc:sldChg chg="modSp mod modNotesTx">
        <pc:chgData name="Mick McKinley" userId="620c409cbddc2d96" providerId="LiveId" clId="{926340B6-C884-4CE2-9618-2BB6968DAB42}" dt="2024-03-01T21:06:12.676" v="1846" actId="6549"/>
        <pc:sldMkLst>
          <pc:docMk/>
          <pc:sldMk cId="2696393113" sldId="319"/>
        </pc:sldMkLst>
        <pc:spChg chg="mod">
          <ac:chgData name="Mick McKinley" userId="620c409cbddc2d96" providerId="LiveId" clId="{926340B6-C884-4CE2-9618-2BB6968DAB42}" dt="2024-02-29T19:31:37.762" v="1094" actId="20577"/>
          <ac:spMkLst>
            <pc:docMk/>
            <pc:sldMk cId="2696393113" sldId="319"/>
            <ac:spMk id="8" creationId="{080356D1-8491-4D3F-A23B-9317F31E57FF}"/>
          </ac:spMkLst>
        </pc:spChg>
      </pc:sldChg>
      <pc:sldChg chg="modNotesTx">
        <pc:chgData name="Mick McKinley" userId="620c409cbddc2d96" providerId="LiveId" clId="{926340B6-C884-4CE2-9618-2BB6968DAB42}" dt="2024-02-29T20:03:56.720" v="1549" actId="20577"/>
        <pc:sldMkLst>
          <pc:docMk/>
          <pc:sldMk cId="30252680" sldId="321"/>
        </pc:sldMkLst>
      </pc:sldChg>
      <pc:sldChg chg="del">
        <pc:chgData name="Mick McKinley" userId="620c409cbddc2d96" providerId="LiveId" clId="{926340B6-C884-4CE2-9618-2BB6968DAB42}" dt="2024-02-28T19:53:40.325" v="182" actId="2696"/>
        <pc:sldMkLst>
          <pc:docMk/>
          <pc:sldMk cId="1695098563" sldId="326"/>
        </pc:sldMkLst>
      </pc:sldChg>
      <pc:sldChg chg="modSp mod modNotesTx">
        <pc:chgData name="Mick McKinley" userId="620c409cbddc2d96" providerId="LiveId" clId="{926340B6-C884-4CE2-9618-2BB6968DAB42}" dt="2024-02-29T19:54:16.750" v="1533" actId="20577"/>
        <pc:sldMkLst>
          <pc:docMk/>
          <pc:sldMk cId="1710179831" sldId="328"/>
        </pc:sldMkLst>
        <pc:spChg chg="mod">
          <ac:chgData name="Mick McKinley" userId="620c409cbddc2d96" providerId="LiveId" clId="{926340B6-C884-4CE2-9618-2BB6968DAB42}" dt="2024-02-29T00:53:25.896" v="859" actId="20577"/>
          <ac:spMkLst>
            <pc:docMk/>
            <pc:sldMk cId="1710179831" sldId="328"/>
            <ac:spMk id="2" creationId="{00000000-0000-0000-0000-000000000000}"/>
          </ac:spMkLst>
        </pc:spChg>
      </pc:sldChg>
      <pc:sldChg chg="modSp mod modNotesTx">
        <pc:chgData name="Mick McKinley" userId="620c409cbddc2d96" providerId="LiveId" clId="{926340B6-C884-4CE2-9618-2BB6968DAB42}" dt="2024-03-01T20:47:57.410" v="1598" actId="20577"/>
        <pc:sldMkLst>
          <pc:docMk/>
          <pc:sldMk cId="700210347" sldId="329"/>
        </pc:sldMkLst>
        <pc:spChg chg="mod">
          <ac:chgData name="Mick McKinley" userId="620c409cbddc2d96" providerId="LiveId" clId="{926340B6-C884-4CE2-9618-2BB6968DAB42}" dt="2024-02-29T19:46:29.104" v="1213" actId="207"/>
          <ac:spMkLst>
            <pc:docMk/>
            <pc:sldMk cId="700210347" sldId="329"/>
            <ac:spMk id="2" creationId="{00000000-0000-0000-0000-000000000000}"/>
          </ac:spMkLst>
        </pc:spChg>
      </pc:sldChg>
      <pc:sldChg chg="modSp mod modNotesTx">
        <pc:chgData name="Mick McKinley" userId="620c409cbddc2d96" providerId="LiveId" clId="{926340B6-C884-4CE2-9618-2BB6968DAB42}" dt="2024-03-01T20:51:48.505" v="1819" actId="6549"/>
        <pc:sldMkLst>
          <pc:docMk/>
          <pc:sldMk cId="329800732" sldId="330"/>
        </pc:sldMkLst>
        <pc:spChg chg="mod">
          <ac:chgData name="Mick McKinley" userId="620c409cbddc2d96" providerId="LiveId" clId="{926340B6-C884-4CE2-9618-2BB6968DAB42}" dt="2024-02-29T00:40:52.223" v="584" actId="6549"/>
          <ac:spMkLst>
            <pc:docMk/>
            <pc:sldMk cId="329800732" sldId="330"/>
            <ac:spMk id="2" creationId="{00000000-0000-0000-0000-000000000000}"/>
          </ac:spMkLst>
        </pc:spChg>
      </pc:sldChg>
      <pc:sldChg chg="modSp mod modNotesTx">
        <pc:chgData name="Mick McKinley" userId="620c409cbddc2d96" providerId="LiveId" clId="{926340B6-C884-4CE2-9618-2BB6968DAB42}" dt="2024-02-28T19:55:35.852" v="207" actId="20577"/>
        <pc:sldMkLst>
          <pc:docMk/>
          <pc:sldMk cId="1209788309" sldId="426"/>
        </pc:sldMkLst>
        <pc:spChg chg="mod">
          <ac:chgData name="Mick McKinley" userId="620c409cbddc2d96" providerId="LiveId" clId="{926340B6-C884-4CE2-9618-2BB6968DAB42}" dt="2024-02-28T19:55:35.852" v="207" actId="20577"/>
          <ac:spMkLst>
            <pc:docMk/>
            <pc:sldMk cId="1209788309" sldId="426"/>
            <ac:spMk id="2" creationId="{43386A8F-F62E-4A5C-ABDA-36A1ACE0DE7F}"/>
          </ac:spMkLst>
        </pc:spChg>
        <pc:picChg chg="mod">
          <ac:chgData name="Mick McKinley" userId="620c409cbddc2d96" providerId="LiveId" clId="{926340B6-C884-4CE2-9618-2BB6968DAB42}" dt="2024-02-28T19:54:06.841" v="183" actId="14100"/>
          <ac:picMkLst>
            <pc:docMk/>
            <pc:sldMk cId="1209788309" sldId="426"/>
            <ac:picMk id="5" creationId="{F1E7C6EB-B314-4D36-BBA8-54965E045DEE}"/>
          </ac:picMkLst>
        </pc:picChg>
      </pc:sldChg>
      <pc:sldChg chg="addSp delSp modSp mod">
        <pc:chgData name="Mick McKinley" userId="620c409cbddc2d96" providerId="LiveId" clId="{926340B6-C884-4CE2-9618-2BB6968DAB42}" dt="2024-02-28T22:04:24.515" v="229" actId="14100"/>
        <pc:sldMkLst>
          <pc:docMk/>
          <pc:sldMk cId="1647384961" sldId="427"/>
        </pc:sldMkLst>
        <pc:spChg chg="mod">
          <ac:chgData name="Mick McKinley" userId="620c409cbddc2d96" providerId="LiveId" clId="{926340B6-C884-4CE2-9618-2BB6968DAB42}" dt="2024-02-28T19:46:48.871" v="27" actId="20577"/>
          <ac:spMkLst>
            <pc:docMk/>
            <pc:sldMk cId="1647384961" sldId="427"/>
            <ac:spMk id="2" creationId="{CEE868B6-F4B4-81FF-0CE4-F4737A123592}"/>
          </ac:spMkLst>
        </pc:spChg>
        <pc:spChg chg="mod">
          <ac:chgData name="Mick McKinley" userId="620c409cbddc2d96" providerId="LiveId" clId="{926340B6-C884-4CE2-9618-2BB6968DAB42}" dt="2024-02-28T22:04:24.515" v="229" actId="14100"/>
          <ac:spMkLst>
            <pc:docMk/>
            <pc:sldMk cId="1647384961" sldId="427"/>
            <ac:spMk id="4" creationId="{32E49303-AB9D-5FDA-E024-624141729813}"/>
          </ac:spMkLst>
        </pc:spChg>
        <pc:spChg chg="mod">
          <ac:chgData name="Mick McKinley" userId="620c409cbddc2d96" providerId="LiveId" clId="{926340B6-C884-4CE2-9618-2BB6968DAB42}" dt="2024-02-28T19:43:36.381" v="0" actId="14100"/>
          <ac:spMkLst>
            <pc:docMk/>
            <pc:sldMk cId="1647384961" sldId="427"/>
            <ac:spMk id="11" creationId="{089412D2-3F48-1415-F6F2-385582C919F2}"/>
          </ac:spMkLst>
        </pc:spChg>
        <pc:spChg chg="mod">
          <ac:chgData name="Mick McKinley" userId="620c409cbddc2d96" providerId="LiveId" clId="{926340B6-C884-4CE2-9618-2BB6968DAB42}" dt="2024-02-28T19:43:45.545" v="1" actId="14100"/>
          <ac:spMkLst>
            <pc:docMk/>
            <pc:sldMk cId="1647384961" sldId="427"/>
            <ac:spMk id="19" creationId="{0D98CB72-BCA5-F625-1804-15EAD3ACEF63}"/>
          </ac:spMkLst>
        </pc:spChg>
        <pc:spChg chg="del mod">
          <ac:chgData name="Mick McKinley" userId="620c409cbddc2d96" providerId="LiveId" clId="{926340B6-C884-4CE2-9618-2BB6968DAB42}" dt="2024-02-28T19:47:47.107" v="32"/>
          <ac:spMkLst>
            <pc:docMk/>
            <pc:sldMk cId="1647384961" sldId="427"/>
            <ac:spMk id="22" creationId="{1A1DB042-1E81-D3C9-7DED-6992CAE5B4EE}"/>
          </ac:spMkLst>
        </pc:spChg>
        <pc:spChg chg="add del mod">
          <ac:chgData name="Mick McKinley" userId="620c409cbddc2d96" providerId="LiveId" clId="{926340B6-C884-4CE2-9618-2BB6968DAB42}" dt="2024-02-28T19:48:35.692" v="61"/>
          <ac:spMkLst>
            <pc:docMk/>
            <pc:sldMk cId="1647384961" sldId="427"/>
            <ac:spMk id="24" creationId="{ABF77464-0F32-D4DE-CCD8-FB782C577EBA}"/>
          </ac:spMkLst>
        </pc:spChg>
        <pc:spChg chg="add del mod">
          <ac:chgData name="Mick McKinley" userId="620c409cbddc2d96" providerId="LiveId" clId="{926340B6-C884-4CE2-9618-2BB6968DAB42}" dt="2024-02-28T19:49:20.157" v="88"/>
          <ac:spMkLst>
            <pc:docMk/>
            <pc:sldMk cId="1647384961" sldId="427"/>
            <ac:spMk id="26" creationId="{3979C036-6931-01C6-0CD1-22A83E35A4DE}"/>
          </ac:spMkLst>
        </pc:spChg>
        <pc:spChg chg="add mod">
          <ac:chgData name="Mick McKinley" userId="620c409cbddc2d96" providerId="LiveId" clId="{926340B6-C884-4CE2-9618-2BB6968DAB42}" dt="2024-02-28T19:52:55.004" v="181" actId="14100"/>
          <ac:spMkLst>
            <pc:docMk/>
            <pc:sldMk cId="1647384961" sldId="427"/>
            <ac:spMk id="29" creationId="{795CD7B2-E759-5521-ADDD-A2C52620E4BC}"/>
          </ac:spMkLst>
        </pc:spChg>
        <pc:picChg chg="del mod">
          <ac:chgData name="Mick McKinley" userId="620c409cbddc2d96" providerId="LiveId" clId="{926340B6-C884-4CE2-9618-2BB6968DAB42}" dt="2024-02-28T19:50:13.878" v="92" actId="478"/>
          <ac:picMkLst>
            <pc:docMk/>
            <pc:sldMk cId="1647384961" sldId="427"/>
            <ac:picMk id="6" creationId="{BEE6BB1B-6319-0CFD-5405-A9E710B3A61B}"/>
          </ac:picMkLst>
        </pc:picChg>
        <pc:picChg chg="mod">
          <ac:chgData name="Mick McKinley" userId="620c409cbddc2d96" providerId="LiveId" clId="{926340B6-C884-4CE2-9618-2BB6968DAB42}" dt="2024-02-28T22:04:23.368" v="228" actId="1076"/>
          <ac:picMkLst>
            <pc:docMk/>
            <pc:sldMk cId="1647384961" sldId="427"/>
            <ac:picMk id="7" creationId="{2D9174BE-669B-4462-B283-2C08413CEED6}"/>
          </ac:picMkLst>
        </pc:picChg>
        <pc:picChg chg="mod">
          <ac:chgData name="Mick McKinley" userId="620c409cbddc2d96" providerId="LiveId" clId="{926340B6-C884-4CE2-9618-2BB6968DAB42}" dt="2024-02-28T19:47:05.642" v="29" actId="14100"/>
          <ac:picMkLst>
            <pc:docMk/>
            <pc:sldMk cId="1647384961" sldId="427"/>
            <ac:picMk id="20" creationId="{C5A6B023-1FCC-DF72-5660-BA215FF0C77B}"/>
          </ac:picMkLst>
        </pc:picChg>
        <pc:picChg chg="add mod">
          <ac:chgData name="Mick McKinley" userId="620c409cbddc2d96" providerId="LiveId" clId="{926340B6-C884-4CE2-9618-2BB6968DAB42}" dt="2024-02-28T19:50:58.695" v="125" actId="14100"/>
          <ac:picMkLst>
            <pc:docMk/>
            <pc:sldMk cId="1647384961" sldId="427"/>
            <ac:picMk id="27" creationId="{F0B5C931-9988-DDD1-2BFD-F465A692B4BC}"/>
          </ac:picMkLst>
        </pc:picChg>
      </pc:sldChg>
      <pc:sldChg chg="new del">
        <pc:chgData name="Mick McKinley" userId="620c409cbddc2d96" providerId="LiveId" clId="{926340B6-C884-4CE2-9618-2BB6968DAB42}" dt="2024-02-29T19:38:31.319" v="1096" actId="2696"/>
        <pc:sldMkLst>
          <pc:docMk/>
          <pc:sldMk cId="1924041020" sldId="428"/>
        </pc:sldMkLst>
      </pc:sldChg>
      <pc:sldChg chg="modSp new mod modNotesTx">
        <pc:chgData name="Mick McKinley" userId="620c409cbddc2d96" providerId="LiveId" clId="{926340B6-C884-4CE2-9618-2BB6968DAB42}" dt="2024-03-01T20:50:38.691" v="1780" actId="20577"/>
        <pc:sldMkLst>
          <pc:docMk/>
          <pc:sldMk cId="2010807828" sldId="428"/>
        </pc:sldMkLst>
        <pc:spChg chg="mod">
          <ac:chgData name="Mick McKinley" userId="620c409cbddc2d96" providerId="LiveId" clId="{926340B6-C884-4CE2-9618-2BB6968DAB42}" dt="2024-02-29T19:45:59.292" v="1212" actId="255"/>
          <ac:spMkLst>
            <pc:docMk/>
            <pc:sldMk cId="2010807828" sldId="428"/>
            <ac:spMk id="2" creationId="{9DB271D0-C63D-EF89-383A-6B1B3FD1645F}"/>
          </ac:spMkLst>
        </pc:spChg>
        <pc:spChg chg="mod">
          <ac:chgData name="Mick McKinley" userId="620c409cbddc2d96" providerId="LiveId" clId="{926340B6-C884-4CE2-9618-2BB6968DAB42}" dt="2024-02-29T19:47:50.793" v="1222" actId="20577"/>
          <ac:spMkLst>
            <pc:docMk/>
            <pc:sldMk cId="2010807828" sldId="428"/>
            <ac:spMk id="3" creationId="{1A8EEE80-09E7-0CA2-B087-1AA998A1B6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855171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24"/>
              </a:spcAft>
            </a:pPr>
            <a:r>
              <a:rPr lang="en-US" sz="1100" dirty="0">
                <a:latin typeface="Calibri" panose="020F0502020204030204" pitchFamily="34" charset="0"/>
                <a:ea typeface="Calibri" panose="020F0502020204030204" pitchFamily="34" charset="0"/>
                <a:cs typeface="Times New Roman" panose="02020603050405020304" pitchFamily="18" charset="0"/>
              </a:rPr>
              <a:t>And you should start now thinking about next year’s District Grant project. If you need ideas for District projects go to our District website and click on My Rotary, then click the Rotary Foundation tab at the top of the page, then click on grants. A listing of all of our District grants are listed so just click any year and the grants done that year will appear.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are possible because Rotarians 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Several years ago, we started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the Annual Fund called Every Rotarian, Every Year. The goal of Every</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Rotarian, Every Year is to encourage support of the Annual Fund and increase Rotarian engagement with the Foundation.</a:t>
            </a:r>
            <a:endParaRPr lang="en-US" sz="1100"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1" baseline="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This effort is based on the idea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every year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possibilities of 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nearly a third of Rotarians making a gift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EREY eligible worldwide,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 even more Rotarians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p>
          <a:p>
            <a:pPr marL="0" marR="0">
              <a:lnSpc>
                <a:spcPct val="150000"/>
              </a:lnSpc>
              <a:spcBef>
                <a:spcPts val="0"/>
              </a:spcBef>
              <a:spcAft>
                <a:spcPts val="800"/>
              </a:spcAft>
            </a:pPr>
            <a:endParaRPr lang="en-US" b="0" i="1" dirty="0"/>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13411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recognize our generous donors who give $1,000 or more to the Annual Fund, PolioPlus Fund, or an approved Foundation grant as Paul Harris Fellows. Donors receive one Foundation recognition point for every U.S. dollar they contribute. They can use those points to name someone </a:t>
            </a:r>
            <a:r>
              <a:rPr kumimoji="0" lang="en-US" sz="1200" b="0" i="0" u="none" strike="noStrike" kern="1200" cap="none" spc="0" normalizeH="0" baseline="0" noProof="0">
                <a:ln>
                  <a:noFill/>
                </a:ln>
                <a:solidFill>
                  <a:prstClr val="black"/>
                </a:solidFill>
                <a:effectLst/>
                <a:uLnTx/>
                <a:uFillTx/>
                <a:latin typeface="Arial" pitchFamily="-107" charset="0"/>
                <a:ea typeface="MS PGothic" pitchFamily="34" charset="-128"/>
                <a:cs typeface="ヒラギノ角ゴ Pro W3" pitchFamily="-107" charset="-128"/>
              </a:rPr>
              <a:t>else as a </a:t>
            </a: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Paul Harris Fellow. It’s the Foundation’s most well-known individual recognition level.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$1,000 contribution can be achieved through one gift or several gifts. Endowment Fund contributions, however, don’t count toward Paul Harris Fellow recognition.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Donors receive a pin and certificate at level one. Those who give $1,000 at subsequent levels receive Multiple Paul Harris Fellow recognition, including a pin with stones that correspond to the recognition amount.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+1 - $2,000 to $2,999 –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+2 - $3,000 to $3,999 –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+3 - $4,000 to $4,999 –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+4 - $5,000 to $5,999 –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+5 - $6,000 to $6,999 –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+6 - $7,000 to $7,999 –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+7 - $8,000 to $8,999 –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Level +8 - $9,000 to $9,999 –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64852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intent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give US$1,000 each year to the Annual Fund, the PolioPlus Fund, or approved Foundation grants. </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Arial" pitchFamily="-107" charset="0"/>
                <a:ea typeface="MS PGothic" pitchFamily="34" charset="-128"/>
                <a:cs typeface="ヒラギノ角ゴ Pro W3" pitchFamily="-107" charset="-128"/>
              </a:rPr>
              <a:t>Paul Harris Society membership has grown from about 10,600 in 84 countries in 2013-14 to more than 25,700 in 145 countries in 2022-23.</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0" fontAlgn="base" latinLnBrk="0" hangingPunct="0">
              <a:lnSpc>
                <a:spcPct val="150000"/>
              </a:lnSpc>
              <a:spcBef>
                <a:spcPts val="0"/>
              </a:spcBef>
              <a:spcAft>
                <a:spcPts val="80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In 2013-14, society members accounted for nearly 11 percent of Annual Fund giving. That reached 1</a:t>
            </a:r>
            <a:r>
              <a:rPr lang="en-US" sz="1200" kern="1200" baseline="0" dirty="0">
                <a:solidFill>
                  <a:schemeClr val="tx1"/>
                </a:solidFill>
                <a:effectLst/>
                <a:latin typeface="Arial" pitchFamily="-107" charset="0"/>
                <a:ea typeface="MS PGothic" pitchFamily="34" charset="-128"/>
                <a:cs typeface="ヒラギノ角ゴ Pro W3" pitchFamily="-107" charset="-128"/>
              </a:rPr>
              <a:t>8.4% </a:t>
            </a:r>
            <a:r>
              <a:rPr lang="en-US" sz="1200" kern="1200" dirty="0">
                <a:solidFill>
                  <a:schemeClr val="tx1"/>
                </a:solidFill>
                <a:effectLst/>
                <a:latin typeface="Arial" pitchFamily="-107" charset="0"/>
                <a:ea typeface="MS PGothic" pitchFamily="34" charset="-128"/>
                <a:cs typeface="ヒラギノ角ゴ Pro W3" pitchFamily="-107" charset="-128"/>
              </a:rPr>
              <a:t>percent in 2022-23. </a:t>
            </a:r>
          </a:p>
          <a:p>
            <a:pPr marL="0" marR="0" indent="0" algn="l" defTabSz="914400" rtl="0" eaLnBrk="0" fontAlgn="base" latinLnBrk="0" hangingPunct="0">
              <a:lnSpc>
                <a:spcPct val="150000"/>
              </a:lnSpc>
              <a:spcBef>
                <a:spcPts val="0"/>
              </a:spcBef>
              <a:spcAft>
                <a:spcPts val="800"/>
              </a:spcAft>
              <a:buClrTx/>
              <a:buSzTx/>
              <a:buFontTx/>
              <a:buNone/>
              <a:tabLst/>
              <a:defRPr/>
            </a:pPr>
            <a:endParaRPr lang="en-US" sz="1200" kern="1200" dirty="0">
              <a:solidFill>
                <a:schemeClr val="tx1"/>
              </a:solidFill>
              <a:effectLst/>
              <a:latin typeface="Arial" pitchFamily="-107" charset="0"/>
              <a:ea typeface="MS PGothic" pitchFamily="34" charset="-128"/>
              <a:cs typeface="Times New Roman" panose="02020603050405020304" pitchFamily="18" charset="0"/>
            </a:endParaRPr>
          </a:p>
          <a:p>
            <a:pPr marL="0" marR="0" indent="0" algn="l" defTabSz="914400" rtl="0" eaLnBrk="0" fontAlgn="base" latinLnBrk="0" hangingPunct="0">
              <a:lnSpc>
                <a:spcPct val="150000"/>
              </a:lnSpc>
              <a:spcBef>
                <a:spcPts val="0"/>
              </a:spcBef>
              <a:spcAft>
                <a:spcPts val="800"/>
              </a:spcAft>
              <a:buClrTx/>
              <a:buSzTx/>
              <a:buFontTx/>
              <a:buNone/>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the district. It means that each year, the district can rely on gifts from these donors to fund meaningful district and global grant projects. </a:t>
            </a:r>
          </a:p>
          <a:p>
            <a:pPr marL="0" marR="0" indent="0" algn="l" defTabSz="914400" rtl="0" eaLnBrk="0" fontAlgn="base" latinLnBrk="0" hangingPunct="0">
              <a:lnSpc>
                <a:spcPct val="150000"/>
              </a:lnSpc>
              <a:spcBef>
                <a:spcPts val="0"/>
              </a:spcBef>
              <a:spcAft>
                <a:spcPts val="800"/>
              </a:spcAft>
              <a:buClrTx/>
              <a:buSzTx/>
              <a:buFontTx/>
              <a:buNone/>
              <a:tabLst/>
              <a:defRPr/>
            </a:pPr>
            <a:endParaRPr lang="en-US" sz="1200" kern="1200" dirty="0">
              <a:solidFill>
                <a:schemeClr val="tx1"/>
              </a:solidFill>
              <a:effectLst/>
              <a:latin typeface="Arial Narrow" panose="020B0606020202030204" pitchFamily="34" charset="0"/>
              <a:ea typeface="MS PGothic" pitchFamily="34" charset="-128"/>
              <a:cs typeface="Times New Roman" panose="02020603050405020304" pitchFamily="18" charset="0"/>
            </a:endParaRPr>
          </a:p>
          <a:p>
            <a:pPr marL="0" marR="0" indent="0" algn="l" defTabSz="914400" rtl="0" eaLnBrk="0" fontAlgn="base" latinLnBrk="0" hangingPunct="0">
              <a:lnSpc>
                <a:spcPct val="150000"/>
              </a:lnSpc>
              <a:spcBef>
                <a:spcPts val="0"/>
              </a:spcBef>
              <a:spcAft>
                <a:spcPts val="800"/>
              </a:spcAft>
              <a:buClrTx/>
              <a:buSzTx/>
              <a:buFontTx/>
              <a:buNone/>
              <a:tabLst/>
              <a:defRPr/>
            </a:pPr>
            <a:r>
              <a:rPr lang="en-US" sz="1200" kern="1200" dirty="0">
                <a:solidFill>
                  <a:schemeClr val="tx1"/>
                </a:solidFill>
                <a:effectLst/>
                <a:latin typeface="Arial Narrow" panose="020B0606020202030204" pitchFamily="34" charset="0"/>
                <a:ea typeface="MS PGothic" pitchFamily="34" charset="-128"/>
                <a:cs typeface="Times New Roman" panose="02020603050405020304" pitchFamily="18" charset="0"/>
              </a:rPr>
              <a:t>Find more resources</a:t>
            </a:r>
            <a:r>
              <a:rPr lang="en-US" sz="1200" kern="1200" baseline="0" dirty="0">
                <a:solidFill>
                  <a:schemeClr val="tx1"/>
                </a:solidFill>
                <a:effectLst/>
                <a:latin typeface="Arial Narrow" panose="020B0606020202030204" pitchFamily="34" charset="0"/>
                <a:ea typeface="MS PGothic" pitchFamily="34" charset="-128"/>
                <a:cs typeface="Times New Roman" panose="02020603050405020304" pitchFamily="18" charset="0"/>
              </a:rPr>
              <a:t> at rotary.org/</a:t>
            </a:r>
            <a:r>
              <a:rPr lang="en-US" sz="1200" kern="1200" baseline="0" dirty="0" err="1">
                <a:solidFill>
                  <a:schemeClr val="tx1"/>
                </a:solidFill>
                <a:effectLst/>
                <a:latin typeface="Arial Narrow" panose="020B0606020202030204" pitchFamily="34" charset="0"/>
                <a:ea typeface="MS PGothic" pitchFamily="34" charset="-128"/>
                <a:cs typeface="Times New Roman" panose="02020603050405020304" pitchFamily="18" charset="0"/>
              </a:rPr>
              <a:t>phs</a:t>
            </a:r>
            <a:r>
              <a:rPr lang="en-US" sz="1200" kern="1200" baseline="0" dirty="0">
                <a:solidFill>
                  <a:schemeClr val="tx1"/>
                </a:solidFill>
                <a:effectLst/>
                <a:latin typeface="Arial Narrow" panose="020B0606020202030204" pitchFamily="34" charset="0"/>
                <a:ea typeface="MS PGothic" pitchFamily="34" charset="-128"/>
                <a:cs typeface="Times New Roman" panose="02020603050405020304" pitchFamily="18" charset="0"/>
              </a:rPr>
              <a:t> </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293522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with an average of $100 in giving per member, with every member contributing at least $25 to the Annual Fund. </a:t>
            </a:r>
          </a:p>
          <a:p>
            <a:pPr marL="342900" marR="0" lvl="0" indent="-342900">
              <a:lnSpc>
                <a:spcPct val="150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with an average of $100 in giving per member, with every member contributing at least $25 to any Foundation fund.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4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in which every active member is a Paul Harris Fellow at the time the district governor requests the banner. This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in which all members contribute at least $1,000 to the Annual Fund, PolioPlus Fund, or an approved global grant during a given Rotary year.</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a:t>
            </a: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228796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Who here is enrolled in Rotary Direct?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Of those who aren’t,</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have you</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 considered the benefits of automating your giving through Rotary Direct?</a:t>
            </a:r>
          </a:p>
          <a:p>
            <a:pPr marL="45720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[Speaker:</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If you’re enrolled in Rotary Direct, explain your reasons for automating your giving.</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One of the easiest and most secure ways for us to support our Foundation is through Rotary’s recurring giving program, Rotary Direct. You choose the amount, contribution method, and frequency that works for you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monthly, quarterly, or annually.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Direct offers many benefits to donors, with convenience top among them. By automating your giving, you no longer have to remember to donate multiple times, and you make steady progress toward your philanthropic goals.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enroll through the Foundation’s secure online contribution system, which can accept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14 currencies.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If</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your country’s currency isn’t listed, you can use a U.S. credit card to enroll. </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Note the quick link to enroll: my.rotary.org/rotary-direct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[Please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n</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ote: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Recurring giving programs may differ by country. Contact the Rotary office in your area for more information.]</a:t>
            </a: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1533269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349690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Rotarians,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generosity of our members and the good work that Rotary does haven’t gone unrecognized. </a:t>
            </a:r>
            <a:r>
              <a:rPr lang="en-US" sz="1200" strike="noStrike" dirty="0">
                <a:effectLst/>
                <a:latin typeface="Arial Narrow" panose="020B0606020202030204" pitchFamily="34" charset="0"/>
                <a:ea typeface="Calibri" panose="020F0502020204030204" pitchFamily="34" charset="0"/>
                <a:cs typeface="Times New Roman" panose="02020603050405020304" pitchFamily="18" charset="0"/>
              </a:rPr>
              <a:t>We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received top ratings from Charity Navigator, the leading evaluator of nonprofits in the U.S. It rated the Foundation No. 1</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of “</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10 of the Best Charities Everyone’s Heard Of,”</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recognition of our exceptional impact, accountability, and transparency. </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for the second consecutive year, CNBC named us one of the top 10 charities changing the world. </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addition to these accomplishments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the Foundation celebrated its centennial in 2016-17 — a milestone that few other organizations reach. </a:t>
            </a:r>
          </a:p>
          <a:p>
            <a:pPr marL="0" marR="0">
              <a:lnSpc>
                <a:spcPct val="115000"/>
              </a:lnSpc>
              <a:spcBef>
                <a:spcPts val="0"/>
              </a:spcBef>
              <a:spcAft>
                <a:spcPts val="800"/>
              </a:spcAft>
            </a:pPr>
            <a:endParaRPr lang="en-US" altLang="en-US" sz="1200" dirty="0">
              <a:effectLst/>
              <a:latin typeface="Arial Narrow" panose="020B0606020202030204" pitchFamily="34" charset="0"/>
              <a:ea typeface="ＭＳ Ｐゴシック" pitchFamily="34" charset="-128"/>
              <a:cs typeface="Times New Roman" panose="02020603050405020304" pitchFamily="18" charset="0"/>
            </a:endParaRPr>
          </a:p>
          <a:p>
            <a:pPr marL="0" marR="0" indent="0" algn="l" defTabSz="914400" rtl="0" eaLnBrk="0" fontAlgn="base" latinLnBrk="0" hangingPunct="0">
              <a:lnSpc>
                <a:spcPct val="115000"/>
              </a:lnSpc>
              <a:spcBef>
                <a:spcPts val="0"/>
              </a:spcBef>
              <a:spcAft>
                <a:spcPts val="800"/>
              </a:spcAft>
              <a:buClrTx/>
              <a:buSzTx/>
              <a:buFontTx/>
              <a:buNone/>
              <a:tabLst/>
              <a:defRPr/>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*Statistics are </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from Rotary’s 2018-19 annual report.</a:t>
            </a: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162555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seven causes — or areas of focus — that build international relationships, improve lives, and promote a more peaceful world.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Rotary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seven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and alleviating poverty.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(Note: The Environment will join our Areas of Focus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as the 7</a:t>
            </a:r>
            <a:r>
              <a:rPr lang="en-US" sz="1200"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on July 1,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890281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83826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from the Rotary.org website showing just a few of the different ways to donate to the Rotary Foundation SHARE.</a:t>
            </a:r>
          </a:p>
          <a:p>
            <a:endParaRPr lang="en-US" dirty="0"/>
          </a:p>
          <a:p>
            <a:r>
              <a:rPr lang="en-US" dirty="0"/>
              <a:t>The one we are going to focus on today is the Annual Fund.</a:t>
            </a:r>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5</a:t>
            </a:fld>
            <a:endParaRPr lang="en-US" altLang="en-US" dirty="0"/>
          </a:p>
        </p:txBody>
      </p:sp>
    </p:spTree>
    <p:extLst>
      <p:ext uri="{BB962C8B-B14F-4D97-AF65-F5344CB8AC3E}">
        <p14:creationId xmlns:p14="http://schemas.microsoft.com/office/powerpoint/2010/main" val="309191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I ask people why they support the Annual Fund, many say it’s because, with our Foundation, you get something back when you give. When you contribute to the Annual Fund-SHARE, half of your gift becomes available for your district and clubs to use however they want.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this example,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example, if you make a gift of $1,000 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The investment earnings historically have been used to pay for the Foundation’s operating costs.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your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Half the contribution, or $500 </a:t>
            </a: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in this case, becomes part of your district’s District Designated Funds (also known as DDF). This is the money your district uses to help fund local and international projects. Your district decides how to use it.</a:t>
            </a: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The other half goes to the World Fund. These funds are used for worldwide grants, Foundation programs available for all Rotary districts, grant matches, or aid where the Trustees determine the need is greatest.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are active with both district 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2020-21 are from contributions made in 2017-18.)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your members to support the Foundation consistently.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09753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Arial Narrow" panose="020B0606020202030204" pitchFamily="34" charset="0"/>
                <a:ea typeface="Calibri" panose="020F0502020204030204" pitchFamily="34" charset="0"/>
                <a:cs typeface="Times New Roman" panose="02020603050405020304" pitchFamily="18" charset="0"/>
              </a:rPr>
              <a:t>Our District participates in both Global and District Grants, which helps us see the full impact of gifts you make to Our Foundation.</a:t>
            </a:r>
          </a:p>
          <a:p>
            <a:pPr defTabSz="942289"/>
            <a:endParaRPr lang="en-US" dirty="0">
              <a:latin typeface="Arial Narrow" panose="020B0606020202030204" pitchFamily="34" charset="0"/>
              <a:ea typeface="Calibri" panose="020F0502020204030204" pitchFamily="34" charset="0"/>
              <a:cs typeface="Times New Roman" panose="02020603050405020304" pitchFamily="18" charset="0"/>
            </a:endParaRPr>
          </a:p>
          <a:p>
            <a:pPr defTabSz="942289"/>
            <a:r>
              <a:rPr lang="en-US" dirty="0">
                <a:latin typeface="Arial Narrow" panose="020B0606020202030204" pitchFamily="34" charset="0"/>
                <a:ea typeface="Calibri" panose="020F0502020204030204" pitchFamily="34" charset="0"/>
                <a:cs typeface="Times New Roman" panose="02020603050405020304" pitchFamily="18" charset="0"/>
              </a:rPr>
              <a:t>I’ve listed a few Recent Global Grant Projects sponsored by clubs in our District. </a:t>
            </a:r>
          </a:p>
          <a:p>
            <a:pPr defTabSz="942289"/>
            <a:endParaRPr lang="en-US" dirty="0">
              <a:latin typeface="Arial Narrow" panose="020B0606020202030204" pitchFamily="34" charset="0"/>
              <a:ea typeface="Calibri" panose="020F0502020204030204" pitchFamily="34" charset="0"/>
              <a:cs typeface="Times New Roman" panose="02020603050405020304" pitchFamily="18" charset="0"/>
            </a:endParaRPr>
          </a:p>
          <a:p>
            <a:pPr defTabSz="942289"/>
            <a:r>
              <a:rPr lang="en-US" dirty="0">
                <a:latin typeface="Arial Narrow" panose="020B0606020202030204" pitchFamily="34" charset="0"/>
                <a:ea typeface="Calibri" panose="020F0502020204030204" pitchFamily="34" charset="0"/>
                <a:cs typeface="Times New Roman" panose="02020603050405020304" pitchFamily="18" charset="0"/>
              </a:rPr>
              <a:t>Medical equipment for the </a:t>
            </a:r>
            <a:r>
              <a:rPr lang="en-US" dirty="0" err="1">
                <a:latin typeface="Arial Narrow" panose="020B0606020202030204" pitchFamily="34" charset="0"/>
                <a:ea typeface="Calibri" panose="020F0502020204030204" pitchFamily="34" charset="0"/>
                <a:cs typeface="Times New Roman" panose="02020603050405020304" pitchFamily="18" charset="0"/>
              </a:rPr>
              <a:t>Koutiala</a:t>
            </a:r>
            <a:r>
              <a:rPr lang="en-US" dirty="0">
                <a:latin typeface="Arial Narrow" panose="020B0606020202030204" pitchFamily="34" charset="0"/>
                <a:ea typeface="Calibri" panose="020F0502020204030204" pitchFamily="34" charset="0"/>
                <a:cs typeface="Times New Roman" panose="02020603050405020304" pitchFamily="18" charset="0"/>
              </a:rPr>
              <a:t> Women’s Hospital in Mali supported by Omaha Night Rotary dramatically and measurably improved maternal and child health and welfare for thousands of women and children served by the hospital.</a:t>
            </a:r>
          </a:p>
          <a:p>
            <a:pPr defTabSz="942289"/>
            <a:endParaRPr lang="en-US" dirty="0">
              <a:latin typeface="Arial Narrow" panose="020B0606020202030204" pitchFamily="34" charset="0"/>
              <a:ea typeface="Calibri" panose="020F0502020204030204" pitchFamily="34" charset="0"/>
              <a:cs typeface="Times New Roman" panose="02020603050405020304" pitchFamily="18" charset="0"/>
            </a:endParaRPr>
          </a:p>
          <a:p>
            <a:pPr defTabSz="942289"/>
            <a:r>
              <a:rPr lang="en-US" dirty="0">
                <a:latin typeface="Arial Narrow" panose="020B0606020202030204" pitchFamily="34" charset="0"/>
                <a:ea typeface="Calibri" panose="020F0502020204030204" pitchFamily="34" charset="0"/>
                <a:cs typeface="Times New Roman" panose="02020603050405020304" pitchFamily="18" charset="0"/>
              </a:rPr>
              <a:t>Our Seward Rotary Club will provided beds for a hurricane-ravaged hospital in The Bahamas.</a:t>
            </a:r>
          </a:p>
          <a:p>
            <a:pPr defTabSz="942289"/>
            <a:endParaRPr lang="en-US" dirty="0">
              <a:latin typeface="Arial Narrow" panose="020B0606020202030204" pitchFamily="34" charset="0"/>
              <a:ea typeface="Calibri" panose="020F0502020204030204" pitchFamily="34" charset="0"/>
              <a:cs typeface="Times New Roman" panose="02020603050405020304" pitchFamily="18" charset="0"/>
            </a:endParaRPr>
          </a:p>
          <a:p>
            <a:pPr defTabSz="942289"/>
            <a:r>
              <a:rPr lang="en-US" dirty="0">
                <a:latin typeface="Arial Narrow" panose="020B0606020202030204" pitchFamily="34" charset="0"/>
                <a:ea typeface="Calibri" panose="020F0502020204030204" pitchFamily="34" charset="0"/>
                <a:cs typeface="Times New Roman" panose="02020603050405020304" pitchFamily="18" charset="0"/>
              </a:rPr>
              <a:t>And featured in the photograph, a project by Suburban Rotary established a science curriculum for girls at the </a:t>
            </a:r>
            <a:r>
              <a:rPr lang="en-US" dirty="0" err="1">
                <a:latin typeface="Arial Narrow" panose="020B0606020202030204" pitchFamily="34" charset="0"/>
                <a:ea typeface="Calibri" panose="020F0502020204030204" pitchFamily="34" charset="0"/>
                <a:cs typeface="Times New Roman" panose="02020603050405020304" pitchFamily="18" charset="0"/>
              </a:rPr>
              <a:t>Zabuli</a:t>
            </a:r>
            <a:r>
              <a:rPr lang="en-US" dirty="0">
                <a:latin typeface="Arial Narrow" panose="020B0606020202030204" pitchFamily="34" charset="0"/>
                <a:ea typeface="Calibri" panose="020F0502020204030204" pitchFamily="34" charset="0"/>
                <a:cs typeface="Times New Roman" panose="02020603050405020304" pitchFamily="18" charset="0"/>
              </a:rPr>
              <a:t> education center in Afghanistan. Girls who participated in the curriculum competed in a nationwide science competition and won the top prize.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3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seen what our </a:t>
            </a:r>
            <a:r>
              <a:rPr lang="en-US" dirty="0" err="1"/>
              <a:t>distict</a:t>
            </a:r>
            <a:r>
              <a:rPr lang="en-US" dirty="0"/>
              <a:t> has done recently but here’s what the global impact of our donations make when our global grants are matched by the world fund.</a:t>
            </a:r>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18345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24"/>
              </a:spcAft>
            </a:pPr>
            <a:r>
              <a:rPr lang="en-US" sz="1100" dirty="0">
                <a:latin typeface="Calibri" panose="020F0502020204030204" pitchFamily="34" charset="0"/>
                <a:ea typeface="Calibri" panose="020F0502020204030204" pitchFamily="34" charset="0"/>
                <a:cs typeface="Times New Roman" panose="02020603050405020304" pitchFamily="18" charset="0"/>
              </a:rPr>
              <a:t>District Grants are for projects right here at home. Our District supports dozens of such grants every year. This year we had two rounds of grants because we had money left over from the first round. Unfortunately, we could not fund All of the requests from the second round of applications.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28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32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568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97A94E25-127B-4C48-AF96-44BA7B823777}" type="slidenum">
              <a:rPr lang="en-US" smtClean="0"/>
              <a:pPr/>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79" r:id="rId2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6BAA5D0-0EC3-48B3-8B71-C05A7A297150}"/>
              </a:ext>
            </a:extLst>
          </p:cNvPr>
          <p:cNvSpPr>
            <a:spLocks noGrp="1"/>
          </p:cNvSpPr>
          <p:nvPr>
            <p:ph type="body" sz="quarter" idx="14"/>
          </p:nvPr>
        </p:nvSpPr>
        <p:spPr/>
        <p:txBody>
          <a:bodyPr>
            <a:normAutofit lnSpcReduction="10000"/>
          </a:bodyPr>
          <a:lstStyle/>
          <a:p>
            <a:r>
              <a:rPr lang="en-US" dirty="0">
                <a:solidFill>
                  <a:srgbClr val="01B4E7"/>
                </a:solidFill>
              </a:rPr>
              <a:t>THE ROTARY FOUNDATION</a:t>
            </a:r>
          </a:p>
        </p:txBody>
      </p:sp>
      <p:sp>
        <p:nvSpPr>
          <p:cNvPr id="11" name="Subtitle 10">
            <a:extLst>
              <a:ext uri="{FF2B5EF4-FFF2-40B4-BE49-F238E27FC236}">
                <a16:creationId xmlns:a16="http://schemas.microsoft.com/office/drawing/2014/main" id="{F5BF5BF4-0702-4C28-8FC1-612DFF051C49}"/>
              </a:ext>
            </a:extLst>
          </p:cNvPr>
          <p:cNvSpPr>
            <a:spLocks noGrp="1"/>
          </p:cNvSpPr>
          <p:nvPr>
            <p:ph type="subTitle" idx="1"/>
          </p:nvPr>
        </p:nvSpPr>
        <p:spPr/>
        <p:txBody>
          <a:bodyPr/>
          <a:lstStyle/>
          <a:p>
            <a:r>
              <a:rPr lang="en-US" dirty="0"/>
              <a:t>Doing Good in the World</a:t>
            </a:r>
          </a:p>
        </p:txBody>
      </p:sp>
      <p:sp>
        <p:nvSpPr>
          <p:cNvPr id="5" name="Slide Number Placeholder 4">
            <a:extLst>
              <a:ext uri="{FF2B5EF4-FFF2-40B4-BE49-F238E27FC236}">
                <a16:creationId xmlns:a16="http://schemas.microsoft.com/office/drawing/2014/main" id="{3AF02CC5-9061-4C17-BEB5-A44BFFA5188A}"/>
              </a:ext>
            </a:extLst>
          </p:cNvPr>
          <p:cNvSpPr>
            <a:spLocks noGrp="1"/>
          </p:cNvSpPr>
          <p:nvPr>
            <p:ph type="sldNum" sz="quarter" idx="12"/>
          </p:nvPr>
        </p:nvSpPr>
        <p:spPr/>
        <p:txBody>
          <a:bodyPr/>
          <a:lstStyle/>
          <a:p>
            <a:fld id="{97A94E25-127B-4C48-AF96-44BA7B823777}" type="slidenum">
              <a:rPr lang="en-US" smtClean="0"/>
              <a:pPr/>
              <a:t>1</a:t>
            </a:fld>
            <a:endParaRPr lang="en-US" dirty="0"/>
          </a:p>
        </p:txBody>
      </p:sp>
      <p:pic>
        <p:nvPicPr>
          <p:cNvPr id="8" name="Picture Placeholder 7">
            <a:extLst>
              <a:ext uri="{FF2B5EF4-FFF2-40B4-BE49-F238E27FC236}">
                <a16:creationId xmlns:a16="http://schemas.microsoft.com/office/drawing/2014/main" id="{B090A54E-100C-4037-851E-6D2CBA61CF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316" b="29316"/>
          <a:stretch>
            <a:fillRect/>
          </a:stretch>
        </p:blipFill>
        <p:spPr/>
      </p:pic>
      <p:pic>
        <p:nvPicPr>
          <p:cNvPr id="13" name="Picture 12" descr="A group of people performing on a counter&#10;&#10;Description automatically generated">
            <a:extLst>
              <a:ext uri="{FF2B5EF4-FFF2-40B4-BE49-F238E27FC236}">
                <a16:creationId xmlns:a16="http://schemas.microsoft.com/office/drawing/2014/main" id="{C6502650-811E-429C-A6D1-F0A88C7A33D5}"/>
              </a:ext>
            </a:extLst>
          </p:cNvPr>
          <p:cNvPicPr>
            <a:picLocks noChangeAspect="1"/>
          </p:cNvPicPr>
          <p:nvPr/>
        </p:nvPicPr>
        <p:blipFill rotWithShape="1">
          <a:blip r:embed="rId4">
            <a:extLst>
              <a:ext uri="{28A0092B-C50C-407E-A947-70E740481C1C}">
                <a14:useLocalDpi xmlns:a14="http://schemas.microsoft.com/office/drawing/2010/main" val="0"/>
              </a:ext>
            </a:extLst>
          </a:blip>
          <a:srcRect t="16394" b="21390"/>
          <a:stretch/>
        </p:blipFill>
        <p:spPr>
          <a:xfrm>
            <a:off x="-1" y="0"/>
            <a:ext cx="12159831" cy="5043713"/>
          </a:xfrm>
          <a:prstGeom prst="rect">
            <a:avLst/>
          </a:prstGeom>
        </p:spPr>
      </p:pic>
    </p:spTree>
    <p:extLst>
      <p:ext uri="{BB962C8B-B14F-4D97-AF65-F5344CB8AC3E}">
        <p14:creationId xmlns:p14="http://schemas.microsoft.com/office/powerpoint/2010/main" val="3051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42900" y="458111"/>
            <a:ext cx="11506200" cy="987551"/>
          </a:xfrm>
        </p:spPr>
        <p:txBody>
          <a:bodyPr>
            <a:normAutofit/>
          </a:bodyPr>
          <a:lstStyle/>
          <a:p>
            <a:r>
              <a:rPr lang="en-US" dirty="0"/>
              <a:t>District grants – Next Year</a:t>
            </a:r>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1"/>
          <p:cNvSpPr>
            <a:spLocks noGrp="1"/>
          </p:cNvSpPr>
          <p:nvPr>
            <p:ph idx="1"/>
          </p:nvPr>
        </p:nvSpPr>
        <p:spPr>
          <a:xfrm>
            <a:off x="938464" y="1871217"/>
            <a:ext cx="10335126" cy="4034896"/>
          </a:xfrm>
        </p:spPr>
        <p:txBody>
          <a:bodyPr>
            <a:normAutofit/>
          </a:bodyPr>
          <a:lstStyle/>
          <a:p>
            <a:pPr marL="0" marR="0" indent="0">
              <a:spcBef>
                <a:spcPts val="0"/>
              </a:spcBef>
              <a:spcAft>
                <a:spcPts val="0"/>
              </a:spcAft>
              <a:buNone/>
            </a:pPr>
            <a:r>
              <a:rPr lang="en-US" sz="3600" b="1" kern="1200" dirty="0">
                <a:effectLst/>
                <a:latin typeface="Calibri" panose="020F0502020204030204" pitchFamily="34" charset="0"/>
                <a:ea typeface="Times New Roman" panose="02020603050405020304" pitchFamily="18" charset="0"/>
                <a:cs typeface="Times New Roman" panose="02020603050405020304" pitchFamily="18" charset="0"/>
              </a:rPr>
              <a:t>Your Club should apply for a District Grant in 2024-25</a:t>
            </a:r>
          </a:p>
          <a:p>
            <a:pPr marL="0" marR="0" indent="0">
              <a:spcBef>
                <a:spcPts val="0"/>
              </a:spcBef>
              <a:spcAft>
                <a:spcPts val="0"/>
              </a:spcAft>
              <a:buNone/>
            </a:pPr>
            <a:endParaRPr lang="en-US" sz="3600" b="1"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600" kern="1200" dirty="0">
                <a:effectLst/>
                <a:latin typeface="Calibri" panose="020F0502020204030204" pitchFamily="34" charset="0"/>
                <a:ea typeface="Times New Roman" panose="02020603050405020304" pitchFamily="18" charset="0"/>
                <a:cs typeface="Times New Roman" panose="02020603050405020304" pitchFamily="18" charset="0"/>
              </a:rPr>
              <a:t>Start now planning for the next Rotary year</a:t>
            </a:r>
          </a:p>
          <a:p>
            <a:pPr marL="342900" marR="0" lvl="0" indent="-342900">
              <a:spcBef>
                <a:spcPts val="0"/>
              </a:spcBef>
              <a:spcAft>
                <a:spcPts val="0"/>
              </a:spcAft>
              <a:buFont typeface="Arial" panose="020B0604020202020204" pitchFamily="34" charset="0"/>
              <a:buChar char="•"/>
              <a:tabLst>
                <a:tab pos="4572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Matching Grants up to $1,500 (or more if partnering with other clubs)</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600" kern="1200" dirty="0">
                <a:effectLst/>
                <a:latin typeface="Calibri" panose="020F0502020204030204" pitchFamily="34" charset="0"/>
                <a:ea typeface="Times New Roman" panose="02020603050405020304" pitchFamily="18" charset="0"/>
                <a:cs typeface="Times New Roman" panose="02020603050405020304" pitchFamily="18" charset="0"/>
              </a:rPr>
              <a:t>Form a committee to think about needs in the community</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600" kern="1200" dirty="0">
                <a:effectLst/>
                <a:latin typeface="Calibri" panose="020F0502020204030204" pitchFamily="34" charset="0"/>
                <a:ea typeface="Times New Roman" panose="02020603050405020304" pitchFamily="18" charset="0"/>
                <a:cs typeface="Times New Roman" panose="02020603050405020304" pitchFamily="18" charset="0"/>
              </a:rPr>
              <a:t>Two or more Club Members attend District Grant Management Seminars in April </a:t>
            </a:r>
            <a:r>
              <a:rPr lang="en-US" sz="2600" dirty="0">
                <a:latin typeface="Calibri" panose="020F0502020204030204" pitchFamily="34" charset="0"/>
                <a:ea typeface="Times New Roman" panose="02020603050405020304" pitchFamily="18" charset="0"/>
                <a:cs typeface="Times New Roman" panose="02020603050405020304" pitchFamily="18" charset="0"/>
              </a:rPr>
              <a:t>and</a:t>
            </a:r>
            <a:r>
              <a:rPr lang="en-US" sz="2600" kern="1200" dirty="0">
                <a:effectLst/>
                <a:latin typeface="Calibri" panose="020F0502020204030204" pitchFamily="34" charset="0"/>
                <a:ea typeface="Times New Roman" panose="02020603050405020304" pitchFamily="18" charset="0"/>
                <a:cs typeface="Times New Roman" panose="02020603050405020304" pitchFamily="18" charset="0"/>
              </a:rPr>
              <a:t> May 2024 (via Zoom)</a:t>
            </a:r>
          </a:p>
          <a:p>
            <a:pPr marL="342900" marR="0" lvl="0" indent="-342900">
              <a:spcBef>
                <a:spcPts val="0"/>
              </a:spcBef>
              <a:spcAft>
                <a:spcPts val="0"/>
              </a:spcAft>
              <a:buFont typeface="Arial" panose="020B0604020202020204" pitchFamily="34" charset="0"/>
              <a:buChar char="•"/>
              <a:tabLst>
                <a:tab pos="4572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Sign Memorandum of Understanding</a:t>
            </a:r>
          </a:p>
          <a:p>
            <a:pPr marL="342900" marR="0" lvl="0" indent="-342900">
              <a:spcBef>
                <a:spcPts val="0"/>
              </a:spcBef>
              <a:spcAft>
                <a:spcPts val="0"/>
              </a:spcAft>
              <a:buFont typeface="Arial" panose="020B0604020202020204" pitchFamily="34" charset="0"/>
              <a:buChar char="•"/>
              <a:tabLst>
                <a:tab pos="457200" algn="l"/>
              </a:tabLst>
            </a:pPr>
            <a:r>
              <a:rPr lang="en-US" sz="2600" dirty="0">
                <a:latin typeface="Calibri" panose="020F0502020204030204" pitchFamily="34" charset="0"/>
                <a:ea typeface="Times New Roman" panose="02020603050405020304" pitchFamily="18" charset="0"/>
                <a:cs typeface="Times New Roman" panose="02020603050405020304" pitchFamily="18" charset="0"/>
              </a:rPr>
              <a:t>Set Foundation, Polio and Membership Goals in </a:t>
            </a:r>
            <a:r>
              <a:rPr lang="en-US" sz="2600" dirty="0" err="1">
                <a:latin typeface="Calibri" panose="020F0502020204030204" pitchFamily="34" charset="0"/>
                <a:ea typeface="Times New Roman" panose="02020603050405020304" pitchFamily="18" charset="0"/>
                <a:cs typeface="Times New Roman" panose="02020603050405020304" pitchFamily="18" charset="0"/>
              </a:rPr>
              <a:t>Clubrunner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600" kern="1200" dirty="0">
                <a:effectLst/>
                <a:latin typeface="Calibri" panose="020F0502020204030204" pitchFamily="34" charset="0"/>
                <a:ea typeface="Times New Roman" panose="02020603050405020304" pitchFamily="18" charset="0"/>
                <a:cs typeface="Times New Roman" panose="02020603050405020304" pitchFamily="18" charset="0"/>
              </a:rPr>
              <a:t>Finalize your grant application and submit by May 31</a:t>
            </a:r>
            <a:endParaRPr lang="en-US" dirty="0"/>
          </a:p>
          <a:p>
            <a:endParaRPr lang="en-US" dirty="0"/>
          </a:p>
          <a:p>
            <a:endParaRPr lang="en-US" dirty="0"/>
          </a:p>
        </p:txBody>
      </p:sp>
    </p:spTree>
    <p:extLst>
      <p:ext uri="{BB962C8B-B14F-4D97-AF65-F5344CB8AC3E}">
        <p14:creationId xmlns:p14="http://schemas.microsoft.com/office/powerpoint/2010/main" val="171017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9" y="0"/>
            <a:ext cx="11506200" cy="1540042"/>
          </a:xfrm>
        </p:spPr>
        <p:txBody>
          <a:bodyPr/>
          <a:lstStyle/>
          <a:p>
            <a:pPr lvl="0"/>
            <a:r>
              <a:rPr lang="en-US" dirty="0"/>
              <a:t>Every </a:t>
            </a:r>
            <a:r>
              <a:rPr lang="en-US" dirty="0" err="1"/>
              <a:t>rotarian</a:t>
            </a:r>
            <a:r>
              <a:rPr lang="en-US" dirty="0"/>
              <a:t>, every year</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0999" y="2112214"/>
            <a:ext cx="8497958" cy="2633571"/>
          </a:xfrm>
        </p:spPr>
        <p:txBody>
          <a:bodyPr>
            <a:normAutofit fontScale="85000" lnSpcReduction="20000"/>
          </a:bodyPr>
          <a:lstStyle/>
          <a:p>
            <a:pPr marL="0" indent="0">
              <a:lnSpc>
                <a:spcPct val="110000"/>
              </a:lnSpc>
              <a:buNone/>
            </a:pPr>
            <a:r>
              <a:rPr lang="en-US" dirty="0"/>
              <a:t>Did you know that donors who gave a gift between $100 - $249 contributed over $25 million to the Foundation last year? When every Rotarian gives every year, it makes Doing Good in the World possible through life-changing, sustainable projects. </a:t>
            </a:r>
          </a:p>
          <a:p>
            <a:pPr marL="0" indent="0">
              <a:buNone/>
            </a:pPr>
            <a:endParaRPr lang="en-US" dirty="0"/>
          </a:p>
          <a:p>
            <a:pPr marL="0" indent="0">
              <a:buNone/>
            </a:pPr>
            <a:r>
              <a:rPr lang="en-US" dirty="0"/>
              <a:t>$427 million raised by the Foundation </a:t>
            </a:r>
            <a:r>
              <a:rPr lang="en-US" sz="1300" dirty="0"/>
              <a:t>(*2022-2023 unaudited figures)</a:t>
            </a:r>
          </a:p>
          <a:p>
            <a:pPr marL="0" indent="0">
              <a:buNone/>
            </a:pPr>
            <a:r>
              <a:rPr lang="en-US" dirty="0"/>
              <a:t>$278.8 Million in Program awards </a:t>
            </a:r>
          </a:p>
          <a:p>
            <a:pPr marL="0" indent="0">
              <a:buNone/>
            </a:pPr>
            <a:r>
              <a:rPr lang="en-US" dirty="0"/>
              <a:t>More than 30% of Rotarians supported the Annual Fund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78" y="5001491"/>
            <a:ext cx="2272015" cy="1377973"/>
          </a:xfrm>
          <a:prstGeom prst="rect">
            <a:avLst/>
          </a:prstGeom>
        </p:spPr>
      </p:pic>
      <p:pic>
        <p:nvPicPr>
          <p:cNvPr id="6" name="Picture 5" descr="A person holding a sign&#10;&#10;Description automatically generated">
            <a:extLst>
              <a:ext uri="{FF2B5EF4-FFF2-40B4-BE49-F238E27FC236}">
                <a16:creationId xmlns:a16="http://schemas.microsoft.com/office/drawing/2014/main" id="{5D480FB8-E4DE-4661-A105-AEF9A1D19AC7}"/>
              </a:ext>
            </a:extLst>
          </p:cNvPr>
          <p:cNvPicPr>
            <a:picLocks noChangeAspect="1"/>
          </p:cNvPicPr>
          <p:nvPr/>
        </p:nvPicPr>
        <p:blipFill rotWithShape="1">
          <a:blip r:embed="rId4">
            <a:extLst>
              <a:ext uri="{28A0092B-C50C-407E-A947-70E740481C1C}">
                <a14:useLocalDpi xmlns:a14="http://schemas.microsoft.com/office/drawing/2010/main" val="0"/>
              </a:ext>
            </a:extLst>
          </a:blip>
          <a:srcRect t="501"/>
          <a:stretch/>
        </p:blipFill>
        <p:spPr>
          <a:xfrm>
            <a:off x="9299438" y="1664481"/>
            <a:ext cx="2374784" cy="5077949"/>
          </a:xfrm>
          <a:prstGeom prst="rect">
            <a:avLst/>
          </a:prstGeom>
        </p:spPr>
      </p:pic>
    </p:spTree>
    <p:extLst>
      <p:ext uri="{BB962C8B-B14F-4D97-AF65-F5344CB8AC3E}">
        <p14:creationId xmlns:p14="http://schemas.microsoft.com/office/powerpoint/2010/main" val="269639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00259" y="1929504"/>
            <a:ext cx="4978400" cy="1135062"/>
          </a:xfrm>
        </p:spPr>
        <p:txBody>
          <a:bodyPr/>
          <a:lstStyle/>
          <a:p>
            <a:pPr lvl="0"/>
            <a:r>
              <a:rPr lang="en-US" dirty="0"/>
              <a:t>PAUL HARRIS FELLOW</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91792" y="3171596"/>
            <a:ext cx="4986867" cy="3003917"/>
          </a:xfrm>
        </p:spPr>
        <p:txBody>
          <a:bodyPr>
            <a:normAutofit/>
          </a:bodyPr>
          <a:lstStyle/>
          <a:p>
            <a:pPr lvl="0"/>
            <a:r>
              <a:rPr lang="en-US" sz="1800" dirty="0"/>
              <a:t>Individuals become PHFs when they obtain 1,000 recognition points.</a:t>
            </a:r>
          </a:p>
          <a:p>
            <a:pPr lvl="0"/>
            <a:r>
              <a:rPr lang="en-US" sz="1800" dirty="0"/>
              <a:t>This can be done a few ways:</a:t>
            </a:r>
          </a:p>
          <a:p>
            <a:pPr marL="800100" lvl="1" indent="-342900" algn="l">
              <a:buFont typeface="Arial" panose="020B0604020202020204" pitchFamily="34" charset="0"/>
              <a:buChar char="•"/>
            </a:pPr>
            <a:r>
              <a:rPr lang="en-US" sz="1800" dirty="0">
                <a:solidFill>
                  <a:schemeClr val="bg1"/>
                </a:solidFill>
              </a:rPr>
              <a:t>Contributing $1,000 to an </a:t>
            </a:r>
            <a:r>
              <a:rPr lang="en-US" sz="1800" i="1" dirty="0">
                <a:solidFill>
                  <a:schemeClr val="bg1"/>
                </a:solidFill>
              </a:rPr>
              <a:t>eligible</a:t>
            </a:r>
            <a:r>
              <a:rPr lang="en-US" sz="1800" dirty="0">
                <a:solidFill>
                  <a:schemeClr val="bg1"/>
                </a:solidFill>
              </a:rPr>
              <a:t> fund.</a:t>
            </a:r>
          </a:p>
          <a:p>
            <a:pPr marL="800100" lvl="1" indent="-342900" algn="l">
              <a:buFont typeface="Arial" panose="020B0604020202020204" pitchFamily="34" charset="0"/>
              <a:buChar char="•"/>
            </a:pPr>
            <a:r>
              <a:rPr lang="en-US" sz="1800" dirty="0">
                <a:solidFill>
                  <a:schemeClr val="bg1"/>
                </a:solidFill>
              </a:rPr>
              <a:t>Reaching 1,000 points through a combination of outright giving and points.</a:t>
            </a:r>
          </a:p>
          <a:p>
            <a:pPr marL="800100" lvl="1" indent="-342900" algn="l">
              <a:buFont typeface="Arial" panose="020B0604020202020204" pitchFamily="34" charset="0"/>
              <a:buChar char="•"/>
            </a:pPr>
            <a:r>
              <a:rPr lang="en-US" sz="1800" dirty="0">
                <a:solidFill>
                  <a:schemeClr val="bg1"/>
                </a:solidFill>
              </a:rPr>
              <a:t>Naming an individual a PHF by transferring points to them.</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7" name="Picture Placeholder 7">
            <a:extLst>
              <a:ext uri="{FF2B5EF4-FFF2-40B4-BE49-F238E27FC236}">
                <a16:creationId xmlns:a16="http://schemas.microsoft.com/office/drawing/2014/main" id="{B7283DE2-196B-40DD-B4C6-EDF7492B7DF7}"/>
              </a:ext>
            </a:extLst>
          </p:cNvPr>
          <p:cNvPicPr>
            <a:picLocks noChangeAspect="1"/>
          </p:cNvPicPr>
          <p:nvPr/>
        </p:nvPicPr>
        <p:blipFill rotWithShape="1">
          <a:blip r:embed="rId3">
            <a:extLst>
              <a:ext uri="{28A0092B-C50C-407E-A947-70E740481C1C}">
                <a14:useLocalDpi xmlns:a14="http://schemas.microsoft.com/office/drawing/2010/main" val="0"/>
              </a:ext>
            </a:extLst>
          </a:blip>
          <a:srcRect l="6263" r="6263" b="1592"/>
          <a:stretch/>
        </p:blipFill>
        <p:spPr>
          <a:xfrm>
            <a:off x="1" y="-18194"/>
            <a:ext cx="6096000" cy="6858000"/>
          </a:xfrm>
          <a:prstGeom prst="rect">
            <a:avLst/>
          </a:prstGeom>
          <a:ln>
            <a:noFill/>
          </a:ln>
          <a:effectLst>
            <a:outerShdw blurRad="292100" dist="139700" dir="2700000" algn="tl" rotWithShape="0">
              <a:srgbClr val="333333">
                <a:alpha val="65000"/>
              </a:srgbClr>
            </a:outerShdw>
          </a:effectLst>
        </p:spPr>
      </p:pic>
      <p:sp>
        <p:nvSpPr>
          <p:cNvPr id="10" name="Freeform: Shape 9">
            <a:extLst>
              <a:ext uri="{FF2B5EF4-FFF2-40B4-BE49-F238E27FC236}">
                <a16:creationId xmlns:a16="http://schemas.microsoft.com/office/drawing/2014/main" id="{9002F43B-1CC5-43DD-9772-C38E3D63370B}"/>
              </a:ext>
            </a:extLst>
          </p:cNvPr>
          <p:cNvSpPr/>
          <p:nvPr/>
        </p:nvSpPr>
        <p:spPr>
          <a:xfrm>
            <a:off x="4191000" y="5849826"/>
            <a:ext cx="1663700" cy="651373"/>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p>
        </p:txBody>
      </p:sp>
    </p:spTree>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0999" y="0"/>
            <a:ext cx="11506200" cy="1540042"/>
          </a:xfrm>
        </p:spPr>
        <p:txBody>
          <a:bodyPr/>
          <a:lstStyle/>
          <a:p>
            <a:pPr lvl="0"/>
            <a:r>
              <a:rPr lang="en-US" dirty="0"/>
              <a:t>Paul </a:t>
            </a:r>
            <a:r>
              <a:rPr lang="en-US" dirty="0" err="1"/>
              <a:t>harris</a:t>
            </a:r>
            <a:r>
              <a:rPr lang="en-US" dirty="0"/>
              <a:t> society</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10" name="Picture 9">
            <a:extLst>
              <a:ext uri="{FF2B5EF4-FFF2-40B4-BE49-F238E27FC236}">
                <a16:creationId xmlns:a16="http://schemas.microsoft.com/office/drawing/2014/main" id="{60B27AF8-7CB2-4B40-AF08-654A03C7FB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5891" y="1678840"/>
            <a:ext cx="1455109" cy="2767750"/>
          </a:xfrm>
          <a:prstGeom prst="rect">
            <a:avLst/>
          </a:prstGeom>
        </p:spPr>
      </p:pic>
      <p:sp>
        <p:nvSpPr>
          <p:cNvPr id="6"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380999" y="1796132"/>
            <a:ext cx="11506199" cy="615279"/>
          </a:xfrm>
        </p:spPr>
        <p:txBody>
          <a:bodyPr/>
          <a:lstStyle/>
          <a:p>
            <a:r>
              <a:rPr lang="en-US" dirty="0"/>
              <a:t>Leaders in philanthropy</a:t>
            </a:r>
          </a:p>
        </p:txBody>
      </p:sp>
      <p:sp>
        <p:nvSpPr>
          <p:cNvPr id="7" name="Content Placeholder 7">
            <a:extLst>
              <a:ext uri="{FF2B5EF4-FFF2-40B4-BE49-F238E27FC236}">
                <a16:creationId xmlns:a16="http://schemas.microsoft.com/office/drawing/2014/main" id="{7C8C05CE-976C-40C8-BCD9-4D299EF9E102}"/>
              </a:ext>
            </a:extLst>
          </p:cNvPr>
          <p:cNvSpPr>
            <a:spLocks noGrp="1"/>
          </p:cNvSpPr>
          <p:nvPr>
            <p:ph idx="1"/>
          </p:nvPr>
        </p:nvSpPr>
        <p:spPr>
          <a:xfrm>
            <a:off x="381000" y="2436811"/>
            <a:ext cx="10172700" cy="2315859"/>
          </a:xfrm>
        </p:spPr>
        <p:txBody>
          <a:bodyPr>
            <a:normAutofit/>
          </a:bodyPr>
          <a:lstStyle/>
          <a:p>
            <a:r>
              <a:rPr lang="en-US" dirty="0">
                <a:solidFill>
                  <a:schemeClr val="tx1"/>
                </a:solidFill>
              </a:rPr>
              <a:t>A group of more than 25,700 philanthropic leaders around the world</a:t>
            </a:r>
          </a:p>
          <a:p>
            <a:r>
              <a:rPr lang="en-US" dirty="0">
                <a:solidFill>
                  <a:schemeClr val="tx1"/>
                </a:solidFill>
              </a:rPr>
              <a:t>Pledge to give at least $1,000 each year to The Rotary Foundation</a:t>
            </a:r>
          </a:p>
          <a:p>
            <a:r>
              <a:rPr lang="en-US" dirty="0">
                <a:solidFill>
                  <a:schemeClr val="tx1"/>
                </a:solidFill>
              </a:rPr>
              <a:t>PHS members gave approximately 18.4% of all Annual Fund donations </a:t>
            </a:r>
            <a:r>
              <a:rPr lang="en-US" sz="1400" dirty="0">
                <a:solidFill>
                  <a:schemeClr val="tx1"/>
                </a:solidFill>
              </a:rPr>
              <a:t>(*2019-20 unaudited figures)</a:t>
            </a:r>
          </a:p>
          <a:p>
            <a:r>
              <a:rPr lang="en-US" dirty="0">
                <a:solidFill>
                  <a:schemeClr val="tx1"/>
                </a:solidFill>
              </a:rPr>
              <a:t>Donations fund both local and international projects and earn recognition for donors</a:t>
            </a:r>
          </a:p>
          <a:p>
            <a:pPr marL="0" indent="0">
              <a:buNone/>
            </a:pPr>
            <a:endParaRPr lang="en-US" dirty="0"/>
          </a:p>
        </p:txBody>
      </p:sp>
    </p:spTree>
    <p:extLst>
      <p:ext uri="{BB962C8B-B14F-4D97-AF65-F5344CB8AC3E}">
        <p14:creationId xmlns:p14="http://schemas.microsoft.com/office/powerpoint/2010/main" val="3025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Club recognition </a:t>
            </a:r>
          </a:p>
        </p:txBody>
      </p:sp>
      <p:sp>
        <p:nvSpPr>
          <p:cNvPr id="6" name="Slide Number Placeholder 5">
            <a:extLst>
              <a:ext uri="{FF2B5EF4-FFF2-40B4-BE49-F238E27FC236}">
                <a16:creationId xmlns:a16="http://schemas.microsoft.com/office/drawing/2014/main" id="{07659D8C-4831-4AC4-BF19-88634A4727B9}"/>
              </a:ext>
            </a:extLst>
          </p:cNvPr>
          <p:cNvSpPr>
            <a:spLocks noGrp="1"/>
          </p:cNvSpPr>
          <p:nvPr>
            <p:ph type="sldNum" sz="quarter" idx="12"/>
          </p:nvPr>
        </p:nvSpPr>
        <p:spPr/>
        <p:txBody>
          <a:bodyPr/>
          <a:lstStyle/>
          <a:p>
            <a:fld id="{97A94E25-127B-4C48-AF96-44BA7B823777}" type="slidenum">
              <a:rPr lang="en-US" smtClean="0"/>
              <a:pPr/>
              <a:t>14</a:t>
            </a:fld>
            <a:endParaRPr lang="en-US" dirty="0"/>
          </a:p>
        </p:txBody>
      </p:sp>
      <p:grpSp>
        <p:nvGrpSpPr>
          <p:cNvPr id="2" name="Group 1">
            <a:extLst>
              <a:ext uri="{FF2B5EF4-FFF2-40B4-BE49-F238E27FC236}">
                <a16:creationId xmlns:a16="http://schemas.microsoft.com/office/drawing/2014/main" id="{E4C929E8-4E45-4C5A-8C02-753FD9D9C058}"/>
              </a:ext>
            </a:extLst>
          </p:cNvPr>
          <p:cNvGrpSpPr/>
          <p:nvPr/>
        </p:nvGrpSpPr>
        <p:grpSpPr>
          <a:xfrm>
            <a:off x="2701891" y="2707248"/>
            <a:ext cx="6523667" cy="2902212"/>
            <a:chOff x="2908300" y="2770804"/>
            <a:chExt cx="5843267" cy="2531446"/>
          </a:xfrm>
        </p:grpSpPr>
        <p:pic>
          <p:nvPicPr>
            <p:cNvPr id="7" name="Picture 6">
              <a:extLst>
                <a:ext uri="{FF2B5EF4-FFF2-40B4-BE49-F238E27FC236}">
                  <a16:creationId xmlns:a16="http://schemas.microsoft.com/office/drawing/2014/main" id="{A3E9EBAC-7BF3-41D7-A94B-7E925D55248C}"/>
                </a:ext>
              </a:extLst>
            </p:cNvPr>
            <p:cNvPicPr>
              <a:picLocks noChangeAspect="1"/>
            </p:cNvPicPr>
            <p:nvPr/>
          </p:nvPicPr>
          <p:blipFill rotWithShape="1">
            <a:blip r:embed="rId3"/>
            <a:srcRect l="51506" t="19703" r="27613" b="17729"/>
            <a:stretch/>
          </p:blipFill>
          <p:spPr>
            <a:xfrm>
              <a:off x="7024367" y="2770804"/>
              <a:ext cx="1727200" cy="2501900"/>
            </a:xfrm>
            <a:prstGeom prst="rect">
              <a:avLst/>
            </a:prstGeom>
          </p:spPr>
        </p:pic>
        <p:pic>
          <p:nvPicPr>
            <p:cNvPr id="8" name="Picture 7">
              <a:extLst>
                <a:ext uri="{FF2B5EF4-FFF2-40B4-BE49-F238E27FC236}">
                  <a16:creationId xmlns:a16="http://schemas.microsoft.com/office/drawing/2014/main" id="{744C1E03-19C9-4F4D-9226-6CA990AAB261}"/>
                </a:ext>
              </a:extLst>
            </p:cNvPr>
            <p:cNvPicPr>
              <a:picLocks noChangeAspect="1"/>
            </p:cNvPicPr>
            <p:nvPr/>
          </p:nvPicPr>
          <p:blipFill rotWithShape="1">
            <a:blip r:embed="rId3"/>
            <a:srcRect l="25730" t="24850" r="52204" b="17009"/>
            <a:stretch/>
          </p:blipFill>
          <p:spPr>
            <a:xfrm>
              <a:off x="2908300" y="2800350"/>
              <a:ext cx="1964159" cy="2501900"/>
            </a:xfrm>
            <a:prstGeom prst="rect">
              <a:avLst/>
            </a:prstGeom>
          </p:spPr>
        </p:pic>
        <p:pic>
          <p:nvPicPr>
            <p:cNvPr id="12" name="Picture 11">
              <a:extLst>
                <a:ext uri="{FF2B5EF4-FFF2-40B4-BE49-F238E27FC236}">
                  <a16:creationId xmlns:a16="http://schemas.microsoft.com/office/drawing/2014/main" id="{0B5DACB8-FE73-4D0D-8051-E14B7D6D441B}"/>
                </a:ext>
              </a:extLst>
            </p:cNvPr>
            <p:cNvPicPr>
              <a:picLocks noChangeAspect="1"/>
            </p:cNvPicPr>
            <p:nvPr/>
          </p:nvPicPr>
          <p:blipFill rotWithShape="1">
            <a:blip r:embed="rId3"/>
            <a:srcRect l="75793" t="17737" r="2806" b="15562"/>
            <a:stretch/>
          </p:blipFill>
          <p:spPr>
            <a:xfrm>
              <a:off x="5113922" y="2770804"/>
              <a:ext cx="1668983" cy="2514601"/>
            </a:xfrm>
            <a:prstGeom prst="rect">
              <a:avLst/>
            </a:prstGeom>
          </p:spPr>
        </p:pic>
      </p:grpSp>
      <p:sp>
        <p:nvSpPr>
          <p:cNvPr id="13" name="Freeform: Shape 12">
            <a:extLst>
              <a:ext uri="{FF2B5EF4-FFF2-40B4-BE49-F238E27FC236}">
                <a16:creationId xmlns:a16="http://schemas.microsoft.com/office/drawing/2014/main" id="{08B57AD9-1D28-4004-8F7D-6A6B56318F31}"/>
              </a:ext>
            </a:extLst>
          </p:cNvPr>
          <p:cNvSpPr/>
          <p:nvPr/>
        </p:nvSpPr>
        <p:spPr>
          <a:xfrm>
            <a:off x="9918700" y="5824426"/>
            <a:ext cx="1663700" cy="651373"/>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p>
        </p:txBody>
      </p:sp>
    </p:spTree>
    <p:extLst>
      <p:ext uri="{BB962C8B-B14F-4D97-AF65-F5344CB8AC3E}">
        <p14:creationId xmlns:p14="http://schemas.microsoft.com/office/powerpoint/2010/main" val="34458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ROTARY DIRECT</a:t>
            </a:r>
          </a:p>
        </p:txBody>
      </p:sp>
      <p:sp>
        <p:nvSpPr>
          <p:cNvPr id="6" name="Slide Number Placeholder 5">
            <a:extLst>
              <a:ext uri="{FF2B5EF4-FFF2-40B4-BE49-F238E27FC236}">
                <a16:creationId xmlns:a16="http://schemas.microsoft.com/office/drawing/2014/main" id="{07659D8C-4831-4AC4-BF19-88634A4727B9}"/>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6362" y="1740409"/>
            <a:ext cx="5639276" cy="3991652"/>
          </a:xfrm>
          <a:prstGeom prst="rect">
            <a:avLst/>
          </a:prstGeom>
        </p:spPr>
      </p:pic>
      <p:sp>
        <p:nvSpPr>
          <p:cNvPr id="2" name="TextBox 1"/>
          <p:cNvSpPr txBox="1"/>
          <p:nvPr/>
        </p:nvSpPr>
        <p:spPr>
          <a:xfrm>
            <a:off x="3276362" y="5791679"/>
            <a:ext cx="6137808" cy="830997"/>
          </a:xfrm>
          <a:prstGeom prst="rect">
            <a:avLst/>
          </a:prstGeom>
          <a:noFill/>
        </p:spPr>
        <p:txBody>
          <a:bodyPr wrap="square" rtlCol="0">
            <a:spAutoFit/>
          </a:bodyPr>
          <a:lstStyle/>
          <a:p>
            <a:r>
              <a:rPr lang="en-US" sz="2400" dirty="0">
                <a:solidFill>
                  <a:schemeClr val="bg1"/>
                </a:solidFill>
                <a:latin typeface="Georgia" panose="02040502050405020303" pitchFamily="18" charset="0"/>
              </a:rPr>
              <a:t>Rotary Direct is easy, fast, and secure. </a:t>
            </a:r>
          </a:p>
          <a:p>
            <a:r>
              <a:rPr lang="en-US" sz="2400" dirty="0">
                <a:solidFill>
                  <a:schemeClr val="bg1"/>
                </a:solidFill>
                <a:latin typeface="Georgia" panose="02040502050405020303" pitchFamily="18" charset="0"/>
              </a:rPr>
              <a:t>Enroll today: my.rotary.org/rotary-direct</a:t>
            </a:r>
          </a:p>
        </p:txBody>
      </p:sp>
    </p:spTree>
    <p:extLst>
      <p:ext uri="{BB962C8B-B14F-4D97-AF65-F5344CB8AC3E}">
        <p14:creationId xmlns:p14="http://schemas.microsoft.com/office/powerpoint/2010/main" val="67879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975" b="18975"/>
          <a:stretch>
            <a:fillRect/>
          </a:stretch>
        </p:blipFill>
        <p:spPr/>
      </p:pic>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p:txBody>
          <a:bodyPr>
            <a:normAutofit fontScale="70000" lnSpcReduction="20000"/>
          </a:bodyPr>
          <a:lstStyle/>
          <a:p>
            <a:r>
              <a:rPr lang="en-US" dirty="0"/>
              <a:t>THANK YOU for doing good in the world</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C1B692-4B12-4BC8-B486-E04967B6F256}"/>
              </a:ext>
            </a:extLst>
          </p:cNvPr>
          <p:cNvSpPr/>
          <p:nvPr/>
        </p:nvSpPr>
        <p:spPr>
          <a:xfrm>
            <a:off x="-318052" y="5711687"/>
            <a:ext cx="13278678" cy="689113"/>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299201" y="1944230"/>
            <a:ext cx="5842000" cy="3141662"/>
          </a:xfrm>
        </p:spPr>
        <p:txBody>
          <a:bodyPr>
            <a:normAutofit/>
          </a:bodyPr>
          <a:lstStyle/>
          <a:p>
            <a:pPr>
              <a:lnSpc>
                <a:spcPct val="80000"/>
              </a:lnSpc>
            </a:pPr>
            <a:r>
              <a:rPr lang="en-US" sz="4000" b="1" dirty="0">
                <a:solidFill>
                  <a:srgbClr val="01B4E7"/>
                </a:solidFill>
                <a:ea typeface="Arial Black" charset="0"/>
                <a:cs typeface="Arial Black" charset="0"/>
              </a:rPr>
              <a:t>88%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8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Named to Charity Navigator’s </a:t>
            </a:r>
            <a:r>
              <a:rPr lang="en-US" sz="2600" b="1" spc="-40" dirty="0">
                <a:latin typeface="Arial" panose="020B0604020202020204" pitchFamily="34" charset="0"/>
                <a:ea typeface="Arial Black" charset="0"/>
                <a:cs typeface="Arial" panose="020B0604020202020204" pitchFamily="34" charset="0"/>
              </a:rPr>
              <a:t>Best Charities Everyone’s Heard Of 16 years in a row</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1757230"/>
            <a:ext cx="49784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4567" y="2999324"/>
            <a:ext cx="5465233" cy="1975764"/>
          </a:xfrm>
        </p:spPr>
        <p:txBody>
          <a:bodyPr/>
          <a:lstStyle/>
          <a:p>
            <a:r>
              <a:rPr lang="en-US" dirty="0"/>
              <a:t>We’re an organization you can support with confidence. We’ve dedicated about 90 percent of our total spending to programs over the past 16 years, far exceeding the efficiency standards set by independent charity-rating services.</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2</a:t>
            </a:fld>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04303" y="5403940"/>
            <a:ext cx="3583394" cy="134411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Our causes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10" name="Rectangle 9">
            <a:extLst>
              <a:ext uri="{FF2B5EF4-FFF2-40B4-BE49-F238E27FC236}">
                <a16:creationId xmlns:a16="http://schemas.microsoft.com/office/drawing/2014/main" id="{AB020D87-8D1B-4BEC-A3B0-36F54725BD4B}"/>
              </a:ext>
            </a:extLst>
          </p:cNvPr>
          <p:cNvSpPr/>
          <p:nvPr/>
        </p:nvSpPr>
        <p:spPr>
          <a:xfrm>
            <a:off x="2379365" y="1791692"/>
            <a:ext cx="7735824" cy="4992624"/>
          </a:xfrm>
          <a:prstGeom prst="rect">
            <a:avLst/>
          </a:prstGeom>
          <a:noFill/>
        </p:spPr>
        <p:txBody>
          <a:bodyPr/>
          <a:lstStyle/>
          <a:p>
            <a:endParaRPr lang="en-US"/>
          </a:p>
        </p:txBody>
      </p:sp>
      <p:sp>
        <p:nvSpPr>
          <p:cNvPr id="12" name="Freeform 24">
            <a:extLst>
              <a:ext uri="{FF2B5EF4-FFF2-40B4-BE49-F238E27FC236}">
                <a16:creationId xmlns:a16="http://schemas.microsoft.com/office/drawing/2014/main" id="{F4C13C0C-E2E3-4A56-8C81-FD4618852658}"/>
              </a:ext>
            </a:extLst>
          </p:cNvPr>
          <p:cNvSpPr/>
          <p:nvPr/>
        </p:nvSpPr>
        <p:spPr>
          <a:xfrm>
            <a:off x="4493731" y="6098426"/>
            <a:ext cx="3753968" cy="8330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defTabSz="755650">
              <a:lnSpc>
                <a:spcPct val="90000"/>
              </a:lnSpc>
              <a:spcBef>
                <a:spcPct val="0"/>
              </a:spcBef>
              <a:spcAft>
                <a:spcPct val="35000"/>
              </a:spcAft>
            </a:pPr>
            <a:endParaRPr lang="en-US" sz="1400" b="1" kern="1200" spc="-40" dirty="0">
              <a:solidFill>
                <a:schemeClr val="tx1">
                  <a:lumMod val="50000"/>
                  <a:lumOff val="50000"/>
                </a:schemeClr>
              </a:solidFill>
            </a:endParaRPr>
          </a:p>
        </p:txBody>
      </p:sp>
      <p:sp>
        <p:nvSpPr>
          <p:cNvPr id="14" name="Freeform 26">
            <a:extLst>
              <a:ext uri="{FF2B5EF4-FFF2-40B4-BE49-F238E27FC236}">
                <a16:creationId xmlns:a16="http://schemas.microsoft.com/office/drawing/2014/main" id="{895157C1-786E-4C76-9D92-A1D4E26076DE}"/>
              </a:ext>
            </a:extLst>
          </p:cNvPr>
          <p:cNvSpPr/>
          <p:nvPr/>
        </p:nvSpPr>
        <p:spPr>
          <a:xfrm>
            <a:off x="7822908" y="5164238"/>
            <a:ext cx="3900529" cy="4718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400" b="1" spc="-50" dirty="0">
                <a:solidFill>
                  <a:schemeClr val="tx1">
                    <a:lumMod val="50000"/>
                    <a:lumOff val="50000"/>
                  </a:schemeClr>
                </a:solidFill>
              </a:rPr>
              <a:t>DISEASE PREVENTION AND TREATMENT</a:t>
            </a:r>
            <a:endParaRPr lang="en-US" sz="1400" b="1" kern="1200" spc="-50" dirty="0">
              <a:solidFill>
                <a:schemeClr val="tx1">
                  <a:lumMod val="50000"/>
                  <a:lumOff val="50000"/>
                </a:schemeClr>
              </a:solidFill>
            </a:endParaRPr>
          </a:p>
        </p:txBody>
      </p:sp>
      <p:sp>
        <p:nvSpPr>
          <p:cNvPr id="16" name="Freeform 28">
            <a:extLst>
              <a:ext uri="{FF2B5EF4-FFF2-40B4-BE49-F238E27FC236}">
                <a16:creationId xmlns:a16="http://schemas.microsoft.com/office/drawing/2014/main" id="{F1E24636-A22E-4EFE-9366-C6C1D8768C8E}"/>
              </a:ext>
            </a:extLst>
          </p:cNvPr>
          <p:cNvSpPr/>
          <p:nvPr/>
        </p:nvSpPr>
        <p:spPr>
          <a:xfrm>
            <a:off x="742302" y="5164240"/>
            <a:ext cx="3643746" cy="4718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400" b="1" kern="1200" spc="-40" dirty="0">
                <a:solidFill>
                  <a:schemeClr val="tx1">
                    <a:lumMod val="50000"/>
                    <a:lumOff val="50000"/>
                  </a:schemeClr>
                </a:solidFill>
              </a:rPr>
              <a:t>WATER, SANITATION, AND HYGIENE</a:t>
            </a:r>
          </a:p>
        </p:txBody>
      </p:sp>
      <p:sp>
        <p:nvSpPr>
          <p:cNvPr id="18" name="Freeform 30">
            <a:extLst>
              <a:ext uri="{FF2B5EF4-FFF2-40B4-BE49-F238E27FC236}">
                <a16:creationId xmlns:a16="http://schemas.microsoft.com/office/drawing/2014/main" id="{02B9938D-F0D1-4798-A9B1-D093CAEAEA06}"/>
              </a:ext>
            </a:extLst>
          </p:cNvPr>
          <p:cNvSpPr/>
          <p:nvPr/>
        </p:nvSpPr>
        <p:spPr>
          <a:xfrm>
            <a:off x="390837" y="6106764"/>
            <a:ext cx="3977055" cy="8330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endParaRPr lang="en-US" sz="1400" b="1" kern="1200" spc="-40" dirty="0">
              <a:solidFill>
                <a:schemeClr val="tx1">
                  <a:lumMod val="50000"/>
                  <a:lumOff val="50000"/>
                </a:schemeClr>
              </a:solidFill>
            </a:endParaRPr>
          </a:p>
        </p:txBody>
      </p:sp>
      <p:sp>
        <p:nvSpPr>
          <p:cNvPr id="20" name="Freeform 32">
            <a:extLst>
              <a:ext uri="{FF2B5EF4-FFF2-40B4-BE49-F238E27FC236}">
                <a16:creationId xmlns:a16="http://schemas.microsoft.com/office/drawing/2014/main" id="{F4B1CFB0-E41A-4A66-B09B-6A3747204D4A}"/>
              </a:ext>
            </a:extLst>
          </p:cNvPr>
          <p:cNvSpPr/>
          <p:nvPr/>
        </p:nvSpPr>
        <p:spPr>
          <a:xfrm>
            <a:off x="3814306" y="5164239"/>
            <a:ext cx="4409379" cy="4718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400" b="1" spc="-40" dirty="0">
                <a:solidFill>
                  <a:schemeClr val="tx1">
                    <a:lumMod val="50000"/>
                    <a:lumOff val="50000"/>
                  </a:schemeClr>
                </a:solidFill>
              </a:rPr>
              <a:t>BASIC EDUCATION AND LITERACY</a:t>
            </a:r>
            <a:endParaRPr lang="en-US" sz="1400" b="1" kern="1200" spc="-40" dirty="0">
              <a:solidFill>
                <a:schemeClr val="tx1">
                  <a:lumMod val="50000"/>
                  <a:lumOff val="50000"/>
                </a:schemeClr>
              </a:solidFill>
            </a:endParaRPr>
          </a:p>
        </p:txBody>
      </p:sp>
      <p:pic>
        <p:nvPicPr>
          <p:cNvPr id="4" name="Picture 3" descr="A person sitting at a table&#10;&#10;Description automatically generated">
            <a:extLst>
              <a:ext uri="{FF2B5EF4-FFF2-40B4-BE49-F238E27FC236}">
                <a16:creationId xmlns:a16="http://schemas.microsoft.com/office/drawing/2014/main" id="{0162702E-2541-4411-9E0F-B2F3FD6429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27538" y="2629654"/>
            <a:ext cx="2883912" cy="1922608"/>
          </a:xfrm>
          <a:prstGeom prst="rect">
            <a:avLst/>
          </a:prstGeom>
        </p:spPr>
      </p:pic>
      <p:pic>
        <p:nvPicPr>
          <p:cNvPr id="9" name="Picture 8" descr="A group of people performing on a counter&#10;&#10;Description automatically generated">
            <a:extLst>
              <a:ext uri="{FF2B5EF4-FFF2-40B4-BE49-F238E27FC236}">
                <a16:creationId xmlns:a16="http://schemas.microsoft.com/office/drawing/2014/main" id="{B4A83C24-A58D-4F6B-8877-1E9FAECA74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95230" y="2612947"/>
            <a:ext cx="2908972" cy="1939315"/>
          </a:xfrm>
          <a:prstGeom prst="rect">
            <a:avLst/>
          </a:prstGeom>
        </p:spPr>
      </p:pic>
      <p:pic>
        <p:nvPicPr>
          <p:cNvPr id="29" name="Picture 28" descr="A person in a blue bowl&#10;&#10;Description automatically generated">
            <a:extLst>
              <a:ext uri="{FF2B5EF4-FFF2-40B4-BE49-F238E27FC236}">
                <a16:creationId xmlns:a16="http://schemas.microsoft.com/office/drawing/2014/main" id="{C0112397-714C-48C0-BA18-8CBFF70AA6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9845" y="2629654"/>
            <a:ext cx="2883913" cy="1922608"/>
          </a:xfrm>
          <a:prstGeom prst="rect">
            <a:avLst/>
          </a:prstGeom>
        </p:spPr>
      </p:pic>
    </p:spTree>
    <p:extLst>
      <p:ext uri="{BB962C8B-B14F-4D97-AF65-F5344CB8AC3E}">
        <p14:creationId xmlns:p14="http://schemas.microsoft.com/office/powerpoint/2010/main" val="67221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68B6-F4B4-81FF-0CE4-F4737A123592}"/>
              </a:ext>
            </a:extLst>
          </p:cNvPr>
          <p:cNvSpPr>
            <a:spLocks noGrp="1"/>
          </p:cNvSpPr>
          <p:nvPr>
            <p:ph type="title"/>
          </p:nvPr>
        </p:nvSpPr>
        <p:spPr/>
        <p:txBody>
          <a:bodyPr/>
          <a:lstStyle/>
          <a:p>
            <a:r>
              <a:rPr lang="en-US" dirty="0"/>
              <a:t>OUR CAUSES</a:t>
            </a:r>
          </a:p>
        </p:txBody>
      </p:sp>
      <p:sp>
        <p:nvSpPr>
          <p:cNvPr id="4" name="Subtitle 3">
            <a:extLst>
              <a:ext uri="{FF2B5EF4-FFF2-40B4-BE49-F238E27FC236}">
                <a16:creationId xmlns:a16="http://schemas.microsoft.com/office/drawing/2014/main" id="{32E49303-AB9D-5FDA-E024-624141729813}"/>
              </a:ext>
            </a:extLst>
          </p:cNvPr>
          <p:cNvSpPr>
            <a:spLocks noGrp="1"/>
          </p:cNvSpPr>
          <p:nvPr>
            <p:ph type="subTitle" idx="13"/>
          </p:nvPr>
        </p:nvSpPr>
        <p:spPr/>
        <p:txBody>
          <a:bodyPr/>
          <a:lstStyle/>
          <a:p>
            <a:endParaRPr lang="en-US" dirty="0"/>
          </a:p>
        </p:txBody>
      </p:sp>
      <p:sp>
        <p:nvSpPr>
          <p:cNvPr id="5" name="Slide Number Placeholder 4">
            <a:extLst>
              <a:ext uri="{FF2B5EF4-FFF2-40B4-BE49-F238E27FC236}">
                <a16:creationId xmlns:a16="http://schemas.microsoft.com/office/drawing/2014/main" id="{52AC8451-8A81-8895-E219-27FF7DCB6385}"/>
              </a:ext>
            </a:extLst>
          </p:cNvPr>
          <p:cNvSpPr>
            <a:spLocks noGrp="1"/>
          </p:cNvSpPr>
          <p:nvPr>
            <p:ph type="sldNum" sz="quarter" idx="12"/>
          </p:nvPr>
        </p:nvSpPr>
        <p:spPr/>
        <p:txBody>
          <a:bodyPr/>
          <a:lstStyle/>
          <a:p>
            <a:fld id="{97A94E25-127B-4C48-AF96-44BA7B823777}" type="slidenum">
              <a:rPr lang="en-US" smtClean="0"/>
              <a:pPr/>
              <a:t>4</a:t>
            </a:fld>
            <a:endParaRPr lang="en-US" dirty="0"/>
          </a:p>
        </p:txBody>
      </p:sp>
      <p:pic>
        <p:nvPicPr>
          <p:cNvPr id="7" name="Picture 6" descr="A person standing in front of a building&#10;&#10;Description automatically generated">
            <a:extLst>
              <a:ext uri="{FF2B5EF4-FFF2-40B4-BE49-F238E27FC236}">
                <a16:creationId xmlns:a16="http://schemas.microsoft.com/office/drawing/2014/main" id="{2D9174BE-669B-4462-B283-2C08413CEE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08647" y="2428720"/>
            <a:ext cx="2538048" cy="1692032"/>
          </a:xfrm>
          <a:prstGeom prst="rect">
            <a:avLst/>
          </a:prstGeom>
        </p:spPr>
      </p:pic>
      <p:pic>
        <p:nvPicPr>
          <p:cNvPr id="8" name="Picture 7" descr="A picture containing building, man, front, store&#10;&#10;Description automatically generated">
            <a:extLst>
              <a:ext uri="{FF2B5EF4-FFF2-40B4-BE49-F238E27FC236}">
                <a16:creationId xmlns:a16="http://schemas.microsoft.com/office/drawing/2014/main" id="{854AA825-B760-C7E1-7444-9FCBB64AD4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63786" y="2380867"/>
            <a:ext cx="2538049" cy="1692032"/>
          </a:xfrm>
          <a:prstGeom prst="rect">
            <a:avLst/>
          </a:prstGeom>
        </p:spPr>
      </p:pic>
      <p:sp>
        <p:nvSpPr>
          <p:cNvPr id="11" name="Freeform 24">
            <a:extLst>
              <a:ext uri="{FF2B5EF4-FFF2-40B4-BE49-F238E27FC236}">
                <a16:creationId xmlns:a16="http://schemas.microsoft.com/office/drawing/2014/main" id="{089412D2-3F48-1415-F6F2-385582C919F2}"/>
              </a:ext>
            </a:extLst>
          </p:cNvPr>
          <p:cNvSpPr/>
          <p:nvPr/>
        </p:nvSpPr>
        <p:spPr>
          <a:xfrm>
            <a:off x="4493731" y="4255911"/>
            <a:ext cx="2731158" cy="26755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defTabSz="755650">
              <a:lnSpc>
                <a:spcPct val="90000"/>
              </a:lnSpc>
              <a:spcBef>
                <a:spcPct val="0"/>
              </a:spcBef>
              <a:spcAft>
                <a:spcPct val="35000"/>
              </a:spcAft>
            </a:pPr>
            <a:r>
              <a:rPr lang="en-US" sz="1400" b="1" kern="1200" spc="-40" dirty="0">
                <a:solidFill>
                  <a:schemeClr val="tx1">
                    <a:lumMod val="50000"/>
                    <a:lumOff val="50000"/>
                  </a:schemeClr>
                </a:solidFill>
              </a:rPr>
              <a:t>PEACEBUILDING AND CONFLICT PREVENTION</a:t>
            </a:r>
          </a:p>
        </p:txBody>
      </p:sp>
      <p:sp>
        <p:nvSpPr>
          <p:cNvPr id="19" name="Freeform 34">
            <a:extLst>
              <a:ext uri="{FF2B5EF4-FFF2-40B4-BE49-F238E27FC236}">
                <a16:creationId xmlns:a16="http://schemas.microsoft.com/office/drawing/2014/main" id="{0D98CB72-BCA5-F625-1804-15EAD3ACEF63}"/>
              </a:ext>
            </a:extLst>
          </p:cNvPr>
          <p:cNvSpPr/>
          <p:nvPr/>
        </p:nvSpPr>
        <p:spPr>
          <a:xfrm>
            <a:off x="7631289" y="4255912"/>
            <a:ext cx="3372913" cy="14167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400" b="1" kern="1200" spc="-40" dirty="0">
                <a:solidFill>
                  <a:schemeClr val="tx1">
                    <a:lumMod val="50000"/>
                    <a:lumOff val="50000"/>
                  </a:schemeClr>
                </a:solidFill>
              </a:rPr>
              <a:t>COMMUNITY ECONOMIC DEVELOPMENT</a:t>
            </a:r>
          </a:p>
        </p:txBody>
      </p:sp>
      <p:pic>
        <p:nvPicPr>
          <p:cNvPr id="20" name="Picture 19">
            <a:extLst>
              <a:ext uri="{FF2B5EF4-FFF2-40B4-BE49-F238E27FC236}">
                <a16:creationId xmlns:a16="http://schemas.microsoft.com/office/drawing/2014/main" id="{C5A6B023-1FCC-DF72-5660-BA215FF0C77B}"/>
              </a:ext>
            </a:extLst>
          </p:cNvPr>
          <p:cNvPicPr>
            <a:picLocks noChangeAspect="1"/>
          </p:cNvPicPr>
          <p:nvPr/>
        </p:nvPicPr>
        <p:blipFill>
          <a:blip r:embed="rId5"/>
          <a:stretch>
            <a:fillRect/>
          </a:stretch>
        </p:blipFill>
        <p:spPr>
          <a:xfrm>
            <a:off x="4087331" y="5023556"/>
            <a:ext cx="2883327" cy="1505952"/>
          </a:xfrm>
          <a:prstGeom prst="rect">
            <a:avLst/>
          </a:prstGeom>
        </p:spPr>
      </p:pic>
      <p:pic>
        <p:nvPicPr>
          <p:cNvPr id="27" name="Content Placeholder 5" descr="A person standing in a room&#10;&#10;Description automatically generated">
            <a:extLst>
              <a:ext uri="{FF2B5EF4-FFF2-40B4-BE49-F238E27FC236}">
                <a16:creationId xmlns:a16="http://schemas.microsoft.com/office/drawing/2014/main" id="{F0B5C931-9988-DDD1-2BFD-F465A692B4B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7913" b="38877"/>
          <a:stretch/>
        </p:blipFill>
        <p:spPr>
          <a:xfrm>
            <a:off x="725687" y="2436811"/>
            <a:ext cx="2610557" cy="1683941"/>
          </a:xfrm>
          <a:prstGeom prst="rect">
            <a:avLst/>
          </a:prstGeom>
        </p:spPr>
      </p:pic>
      <p:sp>
        <p:nvSpPr>
          <p:cNvPr id="29" name="Content Placeholder 28">
            <a:extLst>
              <a:ext uri="{FF2B5EF4-FFF2-40B4-BE49-F238E27FC236}">
                <a16:creationId xmlns:a16="http://schemas.microsoft.com/office/drawing/2014/main" id="{795CD7B2-E759-5521-ADDD-A2C52620E4BC}"/>
              </a:ext>
            </a:extLst>
          </p:cNvPr>
          <p:cNvSpPr>
            <a:spLocks noGrp="1"/>
          </p:cNvSpPr>
          <p:nvPr>
            <p:ph idx="1"/>
          </p:nvPr>
        </p:nvSpPr>
        <p:spPr>
          <a:xfrm>
            <a:off x="282223" y="2436811"/>
            <a:ext cx="11604976" cy="4092697"/>
          </a:xfrm>
        </p:spPr>
        <p:txBody>
          <a:bodyPr/>
          <a:lstStyle/>
          <a:p>
            <a:endParaRPr lang="en-US" dirty="0"/>
          </a:p>
          <a:p>
            <a:endParaRPr lang="en-US" dirty="0"/>
          </a:p>
          <a:p>
            <a:endParaRPr lang="en-US" dirty="0"/>
          </a:p>
          <a:p>
            <a:endParaRPr lang="en-US" dirty="0"/>
          </a:p>
          <a:p>
            <a:pPr marL="0" indent="0">
              <a:buNone/>
            </a:pPr>
            <a:r>
              <a:rPr lang="en-US" sz="1400" b="1" dirty="0">
                <a:solidFill>
                  <a:schemeClr val="tx1">
                    <a:lumMod val="50000"/>
                    <a:lumOff val="50000"/>
                  </a:schemeClr>
                </a:solidFill>
              </a:rPr>
              <a:t>MATERNAL AND CHILD HEALTH</a:t>
            </a:r>
          </a:p>
        </p:txBody>
      </p:sp>
    </p:spTree>
    <p:extLst>
      <p:ext uri="{BB962C8B-B14F-4D97-AF65-F5344CB8AC3E}">
        <p14:creationId xmlns:p14="http://schemas.microsoft.com/office/powerpoint/2010/main" val="164738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6A8F-F62E-4A5C-ABDA-36A1ACE0DE7F}"/>
              </a:ext>
            </a:extLst>
          </p:cNvPr>
          <p:cNvSpPr>
            <a:spLocks noGrp="1"/>
          </p:cNvSpPr>
          <p:nvPr>
            <p:ph type="title"/>
          </p:nvPr>
        </p:nvSpPr>
        <p:spPr/>
        <p:txBody>
          <a:bodyPr/>
          <a:lstStyle/>
          <a:p>
            <a:r>
              <a:rPr lang="en-US" dirty="0"/>
              <a:t>Many Ways To Give (SHARE)</a:t>
            </a:r>
          </a:p>
        </p:txBody>
      </p:sp>
      <p:pic>
        <p:nvPicPr>
          <p:cNvPr id="5" name="Picture 4">
            <a:extLst>
              <a:ext uri="{FF2B5EF4-FFF2-40B4-BE49-F238E27FC236}">
                <a16:creationId xmlns:a16="http://schemas.microsoft.com/office/drawing/2014/main" id="{F1E7C6EB-B314-4D36-BBA8-54965E045DEE}"/>
              </a:ext>
            </a:extLst>
          </p:cNvPr>
          <p:cNvPicPr>
            <a:picLocks noChangeAspect="1"/>
          </p:cNvPicPr>
          <p:nvPr/>
        </p:nvPicPr>
        <p:blipFill>
          <a:blip r:embed="rId3"/>
          <a:stretch>
            <a:fillRect/>
          </a:stretch>
        </p:blipFill>
        <p:spPr>
          <a:xfrm>
            <a:off x="1937757" y="1566603"/>
            <a:ext cx="8316486" cy="4495530"/>
          </a:xfrm>
          <a:prstGeom prst="rect">
            <a:avLst/>
          </a:prstGeom>
        </p:spPr>
      </p:pic>
    </p:spTree>
    <p:extLst>
      <p:ext uri="{BB962C8B-B14F-4D97-AF65-F5344CB8AC3E}">
        <p14:creationId xmlns:p14="http://schemas.microsoft.com/office/powerpoint/2010/main" val="120978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Annual fund – share</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671455" y="2436811"/>
            <a:ext cx="8215743" cy="3836989"/>
          </a:xfrm>
        </p:spPr>
        <p:txBody>
          <a:bodyPr>
            <a:normAutofit/>
          </a:bodyPr>
          <a:lstStyle/>
          <a:p>
            <a:pPr marL="0" indent="0">
              <a:buNone/>
            </a:pPr>
            <a:r>
              <a:rPr lang="en-US" dirty="0"/>
              <a:t>The Rotary Foundation transforms your gifts into service projects that change lives close to home and around the world. </a:t>
            </a:r>
          </a:p>
          <a:p>
            <a:pPr marL="0" indent="0">
              <a:buNone/>
            </a:pPr>
            <a:r>
              <a:rPr lang="en-US" dirty="0"/>
              <a:t>The Annual Fund is the main funding source for Foundation programs. Your gift empowers Rotarians to carry out sustainable service projects in your community and around the world. </a:t>
            </a:r>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a:xfrm>
            <a:off x="3671455" y="1796132"/>
            <a:ext cx="8215743" cy="615279"/>
          </a:xfrm>
        </p:spPr>
        <p:txBody>
          <a:bodyPr/>
          <a:lstStyle/>
          <a:p>
            <a:r>
              <a:rPr lang="en-US" dirty="0"/>
              <a:t>Your gift at work</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fld id="{97A94E25-127B-4C48-AF96-44BA7B823777}" type="slidenum">
              <a:rPr lang="en-US" smtClean="0"/>
              <a:pPr/>
              <a:t>6</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82A93C94-0A28-416C-8EC3-D40BB8F3B812}"/>
              </a:ext>
            </a:extLst>
          </p:cNvPr>
          <p:cNvPicPr>
            <a:picLocks noChangeAspect="1"/>
          </p:cNvPicPr>
          <p:nvPr/>
        </p:nvPicPr>
        <p:blipFill rotWithShape="1">
          <a:blip r:embed="rId3">
            <a:extLst>
              <a:ext uri="{28A0092B-C50C-407E-A947-70E740481C1C}">
                <a14:useLocalDpi xmlns:a14="http://schemas.microsoft.com/office/drawing/2010/main" val="0"/>
              </a:ext>
            </a:extLst>
          </a:blip>
          <a:srcRect t="3775"/>
          <a:stretch/>
        </p:blipFill>
        <p:spPr>
          <a:xfrm>
            <a:off x="174915" y="1674196"/>
            <a:ext cx="3524250" cy="5086818"/>
          </a:xfrm>
          <a:prstGeom prst="rect">
            <a:avLst/>
          </a:prstGeom>
        </p:spPr>
      </p:pic>
    </p:spTree>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itle 9"/>
          <p:cNvSpPr>
            <a:spLocks noGrp="1"/>
          </p:cNvSpPr>
          <p:nvPr>
            <p:ph type="title"/>
          </p:nvPr>
        </p:nvSpPr>
        <p:spPr>
          <a:xfrm>
            <a:off x="838200" y="585216"/>
            <a:ext cx="10515600" cy="1325563"/>
          </a:xfrm>
        </p:spPr>
        <p:txBody>
          <a:bodyPr vert="horz" lIns="91440" tIns="45720" rIns="91440" bIns="45720" rtlCol="0" anchor="ctr">
            <a:normAutofit/>
          </a:bodyPr>
          <a:lstStyle/>
          <a:p>
            <a:r>
              <a:rPr lang="en-US">
                <a:solidFill>
                  <a:schemeClr val="bg1"/>
                </a:solidFill>
              </a:rPr>
              <a:t>Global grants make a BIG impact</a:t>
            </a:r>
          </a:p>
        </p:txBody>
      </p:sp>
      <p:pic>
        <p:nvPicPr>
          <p:cNvPr id="3" name="Picture 2">
            <a:extLst>
              <a:ext uri="{FF2B5EF4-FFF2-40B4-BE49-F238E27FC236}">
                <a16:creationId xmlns:a16="http://schemas.microsoft.com/office/drawing/2014/main" id="{82C53941-DFAC-451A-BC66-6DBCEA3AB38A}"/>
              </a:ext>
            </a:extLst>
          </p:cNvPr>
          <p:cNvPicPr>
            <a:picLocks noChangeAspect="1"/>
          </p:cNvPicPr>
          <p:nvPr/>
        </p:nvPicPr>
        <p:blipFill rotWithShape="1">
          <a:blip r:embed="rId3"/>
          <a:srcRect l="1180" r="2" b="2"/>
          <a:stretch/>
        </p:blipFill>
        <p:spPr>
          <a:xfrm>
            <a:off x="841248" y="2516777"/>
            <a:ext cx="6236208" cy="3660185"/>
          </a:xfrm>
          <a:prstGeom prst="rect">
            <a:avLst/>
          </a:prstGeom>
        </p:spPr>
      </p:pic>
      <p:sp>
        <p:nvSpPr>
          <p:cNvPr id="2" name="Content Placeholder 1"/>
          <p:cNvSpPr>
            <a:spLocks noGrp="1"/>
          </p:cNvSpPr>
          <p:nvPr>
            <p:ph idx="1"/>
          </p:nvPr>
        </p:nvSpPr>
        <p:spPr>
          <a:xfrm>
            <a:off x="7546848" y="2516777"/>
            <a:ext cx="3803904" cy="3660185"/>
          </a:xfrm>
        </p:spPr>
        <p:txBody>
          <a:bodyPr vert="horz" lIns="91440" tIns="45720" rIns="91440" bIns="45720" rtlCol="0" anchor="ctr">
            <a:normAutofit fontScale="92500" lnSpcReduction="10000"/>
          </a:bodyPr>
          <a:lstStyle/>
          <a:p>
            <a:pPr marL="0" indent="0">
              <a:buNone/>
            </a:pPr>
            <a:r>
              <a:rPr lang="en-US" sz="2000" dirty="0"/>
              <a:t>Some Recent District 5650 Global Grants:</a:t>
            </a:r>
          </a:p>
          <a:p>
            <a:r>
              <a:rPr lang="en-US" sz="2000" dirty="0"/>
              <a:t>Omaha Suburban has one grant in progress in Togo West Africa a two applications pending in Nigeria and India</a:t>
            </a:r>
          </a:p>
          <a:p>
            <a:r>
              <a:rPr lang="en-US" sz="2000" dirty="0"/>
              <a:t>Shenandoah participated in a VTT grant in Peru</a:t>
            </a:r>
          </a:p>
          <a:p>
            <a:r>
              <a:rPr lang="en-US" sz="2000" dirty="0"/>
              <a:t>Lincoln East Has 2 grants in Zambia</a:t>
            </a:r>
          </a:p>
          <a:p>
            <a:r>
              <a:rPr lang="en-US" sz="2000" dirty="0"/>
              <a:t>We have 10 Global grants either pending or approved  and 1 global scholar </a:t>
            </a:r>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1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271D0-C63D-EF89-383A-6B1B3FD1645F}"/>
              </a:ext>
            </a:extLst>
          </p:cNvPr>
          <p:cNvSpPr>
            <a:spLocks noGrp="1"/>
          </p:cNvSpPr>
          <p:nvPr>
            <p:ph idx="1"/>
          </p:nvPr>
        </p:nvSpPr>
        <p:spPr/>
        <p:txBody>
          <a:bodyPr>
            <a:normAutofit fontScale="55000" lnSpcReduction="20000"/>
          </a:bodyPr>
          <a:lstStyle/>
          <a:p>
            <a:pPr algn="ctr"/>
            <a:r>
              <a:rPr lang="en-US" sz="3600" b="1" i="0" dirty="0">
                <a:effectLst/>
                <a:latin typeface="Open Sans" panose="020B0606030504020204" pitchFamily="34" charset="0"/>
              </a:rPr>
              <a:t>Global grants</a:t>
            </a:r>
          </a:p>
          <a:p>
            <a:pPr algn="l">
              <a:buFont typeface="+mj-lt"/>
              <a:buAutoNum type="arabicPeriod"/>
            </a:pPr>
            <a:r>
              <a:rPr lang="en-US" b="1" i="0" dirty="0">
                <a:effectLst/>
                <a:latin typeface="Open Sans" panose="020B0606030504020204" pitchFamily="34" charset="0"/>
              </a:rPr>
              <a:t>  </a:t>
            </a:r>
            <a:r>
              <a:rPr lang="en-US" sz="5200" b="1" i="0" dirty="0">
                <a:effectLst/>
                <a:latin typeface="Open Sans" panose="020B0606030504020204" pitchFamily="34" charset="0"/>
              </a:rPr>
              <a:t> </a:t>
            </a:r>
            <a:r>
              <a:rPr lang="en-US" sz="3500" b="1" i="0" dirty="0">
                <a:effectLst/>
                <a:latin typeface="Open Sans" panose="020B0606030504020204" pitchFamily="34" charset="0"/>
              </a:rPr>
              <a:t>479</a:t>
            </a:r>
            <a:r>
              <a:rPr lang="en-US" sz="3500" b="0" i="0" dirty="0">
                <a:effectLst/>
                <a:latin typeface="Open Sans" panose="020B0606030504020204" pitchFamily="34" charset="0"/>
              </a:rPr>
              <a:t> global grants ($31.4 million in total funding) approved for projects that fight disease</a:t>
            </a:r>
          </a:p>
          <a:p>
            <a:pPr algn="l">
              <a:buFont typeface="+mj-lt"/>
              <a:buAutoNum type="arabicPeriod"/>
            </a:pPr>
            <a:r>
              <a:rPr lang="en-US" sz="3500" b="1" i="0" dirty="0">
                <a:effectLst/>
                <a:latin typeface="Open Sans" panose="020B0606030504020204" pitchFamily="34" charset="0"/>
              </a:rPr>
              <a:t>    162</a:t>
            </a:r>
            <a:r>
              <a:rPr lang="en-US" sz="3500" b="0" i="0" dirty="0">
                <a:effectLst/>
                <a:latin typeface="Open Sans" panose="020B0606030504020204" pitchFamily="34" charset="0"/>
              </a:rPr>
              <a:t> global grants ($12.3 million in total funding) approved for projects that provide clean                 	water, sanitation, and hygiene</a:t>
            </a:r>
          </a:p>
          <a:p>
            <a:pPr algn="l">
              <a:buFont typeface="+mj-lt"/>
              <a:buAutoNum type="arabicPeriod"/>
            </a:pPr>
            <a:r>
              <a:rPr lang="en-US" sz="3500" b="1" i="0" dirty="0">
                <a:effectLst/>
                <a:latin typeface="Open Sans" panose="020B0606030504020204" pitchFamily="34" charset="0"/>
              </a:rPr>
              <a:t>    127</a:t>
            </a:r>
            <a:r>
              <a:rPr lang="en-US" sz="3500" b="0" i="0" dirty="0">
                <a:effectLst/>
                <a:latin typeface="Open Sans" panose="020B0606030504020204" pitchFamily="34" charset="0"/>
              </a:rPr>
              <a:t> global grants ($6.9 million in total funding) approved for projects that grow local 	economies</a:t>
            </a:r>
          </a:p>
          <a:p>
            <a:pPr algn="l">
              <a:buFont typeface="+mj-lt"/>
              <a:buAutoNum type="arabicPeriod"/>
            </a:pPr>
            <a:r>
              <a:rPr lang="en-US" sz="3500" b="1" i="0" dirty="0">
                <a:effectLst/>
                <a:latin typeface="Open Sans" panose="020B0606030504020204" pitchFamily="34" charset="0"/>
              </a:rPr>
              <a:t>    102</a:t>
            </a:r>
            <a:r>
              <a:rPr lang="en-US" sz="3500" b="0" i="0" dirty="0">
                <a:effectLst/>
                <a:latin typeface="Open Sans" panose="020B0606030504020204" pitchFamily="34" charset="0"/>
              </a:rPr>
              <a:t> global grants ($5.6 million in total funding) approved for projects that save mothers and 	children</a:t>
            </a:r>
          </a:p>
          <a:p>
            <a:pPr algn="l">
              <a:buFont typeface="+mj-lt"/>
              <a:buAutoNum type="arabicPeriod"/>
            </a:pPr>
            <a:r>
              <a:rPr lang="en-US" sz="3500" b="1" i="0" dirty="0">
                <a:effectLst/>
                <a:latin typeface="Open Sans" panose="020B0606030504020204" pitchFamily="34" charset="0"/>
              </a:rPr>
              <a:t>    101</a:t>
            </a:r>
            <a:r>
              <a:rPr lang="en-US" sz="3500" b="0" i="0" dirty="0">
                <a:effectLst/>
                <a:latin typeface="Open Sans" panose="020B0606030504020204" pitchFamily="34" charset="0"/>
              </a:rPr>
              <a:t> global grants ($5.8 million in total funding) approved for projects that support education</a:t>
            </a:r>
          </a:p>
          <a:p>
            <a:pPr algn="l">
              <a:buFont typeface="+mj-lt"/>
              <a:buAutoNum type="arabicPeriod"/>
            </a:pPr>
            <a:r>
              <a:rPr lang="en-US" sz="3500" b="1" i="0" dirty="0">
                <a:effectLst/>
                <a:latin typeface="Open Sans" panose="020B0606030504020204" pitchFamily="34" charset="0"/>
              </a:rPr>
              <a:t>      64 </a:t>
            </a:r>
            <a:r>
              <a:rPr lang="en-US" sz="3500" b="0" i="0" dirty="0">
                <a:effectLst/>
                <a:latin typeface="Open Sans" panose="020B0606030504020204" pitchFamily="34" charset="0"/>
              </a:rPr>
              <a:t>global grants ($2.9 million in total funding) approved for projects that promote peace</a:t>
            </a:r>
          </a:p>
          <a:p>
            <a:pPr algn="l">
              <a:buFont typeface="+mj-lt"/>
              <a:buAutoNum type="arabicPeriod"/>
            </a:pPr>
            <a:r>
              <a:rPr lang="en-US" sz="3500" b="1" i="0" dirty="0">
                <a:effectLst/>
                <a:latin typeface="Open Sans" panose="020B0606030504020204" pitchFamily="34" charset="0"/>
              </a:rPr>
              <a:t>      57 </a:t>
            </a:r>
            <a:r>
              <a:rPr lang="en-US" sz="3500" b="0" i="0" dirty="0">
                <a:effectLst/>
                <a:latin typeface="Open Sans" panose="020B0606030504020204" pitchFamily="34" charset="0"/>
              </a:rPr>
              <a:t>global grants ($3.3 million in total funding) approved for projects that protect the 	environment</a:t>
            </a:r>
          </a:p>
          <a:p>
            <a:pPr algn="l">
              <a:buFont typeface="+mj-lt"/>
              <a:buAutoNum type="arabicPeriod"/>
            </a:pPr>
            <a:r>
              <a:rPr lang="en-US" sz="3500" b="0" i="0" dirty="0">
                <a:effectLst/>
                <a:latin typeface="Open Sans" panose="020B0606030504020204" pitchFamily="34" charset="0"/>
              </a:rPr>
              <a:t>     *As of 1 July 2023; all monetary amounts are in U.S. dollars</a:t>
            </a:r>
          </a:p>
          <a:p>
            <a:endParaRPr lang="en-US" dirty="0"/>
          </a:p>
        </p:txBody>
      </p:sp>
      <p:sp>
        <p:nvSpPr>
          <p:cNvPr id="3" name="Title 2">
            <a:extLst>
              <a:ext uri="{FF2B5EF4-FFF2-40B4-BE49-F238E27FC236}">
                <a16:creationId xmlns:a16="http://schemas.microsoft.com/office/drawing/2014/main" id="{1A8EEE80-09E7-0CA2-B087-1AA998A1B65D}"/>
              </a:ext>
            </a:extLst>
          </p:cNvPr>
          <p:cNvSpPr>
            <a:spLocks noGrp="1"/>
          </p:cNvSpPr>
          <p:nvPr>
            <p:ph type="title"/>
          </p:nvPr>
        </p:nvSpPr>
        <p:spPr>
          <a:xfrm>
            <a:off x="461010" y="0"/>
            <a:ext cx="11506200" cy="1540042"/>
          </a:xfrm>
        </p:spPr>
        <p:txBody>
          <a:bodyPr/>
          <a:lstStyle/>
          <a:p>
            <a:r>
              <a:rPr lang="en-US" dirty="0"/>
              <a:t>Here’s what rotary did</a:t>
            </a:r>
          </a:p>
        </p:txBody>
      </p:sp>
      <p:sp>
        <p:nvSpPr>
          <p:cNvPr id="4" name="Slide Number Placeholder 3">
            <a:extLst>
              <a:ext uri="{FF2B5EF4-FFF2-40B4-BE49-F238E27FC236}">
                <a16:creationId xmlns:a16="http://schemas.microsoft.com/office/drawing/2014/main" id="{18FF7571-E0E8-A1ED-9C76-ADCA7B808016}"/>
              </a:ext>
            </a:extLst>
          </p:cNvPr>
          <p:cNvSpPr>
            <a:spLocks noGrp="1"/>
          </p:cNvSpPr>
          <p:nvPr>
            <p:ph type="sldNum" sz="quarter" idx="12"/>
          </p:nvPr>
        </p:nvSpPr>
        <p:spPr/>
        <p:txBody>
          <a:bodyPr/>
          <a:lstStyle/>
          <a:p>
            <a:r>
              <a:rPr lang="en-US"/>
              <a:t> </a:t>
            </a:r>
            <a:fld id="{97A94E25-127B-4C48-AF96-44BA7B823777}" type="slidenum">
              <a:rPr lang="en-US" smtClean="0"/>
              <a:pPr/>
              <a:t>8</a:t>
            </a:fld>
            <a:endParaRPr lang="en-US" dirty="0"/>
          </a:p>
        </p:txBody>
      </p:sp>
    </p:spTree>
    <p:extLst>
      <p:ext uri="{BB962C8B-B14F-4D97-AF65-F5344CB8AC3E}">
        <p14:creationId xmlns:p14="http://schemas.microsoft.com/office/powerpoint/2010/main" val="201080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42900" y="458111"/>
            <a:ext cx="11506200" cy="987551"/>
          </a:xfrm>
        </p:spPr>
        <p:txBody>
          <a:bodyPr>
            <a:normAutofit fontScale="90000"/>
          </a:bodyPr>
          <a:lstStyle/>
          <a:p>
            <a:r>
              <a:rPr lang="en-US" dirty="0"/>
              <a:t>District grants address local needs</a:t>
            </a:r>
          </a:p>
        </p:txBody>
      </p:sp>
      <p:sp>
        <p:nvSpPr>
          <p:cNvPr id="12" name="Slide Number Placeholder 11">
            <a:extLst>
              <a:ext uri="{FF2B5EF4-FFF2-40B4-BE49-F238E27FC236}">
                <a16:creationId xmlns:a16="http://schemas.microsoft.com/office/drawing/2014/main" id="{D68D1CF4-004B-43A9-8D91-3C912472F0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Content Placeholder 1"/>
          <p:cNvSpPr>
            <a:spLocks noGrp="1"/>
          </p:cNvSpPr>
          <p:nvPr>
            <p:ph idx="1"/>
          </p:nvPr>
        </p:nvSpPr>
        <p:spPr>
          <a:xfrm>
            <a:off x="2955758" y="1991533"/>
            <a:ext cx="6280484" cy="4034896"/>
          </a:xfrm>
        </p:spPr>
        <p:txBody>
          <a:bodyPr/>
          <a:lstStyle/>
          <a:p>
            <a:endParaRPr lang="en-US" dirty="0"/>
          </a:p>
          <a:p>
            <a:endParaRPr lang="en-US" dirty="0"/>
          </a:p>
          <a:p>
            <a:pPr marL="0" indent="0" algn="ctr">
              <a:buNone/>
            </a:pPr>
            <a:r>
              <a:rPr lang="en-US" sz="6000" dirty="0"/>
              <a:t>$53,449</a:t>
            </a:r>
            <a:endParaRPr lang="en-US" dirty="0"/>
          </a:p>
          <a:p>
            <a:r>
              <a:rPr lang="en-US" dirty="0"/>
              <a:t>The total of District Grant funds applied for and received by District 5650 for 2023-24</a:t>
            </a:r>
          </a:p>
          <a:p>
            <a:r>
              <a:rPr lang="en-US" dirty="0"/>
              <a:t>30 Grant Projects</a:t>
            </a:r>
          </a:p>
          <a:p>
            <a:pPr marL="0" indent="0">
              <a:buNone/>
            </a:pPr>
            <a:endParaRPr lang="en-US" dirty="0"/>
          </a:p>
        </p:txBody>
      </p:sp>
    </p:spTree>
    <p:extLst>
      <p:ext uri="{BB962C8B-B14F-4D97-AF65-F5344CB8AC3E}">
        <p14:creationId xmlns:p14="http://schemas.microsoft.com/office/powerpoint/2010/main" val="32980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8E8F68-3734-4052-BB8B-E4B228216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0DC917-550B-433B-9C3A-7ABC12196287}">
  <ds:schemaRefs>
    <ds:schemaRef ds:uri="http://schemas.microsoft.com/office/2006/documentManagement/types"/>
    <ds:schemaRef ds:uri="http://schemas.microsoft.com/office/2006/metadata/properties"/>
    <ds:schemaRef ds:uri="069370df-1b75-469d-a9d4-424b0b9f5a67"/>
    <ds:schemaRef ds:uri="http://purl.org/dc/elements/1.1/"/>
    <ds:schemaRef ds:uri="41d4868e-e7c5-4a0f-bea8-40f63a832f74"/>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470356E4-9DE1-4948-B8BC-59E578E275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7524</TotalTime>
  <Words>2615</Words>
  <Application>Microsoft Office PowerPoint</Application>
  <PresentationFormat>Widescreen</PresentationFormat>
  <Paragraphs>235</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Arial Black</vt:lpstr>
      <vt:lpstr>Arial Narrow</vt:lpstr>
      <vt:lpstr>Calibri</vt:lpstr>
      <vt:lpstr>Courier New</vt:lpstr>
      <vt:lpstr>Georgia</vt:lpstr>
      <vt:lpstr>Open Sans</vt:lpstr>
      <vt:lpstr>Symbol</vt:lpstr>
      <vt:lpstr>Times New Roman</vt:lpstr>
      <vt:lpstr>Office Theme</vt:lpstr>
      <vt:lpstr>PowerPoint Presentation</vt:lpstr>
      <vt:lpstr>PowerPoint Presentation</vt:lpstr>
      <vt:lpstr>Our causes</vt:lpstr>
      <vt:lpstr>OUR CAUSES</vt:lpstr>
      <vt:lpstr>Many Ways To Give (SHARE)</vt:lpstr>
      <vt:lpstr>Annual fund – share</vt:lpstr>
      <vt:lpstr>Global grants make a BIG impact</vt:lpstr>
      <vt:lpstr>Here’s what rotary did</vt:lpstr>
      <vt:lpstr>District grants address local needs</vt:lpstr>
      <vt:lpstr>District grants – Next Year</vt:lpstr>
      <vt:lpstr>Every rotarian, every year</vt:lpstr>
      <vt:lpstr>PowerPoint Presentation</vt:lpstr>
      <vt:lpstr>Paul harris society</vt:lpstr>
      <vt:lpstr>Club recognition </vt:lpstr>
      <vt:lpstr>ROTARY DIRECT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Mick McKinley</cp:lastModifiedBy>
  <cp:revision>195</cp:revision>
  <cp:lastPrinted>2019-12-04T20:41:25Z</cp:lastPrinted>
  <dcterms:created xsi:type="dcterms:W3CDTF">2019-11-18T03:22:22Z</dcterms:created>
  <dcterms:modified xsi:type="dcterms:W3CDTF">2024-03-01T21:07:58Z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Description0">
    <vt:lpwstr>Powerpoint template using the new brand guidelines. This presentation has a cloud gray background on the cover and white background on other slides.</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Owner">
    <vt:lpwstr>Bob Kiolbassa</vt:lpwstr>
  </property>
</Properties>
</file>