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356" r:id="rId31"/>
    <p:sldId id="359" r:id="rId32"/>
    <p:sldId id="289" r:id="rId33"/>
    <p:sldId id="350"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52" r:id="rId52"/>
    <p:sldId id="307" r:id="rId53"/>
    <p:sldId id="353" r:id="rId54"/>
    <p:sldId id="308" r:id="rId55"/>
    <p:sldId id="354"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46" r:id="rId74"/>
    <p:sldId id="347" r:id="rId75"/>
    <p:sldId id="327" r:id="rId76"/>
    <p:sldId id="328" r:id="rId77"/>
    <p:sldId id="357" r:id="rId78"/>
    <p:sldId id="330" r:id="rId79"/>
    <p:sldId id="332" r:id="rId80"/>
    <p:sldId id="358" r:id="rId81"/>
    <p:sldId id="333" r:id="rId82"/>
    <p:sldId id="334" r:id="rId83"/>
    <p:sldId id="335" r:id="rId84"/>
    <p:sldId id="336" r:id="rId85"/>
    <p:sldId id="337" r:id="rId86"/>
    <p:sldId id="338" r:id="rId87"/>
    <p:sldId id="339" r:id="rId88"/>
    <p:sldId id="340" r:id="rId89"/>
    <p:sldId id="341" r:id="rId90"/>
    <p:sldId id="360" r:id="rId91"/>
    <p:sldId id="343" r:id="rId92"/>
    <p:sldId id="344" r:id="rId93"/>
    <p:sldId id="349" r:id="rId94"/>
    <p:sldId id="348" r:id="rId95"/>
    <p:sldId id="351" r:id="rId96"/>
    <p:sldId id="355" r:id="rId97"/>
  </p:sldIdLst>
  <p:sldSz cx="12192000" cy="6858000"/>
  <p:notesSz cx="6858000" cy="9144000"/>
  <p:embeddedFontLst>
    <p:embeddedFont>
      <p:font typeface="Arial Narrow" panose="020B0604020202020204" pitchFamily="34" charset="0"/>
      <p:regular r:id="rId99"/>
      <p:bold r:id="rId100"/>
      <p:italic r:id="rId101"/>
      <p:boldItalic r:id="rId102"/>
    </p:embeddedFont>
    <p:embeddedFont>
      <p:font typeface="Calibri" panose="020F0502020204030204" pitchFamily="34" charset="0"/>
      <p:regular r:id="rId103"/>
      <p:bold r:id="rId104"/>
      <p:italic r:id="rId105"/>
      <p:boldItalic r:id="rId106"/>
    </p:embeddedFont>
    <p:embeddedFont>
      <p:font typeface="Georgia" panose="02040502050405020303" pitchFamily="18" charset="0"/>
      <p:regular r:id="rId107"/>
      <p:bold r:id="rId108"/>
      <p:italic r:id="rId109"/>
      <p:boldItalic r:id="rId110"/>
    </p:embeddedFont>
    <p:embeddedFont>
      <p:font typeface="Roboto" panose="02000000000000000000" pitchFamily="2" charset="0"/>
      <p:regular r:id="rId111"/>
      <p:bold r:id="rId112"/>
      <p:italic r:id="rId113"/>
      <p:boldItalic r:id="rId1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32">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5" roundtripDataSignature="AMtx7mjEM77CLx83tlnoA89FE/qKhMzR6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FB7B8-FE3B-4DDC-9A4A-A42372F59E2C}" v="140" dt="2022-09-07T16:45:26.021"/>
    <p1510:client id="{11CC3D4E-0BBF-4F7D-AE5F-73059688CAA3}" v="304" dt="2022-09-15T18:52:26.215"/>
    <p1510:client id="{155B6F48-6739-4FF5-B0C6-DE965B58FFA4}" v="21" dt="2022-09-05T15:07:58.393"/>
    <p1510:client id="{20168122-973E-4A8A-A63D-6CB850E045CB}" v="262" dt="2022-08-29T21:21:58.582"/>
    <p1510:client id="{2BDEADC2-CBFE-41F5-A66D-01C031E29DAA}" v="89" dt="2022-09-13T20:58:19.507"/>
    <p1510:client id="{3177524C-6ABE-4C01-A913-DFEEDEFC498A}" v="14" dt="2022-09-16T18:05:40.719"/>
    <p1510:client id="{452E2EBA-5EEE-4FFE-86E4-7A232BA54E1D}" v="281" dt="2022-09-17T01:19:11.890"/>
    <p1510:client id="{5C92138A-3380-4B59-98F6-510474BC6132}" v="27" dt="2022-09-17T14:09:16.939"/>
    <p1510:client id="{759EE662-BFB1-4573-8651-B1614D255A77}" v="6" dt="2022-09-17T02:47:51.141"/>
    <p1510:client id="{B65B2F11-AA95-4ABC-B177-95AB87F1BDA4}" v="271" dt="2022-09-16T22:11:44.455"/>
    <p1510:client id="{C0A39AB1-BB87-4A6F-88E1-87ED53B41951}" v="3" dt="2022-09-16T22:31:47.716"/>
    <p1510:client id="{C57966F0-3FBF-4BAF-8212-168EC2FCFD05}" v="58" dt="2022-09-17T15:31:57.444"/>
    <p1510:client id="{C7F48674-9904-492D-9B4E-9B416F0FEAA0}" v="13" dt="2022-09-16T22:13:24.853"/>
    <p1510:client id="{E50CCA0A-61AE-4B26-9B61-07A93E5BF4D8}" v="67" dt="2022-09-15T20:42:07.231"/>
    <p1510:client id="{E66C60D0-87C4-4451-8A63-8F373CD405DE}" v="159" dt="2022-09-17T16:13:59.531"/>
    <p1510:client id="{ECDC6693-E76D-4F2A-9BB7-D8432C683232}" v="2" dt="2022-08-30T20:51:31.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86"/>
    <p:restoredTop sz="58494" autoAdjust="0"/>
  </p:normalViewPr>
  <p:slideViewPr>
    <p:cSldViewPr snapToGrid="0">
      <p:cViewPr varScale="1">
        <p:scale>
          <a:sx n="63" d="100"/>
          <a:sy n="63" d="100"/>
        </p:scale>
        <p:origin x="1504" y="-24"/>
      </p:cViewPr>
      <p:guideLst>
        <p:guide orient="horz" pos="263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4.fntdata"/><Relationship Id="rId16" Type="http://schemas.openxmlformats.org/officeDocument/2006/relationships/slide" Target="slides/slide15.xml"/><Relationship Id="rId107" Type="http://schemas.openxmlformats.org/officeDocument/2006/relationships/font" Target="fonts/font9.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5.fntdata"/><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5.fntdata"/><Relationship Id="rId108" Type="http://schemas.openxmlformats.org/officeDocument/2006/relationships/font" Target="fonts/font10.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6.fntdata"/><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1.fntdata"/><Relationship Id="rId10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6.fntdata"/><Relationship Id="rId120"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2.fntdata"/><Relationship Id="rId115" Type="http://customschemas.google.com/relationships/presentationmetadata" Target="meta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2.fntdata"/><Relationship Id="rId105"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otary.qualtrics.com/jfe/form/SV_8798Eo0G60tlbsV"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my.rotary.org/en/document/rotary-club-health-check" TargetMode="External"/><Relationship Id="rId5" Type="http://schemas.openxmlformats.org/officeDocument/2006/relationships/hyperlink" Target="https://my.rotary.org/en/document/enhancing-club-experience-member-satisfaction-survey" TargetMode="External"/><Relationship Id="rId4" Type="http://schemas.openxmlformats.org/officeDocument/2006/relationships/hyperlink" Target="https://my-cms.rotary.org/en/document/creating-positive-experience-prospective-member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my.rotary.org/en/document/enhancing-club-experience-member-satisfaction-survey"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otary.org/document/rotary-service-connections-flier"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rotary.org/lear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ortal.clubrunner.ca/50077/page/2022-learning-to-lea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my.rotary.org/en"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s://my.rotary.org/en/secure/1330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my.rotary.org/en/learning-reference/learn-topic/engaging-online-meetings-person-venue-virtual" TargetMode="External"/><Relationship Id="rId2" Type="http://schemas.openxmlformats.org/officeDocument/2006/relationships/slide" Target="../slides/slide71.xml"/><Relationship Id="rId1" Type="http://schemas.openxmlformats.org/officeDocument/2006/relationships/notesMaster" Target="../notesMasters/notesMaster1.xml"/><Relationship Id="rId5" Type="http://schemas.openxmlformats.org/officeDocument/2006/relationships/hyperlink" Target="https://my-cms.rotary.org/en/document/membership-assessment-tools" TargetMode="External"/><Relationship Id="rId4" Type="http://schemas.openxmlformats.org/officeDocument/2006/relationships/hyperlink" Target="https://my.rotary.org/en/document/rotary-club-health-check" TargetMode="Externa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my.rotary.org/document/club-types"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my.rotary.org/en/learning-reference/learn-topic/membership" TargetMode="External"/><Relationship Id="rId2" Type="http://schemas.openxmlformats.org/officeDocument/2006/relationships/slide" Target="../slides/slide73.xml"/><Relationship Id="rId1" Type="http://schemas.openxmlformats.org/officeDocument/2006/relationships/notesMaster" Target="../notesMasters/notesMaster1.xml"/><Relationship Id="rId5" Type="http://schemas.openxmlformats.org/officeDocument/2006/relationships/hyperlink" Target="https://my.rotary.org/learn?deep-link=https%3A//learn.rotary.org/members/learn/course/internal/view/elearning/1360/nurturing-new-clubs" TargetMode="External"/><Relationship Id="rId4" Type="http://schemas.openxmlformats.org/officeDocument/2006/relationships/hyperlink" Target="https://my.rotary.org/learn?deep-link=https%3A//learn.rotary.org/members/learn/course/internal/view/elearning/1302/starting-a-club"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my.rotary.org/en/rotary-foundation-approves-changes-funding-model-set-take-effect-1-july-2021"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 &amp; Melissa (30 mins total)</a:t>
            </a:r>
          </a:p>
          <a:p>
            <a:pPr marL="0" indent="0"/>
            <a:endParaRPr lang="en-US" b="1" dirty="0"/>
          </a:p>
          <a:p>
            <a:pPr marL="0" indent="0"/>
            <a:r>
              <a:rPr lang="en-US" b="1" dirty="0"/>
              <a:t>Louis (3mins, </a:t>
            </a:r>
            <a:r>
              <a:rPr lang="en-US" dirty="0"/>
              <a:t>2 slides</a:t>
            </a:r>
            <a:r>
              <a:rPr lang="en-US" b="1" dirty="0"/>
              <a:t>)</a:t>
            </a:r>
            <a:endParaRPr lang="en-US" dirty="0"/>
          </a:p>
          <a:p>
            <a:pPr marL="0" indent="0"/>
            <a:r>
              <a:rPr lang="en-US" b="1" dirty="0"/>
              <a:t>GOOD MORNING DGE's &amp; DGN's, and welcome to GETS &amp; GNTS!</a:t>
            </a:r>
            <a:endParaRPr lang="en-US" dirty="0"/>
          </a:p>
          <a:p>
            <a:pPr marL="0" indent="0"/>
            <a:r>
              <a:rPr lang="en-US" dirty="0"/>
              <a:t>As many of you might already know, I'm Louis Turpin, but we're going to come back to introductions in a moment....</a:t>
            </a:r>
          </a:p>
          <a:p>
            <a:pPr marL="0" indent="0"/>
            <a:endParaRPr lang="en-US" b="1" dirty="0"/>
          </a:p>
        </p:txBody>
      </p:sp>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Sue (5mins </a:t>
            </a:r>
            <a:r>
              <a:rPr lang="en-US" dirty="0"/>
              <a:t>total, 2 slides</a:t>
            </a:r>
            <a:r>
              <a:rPr lang="en-US" b="1" dirty="0"/>
              <a:t>)</a:t>
            </a:r>
          </a:p>
          <a:p>
            <a:pPr marL="0" indent="0"/>
            <a:r>
              <a:rPr lang="en-US" dirty="0"/>
              <a:t>Very important topic---    Sue    5 minutes total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Your number one job as a DG will be to be  a cheerleader to members.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of course making sure the district is fiscally responsible.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4" name="Google Shape;2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Sue Review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Learning Objectives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the end of this session participants will be able to……  </a:t>
            </a:r>
          </a:p>
          <a:p>
            <a:pPr marL="0" lvl="0" indent="0" algn="l" rtl="0">
              <a:spcBef>
                <a:spcPts val="0"/>
              </a:spcBef>
              <a:spcAft>
                <a:spcPts val="0"/>
              </a:spcAft>
              <a:buNone/>
            </a:pPr>
            <a:endParaRPr lang="en-US" dirty="0"/>
          </a:p>
          <a:p>
            <a:pPr marL="342900" lvl="0" indent="-342900" algn="l" rtl="0">
              <a:lnSpc>
                <a:spcPct val="90000"/>
              </a:lnSpc>
              <a:spcBef>
                <a:spcPts val="0"/>
              </a:spcBef>
              <a:spcAft>
                <a:spcPts val="0"/>
              </a:spcAft>
              <a:buClr>
                <a:srgbClr val="333333"/>
              </a:buClr>
              <a:buSzPts val="3200"/>
              <a:buFont typeface="Arial"/>
              <a:buChar char="•"/>
            </a:pPr>
            <a:r>
              <a:rPr lang="en-US" sz="1200" b="1" dirty="0"/>
              <a:t>Describe how you will motivate Club and District Leaders</a:t>
            </a:r>
            <a:endParaRPr lang="en-US" dirty="0"/>
          </a:p>
          <a:p>
            <a:pPr marL="342900" lvl="0" indent="-139700" algn="l" rtl="0">
              <a:lnSpc>
                <a:spcPct val="90000"/>
              </a:lnSpc>
              <a:spcBef>
                <a:spcPts val="1000"/>
              </a:spcBef>
              <a:spcAft>
                <a:spcPts val="0"/>
              </a:spcAft>
              <a:buClr>
                <a:srgbClr val="333333"/>
              </a:buClr>
              <a:buSzPts val="3200"/>
              <a:buFont typeface="Arial"/>
              <a:buNone/>
            </a:pPr>
            <a:endParaRPr lang="en-US" sz="1200" b="1" dirty="0"/>
          </a:p>
          <a:p>
            <a:pPr marL="342900" lvl="0" indent="-342900" algn="l" rtl="0">
              <a:lnSpc>
                <a:spcPct val="90000"/>
              </a:lnSpc>
              <a:spcBef>
                <a:spcPts val="1000"/>
              </a:spcBef>
              <a:spcAft>
                <a:spcPts val="0"/>
              </a:spcAft>
              <a:buClr>
                <a:srgbClr val="333333"/>
              </a:buClr>
              <a:buSzPts val="3200"/>
              <a:buChar char="•"/>
            </a:pPr>
            <a:r>
              <a:rPr lang="en-US" sz="1200" b="1" dirty="0"/>
              <a:t>Develop specific strategies to make your learning events engaging, innovative and inclusive.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43" name="Google Shape;24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b="1" dirty="0"/>
              <a:t>Sue (30 mins</a:t>
            </a:r>
            <a:r>
              <a:rPr lang="en-US" dirty="0"/>
              <a:t> total, 2 slides)</a:t>
            </a:r>
          </a:p>
          <a:p>
            <a:pPr marL="0" indent="0"/>
            <a:r>
              <a:rPr lang="en-US" dirty="0"/>
              <a:t>Motivating your district -----    Sue    30 minutes total</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some ways motivation is your most import leadership responsibility      as a governor you will motivate your district team to expand their rotary knowledge and help clubs better engage their members and community.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‘Volunteers are enthusiastic and the work of their organization-but they also value their time.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Take advantage of club visits and learning events to inspire members,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Use Rotary’s Commitment to Diversity, Equity and Inclusion to inspire your district to challenge its assumptions about who we are, who we help and who we see as potential leaders. </a:t>
            </a:r>
          </a:p>
          <a:p>
            <a:pPr marL="0" lvl="0" indent="0" algn="l" rtl="0">
              <a:spcBef>
                <a:spcPts val="0"/>
              </a:spcBef>
              <a:spcAft>
                <a:spcPts val="0"/>
              </a:spcAft>
              <a:buNone/>
            </a:pPr>
            <a:endParaRPr dirty="0"/>
          </a:p>
        </p:txBody>
      </p:sp>
      <p:sp>
        <p:nvSpPr>
          <p:cNvPr id="252" name="Google Shape;25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Motivating your district -----    Sue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as it pertains to motivating your district-----What are your responsibilities to your team?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 can you emphasize team building and inclusion in all your district events?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 can you continue to motivate your team throughout your year as governor?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 can you involve and motivate volunteers who lack time?      Or those who have been disappointed recently in a project or an activity.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 can you demonstrate the openness and appeal of Rotary to your local community?   How can you motivate your community to participate in the work of Rotary?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62" name="Google Shape;26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b="1" dirty="0"/>
              <a:t>Louis (35 mins</a:t>
            </a:r>
            <a:r>
              <a:rPr lang="en-US" dirty="0"/>
              <a:t> </a:t>
            </a:r>
            <a:r>
              <a:rPr lang="en-US" b="1" dirty="0"/>
              <a:t>total</a:t>
            </a:r>
            <a:r>
              <a:rPr lang="en-US" dirty="0"/>
              <a:t>, 3 slides)</a:t>
            </a:r>
            <a:r>
              <a:rPr lang="en-US" b="1" dirty="0"/>
              <a:t>  (5 mins) </a:t>
            </a:r>
            <a:endParaRPr lang="en-US" dirty="0"/>
          </a:p>
          <a:p>
            <a:pPr marL="0" indent="0"/>
            <a:r>
              <a:rPr lang="en-US" b="1" dirty="0"/>
              <a:t>Key points </a:t>
            </a:r>
          </a:p>
          <a:p>
            <a:pPr marL="171450" indent="-171450">
              <a:buChar char="•"/>
            </a:pPr>
            <a:r>
              <a:rPr lang="en-US" b="1" dirty="0"/>
              <a:t>Cultivate leaders:</a:t>
            </a:r>
            <a:r>
              <a:rPr lang="en-US" dirty="0"/>
              <a:t> Rotary and Rotaract clubs create opportunities for their members to develop skills and connections. If members are enjoying their club experience, they are more motivated to seek leadership roles. You and your district team must identify and cultivate those potential leaders.</a:t>
            </a:r>
          </a:p>
          <a:p>
            <a:pPr marL="171450" indent="-171450">
              <a:buChar char="•"/>
            </a:pPr>
            <a:r>
              <a:rPr lang="en-US" b="1" dirty="0"/>
              <a:t>Conduct engaging Learning Events: </a:t>
            </a:r>
            <a:r>
              <a:rPr lang="en-US" dirty="0"/>
              <a:t>Your learning events are some of your best opportunities to interact with proven and potential leaders. Consider how you and your training committee will make each event an engaging and valuable experience for attendees. </a:t>
            </a:r>
          </a:p>
          <a:p>
            <a:pPr marL="171450" indent="-171450">
              <a:buChar char="•"/>
            </a:pPr>
            <a:r>
              <a:rPr lang="en-US" b="1" dirty="0"/>
              <a:t>Broaden outreach for diverse &amp; inclusive potential Leaders: </a:t>
            </a:r>
            <a:r>
              <a:rPr lang="en-US" dirty="0"/>
              <a:t>Encourage club and district leaders to seek out new members or those from underrepresented groups for leadership roles, to take risks, and to be innovative with club meetings and activities. Model this behavior at the district level by appointing a diverse group of members to lead your events. </a:t>
            </a:r>
          </a:p>
          <a:p>
            <a:pPr marL="171450" indent="-171450">
              <a:buChar char="•"/>
            </a:pPr>
            <a:r>
              <a:rPr lang="en-US" b="1" dirty="0"/>
              <a:t>Strengthen relationships with Rotary alumni:</a:t>
            </a:r>
            <a:r>
              <a:rPr lang="en-US" dirty="0"/>
              <a:t> Use your year as governor as an opportunity to strengthen your relationship with alumni in your district. Keep them involved as volunteers and partners in service so they are ready for leadership roles in the future.</a:t>
            </a:r>
          </a:p>
        </p:txBody>
      </p:sp>
      <p:sp>
        <p:nvSpPr>
          <p:cNvPr id="272" name="Google Shape;27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  (10 mins)</a:t>
            </a:r>
          </a:p>
          <a:p>
            <a:pPr marL="0" lvl="0" indent="0" algn="l">
              <a:spcBef>
                <a:spcPts val="0"/>
              </a:spcBef>
              <a:spcAft>
                <a:spcPts val="0"/>
              </a:spcAft>
              <a:buNone/>
            </a:pPr>
            <a:endParaRPr lang="en-US" dirty="0"/>
          </a:p>
          <a:p>
            <a:pPr marL="0" indent="0"/>
            <a:r>
              <a:rPr lang="en-US" b="1" dirty="0"/>
              <a:t>Discussion questions</a:t>
            </a:r>
          </a:p>
          <a:p>
            <a:pPr marL="0" indent="0"/>
            <a:r>
              <a:rPr lang="en-US" i="1" dirty="0"/>
              <a:t>From your responses to this question about being an effective Rotary Leader, you understand the importance of recruiting and developing your District Leadership Team.</a:t>
            </a:r>
          </a:p>
          <a:p>
            <a:pPr marL="285750" indent="-285750">
              <a:buChar char="•"/>
            </a:pPr>
            <a:r>
              <a:rPr lang="en-US" b="1" dirty="0"/>
              <a:t>What skill-building and leadership opportunities</a:t>
            </a:r>
            <a:r>
              <a:rPr lang="en-US" dirty="0"/>
              <a:t> will you include in your District Team Training Seminar, PETS, or District Training Assembly?  </a:t>
            </a:r>
          </a:p>
          <a:p>
            <a:pPr marL="285750" indent="-285750">
              <a:buChar char="•"/>
            </a:pPr>
            <a:r>
              <a:rPr lang="en-US" b="1" dirty="0"/>
              <a:t>Including </a:t>
            </a:r>
            <a:r>
              <a:rPr lang="en-US" b="1" dirty="0" err="1"/>
              <a:t>Rotaractors</a:t>
            </a:r>
            <a:r>
              <a:rPr lang="en-US" b="1" dirty="0"/>
              <a:t>: </a:t>
            </a:r>
            <a:r>
              <a:rPr lang="en-US" dirty="0"/>
              <a:t>How will you include </a:t>
            </a:r>
            <a:r>
              <a:rPr lang="en-US" dirty="0" err="1"/>
              <a:t>Rotaractors</a:t>
            </a:r>
            <a:r>
              <a:rPr lang="en-US" dirty="0"/>
              <a:t> in these events?</a:t>
            </a:r>
          </a:p>
          <a:p>
            <a:pPr marL="285750" indent="-285750">
              <a:buChar char="•"/>
            </a:pPr>
            <a:r>
              <a:rPr lang="en-US" b="1" dirty="0"/>
              <a:t>Appealing Learning Events:</a:t>
            </a:r>
            <a:r>
              <a:rPr lang="en-US" dirty="0"/>
              <a:t> How can you help ensure that the learning events you’ll convene during your year as governor are appealing to participants? How can you make sure the training is relevant? Innovative? </a:t>
            </a:r>
          </a:p>
          <a:p>
            <a:pPr marL="285750" indent="-285750">
              <a:buChar char="•"/>
            </a:pPr>
            <a:r>
              <a:rPr lang="en-US" b="1" dirty="0"/>
              <a:t>Continued Learning: </a:t>
            </a:r>
            <a:r>
              <a:rPr lang="en-US" dirty="0"/>
              <a:t>How can you help your training committee ensure that participants continue to learn and stay engaged after a learning event?</a:t>
            </a:r>
          </a:p>
          <a:p>
            <a:pPr marL="285750" indent="-285750">
              <a:buChar char="•"/>
            </a:pPr>
            <a:r>
              <a:rPr lang="en-US" b="1" dirty="0"/>
              <a:t>Preparing Leaders for future roles:</a:t>
            </a:r>
            <a:r>
              <a:rPr lang="en-US" dirty="0"/>
              <a:t> How can you help prepare participants for future leadership opportunities in Rotary?</a:t>
            </a:r>
          </a:p>
        </p:txBody>
      </p:sp>
      <p:sp>
        <p:nvSpPr>
          <p:cNvPr id="281" name="Google Shape;2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Clr>
                <a:schemeClr val="dk1"/>
              </a:buClr>
              <a:buSzPts val="1200"/>
            </a:pPr>
            <a:r>
              <a:rPr lang="en-US" sz="1200" b="1" dirty="0"/>
              <a:t>Louis </a:t>
            </a:r>
            <a:r>
              <a:rPr lang="en-US" b="1" dirty="0"/>
              <a:t>(20 mins)</a:t>
            </a:r>
            <a:endParaRPr lang="en-US" sz="1200" b="1" dirty="0"/>
          </a:p>
          <a:p>
            <a:pPr marL="0" indent="0">
              <a:buSzPts val="1200"/>
              <a:buFont typeface="Calibri"/>
            </a:pPr>
            <a:r>
              <a:rPr lang="en-US" b="1" dirty="0"/>
              <a:t>Small Group Activity: Effective Events</a:t>
            </a:r>
          </a:p>
          <a:p>
            <a:pPr marL="0" indent="0">
              <a:buSzPts val="1200"/>
              <a:buFont typeface="Calibri"/>
            </a:pPr>
            <a:endParaRPr lang="en-US" dirty="0"/>
          </a:p>
          <a:p>
            <a:pPr marL="0" indent="0">
              <a:buSzPts val="1200"/>
              <a:buFont typeface="Calibri"/>
            </a:pPr>
            <a:r>
              <a:rPr lang="en-US" b="1" dirty="0"/>
              <a:t>Making events engaging, innovative and inclusive:</a:t>
            </a:r>
          </a:p>
          <a:p>
            <a:pPr marL="0" indent="0">
              <a:buSzPts val="1200"/>
              <a:buFont typeface="Calibri"/>
            </a:pPr>
            <a:r>
              <a:rPr lang="en-US" dirty="0"/>
              <a:t>In this activity, participants will discuss strategies for making learning events and other district events engaging, innovative, and inclusive. </a:t>
            </a:r>
          </a:p>
          <a:p>
            <a:pPr marL="285750" indent="-285750">
              <a:buFont typeface="Arial"/>
              <a:buChar char="•"/>
            </a:pPr>
            <a:r>
              <a:rPr lang="en-US" dirty="0"/>
              <a:t>Divide participants into </a:t>
            </a:r>
            <a:r>
              <a:rPr lang="en-US" b="1" dirty="0"/>
              <a:t>9 groups of 4-6 people</a:t>
            </a:r>
            <a:r>
              <a:rPr lang="en-US" dirty="0"/>
              <a:t>.  </a:t>
            </a:r>
            <a:r>
              <a:rPr lang="en-US" b="1" dirty="0"/>
              <a:t>Complete the chart on page 3 of the Workbook</a:t>
            </a:r>
            <a:r>
              <a:rPr lang="en-US" dirty="0"/>
              <a:t>, assign one event from column 1 and one event from column 2 to each group.</a:t>
            </a:r>
          </a:p>
          <a:p>
            <a:pPr marL="285750" indent="-285750">
              <a:buFont typeface="Arial"/>
              <a:buChar char="•"/>
            </a:pPr>
            <a:r>
              <a:rPr lang="en-US" b="1" dirty="0"/>
              <a:t>(9 mins) </a:t>
            </a:r>
            <a:r>
              <a:rPr lang="en-US" dirty="0"/>
              <a:t>Each small group to discuss the questions and develop responses for their assigned events.</a:t>
            </a:r>
          </a:p>
          <a:p>
            <a:pPr marL="285750" indent="-285750">
              <a:buFont typeface="Arial"/>
              <a:buChar char="•"/>
            </a:pPr>
            <a:r>
              <a:rPr lang="en-US" b="1" dirty="0"/>
              <a:t>(9 mins)</a:t>
            </a:r>
            <a:r>
              <a:rPr lang="en-US" dirty="0"/>
              <a:t> Each group has 1 minute to share their best responses with the whole group.</a:t>
            </a:r>
          </a:p>
          <a:p>
            <a:pPr marL="0" lvl="0" indent="0" algn="l">
              <a:spcBef>
                <a:spcPts val="0"/>
              </a:spcBef>
              <a:spcAft>
                <a:spcPts val="0"/>
              </a:spcAft>
              <a:buSzPts val="1200"/>
              <a:buFont typeface="Calibri"/>
              <a:buNone/>
            </a:pPr>
            <a:endParaRPr lang="en-US" sz="1200" dirty="0"/>
          </a:p>
          <a:p>
            <a:pPr marL="0" lvl="0" indent="0" algn="l" rtl="0">
              <a:spcBef>
                <a:spcPts val="0"/>
              </a:spcBef>
              <a:spcAft>
                <a:spcPts val="0"/>
              </a:spcAft>
              <a:buClr>
                <a:schemeClr val="dk1"/>
              </a:buClr>
              <a:buFont typeface="Arial"/>
              <a:buNone/>
            </a:pPr>
            <a:endParaRPr lang="en-US" dirty="0"/>
          </a:p>
        </p:txBody>
      </p:sp>
      <p:sp>
        <p:nvSpPr>
          <p:cNvPr id="291" name="Google Shape;29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Sue  (3 mins)</a:t>
            </a:r>
          </a:p>
          <a:p>
            <a:pPr marL="0" lvl="0" indent="0" algn="l" rtl="0">
              <a:spcBef>
                <a:spcPts val="0"/>
              </a:spcBef>
              <a:spcAft>
                <a:spcPts val="0"/>
              </a:spcAft>
              <a:buNone/>
            </a:pPr>
            <a:r>
              <a:rPr lang="en-US" dirty="0"/>
              <a:t>First---any questions or comments on this session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Our Learning objectives were:  </a:t>
            </a:r>
          </a:p>
          <a:p>
            <a:pPr marL="342900" lvl="0" indent="-342900" algn="l" rtl="0">
              <a:lnSpc>
                <a:spcPct val="90000"/>
              </a:lnSpc>
              <a:spcBef>
                <a:spcPts val="0"/>
              </a:spcBef>
              <a:spcAft>
                <a:spcPts val="0"/>
              </a:spcAft>
              <a:buClr>
                <a:srgbClr val="333333"/>
              </a:buClr>
              <a:buSzPts val="3200"/>
              <a:buFont typeface="Arial"/>
              <a:buChar char="•"/>
            </a:pPr>
            <a:r>
              <a:rPr lang="en-US" sz="1200" b="1" dirty="0"/>
              <a:t>Describe how you will motivate Club and District Leaders</a:t>
            </a:r>
            <a:endParaRPr lang="en-US" dirty="0"/>
          </a:p>
          <a:p>
            <a:pPr marL="342900" lvl="0" indent="-342900" algn="l" rtl="0">
              <a:lnSpc>
                <a:spcPct val="90000"/>
              </a:lnSpc>
              <a:spcBef>
                <a:spcPts val="1000"/>
              </a:spcBef>
              <a:spcAft>
                <a:spcPts val="0"/>
              </a:spcAft>
              <a:buClr>
                <a:srgbClr val="333333"/>
              </a:buClr>
              <a:buSzPts val="3200"/>
              <a:buChar char="•"/>
            </a:pPr>
            <a:r>
              <a:rPr lang="en-US" sz="1200" b="1" dirty="0"/>
              <a:t>Develop specific strategies to make your learning events engaging, innovative and inclusive.</a:t>
            </a:r>
            <a:endParaRPr lang="en-US" dirty="0"/>
          </a:p>
          <a:p>
            <a:pPr marL="0" lvl="0" indent="0" algn="l" rtl="0">
              <a:spcBef>
                <a:spcPts val="0"/>
              </a:spcBef>
              <a:spcAft>
                <a:spcPts val="0"/>
              </a:spcAft>
              <a:buNone/>
            </a:pPr>
            <a:endParaRPr lang="en-US" dirty="0"/>
          </a:p>
          <a:p>
            <a:pPr marL="0" indent="0"/>
            <a:r>
              <a:rPr lang="en-US" b="1" dirty="0"/>
              <a:t>Louis (2 mins)</a:t>
            </a:r>
          </a:p>
          <a:p>
            <a:pPr marL="0" indent="0"/>
            <a:r>
              <a:rPr lang="en-US" i="1" dirty="0"/>
              <a:t>So as we close---take 2 minutes and reflect on the following question in your workbook </a:t>
            </a:r>
          </a:p>
          <a:p>
            <a:pPr marL="0" indent="0"/>
            <a:r>
              <a:rPr lang="en-US" b="1" dirty="0"/>
              <a:t> What motivates you to support and develop leaders in your district </a:t>
            </a:r>
          </a:p>
          <a:p>
            <a:pPr marL="0" lvl="0" indent="0" algn="l" rtl="0">
              <a:spcBef>
                <a:spcPts val="0"/>
              </a:spcBef>
              <a:spcAft>
                <a:spcPts val="0"/>
              </a:spcAft>
              <a:buNone/>
            </a:pPr>
            <a:endParaRPr lang="en-US" dirty="0"/>
          </a:p>
        </p:txBody>
      </p:sp>
      <p:sp>
        <p:nvSpPr>
          <p:cNvPr id="300" name="Google Shape;3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a:t>
            </a:r>
            <a:endParaRPr lang="en-US" dirty="0"/>
          </a:p>
          <a:p>
            <a:pPr marL="0" indent="0"/>
            <a:r>
              <a:rPr lang="en-US" dirty="0"/>
              <a:t>Thank YOU, that was a GREAT session!</a:t>
            </a:r>
          </a:p>
          <a:p>
            <a:pPr marL="0" indent="0"/>
            <a:r>
              <a:rPr lang="en-US" dirty="0"/>
              <a:t>We now have a brief break scheduled for 15 minutes max, DGE's return here to A+B.</a:t>
            </a:r>
          </a:p>
          <a:p>
            <a:pPr marL="0" indent="0"/>
            <a:r>
              <a:rPr lang="en-US" b="1" dirty="0"/>
              <a:t>Be back in your seats ready to roll NLT 10:45am</a:t>
            </a:r>
          </a:p>
          <a:p>
            <a:pPr marL="0" indent="0"/>
            <a:endParaRPr lang="en-US" b="1" dirty="0"/>
          </a:p>
          <a:p>
            <a:pPr marL="0" indent="0"/>
            <a:r>
              <a:rPr lang="en-US" b="1" dirty="0"/>
              <a:t>Next session: Engaging with Clubs</a:t>
            </a:r>
            <a:r>
              <a:rPr lang="en-US" dirty="0"/>
              <a:t> led by Sue &amp; Peter</a:t>
            </a:r>
          </a:p>
        </p:txBody>
      </p:sp>
      <p:sp>
        <p:nvSpPr>
          <p:cNvPr id="307" name="Google Shape;3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1800"/>
              </a:spcBef>
              <a:spcAft>
                <a:spcPts val="300"/>
              </a:spcAft>
            </a:pPr>
            <a:r>
              <a:rPr lang="en-US" sz="1800" b="1" dirty="0">
                <a:effectLst/>
                <a:latin typeface="Arial" panose="020B0604020202020204" pitchFamily="34" charset="0"/>
              </a:rPr>
              <a:t>Timeline</a:t>
            </a:r>
            <a:endParaRPr lang="en-CA" sz="1800" b="1" dirty="0">
              <a:effectLst/>
              <a:latin typeface="Arial" panose="020B0604020202020204" pitchFamily="34" charset="0"/>
            </a:endParaRPr>
          </a:p>
          <a:p>
            <a:pPr marL="0" marR="0">
              <a:spcBef>
                <a:spcPts val="0"/>
              </a:spcBef>
              <a:spcAft>
                <a:spcPts val="0"/>
              </a:spcAft>
              <a:tabLst>
                <a:tab pos="2743200" algn="r"/>
                <a:tab pos="4114800" algn="r"/>
              </a:tabLst>
            </a:pPr>
            <a:r>
              <a:rPr lang="en-US" sz="1800" dirty="0">
                <a:effectLst/>
                <a:latin typeface="Georgia" panose="02040502050405020303" pitchFamily="18" charset="0"/>
                <a:ea typeface="Times New Roman" panose="02020603050405020304" pitchFamily="18" charset="0"/>
              </a:rPr>
              <a:t>Introduction		5 minutes PS</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r"/>
                <a:tab pos="4114800" algn="r"/>
              </a:tabLst>
            </a:pPr>
            <a:r>
              <a:rPr lang="en-US" sz="1800" dirty="0">
                <a:effectLst/>
                <a:latin typeface="Georgia" panose="02040502050405020303" pitchFamily="18" charset="0"/>
                <a:ea typeface="Times New Roman" panose="02020603050405020304" pitchFamily="18" charset="0"/>
              </a:rPr>
              <a:t>Creating a positive Rotary experience	30 minutes SG</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r"/>
                <a:tab pos="4114800" algn="r"/>
              </a:tabLst>
            </a:pPr>
            <a:r>
              <a:rPr lang="en-US" sz="1800" dirty="0">
                <a:effectLst/>
                <a:latin typeface="Georgia" panose="02040502050405020303" pitchFamily="18" charset="0"/>
                <a:ea typeface="Times New Roman" panose="02020603050405020304" pitchFamily="18" charset="0"/>
              </a:rPr>
              <a:t>Inspiring action with your club visit 		20 minutes PS</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r"/>
                <a:tab pos="4114800" algn="r"/>
              </a:tabLst>
            </a:pPr>
            <a:r>
              <a:rPr lang="en-US" sz="1800" dirty="0">
                <a:effectLst/>
                <a:latin typeface="Georgia" panose="02040502050405020303" pitchFamily="18" charset="0"/>
                <a:ea typeface="Times New Roman" panose="02020603050405020304" pitchFamily="18" charset="0"/>
              </a:rPr>
              <a:t>Activity		15 minutes Intro PS / Wrap SG</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r"/>
                <a:tab pos="4114800" algn="r"/>
              </a:tabLst>
            </a:pPr>
            <a:r>
              <a:rPr lang="en-US" sz="1800" dirty="0">
                <a:effectLst/>
                <a:latin typeface="Georgia" panose="02040502050405020303" pitchFamily="18" charset="0"/>
                <a:ea typeface="Times New Roman" panose="02020603050405020304" pitchFamily="18" charset="0"/>
              </a:rPr>
              <a:t>Review and reflection		5 minutes SG</a:t>
            </a:r>
            <a:endParaRPr lang="en-C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CA" dirty="0"/>
          </a:p>
          <a:p>
            <a:pPr marL="342900" marR="0" lvl="0" indent="-342900">
              <a:spcBef>
                <a:spcPts val="300"/>
              </a:spcBef>
              <a:spcAft>
                <a:spcPts val="300"/>
              </a:spcAft>
              <a:buFont typeface="Symbol" pitchFamily="2" charset="2"/>
              <a:buChar char=""/>
              <a:tabLst>
                <a:tab pos="457200" algn="l"/>
              </a:tabLst>
            </a:pPr>
            <a:r>
              <a:rPr lang="en-US" sz="1200" dirty="0">
                <a:effectLst/>
                <a:latin typeface="Georgia" panose="02040502050405020303" pitchFamily="18" charset="0"/>
                <a:ea typeface="Times New Roman" panose="02020603050405020304" pitchFamily="18" charset="0"/>
              </a:rPr>
              <a:t>Review the resources for this session</a:t>
            </a:r>
            <a:r>
              <a:rPr lang="en-US" sz="1200" b="1" dirty="0">
                <a:effectLst/>
                <a:latin typeface="Georgia" panose="02040502050405020303" pitchFamily="18" charset="0"/>
                <a:ea typeface="Times New Roman" panose="02020603050405020304" pitchFamily="18" charset="0"/>
              </a:rPr>
              <a:t> </a:t>
            </a:r>
            <a:r>
              <a:rPr lang="en-US" sz="1200" dirty="0">
                <a:effectLst/>
                <a:latin typeface="Georgia" panose="02040502050405020303" pitchFamily="18" charset="0"/>
                <a:ea typeface="Times New Roman" panose="02020603050405020304" pitchFamily="18" charset="0"/>
              </a:rPr>
              <a:t>on My Rotary:</a:t>
            </a:r>
            <a:endParaRPr lang="en-CA" sz="1200" dirty="0">
              <a:effectLst/>
              <a:latin typeface="Times New Roman" panose="02020603050405020304" pitchFamily="18" charset="0"/>
              <a:ea typeface="Times New Roman" panose="02020603050405020304" pitchFamily="18" charset="0"/>
            </a:endParaRPr>
          </a:p>
          <a:p>
            <a:pPr marL="1143000" marR="0" lvl="2" indent="-228600">
              <a:spcBef>
                <a:spcPts val="300"/>
              </a:spcBef>
              <a:spcAft>
                <a:spcPts val="0"/>
              </a:spcAft>
              <a:buFont typeface="Wingdings" pitchFamily="2" charset="2"/>
              <a:buChar char=""/>
              <a:tabLst>
                <a:tab pos="1371600" algn="l"/>
              </a:tabLst>
            </a:pPr>
            <a:r>
              <a:rPr lang="en-US" sz="1200" u="sng" dirty="0">
                <a:solidFill>
                  <a:srgbClr val="0000FF"/>
                </a:solidFill>
                <a:effectLst/>
                <a:latin typeface="Georgia" panose="02040502050405020303" pitchFamily="18" charset="0"/>
                <a:ea typeface="Times New Roman" panose="02020603050405020304" pitchFamily="18" charset="0"/>
                <a:hlinkClick r:id="rId3"/>
              </a:rPr>
              <a:t>Club Planning Assistant</a:t>
            </a:r>
            <a:endParaRPr lang="en-CA" sz="1200" dirty="0">
              <a:effectLst/>
              <a:latin typeface="Times New Roman" panose="02020603050405020304" pitchFamily="18" charset="0"/>
              <a:ea typeface="Times New Roman" panose="02020603050405020304" pitchFamily="18" charset="0"/>
            </a:endParaRPr>
          </a:p>
          <a:p>
            <a:pPr marL="1143000" marR="0" lvl="2" indent="-228600">
              <a:spcBef>
                <a:spcPts val="300"/>
              </a:spcBef>
              <a:spcAft>
                <a:spcPts val="0"/>
              </a:spcAft>
              <a:buFont typeface="Wingdings" pitchFamily="2" charset="2"/>
              <a:buChar char=""/>
              <a:tabLst>
                <a:tab pos="1371600" algn="l"/>
              </a:tabLst>
            </a:pPr>
            <a:r>
              <a:rPr lang="en-US" sz="1200" u="sng" dirty="0">
                <a:solidFill>
                  <a:srgbClr val="0000FF"/>
                </a:solidFill>
                <a:effectLst/>
                <a:latin typeface="Georgia" panose="02040502050405020303" pitchFamily="18" charset="0"/>
                <a:ea typeface="Times New Roman" panose="02020603050405020304" pitchFamily="18" charset="0"/>
                <a:hlinkClick r:id="rId4"/>
              </a:rPr>
              <a:t>Creating a Positive Experience for Prospective Members</a:t>
            </a:r>
            <a:endParaRPr lang="en-CA" sz="1200" dirty="0">
              <a:effectLst/>
              <a:latin typeface="Times New Roman" panose="02020603050405020304" pitchFamily="18" charset="0"/>
              <a:ea typeface="Times New Roman" panose="02020603050405020304" pitchFamily="18" charset="0"/>
            </a:endParaRPr>
          </a:p>
          <a:p>
            <a:pPr marL="1143000" marR="0" lvl="2" indent="-228600">
              <a:spcBef>
                <a:spcPts val="300"/>
              </a:spcBef>
              <a:spcAft>
                <a:spcPts val="0"/>
              </a:spcAft>
              <a:buFont typeface="Wingdings" pitchFamily="2" charset="2"/>
              <a:buChar char=""/>
              <a:tabLst>
                <a:tab pos="1371600" algn="l"/>
              </a:tabLst>
            </a:pPr>
            <a:r>
              <a:rPr lang="en-US" sz="1200" u="sng" dirty="0">
                <a:solidFill>
                  <a:srgbClr val="0000FF"/>
                </a:solidFill>
                <a:effectLst/>
                <a:latin typeface="Georgia" panose="02040502050405020303" pitchFamily="18" charset="0"/>
                <a:ea typeface="Times New Roman" panose="02020603050405020304" pitchFamily="18" charset="0"/>
                <a:hlinkClick r:id="rId5"/>
              </a:rPr>
              <a:t>Enhancing the Club Experience</a:t>
            </a:r>
            <a:r>
              <a:rPr lang="en-US" sz="1200" u="sng" dirty="0">
                <a:solidFill>
                  <a:srgbClr val="0000FF"/>
                </a:solidFill>
                <a:effectLst/>
                <a:latin typeface="Georgia" panose="02040502050405020303" pitchFamily="18" charset="0"/>
                <a:ea typeface="Times New Roman" panose="02020603050405020304" pitchFamily="18" charset="0"/>
              </a:rPr>
              <a:t> member satisfaction survey</a:t>
            </a:r>
            <a:endParaRPr lang="en-CA" sz="1200" dirty="0">
              <a:effectLst/>
              <a:latin typeface="Times New Roman" panose="02020603050405020304" pitchFamily="18" charset="0"/>
              <a:ea typeface="Times New Roman" panose="02020603050405020304" pitchFamily="18" charset="0"/>
            </a:endParaRPr>
          </a:p>
          <a:p>
            <a:pPr marL="1143000" marR="0" lvl="2" indent="-228600">
              <a:spcBef>
                <a:spcPts val="300"/>
              </a:spcBef>
              <a:spcAft>
                <a:spcPts val="0"/>
              </a:spcAft>
              <a:buFont typeface="Wingdings" pitchFamily="2" charset="2"/>
              <a:buChar char=""/>
              <a:tabLst>
                <a:tab pos="1371600" algn="l"/>
              </a:tabLst>
            </a:pPr>
            <a:r>
              <a:rPr lang="en-US" sz="1200" u="sng" dirty="0">
                <a:solidFill>
                  <a:srgbClr val="0000FF"/>
                </a:solidFill>
                <a:effectLst/>
                <a:latin typeface="Georgia" panose="02040502050405020303" pitchFamily="18" charset="0"/>
                <a:ea typeface="Times New Roman" panose="02020603050405020304" pitchFamily="18" charset="0"/>
                <a:hlinkClick r:id="rId6"/>
              </a:rPr>
              <a:t>Club Health Check</a:t>
            </a:r>
            <a:endParaRPr lang="en-CA" sz="1200" dirty="0">
              <a:effectLst/>
              <a:latin typeface="Times New Roman" panose="02020603050405020304" pitchFamily="18" charset="0"/>
              <a:ea typeface="Times New Roman" panose="02020603050405020304" pitchFamily="18" charset="0"/>
            </a:endParaRPr>
          </a:p>
          <a:p>
            <a:pPr marL="0" marR="0" indent="228600">
              <a:spcBef>
                <a:spcPts val="0"/>
              </a:spcBef>
              <a:spcAft>
                <a:spcPts val="0"/>
              </a:spcAft>
            </a:pPr>
            <a:r>
              <a:rPr lang="en-US" sz="1800" b="1" dirty="0">
                <a:effectLst/>
                <a:latin typeface="Arial" panose="020B060402020202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marR="0" indent="228600">
              <a:spcBef>
                <a:spcPts val="300"/>
              </a:spcBef>
              <a:spcAft>
                <a:spcPts val="0"/>
              </a:spcAft>
            </a:pPr>
            <a:r>
              <a:rPr lang="en-US" sz="1800" b="1" dirty="0">
                <a:effectLst/>
                <a:latin typeface="Arial" panose="020B0604020202020204" pitchFamily="34" charset="0"/>
                <a:ea typeface="Times New Roman" panose="02020603050405020304" pitchFamily="18" charset="0"/>
              </a:rPr>
              <a:t>Participant preparation</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300"/>
              </a:spcBef>
              <a:spcAft>
                <a:spcPts val="0"/>
              </a:spcAft>
              <a:buFont typeface="Symbol" pitchFamily="2" charset="2"/>
              <a:buChar char=""/>
              <a:tabLst>
                <a:tab pos="457200" algn="l"/>
              </a:tabLst>
            </a:pPr>
            <a:r>
              <a:rPr lang="en-US" sz="1800" dirty="0">
                <a:effectLst/>
                <a:latin typeface="Georgia" panose="02040502050405020303" pitchFamily="18" charset="0"/>
                <a:ea typeface="Batang" panose="02030600000101010101" pitchFamily="18" charset="-127"/>
                <a:cs typeface="Arial" panose="020B0604020202020204" pitchFamily="34" charset="0"/>
              </a:rPr>
              <a:t>To prepare for the session activity, ask participants to consider the goals of their club visit speech and think of a 2- to 3-minute story that might motivate a club member to take action toward those goals.</a:t>
            </a:r>
            <a:endParaRPr lang="en-C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314" name="Google Shape;31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 (3mins, </a:t>
            </a:r>
            <a:r>
              <a:rPr lang="en-US" dirty="0"/>
              <a:t>2 slides</a:t>
            </a:r>
            <a:r>
              <a:rPr lang="en-US" b="1" dirty="0"/>
              <a:t>)</a:t>
            </a:r>
          </a:p>
          <a:p>
            <a:pPr marL="0" indent="0"/>
            <a:endParaRPr lang="en-US" dirty="0"/>
          </a:p>
          <a:p>
            <a:pPr marL="0" indent="0"/>
            <a:r>
              <a:rPr lang="en-US" dirty="0"/>
              <a:t>….To show how we're all about ACTION at Learning To Lead 2022, we're going to hit the ground running with this question:</a:t>
            </a:r>
          </a:p>
          <a:p>
            <a:pPr marL="0" indent="0"/>
            <a:endParaRPr lang="en-US" dirty="0"/>
          </a:p>
          <a:p>
            <a:pPr marL="0" indent="0"/>
            <a:r>
              <a:rPr lang="en-US" b="1" i="1" dirty="0"/>
              <a:t>What is the one specific goal you have for the year that you serve as District Governor?</a:t>
            </a:r>
          </a:p>
          <a:p>
            <a:pPr marL="0" indent="0"/>
            <a:endParaRPr lang="en-US" dirty="0"/>
          </a:p>
          <a:p>
            <a:pPr marL="0" indent="0"/>
            <a:r>
              <a:rPr lang="en-US" dirty="0"/>
              <a:t>You were previously assigned that question, so presumably you've thought about your answer, so if you haven't already done so, please take </a:t>
            </a:r>
            <a:r>
              <a:rPr lang="en-US" b="1" dirty="0"/>
              <a:t>two minutes to write your answer in your Workbook on page 2.</a:t>
            </a:r>
          </a:p>
        </p:txBody>
      </p:sp>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Introduction (5 minutes - PS)</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Georgia" panose="02040502050405020303"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r>
              <a:rPr lang="en-US" sz="1800" dirty="0">
                <a:effectLst/>
                <a:latin typeface="Georgia" panose="02040502050405020303" pitchFamily="18" charset="0"/>
                <a:ea typeface="Times New Roman" panose="02020603050405020304" pitchFamily="18" charset="0"/>
              </a:rPr>
              <a:t>Introduce yourself to participants, if you have not already done so.</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r>
              <a:rPr lang="en-US" sz="1800" dirty="0">
                <a:effectLst/>
                <a:latin typeface="Georgia" panose="02040502050405020303" pitchFamily="18" charset="0"/>
                <a:ea typeface="Times New Roman" panose="02020603050405020304" pitchFamily="18" charset="0"/>
              </a:rPr>
              <a:t>Refer to workbook page 5.</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Georgia" panose="02040502050405020303" pitchFamily="18" charset="0"/>
                <a:ea typeface="Times New Roman" panose="02020603050405020304" pitchFamily="18" charset="0"/>
              </a:rPr>
              <a:t>Review the learning objectives and show participants the resources in the appendixes.</a:t>
            </a:r>
            <a:endParaRPr lang="en-C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322" name="Google Shape;3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Key points        Sue (30 min)</a:t>
            </a:r>
            <a:endParaRPr sz="1200"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Successful clubs engage each participant in a way that is meaningful to them. Working with your district team, emphasize the district’s role in supporting clubs to better engage both members and the community. </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Positive, inclusive clubs emphasize core values like fellowship, diversity, and leadership. They promote personal and professional connection, leadership development, and recognition. They actively create a welcoming environment that encourages more people to engage with us. Refer to Rotary’s Commitment to Diversity, Equity, and Inclusion for guidance on how we can contribute to creating and maintaining collaborative, positive, and healthy environments for all.</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Encourage club leaders to assess their members’ experiences using the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Enhancing the Club Experience</a:t>
            </a:r>
            <a:r>
              <a:rPr lang="en-US" sz="1200" dirty="0">
                <a:solidFill>
                  <a:schemeClr val="dk1"/>
                </a:solidFill>
                <a:latin typeface="Calibri"/>
                <a:ea typeface="Calibri"/>
                <a:cs typeface="Calibri"/>
                <a:sym typeface="Calibri"/>
              </a:rPr>
              <a:t> member satisfaction survey. With your team, help clubs provide members the chance to contribute and lead using their skills and interests.</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Help clubs connect their members to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engagement</a:t>
            </a:r>
            <a:r>
              <a:rPr lang="en-US" sz="1200" dirty="0">
                <a:solidFill>
                  <a:schemeClr val="dk1"/>
                </a:solidFill>
                <a:latin typeface="Calibri"/>
                <a:ea typeface="Calibri"/>
                <a:cs typeface="Calibri"/>
                <a:sym typeface="Calibri"/>
              </a:rPr>
              <a:t> opportunities that can provide a positive Rotary experience in other ways, such as Rotary Action Groups, Fellowships, and Friendship Exchanges.</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Showing the public the good work of The Rotary Foundation and promoting the service opportunities and other experiences Rotary offers can inspire communities to engage with us.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30" name="Google Shape;33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a:t>
            </a:r>
            <a:endParaRPr dirty="0"/>
          </a:p>
        </p:txBody>
      </p:sp>
      <p:sp>
        <p:nvSpPr>
          <p:cNvPr id="339" name="Google Shape;33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a:t>
            </a:r>
            <a:endParaRPr dirty="0"/>
          </a:p>
        </p:txBody>
      </p:sp>
      <p:sp>
        <p:nvSpPr>
          <p:cNvPr id="348" name="Google Shape;3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a:t>
            </a:r>
            <a:endParaRPr dirty="0"/>
          </a:p>
        </p:txBody>
      </p:sp>
      <p:sp>
        <p:nvSpPr>
          <p:cNvPr id="357" name="Google Shape;35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Key points	  Peter (20 min)</a:t>
            </a:r>
            <a:endParaRPr sz="1200"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One of your key responsibilities as governor is to visit clubs. Club visits are an effective way to inspire and motivate clubs, recognize their efforts in the community, and engage members.</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Your visit also gives you a chance to encourage club presidents and other leaders to promote positive Rotary experiences. It is your opportunity to emphasize the benefits of being welcoming and inclusive and listening to member feedback.</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Since assistant governors work closely with clubs, consult with them to review club data in Rotary Club Central and to determine the strengths, weaknesses, and needs of each club. This will help you tailor your visit to the club and create a positive experience.</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Be sure you visit clubs in a way that meets their needs, such as by attending projects, events, or ceremonies that are important to them. You do not need to visit every club in your district at the beginning of your term or visit each club individually.</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Discussion questions</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What is the purpose of the talks you’ll give during your club visits? </a:t>
            </a: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What goals, initiatives, or actions do you want to emphasize to your audience?</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What will you do to prepare for your club visits? </a:t>
            </a: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will you tailor your visits to address the needs of each club? </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will you plan your visits to Rotaract clubs?</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What are the benefits of bringing clubs together for the governor’s visit?</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If you are changing how club visits are conducted in your district, whose support do you need for that change to be successful? </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will you make sure club members’ needs are heard and addressed?</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67" name="Google Shape;3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Activity: 15 min</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Peter intro activity / Sue debrief</a:t>
            </a:r>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Participants should have thought about the goals of their club visit speech and a story they want to tell to engage their audience. In this activity, they will practice a portion of their speech and receive feedback from a partner.</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Ask participants to briefly write one or two of the goals they thought about while reflecting on their club visit speech before the training.</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Pair up participants and ask them to practice a portion of their club visit speech. Tell them to focus on a specific experience that might motivate a club member to take action, and to imagine that their own club members are the audience. </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Ask the first participant to speak for 2 minutes. Then ask their partner to provide feedback for up to 1 minute, saying what was effective about the speech as well as anything they think could help improve it.</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Have the participants switch roles and repeat the exercise.</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In the time remaining, ask 2-3 participants to share elements of a successful club visit speech or something they heard from their partner that they thought was effective. </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Alternative: If participants did not think about their speech goals or prepare a story before GETS, they might use this time to draft a few key points and gather suggestions from their partners.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77" name="Google Shape;37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dirty="0">
                <a:solidFill>
                  <a:schemeClr val="dk1"/>
                </a:solidFill>
                <a:latin typeface="Calibri"/>
                <a:ea typeface="Calibri"/>
                <a:cs typeface="Calibri"/>
                <a:sym typeface="Calibri"/>
              </a:rPr>
              <a:t>Sue – 5 min</a:t>
            </a: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Ask if there are any questions.</a:t>
            </a:r>
            <a:endParaRPr sz="14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Review the learning objectives to ensure that all topics were covered sufficiently.</a:t>
            </a:r>
          </a:p>
          <a:p>
            <a:pPr marL="171450" lvl="0" indent="-171450" algn="l" rtl="0">
              <a:spcBef>
                <a:spcPts val="0"/>
              </a:spcBef>
              <a:spcAft>
                <a:spcPts val="0"/>
              </a:spcAft>
              <a:buClr>
                <a:schemeClr val="dk1"/>
              </a:buClr>
              <a:buSzPts val="1200"/>
              <a:buFont typeface="Arial"/>
              <a:buChar char="•"/>
            </a:pPr>
            <a:endParaRPr lang="en-US" sz="1200" dirty="0">
              <a:solidFill>
                <a:schemeClr val="dk1"/>
              </a:solidFill>
              <a:latin typeface="Calibri"/>
              <a:ea typeface="Calibri"/>
              <a:cs typeface="Calibri"/>
              <a:sym typeface="Calibri"/>
            </a:endParaRPr>
          </a:p>
          <a:p>
            <a:pPr marL="342900" lvl="0" indent="-342900" algn="l" rtl="0">
              <a:lnSpc>
                <a:spcPct val="90000"/>
              </a:lnSpc>
              <a:spcBef>
                <a:spcPts val="0"/>
              </a:spcBef>
              <a:spcAft>
                <a:spcPts val="0"/>
              </a:spcAft>
              <a:buClr>
                <a:srgbClr val="333333"/>
              </a:buClr>
              <a:buSzPts val="3600"/>
              <a:buFont typeface="Arial"/>
              <a:buChar char="•"/>
            </a:pPr>
            <a:r>
              <a:rPr lang="en-US" sz="1400" b="1" dirty="0"/>
              <a:t>Define and explain the importance of positive club experiences. </a:t>
            </a:r>
            <a:endParaRPr lang="en-US" sz="2800" dirty="0"/>
          </a:p>
          <a:p>
            <a:pPr marL="342900" lvl="0" indent="-114300" algn="l" rtl="0">
              <a:lnSpc>
                <a:spcPct val="90000"/>
              </a:lnSpc>
              <a:spcBef>
                <a:spcPts val="1000"/>
              </a:spcBef>
              <a:spcAft>
                <a:spcPts val="0"/>
              </a:spcAft>
              <a:buClr>
                <a:srgbClr val="333333"/>
              </a:buClr>
              <a:buSzPts val="3600"/>
              <a:buFont typeface="Arial"/>
              <a:buNone/>
            </a:pPr>
            <a:endParaRPr lang="en-US" sz="1400" b="1" dirty="0"/>
          </a:p>
          <a:p>
            <a:pPr marL="0" lvl="0" indent="0" algn="l" rtl="0">
              <a:lnSpc>
                <a:spcPct val="90000"/>
              </a:lnSpc>
              <a:spcBef>
                <a:spcPts val="1000"/>
              </a:spcBef>
              <a:spcAft>
                <a:spcPts val="0"/>
              </a:spcAft>
              <a:buClr>
                <a:srgbClr val="333333"/>
              </a:buClr>
              <a:buSzPts val="3600"/>
              <a:buNone/>
            </a:pPr>
            <a:endParaRPr lang="en-US" sz="1400" b="1" dirty="0"/>
          </a:p>
          <a:p>
            <a:pPr marL="342900" lvl="0" indent="-342900" algn="l" rtl="0">
              <a:lnSpc>
                <a:spcPct val="90000"/>
              </a:lnSpc>
              <a:spcBef>
                <a:spcPts val="1000"/>
              </a:spcBef>
              <a:spcAft>
                <a:spcPts val="0"/>
              </a:spcAft>
              <a:buClr>
                <a:srgbClr val="333333"/>
              </a:buClr>
              <a:buSzPts val="3600"/>
              <a:buFont typeface="Arial"/>
              <a:buChar char="•"/>
            </a:pPr>
            <a:r>
              <a:rPr lang="en-US" sz="1400" b="1" dirty="0"/>
              <a:t>Plan Club visits that make an impact</a:t>
            </a:r>
            <a:endParaRPr lang="en-US" sz="2800" dirty="0"/>
          </a:p>
          <a:p>
            <a:pPr marL="171450" lvl="0" indent="-171450" algn="l" rtl="0">
              <a:spcBef>
                <a:spcPts val="0"/>
              </a:spcBef>
              <a:spcAft>
                <a:spcPts val="0"/>
              </a:spcAft>
              <a:buClr>
                <a:schemeClr val="dk1"/>
              </a:buClr>
              <a:buSzPts val="1200"/>
              <a:buFont typeface="Arial"/>
              <a:buChar char="•"/>
            </a:pPr>
            <a:endParaRPr sz="14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Allow participants 2 minutes to respond to these reflection questions in their workbooks: </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What strategies for engagement is your district already using? </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can you enhance what is working? How can you improve what is not working?</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95" name="Google Shape;39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 &amp; Melissa (3mins)</a:t>
            </a:r>
          </a:p>
          <a:p>
            <a:pPr marL="0" indent="0"/>
            <a:endParaRPr lang="en-US" b="1" dirty="0"/>
          </a:p>
          <a:p>
            <a:pPr marL="0" indent="0"/>
            <a:r>
              <a:rPr lang="en-US" b="1" dirty="0"/>
              <a:t>Great, now let's step back and introduce your GETS &amp; GNTS Learning to Lead Team:</a:t>
            </a:r>
          </a:p>
          <a:p>
            <a:pPr marL="0" indent="0"/>
            <a:r>
              <a:rPr lang="en-US" dirty="0"/>
              <a:t>Louis intros himself, then hands off to Melissa, who introduces herself, then Tracey, then hands back to Louis to into Sue &amp; Peter.</a:t>
            </a:r>
          </a:p>
        </p:txBody>
      </p:sp>
      <p:sp>
        <p:nvSpPr>
          <p:cNvPr id="180" name="Google Shape;1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 (5 mins, </a:t>
            </a:r>
            <a:r>
              <a:rPr lang="en-US" dirty="0"/>
              <a:t>2 slides + up to 15 mins for RIPE Gordon R. McInally)</a:t>
            </a:r>
          </a:p>
          <a:p>
            <a:pPr marL="0" indent="0"/>
            <a:endParaRPr lang="en-US" dirty="0"/>
          </a:p>
          <a:p>
            <a:pPr marL="0"/>
            <a:r>
              <a:rPr lang="en-US" b="1" dirty="0"/>
              <a:t>Introduction</a:t>
            </a:r>
            <a:endParaRPr lang="en-US" dirty="0"/>
          </a:p>
          <a:p>
            <a:pPr marL="0"/>
            <a:r>
              <a:rPr lang="en-US" dirty="0"/>
              <a:t>Our next session, from</a:t>
            </a:r>
            <a:r>
              <a:rPr lang="en-US" b="1" dirty="0"/>
              <a:t> page 8</a:t>
            </a:r>
            <a:r>
              <a:rPr lang="en-US" dirty="0"/>
              <a:t> of your Workbook, is </a:t>
            </a:r>
            <a:r>
              <a:rPr lang="en-US" b="1" dirty="0"/>
              <a:t>Preparing for the International Assembly</a:t>
            </a:r>
            <a:r>
              <a:rPr lang="en-US" dirty="0"/>
              <a:t>, which takes place when &amp; where? </a:t>
            </a:r>
          </a:p>
          <a:p>
            <a:pPr marL="0"/>
            <a:r>
              <a:rPr lang="en-US" dirty="0"/>
              <a:t>Answer anyone?</a:t>
            </a:r>
          </a:p>
          <a:p>
            <a:pPr marL="0"/>
            <a:r>
              <a:rPr lang="en-US" dirty="0"/>
              <a:t>IN-PERSON in Orlando, Florida next January 8-12, 2023.</a:t>
            </a:r>
          </a:p>
          <a:p>
            <a:pPr marL="0"/>
            <a:endParaRPr lang="en-US" dirty="0"/>
          </a:p>
          <a:p>
            <a:pPr marL="0"/>
            <a:r>
              <a:rPr lang="en-US" dirty="0"/>
              <a:t>Our </a:t>
            </a:r>
            <a:r>
              <a:rPr lang="en-US" b="1" dirty="0"/>
              <a:t>special guest</a:t>
            </a:r>
            <a:r>
              <a:rPr lang="en-US" dirty="0"/>
              <a:t> for this session is none-other than our host for IA 23, Rotary International </a:t>
            </a:r>
            <a:r>
              <a:rPr lang="en-US" b="1" dirty="0"/>
              <a:t>President-Elect Gordon R. McInally</a:t>
            </a:r>
            <a:r>
              <a:rPr lang="en-US" dirty="0"/>
              <a:t>, a member of the Rotary Club of South Queensferry, in West Lothian, Scottland.   </a:t>
            </a:r>
            <a:r>
              <a:rPr lang="en-US" b="1" dirty="0"/>
              <a:t>Welcome Gordon!</a:t>
            </a:r>
          </a:p>
          <a:p>
            <a:pPr marL="0"/>
            <a:endParaRPr lang="en-US" dirty="0"/>
          </a:p>
          <a:p>
            <a:pPr marL="0"/>
            <a:r>
              <a:rPr lang="en-US" dirty="0"/>
              <a:t>We're going to </a:t>
            </a:r>
            <a:r>
              <a:rPr lang="en-US" b="1" dirty="0"/>
              <a:t>ask Gordon to share his vision</a:t>
            </a:r>
            <a:r>
              <a:rPr lang="en-US" dirty="0"/>
              <a:t> for IA23 in a moment, </a:t>
            </a:r>
          </a:p>
          <a:p>
            <a:pPr marL="0"/>
            <a:r>
              <a:rPr lang="en-US" dirty="0"/>
              <a:t>but before he does, let's preview our </a:t>
            </a:r>
            <a:r>
              <a:rPr lang="en-US" b="1" dirty="0"/>
              <a:t>Learning Objectives</a:t>
            </a:r>
            <a:r>
              <a:rPr lang="en-US" dirty="0"/>
              <a:t> for this session...</a:t>
            </a:r>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r>
              <a:rPr lang="en-US" b="1" dirty="0"/>
              <a:t>PREPARING FOR THE INTERNATIONAL ASSEMBLY</a:t>
            </a:r>
            <a:endParaRPr lang="en-CA" dirty="0"/>
          </a:p>
          <a:p>
            <a:pPr marL="0"/>
            <a:r>
              <a:rPr lang="en-US" b="1" dirty="0"/>
              <a:t>(45 mins total)</a:t>
            </a:r>
            <a:endParaRPr lang="en-CA" dirty="0"/>
          </a:p>
          <a:p>
            <a:pPr marL="0"/>
            <a:r>
              <a:rPr lang="en-US" dirty="0"/>
              <a:t>Introduction 5 minutes – LT &amp; GM</a:t>
            </a:r>
            <a:endParaRPr lang="en-CA" dirty="0"/>
          </a:p>
          <a:p>
            <a:pPr marL="0"/>
            <a:r>
              <a:rPr lang="en-US" dirty="0"/>
              <a:t>The International Assembly program 10 minutes - PS</a:t>
            </a:r>
            <a:endParaRPr lang="en-CA" dirty="0"/>
          </a:p>
          <a:p>
            <a:pPr marL="0"/>
            <a:r>
              <a:rPr lang="en-US" dirty="0"/>
              <a:t>Preparing for the International Assembly 10 minutes – LT</a:t>
            </a:r>
            <a:endParaRPr lang="en-CA" dirty="0"/>
          </a:p>
          <a:p>
            <a:pPr marL="0"/>
            <a:r>
              <a:rPr lang="en-US" dirty="0"/>
              <a:t>Open Q&amp;A 15 minutes – Panel (all)</a:t>
            </a:r>
            <a:endParaRPr lang="en-CA" dirty="0"/>
          </a:p>
          <a:p>
            <a:pPr marL="0"/>
            <a:r>
              <a:rPr lang="en-US" dirty="0"/>
              <a:t>Review and reflection 5 minutes - LT</a:t>
            </a:r>
            <a:endParaRPr lang="en-CA" dirty="0"/>
          </a:p>
          <a:p>
            <a:pPr marL="0"/>
            <a:endParaRPr lang="en-CA" dirty="0"/>
          </a:p>
          <a:p>
            <a:pPr marL="0">
              <a:spcBef>
                <a:spcPts val="1200"/>
              </a:spcBef>
              <a:spcAft>
                <a:spcPts val="300"/>
              </a:spcAft>
            </a:pPr>
            <a:r>
              <a:rPr lang="en-US" b="1" dirty="0"/>
              <a:t>Meeting with Kaitlin 2022-08-24</a:t>
            </a:r>
            <a:r>
              <a:rPr lang="en-US" dirty="0"/>
              <a:t> </a:t>
            </a:r>
            <a:endParaRPr lang="en-CA" dirty="0"/>
          </a:p>
          <a:p>
            <a:pPr marL="342900" indent="-342900">
              <a:buFont typeface="Symbol,Sans-Serif"/>
              <a:buChar char=""/>
            </a:pPr>
            <a:r>
              <a:rPr lang="en-US" dirty="0"/>
              <a:t>4-day event (M-Th)</a:t>
            </a:r>
            <a:endParaRPr lang="en-CA" dirty="0"/>
          </a:p>
          <a:p>
            <a:pPr marL="342900" indent="-342900">
              <a:buFont typeface="Symbol,Sans-Serif"/>
              <a:buChar char=""/>
            </a:pPr>
            <a:r>
              <a:rPr lang="en-US" dirty="0"/>
              <a:t>Property very different from San Diego – not in middle of city</a:t>
            </a:r>
            <a:endParaRPr lang="en-CA" dirty="0"/>
          </a:p>
          <a:p>
            <a:pPr marL="342900" indent="-342900">
              <a:buFont typeface="Symbol,Sans-Serif"/>
              <a:buChar char=""/>
            </a:pPr>
            <a:r>
              <a:rPr lang="en-US" dirty="0"/>
              <a:t>Many restaurants on site, some casual or fast-food</a:t>
            </a:r>
            <a:endParaRPr lang="en-CA" dirty="0"/>
          </a:p>
          <a:p>
            <a:pPr marL="342900" indent="-342900">
              <a:buFont typeface="Symbol,Sans-Serif"/>
              <a:buChar char=""/>
            </a:pPr>
            <a:r>
              <a:rPr lang="en-US" dirty="0"/>
              <a:t>Every day 2 general sessions (Mon theme reveal)</a:t>
            </a:r>
            <a:endParaRPr lang="en-CA" dirty="0"/>
          </a:p>
          <a:p>
            <a:pPr marL="342900" indent="-342900">
              <a:buFont typeface="Symbol,Sans-Serif"/>
              <a:buChar char=""/>
            </a:pPr>
            <a:r>
              <a:rPr lang="en-US" dirty="0"/>
              <a:t>Breakouts late morning &amp; afternoon</a:t>
            </a:r>
            <a:endParaRPr lang="en-CA" dirty="0"/>
          </a:p>
          <a:p>
            <a:pPr marL="342900" indent="-342900">
              <a:buFont typeface="Symbol,Sans-Serif"/>
              <a:buChar char=""/>
            </a:pPr>
            <a:r>
              <a:rPr lang="en-US" dirty="0"/>
              <a:t>Emphasis on Action Plan – each priority will be one day</a:t>
            </a:r>
            <a:endParaRPr lang="en-CA" dirty="0"/>
          </a:p>
          <a:p>
            <a:pPr marL="342900" indent="-342900">
              <a:buFont typeface="Symbol,Sans-Serif"/>
              <a:buChar char=""/>
            </a:pPr>
            <a:r>
              <a:rPr lang="en-US" dirty="0"/>
              <a:t>Sunday evening welcome event (casual)</a:t>
            </a:r>
            <a:endParaRPr lang="en-CA" dirty="0"/>
          </a:p>
          <a:p>
            <a:pPr marL="342900" indent="-342900">
              <a:buFont typeface="Symbol,Sans-Serif"/>
              <a:buChar char=""/>
            </a:pPr>
            <a:r>
              <a:rPr lang="en-US" dirty="0"/>
              <a:t>Tuesday night – “International Dinner” - Scottish themed (formal national dress or cocktail attire)</a:t>
            </a:r>
            <a:endParaRPr lang="en-CA" dirty="0"/>
          </a:p>
          <a:p>
            <a:pPr marL="342900" indent="-342900">
              <a:buFont typeface="Symbol,Sans-Serif"/>
              <a:buChar char=""/>
            </a:pPr>
            <a:r>
              <a:rPr lang="en-US" dirty="0"/>
              <a:t>Wednesday – Cultural Exchange afternoon, before dinner</a:t>
            </a:r>
            <a:endParaRPr lang="en-CA" dirty="0"/>
          </a:p>
          <a:p>
            <a:pPr marL="342900" indent="-342900">
              <a:buFont typeface="Symbol,Sans-Serif"/>
              <a:buChar char=""/>
            </a:pPr>
            <a:r>
              <a:rPr lang="en-US" dirty="0"/>
              <a:t>Food treats (local, SMALL, packaged only)</a:t>
            </a:r>
            <a:endParaRPr lang="en-CA" dirty="0"/>
          </a:p>
          <a:p>
            <a:pPr marL="342900" indent="-342900">
              <a:buFont typeface="Symbol,Sans-Serif"/>
              <a:buChar char=""/>
            </a:pPr>
            <a:r>
              <a:rPr lang="en-US" dirty="0"/>
              <a:t>Gifts to share discouraged</a:t>
            </a:r>
            <a:endParaRPr lang="en-CA" dirty="0"/>
          </a:p>
          <a:p>
            <a:pPr marL="342900" indent="-342900">
              <a:buFont typeface="Symbol,Sans-Serif"/>
              <a:buChar char=""/>
            </a:pPr>
            <a:r>
              <a:rPr lang="en-US" dirty="0"/>
              <a:t>Biz cards</a:t>
            </a:r>
            <a:endParaRPr lang="en-CA" dirty="0"/>
          </a:p>
          <a:p>
            <a:pPr marL="342900" indent="-342900">
              <a:buFont typeface="Symbol,Sans-Serif"/>
              <a:buChar char=""/>
            </a:pPr>
            <a:r>
              <a:rPr lang="en-US" dirty="0"/>
              <a:t>then – “Night of Culture” – Casual National dress</a:t>
            </a:r>
            <a:endParaRPr lang="en-CA" dirty="0"/>
          </a:p>
          <a:p>
            <a:pPr marL="342900" indent="-342900">
              <a:buFont typeface="Symbol,Sans-Serif"/>
              <a:buChar char=""/>
            </a:pPr>
            <a:r>
              <a:rPr lang="en-US" dirty="0"/>
              <a:t>COVID: Both proof of vaccination and negative test within 72 hours</a:t>
            </a:r>
            <a:endParaRPr lang="en-CA" dirty="0"/>
          </a:p>
          <a:p>
            <a:pPr marL="342900" indent="-342900">
              <a:buFont typeface="Symbol,Sans-Serif"/>
              <a:buChar char=""/>
            </a:pPr>
            <a:r>
              <a:rPr lang="en-US" dirty="0"/>
              <a:t>Thursday “Closing” black-tie optional</a:t>
            </a:r>
            <a:endParaRPr lang="en-CA" dirty="0"/>
          </a:p>
          <a:p>
            <a:pPr marL="342900" indent="-342900">
              <a:buFont typeface="Symbol,Sans-Serif"/>
              <a:buChar char=""/>
            </a:pPr>
            <a:r>
              <a:rPr lang="en-US" dirty="0"/>
              <a:t>No official theme jacket</a:t>
            </a:r>
            <a:endParaRPr lang="en-CA" dirty="0"/>
          </a:p>
          <a:p>
            <a:pPr marL="342900" indent="-342900">
              <a:buFont typeface="Symbol,Sans-Serif"/>
              <a:buChar char=""/>
            </a:pPr>
            <a:r>
              <a:rPr lang="en-US" dirty="0"/>
              <a:t>520 districts</a:t>
            </a:r>
            <a:endParaRPr lang="en-CA" dirty="0"/>
          </a:p>
          <a:p>
            <a:pPr marL="342900" indent="-342900">
              <a:buFont typeface="Symbol,Sans-Serif"/>
              <a:buChar char=""/>
            </a:pPr>
            <a:r>
              <a:rPr lang="en-US" dirty="0"/>
              <a:t>All receive up to 2 items (theme tie, scarf, </a:t>
            </a:r>
            <a:r>
              <a:rPr lang="en-US" dirty="0" err="1"/>
              <a:t>etc</a:t>
            </a:r>
            <a:r>
              <a:rPr lang="en-US" dirty="0"/>
              <a:t>) as gift</a:t>
            </a:r>
            <a:endParaRPr lang="en-CA" dirty="0"/>
          </a:p>
          <a:p>
            <a:pPr marL="342900" indent="-342900">
              <a:buFont typeface="Symbol,Sans-Serif"/>
              <a:buChar char=""/>
            </a:pPr>
            <a:r>
              <a:rPr lang="en-US" dirty="0"/>
              <a:t>Partners:</a:t>
            </a:r>
            <a:endParaRPr lang="en-CA" dirty="0"/>
          </a:p>
          <a:p>
            <a:pPr marL="742950" lvl="1" indent="-285750">
              <a:buFont typeface="Courier New,monospace"/>
              <a:buChar char="o"/>
            </a:pPr>
            <a:r>
              <a:rPr lang="en-US" dirty="0"/>
              <a:t>Similar structure (joint, then breakouts)</a:t>
            </a:r>
            <a:endParaRPr lang="en-CA" dirty="0"/>
          </a:p>
          <a:p>
            <a:pPr marL="742950" lvl="1" indent="-285750">
              <a:buFont typeface="Courier New,monospace"/>
              <a:buChar char="o"/>
            </a:pPr>
            <a:r>
              <a:rPr lang="en-US" dirty="0"/>
              <a:t>Round-table discussion sessions different from DGE sessions (4x)</a:t>
            </a:r>
            <a:endParaRPr lang="en-CA" dirty="0"/>
          </a:p>
          <a:p>
            <a:pPr marL="742950" lvl="1" indent="-285750">
              <a:buFont typeface="Courier New,monospace"/>
              <a:buChar char="o"/>
            </a:pPr>
            <a:r>
              <a:rPr lang="en-US" dirty="0"/>
              <a:t>Participating in a “creative” project</a:t>
            </a:r>
            <a:endParaRPr lang="en-CA" dirty="0"/>
          </a:p>
          <a:p>
            <a:pPr marL="742950" lvl="1" indent="-285750">
              <a:buFont typeface="Courier New,monospace"/>
              <a:buChar char="o"/>
            </a:pPr>
            <a:r>
              <a:rPr lang="en-US" dirty="0"/>
              <a:t>Thursday afternoon farewell party (informal networking)</a:t>
            </a:r>
            <a:endParaRPr lang="en-CA" dirty="0"/>
          </a:p>
          <a:p>
            <a:pPr marL="742950" lvl="1" indent="-285750">
              <a:buFont typeface="Courier New,monospace"/>
              <a:buChar char="o"/>
            </a:pPr>
            <a:r>
              <a:rPr lang="en-US" dirty="0"/>
              <a:t>Expected to participate if Rotary paying</a:t>
            </a:r>
            <a:endParaRPr lang="en-CA" dirty="0"/>
          </a:p>
          <a:p>
            <a:pPr marL="742950" lvl="1" indent="-285750">
              <a:buFont typeface="Courier New,monospace"/>
              <a:buChar char="o"/>
            </a:pPr>
            <a:r>
              <a:rPr lang="en-US" dirty="0"/>
              <a:t>If travelling with children can attend, welcome to general sessions and meals (must register), vaccination requirement applies AND must have caregiver who is not the DGE or a Rotary-paid partner</a:t>
            </a:r>
            <a:endParaRPr lang="en-CA"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indent="0"/>
            <a:endParaRPr lang="en-US" b="1" dirty="0"/>
          </a:p>
          <a:p>
            <a:pPr marL="0" indent="0"/>
            <a:endParaRPr lang="en-US" b="1" dirty="0"/>
          </a:p>
          <a:p>
            <a:pPr marL="0" indent="0"/>
            <a:endParaRPr lang="en-US" b="1" dirty="0"/>
          </a:p>
          <a:p>
            <a:pPr marL="0" indent="0"/>
            <a:endParaRPr lang="en-US" b="1" dirty="0"/>
          </a:p>
          <a:p>
            <a:pPr marL="0" indent="0"/>
            <a:endParaRPr lang="en-US" b="1" dirty="0"/>
          </a:p>
          <a:p>
            <a:pPr marL="0" indent="0"/>
            <a:endParaRPr lang="en-US" b="1" dirty="0"/>
          </a:p>
          <a:p>
            <a:pPr marL="0" indent="0"/>
            <a:endParaRPr lang="en-US" b="1" dirty="0"/>
          </a:p>
          <a:p>
            <a:pPr marL="0" indent="0"/>
            <a:endParaRPr lang="en-US" b="1" dirty="0"/>
          </a:p>
          <a:p>
            <a:pPr marL="0" indent="0"/>
            <a:endParaRPr lang="en-US" b="1" dirty="0"/>
          </a:p>
        </p:txBody>
      </p:sp>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165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 </a:t>
            </a:r>
            <a:r>
              <a:rPr lang="en-US" dirty="0"/>
              <a:t>(</a:t>
            </a:r>
            <a:r>
              <a:rPr lang="en-US" i="1" dirty="0"/>
              <a:t>continued 5 mins Intro</a:t>
            </a:r>
            <a:r>
              <a:rPr lang="en-US" dirty="0"/>
              <a:t>)</a:t>
            </a:r>
          </a:p>
          <a:p>
            <a:pPr marL="0" indent="0"/>
            <a:r>
              <a:rPr lang="en-US" b="1" dirty="0"/>
              <a:t>Learning Objectives</a:t>
            </a:r>
          </a:p>
          <a:p>
            <a:pPr marL="0" indent="0"/>
            <a:r>
              <a:rPr lang="en-US" i="1" dirty="0"/>
              <a:t>Can I get two volunteers (remember they're in your Workbook on page 15)? </a:t>
            </a:r>
          </a:p>
          <a:p>
            <a:pPr marL="0" indent="0"/>
            <a:r>
              <a:rPr lang="en-US" dirty="0"/>
              <a:t>At the conclusion of this session, participants will be able to:</a:t>
            </a:r>
            <a:endParaRPr lang="en-US" i="1" dirty="0"/>
          </a:p>
          <a:p>
            <a:pPr marL="171450" indent="-171450">
              <a:buChar char="•"/>
            </a:pPr>
            <a:r>
              <a:rPr lang="en-US" b="1" dirty="0"/>
              <a:t>Understand the program and goals of the International Assembly.</a:t>
            </a:r>
          </a:p>
          <a:p>
            <a:pPr marL="171450" indent="-171450">
              <a:buChar char="•"/>
            </a:pPr>
            <a:r>
              <a:rPr lang="en-US" b="1" dirty="0"/>
              <a:t>Start preparing for the International Assembly.</a:t>
            </a:r>
          </a:p>
          <a:p>
            <a:pPr marL="171450" indent="-171450">
              <a:buChar char="•"/>
            </a:pPr>
            <a:endParaRPr lang="en-US" dirty="0"/>
          </a:p>
          <a:p>
            <a:pPr marL="0" indent="0"/>
            <a:r>
              <a:rPr lang="en-US" dirty="0"/>
              <a:t>Thank you!  So those are our Objectives for this session.</a:t>
            </a:r>
          </a:p>
          <a:p>
            <a:pPr marL="0" indent="0"/>
            <a:endParaRPr lang="en-US" dirty="0"/>
          </a:p>
          <a:p>
            <a:pPr marL="0" indent="0"/>
            <a:r>
              <a:rPr lang="en-US" b="1" dirty="0"/>
              <a:t>Gordon</a:t>
            </a:r>
            <a:r>
              <a:rPr lang="en-US" dirty="0"/>
              <a:t> (up to </a:t>
            </a:r>
            <a:r>
              <a:rPr lang="en-US" b="1" dirty="0"/>
              <a:t>15 mins</a:t>
            </a:r>
            <a:r>
              <a:rPr lang="en-US" dirty="0"/>
              <a:t>)</a:t>
            </a:r>
          </a:p>
          <a:p>
            <a:pPr marL="0" indent="0"/>
            <a:r>
              <a:rPr lang="en-US" dirty="0"/>
              <a:t>So now Gordon, </a:t>
            </a:r>
            <a:r>
              <a:rPr lang="en-US" b="1" dirty="0"/>
              <a:t>tell us about your vision for IA23</a:t>
            </a:r>
            <a:r>
              <a:rPr lang="en-US" dirty="0"/>
              <a:t>, for example:</a:t>
            </a:r>
          </a:p>
          <a:p>
            <a:pPr marL="0" indent="0"/>
            <a:r>
              <a:rPr lang="en-US" dirty="0"/>
              <a:t>What are your </a:t>
            </a:r>
            <a:r>
              <a:rPr lang="en-US" b="1" dirty="0"/>
              <a:t>goals</a:t>
            </a:r>
            <a:r>
              <a:rPr lang="en-US" dirty="0"/>
              <a:t>,</a:t>
            </a:r>
          </a:p>
          <a:p>
            <a:pPr marL="0" indent="0"/>
            <a:r>
              <a:rPr lang="en-US" b="1" dirty="0"/>
              <a:t>How would you prepare if you were a DGE</a:t>
            </a:r>
            <a:r>
              <a:rPr lang="en-US" dirty="0"/>
              <a:t>, and </a:t>
            </a:r>
          </a:p>
          <a:p>
            <a:pPr marL="0" indent="0"/>
            <a:r>
              <a:rPr lang="en-US" b="1" dirty="0"/>
              <a:t>What are YOU most looking forward to</a:t>
            </a:r>
            <a:r>
              <a:rPr lang="en-US" dirty="0"/>
              <a:t> during International Assembly 2023?</a:t>
            </a:r>
          </a:p>
        </p:txBody>
      </p:sp>
      <p:sp>
        <p:nvSpPr>
          <p:cNvPr id="797" name="Google Shape;797;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039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1800"/>
              </a:spcBef>
              <a:spcAft>
                <a:spcPts val="1800"/>
              </a:spcAft>
            </a:pPr>
            <a:r>
              <a:rPr lang="en-US" sz="1800" b="1" dirty="0">
                <a:effectLst/>
                <a:latin typeface="Arial" panose="020B0604020202020204" pitchFamily="34" charset="0"/>
                <a:ea typeface="Times New Roman" panose="02020603050405020304" pitchFamily="18" charset="0"/>
              </a:rPr>
              <a:t>The International Assembly program</a:t>
            </a:r>
          </a:p>
          <a:p>
            <a:pPr marL="0" marR="0">
              <a:spcBef>
                <a:spcPts val="1800"/>
              </a:spcBef>
              <a:spcAft>
                <a:spcPts val="1800"/>
              </a:spcAft>
            </a:pPr>
            <a:r>
              <a:rPr lang="en-US" sz="1800" b="1" dirty="0">
                <a:effectLst/>
                <a:latin typeface="Arial" panose="020B0604020202020204" pitchFamily="34" charset="0"/>
              </a:rPr>
              <a:t>Opening question (Peter ~3 min)</a:t>
            </a:r>
            <a:endParaRPr lang="en-CA" sz="1800" b="1" dirty="0">
              <a:effectLst/>
              <a:latin typeface="Arial" panose="020B0604020202020204" pitchFamily="34"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Symbol" pitchFamily="2" charset="2"/>
              <a:buChar char=""/>
              <a:tabLst>
                <a:tab pos="457200" algn="l"/>
              </a:tabLst>
            </a:pPr>
            <a:r>
              <a:rPr lang="en-US" sz="1800" dirty="0">
                <a:effectLst/>
                <a:latin typeface="Georgia" panose="02040502050405020303" pitchFamily="18" charset="0"/>
                <a:ea typeface="MS Mincho" panose="02020609040205080304" pitchFamily="49" charset="-128"/>
                <a:cs typeface="Times New Roman" panose="02020603050405020304" pitchFamily="18" charset="0"/>
              </a:rPr>
              <a:t>What are you most looking forward to during the International Assembly?</a:t>
            </a:r>
            <a:endParaRPr lang="en-CA" sz="1800" dirty="0">
              <a:effectLst/>
              <a:latin typeface="MS Sans Serif"/>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443" name="Google Shape;4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The Program (Peter ~3-4 min)</a:t>
            </a:r>
          </a:p>
          <a:p>
            <a:pPr marL="0" lvl="0" indent="0" algn="l" rtl="0">
              <a:spcBef>
                <a:spcPts val="0"/>
              </a:spcBef>
              <a:spcAft>
                <a:spcPts val="0"/>
              </a:spcAft>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Quick Notes:</a:t>
            </a:r>
          </a:p>
          <a:p>
            <a:pPr marL="171450" lvl="0" indent="-171450" algn="l" rtl="0">
              <a:spcBef>
                <a:spcPts val="0"/>
              </a:spcBef>
              <a:spcAft>
                <a:spcPts val="0"/>
              </a:spcAft>
              <a:buFont typeface="Arial" panose="020B0604020202020204" pitchFamily="34" charset="0"/>
              <a:buChar char="•"/>
            </a:pPr>
            <a:r>
              <a:rPr lang="en-US" sz="1200" b="0" dirty="0">
                <a:solidFill>
                  <a:schemeClr val="dk1"/>
                </a:solidFill>
                <a:latin typeface="Calibri"/>
                <a:ea typeface="Calibri"/>
                <a:cs typeface="Calibri"/>
                <a:sym typeface="Calibri"/>
              </a:rPr>
              <a:t>Gifts to share discouraged</a:t>
            </a:r>
          </a:p>
          <a:p>
            <a:pPr marL="171450" lvl="0" indent="-171450" algn="l" rtl="0">
              <a:spcBef>
                <a:spcPts val="0"/>
              </a:spcBef>
              <a:spcAft>
                <a:spcPts val="0"/>
              </a:spcAft>
              <a:buFont typeface="Arial" panose="020B0604020202020204" pitchFamily="34" charset="0"/>
              <a:buChar char="•"/>
            </a:pPr>
            <a:r>
              <a:rPr lang="en-US" sz="1200" b="0" dirty="0">
                <a:solidFill>
                  <a:schemeClr val="dk1"/>
                </a:solidFill>
                <a:latin typeface="Calibri"/>
                <a:ea typeface="Calibri"/>
                <a:cs typeface="Calibri"/>
                <a:sym typeface="Calibri"/>
              </a:rPr>
              <a:t>Biz cards</a:t>
            </a:r>
          </a:p>
          <a:p>
            <a:pPr marL="171450" lvl="0" indent="-171450" algn="l" rtl="0">
              <a:spcBef>
                <a:spcPts val="0"/>
              </a:spcBef>
              <a:spcAft>
                <a:spcPts val="0"/>
              </a:spcAft>
              <a:buFont typeface="Arial" panose="020B0604020202020204" pitchFamily="34" charset="0"/>
              <a:buChar char="•"/>
            </a:pPr>
            <a:r>
              <a:rPr lang="en-US" sz="1200" b="0" dirty="0">
                <a:solidFill>
                  <a:schemeClr val="dk1"/>
                </a:solidFill>
                <a:latin typeface="Calibri"/>
                <a:ea typeface="Calibri"/>
                <a:cs typeface="Calibri"/>
                <a:sym typeface="Calibri"/>
              </a:rPr>
              <a:t>What to wear:</a:t>
            </a:r>
          </a:p>
          <a:p>
            <a:pPr marL="628650" lvl="1" indent="-171450" algn="l" rtl="0">
              <a:spcBef>
                <a:spcPts val="0"/>
              </a:spcBef>
              <a:spcAft>
                <a:spcPts val="0"/>
              </a:spcAft>
              <a:buFont typeface="Arial" panose="020B0604020202020204" pitchFamily="34" charset="0"/>
              <a:buChar char="•"/>
            </a:pPr>
            <a:r>
              <a:rPr lang="en-US" sz="1200" b="0" dirty="0">
                <a:solidFill>
                  <a:schemeClr val="dk1"/>
                </a:solidFill>
                <a:latin typeface="Calibri"/>
                <a:ea typeface="Calibri"/>
                <a:cs typeface="Calibri"/>
                <a:sym typeface="Calibri"/>
              </a:rPr>
              <a:t>International Dinner Tuesday – Scottish themed / formal national dress or cocktail</a:t>
            </a:r>
          </a:p>
          <a:p>
            <a:pPr marL="628650" lvl="1" indent="-171450" algn="l" rtl="0">
              <a:spcBef>
                <a:spcPts val="0"/>
              </a:spcBef>
              <a:spcAft>
                <a:spcPts val="0"/>
              </a:spcAft>
              <a:buFont typeface="Arial" panose="020B0604020202020204" pitchFamily="34" charset="0"/>
              <a:buChar char="•"/>
            </a:pPr>
            <a:r>
              <a:rPr lang="en-US" sz="1200" b="0" dirty="0">
                <a:solidFill>
                  <a:schemeClr val="dk1"/>
                </a:solidFill>
                <a:latin typeface="Calibri"/>
                <a:ea typeface="Calibri"/>
                <a:cs typeface="Calibri"/>
                <a:sym typeface="Calibri"/>
              </a:rPr>
              <a:t>Night of Culture Wednesday – Casual national dress</a:t>
            </a:r>
          </a:p>
          <a:p>
            <a:pPr marL="628650" lvl="1" indent="-171450" algn="l" rtl="0">
              <a:spcBef>
                <a:spcPts val="0"/>
              </a:spcBef>
              <a:spcAft>
                <a:spcPts val="0"/>
              </a:spcAft>
              <a:buFont typeface="Arial" panose="020B0604020202020204" pitchFamily="34" charset="0"/>
              <a:buChar char="•"/>
            </a:pPr>
            <a:r>
              <a:rPr lang="en-US" sz="1200" b="0" dirty="0">
                <a:solidFill>
                  <a:schemeClr val="dk1"/>
                </a:solidFill>
                <a:latin typeface="Calibri"/>
                <a:ea typeface="Calibri"/>
                <a:cs typeface="Calibri"/>
                <a:sym typeface="Calibri"/>
              </a:rPr>
              <a:t>Closing banquet Thursday – Formal / Black-tie optional</a:t>
            </a:r>
          </a:p>
          <a:p>
            <a:pPr marL="0" lvl="0" indent="0" algn="l" rtl="0">
              <a:spcBef>
                <a:spcPts val="0"/>
              </a:spcBef>
              <a:spcAft>
                <a:spcPts val="0"/>
              </a:spcAft>
              <a:buNone/>
            </a:pPr>
            <a:endParaRPr dirty="0"/>
          </a:p>
        </p:txBody>
      </p:sp>
      <p:sp>
        <p:nvSpPr>
          <p:cNvPr id="453" name="Google Shape;45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3829367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The Program (Peter ~3-4 min)</a:t>
            </a:r>
          </a:p>
          <a:p>
            <a:pPr marL="0" lvl="0" indent="0" algn="l" rtl="0">
              <a:spcBef>
                <a:spcPts val="0"/>
              </a:spcBef>
              <a:spcAft>
                <a:spcPts val="0"/>
              </a:spcAft>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Key points</a:t>
            </a:r>
            <a:endParaRPr sz="1300"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The program for the International Assembly is developed throughout the year by the International Assembly Committee, which includes the Rotary president-elect, the assembly moderator, their partners, and Rotary staff members.</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Some elements of the assembly change every year. For complete information about programming and what to expect, please read communications from the Rotary president-elect and your registration materials.</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The International Assembly usually has its own mobile app with program information, maps, and social networking capabilities. You will receive more information and a link to download the app before the assembly. </a:t>
            </a:r>
            <a:endParaRPr sz="14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Don’t bring specific regional or district promotional materials and publications, because distribution of these items is not allowed. Do bring lots of business cards!	</a:t>
            </a:r>
            <a:r>
              <a:rPr lang="en-US" dirty="0"/>
              <a:t> </a:t>
            </a:r>
            <a:endParaRPr dirty="0"/>
          </a:p>
        </p:txBody>
      </p:sp>
      <p:sp>
        <p:nvSpPr>
          <p:cNvPr id="453" name="Google Shape;45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b="1" dirty="0"/>
              <a:t>Louis (6 mins)</a:t>
            </a:r>
          </a:p>
          <a:p>
            <a:pPr marL="0" lvl="0" indent="0" algn="l">
              <a:spcBef>
                <a:spcPts val="0"/>
              </a:spcBef>
              <a:spcAft>
                <a:spcPts val="0"/>
              </a:spcAft>
              <a:buNone/>
            </a:pPr>
            <a:r>
              <a:rPr lang="en-US" sz="1200" b="1" dirty="0">
                <a:solidFill>
                  <a:schemeClr val="dk1"/>
                </a:solidFill>
                <a:latin typeface="Calibri"/>
                <a:ea typeface="Calibri"/>
                <a:cs typeface="Calibri"/>
                <a:sym typeface="Calibri"/>
              </a:rPr>
              <a:t>Preparing for International Assembly</a:t>
            </a:r>
            <a:endParaRPr lang="en-US" dirty="0"/>
          </a:p>
          <a:p>
            <a:pPr marL="0" lvl="0" indent="0" algn="l" rtl="0">
              <a:spcBef>
                <a:spcPts val="0"/>
              </a:spcBef>
              <a:spcAft>
                <a:spcPts val="0"/>
              </a:spcAft>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Key points</a:t>
            </a:r>
            <a:endParaRPr sz="1200" dirty="0">
              <a:solidFill>
                <a:schemeClr val="dk1"/>
              </a:solidFill>
              <a:latin typeface="Calibri"/>
              <a:ea typeface="Calibri"/>
              <a:cs typeface="Calibri"/>
              <a:sym typeface="Calibri"/>
            </a:endParaRPr>
          </a:p>
          <a:p>
            <a:pPr marL="0" indent="0"/>
            <a:r>
              <a:rPr lang="en-US" sz="1200" dirty="0">
                <a:solidFill>
                  <a:schemeClr val="dk1"/>
                </a:solidFill>
                <a:latin typeface="Calibri"/>
                <a:ea typeface="Calibri"/>
                <a:cs typeface="Calibri"/>
                <a:sym typeface="Calibri"/>
              </a:rPr>
              <a:t>You can prepare for the International Assembly </a:t>
            </a:r>
            <a:r>
              <a:rPr lang="en-US" dirty="0"/>
              <a:t>Learning experience in many ways.  </a:t>
            </a:r>
            <a:endParaRPr lang="en-US"/>
          </a:p>
          <a:p>
            <a:pPr marL="0" indent="0"/>
            <a:r>
              <a:rPr lang="en-US" dirty="0"/>
              <a:t>Can I get some </a:t>
            </a:r>
            <a:r>
              <a:rPr lang="en-US" b="1" dirty="0"/>
              <a:t>thoughts from anyone here who is familiar with some of these resources?</a:t>
            </a:r>
            <a:endParaRPr lang="en-US" sz="1200" b="1" dirty="0">
              <a:solidFill>
                <a:schemeClr val="dk1"/>
              </a:solidFill>
              <a:latin typeface="Calibri"/>
              <a:ea typeface="Calibri"/>
              <a:cs typeface="Calibri"/>
            </a:endParaRPr>
          </a:p>
          <a:p>
            <a:pPr marL="628650" lvl="1" indent="-171450">
              <a:buClr>
                <a:schemeClr val="dk1"/>
              </a:buClr>
              <a:buSzPts val="1200"/>
              <a:buFont typeface="Arial"/>
              <a:buChar char="•"/>
            </a:pPr>
            <a:r>
              <a:rPr lang="en-US" dirty="0" err="1"/>
              <a:t>MyRotary</a:t>
            </a:r>
            <a:r>
              <a:rPr lang="en-US" dirty="0"/>
              <a:t> IA page &amp; Participant Booklet download</a:t>
            </a:r>
          </a:p>
          <a:p>
            <a:pPr marL="628650" lvl="1" indent="-171450" algn="l">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Being up-to-date on Rotary programs and initiatives</a:t>
            </a:r>
            <a:endParaRPr lang="en-US" sz="1200" dirty="0">
              <a:solidFill>
                <a:schemeClr val="dk1"/>
              </a:solidFill>
              <a:latin typeface="Calibri"/>
              <a:ea typeface="Calibri"/>
              <a:cs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Taking courses in the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Learning Center</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Familiarizing yourself with the reports and tools on My Rotary</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Getting to know your Club and District Support staff members</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Creating a list of districts or parts of the world that you might want to connect with for projects or exchanges during your year as governor</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463" name="Google Shape;46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b="1" dirty="0"/>
              <a:t>Louis (4 mins)</a:t>
            </a:r>
          </a:p>
          <a:p>
            <a:pPr marL="0" indent="0"/>
            <a:r>
              <a:rPr lang="en-US" sz="1200" b="1" dirty="0">
                <a:solidFill>
                  <a:schemeClr val="dk1"/>
                </a:solidFill>
                <a:latin typeface="Calibri"/>
                <a:ea typeface="Calibri"/>
                <a:cs typeface="Calibri"/>
                <a:sym typeface="Calibri"/>
              </a:rPr>
              <a:t>Preparing </a:t>
            </a:r>
            <a:r>
              <a:rPr lang="en-US" b="1" dirty="0"/>
              <a:t>for </a:t>
            </a:r>
            <a:r>
              <a:rPr lang="en-US" sz="1200" b="1" dirty="0">
                <a:solidFill>
                  <a:schemeClr val="dk1"/>
                </a:solidFill>
                <a:latin typeface="Calibri"/>
                <a:ea typeface="Calibri"/>
                <a:cs typeface="Calibri"/>
                <a:sym typeface="Calibri"/>
              </a:rPr>
              <a:t> Partners</a:t>
            </a:r>
            <a:endParaRPr lang="en-US" dirty="0"/>
          </a:p>
          <a:p>
            <a:pPr marL="0" lvl="0" indent="0" algn="l" rtl="0">
              <a:spcBef>
                <a:spcPts val="0"/>
              </a:spcBef>
              <a:spcAft>
                <a:spcPts val="0"/>
              </a:spcAft>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Key points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The partner role varies from region to region and person to person, and every level of experience is welcome. If your partner plans to attend, they can prepare for the International Assembly by:</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Talking with the current governor’s partner about the assembly (if that person attended)</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Learning about Rotary projects in your district to share with other partners</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Preparing questions about Rotary programs and initiatives</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Reading communications from the president-elect’s partner (Gordon &amp; Heather McInally) and Rotary staff members</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Ensuring Rotary has up-to-date contact information for them by providing it to a trainer or Rotary staff member</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Connecting with your director’s partner (Drew &amp; Vicki Kessler) to help with the cultural exchange (exhibits are offered by zone, not individual country)</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473" name="Google Shape;47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b="1" dirty="0"/>
              <a:t>Louis (3 mins</a:t>
            </a:r>
            <a:r>
              <a:rPr lang="en-US" dirty="0"/>
              <a:t>, depending upon Gordon's time)</a:t>
            </a:r>
          </a:p>
          <a:p>
            <a:pPr marL="0" indent="0"/>
            <a:r>
              <a:rPr lang="en-US" dirty="0"/>
              <a:t>Our Learning Objectives were:  </a:t>
            </a:r>
          </a:p>
          <a:p>
            <a:pPr marL="171450" indent="-171450">
              <a:lnSpc>
                <a:spcPct val="90000"/>
              </a:lnSpc>
              <a:buFont typeface="Arial,Sans-Serif"/>
              <a:buChar char="•"/>
            </a:pPr>
            <a:r>
              <a:rPr lang="en-US" b="1" dirty="0"/>
              <a:t>Understand the program and goals of the International Assembly.</a:t>
            </a:r>
            <a:endParaRPr lang="en-US" dirty="0"/>
          </a:p>
          <a:p>
            <a:pPr marL="171450" indent="-171450">
              <a:lnSpc>
                <a:spcPct val="90000"/>
              </a:lnSpc>
              <a:buFont typeface="Arial,Sans-Serif"/>
              <a:buChar char="•"/>
            </a:pPr>
            <a:r>
              <a:rPr lang="en-US" b="1" dirty="0"/>
              <a:t>Start preparing for the International Assembly.</a:t>
            </a:r>
            <a:endParaRPr lang="en-CA" dirty="0"/>
          </a:p>
          <a:p>
            <a:pPr marL="0" indent="0"/>
            <a:endParaRPr lang="en-CA" b="1" dirty="0"/>
          </a:p>
          <a:p>
            <a:pPr marL="0" indent="0"/>
            <a:r>
              <a:rPr lang="en-CA" b="1" dirty="0"/>
              <a:t>Louis, Peter, Susan &amp; Gordon in Panel format</a:t>
            </a:r>
            <a:r>
              <a:rPr lang="en-CA" dirty="0"/>
              <a:t> (if/as time allows)</a:t>
            </a:r>
            <a:endParaRPr lang="en-CA" i="1" dirty="0"/>
          </a:p>
          <a:p>
            <a:pPr marL="0" indent="0"/>
            <a:r>
              <a:rPr lang="en-US" dirty="0"/>
              <a:t>Any final questions or comments on these Learning Objectives?</a:t>
            </a:r>
          </a:p>
          <a:p>
            <a:pPr marL="0" indent="0"/>
            <a:endParaRPr lang="en-US" dirty="0"/>
          </a:p>
          <a:p>
            <a:pPr marL="0" indent="0"/>
            <a:r>
              <a:rPr lang="en-US" b="1" dirty="0"/>
              <a:t>Peter (2 mins)</a:t>
            </a:r>
            <a:endParaRPr lang="en-US" dirty="0"/>
          </a:p>
          <a:p>
            <a:pPr marL="0" indent="0"/>
            <a:r>
              <a:rPr lang="en-US" dirty="0"/>
              <a:t>So as we close---take </a:t>
            </a:r>
            <a:r>
              <a:rPr lang="en-US" b="1" dirty="0"/>
              <a:t>2 minutes and reflect on the following questions in your Workbook: </a:t>
            </a:r>
          </a:p>
          <a:p>
            <a:pPr marL="171450" indent="-171450">
              <a:buChar char="•"/>
            </a:pPr>
            <a:r>
              <a:rPr lang="en-US" dirty="0"/>
              <a:t>What is something I want to learn before the International Assembly?</a:t>
            </a:r>
          </a:p>
          <a:p>
            <a:pPr marL="171450" indent="-171450">
              <a:buChar char="•"/>
            </a:pPr>
            <a:r>
              <a:rPr lang="en-US" dirty="0"/>
              <a:t>What is something I want to ask at IA23?</a:t>
            </a:r>
          </a:p>
        </p:txBody>
      </p:sp>
      <p:sp>
        <p:nvSpPr>
          <p:cNvPr id="483" name="Google Shape;48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a:t>
            </a:r>
            <a:endParaRPr lang="en-US" dirty="0"/>
          </a:p>
          <a:p>
            <a:pPr marL="0" indent="0"/>
            <a:r>
              <a:rPr lang="en-US" dirty="0"/>
              <a:t>Thank YOU, that was a GREAT session!</a:t>
            </a:r>
          </a:p>
          <a:p>
            <a:pPr marL="0" indent="0"/>
            <a:endParaRPr lang="en-US" dirty="0"/>
          </a:p>
          <a:p>
            <a:pPr marL="0" indent="0"/>
            <a:r>
              <a:rPr lang="en-US" dirty="0"/>
              <a:t>Before we take our break, we're going to </a:t>
            </a:r>
            <a:r>
              <a:rPr lang="en-US" b="1" dirty="0"/>
              <a:t>distribute blank cards</a:t>
            </a:r>
            <a:r>
              <a:rPr lang="en-US" dirty="0"/>
              <a:t> on which you can write </a:t>
            </a:r>
            <a:r>
              <a:rPr lang="en-US" b="1" dirty="0"/>
              <a:t>questions that you want to ask RID Drew during our Q&amp;A with him tomorrow</a:t>
            </a:r>
            <a:r>
              <a:rPr lang="en-US" dirty="0"/>
              <a:t>.  Drew is our featured speaker tonight, so you may want to prepare your questions after you've heard his presentation.</a:t>
            </a:r>
          </a:p>
          <a:p>
            <a:pPr marL="0" indent="0"/>
            <a:r>
              <a:rPr lang="en-US" b="1" dirty="0"/>
              <a:t>If you write your name on your card</a:t>
            </a:r>
            <a:r>
              <a:rPr lang="en-US" dirty="0"/>
              <a:t> </a:t>
            </a:r>
            <a:r>
              <a:rPr lang="en-US" i="1" dirty="0"/>
              <a:t>(but you can choose for the question to be anonymous</a:t>
            </a:r>
            <a:r>
              <a:rPr lang="en-US" dirty="0"/>
              <a:t>), and then keep a copy of your question for yourself, we may be able to </a:t>
            </a:r>
            <a:r>
              <a:rPr lang="en-US" b="1" dirty="0"/>
              <a:t>call upon you to ask Drew your question directly</a:t>
            </a:r>
            <a:r>
              <a:rPr lang="en-US" dirty="0"/>
              <a:t> (</a:t>
            </a:r>
            <a:r>
              <a:rPr lang="en-US" i="1" dirty="0"/>
              <a:t>if you want</a:t>
            </a:r>
            <a:r>
              <a:rPr lang="en-US" dirty="0"/>
              <a:t>). </a:t>
            </a:r>
            <a:r>
              <a:rPr lang="en-US" b="1" dirty="0"/>
              <a:t>Bring these cards back tomorrow morning</a:t>
            </a:r>
            <a:r>
              <a:rPr lang="en-US" dirty="0"/>
              <a:t>, and we will collect them during our second session (</a:t>
            </a:r>
            <a:r>
              <a:rPr lang="en-US" i="1" dirty="0"/>
              <a:t>with just the DGE's</a:t>
            </a:r>
            <a:r>
              <a:rPr lang="en-US" dirty="0"/>
              <a:t>).</a:t>
            </a:r>
            <a:endParaRPr lang="en-US"/>
          </a:p>
          <a:p>
            <a:pPr marL="0" indent="0"/>
            <a:r>
              <a:rPr lang="en-US" dirty="0"/>
              <a:t> </a:t>
            </a:r>
          </a:p>
          <a:p>
            <a:pPr marL="0" indent="0"/>
            <a:r>
              <a:rPr lang="en-US" dirty="0"/>
              <a:t>We now have a brief break</a:t>
            </a:r>
            <a:r>
              <a:rPr lang="en-US" i="1" dirty="0"/>
              <a:t> (scheduled for 15 minutes max)</a:t>
            </a:r>
            <a:r>
              <a:rPr lang="en-US" dirty="0"/>
              <a:t>, </a:t>
            </a:r>
          </a:p>
          <a:p>
            <a:pPr marL="0" indent="0"/>
            <a:r>
              <a:rPr lang="en-US" dirty="0"/>
              <a:t>DGE's return here to A+B, we'll be joined by our DGN peers, so arrange your stuff accordingly.</a:t>
            </a:r>
          </a:p>
          <a:p>
            <a:pPr marL="0" indent="0"/>
            <a:r>
              <a:rPr lang="en-US" b="1" dirty="0"/>
              <a:t>Be back in your seats ready to roll NLT 3:30pm</a:t>
            </a:r>
            <a:endParaRPr lang="en-US" dirty="0"/>
          </a:p>
          <a:p>
            <a:pPr marL="0" indent="0"/>
            <a:r>
              <a:rPr lang="en-US" b="1" dirty="0"/>
              <a:t>Next session</a:t>
            </a:r>
            <a:r>
              <a:rPr lang="en-US" i="1" dirty="0"/>
              <a:t> (and the final one for today</a:t>
            </a:r>
            <a:r>
              <a:rPr lang="en-US" dirty="0"/>
              <a:t>)</a:t>
            </a:r>
            <a:r>
              <a:rPr lang="en-US" b="1" dirty="0"/>
              <a:t>: </a:t>
            </a:r>
            <a:endParaRPr lang="en-US" dirty="0"/>
          </a:p>
          <a:p>
            <a:pPr marL="0" indent="0"/>
            <a:r>
              <a:rPr lang="en-US" b="1" dirty="0"/>
              <a:t>Managing Your District</a:t>
            </a:r>
            <a:r>
              <a:rPr lang="en-US" dirty="0"/>
              <a:t> led by Peter &amp; Tracey</a:t>
            </a:r>
            <a:endParaRPr lang="en-US"/>
          </a:p>
        </p:txBody>
      </p:sp>
      <p:sp>
        <p:nvSpPr>
          <p:cNvPr id="490" name="Google Shape;49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b="1" dirty="0">
                <a:solidFill>
                  <a:srgbClr val="FFFFFF"/>
                </a:solidFill>
                <a:effectLst/>
                <a:latin typeface="Arial Narrow" panose="020B0604020202020204" pitchFamily="34" charset="0"/>
                <a:ea typeface="Times New Roman" panose="02020603050405020304" pitchFamily="18" charset="0"/>
              </a:rPr>
              <a:t>MANAGING YOUR DISTRICT</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FFFFFF"/>
                </a:solidFill>
                <a:effectLst/>
                <a:latin typeface="Arial Narrow" panose="020B0604020202020204" pitchFamily="34" charset="0"/>
                <a:ea typeface="Times New Roman" panose="02020603050405020304" pitchFamily="18" charset="0"/>
              </a:rPr>
              <a:t>(90 MINUTES – Peter &amp; Tracey)</a:t>
            </a:r>
            <a:endParaRPr lang="en-C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CA" dirty="0"/>
          </a:p>
          <a:p>
            <a:pPr marL="0" marR="0">
              <a:spcBef>
                <a:spcPts val="1800"/>
              </a:spcBef>
              <a:spcAft>
                <a:spcPts val="300"/>
              </a:spcAft>
            </a:pPr>
            <a:r>
              <a:rPr lang="en-US" sz="1800" b="1" dirty="0">
                <a:effectLst/>
                <a:latin typeface="Arial" panose="020B0604020202020204" pitchFamily="34" charset="0"/>
              </a:rPr>
              <a:t>Timeline</a:t>
            </a:r>
            <a:endParaRPr lang="en-CA" sz="1800" b="1" dirty="0">
              <a:effectLst/>
              <a:latin typeface="Arial" panose="020B0604020202020204" pitchFamily="34" charset="0"/>
            </a:endParaRPr>
          </a:p>
          <a:p>
            <a:pPr marL="0" marR="0">
              <a:spcBef>
                <a:spcPts val="0"/>
              </a:spcBef>
              <a:spcAft>
                <a:spcPts val="0"/>
              </a:spcAft>
              <a:tabLst>
                <a:tab pos="2743200" algn="r"/>
                <a:tab pos="4114800" algn="r"/>
              </a:tabLst>
            </a:pPr>
            <a:r>
              <a:rPr lang="en-US" sz="1800" dirty="0">
                <a:effectLst/>
                <a:latin typeface="Georgia" panose="02040502050405020303" pitchFamily="18" charset="0"/>
                <a:ea typeface="Times New Roman" panose="02020603050405020304" pitchFamily="18" charset="0"/>
              </a:rPr>
              <a:t>Introduction		5 minutes (PS)</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r"/>
                <a:tab pos="4114800" algn="r"/>
              </a:tabLst>
            </a:pPr>
            <a:r>
              <a:rPr lang="en-US" sz="1800" dirty="0">
                <a:effectLst/>
                <a:latin typeface="Georgia" panose="02040502050405020303" pitchFamily="18" charset="0"/>
                <a:ea typeface="Times New Roman" panose="02020603050405020304" pitchFamily="18" charset="0"/>
              </a:rPr>
              <a:t>Managing district finances		20 minutes (TV)</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r"/>
                <a:tab pos="4114800" algn="r"/>
              </a:tabLst>
            </a:pPr>
            <a:r>
              <a:rPr lang="en-US" sz="1800" dirty="0">
                <a:effectLst/>
                <a:latin typeface="Georgia" panose="02040502050405020303" pitchFamily="18" charset="0"/>
                <a:ea typeface="Times New Roman" panose="02020603050405020304" pitchFamily="18" charset="0"/>
              </a:rPr>
              <a:t>Visit from CFO Julie Burke		10 minutes (Julie)</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r"/>
                <a:tab pos="4114800" algn="r"/>
              </a:tabLst>
            </a:pPr>
            <a:r>
              <a:rPr lang="en-US" sz="1800" dirty="0">
                <a:effectLst/>
                <a:latin typeface="Georgia" panose="02040502050405020303" pitchFamily="18" charset="0"/>
                <a:ea typeface="Times New Roman" panose="02020603050405020304" pitchFamily="18" charset="0"/>
              </a:rPr>
              <a:t>Planning for continuity		20 minutes (PS)</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r"/>
                <a:tab pos="4114800" algn="r"/>
              </a:tabLst>
            </a:pPr>
            <a:r>
              <a:rPr lang="en-US" sz="1800" dirty="0">
                <a:effectLst/>
                <a:latin typeface="Georgia" panose="02040502050405020303" pitchFamily="18" charset="0"/>
                <a:ea typeface="Times New Roman" panose="02020603050405020304" pitchFamily="18" charset="0"/>
              </a:rPr>
              <a:t>Managing conflict		20 minutes (TV)</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r"/>
                <a:tab pos="4114800" algn="r"/>
              </a:tabLst>
            </a:pPr>
            <a:r>
              <a:rPr lang="en-US" sz="1800" dirty="0">
                <a:effectLst/>
                <a:latin typeface="Georgia" panose="02040502050405020303" pitchFamily="18" charset="0"/>
                <a:ea typeface="Times New Roman" panose="02020603050405020304" pitchFamily="18" charset="0"/>
              </a:rPr>
              <a:t>Conflict Activity		10 minutes (PS)</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r"/>
                <a:tab pos="4114800" algn="r"/>
              </a:tabLst>
            </a:pPr>
            <a:r>
              <a:rPr lang="en-US" sz="1800" dirty="0">
                <a:effectLst/>
                <a:latin typeface="Georgia" panose="02040502050405020303" pitchFamily="18" charset="0"/>
                <a:ea typeface="Times New Roman" panose="02020603050405020304" pitchFamily="18" charset="0"/>
              </a:rPr>
              <a:t>Review and reflection		5 minutes (TV)</a:t>
            </a:r>
            <a:endParaRPr lang="en-C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497" name="Google Shape;49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Melissa (4mins)</a:t>
            </a:r>
          </a:p>
          <a:p>
            <a:pPr marL="0" indent="0"/>
            <a:r>
              <a:rPr lang="en-US" dirty="0"/>
              <a:t>Hopefully you each have taken the time to carefully review the information available on the Learning to Lead 2022 webpage: </a:t>
            </a:r>
            <a:r>
              <a:rPr lang="en-US" dirty="0">
                <a:hlinkClick r:id="rId3"/>
              </a:rPr>
              <a:t>https://portal.clubrunner.ca/50077/page/2022-learning-to-lead</a:t>
            </a:r>
            <a:r>
              <a:rPr lang="en-US" dirty="0"/>
              <a:t> , as well as the information that you were provided at registration.</a:t>
            </a:r>
          </a:p>
          <a:p>
            <a:pPr marL="0" indent="0"/>
            <a:r>
              <a:rPr lang="en-US" dirty="0"/>
              <a:t>Basically we begin each day with breakfast &amp; a Speaker together at 7am </a:t>
            </a:r>
            <a:r>
              <a:rPr lang="en-US" i="1" dirty="0"/>
              <a:t>(as we did today with TRF Trustee Akira Miki)</a:t>
            </a:r>
            <a:r>
              <a:rPr lang="en-US" dirty="0"/>
              <a:t>.</a:t>
            </a:r>
          </a:p>
          <a:p>
            <a:pPr marL="0" indent="0"/>
            <a:r>
              <a:rPr lang="en-US" dirty="0"/>
              <a:t>Then </a:t>
            </a:r>
            <a:r>
              <a:rPr lang="en-US" u="sng" dirty="0"/>
              <a:t>promptly</a:t>
            </a:r>
            <a:r>
              <a:rPr lang="en-US" dirty="0"/>
              <a:t> at 8:30am GETS &amp; GNTS will enjoy a joint session here together, followed by a two or three sessions separately.</a:t>
            </a:r>
          </a:p>
          <a:p>
            <a:pPr marL="0" indent="0"/>
            <a:r>
              <a:rPr lang="en-US" dirty="0"/>
              <a:t>Then we have lunch together (</a:t>
            </a:r>
            <a:r>
              <a:rPr lang="en-US" i="1" dirty="0"/>
              <a:t>today at 12noon, tomorrow at 12:30pm</a:t>
            </a:r>
            <a:r>
              <a:rPr lang="en-US" dirty="0"/>
              <a:t>) with another exciting Speaker, followed by one or two more sessions separately.</a:t>
            </a:r>
          </a:p>
          <a:p>
            <a:pPr marL="0" indent="0"/>
            <a:r>
              <a:rPr lang="en-US" dirty="0"/>
              <a:t>Then GETS/GNTS ends our portion of each day with a session or two together, concluding at 5pm today/5:15pm tomorrow, followed by a quick break for most (</a:t>
            </a:r>
            <a:r>
              <a:rPr lang="en-US" i="1" dirty="0"/>
              <a:t>DGE Graduation practice tomorrow immediately after our sessions</a:t>
            </a:r>
            <a:r>
              <a:rPr lang="en-US" dirty="0"/>
              <a:t>), until a 7pm dinner with amazing Speakers (</a:t>
            </a:r>
            <a:r>
              <a:rPr lang="en-US" i="1" dirty="0"/>
              <a:t>RID Drew tonight &amp; RIPE Gordon McInally and DGE Graduation on Friday</a:t>
            </a:r>
            <a:r>
              <a:rPr lang="en-US" dirty="0"/>
              <a:t>).</a:t>
            </a:r>
          </a:p>
          <a:p>
            <a:pPr marL="0" indent="0"/>
            <a:r>
              <a:rPr lang="en-US" dirty="0"/>
              <a:t>As you can tell, we're packing A LOT of learning into two short days (</a:t>
            </a:r>
            <a:r>
              <a:rPr lang="en-US" i="1" dirty="0"/>
              <a:t>Saturday is all about the DISC training</a:t>
            </a:r>
            <a:r>
              <a:rPr lang="en-US" dirty="0"/>
              <a:t>), so we're depending upon you to be prompt in arriving, especially during the very short breaks.  </a:t>
            </a:r>
            <a:r>
              <a:rPr lang="en-US" i="1" dirty="0"/>
              <a:t>Take it away Louis</a:t>
            </a:r>
          </a:p>
        </p:txBody>
      </p:sp>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1800"/>
              </a:spcAft>
            </a:pPr>
            <a:r>
              <a:rPr lang="en-US" sz="1800" b="1" dirty="0">
                <a:effectLst/>
                <a:latin typeface="Arial" panose="020B0604020202020204" pitchFamily="34" charset="0"/>
                <a:ea typeface="Times New Roman" panose="02020603050405020304" pitchFamily="18" charset="0"/>
              </a:rPr>
              <a:t>Introduction (3 minutes - PS)</a:t>
            </a:r>
          </a:p>
          <a:p>
            <a:pPr marL="0" marR="0">
              <a:spcBef>
                <a:spcPts val="0"/>
              </a:spcBef>
              <a:spcAft>
                <a:spcPts val="1800"/>
              </a:spcAft>
            </a:pP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r>
              <a:rPr lang="en-US" sz="1800" dirty="0">
                <a:effectLst/>
                <a:latin typeface="Georgia" panose="02040502050405020303" pitchFamily="18" charset="0"/>
                <a:ea typeface="Times New Roman" panose="02020603050405020304" pitchFamily="18" charset="0"/>
              </a:rPr>
              <a:t>Introduce yourself to participants, if you have not already done so.</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r>
              <a:rPr lang="en-US" sz="1800" dirty="0">
                <a:effectLst/>
                <a:latin typeface="Georgia" panose="02040502050405020303" pitchFamily="18" charset="0"/>
                <a:ea typeface="Times New Roman" panose="02020603050405020304" pitchFamily="18" charset="0"/>
              </a:rPr>
              <a:t>Refer to GNTS workbook page 9 and GETS workbook page 9.</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Georgia" panose="02040502050405020303" pitchFamily="18" charset="0"/>
                <a:ea typeface="Times New Roman" panose="02020603050405020304" pitchFamily="18" charset="0"/>
              </a:rPr>
              <a:t>Review the learning objectives and show participants the resources in the appendixes.</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r>
              <a:rPr lang="en-US" sz="1800" dirty="0">
                <a:effectLst/>
                <a:latin typeface="Georgia" panose="02040502050405020303" pitchFamily="18" charset="0"/>
                <a:ea typeface="Times New Roman" panose="02020603050405020304" pitchFamily="18" charset="0"/>
              </a:rPr>
              <a:t>Explain that this session will focus on three aspects of district management: managing finances, planning for continuity and succession, and managing conflict. </a:t>
            </a:r>
            <a:endParaRPr lang="en-C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505" name="Google Shape;50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Intro Continued – Peter (2 min)</a:t>
            </a:r>
            <a:endParaRPr dirty="0"/>
          </a:p>
        </p:txBody>
      </p:sp>
      <p:sp>
        <p:nvSpPr>
          <p:cNvPr id="514" name="Google Shape;51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Managing Finances - Tracey (20 min)</a:t>
            </a:r>
          </a:p>
          <a:p>
            <a:pPr marL="0" lvl="0" indent="0" algn="l" rtl="0">
              <a:spcBef>
                <a:spcPts val="0"/>
              </a:spcBef>
              <a:spcAft>
                <a:spcPts val="0"/>
              </a:spcAft>
              <a:buNone/>
            </a:pPr>
            <a:endParaRPr lang="en-US" sz="1200" b="1" dirty="0">
              <a:solidFill>
                <a:schemeClr val="dk1"/>
              </a:solidFill>
              <a:latin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Key points </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Governors are responsible for: </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Working with their district finance committee to manage their districts’ finances and getting a budget and levy approved by clubs</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Understanding procedures for the disbursement of district governor funding from Rotary</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Encouraging proper stewardship of funds by club and district leaders</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Ensuring that the district complies with all applicable local laws, including tax and nonprofit laws</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You should work with the finance chair and your clubs to submit the annual statement and report of district finances to RI by the due date. The submission should include your district governor funding from Rotary and confirmation that the statement and report have been independently reviewed and approved by your clubs.</a:t>
            </a:r>
            <a:endParaRPr dirty="0"/>
          </a:p>
          <a:p>
            <a:pPr marL="171450" lvl="0" indent="-9525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Discussion questions</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When is the budget approved by the clubs in your district? </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do you determine if the per capita levy is sufficient for district needs? How do you decide if it is too high or too low? </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Where and when is the annual statement and report of district finances reviewed, discussed, and approved by the clubs? </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What systems or resources does your district use to make sure its finances are managed properly? What procedures exist for protecting district funds?</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does your district confirm which tax documents are required by the local government? Who is responsible for filing them?</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CA" b="1" dirty="0"/>
          </a:p>
          <a:p>
            <a:pPr marL="0" lvl="0" indent="0" algn="l" rtl="0">
              <a:spcBef>
                <a:spcPts val="0"/>
              </a:spcBef>
              <a:spcAft>
                <a:spcPts val="0"/>
              </a:spcAft>
              <a:buNone/>
            </a:pPr>
            <a:r>
              <a:rPr lang="en-CA" b="1" dirty="0"/>
              <a:t>GUEST VISIT: R.I. CFO Julie Burke (~10 min)</a:t>
            </a:r>
          </a:p>
          <a:p>
            <a:pPr marL="0" lvl="0" indent="0" algn="l" rtl="0">
              <a:spcBef>
                <a:spcPts val="0"/>
              </a:spcBef>
              <a:spcAft>
                <a:spcPts val="0"/>
              </a:spcAft>
              <a:buNone/>
            </a:pPr>
            <a:r>
              <a:rPr lang="en-CA" b="0" dirty="0"/>
              <a:t>Tracey introduces Julie. Share that we have 10 minutes.  If we do not get to your questions, we encourage you to connect with Julie during this weekend’s sessions. </a:t>
            </a:r>
            <a:endParaRPr b="0" dirty="0"/>
          </a:p>
        </p:txBody>
      </p:sp>
      <p:sp>
        <p:nvSpPr>
          <p:cNvPr id="524" name="Google Shape;52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Planning for Continuity - Peter (20 min)</a:t>
            </a:r>
          </a:p>
          <a:p>
            <a:pPr marL="0" lvl="0" indent="0" algn="l" rtl="0">
              <a:spcBef>
                <a:spcPts val="0"/>
              </a:spcBef>
              <a:spcAft>
                <a:spcPts val="0"/>
              </a:spcAft>
              <a:buNone/>
            </a:pPr>
            <a:endParaRPr lang="en-CA"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CA" sz="1200" b="1" dirty="0">
                <a:solidFill>
                  <a:schemeClr val="dk1"/>
                </a:solidFill>
                <a:latin typeface="Calibri"/>
                <a:ea typeface="Calibri"/>
                <a:cs typeface="Calibri"/>
                <a:sym typeface="Calibri"/>
              </a:rPr>
              <a:t>Key Points:</a:t>
            </a:r>
            <a:endParaRPr sz="1200"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Succession planning helps improve continuity. Collaborating with each other, your current governor, and your successors supports district goals and club strategic plans over time.</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Create district succession plans and encourage clubs to do the same. Be sure club and district bylaws are updated and that all officers have a copy. Doing this annually can help you be prepared if a crisis arises.</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When developing a succession plan, identify potential new leaders by asking club leaders and your team to recommend people with demonstrated leadership abilities or potential for growth, including </a:t>
            </a:r>
            <a:r>
              <a:rPr lang="en-US" sz="1200" dirty="0" err="1">
                <a:solidFill>
                  <a:schemeClr val="dk1"/>
                </a:solidFill>
                <a:latin typeface="Calibri"/>
                <a:ea typeface="Calibri"/>
                <a:cs typeface="Calibri"/>
                <a:sym typeface="Calibri"/>
              </a:rPr>
              <a:t>Rotaractors</a:t>
            </a:r>
            <a:r>
              <a:rPr lang="en-US" sz="1200" dirty="0">
                <a:solidFill>
                  <a:schemeClr val="dk1"/>
                </a:solidFill>
                <a:latin typeface="Calibri"/>
                <a:ea typeface="Calibri"/>
                <a:cs typeface="Calibri"/>
                <a:sym typeface="Calibri"/>
              </a:rPr>
              <a:t>. Diversify your district’s leadership, creating opportunities for more participants to be heard.</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Make volunteer positions meaningful and their goals achievable. Simplify the district structure and focus on supporting the core functions of a club such as service, fellowship, leadership development, fundraising, and expanding the club’s reach in its community.</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Assistant governor and district committee appointments should be reported on My Rotary by 31 December of your year as governor-elect. Rotary can then send the district team members specific information and resources for their roles.</a:t>
            </a:r>
            <a:endParaRPr dirty="0"/>
          </a:p>
          <a:p>
            <a:pPr marL="171450" lvl="0" indent="-9525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Discussion questions</a:t>
            </a:r>
            <a:endParaRPr sz="1200"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can you help ensure the continuity of your district’s plan from one governor to the next? How can you incorporate succession planning into your district’s plan?</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do you prepare successors to take over the leadership role? Does this vary by position? </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do you keep talented people engaged in leadership roles? How are you motivating and rewarding them?</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are you getting more diverse perspectives in leadership and decision making? How are you involving </a:t>
            </a:r>
            <a:r>
              <a:rPr lang="en-US" sz="1200" dirty="0" err="1">
                <a:solidFill>
                  <a:schemeClr val="dk1"/>
                </a:solidFill>
                <a:latin typeface="Calibri"/>
                <a:ea typeface="Calibri"/>
                <a:cs typeface="Calibri"/>
                <a:sym typeface="Calibri"/>
              </a:rPr>
              <a:t>Rotaractors</a:t>
            </a:r>
            <a:r>
              <a:rPr lang="en-US" sz="1200" dirty="0">
                <a:solidFill>
                  <a:schemeClr val="dk1"/>
                </a:solidFill>
                <a:latin typeface="Calibri"/>
                <a:ea typeface="Calibri"/>
                <a:cs typeface="Calibri"/>
                <a:sym typeface="Calibri"/>
              </a:rPr>
              <a:t> in district leadership?</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can you simplify your district’s structure and operations? How will this help you make your goals more achievable?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534" name="Google Shape;534;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Managing Conflict - Tracey (20 min)</a:t>
            </a:r>
          </a:p>
          <a:p>
            <a:pPr marL="0" lvl="0" indent="0" algn="l" rtl="0">
              <a:spcBef>
                <a:spcPts val="0"/>
              </a:spcBef>
              <a:spcAft>
                <a:spcPts val="0"/>
              </a:spcAft>
              <a:buNone/>
            </a:pPr>
            <a:endParaRPr lang="en-US" sz="1200" b="1" dirty="0">
              <a:solidFill>
                <a:schemeClr val="dk1"/>
              </a:solidFill>
              <a:latin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Key points </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Part of your role is being prepared to handle challenging situations, including disagreements between members. It’s important to prepare for situations that may arise when managing members who have different work styles, cultures, and personalities. </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Strategies for managing conflict vary greatly depending on your leadership style, the customs of your culture, and even the type of conflict. For certain types of conflict, you might need to make a decision that others don’t agree with. For others, you may have the opportunity to collaborate on a solution that satisfies everyone.</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Consider appointing a committee or panel of experts to help prevent and address conflict at the district level. </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Conflict doesn’t have to be viewed negatively. Debate and competition can often lead to better understanding, ideas, and outcomes.</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However, some conflicts are much more serious, such as harassment. Rotary has specific procedures for how to address harassment, and Rotary staff can support you through that process. Be sure that you and your team are trained in preventing and addressing harassment, and that the district has procedures in place to address this issue. </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Courses on managing conflict and harassment are available in the Learning Center.</a:t>
            </a:r>
            <a:endParaRPr dirty="0"/>
          </a:p>
          <a:p>
            <a:pPr marL="171450" lvl="0" indent="-9525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Discussion questions</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Before you start your term as governor, how can you prepare to address issues that might cause conflict in your district?</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would you handle a situation in which someone tells you they were offended by a member’s words or actions?</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What procedures does your district have in place to prevent and address harassment?</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What skills do you need in order to mediate or address conflict? How can you practice these skills or teach them to others?</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What factors go into deciding your timing and method of addressing conflict?</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What would you do if you felt like you could not effectively resolve a conflict?</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can you simplify your district’s structure and operations? How will this help you make your goals more achievable?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544" name="Google Shape;54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1800"/>
              </a:spcBef>
              <a:spcAft>
                <a:spcPts val="1800"/>
              </a:spcAft>
            </a:pPr>
            <a:r>
              <a:rPr lang="en-US" sz="1800" b="1" dirty="0">
                <a:effectLst/>
                <a:latin typeface="Arial" panose="020B0604020202020204" pitchFamily="34" charset="0"/>
              </a:rPr>
              <a:t>Conflict Activity (10 minutes - PS)</a:t>
            </a:r>
          </a:p>
          <a:p>
            <a:pPr marL="0" marR="0">
              <a:spcBef>
                <a:spcPts val="1800"/>
              </a:spcBef>
              <a:spcAft>
                <a:spcPts val="1800"/>
              </a:spcAft>
            </a:pPr>
            <a:endParaRPr lang="en-CA" sz="1800" b="1" dirty="0">
              <a:effectLst/>
              <a:latin typeface="Arial" panose="020B0604020202020204" pitchFamily="34" charset="0"/>
            </a:endParaRPr>
          </a:p>
          <a:p>
            <a:pPr marL="342900" marR="0" lvl="0" indent="-342900">
              <a:spcBef>
                <a:spcPts val="0"/>
              </a:spcBef>
              <a:spcAft>
                <a:spcPts val="0"/>
              </a:spcAft>
              <a:buFont typeface="Symbol" pitchFamily="2" charset="2"/>
              <a:buChar char=""/>
            </a:pPr>
            <a:r>
              <a:rPr lang="en-US" sz="1800" dirty="0">
                <a:effectLst/>
                <a:latin typeface="Georgia" panose="02040502050405020303" pitchFamily="18" charset="0"/>
                <a:ea typeface="Times New Roman" panose="02020603050405020304" pitchFamily="18" charset="0"/>
              </a:rPr>
              <a:t>Participants in 2 lines across from each other</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Georgia" panose="02040502050405020303" pitchFamily="18" charset="0"/>
                <a:ea typeface="Times New Roman" panose="02020603050405020304" pitchFamily="18" charset="0"/>
              </a:rPr>
              <a:t>TASK: Convince your partner to come over to your side</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Georgia" panose="02040502050405020303" pitchFamily="18" charset="0"/>
                <a:ea typeface="Times New Roman" panose="02020603050405020304" pitchFamily="18" charset="0"/>
              </a:rPr>
              <a:t>No Touching!</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Georgia" panose="02040502050405020303" pitchFamily="18" charset="0"/>
                <a:ea typeface="Times New Roman" panose="02020603050405020304" pitchFamily="18" charset="0"/>
              </a:rPr>
              <a:t>All else allowed: bribery, pleading, etc.</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Georgia" panose="02040502050405020303" pitchFamily="18" charset="0"/>
                <a:ea typeface="Times New Roman" panose="02020603050405020304" pitchFamily="18" charset="0"/>
              </a:rPr>
              <a:t>After couple minutes, stop and ask who succeeded</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Georgia" panose="02040502050405020303"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Georgia" panose="02040502050405020303" pitchFamily="18" charset="0"/>
                <a:ea typeface="Times New Roman" panose="02020603050405020304" pitchFamily="18" charset="0"/>
              </a:rPr>
              <a:t>Debrief Key Points:</a:t>
            </a:r>
            <a:endParaRPr lang="en-CA"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Georgia" panose="02040502050405020303" pitchFamily="18" charset="0"/>
                <a:ea typeface="Times New Roman" panose="02020603050405020304" pitchFamily="18" charset="0"/>
              </a:rPr>
              <a:t>Did they move? Why?</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Georgia" panose="02040502050405020303" pitchFamily="18" charset="0"/>
                <a:ea typeface="Times New Roman" panose="02020603050405020304" pitchFamily="18" charset="0"/>
              </a:rPr>
              <a:t>Are they winners or losers?</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Georgia" panose="02040502050405020303" pitchFamily="18" charset="0"/>
                <a:ea typeface="Times New Roman" panose="02020603050405020304" pitchFamily="18" charset="0"/>
              </a:rPr>
              <a:t>Note – instruction did NOT include the need to stay on your own side</a:t>
            </a:r>
            <a:endParaRPr lang="en-CA"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Georgia" panose="02040502050405020303" pitchFamily="18" charset="0"/>
                <a:ea typeface="Times New Roman" panose="02020603050405020304" pitchFamily="18" charset="0"/>
              </a:rPr>
              <a:t>Too frequently we assume one must lose for the other to win</a:t>
            </a:r>
            <a:endParaRPr lang="en-C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554" name="Google Shape;55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b="1" dirty="0">
                <a:solidFill>
                  <a:schemeClr val="dk1"/>
                </a:solidFill>
                <a:latin typeface="Calibri"/>
                <a:ea typeface="Calibri"/>
                <a:cs typeface="Calibri"/>
                <a:sym typeface="Calibri"/>
              </a:rPr>
              <a:t>Review &amp; Reflection – Tracey (5 min)</a:t>
            </a:r>
          </a:p>
          <a:p>
            <a:pPr marL="0" lvl="0" indent="0" algn="l" rtl="0">
              <a:spcBef>
                <a:spcPts val="0"/>
              </a:spcBef>
              <a:spcAft>
                <a:spcPts val="0"/>
              </a:spcAft>
              <a:buClr>
                <a:schemeClr val="dk1"/>
              </a:buClr>
              <a:buSzPts val="1200"/>
              <a:buFont typeface="Arial"/>
              <a:buNone/>
            </a:pP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Ask if there are any questions.</a:t>
            </a:r>
            <a:endParaRPr sz="14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Review the learning objectives to ensure that all topics were covered sufficiently.</a:t>
            </a:r>
          </a:p>
          <a:p>
            <a:pPr marL="342900" lvl="0" indent="-342900" algn="l" rtl="0">
              <a:lnSpc>
                <a:spcPct val="90000"/>
              </a:lnSpc>
              <a:spcBef>
                <a:spcPts val="0"/>
              </a:spcBef>
              <a:spcAft>
                <a:spcPts val="0"/>
              </a:spcAft>
              <a:buClr>
                <a:srgbClr val="333333"/>
              </a:buClr>
              <a:buSzPts val="2800"/>
              <a:buFont typeface="+mj-lt"/>
              <a:buAutoNum type="arabicPeriod"/>
            </a:pPr>
            <a:r>
              <a:rPr lang="en-US" sz="1400" dirty="0"/>
              <a:t>Create or refine your district financial management plan.</a:t>
            </a:r>
            <a:endParaRPr lang="en-US" sz="2800" dirty="0"/>
          </a:p>
          <a:p>
            <a:pPr marL="342900" lvl="0" indent="-342900" algn="l" rtl="0">
              <a:lnSpc>
                <a:spcPct val="90000"/>
              </a:lnSpc>
              <a:spcBef>
                <a:spcPts val="0"/>
              </a:spcBef>
              <a:spcAft>
                <a:spcPts val="0"/>
              </a:spcAft>
              <a:buClr>
                <a:srgbClr val="333333"/>
              </a:buClr>
              <a:buSzPts val="2800"/>
              <a:buFont typeface="+mj-lt"/>
              <a:buAutoNum type="arabicPeriod"/>
            </a:pPr>
            <a:r>
              <a:rPr lang="en-US" sz="1400" dirty="0"/>
              <a:t>Develop a plan for leadership continuity.</a:t>
            </a:r>
            <a:endParaRPr lang="en-US" sz="2800" dirty="0"/>
          </a:p>
          <a:p>
            <a:pPr marL="342900" lvl="0" indent="-342900" algn="l" rtl="0">
              <a:lnSpc>
                <a:spcPct val="90000"/>
              </a:lnSpc>
              <a:spcBef>
                <a:spcPts val="0"/>
              </a:spcBef>
              <a:spcAft>
                <a:spcPts val="0"/>
              </a:spcAft>
              <a:buClr>
                <a:srgbClr val="333333"/>
              </a:buClr>
              <a:buSzPts val="2800"/>
              <a:buFont typeface="+mj-lt"/>
              <a:buAutoNum type="arabicPeriod"/>
            </a:pPr>
            <a:r>
              <a:rPr lang="en-US" sz="1400" dirty="0"/>
              <a:t>Apply conflict management strategies.</a:t>
            </a:r>
            <a:endParaRPr lang="en-US" sz="2800" dirty="0"/>
          </a:p>
          <a:p>
            <a:pPr marL="171450" lvl="0" indent="-171450" algn="l" rtl="0">
              <a:spcBef>
                <a:spcPts val="0"/>
              </a:spcBef>
              <a:spcAft>
                <a:spcPts val="0"/>
              </a:spcAft>
              <a:buClr>
                <a:schemeClr val="dk1"/>
              </a:buClr>
              <a:buSzPts val="1200"/>
              <a:buFont typeface="Arial"/>
              <a:buChar char="•"/>
            </a:pPr>
            <a:endParaRPr sz="14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Allow participants 2 minutes to respond to these reflection questions in their workbooks: </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Which topics discussed during this session do you feel most knowledgeable about? Which will you need to learn more about?</a:t>
            </a:r>
            <a:endParaRPr sz="1200" dirty="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What questions do you have about these topics? How can you discuss these questions with your governor or past governors after the training?</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563" name="Google Shape;56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    Total 5 minutes</a:t>
            </a:r>
            <a:endParaRPr dirty="0"/>
          </a:p>
        </p:txBody>
      </p:sp>
      <p:sp>
        <p:nvSpPr>
          <p:cNvPr id="577" name="Google Shape;57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Review objectives  </a:t>
            </a:r>
          </a:p>
          <a:p>
            <a:pPr marL="0" lvl="0" indent="0" algn="l" rtl="0">
              <a:lnSpc>
                <a:spcPct val="90000"/>
              </a:lnSpc>
              <a:spcBef>
                <a:spcPts val="1000"/>
              </a:spcBef>
              <a:spcAft>
                <a:spcPts val="0"/>
              </a:spcAft>
              <a:buClr>
                <a:srgbClr val="333333"/>
              </a:buClr>
              <a:buSzPts val="3600"/>
              <a:buNone/>
            </a:pPr>
            <a:r>
              <a:rPr lang="en-US" sz="1200" dirty="0"/>
              <a:t>1.            Determine a strategy for monthly communications</a:t>
            </a:r>
            <a:endParaRPr lang="en-US" dirty="0"/>
          </a:p>
          <a:p>
            <a:pPr marL="742950" lvl="0" indent="-742950" algn="l" rtl="0">
              <a:lnSpc>
                <a:spcPct val="90000"/>
              </a:lnSpc>
              <a:spcBef>
                <a:spcPts val="1000"/>
              </a:spcBef>
              <a:spcAft>
                <a:spcPts val="0"/>
              </a:spcAft>
              <a:buClr>
                <a:srgbClr val="333333"/>
              </a:buClr>
              <a:buSzPts val="3600"/>
              <a:buAutoNum type="arabicPeriod" startAt="2"/>
            </a:pPr>
            <a:r>
              <a:rPr lang="en-US" sz="1200" dirty="0"/>
              <a:t>Distinguish between messaging for Rotary   </a:t>
            </a:r>
            <a:br>
              <a:rPr lang="en-US" sz="1200" dirty="0"/>
            </a:br>
            <a:r>
              <a:rPr lang="en-US" sz="1200" dirty="0"/>
              <a:t>participants    ant the general public</a:t>
            </a:r>
          </a:p>
          <a:p>
            <a:pPr marL="742950" lvl="0" indent="-742950" algn="l" rtl="0">
              <a:lnSpc>
                <a:spcPct val="90000"/>
              </a:lnSpc>
              <a:spcBef>
                <a:spcPts val="1000"/>
              </a:spcBef>
              <a:spcAft>
                <a:spcPts val="0"/>
              </a:spcAft>
              <a:buClr>
                <a:srgbClr val="333333"/>
              </a:buClr>
              <a:buSzPts val="3600"/>
              <a:buAutoNum type="arabicPeriod" startAt="2"/>
            </a:pPr>
            <a:endParaRPr lang="en-US" sz="1200" dirty="0"/>
          </a:p>
          <a:p>
            <a:pPr marL="742950" lvl="0" indent="-742950" algn="l" rtl="0">
              <a:lnSpc>
                <a:spcPct val="90000"/>
              </a:lnSpc>
              <a:spcBef>
                <a:spcPts val="1000"/>
              </a:spcBef>
              <a:spcAft>
                <a:spcPts val="0"/>
              </a:spcAft>
              <a:buClr>
                <a:srgbClr val="333333"/>
              </a:buClr>
              <a:buSzPts val="3600"/>
              <a:buAutoNum type="arabicPeriod" startAt="2"/>
            </a:pPr>
            <a:endParaRPr lang="en-US" sz="1200" dirty="0"/>
          </a:p>
          <a:p>
            <a:pPr marL="742950" lvl="0" indent="-742950" algn="l" rtl="0">
              <a:lnSpc>
                <a:spcPct val="90000"/>
              </a:lnSpc>
              <a:spcBef>
                <a:spcPts val="1000"/>
              </a:spcBef>
              <a:spcAft>
                <a:spcPts val="0"/>
              </a:spcAft>
              <a:buClr>
                <a:srgbClr val="333333"/>
              </a:buClr>
              <a:buSzPts val="3600"/>
              <a:buAutoNum type="arabicPeriod" startAt="2"/>
            </a:pPr>
            <a:endParaRPr lang="en-US" sz="1200" dirty="0"/>
          </a:p>
          <a:p>
            <a:pPr marL="742950" lvl="0" indent="-742950" algn="l" rtl="0">
              <a:lnSpc>
                <a:spcPct val="90000"/>
              </a:lnSpc>
              <a:spcBef>
                <a:spcPts val="1000"/>
              </a:spcBef>
              <a:spcAft>
                <a:spcPts val="0"/>
              </a:spcAft>
              <a:buClr>
                <a:srgbClr val="333333"/>
              </a:buClr>
              <a:buSzPts val="3600"/>
              <a:buAutoNum type="arabicPeriod" startAt="2"/>
            </a:pPr>
            <a:endParaRPr lang="en-US" sz="1200" dirty="0"/>
          </a:p>
          <a:p>
            <a:pPr marL="742950" lvl="0" indent="-742950" algn="l" rtl="0">
              <a:lnSpc>
                <a:spcPct val="90000"/>
              </a:lnSpc>
              <a:spcBef>
                <a:spcPts val="1000"/>
              </a:spcBef>
              <a:spcAft>
                <a:spcPts val="0"/>
              </a:spcAft>
              <a:buClr>
                <a:srgbClr val="333333"/>
              </a:buClr>
              <a:buSzPts val="3600"/>
              <a:buAutoNum type="arabicPeriod" startAt="2"/>
            </a:pPr>
            <a:endParaRPr lang="en-US" sz="1200" dirty="0"/>
          </a:p>
          <a:p>
            <a:pPr marL="742950" lvl="0" indent="-742950" algn="l" rtl="0">
              <a:lnSpc>
                <a:spcPct val="90000"/>
              </a:lnSpc>
              <a:spcBef>
                <a:spcPts val="1000"/>
              </a:spcBef>
              <a:spcAft>
                <a:spcPts val="0"/>
              </a:spcAft>
              <a:buClr>
                <a:srgbClr val="333333"/>
              </a:buClr>
              <a:buSzPts val="3600"/>
              <a:buFont typeface="Arial" panose="020B0604020202020204" pitchFamily="34" charset="0"/>
              <a:buChar char="•"/>
            </a:pPr>
            <a:endParaRPr lang="en-US" sz="1200" dirty="0"/>
          </a:p>
        </p:txBody>
      </p:sp>
      <p:sp>
        <p:nvSpPr>
          <p:cNvPr id="585" name="Google Shape;58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 (3mins)</a:t>
            </a:r>
          </a:p>
          <a:p>
            <a:pPr marL="0" indent="0"/>
            <a:r>
              <a:rPr lang="en-US" dirty="0"/>
              <a:t>So I'm sure that we don't really need to remind a group of soon to be District Governor of the appropriate expectations for Rotarians participating in a collaborative team session like Learning To Lead, but you know that we're </a:t>
            </a:r>
            <a:r>
              <a:rPr lang="en-US" dirty="0" err="1"/>
              <a:t>gonna</a:t>
            </a:r>
            <a:r>
              <a:rPr lang="en-US" dirty="0"/>
              <a:t> do that anyway.... can I get seven </a:t>
            </a:r>
            <a:r>
              <a:rPr lang="en-US" b="1" dirty="0"/>
              <a:t>volunteers to </a:t>
            </a:r>
            <a:r>
              <a:rPr lang="en-US" b="1" u="sng" dirty="0"/>
              <a:t>quickly</a:t>
            </a:r>
            <a:r>
              <a:rPr lang="en-US" b="1" dirty="0"/>
              <a:t> read and summarize what they mean to you aloud</a:t>
            </a:r>
            <a:r>
              <a:rPr lang="en-US" dirty="0"/>
              <a:t>?</a:t>
            </a:r>
          </a:p>
          <a:p>
            <a:pPr marL="0" indent="0"/>
            <a:r>
              <a:rPr lang="en-US" dirty="0"/>
              <a:t>   * Work together for the benefit of all</a:t>
            </a:r>
          </a:p>
          <a:p>
            <a:pPr marL="0" indent="0"/>
            <a:r>
              <a:rPr lang="en-US" dirty="0"/>
              <a:t>   * Be prepared, use your Workbooks</a:t>
            </a:r>
          </a:p>
          <a:p>
            <a:pPr marL="0" indent="0"/>
            <a:r>
              <a:rPr lang="en-US" dirty="0"/>
              <a:t>   * Remain engaged, listen carefully</a:t>
            </a:r>
          </a:p>
          <a:p>
            <a:pPr marL="0" indent="0"/>
            <a:r>
              <a:rPr lang="en-US" dirty="0"/>
              <a:t>   * Be respectful at all times, encourage and motivate others (</a:t>
            </a:r>
            <a:r>
              <a:rPr lang="en-US" i="1" dirty="0"/>
              <a:t>good practice for working with Clubs!</a:t>
            </a:r>
            <a:r>
              <a:rPr lang="en-US" dirty="0"/>
              <a:t>)</a:t>
            </a:r>
          </a:p>
          <a:p>
            <a:pPr marL="0" indent="0"/>
            <a:r>
              <a:rPr lang="en-US" dirty="0"/>
              <a:t>   * Be open to new ideas; learn from your peers!</a:t>
            </a:r>
          </a:p>
          <a:p>
            <a:pPr marL="0" indent="0"/>
            <a:r>
              <a:rPr lang="en-US" dirty="0"/>
              <a:t>   * Avoid distractions </a:t>
            </a:r>
            <a:r>
              <a:rPr lang="en-US" i="1" dirty="0"/>
              <a:t>(silence devices, no texting, unless it's an emergency, wait for a break)</a:t>
            </a:r>
          </a:p>
        </p:txBody>
      </p:sp>
      <p:sp>
        <p:nvSpPr>
          <p:cNvPr id="196" name="Google Shape;1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marR="0" lvl="0" indent="-342900">
              <a:spcBef>
                <a:spcPts val="0"/>
              </a:spcBef>
              <a:spcAft>
                <a:spcPts val="300"/>
              </a:spcAft>
              <a:buSzPts val="1200"/>
              <a:buFont typeface="Symbol" pitchFamily="2" charset="2"/>
              <a:buChar char=""/>
              <a:tabLst>
                <a:tab pos="457200" algn="l"/>
                <a:tab pos="457200" algn="l"/>
              </a:tabLst>
            </a:pPr>
            <a:r>
              <a:rPr lang="en-US" sz="1800" dirty="0">
                <a:effectLst/>
                <a:latin typeface="Georgia" panose="02040502050405020303" pitchFamily="18" charset="0"/>
                <a:ea typeface="Batang" panose="02030600000101010101" pitchFamily="18" charset="-127"/>
                <a:cs typeface="Calibri" panose="020F0502020204030204" pitchFamily="34" charset="0"/>
              </a:rPr>
              <a:t>25 minutes ---   Melissa</a:t>
            </a:r>
          </a:p>
          <a:p>
            <a:pPr marL="342900" marR="0" lvl="0" indent="-342900">
              <a:spcBef>
                <a:spcPts val="0"/>
              </a:spcBef>
              <a:spcAft>
                <a:spcPts val="300"/>
              </a:spcAft>
              <a:buSzPts val="1200"/>
              <a:buFont typeface="Symbol" pitchFamily="2" charset="2"/>
              <a:buChar char=""/>
              <a:tabLst>
                <a:tab pos="457200" algn="l"/>
                <a:tab pos="457200" algn="l"/>
              </a:tabLst>
            </a:pPr>
            <a:endParaRPr lang="en-US" sz="1800" dirty="0">
              <a:effectLst/>
              <a:latin typeface="Georgia" panose="02040502050405020303" pitchFamily="18" charset="0"/>
              <a:ea typeface="Batang" panose="02030600000101010101" pitchFamily="18" charset="-127"/>
              <a:cs typeface="Calibri" panose="020F0502020204030204" pitchFamily="34" charset="0"/>
            </a:endParaRPr>
          </a:p>
          <a:p>
            <a:pPr marL="342900" marR="0" lvl="0" indent="-342900">
              <a:spcBef>
                <a:spcPts val="0"/>
              </a:spcBef>
              <a:spcAft>
                <a:spcPts val="300"/>
              </a:spcAft>
              <a:buSzPts val="1200"/>
              <a:buFont typeface="Symbol" pitchFamily="2" charset="2"/>
              <a:buChar char=""/>
              <a:tabLst>
                <a:tab pos="457200" algn="l"/>
                <a:tab pos="457200" algn="l"/>
              </a:tabLst>
            </a:pPr>
            <a:r>
              <a:rPr lang="en-US" sz="1800" dirty="0">
                <a:effectLst/>
                <a:latin typeface="Georgia" panose="02040502050405020303" pitchFamily="18" charset="0"/>
                <a:ea typeface="Batang" panose="02030600000101010101" pitchFamily="18" charset="-127"/>
                <a:cs typeface="Calibri" panose="020F0502020204030204" pitchFamily="34" charset="0"/>
              </a:rPr>
              <a:t>Working with your district team, develop or refine a communication plan that addresses how the district shares information and promotes the work of all of its participants. Ask club members how they like to receive information.</a:t>
            </a:r>
            <a:endParaRPr lang="en-US" sz="1800" dirty="0">
              <a:effectLst/>
              <a:latin typeface="Times New Roman" panose="02020603050405020304" pitchFamily="18" charset="0"/>
              <a:ea typeface="Batang" panose="02030600000101010101" pitchFamily="18" charset="-127"/>
            </a:endParaRPr>
          </a:p>
          <a:p>
            <a:pPr marL="342900" marR="0" lvl="0" indent="-342900">
              <a:spcBef>
                <a:spcPts val="0"/>
              </a:spcBef>
              <a:spcAft>
                <a:spcPts val="300"/>
              </a:spcAft>
              <a:buSzPts val="1200"/>
              <a:buFont typeface="Symbol" pitchFamily="2" charset="2"/>
              <a:buChar char=""/>
              <a:tabLst>
                <a:tab pos="457200" algn="l"/>
                <a:tab pos="457200" algn="l"/>
              </a:tabLst>
            </a:pPr>
            <a:r>
              <a:rPr lang="en-US" sz="1800" dirty="0">
                <a:effectLst/>
                <a:latin typeface="Georgia" panose="02040502050405020303" pitchFamily="18" charset="0"/>
                <a:ea typeface="Batang" panose="02030600000101010101" pitchFamily="18" charset="-127"/>
                <a:cs typeface="Calibri" panose="020F0502020204030204" pitchFamily="34" charset="0"/>
              </a:rPr>
              <a:t>In communicating about Rotary business, you may choose to have assistant governors share information from committees with clubs and members, or have district committees work directly with club committees. </a:t>
            </a:r>
            <a:endParaRPr lang="en-US" sz="1800" dirty="0">
              <a:effectLst/>
              <a:latin typeface="Times New Roman" panose="02020603050405020304" pitchFamily="18" charset="0"/>
              <a:ea typeface="Batang" panose="02030600000101010101" pitchFamily="18" charset="-127"/>
            </a:endParaRPr>
          </a:p>
          <a:p>
            <a:pPr marL="342900" marR="0" lvl="0" indent="-342900">
              <a:spcBef>
                <a:spcPts val="0"/>
              </a:spcBef>
              <a:spcAft>
                <a:spcPts val="300"/>
              </a:spcAft>
              <a:buSzPts val="1200"/>
              <a:buFont typeface="Symbol" pitchFamily="2" charset="2"/>
              <a:buChar char=""/>
              <a:tabLst>
                <a:tab pos="457200" algn="l"/>
                <a:tab pos="457200" algn="l"/>
              </a:tabLst>
            </a:pPr>
            <a:r>
              <a:rPr lang="en-US" sz="1800" dirty="0">
                <a:effectLst/>
                <a:latin typeface="Georgia" panose="02040502050405020303" pitchFamily="18" charset="0"/>
                <a:ea typeface="Batang" panose="02030600000101010101" pitchFamily="18" charset="-127"/>
                <a:cs typeface="Calibri" panose="020F0502020204030204" pitchFamily="34" charset="0"/>
              </a:rPr>
              <a:t>Your monthly communication is an important opportunity to inform and inspire your members. It can take many forms, such as a newsletter, video, blog post, or other method. Consider using more than one approach during the year. </a:t>
            </a:r>
            <a:endParaRPr lang="en-US" sz="1800" dirty="0">
              <a:effectLst/>
              <a:latin typeface="Times New Roman" panose="02020603050405020304" pitchFamily="18" charset="0"/>
              <a:ea typeface="Batang" panose="02030600000101010101" pitchFamily="18" charset="-127"/>
            </a:endParaRPr>
          </a:p>
          <a:p>
            <a:pPr marL="342900" marR="0" lvl="0" indent="-342900">
              <a:spcBef>
                <a:spcPts val="0"/>
              </a:spcBef>
              <a:spcAft>
                <a:spcPts val="300"/>
              </a:spcAft>
              <a:buSzPts val="1200"/>
              <a:buFont typeface="Symbol" pitchFamily="2" charset="2"/>
              <a:buChar char=""/>
            </a:pPr>
            <a:r>
              <a:rPr lang="en-US" sz="1800" dirty="0">
                <a:effectLst/>
                <a:latin typeface="Georgia" panose="02040502050405020303" pitchFamily="18" charset="0"/>
                <a:ea typeface="Times New Roman" panose="02020603050405020304" pitchFamily="18" charset="0"/>
                <a:cs typeface="Calibri" panose="020F0502020204030204" pitchFamily="34" charset="0"/>
              </a:rPr>
              <a:t>Don’t simply report on membership numbers or progress toward fundraising goals. Tell a story that will inspire others to take action. Find content for your messages from a variety of sources, including club and RI social media posts, newsletters and blogs, and regional magazines.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300"/>
              </a:spcAft>
              <a:buSzPts val="1200"/>
              <a:buFont typeface="Symbol" pitchFamily="2" charset="2"/>
              <a:buChar char=""/>
              <a:tabLst>
                <a:tab pos="457200" algn="l"/>
                <a:tab pos="457200" algn="l"/>
              </a:tabLst>
            </a:pPr>
            <a:r>
              <a:rPr lang="en-US" sz="1800" dirty="0">
                <a:solidFill>
                  <a:srgbClr val="000000"/>
                </a:solidFill>
                <a:effectLst/>
                <a:latin typeface="Georgia" panose="02040502050405020303" pitchFamily="18" charset="0"/>
                <a:ea typeface="Batang" panose="02030600000101010101" pitchFamily="18" charset="-127"/>
              </a:rPr>
              <a:t>Focus your communications on a few things that are done well rather than asking clubs to take on too many activities, which will have less impact.</a:t>
            </a:r>
            <a:endParaRPr lang="en-US" sz="1800" dirty="0">
              <a:effectLst/>
              <a:latin typeface="Times New Roman" panose="02020603050405020304" pitchFamily="18" charset="0"/>
              <a:ea typeface="Batang" panose="02030600000101010101" pitchFamily="18" charset="-127"/>
            </a:endParaRPr>
          </a:p>
          <a:p>
            <a:pPr marL="0" lvl="0" indent="0" algn="l" rtl="0">
              <a:spcBef>
                <a:spcPts val="0"/>
              </a:spcBef>
              <a:spcAft>
                <a:spcPts val="0"/>
              </a:spcAft>
              <a:buNone/>
            </a:pPr>
            <a:endParaRPr dirty="0"/>
          </a:p>
        </p:txBody>
      </p:sp>
      <p:sp>
        <p:nvSpPr>
          <p:cNvPr id="592" name="Google Shape;59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0000"/>
              </a:lnSpc>
              <a:spcBef>
                <a:spcPts val="0"/>
              </a:spcBef>
              <a:spcAft>
                <a:spcPts val="100"/>
              </a:spcAft>
              <a:buFont typeface="Symbol" panose="05050102010706020507" pitchFamily="18" charset="2"/>
              <a:buNone/>
              <a:tabLst>
                <a:tab pos="457200" algn="l"/>
                <a:tab pos="457200" algn="l"/>
              </a:tabLst>
            </a:pPr>
            <a:r>
              <a:rPr lang="en-US" sz="1200" dirty="0">
                <a:effectLst/>
                <a:latin typeface="Georgia" panose="02040502050405020303" pitchFamily="18" charset="0"/>
                <a:ea typeface="Batang" panose="02030600000101010101" pitchFamily="18" charset="-127"/>
                <a:cs typeface="Calibri" panose="020F0502020204030204" pitchFamily="34" charset="0"/>
              </a:rPr>
              <a:t>Melissa </a:t>
            </a:r>
          </a:p>
          <a:p>
            <a:pPr marL="342900" marR="0" lvl="0" indent="-342900">
              <a:lnSpc>
                <a:spcPct val="100000"/>
              </a:lnSpc>
              <a:spcBef>
                <a:spcPts val="0"/>
              </a:spcBef>
              <a:spcAft>
                <a:spcPts val="100"/>
              </a:spcAft>
              <a:buFont typeface="Symbol" panose="05050102010706020507" pitchFamily="18" charset="2"/>
              <a:buChar char=""/>
              <a:tabLst>
                <a:tab pos="457200" algn="l"/>
                <a:tab pos="457200" algn="l"/>
              </a:tabLst>
            </a:pPr>
            <a:endParaRPr lang="en-US" sz="1200" dirty="0">
              <a:effectLst/>
              <a:latin typeface="Georgia" panose="02040502050405020303" pitchFamily="18" charset="0"/>
              <a:ea typeface="Batang" panose="02030600000101010101" pitchFamily="18" charset="-127"/>
              <a:cs typeface="Calibri" panose="020F0502020204030204" pitchFamily="34" charset="0"/>
            </a:endParaRPr>
          </a:p>
          <a:p>
            <a:pPr marL="342900" marR="0" lvl="0" indent="-342900">
              <a:lnSpc>
                <a:spcPct val="100000"/>
              </a:lnSpc>
              <a:spcBef>
                <a:spcPts val="0"/>
              </a:spcBef>
              <a:spcAft>
                <a:spcPts val="100"/>
              </a:spcAft>
              <a:buFont typeface="Symbol" panose="05050102010706020507" pitchFamily="18" charset="2"/>
              <a:buChar char=""/>
              <a:tabLst>
                <a:tab pos="457200" algn="l"/>
                <a:tab pos="457200" algn="l"/>
              </a:tabLst>
            </a:pPr>
            <a:r>
              <a:rPr lang="en-US" sz="1200" dirty="0">
                <a:effectLst/>
                <a:latin typeface="Georgia" panose="02040502050405020303" pitchFamily="18" charset="0"/>
                <a:ea typeface="Batang" panose="02030600000101010101" pitchFamily="18" charset="-127"/>
                <a:cs typeface="Calibri" panose="020F0502020204030204" pitchFamily="34" charset="0"/>
              </a:rPr>
              <a:t>What kinds of messages do you expect to send to clubs in the coming year? How will you know that club members are listening?</a:t>
            </a:r>
          </a:p>
          <a:p>
            <a:pPr marL="342900" marR="0" lvl="0" indent="-342900">
              <a:lnSpc>
                <a:spcPct val="100000"/>
              </a:lnSpc>
              <a:spcBef>
                <a:spcPts val="0"/>
              </a:spcBef>
              <a:spcAft>
                <a:spcPts val="100"/>
              </a:spcAft>
              <a:buFont typeface="Symbol" panose="05050102010706020507" pitchFamily="18" charset="2"/>
              <a:buChar char=""/>
              <a:tabLst>
                <a:tab pos="457200" algn="l"/>
                <a:tab pos="457200" algn="l"/>
              </a:tabLst>
            </a:pPr>
            <a:r>
              <a:rPr lang="en-US" sz="1200" dirty="0">
                <a:effectLst/>
                <a:latin typeface="Georgia" panose="02040502050405020303" pitchFamily="18" charset="0"/>
                <a:ea typeface="Batang" panose="02030600000101010101" pitchFamily="18" charset="-127"/>
                <a:cs typeface="Calibri" panose="020F0502020204030204" pitchFamily="34" charset="0"/>
              </a:rPr>
              <a:t>What information might you hear from club members that you’ll want to convey to a larger audience? How will you indicate that you are listening to club members?</a:t>
            </a:r>
          </a:p>
          <a:p>
            <a:pPr marL="342900" marR="0" lvl="0" indent="-342900">
              <a:lnSpc>
                <a:spcPct val="100000"/>
              </a:lnSpc>
              <a:spcBef>
                <a:spcPts val="0"/>
              </a:spcBef>
              <a:spcAft>
                <a:spcPts val="100"/>
              </a:spcAft>
              <a:buFont typeface="Symbol" panose="05050102010706020507" pitchFamily="18" charset="2"/>
              <a:buChar char=""/>
              <a:tabLst>
                <a:tab pos="457200" algn="l"/>
                <a:tab pos="457200" algn="l"/>
              </a:tabLst>
            </a:pPr>
            <a:r>
              <a:rPr lang="en-US" sz="1200" dirty="0">
                <a:effectLst/>
                <a:latin typeface="Georgia" panose="02040502050405020303" pitchFamily="18" charset="0"/>
                <a:ea typeface="Batang" panose="02030600000101010101" pitchFamily="18" charset="-127"/>
                <a:cs typeface="Calibri" panose="020F0502020204030204" pitchFamily="34" charset="0"/>
              </a:rPr>
              <a:t>What new ideas do you have for your district’s communication methods?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1418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300"/>
              </a:spcBef>
              <a:spcAft>
                <a:spcPts val="300"/>
              </a:spcAft>
            </a:pPr>
            <a:r>
              <a:rPr lang="en-US" sz="1800" b="1" dirty="0">
                <a:effectLst/>
                <a:latin typeface="Arial" panose="020B0604020202020204" pitchFamily="34" charset="0"/>
              </a:rPr>
              <a:t>Sue </a:t>
            </a:r>
          </a:p>
          <a:p>
            <a:pPr marL="0" marR="0">
              <a:spcBef>
                <a:spcPts val="300"/>
              </a:spcBef>
              <a:spcAft>
                <a:spcPts val="300"/>
              </a:spcAft>
            </a:pPr>
            <a:endParaRPr lang="en-US" sz="1800" b="1" dirty="0">
              <a:effectLst/>
              <a:latin typeface="Arial" panose="020B0604020202020204" pitchFamily="34" charset="0"/>
            </a:endParaRPr>
          </a:p>
          <a:p>
            <a:pPr marL="0" marR="0">
              <a:spcBef>
                <a:spcPts val="300"/>
              </a:spcBef>
              <a:spcAft>
                <a:spcPts val="300"/>
              </a:spcAft>
            </a:pPr>
            <a:endParaRPr lang="en-US" sz="1800" b="1" dirty="0">
              <a:effectLst/>
              <a:latin typeface="Arial" panose="020B0604020202020204" pitchFamily="34" charset="0"/>
            </a:endParaRPr>
          </a:p>
          <a:p>
            <a:pPr marL="0" marR="0">
              <a:spcBef>
                <a:spcPts val="300"/>
              </a:spcBef>
              <a:spcAft>
                <a:spcPts val="300"/>
              </a:spcAft>
            </a:pPr>
            <a:r>
              <a:rPr lang="en-US" sz="1800" b="1" dirty="0">
                <a:effectLst/>
                <a:latin typeface="Arial" panose="020B0604020202020204" pitchFamily="34" charset="0"/>
              </a:rPr>
              <a:t>Activity: Communicating with your district (10 minutes)</a:t>
            </a:r>
          </a:p>
          <a:p>
            <a:pPr marL="0" marR="0">
              <a:spcBef>
                <a:spcPts val="300"/>
              </a:spcBef>
              <a:spcAft>
                <a:spcPts val="300"/>
              </a:spcAft>
            </a:pPr>
            <a:r>
              <a:rPr lang="en-US" sz="1800" dirty="0">
                <a:effectLst/>
                <a:latin typeface="Georgia" panose="02040502050405020303" pitchFamily="18" charset="0"/>
                <a:ea typeface="Batang" panose="02030600000101010101" pitchFamily="18" charset="-127"/>
                <a:cs typeface="Arial" panose="020B0604020202020204" pitchFamily="34" charset="0"/>
              </a:rPr>
              <a:t>In this activity, participants will begin to develop a district message that can motivate and inspire their audience to take action.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300"/>
              </a:spcBef>
              <a:spcAft>
                <a:spcPts val="300"/>
              </a:spcAft>
              <a:buSzPts val="1200"/>
              <a:buFont typeface="Symbol" pitchFamily="2" charset="2"/>
              <a:buChar char=""/>
              <a:tabLst>
                <a:tab pos="457200" algn="l"/>
              </a:tabLst>
            </a:pPr>
            <a:r>
              <a:rPr lang="en-US" sz="1800" dirty="0">
                <a:effectLst/>
                <a:latin typeface="Georgia" panose="02040502050405020303" pitchFamily="18" charset="0"/>
                <a:ea typeface="Batang" panose="02030600000101010101" pitchFamily="18" charset="-127"/>
              </a:rPr>
              <a:t>Ask participants to respond to one of the three questions in their workbooks. Allow 2 minutes.</a:t>
            </a:r>
            <a:endParaRPr lang="en-US" sz="1800" dirty="0">
              <a:effectLst/>
              <a:latin typeface="Times New Roman" panose="02020603050405020304" pitchFamily="18" charset="0"/>
              <a:ea typeface="Batang" panose="02030600000101010101" pitchFamily="18" charset="-127"/>
            </a:endParaRPr>
          </a:p>
          <a:p>
            <a:pPr marL="342900" marR="0" lvl="0" indent="-342900">
              <a:spcBef>
                <a:spcPts val="300"/>
              </a:spcBef>
              <a:spcAft>
                <a:spcPts val="300"/>
              </a:spcAft>
              <a:buSzPts val="1200"/>
              <a:buFont typeface="Symbol" pitchFamily="2" charset="2"/>
              <a:buChar char=""/>
              <a:tabLst>
                <a:tab pos="457200" algn="l"/>
              </a:tabLst>
            </a:pPr>
            <a:r>
              <a:rPr lang="en-US" sz="1800" dirty="0">
                <a:effectLst/>
                <a:latin typeface="Georgia" panose="02040502050405020303" pitchFamily="18" charset="0"/>
                <a:ea typeface="Batang" panose="02030600000101010101" pitchFamily="18" charset="-127"/>
              </a:rPr>
              <a:t>Pair participants with a partner (not from their district) to briefly discuss their message and what makes it motivational or a call to action. In the time remaining, ask for a few volunteers to share their partner’s response with the group.   (4 minutes)</a:t>
            </a:r>
          </a:p>
          <a:p>
            <a:pPr marL="342900" marR="0" lvl="0" indent="-342900">
              <a:spcBef>
                <a:spcPts val="300"/>
              </a:spcBef>
              <a:spcAft>
                <a:spcPts val="300"/>
              </a:spcAft>
              <a:buSzPts val="1200"/>
              <a:buFont typeface="Symbol" pitchFamily="2" charset="2"/>
              <a:buChar char=""/>
              <a:tabLst>
                <a:tab pos="457200" algn="l"/>
              </a:tabLst>
            </a:pPr>
            <a:endParaRPr lang="en-US" sz="1800" dirty="0">
              <a:effectLst/>
              <a:latin typeface="Georgia" panose="02040502050405020303" pitchFamily="18" charset="0"/>
              <a:ea typeface="Batang" panose="02030600000101010101" pitchFamily="18" charset="-127"/>
            </a:endParaRPr>
          </a:p>
          <a:p>
            <a:pPr marL="342900" marR="0" lvl="0" indent="-342900">
              <a:spcBef>
                <a:spcPts val="300"/>
              </a:spcBef>
              <a:spcAft>
                <a:spcPts val="300"/>
              </a:spcAft>
              <a:buSzPts val="1200"/>
              <a:buFont typeface="Symbol" pitchFamily="2" charset="2"/>
              <a:buChar char=""/>
              <a:tabLst>
                <a:tab pos="457200" algn="l"/>
              </a:tabLst>
            </a:pPr>
            <a:r>
              <a:rPr lang="en-US" sz="1800" dirty="0">
                <a:effectLst/>
                <a:latin typeface="Georgia" panose="02040502050405020303" pitchFamily="18" charset="0"/>
                <a:ea typeface="Batang" panose="02030600000101010101" pitchFamily="18" charset="-127"/>
              </a:rPr>
              <a:t> 4 minutes report out to group</a:t>
            </a:r>
            <a:endParaRPr lang="en-US" sz="1800" dirty="0">
              <a:effectLst/>
              <a:latin typeface="Times New Roman" panose="02020603050405020304" pitchFamily="18" charset="0"/>
              <a:ea typeface="Batang" panose="02030600000101010101" pitchFamily="18" charset="-127"/>
            </a:endParaRPr>
          </a:p>
          <a:p>
            <a:pPr marL="0" lvl="0" indent="0" algn="l" rtl="0">
              <a:spcBef>
                <a:spcPts val="0"/>
              </a:spcBef>
              <a:spcAft>
                <a:spcPts val="0"/>
              </a:spcAft>
              <a:buNone/>
            </a:pPr>
            <a:endParaRPr dirty="0"/>
          </a:p>
        </p:txBody>
      </p:sp>
      <p:sp>
        <p:nvSpPr>
          <p:cNvPr id="599" name="Google Shape;59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300"/>
              </a:spcBef>
              <a:spcAft>
                <a:spcPts val="300"/>
              </a:spcAft>
              <a:tabLst>
                <a:tab pos="2743200" algn="ctr"/>
              </a:tabLst>
            </a:pPr>
            <a:r>
              <a:rPr lang="en-US" sz="1800" b="1" dirty="0">
                <a:effectLst/>
                <a:latin typeface="Arial" panose="020B0604020202020204" pitchFamily="34" charset="0"/>
              </a:rPr>
              <a:t>Sue </a:t>
            </a:r>
          </a:p>
          <a:p>
            <a:pPr marL="0" marR="0">
              <a:spcBef>
                <a:spcPts val="300"/>
              </a:spcBef>
              <a:spcAft>
                <a:spcPts val="300"/>
              </a:spcAft>
              <a:tabLst>
                <a:tab pos="2743200" algn="ctr"/>
              </a:tabLst>
            </a:pPr>
            <a:endParaRPr lang="en-US" sz="1800" b="1" dirty="0">
              <a:effectLst/>
              <a:latin typeface="Arial" panose="020B0604020202020204" pitchFamily="34" charset="0"/>
            </a:endParaRPr>
          </a:p>
          <a:p>
            <a:pPr marL="0" marR="0">
              <a:spcBef>
                <a:spcPts val="300"/>
              </a:spcBef>
              <a:spcAft>
                <a:spcPts val="300"/>
              </a:spcAft>
              <a:tabLst>
                <a:tab pos="2743200" algn="ctr"/>
              </a:tabLst>
            </a:pPr>
            <a:r>
              <a:rPr lang="en-US" sz="1800" b="1" dirty="0">
                <a:effectLst/>
                <a:latin typeface="Arial" panose="020B0604020202020204" pitchFamily="34" charset="0"/>
              </a:rPr>
              <a:t>Key points	</a:t>
            </a:r>
          </a:p>
          <a:p>
            <a:pPr marL="342900" marR="0" lvl="0" indent="-342900">
              <a:spcBef>
                <a:spcPts val="0"/>
              </a:spcBef>
              <a:spcAft>
                <a:spcPts val="300"/>
              </a:spcAft>
              <a:buFont typeface="Symbol" pitchFamily="2" charset="2"/>
              <a:buChar char=""/>
              <a:tabLst>
                <a:tab pos="457200" algn="l"/>
                <a:tab pos="457200" algn="l"/>
              </a:tabLst>
            </a:pPr>
            <a:r>
              <a:rPr lang="en-US" sz="1800" dirty="0">
                <a:effectLst/>
                <a:latin typeface="Georgia" panose="02040502050405020303" pitchFamily="18" charset="0"/>
                <a:ea typeface="Batang" panose="02030600000101010101" pitchFamily="18" charset="-127"/>
                <a:cs typeface="Calibri" panose="020F0502020204030204" pitchFamily="34" charset="0"/>
              </a:rPr>
              <a:t>Think about how your messages will address everyone who participates in Rotary activities, not just members. Use your communications to demonstrate how clubs can engage participants and their community.</a:t>
            </a:r>
            <a:endParaRPr lang="en-US" sz="1800" dirty="0">
              <a:effectLst/>
              <a:latin typeface="Times New Roman" panose="02020603050405020304" pitchFamily="18" charset="0"/>
              <a:ea typeface="Batang" panose="02030600000101010101" pitchFamily="18" charset="-127"/>
            </a:endParaRPr>
          </a:p>
          <a:p>
            <a:pPr marL="342900" marR="0" lvl="0" indent="-342900">
              <a:spcBef>
                <a:spcPts val="0"/>
              </a:spcBef>
              <a:spcAft>
                <a:spcPts val="300"/>
              </a:spcAft>
              <a:buFont typeface="Symbol" pitchFamily="2" charset="2"/>
              <a:buChar char=""/>
              <a:tabLst>
                <a:tab pos="457200" algn="l"/>
                <a:tab pos="457200" algn="l"/>
              </a:tabLst>
            </a:pPr>
            <a:r>
              <a:rPr lang="en-US" sz="1800" dirty="0">
                <a:effectLst/>
                <a:latin typeface="Georgia" panose="02040502050405020303" pitchFamily="18" charset="0"/>
                <a:ea typeface="Batang" panose="02030600000101010101" pitchFamily="18" charset="-127"/>
                <a:cs typeface="Calibri" panose="020F0502020204030204" pitchFamily="34" charset="0"/>
              </a:rPr>
              <a:t>For communications seen by the public, such as social media posts, work with your district’s public image chair to develop a communications strategy that builds awareness of our impact and our brand.</a:t>
            </a:r>
            <a:endParaRPr lang="en-US" sz="1800" dirty="0">
              <a:effectLst/>
              <a:latin typeface="Times New Roman" panose="02020603050405020304" pitchFamily="18" charset="0"/>
              <a:ea typeface="Batang" panose="02030600000101010101" pitchFamily="18" charset="-127"/>
            </a:endParaRPr>
          </a:p>
          <a:p>
            <a:pPr marL="342900" marR="0" lvl="0" indent="-342900">
              <a:spcBef>
                <a:spcPts val="0"/>
              </a:spcBef>
              <a:spcAft>
                <a:spcPts val="300"/>
              </a:spcAft>
              <a:buFont typeface="Symbol" pitchFamily="2" charset="2"/>
              <a:buChar char=""/>
              <a:tabLst>
                <a:tab pos="457200" algn="l"/>
                <a:tab pos="457200" algn="l"/>
              </a:tabLst>
            </a:pPr>
            <a:r>
              <a:rPr lang="en-US" sz="1800" dirty="0">
                <a:effectLst/>
                <a:latin typeface="Georgia" panose="02040502050405020303" pitchFamily="18" charset="0"/>
                <a:ea typeface="Batang" panose="02030600000101010101" pitchFamily="18" charset="-127"/>
                <a:cs typeface="Arial" panose="020B0604020202020204" pitchFamily="34" charset="0"/>
              </a:rPr>
              <a:t>Consider how you and your team are using your social media channels to tell the Rotary story in your district. Focus on experiences and opportunities that could make Rotary more appealing to the community.</a:t>
            </a:r>
            <a:endParaRPr lang="en-US" sz="1800" dirty="0">
              <a:effectLst/>
              <a:latin typeface="Times New Roman" panose="02020603050405020304" pitchFamily="18" charset="0"/>
              <a:ea typeface="Batang" panose="02030600000101010101" pitchFamily="18" charset="-127"/>
            </a:endParaRPr>
          </a:p>
          <a:p>
            <a:pPr marL="342900" marR="0" lvl="0" indent="-342900">
              <a:spcBef>
                <a:spcPts val="0"/>
              </a:spcBef>
              <a:spcAft>
                <a:spcPts val="300"/>
              </a:spcAft>
              <a:buFont typeface="Symbol" pitchFamily="2" charset="2"/>
              <a:buChar char=""/>
              <a:tabLst>
                <a:tab pos="457200" algn="l"/>
                <a:tab pos="457200" algn="l"/>
              </a:tabLst>
            </a:pPr>
            <a:r>
              <a:rPr lang="en-US" sz="1800" dirty="0">
                <a:effectLst/>
                <a:latin typeface="Georgia" panose="02040502050405020303" pitchFamily="18" charset="0"/>
                <a:ea typeface="Batang" panose="02030600000101010101" pitchFamily="18" charset="-127"/>
                <a:cs typeface="Calibri" panose="020F0502020204030204" pitchFamily="34" charset="0"/>
              </a:rPr>
              <a:t>Maximize interest in your district website by keeping it updated. Your site should be visually appealing, use Rotary logos correctly and consistently, and be easy to navigate. It should not only provide information and resources for members but encourage other community members to become involved.</a:t>
            </a:r>
            <a:endParaRPr lang="en-US" sz="1800" dirty="0">
              <a:effectLst/>
              <a:latin typeface="Times New Roman" panose="02020603050405020304" pitchFamily="18" charset="0"/>
              <a:ea typeface="Batang" panose="02030600000101010101" pitchFamily="18" charset="-127"/>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66894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Sue</a:t>
            </a:r>
            <a:endParaRPr dirty="0"/>
          </a:p>
        </p:txBody>
      </p:sp>
      <p:sp>
        <p:nvSpPr>
          <p:cNvPr id="606" name="Google Shape;60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300"/>
              </a:spcBef>
              <a:spcAft>
                <a:spcPts val="300"/>
              </a:spcAft>
            </a:pPr>
            <a:r>
              <a:rPr lang="en-US" sz="1800" b="1" dirty="0">
                <a:effectLst/>
                <a:latin typeface="Arial" panose="020B0604020202020204" pitchFamily="34" charset="0"/>
              </a:rPr>
              <a:t>Melissa</a:t>
            </a:r>
          </a:p>
          <a:p>
            <a:pPr marL="0" marR="0">
              <a:spcBef>
                <a:spcPts val="300"/>
              </a:spcBef>
              <a:spcAft>
                <a:spcPts val="300"/>
              </a:spcAft>
            </a:pPr>
            <a:endParaRPr lang="en-US" sz="1800" b="1" dirty="0">
              <a:effectLst/>
              <a:latin typeface="Arial" panose="020B0604020202020204" pitchFamily="34" charset="0"/>
            </a:endParaRPr>
          </a:p>
          <a:p>
            <a:pPr marL="0" marR="0">
              <a:spcBef>
                <a:spcPts val="300"/>
              </a:spcBef>
              <a:spcAft>
                <a:spcPts val="300"/>
              </a:spcAft>
            </a:pPr>
            <a:endParaRPr lang="en-US" sz="2800" b="1" dirty="0">
              <a:effectLst/>
              <a:latin typeface="+mj-lt"/>
            </a:endParaRPr>
          </a:p>
          <a:p>
            <a:pPr marL="0" marR="0">
              <a:spcBef>
                <a:spcPts val="300"/>
              </a:spcBef>
              <a:spcAft>
                <a:spcPts val="300"/>
              </a:spcAft>
            </a:pPr>
            <a:r>
              <a:rPr lang="en-US" sz="3200" b="1" dirty="0">
                <a:effectLst/>
                <a:latin typeface="+mj-lt"/>
              </a:rPr>
              <a:t>Activity: Building a Rotary community (10 minutes)</a:t>
            </a:r>
          </a:p>
          <a:p>
            <a:pPr marL="0" marR="0">
              <a:spcBef>
                <a:spcPts val="300"/>
              </a:spcBef>
              <a:spcAft>
                <a:spcPts val="300"/>
              </a:spcAft>
            </a:pPr>
            <a:r>
              <a:rPr lang="en-US" sz="3200" dirty="0">
                <a:effectLst/>
                <a:latin typeface="+mj-lt"/>
                <a:ea typeface="Batang" panose="02030600000101010101" pitchFamily="18" charset="-127"/>
                <a:cs typeface="Arial" panose="020B0604020202020204" pitchFamily="34" charset="0"/>
              </a:rPr>
              <a:t>In this activity, participants will refine the messages they started in the previous activity. </a:t>
            </a:r>
            <a:endParaRPr lang="en-US" sz="3200" dirty="0">
              <a:effectLst/>
              <a:latin typeface="+mj-lt"/>
              <a:ea typeface="Times New Roman" panose="02020603050405020304" pitchFamily="18" charset="0"/>
            </a:endParaRPr>
          </a:p>
          <a:p>
            <a:pPr marL="342900" marR="0" lvl="0" indent="-342900">
              <a:spcBef>
                <a:spcPts val="300"/>
              </a:spcBef>
              <a:spcAft>
                <a:spcPts val="0"/>
              </a:spcAft>
              <a:buFont typeface="Symbol" pitchFamily="2" charset="2"/>
              <a:buChar char=""/>
              <a:tabLst>
                <a:tab pos="457200" algn="l"/>
              </a:tabLst>
            </a:pPr>
            <a:r>
              <a:rPr lang="en-US" sz="3200" dirty="0">
                <a:effectLst/>
                <a:latin typeface="+mj-lt"/>
                <a:ea typeface="Times New Roman" panose="02020603050405020304" pitchFamily="18" charset="0"/>
              </a:rPr>
              <a:t>Ask participants to think about the communication they developed earlier and answer the two questions in their workbooks. Allow 5 minutes.</a:t>
            </a:r>
          </a:p>
          <a:p>
            <a:pPr marL="342900" marR="0" lvl="0" indent="-342900">
              <a:spcBef>
                <a:spcPts val="300"/>
              </a:spcBef>
              <a:spcAft>
                <a:spcPts val="0"/>
              </a:spcAft>
              <a:buFont typeface="Symbol" pitchFamily="2" charset="2"/>
              <a:buChar char=""/>
              <a:tabLst>
                <a:tab pos="457200" algn="l"/>
              </a:tabLst>
            </a:pPr>
            <a:r>
              <a:rPr lang="en-US" sz="3200" dirty="0">
                <a:effectLst/>
                <a:latin typeface="+mj-lt"/>
                <a:ea typeface="Times New Roman" panose="02020603050405020304" pitchFamily="18" charset="0"/>
              </a:rPr>
              <a:t>Allow them 3 minutes to discuss their answers with the same partner. In the time remaining, ask for a few volunteers to share their partner’s response with the group.</a:t>
            </a:r>
          </a:p>
          <a:p>
            <a:pPr marL="0" lvl="0" indent="0" algn="l" rtl="0">
              <a:spcBef>
                <a:spcPts val="0"/>
              </a:spcBef>
              <a:spcAft>
                <a:spcPts val="0"/>
              </a:spcAft>
              <a:buNone/>
            </a:pPr>
            <a:endParaRPr dirty="0"/>
          </a:p>
        </p:txBody>
      </p:sp>
      <p:sp>
        <p:nvSpPr>
          <p:cNvPr id="599" name="Google Shape;59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8190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Questions</a:t>
            </a:r>
            <a:endParaRPr dirty="0"/>
          </a:p>
        </p:txBody>
      </p:sp>
      <p:sp>
        <p:nvSpPr>
          <p:cNvPr id="613" name="Google Shape;61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Melissa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Review Learning Objectives </a:t>
            </a:r>
          </a:p>
          <a:p>
            <a:pPr marL="0" lvl="0" indent="0" algn="l" rtl="0">
              <a:spcBef>
                <a:spcPts val="0"/>
              </a:spcBef>
              <a:spcAft>
                <a:spcPts val="0"/>
              </a:spcAft>
              <a:buNone/>
            </a:pPr>
            <a:endParaRPr lang="en-US" dirty="0"/>
          </a:p>
          <a:p>
            <a:pPr marL="0" lvl="0" indent="0" algn="l" rtl="0">
              <a:lnSpc>
                <a:spcPct val="90000"/>
              </a:lnSpc>
              <a:spcBef>
                <a:spcPts val="0"/>
              </a:spcBef>
              <a:spcAft>
                <a:spcPts val="0"/>
              </a:spcAft>
              <a:buClr>
                <a:srgbClr val="333333"/>
              </a:buClr>
              <a:buSzPts val="2400"/>
              <a:buNone/>
            </a:pPr>
            <a:endParaRPr lang="en-US" dirty="0"/>
          </a:p>
          <a:p>
            <a:pPr marL="228600" lvl="0" indent="-228600" algn="l" rtl="0">
              <a:lnSpc>
                <a:spcPct val="90000"/>
              </a:lnSpc>
              <a:spcBef>
                <a:spcPts val="1000"/>
              </a:spcBef>
              <a:spcAft>
                <a:spcPts val="0"/>
              </a:spcAft>
              <a:buClr>
                <a:srgbClr val="333333"/>
              </a:buClr>
              <a:buSzPts val="3600"/>
              <a:buAutoNum type="arabicPeriod"/>
            </a:pPr>
            <a:r>
              <a:rPr lang="en-US" sz="1200" dirty="0"/>
              <a:t>Determine a strategy for monthly communications </a:t>
            </a:r>
          </a:p>
          <a:p>
            <a:pPr marL="228600" lvl="0" indent="-228600" algn="l" rtl="0">
              <a:lnSpc>
                <a:spcPct val="90000"/>
              </a:lnSpc>
              <a:spcBef>
                <a:spcPts val="1000"/>
              </a:spcBef>
              <a:spcAft>
                <a:spcPts val="0"/>
              </a:spcAft>
              <a:buClr>
                <a:srgbClr val="333333"/>
              </a:buClr>
              <a:buSzPts val="3600"/>
              <a:buAutoNum type="arabicPeriod"/>
            </a:pPr>
            <a:r>
              <a:rPr lang="en-US" sz="1200" dirty="0"/>
              <a:t>Distinguish between messaging for Rotary   </a:t>
            </a:r>
            <a:br>
              <a:rPr lang="en-US" sz="1200" dirty="0"/>
            </a:br>
            <a:r>
              <a:rPr lang="en-US" sz="1200" dirty="0"/>
              <a:t>participants and the general public</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Give you a couple of minutes to reflect on these questions:</a:t>
            </a:r>
          </a:p>
          <a:p>
            <a:pPr marL="457200" lvl="0" indent="-457200" algn="l" rtl="0">
              <a:lnSpc>
                <a:spcPct val="90000"/>
              </a:lnSpc>
              <a:spcBef>
                <a:spcPts val="0"/>
              </a:spcBef>
              <a:spcAft>
                <a:spcPts val="0"/>
              </a:spcAft>
              <a:buClr>
                <a:schemeClr val="lt1"/>
              </a:buClr>
              <a:buSzPts val="2800"/>
              <a:buFont typeface="Arial"/>
              <a:buChar char="•"/>
            </a:pPr>
            <a:r>
              <a:rPr lang="en-US" sz="1200" dirty="0"/>
              <a:t>What part of your district’s communication plan is most effective?</a:t>
            </a:r>
            <a:endParaRPr lang="en-US" dirty="0"/>
          </a:p>
          <a:p>
            <a:pPr marL="457200" lvl="0" indent="-457200" algn="l" rtl="0">
              <a:lnSpc>
                <a:spcPct val="90000"/>
              </a:lnSpc>
              <a:spcBef>
                <a:spcPts val="1000"/>
              </a:spcBef>
              <a:spcAft>
                <a:spcPts val="0"/>
              </a:spcAft>
              <a:buClr>
                <a:schemeClr val="lt1"/>
              </a:buClr>
              <a:buSzPts val="2800"/>
              <a:buFont typeface="Arial"/>
              <a:buChar char="•"/>
            </a:pPr>
            <a:r>
              <a:rPr lang="en-US" sz="1200" dirty="0"/>
              <a:t>What part needs more development?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20" name="Google Shape;62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Melissa</a:t>
            </a:r>
            <a:endParaRPr dirty="0"/>
          </a:p>
        </p:txBody>
      </p:sp>
      <p:sp>
        <p:nvSpPr>
          <p:cNvPr id="629" name="Google Shape;62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8" name="Google Shape;63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 (5 mins)</a:t>
            </a:r>
          </a:p>
          <a:p>
            <a:pPr marL="0" indent="0"/>
            <a:r>
              <a:rPr lang="en-US" dirty="0"/>
              <a:t>Earlier I asked you to write down one specific goal for your year as DG, but what about Rotary's Goals?</a:t>
            </a:r>
          </a:p>
          <a:p>
            <a:pPr marL="0" indent="0"/>
            <a:r>
              <a:rPr lang="en-US" dirty="0"/>
              <a:t>Rotary International's goals are represented by Rotary's Action Plan</a:t>
            </a:r>
            <a:r>
              <a:rPr lang="en-US" i="1" dirty="0"/>
              <a:t> (you'll find this in Appendix 1 of your Workbooks)</a:t>
            </a:r>
            <a:r>
              <a:rPr lang="en-US" dirty="0"/>
              <a:t>, which includes Rotary's Vision Statement, Rotary's Strategic Priorities and Objectives, and Rotary's Core Values.</a:t>
            </a:r>
          </a:p>
          <a:p>
            <a:pPr marL="0" indent="0"/>
            <a:r>
              <a:rPr lang="en-US" dirty="0"/>
              <a:t>Can I have a volunteer to </a:t>
            </a:r>
            <a:r>
              <a:rPr lang="en-US" b="1" dirty="0"/>
              <a:t>read Rotary's Vision Statement aloud</a:t>
            </a:r>
            <a:r>
              <a:rPr lang="en-US" dirty="0"/>
              <a:t> for us?</a:t>
            </a:r>
          </a:p>
          <a:p>
            <a:pPr marL="0" indent="0"/>
            <a:r>
              <a:rPr lang="en-US" dirty="0"/>
              <a:t>Thank you!  I have a confession; I am totally committed to, in fact in love with, this Vision Statement, so you're probably going to hear me repeat it over and over.  </a:t>
            </a:r>
            <a:r>
              <a:rPr lang="en-US" b="1" dirty="0"/>
              <a:t>Together People Create Change.</a:t>
            </a:r>
          </a:p>
          <a:p>
            <a:pPr marL="0" indent="0"/>
            <a:r>
              <a:rPr lang="en-US" dirty="0"/>
              <a:t>In fact, just last week when we had our virtual DGE Meet &amp; Greet, I told the DGE's that by committing yourselves fully to the Learning to Lead experience, we will be uniting to take action that will create lasting change in our District, in our Club’s communities, and most definitely in ourselves. </a:t>
            </a:r>
          </a:p>
          <a:p>
            <a:pPr marL="0" indent="0"/>
            <a:r>
              <a:rPr lang="en-US" dirty="0"/>
              <a:t>THANK YOU for making that commitment! </a:t>
            </a:r>
          </a:p>
          <a:p>
            <a:pPr marL="0" indent="0"/>
            <a:r>
              <a:rPr lang="en-US" dirty="0"/>
              <a:t>So if our Vision Statement applies to Learning To Lead, it certainly applies to setting goals for your District, particularly in the context of Rotary's four Strategic Priorities; </a:t>
            </a:r>
            <a:r>
              <a:rPr lang="en-US" b="1" dirty="0"/>
              <a:t>Can I get four volunteers to read Rotary's Strategic Priorities aloud </a:t>
            </a:r>
            <a:r>
              <a:rPr lang="en-US" dirty="0"/>
              <a:t>(just the priorities, not the objectives below them)?</a:t>
            </a:r>
          </a:p>
          <a:p>
            <a:pPr marL="0" indent="0"/>
            <a:r>
              <a:rPr lang="en-US" dirty="0"/>
              <a:t>Wow, those are all great; personally I'm particularly liking that increasing our ability to adapt is included, because I hear us talking a lot about adapting, but TAKING ACTION on that seems to be a bit of a challenge, doesn't it?</a:t>
            </a:r>
          </a:p>
          <a:p>
            <a:pPr marL="0" indent="0"/>
            <a:r>
              <a:rPr lang="en-US" i="1" dirty="0"/>
              <a:t>(as/if time allows) </a:t>
            </a:r>
            <a:r>
              <a:rPr lang="en-US" dirty="0"/>
              <a:t>Would anyone like to </a:t>
            </a:r>
            <a:r>
              <a:rPr lang="en-US" b="1" dirty="0"/>
              <a:t>share the one specific goal that you wrote down and explain how it applies to a RI Stategic Priority?</a:t>
            </a:r>
          </a:p>
          <a:p>
            <a:pPr marL="0" indent="0"/>
            <a:r>
              <a:rPr lang="en-US" dirty="0"/>
              <a:t>Thanks, back to you Melissa!</a:t>
            </a:r>
            <a:endParaRPr lang="en-US" b="1" dirty="0"/>
          </a:p>
        </p:txBody>
      </p:sp>
      <p:sp>
        <p:nvSpPr>
          <p:cNvPr id="204" name="Google Shape;20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Sue,</a:t>
            </a:r>
            <a:r>
              <a:rPr lang="en-US" dirty="0"/>
              <a:t> remember to collect the </a:t>
            </a:r>
            <a:r>
              <a:rPr lang="en-US" b="1" dirty="0"/>
              <a:t>"Questions for Drew" cards</a:t>
            </a:r>
            <a:r>
              <a:rPr lang="en-US" dirty="0"/>
              <a:t> at the beginning of this session.  THANKS!</a:t>
            </a:r>
          </a:p>
        </p:txBody>
      </p:sp>
      <p:sp>
        <p:nvSpPr>
          <p:cNvPr id="645" name="Google Shape;64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Mary Lou-----   5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Review Learning Objectives  </a:t>
            </a:r>
          </a:p>
          <a:p>
            <a:pPr marL="742950" lvl="0" indent="-742950" algn="l" rtl="0">
              <a:lnSpc>
                <a:spcPct val="90000"/>
              </a:lnSpc>
              <a:spcBef>
                <a:spcPts val="1000"/>
              </a:spcBef>
              <a:spcAft>
                <a:spcPts val="0"/>
              </a:spcAft>
              <a:buClr>
                <a:srgbClr val="333333"/>
              </a:buClr>
              <a:buSzPts val="3600"/>
              <a:buAutoNum type="arabicPeriod"/>
            </a:pPr>
            <a:r>
              <a:rPr lang="en-US" sz="1200" dirty="0"/>
              <a:t>Communicate the importance of promoting the Rotary Brand </a:t>
            </a:r>
            <a:endParaRPr lang="en-US" dirty="0"/>
          </a:p>
          <a:p>
            <a:pPr marL="742950" lvl="0" indent="-742950" algn="l" rtl="0">
              <a:lnSpc>
                <a:spcPct val="90000"/>
              </a:lnSpc>
              <a:spcBef>
                <a:spcPts val="1000"/>
              </a:spcBef>
              <a:spcAft>
                <a:spcPts val="0"/>
              </a:spcAft>
              <a:buClr>
                <a:srgbClr val="333333"/>
              </a:buClr>
              <a:buSzPts val="3600"/>
              <a:buAutoNum type="arabicPeriod"/>
            </a:pPr>
            <a:r>
              <a:rPr lang="en-US" sz="1200" dirty="0"/>
              <a:t>Use Storytelling to expand our reach</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 for them:</a:t>
            </a:r>
          </a:p>
          <a:p>
            <a:pPr marL="0" lvl="0" indent="0" algn="l" rtl="0">
              <a:spcBef>
                <a:spcPts val="0"/>
              </a:spcBef>
              <a:spcAft>
                <a:spcPts val="0"/>
              </a:spcAft>
              <a:buNone/>
            </a:pPr>
            <a:r>
              <a:rPr lang="en-US" dirty="0"/>
              <a:t> explain how RPIC’s can work with districts on their goals and projects      mention team that can help  5 minutes</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54" name="Google Shape;654;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Mary Lou Harrison  -   key points:        Rotary Branding total time  25 minutes</a:t>
            </a:r>
          </a:p>
          <a:p>
            <a:pPr marL="0" lvl="0" indent="0" algn="l" rtl="0">
              <a:spcBef>
                <a:spcPts val="0"/>
              </a:spcBef>
              <a:spcAft>
                <a:spcPts val="0"/>
              </a:spcAft>
              <a:buNone/>
            </a:pPr>
            <a:r>
              <a:rPr lang="en-US" dirty="0"/>
              <a:t>consistent brand presence lets people know how to think and feel about Rotary, what types of experiences we can provide.     </a:t>
            </a:r>
          </a:p>
          <a:p>
            <a:pPr marL="0" lvl="0" indent="0" algn="l" rtl="0">
              <a:spcBef>
                <a:spcPts val="0"/>
              </a:spcBef>
              <a:spcAft>
                <a:spcPts val="0"/>
              </a:spcAft>
              <a:buNone/>
            </a:pPr>
            <a:r>
              <a:rPr lang="en-US" dirty="0"/>
              <a:t>Peoples perception of Rotary comes from their experience with our clubs and programs.    Brand center offers many resources.            </a:t>
            </a:r>
            <a:endParaRPr dirty="0"/>
          </a:p>
        </p:txBody>
      </p:sp>
      <p:sp>
        <p:nvSpPr>
          <p:cNvPr id="662" name="Google Shape;662;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Other questions       </a:t>
            </a:r>
            <a:r>
              <a:rPr lang="en-US" dirty="0" err="1"/>
              <a:t>MaryLou</a:t>
            </a:r>
            <a:endParaRPr lang="en-US" dirty="0"/>
          </a:p>
          <a:p>
            <a:pPr marL="0" lvl="0" indent="0" algn="l" rtl="0">
              <a:spcBef>
                <a:spcPts val="0"/>
              </a:spcBef>
              <a:spcAft>
                <a:spcPts val="0"/>
              </a:spcAft>
              <a:buNone/>
            </a:pPr>
            <a:r>
              <a:rPr lang="en-US" dirty="0"/>
              <a:t>what challenges do you see clubs encounter with their logo’s?  </a:t>
            </a:r>
          </a:p>
          <a:p>
            <a:pPr marL="0" lvl="0" indent="0" algn="l" rtl="0">
              <a:spcBef>
                <a:spcPts val="0"/>
              </a:spcBef>
              <a:spcAft>
                <a:spcPts val="0"/>
              </a:spcAft>
              <a:buNone/>
            </a:pPr>
            <a:r>
              <a:rPr lang="en-US" dirty="0"/>
              <a:t>How can you and your team help clubs get up to date with Rotary’s visual identity?             </a:t>
            </a:r>
          </a:p>
          <a:p>
            <a:pPr marL="0" lvl="0" indent="0" algn="l" rtl="0">
              <a:spcBef>
                <a:spcPts val="0"/>
              </a:spcBef>
              <a:spcAft>
                <a:spcPts val="0"/>
              </a:spcAft>
              <a:buNone/>
            </a:pPr>
            <a:r>
              <a:rPr lang="en-US" dirty="0"/>
              <a:t>How can your team help clubs to use the brand center?   </a:t>
            </a:r>
          </a:p>
          <a:p>
            <a:pPr marL="0" lvl="0" indent="0" algn="l" rtl="0">
              <a:spcBef>
                <a:spcPts val="0"/>
              </a:spcBef>
              <a:spcAft>
                <a:spcPts val="0"/>
              </a:spcAft>
              <a:buNone/>
            </a:pPr>
            <a:r>
              <a:rPr lang="en-US" dirty="0"/>
              <a:t>And to tell them the importance of promoting Rotary?</a:t>
            </a:r>
            <a:endParaRPr dirty="0"/>
          </a:p>
        </p:txBody>
      </p:sp>
      <p:sp>
        <p:nvSpPr>
          <p:cNvPr id="670" name="Google Shape;670;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Sue:    Key points     25 minutes</a:t>
            </a:r>
          </a:p>
          <a:p>
            <a:pPr marL="0" lvl="0" indent="0" algn="l" rtl="0">
              <a:spcBef>
                <a:spcPts val="0"/>
              </a:spcBef>
              <a:spcAft>
                <a:spcPts val="0"/>
              </a:spcAft>
              <a:buNone/>
            </a:pPr>
            <a:r>
              <a:rPr lang="en-US" dirty="0"/>
              <a:t>Work with your public image chair and committee to tell stores that highlight community impact.     </a:t>
            </a:r>
          </a:p>
          <a:p>
            <a:pPr marL="0" lvl="0" indent="0" algn="l" rtl="0">
              <a:spcBef>
                <a:spcPts val="0"/>
              </a:spcBef>
              <a:spcAft>
                <a:spcPts val="0"/>
              </a:spcAft>
              <a:buNone/>
            </a:pPr>
            <a:r>
              <a:rPr lang="en-US" dirty="0"/>
              <a:t>People of action materials give clubs a framework for talking and themselves in a way that helps the public see Rotary the way we do.      </a:t>
            </a:r>
          </a:p>
          <a:p>
            <a:pPr marL="0" lvl="0" indent="0" algn="l" rtl="0">
              <a:spcBef>
                <a:spcPts val="0"/>
              </a:spcBef>
              <a:spcAft>
                <a:spcPts val="0"/>
              </a:spcAft>
              <a:buNone/>
            </a:pPr>
            <a:r>
              <a:rPr lang="en-US" dirty="0"/>
              <a:t>Messages that highlight what we do build a positive image of our clubs and our members, inspiring potential members, partners and donors to engage with us.         25</a:t>
            </a:r>
            <a:endParaRPr dirty="0"/>
          </a:p>
        </p:txBody>
      </p:sp>
      <p:sp>
        <p:nvSpPr>
          <p:cNvPr id="678" name="Google Shape;678;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Other questions:    Sue</a:t>
            </a:r>
          </a:p>
          <a:p>
            <a:pPr marL="0" lvl="0" indent="0" algn="l" rtl="0">
              <a:spcBef>
                <a:spcPts val="0"/>
              </a:spcBef>
              <a:spcAft>
                <a:spcPts val="0"/>
              </a:spcAft>
              <a:buNone/>
            </a:pPr>
            <a:r>
              <a:rPr lang="en-US" dirty="0"/>
              <a:t>what strategies for sharing people of action stories will you discuss with your district public image chair.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 is people of action related to Rotary’s action Plan?</a:t>
            </a:r>
            <a:endParaRPr dirty="0"/>
          </a:p>
        </p:txBody>
      </p:sp>
      <p:sp>
        <p:nvSpPr>
          <p:cNvPr id="686" name="Google Shape;68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Mary Lou----      15 minutes total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exercise   </a:t>
            </a:r>
          </a:p>
          <a:p>
            <a:pPr marL="0" lvl="0" indent="0" algn="l" rtl="0">
              <a:spcBef>
                <a:spcPts val="0"/>
              </a:spcBef>
              <a:spcAft>
                <a:spcPts val="0"/>
              </a:spcAft>
              <a:buNone/>
            </a:pPr>
            <a:endParaRPr lang="en-US" dirty="0"/>
          </a:p>
          <a:p>
            <a:pPr marL="0" lvl="0" indent="0" algn="l" rtl="0">
              <a:lnSpc>
                <a:spcPct val="90000"/>
              </a:lnSpc>
              <a:spcBef>
                <a:spcPts val="0"/>
              </a:spcBef>
              <a:spcAft>
                <a:spcPts val="0"/>
              </a:spcAft>
              <a:buClr>
                <a:srgbClr val="333333"/>
              </a:buClr>
              <a:buSzPts val="2800"/>
              <a:buNone/>
            </a:pPr>
            <a:r>
              <a:rPr lang="en-US" sz="1200" dirty="0"/>
              <a:t>Promoting our brand and story:</a:t>
            </a:r>
            <a:endParaRPr lang="en-US" dirty="0"/>
          </a:p>
          <a:p>
            <a:pPr marL="0" lvl="0" indent="0" algn="l" rtl="0">
              <a:lnSpc>
                <a:spcPct val="90000"/>
              </a:lnSpc>
              <a:spcBef>
                <a:spcPts val="1000"/>
              </a:spcBef>
              <a:spcAft>
                <a:spcPts val="0"/>
              </a:spcAft>
              <a:buClr>
                <a:srgbClr val="333333"/>
              </a:buClr>
              <a:buSzPts val="2800"/>
              <a:buNone/>
            </a:pPr>
            <a:r>
              <a:rPr lang="en-US" sz="1200" dirty="0"/>
              <a:t>Think about a recently completed service project in your community</a:t>
            </a:r>
            <a:endParaRPr lang="en-US" dirty="0"/>
          </a:p>
          <a:p>
            <a:pPr marL="0" lvl="0" indent="0" algn="l" rtl="0">
              <a:lnSpc>
                <a:spcPct val="90000"/>
              </a:lnSpc>
              <a:spcBef>
                <a:spcPts val="1000"/>
              </a:spcBef>
              <a:spcAft>
                <a:spcPts val="0"/>
              </a:spcAft>
              <a:buClr>
                <a:srgbClr val="333333"/>
              </a:buClr>
              <a:buSzPts val="2800"/>
              <a:buNone/>
            </a:pPr>
            <a:r>
              <a:rPr lang="en-US" sz="1200" dirty="0"/>
              <a:t>And let’s think about how you can promote that story to raise awareness of Rotary and the local impact of that project.</a:t>
            </a:r>
            <a:endParaRPr lang="en-US" dirty="0"/>
          </a:p>
          <a:p>
            <a:pPr marL="0" lvl="0" indent="0" algn="l" rtl="0">
              <a:lnSpc>
                <a:spcPct val="90000"/>
              </a:lnSpc>
              <a:spcBef>
                <a:spcPts val="1000"/>
              </a:spcBef>
              <a:spcAft>
                <a:spcPts val="0"/>
              </a:spcAft>
              <a:buClr>
                <a:srgbClr val="333333"/>
              </a:buClr>
              <a:buSzPts val="2800"/>
              <a:buNone/>
            </a:pPr>
            <a:r>
              <a:rPr lang="en-US" sz="1200" dirty="0"/>
              <a:t>Answer questions in workbook on your own   We’ll do this for about 7 minutes</a:t>
            </a:r>
            <a:endParaRPr lang="en-US" dirty="0"/>
          </a:p>
          <a:p>
            <a:pPr marL="0" lvl="0" indent="0" algn="l" rtl="0">
              <a:lnSpc>
                <a:spcPct val="90000"/>
              </a:lnSpc>
              <a:spcBef>
                <a:spcPts val="1000"/>
              </a:spcBef>
              <a:spcAft>
                <a:spcPts val="0"/>
              </a:spcAft>
              <a:buClr>
                <a:srgbClr val="333333"/>
              </a:buClr>
              <a:buSzPts val="2800"/>
              <a:buNone/>
            </a:pPr>
            <a:r>
              <a:rPr lang="en-US" sz="1200" dirty="0"/>
              <a:t>then</a:t>
            </a:r>
          </a:p>
          <a:p>
            <a:pPr marL="0" lvl="0" indent="0" algn="l" rtl="0">
              <a:lnSpc>
                <a:spcPct val="90000"/>
              </a:lnSpc>
              <a:spcBef>
                <a:spcPts val="1000"/>
              </a:spcBef>
              <a:spcAft>
                <a:spcPts val="0"/>
              </a:spcAft>
              <a:buClr>
                <a:srgbClr val="333333"/>
              </a:buClr>
              <a:buSzPts val="2800"/>
              <a:buNone/>
            </a:pPr>
            <a:r>
              <a:rPr lang="en-US" sz="1200" dirty="0"/>
              <a:t>Break into pairs and discuss your story with each other  3 minutes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3-5 minutes   2-3 people share their story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694" name="Google Shape;69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Ask if there are any questions.    5 minutes       Sue </a:t>
            </a:r>
            <a:endParaRPr sz="14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Review the learning objectives to ensure that all topics were covered sufficiently.  </a:t>
            </a:r>
          </a:p>
          <a:p>
            <a:pPr marL="742950" lvl="0" indent="-742950" algn="l" rtl="0">
              <a:lnSpc>
                <a:spcPct val="90000"/>
              </a:lnSpc>
              <a:spcBef>
                <a:spcPts val="1000"/>
              </a:spcBef>
              <a:spcAft>
                <a:spcPts val="0"/>
              </a:spcAft>
              <a:buClr>
                <a:srgbClr val="333333"/>
              </a:buClr>
              <a:buSzPts val="3600"/>
              <a:buAutoNum type="arabicPeriod"/>
            </a:pPr>
            <a:r>
              <a:rPr lang="en-US" sz="1200" dirty="0">
                <a:solidFill>
                  <a:schemeClr val="dk1"/>
                </a:solidFill>
                <a:latin typeface="Calibri"/>
                <a:ea typeface="Calibri"/>
                <a:cs typeface="Calibri"/>
                <a:sym typeface="Calibri"/>
              </a:rPr>
              <a:t>   </a:t>
            </a:r>
            <a:r>
              <a:rPr lang="en-US" sz="1200" dirty="0"/>
              <a:t>Communicate the importance of promoting the Rotary Brand </a:t>
            </a:r>
            <a:endParaRPr lang="en-US" dirty="0"/>
          </a:p>
          <a:p>
            <a:pPr marL="742950" lvl="0" indent="-742950" algn="l" rtl="0">
              <a:lnSpc>
                <a:spcPct val="90000"/>
              </a:lnSpc>
              <a:spcBef>
                <a:spcPts val="1000"/>
              </a:spcBef>
              <a:spcAft>
                <a:spcPts val="0"/>
              </a:spcAft>
              <a:buClr>
                <a:srgbClr val="333333"/>
              </a:buClr>
              <a:buSzPts val="3600"/>
              <a:buAutoNum type="arabicPeriod"/>
            </a:pPr>
            <a:r>
              <a:rPr lang="en-US" sz="1200" dirty="0"/>
              <a:t>Use Storytelling to expand our reach</a:t>
            </a:r>
            <a:endParaRPr lang="en-US" dirty="0"/>
          </a:p>
          <a:p>
            <a:pPr marL="171450" lvl="0" indent="-171450" algn="l" rtl="0">
              <a:spcBef>
                <a:spcPts val="0"/>
              </a:spcBef>
              <a:spcAft>
                <a:spcPts val="0"/>
              </a:spcAft>
              <a:buClr>
                <a:schemeClr val="dk1"/>
              </a:buClr>
              <a:buSzPts val="1200"/>
              <a:buFont typeface="Arial"/>
              <a:buChar char="•"/>
            </a:pPr>
            <a:endParaRPr lang="en-US"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endParaRPr lang="en-US"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Allow participants 2 minutes to respond to these reflection questions in their workbooks: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    1.  WHAT ABOUT YOUR ROTARY EXPERIENCE INSPIRES YOU?        </a:t>
            </a:r>
          </a:p>
          <a:p>
            <a:pPr marL="0" lvl="0" indent="0" algn="l" rtl="0">
              <a:spcBef>
                <a:spcPts val="0"/>
              </a:spcBef>
              <a:spcAft>
                <a:spcPts val="0"/>
              </a:spcAft>
              <a:buNone/>
            </a:pPr>
            <a:r>
              <a:rPr lang="en-US" dirty="0"/>
              <a:t>    2.  WHAT OPPORTUNITIES DO YOU HAVE TO COMMUNICATE YOUR EXPERIENCES IN A WAY THAT </a:t>
            </a:r>
          </a:p>
          <a:p>
            <a:pPr marL="0" lvl="0" indent="0" algn="l" rtl="0">
              <a:spcBef>
                <a:spcPts val="0"/>
              </a:spcBef>
              <a:spcAft>
                <a:spcPts val="0"/>
              </a:spcAft>
              <a:buNone/>
            </a:pPr>
            <a:r>
              <a:rPr lang="en-US" dirty="0"/>
              <a:t>         ENGAGES COMMUNITY MEMBERS AND MAKES THEM WANT TO LEARN MORE</a:t>
            </a:r>
            <a:endParaRPr dirty="0"/>
          </a:p>
        </p:txBody>
      </p:sp>
      <p:sp>
        <p:nvSpPr>
          <p:cNvPr id="702" name="Google Shape;70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b="1" dirty="0">
                <a:solidFill>
                  <a:srgbClr val="FFFFFF"/>
                </a:solidFill>
                <a:effectLst/>
                <a:latin typeface="Arial Narrow" panose="020B0604020202020204" pitchFamily="34" charset="0"/>
                <a:ea typeface="Times New Roman" panose="02020603050405020304" pitchFamily="18" charset="0"/>
              </a:rPr>
              <a:t>SUPPORTING AND DEVELOPING CLUBS</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FFFFFF"/>
                </a:solidFill>
                <a:effectLst/>
                <a:latin typeface="Arial Narrow" panose="020B0604020202020204" pitchFamily="34" charset="0"/>
                <a:ea typeface="Times New Roman" panose="02020603050405020304" pitchFamily="18" charset="0"/>
                <a:cs typeface="Arial" panose="020B0604020202020204" pitchFamily="34" charset="0"/>
              </a:rPr>
              <a:t>(60 MINUTES – Peter &amp; Herb)</a:t>
            </a:r>
            <a:endParaRPr lang="en-C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CA" dirty="0"/>
          </a:p>
          <a:p>
            <a:pPr marL="0" marR="0">
              <a:spcBef>
                <a:spcPts val="1800"/>
              </a:spcBef>
              <a:spcAft>
                <a:spcPts val="300"/>
              </a:spcAft>
            </a:pPr>
            <a:r>
              <a:rPr lang="en-US" sz="1800" b="1" dirty="0">
                <a:effectLst/>
                <a:latin typeface="Arial" panose="020B0604020202020204" pitchFamily="34" charset="0"/>
              </a:rPr>
              <a:t>Timeline</a:t>
            </a:r>
            <a:endParaRPr lang="en-CA" sz="1800" b="1" dirty="0">
              <a:effectLst/>
              <a:latin typeface="Arial" panose="020B0604020202020204" pitchFamily="34" charset="0"/>
            </a:endParaRPr>
          </a:p>
          <a:p>
            <a:pPr marL="0" marR="0">
              <a:spcBef>
                <a:spcPts val="0"/>
              </a:spcBef>
              <a:spcAft>
                <a:spcPts val="0"/>
              </a:spcAft>
              <a:tabLst>
                <a:tab pos="3657600" algn="r"/>
                <a:tab pos="5029200" algn="r"/>
              </a:tabLst>
            </a:pPr>
            <a:r>
              <a:rPr lang="en-US" sz="1800" dirty="0">
                <a:effectLst/>
                <a:latin typeface="Georgia" panose="02040502050405020303" pitchFamily="18" charset="0"/>
                <a:ea typeface="Times New Roman" panose="02020603050405020304" pitchFamily="18" charset="0"/>
              </a:rPr>
              <a:t>Introduction	5 minutes</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657600" algn="r"/>
                <a:tab pos="5029200" algn="r"/>
              </a:tabLst>
            </a:pPr>
            <a:r>
              <a:rPr lang="en-US" sz="1800" dirty="0">
                <a:effectLst/>
                <a:latin typeface="Georgia" panose="02040502050405020303" pitchFamily="18" charset="0"/>
                <a:ea typeface="Times New Roman" panose="02020603050405020304" pitchFamily="18" charset="0"/>
              </a:rPr>
              <a:t>Supporting existing clubs	20 minutes</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657600" algn="r"/>
                <a:tab pos="5029200" algn="r"/>
              </a:tabLst>
            </a:pPr>
            <a:r>
              <a:rPr lang="en-US" sz="1800" dirty="0">
                <a:effectLst/>
                <a:latin typeface="Georgia" panose="02040502050405020303" pitchFamily="18" charset="0"/>
                <a:ea typeface="Times New Roman" panose="02020603050405020304" pitchFamily="18" charset="0"/>
              </a:rPr>
              <a:t>Developing new club models	20 minutes</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657600" algn="r"/>
                <a:tab pos="5029200" algn="r"/>
              </a:tabLst>
            </a:pPr>
            <a:r>
              <a:rPr lang="en-US" sz="1800" dirty="0">
                <a:effectLst/>
                <a:latin typeface="Georgia" panose="02040502050405020303" pitchFamily="18" charset="0"/>
                <a:ea typeface="Times New Roman" panose="02020603050405020304" pitchFamily="18" charset="0"/>
              </a:rPr>
              <a:t>Activity (pair-and-share)	10 minutes</a:t>
            </a:r>
            <a:endParaRPr lang="en-CA"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657600" algn="r"/>
                <a:tab pos="5029200" algn="r"/>
              </a:tabLst>
            </a:pPr>
            <a:r>
              <a:rPr lang="en-US" sz="1800" dirty="0">
                <a:effectLst/>
                <a:latin typeface="Georgia" panose="02040502050405020303" pitchFamily="18" charset="0"/>
                <a:ea typeface="Times New Roman" panose="02020603050405020304" pitchFamily="18" charset="0"/>
              </a:rPr>
              <a:t>Review and reflection	5 minutes</a:t>
            </a:r>
            <a:endParaRPr lang="en-C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CA" dirty="0"/>
          </a:p>
          <a:p>
            <a:pPr marL="0" lvl="0" indent="0" algn="l" rtl="0">
              <a:spcBef>
                <a:spcPts val="0"/>
              </a:spcBef>
              <a:spcAft>
                <a:spcPts val="0"/>
              </a:spcAft>
              <a:buNone/>
            </a:pPr>
            <a:r>
              <a:rPr lang="en-CA" b="1" dirty="0"/>
              <a:t>Intro (Peter – 2 min)</a:t>
            </a:r>
          </a:p>
          <a:p>
            <a:pPr marL="0" lvl="0" indent="0" algn="l" rtl="0">
              <a:spcBef>
                <a:spcPts val="0"/>
              </a:spcBef>
              <a:spcAft>
                <a:spcPts val="0"/>
              </a:spcAft>
              <a:buNone/>
            </a:pPr>
            <a:r>
              <a:rPr lang="en-CA" b="1" dirty="0"/>
              <a:t>Facilitate Intro: </a:t>
            </a:r>
            <a:r>
              <a:rPr lang="en-CA" dirty="0"/>
              <a:t>How can we ”Grow Rotary” as PRIP Mark Maloney asked us to do?</a:t>
            </a:r>
          </a:p>
          <a:p>
            <a:pPr marL="0" marR="0" indent="228600">
              <a:spcBef>
                <a:spcPts val="300"/>
              </a:spcBef>
              <a:spcAft>
                <a:spcPts val="0"/>
              </a:spcAft>
            </a:pPr>
            <a:endParaRPr lang="en-CA" sz="1200" b="0" dirty="0">
              <a:effectLst/>
              <a:latin typeface="Calibri"/>
              <a:ea typeface="Times New Roman" panose="02020603050405020304" pitchFamily="18" charset="0"/>
            </a:endParaRPr>
          </a:p>
          <a:p>
            <a:pPr marL="0" marR="0" lvl="0" indent="0">
              <a:spcBef>
                <a:spcPts val="300"/>
              </a:spcBef>
              <a:spcAft>
                <a:spcPts val="0"/>
              </a:spcAft>
              <a:buFont typeface="+mj-lt"/>
              <a:buNone/>
            </a:pPr>
            <a:r>
              <a:rPr lang="en-US" sz="1200" b="1" dirty="0">
                <a:effectLst/>
                <a:latin typeface="Arial" panose="020B0604020202020204" pitchFamily="34" charset="0"/>
                <a:ea typeface="Times New Roman" panose="02020603050405020304" pitchFamily="18" charset="0"/>
              </a:rPr>
              <a:t>Participant preparation</a:t>
            </a:r>
            <a:endParaRPr lang="en-CA" sz="1200" b="1" dirty="0">
              <a:effectLst/>
              <a:latin typeface="Times New Roman" panose="02020603050405020304" pitchFamily="18" charset="0"/>
              <a:ea typeface="Times New Roman" panose="02020603050405020304" pitchFamily="18" charset="0"/>
              <a:cs typeface="Calibri"/>
            </a:endParaRPr>
          </a:p>
          <a:p>
            <a:pPr marL="0" marR="0" lvl="0" indent="0">
              <a:spcBef>
                <a:spcPts val="300"/>
              </a:spcBef>
              <a:spcAft>
                <a:spcPts val="0"/>
              </a:spcAft>
              <a:buFont typeface="+mj-lt"/>
              <a:buNone/>
            </a:pPr>
            <a:r>
              <a:rPr lang="en-US" sz="1200" dirty="0">
                <a:effectLst/>
                <a:latin typeface="Georgia" panose="02040502050405020303" pitchFamily="18" charset="0"/>
                <a:ea typeface="Times New Roman" panose="02020603050405020304" pitchFamily="18" charset="0"/>
                <a:cs typeface="Arial" panose="020B0604020202020204" pitchFamily="34" charset="0"/>
              </a:rPr>
              <a:t>Ask participants to review their district membership trends using reports in </a:t>
            </a:r>
            <a:r>
              <a:rPr lang="en-US" sz="1200" u="sng" dirty="0">
                <a:solidFill>
                  <a:srgbClr val="0000FF"/>
                </a:solidFill>
                <a:effectLst/>
                <a:latin typeface="Georgia" panose="02040502050405020303" pitchFamily="18" charset="0"/>
                <a:ea typeface="Times New Roman" panose="02020603050405020304" pitchFamily="18" charset="0"/>
                <a:cs typeface="Arial" panose="020B0604020202020204" pitchFamily="34" charset="0"/>
                <a:hlinkClick r:id="rId3"/>
              </a:rPr>
              <a:t>My Rotary</a:t>
            </a:r>
            <a:r>
              <a:rPr lang="en-US" sz="1200" dirty="0">
                <a:effectLst/>
                <a:latin typeface="Georgia" panose="02040502050405020303" pitchFamily="18" charset="0"/>
                <a:ea typeface="Times New Roman" panose="02020603050405020304" pitchFamily="18" charset="0"/>
                <a:cs typeface="Arial" panose="020B0604020202020204" pitchFamily="34" charset="0"/>
              </a:rPr>
              <a:t> and </a:t>
            </a:r>
            <a:r>
              <a:rPr lang="en-US" sz="1200" u="sng" dirty="0">
                <a:solidFill>
                  <a:srgbClr val="0000FF"/>
                </a:solidFill>
                <a:effectLst/>
                <a:latin typeface="Georgia" panose="02040502050405020303" pitchFamily="18" charset="0"/>
                <a:ea typeface="Times New Roman" panose="02020603050405020304" pitchFamily="18" charset="0"/>
                <a:cs typeface="Arial" panose="020B0604020202020204" pitchFamily="34" charset="0"/>
                <a:hlinkClick r:id="rId4"/>
              </a:rPr>
              <a:t>Rotary Club Central</a:t>
            </a:r>
            <a:r>
              <a:rPr lang="en-US" sz="1200" dirty="0">
                <a:effectLst/>
                <a:latin typeface="Georgia" panose="02040502050405020303" pitchFamily="18" charset="0"/>
                <a:ea typeface="Times New Roman" panose="02020603050405020304" pitchFamily="18" charset="0"/>
                <a:cs typeface="Arial" panose="020B0604020202020204" pitchFamily="34" charset="0"/>
              </a:rPr>
              <a:t>, particularly:</a:t>
            </a:r>
            <a:endParaRPr lang="en-CA" sz="1200" dirty="0">
              <a:effectLst/>
              <a:latin typeface="Times New Roman" panose="02020603050405020304" pitchFamily="18" charset="0"/>
              <a:ea typeface="Times New Roman" panose="02020603050405020304" pitchFamily="18" charset="0"/>
            </a:endParaRPr>
          </a:p>
          <a:p>
            <a:pPr marL="742950" marR="0" lvl="1" indent="-285750">
              <a:spcBef>
                <a:spcPts val="300"/>
              </a:spcBef>
              <a:spcAft>
                <a:spcPts val="0"/>
              </a:spcAft>
              <a:buFont typeface="Courier New" panose="02070309020205020404" pitchFamily="49" charset="0"/>
              <a:buChar char="o"/>
              <a:tabLst>
                <a:tab pos="914400" algn="l"/>
              </a:tabLst>
            </a:pPr>
            <a:r>
              <a:rPr lang="en-US" sz="1200" dirty="0">
                <a:effectLst/>
                <a:latin typeface="Georgia" panose="02040502050405020303" pitchFamily="18" charset="0"/>
                <a:ea typeface="Times New Roman" panose="02020603050405020304" pitchFamily="18" charset="0"/>
                <a:cs typeface="Arial" panose="020B0604020202020204" pitchFamily="34" charset="0"/>
              </a:rPr>
              <a:t>District Membership Progress to Goal</a:t>
            </a:r>
            <a:endParaRPr lang="en-CA" sz="1200" dirty="0">
              <a:effectLst/>
              <a:latin typeface="Times New Roman" panose="02020603050405020304" pitchFamily="18" charset="0"/>
              <a:ea typeface="Times New Roman" panose="02020603050405020304" pitchFamily="18" charset="0"/>
            </a:endParaRPr>
          </a:p>
          <a:p>
            <a:pPr marL="742950" marR="0" lvl="1" indent="-285750">
              <a:spcBef>
                <a:spcPts val="300"/>
              </a:spcBef>
              <a:spcAft>
                <a:spcPts val="0"/>
              </a:spcAft>
              <a:buFont typeface="Courier New" panose="02070309020205020404" pitchFamily="49" charset="0"/>
              <a:buChar char="o"/>
              <a:tabLst>
                <a:tab pos="914400" algn="l"/>
              </a:tabLst>
            </a:pPr>
            <a:r>
              <a:rPr lang="en-US" sz="1200" dirty="0">
                <a:effectLst/>
                <a:latin typeface="Georgia" panose="02040502050405020303" pitchFamily="18" charset="0"/>
                <a:ea typeface="Times New Roman" panose="02020603050405020304" pitchFamily="18" charset="0"/>
                <a:cs typeface="Arial" panose="020B0604020202020204" pitchFamily="34" charset="0"/>
              </a:rPr>
              <a:t>5-Year History of Membership Start Figures</a:t>
            </a:r>
            <a:endParaRPr lang="en-CA" sz="1200" dirty="0">
              <a:effectLst/>
              <a:latin typeface="Times New Roman" panose="02020603050405020304" pitchFamily="18" charset="0"/>
              <a:ea typeface="Times New Roman" panose="02020603050405020304" pitchFamily="18" charset="0"/>
            </a:endParaRPr>
          </a:p>
          <a:p>
            <a:pPr marL="742950" marR="0" lvl="1" indent="-285750">
              <a:spcBef>
                <a:spcPts val="300"/>
              </a:spcBef>
              <a:spcAft>
                <a:spcPts val="0"/>
              </a:spcAft>
              <a:buFont typeface="Courier New" panose="02070309020205020404" pitchFamily="49" charset="0"/>
              <a:buChar char="o"/>
              <a:tabLst>
                <a:tab pos="914400" algn="l"/>
              </a:tabLst>
            </a:pPr>
            <a:r>
              <a:rPr lang="en-US" sz="1200" dirty="0">
                <a:effectLst/>
                <a:latin typeface="Georgia" panose="02040502050405020303" pitchFamily="18" charset="0"/>
                <a:ea typeface="Times New Roman" panose="02020603050405020304" pitchFamily="18" charset="0"/>
                <a:cs typeface="Arial" panose="020B0604020202020204" pitchFamily="34" charset="0"/>
              </a:rPr>
              <a:t>Club Viability and Growth</a:t>
            </a:r>
            <a:endParaRPr lang="en-CA"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CA" dirty="0"/>
          </a:p>
        </p:txBody>
      </p:sp>
      <p:sp>
        <p:nvSpPr>
          <p:cNvPr id="716" name="Google Shape;71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Melissa (10min)</a:t>
            </a:r>
            <a:endParaRPr lang="en-US" dirty="0"/>
          </a:p>
          <a:p>
            <a:pPr marL="0" indent="0"/>
            <a:r>
              <a:rPr lang="en-US" dirty="0"/>
              <a:t>For this activity, participants will consider how Rotary’s Action Plan can help them talk about Rotary in new ways and achieve their districts’ goals. Ask participants to refer to Appendix 1 while answering the questions on the Opening Session worksheet. The governor-nominee and governor-elect from the same district should work together. For districts that do not have both present, pair participants or create groups of three as appropriate. </a:t>
            </a:r>
          </a:p>
          <a:p>
            <a:pPr marL="171450" indent="-171450">
              <a:buChar char="•"/>
            </a:pPr>
            <a:r>
              <a:rPr lang="en-US" dirty="0"/>
              <a:t>Ask participants to answer the questions in their workbooks. They should work individually for 2-3 minutes and then discuss their responses with their partner or group for 5 minutes, noting any similarities or differences.</a:t>
            </a:r>
          </a:p>
          <a:p>
            <a:pPr marL="171450" indent="-171450">
              <a:buChar char="•"/>
            </a:pPr>
            <a:r>
              <a:rPr lang="en-US" dirty="0"/>
              <a:t>If you have time, ask participants to share with the larger group what they discussed.</a:t>
            </a:r>
          </a:p>
        </p:txBody>
      </p:sp>
      <p:sp>
        <p:nvSpPr>
          <p:cNvPr id="212" name="Google Shape;2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380441614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g1380441614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b="1" dirty="0"/>
              <a:t>Intro Continued – Peter (3 min)</a:t>
            </a:r>
          </a:p>
          <a:p>
            <a:pPr marL="0" lvl="0" indent="0" algn="l" rtl="0">
              <a:spcBef>
                <a:spcPts val="0"/>
              </a:spcBef>
              <a:spcAft>
                <a:spcPts val="0"/>
              </a:spcAft>
              <a:buNone/>
            </a:pPr>
            <a:endParaRPr lang="en-CA" dirty="0"/>
          </a:p>
          <a:p>
            <a:pPr marL="0" marR="0">
              <a:spcBef>
                <a:spcPts val="600"/>
              </a:spcBef>
              <a:spcAft>
                <a:spcPts val="0"/>
              </a:spcAft>
            </a:pP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Learning Objectives:</a:t>
            </a:r>
            <a:r>
              <a:rPr lang="en-CA" sz="18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(WB 16-17)</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800" dirty="0">
                <a:effectLst/>
                <a:latin typeface="Arial" panose="020B0604020202020204" pitchFamily="34" charset="0"/>
                <a:ea typeface="Batang" panose="02030600000101010101" pitchFamily="18" charset="-127"/>
                <a:cs typeface="Times New Roman" panose="02020603050405020304" pitchFamily="18" charset="0"/>
              </a:rPr>
              <a:t>Address Membership Challenges in existing clubs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mj-lt"/>
              <a:buAutoNum type="arabicPeriod"/>
            </a:pPr>
            <a:r>
              <a:rPr lang="en-US" sz="1800" dirty="0">
                <a:effectLst/>
                <a:latin typeface="Arial" panose="020B0604020202020204" pitchFamily="34" charset="0"/>
                <a:ea typeface="Batang" panose="02030600000101010101" pitchFamily="18" charset="-127"/>
                <a:cs typeface="Times New Roman" panose="02020603050405020304" pitchFamily="18" charset="0"/>
              </a:rPr>
              <a:t>Develop a plan to support new club development in your district</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600"/>
              </a:spcBef>
              <a:spcAft>
                <a:spcPts val="0"/>
              </a:spcAft>
            </a:pPr>
            <a:r>
              <a:rPr lang="en-CA" sz="1800" dirty="0">
                <a:effectLst/>
                <a:latin typeface="Arial" panose="020B0604020202020204" pitchFamily="34" charset="0"/>
                <a:ea typeface="Batang" panose="02030600000101010101" pitchFamily="18" charset="-127"/>
                <a:cs typeface="Times New Roman" panose="02020603050405020304" pitchFamily="18" charset="0"/>
              </a:rPr>
              <a:t>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itchFamily="2"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Introduce Herb: Classmate, RC for Z32 (partner Doug Logan Z28)</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itchFamily="2"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They are here to help – Ask, Herb… how can you help these DG’s?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725" name="Google Shape;725;g13804416143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38044161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380441614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sz="1200" b="1" i="0" u="none" strike="noStrike" cap="none" dirty="0">
                <a:solidFill>
                  <a:schemeClr val="dk1"/>
                </a:solidFill>
                <a:effectLst/>
                <a:latin typeface="Calibri"/>
                <a:ea typeface="Calibri"/>
                <a:cs typeface="Calibri"/>
                <a:sym typeface="Calibri"/>
              </a:rPr>
              <a:t>Supporting Existing Clubs – Herb (20 min)</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Key points</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club experience is key to member engagement. Members have to find the experience valuable enough to invest their time and money.</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Clubs that use self-assessments are in a better position to determine if they should maintain their traditions and requirements or make changes to improve the club experience in order to ensure that each member finds value in their experience.</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To broaden their appeal to the community and potential members, clubs should consider varying their </a:t>
            </a:r>
            <a:r>
              <a:rPr lang="en-US" sz="1200" b="0" i="0" u="sng" strike="noStrike" cap="none" dirty="0">
                <a:solidFill>
                  <a:schemeClr val="dk1"/>
                </a:solidFill>
                <a:effectLst/>
                <a:latin typeface="Calibri"/>
                <a:ea typeface="Calibri"/>
                <a:cs typeface="Calibri"/>
                <a:sym typeface="Calibri"/>
                <a:hlinkClick r:id="rId3"/>
              </a:rPr>
              <a:t>meeting formats</a:t>
            </a:r>
            <a:r>
              <a:rPr lang="en-US" sz="1200" b="0" i="0" u="none" strike="noStrike" cap="none" dirty="0">
                <a:solidFill>
                  <a:schemeClr val="dk1"/>
                </a:solidFill>
                <a:effectLst/>
                <a:latin typeface="Calibri"/>
                <a:ea typeface="Calibri"/>
                <a:cs typeface="Calibri"/>
                <a:sym typeface="Calibri"/>
              </a:rPr>
              <a:t> and the types of membership they offer. Encourage clubs to use the </a:t>
            </a:r>
            <a:r>
              <a:rPr lang="en-US" sz="1200" b="0" i="0" u="sng" strike="noStrike" cap="none" dirty="0">
                <a:solidFill>
                  <a:schemeClr val="dk1"/>
                </a:solidFill>
                <a:effectLst/>
                <a:latin typeface="Calibri"/>
                <a:ea typeface="Calibri"/>
                <a:cs typeface="Calibri"/>
                <a:sym typeface="Calibri"/>
                <a:hlinkClick r:id="rId4"/>
              </a:rPr>
              <a:t>Club Health Check</a:t>
            </a:r>
            <a:r>
              <a:rPr lang="en-US" sz="1200" b="0" i="0" u="none" strike="noStrike" cap="none" dirty="0">
                <a:solidFill>
                  <a:schemeClr val="dk1"/>
                </a:solidFill>
                <a:effectLst/>
                <a:latin typeface="Calibri"/>
                <a:ea typeface="Calibri"/>
                <a:cs typeface="Calibri"/>
                <a:sym typeface="Calibri"/>
              </a:rPr>
              <a:t> and </a:t>
            </a:r>
            <a:r>
              <a:rPr lang="en-US" sz="1200" b="0" i="0" u="sng" strike="noStrike" cap="none" dirty="0">
                <a:solidFill>
                  <a:schemeClr val="dk1"/>
                </a:solidFill>
                <a:effectLst/>
                <a:latin typeface="Calibri"/>
                <a:ea typeface="Calibri"/>
                <a:cs typeface="Calibri"/>
                <a:sym typeface="Calibri"/>
                <a:hlinkClick r:id="rId5"/>
              </a:rPr>
              <a:t>Membership Assessment Tools</a:t>
            </a:r>
            <a:r>
              <a:rPr lang="en-US" sz="1200" b="0" i="0" u="none" strike="noStrike" cap="none" dirty="0">
                <a:solidFill>
                  <a:schemeClr val="dk1"/>
                </a:solidFill>
                <a:effectLst/>
                <a:latin typeface="Calibri"/>
                <a:ea typeface="Calibri"/>
                <a:cs typeface="Calibri"/>
                <a:sym typeface="Calibri"/>
              </a:rPr>
              <a:t> and to make changes based on their findings.</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Some clubs that need to change may be resistant to doing so. Think about how you, as the leader of your district, can help clubs through that process.</a:t>
            </a:r>
            <a:endParaRPr lang="en-CA" sz="1200" b="0" i="0" u="none" strike="noStrike" cap="none" dirty="0">
              <a:solidFill>
                <a:schemeClr val="dk1"/>
              </a:solidFill>
              <a:effectLst/>
              <a:latin typeface="Calibri"/>
              <a:ea typeface="Calibri"/>
              <a:cs typeface="Calibri"/>
              <a:sym typeface="Calibri"/>
            </a:endParaRP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Other Discussion questions</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How will you determine whether a club’s membership is engaged? What people or resources can help you make that determination?</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x-none" sz="1200" b="0" i="0" u="none" strike="noStrike" cap="none">
                <a:solidFill>
                  <a:schemeClr val="dk1"/>
                </a:solidFill>
                <a:effectLst/>
                <a:latin typeface="Calibri"/>
                <a:ea typeface="Calibri"/>
                <a:cs typeface="Calibri"/>
                <a:sym typeface="Calibri"/>
              </a:rPr>
              <a:t>How can </a:t>
            </a:r>
            <a:r>
              <a:rPr lang="en-US" sz="1200" b="0" i="0" u="none" strike="noStrike" cap="none" dirty="0">
                <a:solidFill>
                  <a:schemeClr val="dk1"/>
                </a:solidFill>
                <a:effectLst/>
                <a:latin typeface="Calibri"/>
                <a:ea typeface="Calibri"/>
                <a:cs typeface="Calibri"/>
                <a:sym typeface="Calibri"/>
              </a:rPr>
              <a:t>you and </a:t>
            </a:r>
            <a:r>
              <a:rPr lang="x-none" sz="1200" b="0" i="0" u="none" strike="noStrike" cap="none">
                <a:solidFill>
                  <a:schemeClr val="dk1"/>
                </a:solidFill>
                <a:effectLst/>
                <a:latin typeface="Calibri"/>
                <a:ea typeface="Calibri"/>
                <a:cs typeface="Calibri"/>
                <a:sym typeface="Calibri"/>
              </a:rPr>
              <a:t>your team </a:t>
            </a:r>
            <a:r>
              <a:rPr lang="en-US" sz="1200" b="0" i="0" u="none" strike="noStrike" cap="none" dirty="0">
                <a:solidFill>
                  <a:schemeClr val="dk1"/>
                </a:solidFill>
                <a:effectLst/>
                <a:latin typeface="Calibri"/>
                <a:ea typeface="Calibri"/>
                <a:cs typeface="Calibri"/>
                <a:sym typeface="Calibri"/>
              </a:rPr>
              <a:t>recognize when a club might need additional support</a:t>
            </a:r>
            <a:r>
              <a:rPr lang="x-none" sz="1200" b="0" i="0" u="none" strike="noStrike" cap="none">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What are some ways you can offer support?</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What examples have you seen of clubs that increased engagement by changing their rules and practices? </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Why might some members resist change? How can you help club leaders manage that resistance?</a:t>
            </a:r>
            <a:endParaRPr lang="en-CA"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733" name="Google Shape;733;g1380441614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380441614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3804416143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sz="1200" b="1" i="0" u="none" strike="noStrike" cap="none" dirty="0">
                <a:solidFill>
                  <a:schemeClr val="dk1"/>
                </a:solidFill>
                <a:effectLst/>
                <a:latin typeface="Calibri"/>
                <a:ea typeface="Calibri"/>
                <a:cs typeface="Calibri"/>
                <a:sym typeface="Calibri"/>
              </a:rPr>
              <a:t>Developing New Clubs – Peter (15 min)</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Key points</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***Objections to “Satellite Club” – Impact Club? Companion Club? Partner Club?</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One of your primary responsibilities is to look for opportunities to start clubs in your district that meet the needs of potential members — including those who may be ready to leave their current clubs. </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Your district team can help look for opportunities to start different kinds of clubs that engage new groups in different ways. Review </a:t>
            </a:r>
            <a:r>
              <a:rPr lang="en-US" sz="1200" b="0" i="0" u="sng" strike="noStrike" cap="none" dirty="0">
                <a:solidFill>
                  <a:schemeClr val="dk1"/>
                </a:solidFill>
                <a:effectLst/>
                <a:latin typeface="Calibri"/>
                <a:ea typeface="Calibri"/>
                <a:cs typeface="Calibri"/>
                <a:sym typeface="Calibri"/>
                <a:hlinkClick r:id="rId3"/>
              </a:rPr>
              <a:t>Club Types, Formats, and Models</a:t>
            </a:r>
            <a:r>
              <a:rPr lang="en-US" sz="1200" b="0" i="0" u="none" strike="noStrike" cap="none" dirty="0">
                <a:solidFill>
                  <a:schemeClr val="dk1"/>
                </a:solidFill>
                <a:effectLst/>
                <a:latin typeface="Calibri"/>
                <a:ea typeface="Calibri"/>
                <a:cs typeface="Calibri"/>
                <a:sym typeface="Calibri"/>
              </a:rPr>
              <a:t> in Appendix 2 for some examples.</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Prospective members may be more likely to join a club that accommodates their busy schedules, reflects the diversity of their community, and supports a cause they are passionate about.</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Many people contribute to the success of new clubs, including</a:t>
            </a:r>
            <a:r>
              <a:rPr lang="x-none" sz="1200" b="0" i="0" u="none" strike="noStrike" cap="none">
                <a:solidFill>
                  <a:schemeClr val="dk1"/>
                </a:solidFill>
                <a:effectLst/>
                <a:latin typeface="Calibri"/>
                <a:ea typeface="Calibri"/>
                <a:cs typeface="Calibri"/>
                <a:sym typeface="Calibri"/>
              </a:rPr>
              <a:t> new club advisers, district membership committee members,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Rotaractors</a:t>
            </a:r>
            <a:r>
              <a:rPr lang="en-US" sz="1200" b="0" i="0" u="none" strike="noStrike" cap="none" dirty="0">
                <a:solidFill>
                  <a:schemeClr val="dk1"/>
                </a:solidFill>
                <a:effectLst/>
                <a:latin typeface="Calibri"/>
                <a:ea typeface="Calibri"/>
                <a:cs typeface="Calibri"/>
                <a:sym typeface="Calibri"/>
              </a:rPr>
              <a:t>,</a:t>
            </a:r>
            <a:r>
              <a:rPr lang="x-none" sz="1200" b="0" i="0" u="none" strike="noStrike" cap="none">
                <a:solidFill>
                  <a:schemeClr val="dk1"/>
                </a:solidFill>
                <a:effectLst/>
                <a:latin typeface="Calibri"/>
                <a:ea typeface="Calibri"/>
                <a:cs typeface="Calibri"/>
                <a:sym typeface="Calibri"/>
              </a:rPr>
              <a:t> and advocates for diversity and innovation</a:t>
            </a:r>
            <a:r>
              <a:rPr lang="en-US" sz="1200" b="0" i="0" u="none" strike="noStrike" cap="none" dirty="0">
                <a:solidFill>
                  <a:schemeClr val="dk1"/>
                </a:solidFill>
                <a:effectLst/>
                <a:latin typeface="Calibri"/>
                <a:ea typeface="Calibri"/>
                <a:cs typeface="Calibri"/>
                <a:sym typeface="Calibri"/>
              </a:rPr>
              <a:t>.</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x-none" sz="1200" b="0" i="0" u="none" strike="noStrike" cap="none">
                <a:solidFill>
                  <a:schemeClr val="dk1"/>
                </a:solidFill>
                <a:effectLst/>
                <a:latin typeface="Calibri"/>
                <a:ea typeface="Calibri"/>
                <a:cs typeface="Calibri"/>
                <a:sym typeface="Calibri"/>
              </a:rPr>
              <a:t>Help new clubs succeed </a:t>
            </a:r>
            <a:r>
              <a:rPr lang="en-US" sz="1200" b="0" i="0" u="none" strike="noStrike" cap="none" dirty="0">
                <a:solidFill>
                  <a:schemeClr val="dk1"/>
                </a:solidFill>
                <a:effectLst/>
                <a:latin typeface="Calibri"/>
                <a:ea typeface="Calibri"/>
                <a:cs typeface="Calibri"/>
                <a:sym typeface="Calibri"/>
              </a:rPr>
              <a:t>with a district plan to support them over time</a:t>
            </a:r>
            <a:r>
              <a:rPr lang="x-none" sz="1200" b="0" i="0" u="none" strike="noStrike" cap="none">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Demonstrate your commitment to continuity by supporting new clubs started by your predecessor, and ask your successor to support new clubs that you start.</a:t>
            </a:r>
          </a:p>
          <a:p>
            <a:pPr lvl="0">
              <a:buFont typeface="Arial" panose="020B0604020202020204" pitchFamily="34" charset="0"/>
              <a:buChar char="•"/>
            </a:pPr>
            <a:endParaRPr lang="en-CA"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Other Discussion questions</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x-none" sz="1200" b="0" i="0" u="none" strike="noStrike" cap="none">
                <a:solidFill>
                  <a:schemeClr val="dk1"/>
                </a:solidFill>
                <a:effectLst/>
                <a:latin typeface="Calibri"/>
                <a:ea typeface="Calibri"/>
                <a:cs typeface="Calibri"/>
                <a:sym typeface="Calibri"/>
              </a:rPr>
              <a:t>What is your experience with starting clubs in your district? When is the last time your district chartered a club? </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x-none" sz="1200" b="0" i="0" u="none" strike="noStrike" cap="none">
                <a:solidFill>
                  <a:schemeClr val="dk1"/>
                </a:solidFill>
                <a:effectLst/>
                <a:latin typeface="Calibri"/>
                <a:ea typeface="Calibri"/>
                <a:cs typeface="Calibri"/>
                <a:sym typeface="Calibri"/>
              </a:rPr>
              <a:t>What obstacles have you encountered in starting clubs?</a:t>
            </a:r>
            <a:r>
              <a:rPr lang="en-US" sz="1200" b="0" i="0" u="none" strike="noStrike" cap="none" dirty="0">
                <a:solidFill>
                  <a:schemeClr val="dk1"/>
                </a:solidFill>
                <a:effectLst/>
                <a:latin typeface="Calibri"/>
                <a:ea typeface="Calibri"/>
                <a:cs typeface="Calibri"/>
                <a:sym typeface="Calibri"/>
              </a:rPr>
              <a:t> What is essential to starting a club? </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Looking at Appendix 2, which models or formats are in place in your district? If your district hasn’t adopted new club formats, which does your district seem ready for?</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x-none" sz="1200" b="0" i="0" u="none" strike="noStrike" cap="none">
                <a:solidFill>
                  <a:schemeClr val="dk1"/>
                </a:solidFill>
                <a:effectLst/>
                <a:latin typeface="Calibri"/>
                <a:ea typeface="Calibri"/>
                <a:cs typeface="Calibri"/>
                <a:sym typeface="Calibri"/>
              </a:rPr>
              <a:t>How can different club</a:t>
            </a:r>
            <a:r>
              <a:rPr lang="en-US" sz="1200" b="0" i="0" u="none" strike="noStrike" cap="none" dirty="0">
                <a:solidFill>
                  <a:schemeClr val="dk1"/>
                </a:solidFill>
                <a:effectLst/>
                <a:latin typeface="Calibri"/>
                <a:ea typeface="Calibri"/>
                <a:cs typeface="Calibri"/>
                <a:sym typeface="Calibri"/>
              </a:rPr>
              <a:t> types, meeting formats, and</a:t>
            </a:r>
            <a:r>
              <a:rPr lang="x-none" sz="1200" b="0" i="0" u="none" strike="noStrike" cap="none">
                <a:solidFill>
                  <a:schemeClr val="dk1"/>
                </a:solidFill>
                <a:effectLst/>
                <a:latin typeface="Calibri"/>
                <a:ea typeface="Calibri"/>
                <a:cs typeface="Calibri"/>
                <a:sym typeface="Calibri"/>
              </a:rPr>
              <a:t> models</a:t>
            </a:r>
            <a:r>
              <a:rPr lang="en-US" sz="1200" b="0" i="0" u="none" strike="noStrike" cap="none" dirty="0">
                <a:solidFill>
                  <a:schemeClr val="dk1"/>
                </a:solidFill>
                <a:effectLst/>
                <a:latin typeface="Calibri"/>
                <a:ea typeface="Calibri"/>
                <a:cs typeface="Calibri"/>
                <a:sym typeface="Calibri"/>
              </a:rPr>
              <a:t> lead to </a:t>
            </a:r>
            <a:r>
              <a:rPr lang="x-none" sz="1200" b="0" i="0" u="none" strike="noStrike" cap="none">
                <a:solidFill>
                  <a:schemeClr val="dk1"/>
                </a:solidFill>
                <a:effectLst/>
                <a:latin typeface="Calibri"/>
                <a:ea typeface="Calibri"/>
                <a:cs typeface="Calibri"/>
                <a:sym typeface="Calibri"/>
              </a:rPr>
              <a:t>membership growth </a:t>
            </a:r>
            <a:r>
              <a:rPr lang="en-US" sz="1200" b="0" i="0" u="none" strike="noStrike" cap="none" dirty="0">
                <a:solidFill>
                  <a:schemeClr val="dk1"/>
                </a:solidFill>
                <a:effectLst/>
                <a:latin typeface="Calibri"/>
                <a:ea typeface="Calibri"/>
                <a:cs typeface="Calibri"/>
                <a:sym typeface="Calibri"/>
              </a:rPr>
              <a:t>and increased diversity </a:t>
            </a:r>
            <a:r>
              <a:rPr lang="x-none" sz="1200" b="0" i="0" u="none" strike="noStrike" cap="none">
                <a:solidFill>
                  <a:schemeClr val="dk1"/>
                </a:solidFill>
                <a:effectLst/>
                <a:latin typeface="Calibri"/>
                <a:ea typeface="Calibri"/>
                <a:cs typeface="Calibri"/>
                <a:sym typeface="Calibri"/>
              </a:rPr>
              <a:t>in your district?</a:t>
            </a:r>
            <a:r>
              <a:rPr lang="en-US" sz="1200" b="0" i="0" u="none" strike="noStrike" cap="none" dirty="0">
                <a:solidFill>
                  <a:schemeClr val="dk1"/>
                </a:solidFill>
                <a:effectLst/>
                <a:latin typeface="Calibri"/>
                <a:ea typeface="Calibri"/>
                <a:cs typeface="Calibri"/>
                <a:sym typeface="Calibri"/>
              </a:rPr>
              <a:t> For example, how could a cause-based club have a positive impact on membership and participation in your district?</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x-none" sz="1200" b="0" i="0" u="none" strike="noStrike" cap="none">
                <a:solidFill>
                  <a:schemeClr val="dk1"/>
                </a:solidFill>
                <a:effectLst/>
                <a:latin typeface="Calibri"/>
                <a:ea typeface="Calibri"/>
                <a:cs typeface="Calibri"/>
                <a:sym typeface="Calibri"/>
              </a:rPr>
              <a:t>Who can help you look for opportunities to start clubs? W</a:t>
            </a:r>
            <a:r>
              <a:rPr lang="en-US" sz="1200" b="0" i="0" u="none" strike="noStrike" cap="none" dirty="0">
                <a:solidFill>
                  <a:schemeClr val="dk1"/>
                </a:solidFill>
                <a:effectLst/>
                <a:latin typeface="Calibri"/>
                <a:ea typeface="Calibri"/>
                <a:cs typeface="Calibri"/>
                <a:sym typeface="Calibri"/>
              </a:rPr>
              <a:t>ho can help </a:t>
            </a:r>
            <a:r>
              <a:rPr lang="x-none" sz="1200" b="0" i="0" u="none" strike="noStrike" cap="none">
                <a:solidFill>
                  <a:schemeClr val="dk1"/>
                </a:solidFill>
                <a:effectLst/>
                <a:latin typeface="Calibri"/>
                <a:ea typeface="Calibri"/>
                <a:cs typeface="Calibri"/>
                <a:sym typeface="Calibri"/>
              </a:rPr>
              <a:t>you support new clubs? </a:t>
            </a:r>
            <a:endParaRPr lang="en-CA"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742" name="Google Shape;742;g13804416143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i="0" u="none" strike="noStrike" cap="none" dirty="0">
                <a:solidFill>
                  <a:schemeClr val="dk1"/>
                </a:solidFill>
                <a:effectLst/>
                <a:latin typeface="Calibri"/>
                <a:ea typeface="Calibri"/>
                <a:cs typeface="Calibri"/>
                <a:sym typeface="Calibri"/>
              </a:rPr>
              <a:t>Peter – 15 min</a:t>
            </a:r>
          </a:p>
          <a:p>
            <a:r>
              <a:rPr lang="en-US" sz="1200" b="1" i="0" u="none" strike="noStrike" cap="none" dirty="0">
                <a:solidFill>
                  <a:schemeClr val="dk1"/>
                </a:solidFill>
                <a:effectLst/>
                <a:latin typeface="Calibri"/>
                <a:ea typeface="Calibri"/>
                <a:cs typeface="Calibri"/>
                <a:sym typeface="Calibri"/>
              </a:rPr>
              <a:t>Activity: Supporting and developing clubs (15 minutes)</a:t>
            </a:r>
          </a:p>
          <a:p>
            <a:endParaRPr lang="en-CA" sz="1200" b="0" i="0" u="none" strike="noStrike" cap="none" dirty="0">
              <a:solidFill>
                <a:schemeClr val="dk1"/>
              </a:solidFill>
              <a:effectLst/>
              <a:latin typeface="Calibri"/>
              <a:ea typeface="Calibri"/>
              <a:cs typeface="Calibri"/>
              <a:sym typeface="Calibri"/>
            </a:endParaRPr>
          </a:p>
          <a:p>
            <a:r>
              <a:rPr lang="x-none" sz="1200" b="0" i="0" u="none" strike="noStrike" cap="none">
                <a:solidFill>
                  <a:schemeClr val="dk1"/>
                </a:solidFill>
                <a:effectLst/>
                <a:latin typeface="Calibri"/>
                <a:ea typeface="Calibri"/>
                <a:cs typeface="Calibri"/>
                <a:sym typeface="Calibri"/>
              </a:rPr>
              <a:t>In this activity, </a:t>
            </a:r>
            <a:r>
              <a:rPr lang="en-US" sz="1200" b="0" i="0" u="none" strike="noStrike" cap="none" dirty="0">
                <a:solidFill>
                  <a:schemeClr val="dk1"/>
                </a:solidFill>
                <a:effectLst/>
                <a:latin typeface="Calibri"/>
                <a:ea typeface="Calibri"/>
                <a:cs typeface="Calibri"/>
                <a:sym typeface="Calibri"/>
              </a:rPr>
              <a:t>participants will determine how they can support existing clubs and develop new clubs in their districts. </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Divide participants into groups of 2-3 people.</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Assign one scenario to each group.</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Ask each group to read the scenario, then allow participants 5 minutes to answer the questions that follow the scenarios.</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After 7-8 minutes, ask for responses for each Scenario.  Ask all groups that shared same one to comment (allow 2 min per scenario). </a:t>
            </a:r>
            <a:endParaRPr lang="en-CA"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Depending on what strategies participants suggest, refer them to a resource that can help them, such as the </a:t>
            </a:r>
            <a:r>
              <a:rPr lang="en-US" sz="1200" b="0" i="0" u="sng" strike="noStrike" cap="none" dirty="0">
                <a:solidFill>
                  <a:schemeClr val="dk1"/>
                </a:solidFill>
                <a:effectLst/>
                <a:latin typeface="Calibri"/>
                <a:ea typeface="Calibri"/>
                <a:cs typeface="Calibri"/>
                <a:sym typeface="Calibri"/>
                <a:hlinkClick r:id="rId3"/>
              </a:rPr>
              <a:t>Membership</a:t>
            </a:r>
            <a:r>
              <a:rPr lang="en-US" sz="1200" b="0" i="0" u="none" strike="noStrike" cap="none" dirty="0">
                <a:solidFill>
                  <a:schemeClr val="dk1"/>
                </a:solidFill>
                <a:effectLst/>
                <a:latin typeface="Calibri"/>
                <a:ea typeface="Calibri"/>
                <a:cs typeface="Calibri"/>
                <a:sym typeface="Calibri"/>
              </a:rPr>
              <a:t> page on My Rotary or the </a:t>
            </a:r>
            <a:r>
              <a:rPr lang="en-US" sz="1200" b="0" i="0" u="sng" strike="noStrike" cap="none" dirty="0">
                <a:solidFill>
                  <a:schemeClr val="dk1"/>
                </a:solidFill>
                <a:effectLst/>
                <a:latin typeface="Calibri"/>
                <a:ea typeface="Calibri"/>
                <a:cs typeface="Calibri"/>
                <a:sym typeface="Calibri"/>
                <a:hlinkClick r:id="rId4"/>
              </a:rPr>
              <a:t>Starting a Club</a:t>
            </a:r>
            <a:r>
              <a:rPr lang="en-US" sz="1200" b="0" i="0" u="none" strike="noStrike" cap="none" dirty="0">
                <a:solidFill>
                  <a:schemeClr val="dk1"/>
                </a:solidFill>
                <a:effectLst/>
                <a:latin typeface="Calibri"/>
                <a:ea typeface="Calibri"/>
                <a:cs typeface="Calibri"/>
                <a:sym typeface="Calibri"/>
              </a:rPr>
              <a:t> or </a:t>
            </a:r>
            <a:r>
              <a:rPr lang="en-US" sz="1200" b="0" i="0" u="sng" strike="noStrike" cap="none" dirty="0">
                <a:solidFill>
                  <a:schemeClr val="dk1"/>
                </a:solidFill>
                <a:effectLst/>
                <a:latin typeface="Calibri"/>
                <a:ea typeface="Calibri"/>
                <a:cs typeface="Calibri"/>
                <a:sym typeface="Calibri"/>
                <a:hlinkClick r:id="rId5"/>
              </a:rPr>
              <a:t>Nurturing New Clubs</a:t>
            </a:r>
            <a:r>
              <a:rPr lang="en-US" sz="1200" b="0" i="0" u="none" strike="noStrike" cap="none" dirty="0">
                <a:solidFill>
                  <a:schemeClr val="dk1"/>
                </a:solidFill>
                <a:effectLst/>
                <a:latin typeface="Calibri"/>
                <a:ea typeface="Calibri"/>
                <a:cs typeface="Calibri"/>
                <a:sym typeface="Calibri"/>
              </a:rPr>
              <a:t> courses in the Learning Center.</a:t>
            </a:r>
            <a:endParaRPr lang="en-CA"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377" name="Google Shape;37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extLst>
      <p:ext uri="{BB962C8B-B14F-4D97-AF65-F5344CB8AC3E}">
        <p14:creationId xmlns:p14="http://schemas.microsoft.com/office/powerpoint/2010/main" val="4492606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b="1" dirty="0">
                <a:solidFill>
                  <a:schemeClr val="dk1"/>
                </a:solidFill>
                <a:latin typeface="Calibri"/>
                <a:ea typeface="Calibri"/>
                <a:cs typeface="Calibri"/>
                <a:sym typeface="Calibri"/>
              </a:rPr>
              <a:t>Review &amp; Reflection – HERB (5 </a:t>
            </a:r>
            <a:r>
              <a:rPr lang="en-US" sz="1200" b="1">
                <a:solidFill>
                  <a:schemeClr val="dk1"/>
                </a:solidFill>
                <a:latin typeface="Calibri"/>
                <a:ea typeface="Calibri"/>
                <a:cs typeface="Calibri"/>
                <a:sym typeface="Calibri"/>
              </a:rPr>
              <a:t>min)</a:t>
            </a:r>
          </a:p>
          <a:p>
            <a:pPr marL="0" lvl="0" indent="0" algn="l" rtl="0">
              <a:spcBef>
                <a:spcPts val="0"/>
              </a:spcBef>
              <a:spcAft>
                <a:spcPts val="0"/>
              </a:spcAft>
              <a:buClr>
                <a:schemeClr val="dk1"/>
              </a:buClr>
              <a:buSzPts val="1200"/>
              <a:buFont typeface="Arial"/>
              <a:buNone/>
            </a:pPr>
            <a:endParaRPr dirty="0"/>
          </a:p>
          <a:p>
            <a:pPr lvl="0"/>
            <a:r>
              <a:rPr lang="x-none" sz="1200" b="0" i="0" u="none" strike="noStrike" cap="none">
                <a:solidFill>
                  <a:schemeClr val="dk1"/>
                </a:solidFill>
                <a:effectLst/>
                <a:latin typeface="Calibri"/>
                <a:ea typeface="Calibri"/>
                <a:cs typeface="Calibri"/>
                <a:sym typeface="Calibri"/>
              </a:rPr>
              <a:t>Ask if </a:t>
            </a:r>
            <a:r>
              <a:rPr lang="en-US" sz="1200" b="0" i="0" u="none" strike="noStrike" cap="none" dirty="0">
                <a:solidFill>
                  <a:schemeClr val="dk1"/>
                </a:solidFill>
                <a:effectLst/>
                <a:latin typeface="Calibri"/>
                <a:ea typeface="Calibri"/>
                <a:cs typeface="Calibri"/>
                <a:sym typeface="Calibri"/>
              </a:rPr>
              <a:t>there are any</a:t>
            </a:r>
            <a:r>
              <a:rPr lang="x-none" sz="1200" b="0" i="0" u="none" strike="noStrike" cap="none">
                <a:solidFill>
                  <a:schemeClr val="dk1"/>
                </a:solidFill>
                <a:effectLst/>
                <a:latin typeface="Calibri"/>
                <a:ea typeface="Calibri"/>
                <a:cs typeface="Calibri"/>
                <a:sym typeface="Calibri"/>
              </a:rPr>
              <a:t> questions.</a:t>
            </a:r>
            <a:endParaRPr lang="en-CA" sz="1400" b="0" i="0" u="none" strike="noStrike" cap="none" dirty="0">
              <a:solidFill>
                <a:schemeClr val="dk1"/>
              </a:solidFill>
              <a:effectLst/>
              <a:latin typeface="Calibri"/>
              <a:ea typeface="Calibri"/>
              <a:cs typeface="Calibri"/>
              <a:sym typeface="Calibri"/>
            </a:endParaRPr>
          </a:p>
          <a:p>
            <a:pPr lvl="0"/>
            <a:r>
              <a:rPr lang="x-none" sz="1200" b="0" i="0" u="none" strike="noStrike" cap="none">
                <a:solidFill>
                  <a:schemeClr val="dk1"/>
                </a:solidFill>
                <a:effectLst/>
                <a:latin typeface="Calibri"/>
                <a:ea typeface="Calibri"/>
                <a:cs typeface="Calibri"/>
                <a:sym typeface="Calibri"/>
              </a:rPr>
              <a:t>Review the learning objectives </a:t>
            </a:r>
            <a:r>
              <a:rPr lang="en-CA" sz="1200" b="0" i="0" u="none" strike="noStrike" cap="none" dirty="0">
                <a:solidFill>
                  <a:schemeClr val="dk1"/>
                </a:solidFill>
                <a:effectLst/>
                <a:latin typeface="Calibri"/>
                <a:ea typeface="Calibri"/>
                <a:cs typeface="Calibri"/>
                <a:sym typeface="Calibri"/>
              </a:rPr>
              <a:t>(WB-16) </a:t>
            </a:r>
            <a:r>
              <a:rPr lang="x-none" sz="1200" b="0" i="0" u="none" strike="noStrike" cap="none">
                <a:solidFill>
                  <a:schemeClr val="dk1"/>
                </a:solidFill>
                <a:effectLst/>
                <a:latin typeface="Calibri"/>
                <a:ea typeface="Calibri"/>
                <a:cs typeface="Calibri"/>
                <a:sym typeface="Calibri"/>
              </a:rPr>
              <a:t>to ensure that all topics were covered sufficiently.</a:t>
            </a:r>
            <a:endParaRPr lang="en-CA" sz="14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Allow participants 2 minutes to respond to these reflection questions in their workbooks: </a:t>
            </a:r>
            <a:endParaRPr lang="en-CA" sz="12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How and when would you follow up with the club to determine whether it tried your suggestions and made any progress?</a:t>
            </a:r>
            <a:endParaRPr lang="en-CA" sz="1200" b="0" i="0" u="none" strike="noStrike" cap="none" dirty="0">
              <a:solidFill>
                <a:schemeClr val="dk1"/>
              </a:solidFill>
              <a:effectLst/>
              <a:latin typeface="Calibri"/>
              <a:ea typeface="Calibri"/>
              <a:cs typeface="Calibri"/>
              <a:sym typeface="Calibri"/>
            </a:endParaRPr>
          </a:p>
          <a:p>
            <a:pPr lvl="1"/>
            <a:r>
              <a:rPr lang="en-US" sz="1200" b="0" i="0" u="none" strike="noStrike" cap="none" dirty="0">
                <a:solidFill>
                  <a:schemeClr val="dk1"/>
                </a:solidFill>
                <a:effectLst/>
                <a:latin typeface="Calibri"/>
                <a:ea typeface="Calibri"/>
                <a:cs typeface="Calibri"/>
                <a:sym typeface="Calibri"/>
              </a:rPr>
              <a:t>What do you think will make more of an impact on membership in your district — improving the experience in existing clubs, or developing new clubs? Why?</a:t>
            </a:r>
            <a:endParaRPr lang="en-CA" sz="1200" b="0" i="0" u="none" strike="noStrike" cap="none" dirty="0">
              <a:solidFill>
                <a:schemeClr val="dk1"/>
              </a:solidFill>
              <a:effectLst/>
              <a:latin typeface="Calibri"/>
              <a:ea typeface="Calibri"/>
              <a:cs typeface="Calibri"/>
              <a:sym typeface="Calibri"/>
            </a:endParaRPr>
          </a:p>
        </p:txBody>
      </p:sp>
      <p:sp>
        <p:nvSpPr>
          <p:cNvPr id="563" name="Google Shape;56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extLst>
      <p:ext uri="{BB962C8B-B14F-4D97-AF65-F5344CB8AC3E}">
        <p14:creationId xmlns:p14="http://schemas.microsoft.com/office/powerpoint/2010/main" val="17318534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 Sue &amp; Peter with Drew</a:t>
            </a:r>
          </a:p>
          <a:p>
            <a:pPr marL="0" indent="0"/>
            <a:r>
              <a:rPr lang="en-US" b="1" dirty="0"/>
              <a:t>(30 mins total) </a:t>
            </a:r>
          </a:p>
          <a:p>
            <a:pPr marL="0" indent="0"/>
            <a:r>
              <a:rPr lang="en-US" b="1" dirty="0"/>
              <a:t>Round-robin Q&amp;A with Drew</a:t>
            </a:r>
            <a:r>
              <a:rPr lang="en-US" dirty="0"/>
              <a:t>, working from selected Question Cards submitted by DGE's during session 8</a:t>
            </a:r>
          </a:p>
          <a:p>
            <a:pPr marL="0" indent="0"/>
            <a:endParaRPr lang="en-US" dirty="0"/>
          </a:p>
          <a:p>
            <a:pPr marL="0" indent="0"/>
            <a:r>
              <a:rPr lang="en-US" b="1" dirty="0"/>
              <a:t>Louis</a:t>
            </a:r>
          </a:p>
          <a:p>
            <a:pPr marL="0" indent="0"/>
            <a:r>
              <a:rPr lang="en-US" dirty="0"/>
              <a:t>It is now my pleasure to introduce the man that needs no introduction, our friend and RI Director, Drew Kessler.</a:t>
            </a:r>
          </a:p>
          <a:p>
            <a:pPr marL="0" indent="0"/>
            <a:endParaRPr lang="en-US" dirty="0"/>
          </a:p>
          <a:p>
            <a:pPr marL="0" indent="0"/>
            <a:r>
              <a:rPr lang="en-US" dirty="0"/>
              <a:t>Drew, we've asked the </a:t>
            </a:r>
            <a:r>
              <a:rPr lang="en-US" b="1" dirty="0"/>
              <a:t>DGE's to prepare and submit questions for you</a:t>
            </a:r>
            <a:r>
              <a:rPr lang="en-US" dirty="0"/>
              <a:t>, suggesting that they do so after your inspiring presentation last evening, and then </a:t>
            </a:r>
            <a:r>
              <a:rPr lang="en-US" b="1" dirty="0"/>
              <a:t>Sue, Peter and I have chosen</a:t>
            </a:r>
            <a:r>
              <a:rPr lang="en-US" dirty="0"/>
              <a:t> (</a:t>
            </a:r>
            <a:r>
              <a:rPr lang="en-US" i="1" dirty="0"/>
              <a:t>somewhat at random, frankly</a:t>
            </a:r>
            <a:r>
              <a:rPr lang="en-US" dirty="0"/>
              <a:t>) those that we thought were interesting, insightful, and/or maybe even potentially a little bit embarrassing (</a:t>
            </a:r>
            <a:r>
              <a:rPr lang="en-US" i="1" dirty="0"/>
              <a:t>hopefully, but I know that you're nearly impossible to embarrass)</a:t>
            </a:r>
            <a:r>
              <a:rPr lang="en-US" dirty="0"/>
              <a:t>.  So here goes...</a:t>
            </a:r>
          </a:p>
          <a:p>
            <a:pPr marL="0" indent="0"/>
            <a:endParaRPr lang="en-US" dirty="0"/>
          </a:p>
          <a:p>
            <a:pPr marL="0" indent="0"/>
            <a:r>
              <a:rPr lang="en-US" dirty="0"/>
              <a:t>Take turns, Louis, Sue, Peter, etc. until we're out of time!</a:t>
            </a:r>
          </a:p>
          <a:p>
            <a:pPr marL="0" indent="0"/>
            <a:r>
              <a:rPr lang="en-US" dirty="0"/>
              <a:t>If possible, allow the DGE's to ask their questions directly.</a:t>
            </a:r>
          </a:p>
          <a:p>
            <a:pPr marL="0" indent="0"/>
            <a:endParaRPr lang="en-US" dirty="0"/>
          </a:p>
          <a:p>
            <a:pPr marL="0" indent="0"/>
            <a:r>
              <a:rPr lang="en-US" b="1" dirty="0"/>
              <a:t>THANK YOU DREW!</a:t>
            </a:r>
            <a:r>
              <a:rPr lang="en-US" dirty="0"/>
              <a:t>  That was fantastic, of course!</a:t>
            </a:r>
          </a:p>
          <a:p>
            <a:pPr marL="0" indent="0"/>
            <a:endParaRPr lang="en-US" dirty="0"/>
          </a:p>
          <a:p>
            <a:pPr marL="0" indent="0"/>
            <a:endParaRPr lang="en-US" dirty="0"/>
          </a:p>
        </p:txBody>
      </p:sp>
      <p:sp>
        <p:nvSpPr>
          <p:cNvPr id="765" name="Google Shape;765;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a:t>
            </a:r>
            <a:endParaRPr lang="en-US" dirty="0"/>
          </a:p>
          <a:p>
            <a:pPr marL="0" indent="0"/>
            <a:r>
              <a:rPr lang="en-US" dirty="0"/>
              <a:t>We will now break for </a:t>
            </a:r>
            <a:r>
              <a:rPr lang="en-US" b="1" dirty="0"/>
              <a:t>Lunch</a:t>
            </a:r>
            <a:r>
              <a:rPr lang="en-US" b="1" i="1" dirty="0"/>
              <a:t>,</a:t>
            </a:r>
            <a:r>
              <a:rPr lang="en-US" b="1" dirty="0"/>
              <a:t> where our featured Speaker is Taylor Huie</a:t>
            </a:r>
            <a:r>
              <a:rPr lang="en-US" dirty="0"/>
              <a:t>, a dynamic young Rotary leader from Kalamazoo, Michigan in District 6360.</a:t>
            </a:r>
          </a:p>
          <a:p>
            <a:pPr marL="0" indent="0"/>
            <a:r>
              <a:rPr lang="en-US" dirty="0"/>
              <a:t>After lunch, DGE's return here to A+B.</a:t>
            </a:r>
          </a:p>
          <a:p>
            <a:pPr marL="0" indent="0"/>
            <a:r>
              <a:rPr lang="en-US" dirty="0"/>
              <a:t>Remember to </a:t>
            </a:r>
            <a:r>
              <a:rPr lang="en-US" b="1" dirty="0"/>
              <a:t>rearrange yourselves </a:t>
            </a:r>
            <a:r>
              <a:rPr lang="en-US" dirty="0"/>
              <a:t>so that you're sitting with some fellow DGE's with whom you've not yet sat during GETS.</a:t>
            </a:r>
          </a:p>
          <a:p>
            <a:pPr marL="0" indent="0"/>
            <a:endParaRPr lang="en-US" dirty="0"/>
          </a:p>
          <a:p>
            <a:pPr marL="0" indent="0"/>
            <a:r>
              <a:rPr lang="en-US" b="1" dirty="0"/>
              <a:t>Be back in your seats ready to roll </a:t>
            </a:r>
            <a:r>
              <a:rPr lang="en-US" b="1" u="sng" dirty="0"/>
              <a:t>BEFORE</a:t>
            </a:r>
            <a:r>
              <a:rPr lang="en-US" b="1" dirty="0"/>
              <a:t> NLT 2:00pm </a:t>
            </a:r>
          </a:p>
          <a:p>
            <a:pPr marL="0" indent="0"/>
            <a:r>
              <a:rPr lang="en-US" dirty="0"/>
              <a:t>because we have </a:t>
            </a:r>
            <a:r>
              <a:rPr lang="en-US" b="1" dirty="0"/>
              <a:t>three TRF Trustees joining us</a:t>
            </a:r>
            <a:r>
              <a:rPr lang="en-US" dirty="0"/>
              <a:t> immediately after Lunch! </a:t>
            </a:r>
            <a:endParaRPr lang="en-US"/>
          </a:p>
          <a:p>
            <a:pPr marL="0" indent="0"/>
            <a:endParaRPr lang="en-US" dirty="0"/>
          </a:p>
          <a:p>
            <a:pPr marL="0" indent="0"/>
            <a:r>
              <a:rPr lang="en-US" b="1" dirty="0"/>
              <a:t>Next session: </a:t>
            </a:r>
            <a:endParaRPr lang="en-US" dirty="0"/>
          </a:p>
          <a:p>
            <a:pPr marL="0" indent="0"/>
            <a:r>
              <a:rPr lang="en-US" b="1" dirty="0"/>
              <a:t>Supporting the Rotary Foundation</a:t>
            </a:r>
            <a:r>
              <a:rPr lang="en-US" dirty="0"/>
              <a:t> led by Louis &amp; RRFC Eileen Rau, the third of our Regional Reps for today.</a:t>
            </a:r>
          </a:p>
          <a:p>
            <a:pPr marL="0" indent="0"/>
            <a:r>
              <a:rPr lang="en-US" b="1" dirty="0"/>
              <a:t>With Special Guests, TRF Trustees</a:t>
            </a:r>
            <a:r>
              <a:rPr lang="en-US" dirty="0"/>
              <a:t> Akiri Miki, Dean Rohrs and Marty Helman  </a:t>
            </a:r>
          </a:p>
        </p:txBody>
      </p:sp>
      <p:sp>
        <p:nvSpPr>
          <p:cNvPr id="765" name="Google Shape;765;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5808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b="1" dirty="0"/>
              <a:t>Louis (5 mins, </a:t>
            </a:r>
            <a:r>
              <a:rPr lang="en-US" dirty="0"/>
              <a:t>2 slides + up to </a:t>
            </a:r>
            <a:r>
              <a:rPr lang="en-US" b="1" dirty="0"/>
              <a:t>15 mins</a:t>
            </a:r>
            <a:r>
              <a:rPr lang="en-US" dirty="0"/>
              <a:t> for Eileen &amp; the Trustees)</a:t>
            </a:r>
          </a:p>
          <a:p>
            <a:pPr marL="0" indent="0"/>
            <a:endParaRPr lang="en-US" dirty="0"/>
          </a:p>
          <a:p>
            <a:pPr marL="0"/>
            <a:r>
              <a:rPr lang="en-US" b="1" dirty="0"/>
              <a:t>Introduction</a:t>
            </a:r>
            <a:endParaRPr lang="en-US" dirty="0"/>
          </a:p>
          <a:p>
            <a:pPr marL="0"/>
            <a:r>
              <a:rPr lang="en-US" dirty="0"/>
              <a:t>Welcome back from lunch everyone!  Isn't Taylor Huie an incredible young Rotarian!</a:t>
            </a:r>
          </a:p>
          <a:p>
            <a:pPr marL="0"/>
            <a:r>
              <a:rPr lang="en-US" dirty="0"/>
              <a:t>Our next session, from</a:t>
            </a:r>
            <a:r>
              <a:rPr lang="en-US" b="1" dirty="0"/>
              <a:t> page 15</a:t>
            </a:r>
            <a:r>
              <a:rPr lang="en-US" dirty="0"/>
              <a:t> of your Workbook, is </a:t>
            </a:r>
            <a:r>
              <a:rPr lang="en-US" b="1" dirty="0"/>
              <a:t>Supporting The Rotary Foundation</a:t>
            </a:r>
            <a:r>
              <a:rPr lang="en-US" dirty="0"/>
              <a:t>, and as you can see we have many </a:t>
            </a:r>
            <a:r>
              <a:rPr lang="en-US" b="1" dirty="0"/>
              <a:t>very special TRF guests </a:t>
            </a:r>
            <a:r>
              <a:rPr lang="en-US" dirty="0"/>
              <a:t>here for this session; I've been thinking of them as </a:t>
            </a:r>
            <a:r>
              <a:rPr lang="en-US" b="1" dirty="0"/>
              <a:t>Eileen &amp; The Trustees</a:t>
            </a:r>
            <a:r>
              <a:rPr lang="en-US" dirty="0"/>
              <a:t> (</a:t>
            </a:r>
            <a:r>
              <a:rPr lang="en-US" i="1" dirty="0"/>
              <a:t>it </a:t>
            </a:r>
            <a:r>
              <a:rPr lang="en-US" i="1" dirty="0" err="1"/>
              <a:t>kinda</a:t>
            </a:r>
            <a:r>
              <a:rPr lang="en-US" i="1" dirty="0"/>
              <a:t>' sounds like a 60's Motown group doesn't it...?)</a:t>
            </a:r>
          </a:p>
          <a:p>
            <a:pPr marL="0"/>
            <a:endParaRPr lang="en-US" dirty="0"/>
          </a:p>
          <a:p>
            <a:pPr marL="0"/>
            <a:r>
              <a:rPr lang="en-US" dirty="0"/>
              <a:t>I'm going to </a:t>
            </a:r>
            <a:r>
              <a:rPr lang="en-US" b="1" dirty="0"/>
              <a:t>ask Eileen to introduce our Guests, and we'll hear from them in just a moment,</a:t>
            </a:r>
            <a:endParaRPr lang="en-US" dirty="0"/>
          </a:p>
          <a:p>
            <a:pPr marL="0"/>
            <a:r>
              <a:rPr lang="en-US" dirty="0"/>
              <a:t>but before she does, let's preview our </a:t>
            </a:r>
            <a:r>
              <a:rPr lang="en-US" b="1" dirty="0"/>
              <a:t>Learning Objectives</a:t>
            </a:r>
            <a:r>
              <a:rPr lang="en-US" dirty="0"/>
              <a:t> for this session...</a:t>
            </a:r>
            <a:endParaRPr dirty="0"/>
          </a:p>
        </p:txBody>
      </p:sp>
      <p:sp>
        <p:nvSpPr>
          <p:cNvPr id="781" name="Google Shape;781;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 </a:t>
            </a:r>
            <a:r>
              <a:rPr lang="en-US" dirty="0"/>
              <a:t>(</a:t>
            </a:r>
            <a:r>
              <a:rPr lang="en-US" i="1" dirty="0"/>
              <a:t>continued 5 mins Intro</a:t>
            </a:r>
            <a:r>
              <a:rPr lang="en-US" dirty="0"/>
              <a:t>)</a:t>
            </a:r>
          </a:p>
          <a:p>
            <a:pPr marL="0" indent="0"/>
            <a:r>
              <a:rPr lang="en-US" b="1" dirty="0"/>
              <a:t>Learning Objectives</a:t>
            </a:r>
          </a:p>
          <a:p>
            <a:pPr marL="0" indent="0"/>
            <a:r>
              <a:rPr lang="en-US" i="1" dirty="0"/>
              <a:t>Can I get two volunteers (remember they're in your Workbook on page 15)? </a:t>
            </a:r>
          </a:p>
          <a:p>
            <a:pPr marL="0" indent="0"/>
            <a:r>
              <a:rPr lang="en-US" dirty="0"/>
              <a:t>At the conclusion of this session, participants will be able to:</a:t>
            </a:r>
            <a:endParaRPr lang="en-US" i="1" dirty="0"/>
          </a:p>
          <a:p>
            <a:pPr marL="171450" indent="-171450">
              <a:buChar char="•"/>
            </a:pPr>
            <a:r>
              <a:rPr lang="en-US" b="1" dirty="0"/>
              <a:t>Support and recognize giving to The Rotary Foundation.</a:t>
            </a:r>
          </a:p>
          <a:p>
            <a:pPr marL="171450" indent="-171450">
              <a:buChar char="•"/>
            </a:pPr>
            <a:r>
              <a:rPr lang="en-US" b="1" dirty="0"/>
              <a:t>Build support for District Grants and Global Grants.</a:t>
            </a:r>
          </a:p>
          <a:p>
            <a:pPr marL="171450" indent="-171450">
              <a:buChar char="•"/>
            </a:pPr>
            <a:endParaRPr lang="en-US" dirty="0"/>
          </a:p>
          <a:p>
            <a:pPr marL="0" indent="0"/>
            <a:r>
              <a:rPr lang="en-US" dirty="0"/>
              <a:t>Thank you!  So those are our Objectives for this session, BUT FIRST,</a:t>
            </a:r>
          </a:p>
          <a:p>
            <a:pPr marL="0" indent="0"/>
            <a:endParaRPr lang="en-US" dirty="0"/>
          </a:p>
          <a:p>
            <a:pPr marL="0" indent="0"/>
            <a:r>
              <a:rPr lang="en-US" b="1" dirty="0"/>
              <a:t>Eileen, could you please introduce yourself and our guests?</a:t>
            </a:r>
          </a:p>
          <a:p>
            <a:pPr marL="0" indent="0"/>
            <a:r>
              <a:rPr lang="en-US" b="1" dirty="0"/>
              <a:t>(up to 15 mins)</a:t>
            </a:r>
            <a:r>
              <a:rPr lang="en-US" dirty="0"/>
              <a:t> RRFC Eileen describes her role, and then introduces and turns it over to TRF Trustees:</a:t>
            </a:r>
          </a:p>
          <a:p>
            <a:pPr marL="0" indent="0"/>
            <a:r>
              <a:rPr lang="en-US" b="1" dirty="0"/>
              <a:t>Akira Miki</a:t>
            </a:r>
            <a:r>
              <a:rPr lang="en-US" dirty="0"/>
              <a:t>: Trustee 2021-25, Rotary Club of Himeji, Japan</a:t>
            </a:r>
          </a:p>
          <a:p>
            <a:pPr marL="0" indent="0"/>
            <a:r>
              <a:rPr lang="en-US" dirty="0" err="1"/>
              <a:t>Hendreen</a:t>
            </a:r>
            <a:r>
              <a:rPr lang="en-US" dirty="0"/>
              <a:t> </a:t>
            </a:r>
            <a:r>
              <a:rPr lang="en-US" b="1" dirty="0"/>
              <a:t>Dean Rohrs</a:t>
            </a:r>
            <a:r>
              <a:rPr lang="en-US" dirty="0"/>
              <a:t>: Trustee 2020-23, Rotary Club of Langley Central, British Columbia, Canada</a:t>
            </a:r>
          </a:p>
          <a:p>
            <a:pPr marL="0" indent="0"/>
            <a:r>
              <a:rPr lang="en-US" dirty="0"/>
              <a:t>Martha</a:t>
            </a:r>
            <a:r>
              <a:rPr lang="en-US" b="1" dirty="0"/>
              <a:t> (Marty) Peak Helman</a:t>
            </a:r>
            <a:r>
              <a:rPr lang="en-US" dirty="0"/>
              <a:t>: Rotary Club of Boothbay Harbor, Maine, USA</a:t>
            </a:r>
          </a:p>
        </p:txBody>
      </p:sp>
      <p:sp>
        <p:nvSpPr>
          <p:cNvPr id="797" name="Google Shape;797;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a:t>
            </a:r>
            <a:r>
              <a:rPr lang="en-US" i="1" dirty="0"/>
              <a:t> (as/if time allows)</a:t>
            </a:r>
            <a:endParaRPr lang="en-US" b="1" i="1" dirty="0"/>
          </a:p>
        </p:txBody>
      </p:sp>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 (25mins)</a:t>
            </a:r>
            <a:endParaRPr lang="en-US" dirty="0"/>
          </a:p>
          <a:p>
            <a:pPr marL="0" indent="0"/>
            <a:r>
              <a:rPr lang="en-US" b="1" dirty="0"/>
              <a:t>Opening question </a:t>
            </a:r>
          </a:p>
          <a:p>
            <a:pPr marL="171450" indent="-171450">
              <a:buChar char="•"/>
            </a:pPr>
            <a:r>
              <a:rPr lang="en-US" dirty="0"/>
              <a:t>How can you show donors that their contributions to the Foundation will contribute to lasting change?</a:t>
            </a:r>
          </a:p>
          <a:p>
            <a:pPr marL="171450" indent="-171450">
              <a:buChar char="•"/>
            </a:pPr>
            <a:endParaRPr lang="en-US" dirty="0"/>
          </a:p>
          <a:p>
            <a:pPr marL="0" indent="0"/>
            <a:r>
              <a:rPr lang="en-US" b="1" dirty="0"/>
              <a:t>Key points</a:t>
            </a:r>
            <a:r>
              <a:rPr lang="en-US" dirty="0"/>
              <a:t> </a:t>
            </a:r>
          </a:p>
          <a:p>
            <a:pPr marL="171450" indent="-171450">
              <a:buChar char="•"/>
            </a:pPr>
            <a:r>
              <a:rPr lang="en-US" dirty="0"/>
              <a:t>The Rotary Foundation can help your District </a:t>
            </a:r>
            <a:r>
              <a:rPr lang="en-US" b="1" dirty="0"/>
              <a:t>make a difference in your community </a:t>
            </a:r>
            <a:r>
              <a:rPr lang="en-US" dirty="0"/>
              <a:t>and the world. </a:t>
            </a:r>
          </a:p>
          <a:p>
            <a:pPr>
              <a:buChar char="•"/>
            </a:pPr>
            <a:r>
              <a:rPr lang="en-US" dirty="0"/>
              <a:t>Contributions to the Annual Fund are used to improve communities around the world. </a:t>
            </a:r>
          </a:p>
          <a:p>
            <a:pPr>
              <a:buChar char="•"/>
            </a:pPr>
            <a:r>
              <a:rPr lang="en-US" dirty="0"/>
              <a:t>Contributions to the PolioPlus Fund </a:t>
            </a:r>
          </a:p>
          <a:p>
            <a:pPr marL="171450" indent="-171450">
              <a:buChar char="•"/>
            </a:pPr>
            <a:r>
              <a:rPr lang="en-US" dirty="0"/>
              <a:t>Rotary hopes to build the Endowment to $2.025 billion by 2025 to ensure that members have the resources they need for meaningful projects year after year. </a:t>
            </a:r>
          </a:p>
          <a:p>
            <a:pPr marL="171450" indent="-171450">
              <a:buChar char="•"/>
            </a:pPr>
            <a:r>
              <a:rPr lang="en-US" dirty="0"/>
              <a:t>Remember to </a:t>
            </a:r>
            <a:r>
              <a:rPr lang="en-US" b="1" dirty="0"/>
              <a:t>show appreciation</a:t>
            </a:r>
            <a:r>
              <a:rPr lang="en-US" dirty="0"/>
              <a:t> for donors’ gifts.  Use club visits, the district conference, and other events to recognize and appreciate donors.</a:t>
            </a:r>
          </a:p>
          <a:p>
            <a:pPr marL="0" indent="0"/>
            <a:endParaRPr lang="en-US" dirty="0"/>
          </a:p>
          <a:p>
            <a:pPr marL="0" indent="0"/>
            <a:r>
              <a:rPr lang="en-US" b="1" dirty="0"/>
              <a:t>Discussion questions</a:t>
            </a:r>
            <a:r>
              <a:rPr lang="en-US" dirty="0"/>
              <a:t> </a:t>
            </a:r>
          </a:p>
          <a:p>
            <a:pPr marL="0" indent="0">
              <a:lnSpc>
                <a:spcPct val="90000"/>
              </a:lnSpc>
              <a:spcBef>
                <a:spcPts val="1000"/>
              </a:spcBef>
            </a:pPr>
            <a:r>
              <a:rPr lang="en-US" i="1" dirty="0"/>
              <a:t>See slide above</a:t>
            </a:r>
          </a:p>
        </p:txBody>
      </p:sp>
      <p:sp>
        <p:nvSpPr>
          <p:cNvPr id="797" name="Google Shape;797;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4229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Eileen (25mins)</a:t>
            </a:r>
            <a:endParaRPr lang="en-US" dirty="0"/>
          </a:p>
          <a:p>
            <a:pPr marL="0" indent="0"/>
            <a:r>
              <a:rPr lang="en-US" b="1" dirty="0"/>
              <a:t>Opening question </a:t>
            </a:r>
          </a:p>
          <a:p>
            <a:pPr marL="171450" indent="-171450">
              <a:buChar char="•"/>
            </a:pPr>
            <a:r>
              <a:rPr lang="en-US" dirty="0"/>
              <a:t>What is your district’s plan for spending current contributions three years from now?</a:t>
            </a:r>
          </a:p>
          <a:p>
            <a:pPr marL="171450" indent="-171450">
              <a:buChar char="•"/>
            </a:pPr>
            <a:endParaRPr lang="en-US" dirty="0"/>
          </a:p>
          <a:p>
            <a:pPr marL="0" indent="0"/>
            <a:r>
              <a:rPr lang="en-US" b="1" dirty="0"/>
              <a:t>Key points</a:t>
            </a:r>
            <a:r>
              <a:rPr lang="en-US" dirty="0"/>
              <a:t> </a:t>
            </a:r>
          </a:p>
          <a:p>
            <a:pPr marL="171450" indent="-171450">
              <a:buChar char="•"/>
            </a:pPr>
            <a:r>
              <a:rPr lang="en-US" dirty="0"/>
              <a:t>The district Rotary Foundation committee decides how DDF will be used. The district’s policy for DDF should be shared with clubs early and should encourage them to apply for grants to fund their efforts to improve the community. </a:t>
            </a:r>
          </a:p>
          <a:p>
            <a:pPr marL="171450" indent="-171450">
              <a:buChar char="•"/>
            </a:pPr>
            <a:r>
              <a:rPr lang="en-US" dirty="0"/>
              <a:t>Starting 1 July 2026, DDF that has been held for more than five years will be applied at the district’s discretion to PolioPlus, areas of focus, the Endowment, Rotary Peace Centers, the Disaster Response Fund, or the World Fund at the end of each Rotary year. Review the </a:t>
            </a:r>
            <a:r>
              <a:rPr lang="en-US" dirty="0">
                <a:hlinkClick r:id="rId3"/>
              </a:rPr>
              <a:t>changes to the funding model</a:t>
            </a:r>
            <a:r>
              <a:rPr lang="en-US" dirty="0"/>
              <a:t> on </a:t>
            </a:r>
            <a:r>
              <a:rPr lang="x-none"/>
              <a:t>My Rotary</a:t>
            </a:r>
            <a:r>
              <a:rPr lang="en-US" dirty="0"/>
              <a:t>.</a:t>
            </a:r>
          </a:p>
          <a:p>
            <a:pPr marL="171450" indent="-171450">
              <a:buChar char="•"/>
            </a:pPr>
            <a:r>
              <a:rPr lang="en-US" dirty="0"/>
              <a:t>Rotaract clubs can now serve as either international or host sponsors of global grants, if they have previously partnered with a Rotary club on a global grant project.</a:t>
            </a:r>
          </a:p>
          <a:p>
            <a:pPr marL="171450" indent="-171450">
              <a:buChar char="•"/>
            </a:pPr>
            <a:r>
              <a:rPr lang="en-US" dirty="0"/>
              <a:t>Rotary has also updated the areas of focus to better align with what Rotary members want to do. This includes the newest area of focus, environment, to support activities that strengthen the conservation and protection of natural resources, advance environmental sustainability, and foster harmony between people and the environment.</a:t>
            </a:r>
          </a:p>
          <a:p>
            <a:pPr marL="171450" indent="-171450">
              <a:buChar char="•"/>
            </a:pPr>
            <a:r>
              <a:rPr lang="en-US" dirty="0"/>
              <a:t>Just like you have a plan to manage your district’s finances, your process for handling Foundation funds should be fair and transparent. Having financial controls in place supports fundraising efforts, because it shows donors that the district has a plan for spending and reporting on the money raised.</a:t>
            </a:r>
          </a:p>
          <a:p>
            <a:pPr marL="171450" indent="-171450">
              <a:buChar char="•"/>
            </a:pPr>
            <a:r>
              <a:rPr lang="en-US" dirty="0"/>
              <a:t>Good stewardship of Foundation funds doesn’t simply mean verifying that payments are issued on time and accounts are managed appropriately. It also means using those funds to support meaningful projects with measurable outcomes.</a:t>
            </a:r>
          </a:p>
          <a:p>
            <a:pPr marL="0" indent="0"/>
            <a:endParaRPr lang="en-US" b="1" dirty="0"/>
          </a:p>
          <a:p>
            <a:pPr marL="0" indent="0"/>
            <a:r>
              <a:rPr lang="en-US" b="1" dirty="0"/>
              <a:t>Discussion questions </a:t>
            </a:r>
            <a:endParaRPr lang="en-US" dirty="0"/>
          </a:p>
          <a:p>
            <a:pPr marL="171450" indent="-171450">
              <a:buChar char="•"/>
            </a:pPr>
            <a:r>
              <a:rPr lang="x-none"/>
              <a:t>How does your district administer DDF? What aspects of your current policy work well? What do you plan to change, if anything?</a:t>
            </a:r>
            <a:endParaRPr lang="en-US"/>
          </a:p>
          <a:p>
            <a:pPr marL="171450" indent="-171450">
              <a:buChar char="•"/>
            </a:pPr>
            <a:r>
              <a:rPr lang="en-US" dirty="0"/>
              <a:t>When and how are clubs in your district </a:t>
            </a:r>
            <a:r>
              <a:rPr lang="x-none"/>
              <a:t>notified that DDF is available and that they may submit grant proposals to the district?</a:t>
            </a:r>
            <a:endParaRPr lang="en-US"/>
          </a:p>
          <a:p>
            <a:pPr marL="171450" indent="-171450">
              <a:buChar char="•"/>
            </a:pPr>
            <a:r>
              <a:rPr lang="en-US" dirty="0"/>
              <a:t>How can you encourage clubs to apply for district grants? </a:t>
            </a:r>
          </a:p>
          <a:p>
            <a:pPr marL="171450" indent="-171450">
              <a:buChar char="•"/>
            </a:pPr>
            <a:r>
              <a:rPr lang="en-US" dirty="0"/>
              <a:t>Have clubs in your district been involved in a global grant? How can you help those clubs tell their stories so that other clubs might want to pursue a global grant?</a:t>
            </a:r>
          </a:p>
          <a:p>
            <a:pPr marL="171450" indent="-171450">
              <a:buChar char="•"/>
            </a:pPr>
            <a:r>
              <a:rPr lang="en-US" dirty="0"/>
              <a:t>Are you aware of any Rotaract clubs in your district that might apply for a global grant? How can you help them with that process?</a:t>
            </a:r>
          </a:p>
          <a:p>
            <a:pPr marL="171450" indent="-171450">
              <a:buChar char="•"/>
            </a:pPr>
            <a:r>
              <a:rPr lang="en-US" dirty="0"/>
              <a:t>Have clubs in your district used any of the project planning resources available to them, such as The Rotary Foundation Cadre of Technical Advisers, district international service chairs, or Rotary Action Groups? How has access to those resources enhanced their projects?</a:t>
            </a:r>
          </a:p>
          <a:p>
            <a:pPr marL="171450" indent="-171450">
              <a:buChar char="•"/>
            </a:pPr>
            <a:r>
              <a:rPr lang="en-US" dirty="0"/>
              <a:t>How do you talk about Rotary’s areas of focus? Do the areas of focus influence how your district fundraises or chooses service projects? How does the new area of focus, environment, align with your clubs’ activities and interests? </a:t>
            </a:r>
          </a:p>
          <a:p>
            <a:pPr marL="171450" indent="-171450">
              <a:buChar char="•"/>
            </a:pPr>
            <a:r>
              <a:rPr lang="en-US" dirty="0"/>
              <a:t>How does your district ensure proper stewardship of Foundation funds? What processes are in place to help you ensure transparency? What processes would you like to have in place?</a:t>
            </a:r>
          </a:p>
          <a:p>
            <a:pPr marL="0" indent="0"/>
            <a:endParaRPr lang="en-US" b="1" dirty="0"/>
          </a:p>
          <a:p>
            <a:pPr marL="0" indent="0"/>
            <a:endParaRPr lang="en-US" b="1" dirty="0"/>
          </a:p>
        </p:txBody>
      </p:sp>
      <p:sp>
        <p:nvSpPr>
          <p:cNvPr id="805" name="Google Shape;80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b="1" dirty="0"/>
              <a:t>Louis (5+ mins</a:t>
            </a:r>
            <a:r>
              <a:rPr lang="en-US" dirty="0"/>
              <a:t>, depending upon Trustee's time)</a:t>
            </a:r>
            <a:endParaRPr lang="en-US"/>
          </a:p>
          <a:p>
            <a:pPr marL="0" indent="0"/>
            <a:r>
              <a:rPr lang="en-US" dirty="0"/>
              <a:t>Our Learning objectives were that at the conclusion of this session, participants would be able to:</a:t>
            </a:r>
          </a:p>
          <a:p>
            <a:pPr marL="171450" indent="-171450">
              <a:buFont typeface="Arial,Sans-Serif"/>
              <a:buChar char="•"/>
            </a:pPr>
            <a:r>
              <a:rPr lang="en-US" b="1" dirty="0"/>
              <a:t>Support and recognize giving to The Rotary Foundation.</a:t>
            </a:r>
            <a:endParaRPr lang="en-US" dirty="0"/>
          </a:p>
          <a:p>
            <a:pPr marL="171450" indent="-171450">
              <a:buFont typeface="Arial,Sans-Serif"/>
              <a:buChar char="•"/>
            </a:pPr>
            <a:r>
              <a:rPr lang="en-US" b="1" dirty="0"/>
              <a:t>Build support for District Grants and Global Grants.</a:t>
            </a:r>
            <a:endParaRPr lang="en-US" dirty="0"/>
          </a:p>
          <a:p>
            <a:pPr marL="171450" indent="-171450">
              <a:buFont typeface="Arial,Sans-Serif"/>
              <a:buChar char="•"/>
            </a:pPr>
            <a:endParaRPr lang="en-US" b="1" dirty="0"/>
          </a:p>
          <a:p>
            <a:pPr marL="0" indent="0"/>
            <a:r>
              <a:rPr lang="en-US" b="1" dirty="0"/>
              <a:t>Any final questions</a:t>
            </a:r>
            <a:r>
              <a:rPr lang="en-US" dirty="0"/>
              <a:t> on these Learning Objectives?</a:t>
            </a:r>
          </a:p>
          <a:p>
            <a:pPr marL="0" indent="0"/>
            <a:endParaRPr lang="en-US" dirty="0"/>
          </a:p>
          <a:p>
            <a:pPr marL="0" indent="0"/>
            <a:r>
              <a:rPr lang="en-US" i="1" dirty="0"/>
              <a:t>So as we close---take </a:t>
            </a:r>
            <a:r>
              <a:rPr lang="en-US" b="1" i="1" dirty="0"/>
              <a:t>2 minutes and reflect on the following questions in your Workbook: </a:t>
            </a:r>
            <a:endParaRPr lang="en-US" b="1" dirty="0"/>
          </a:p>
          <a:p>
            <a:pPr marL="171450" indent="-171450">
              <a:buFont typeface="Arial,Sans-Serif"/>
              <a:buChar char="•"/>
            </a:pPr>
            <a:r>
              <a:rPr lang="en-US" dirty="0"/>
              <a:t>Are there any opportunities to use DDF or Foundation funds that your district isn’t taking advantage of? </a:t>
            </a:r>
          </a:p>
          <a:p>
            <a:pPr marL="171450" indent="-171450">
              <a:buFont typeface="Arial,Sans-Serif"/>
              <a:buChar char="•"/>
            </a:pPr>
            <a:r>
              <a:rPr lang="en-US" dirty="0"/>
              <a:t>How will you raise awareness of, or take action on, these opportunities?</a:t>
            </a:r>
          </a:p>
          <a:p>
            <a:pPr marL="0" indent="0"/>
            <a:endParaRPr lang="en-US" dirty="0"/>
          </a:p>
        </p:txBody>
      </p:sp>
      <p:sp>
        <p:nvSpPr>
          <p:cNvPr id="814" name="Google Shape;814;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a:t>
            </a:r>
            <a:endParaRPr lang="en-US" dirty="0"/>
          </a:p>
          <a:p>
            <a:pPr marL="0" indent="0"/>
            <a:r>
              <a:rPr lang="en-US" dirty="0"/>
              <a:t>Thank YOU everyone, and particularly THANK YOU to our special guests, that was a GREAT session!</a:t>
            </a:r>
          </a:p>
          <a:p>
            <a:pPr marL="0" indent="0"/>
            <a:endParaRPr lang="en-US" dirty="0"/>
          </a:p>
          <a:p>
            <a:pPr marL="0" indent="0"/>
            <a:r>
              <a:rPr lang="en-US" dirty="0"/>
              <a:t>We now have a brief break</a:t>
            </a:r>
            <a:r>
              <a:rPr lang="en-US" i="1" dirty="0"/>
              <a:t> (scheduled for 15 minutes max)</a:t>
            </a:r>
            <a:r>
              <a:rPr lang="en-US" dirty="0"/>
              <a:t>, </a:t>
            </a:r>
          </a:p>
          <a:p>
            <a:pPr marL="0" indent="0"/>
            <a:r>
              <a:rPr lang="en-US" dirty="0"/>
              <a:t>DGE's return here to A+B, we'll be joined by our DGN peers, so arrange your stuff accordingly.</a:t>
            </a:r>
          </a:p>
          <a:p>
            <a:pPr marL="0" indent="0"/>
            <a:r>
              <a:rPr lang="en-US" b="1" dirty="0"/>
              <a:t>Be back in your seats ready to roll NLT 3:30pm</a:t>
            </a:r>
            <a:endParaRPr lang="en-US"/>
          </a:p>
          <a:p>
            <a:pPr marL="0" indent="0"/>
            <a:endParaRPr lang="en-US" b="1" dirty="0"/>
          </a:p>
          <a:p>
            <a:pPr marL="0" indent="0"/>
            <a:r>
              <a:rPr lang="en-US" b="1" dirty="0"/>
              <a:t>Next session: </a:t>
            </a:r>
            <a:endParaRPr lang="en-US" dirty="0"/>
          </a:p>
          <a:p>
            <a:pPr marL="0" indent="0"/>
            <a:r>
              <a:rPr lang="en-US" b="1" dirty="0"/>
              <a:t>From Plan to Action</a:t>
            </a:r>
            <a:r>
              <a:rPr lang="en-US" dirty="0"/>
              <a:t> led by Louis &amp; Tracey</a:t>
            </a:r>
          </a:p>
        </p:txBody>
      </p:sp>
      <p:sp>
        <p:nvSpPr>
          <p:cNvPr id="821" name="Google Shape;821;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Tracey</a:t>
            </a:r>
            <a:endParaRPr dirty="0"/>
          </a:p>
        </p:txBody>
      </p:sp>
      <p:sp>
        <p:nvSpPr>
          <p:cNvPr id="829" name="Google Shape;829;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(5m)</a:t>
            </a:r>
            <a:r>
              <a:rPr lang="en-US" dirty="0"/>
              <a:t> Tracey</a:t>
            </a:r>
          </a:p>
          <a:p>
            <a:pPr marL="0" indent="0"/>
            <a:r>
              <a:rPr lang="en-US" dirty="0"/>
              <a:t>Welcome! </a:t>
            </a:r>
          </a:p>
          <a:p>
            <a:pPr marL="0" indent="0"/>
            <a:r>
              <a:rPr lang="en-US" dirty="0"/>
              <a:t>Louis and I are excited to share time with you today to dive into strategic planning and </a:t>
            </a:r>
            <a:r>
              <a:rPr lang="en-US" sz="1800" b="0" i="0" u="none" strike="noStrike" dirty="0">
                <a:solidFill>
                  <a:srgbClr val="000000"/>
                </a:solidFill>
                <a:effectLst/>
                <a:latin typeface="Georgia" panose="02040502050405020303" pitchFamily="18" charset="0"/>
              </a:rPr>
              <a:t>understand how to support clubs in their strategic planning process and to help them align their strategic plan with Rotary’s Action Plan</a:t>
            </a:r>
          </a:p>
          <a:p>
            <a:pPr marL="0" indent="0"/>
            <a:endParaRPr lang="en-US" dirty="0"/>
          </a:p>
        </p:txBody>
      </p:sp>
      <p:sp>
        <p:nvSpPr>
          <p:cNvPr id="837" name="Google Shape;837;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 (3 mins)</a:t>
            </a:r>
            <a:r>
              <a:rPr lang="en-US" dirty="0"/>
              <a:t> </a:t>
            </a:r>
          </a:p>
          <a:p>
            <a:pPr marL="0" indent="0"/>
            <a:r>
              <a:rPr lang="en-US" dirty="0"/>
              <a:t>Yesterday we discussed how Rotary International's goals are represented by Rotary's Action Plan</a:t>
            </a:r>
            <a:r>
              <a:rPr lang="en-US" i="1" dirty="0"/>
              <a:t> (you'll find this in Appendix 1 of your Workbooks)</a:t>
            </a:r>
            <a:r>
              <a:rPr lang="en-US" dirty="0"/>
              <a:t>, which includes Rotary's Vision Statement, Rotary's Strategic Priorities and Objectives, and Rotary's Core Values.</a:t>
            </a:r>
          </a:p>
          <a:p>
            <a:pPr marL="0" indent="0"/>
            <a:endParaRPr lang="en-US" dirty="0"/>
          </a:p>
          <a:p>
            <a:pPr marL="0" indent="0"/>
            <a:r>
              <a:rPr lang="en-US" dirty="0"/>
              <a:t>Can I once again have a volunteer to </a:t>
            </a:r>
            <a:r>
              <a:rPr lang="en-US" b="1" dirty="0"/>
              <a:t>read Rotary's Vision Statement aloud</a:t>
            </a:r>
            <a:r>
              <a:rPr lang="en-US" dirty="0"/>
              <a:t> for us?</a:t>
            </a:r>
            <a:endParaRPr lang="en-US"/>
          </a:p>
          <a:p>
            <a:pPr marL="0" indent="0"/>
            <a:r>
              <a:rPr lang="en-US" dirty="0"/>
              <a:t>Thank you!  </a:t>
            </a:r>
            <a:r>
              <a:rPr lang="en-US" b="1" dirty="0"/>
              <a:t>Together People Create Change.</a:t>
            </a:r>
            <a:endParaRPr lang="en-US" dirty="0"/>
          </a:p>
          <a:p>
            <a:pPr marL="0" indent="0"/>
            <a:endParaRPr lang="en-US" dirty="0"/>
          </a:p>
          <a:p>
            <a:pPr marL="0" indent="0"/>
            <a:r>
              <a:rPr lang="en-US" dirty="0"/>
              <a:t>So as we discussed, </a:t>
            </a:r>
            <a:r>
              <a:rPr lang="en-US" b="1" dirty="0"/>
              <a:t>our Vision Statement, and particularly the Rotary's four Strategic Priorities, applies to everything</a:t>
            </a:r>
            <a:r>
              <a:rPr lang="en-US" dirty="0"/>
              <a:t> that we've been doing here at Learning To Lead, as well as to setting goals for your District, so ….... </a:t>
            </a:r>
          </a:p>
          <a:p>
            <a:pPr marL="0" indent="0"/>
            <a:endParaRPr lang="en-US" b="1" dirty="0"/>
          </a:p>
        </p:txBody>
      </p:sp>
      <p:sp>
        <p:nvSpPr>
          <p:cNvPr id="845" name="Google Shape;845;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Louis (22 mins)</a:t>
            </a:r>
            <a:endParaRPr lang="en-US" dirty="0"/>
          </a:p>
          <a:p>
            <a:pPr marL="0" indent="0"/>
            <a:r>
              <a:rPr lang="en-US" dirty="0"/>
              <a:t>…...</a:t>
            </a:r>
            <a:r>
              <a:rPr lang="en-US" b="1" dirty="0"/>
              <a:t>How will you communicate Rotary’s Action Plan to clubs?</a:t>
            </a:r>
            <a:endParaRPr lang="en-US" dirty="0"/>
          </a:p>
          <a:p>
            <a:pPr marL="0" indent="0"/>
            <a:r>
              <a:rPr lang="en-US" b="1" dirty="0"/>
              <a:t>Key points</a:t>
            </a:r>
            <a:r>
              <a:rPr lang="en-US" dirty="0"/>
              <a:t> </a:t>
            </a:r>
          </a:p>
          <a:p>
            <a:pPr marL="0" indent="0"/>
            <a:r>
              <a:rPr lang="en-US" dirty="0"/>
              <a:t>Consider asking for examples of </a:t>
            </a:r>
            <a:r>
              <a:rPr lang="en-US" b="1" dirty="0"/>
              <a:t>how they will help Clubs achieve specific Objectives of the Strategic Priorities.</a:t>
            </a:r>
          </a:p>
          <a:p>
            <a:pPr marL="171450" indent="-171450">
              <a:buChar char="•"/>
            </a:pPr>
            <a:r>
              <a:rPr lang="en-US" dirty="0"/>
              <a:t>As district leaders, part of your role is to help clubs understand Rotary’s vision statement and Action Plan — and how the Action Plan can support club success. Focus on the aspects of the Action Plan that are most relevant and meaningful for each club. Remind clubs that they already do many of these things, and that they can build on their successes by increasing their activities that are aligned with the Action Plan.</a:t>
            </a:r>
          </a:p>
          <a:p>
            <a:pPr marL="171450" indent="-171450">
              <a:buChar char="•"/>
            </a:pPr>
            <a:r>
              <a:rPr lang="en-US" dirty="0"/>
              <a:t>As you promote Rotary’s Action Plan, emphasize that welcoming, innovative, flexible, and positive club environments will help both clubs and the district increase their impact. Clubs with engaged members are more successful in achieving their goals. </a:t>
            </a:r>
          </a:p>
          <a:p>
            <a:pPr marL="171450" indent="-171450">
              <a:buChar char="•"/>
            </a:pPr>
            <a:r>
              <a:rPr lang="en-US" dirty="0"/>
              <a:t>Rotary offers several resources to help clubs evaluate themselves and develop long-term goals, including the Strategic Planning Guide.</a:t>
            </a:r>
          </a:p>
          <a:p>
            <a:pPr marL="0" indent="0"/>
            <a:r>
              <a:rPr lang="en-US" b="1" dirty="0"/>
              <a:t>Discussion questions</a:t>
            </a:r>
            <a:r>
              <a:rPr lang="en-US" dirty="0"/>
              <a:t> </a:t>
            </a:r>
          </a:p>
          <a:p>
            <a:pPr marL="171450" indent="-171450">
              <a:buChar char="•"/>
            </a:pPr>
            <a:r>
              <a:rPr lang="en-US" dirty="0"/>
              <a:t>See slide above</a:t>
            </a:r>
          </a:p>
          <a:p>
            <a:pPr marL="0" indent="0"/>
            <a:endParaRPr lang="en-US" b="1" dirty="0"/>
          </a:p>
        </p:txBody>
      </p:sp>
      <p:sp>
        <p:nvSpPr>
          <p:cNvPr id="853" name="Google Shape;85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(10m) </a:t>
            </a:r>
            <a:r>
              <a:rPr lang="en-US" dirty="0"/>
              <a:t>Tracey</a:t>
            </a:r>
          </a:p>
          <a:p>
            <a:pPr marL="0" indent="0"/>
            <a:endParaRPr lang="en-US" dirty="0"/>
          </a:p>
          <a:p>
            <a:pPr marL="0" indent="0"/>
            <a:r>
              <a:rPr lang="en-US" b="0" i="0" dirty="0">
                <a:solidFill>
                  <a:srgbClr val="000000"/>
                </a:solidFill>
                <a:effectLst/>
                <a:latin typeface="Roboto" panose="02000000000000000000" pitchFamily="2" charset="0"/>
              </a:rPr>
              <a:t>Exploring your district's current plan, are there areas you desire to shift and move ahead, to change?</a:t>
            </a:r>
            <a:br>
              <a:rPr lang="en-US" dirty="0"/>
            </a:br>
            <a:r>
              <a:rPr lang="en-US" b="0" i="0" dirty="0">
                <a:solidFill>
                  <a:srgbClr val="000000"/>
                </a:solidFill>
                <a:effectLst/>
                <a:latin typeface="Roboto" panose="02000000000000000000" pitchFamily="2" charset="0"/>
              </a:rPr>
              <a:t>What is that one area of the Rotary Action plan that you are hungry to engage your district in at a deeper level or to change?</a:t>
            </a:r>
          </a:p>
          <a:p>
            <a:pPr marL="0" indent="0"/>
            <a:endParaRPr lang="en-US" dirty="0"/>
          </a:p>
          <a:p>
            <a:pPr marL="228600" indent="-228600" rtl="0">
              <a:spcBef>
                <a:spcPts val="1800"/>
              </a:spcBef>
              <a:spcAft>
                <a:spcPts val="300"/>
              </a:spcAft>
            </a:pPr>
            <a:r>
              <a:rPr lang="en-US" sz="1800" b="1" i="0" u="none" strike="noStrike" dirty="0">
                <a:solidFill>
                  <a:srgbClr val="000000"/>
                </a:solidFill>
                <a:effectLst/>
                <a:latin typeface="Arial" panose="020B0604020202020204" pitchFamily="34" charset="0"/>
              </a:rPr>
              <a:t>Table discussions  - take  3 minutes at your table to explore the three questions </a:t>
            </a:r>
          </a:p>
          <a:p>
            <a:pPr marL="228600" indent="-228600" rtl="0">
              <a:spcBef>
                <a:spcPts val="1800"/>
              </a:spcBef>
              <a:spcAft>
                <a:spcPts val="300"/>
              </a:spcAft>
            </a:pPr>
            <a:r>
              <a:rPr lang="en-US" sz="1800" b="1" i="0" u="none" strike="noStrike" dirty="0">
                <a:solidFill>
                  <a:srgbClr val="000000"/>
                </a:solidFill>
                <a:effectLst/>
                <a:latin typeface="Arial" panose="020B0604020202020204" pitchFamily="34" charset="0"/>
              </a:rPr>
              <a:t>Discussion questions</a:t>
            </a:r>
            <a:endParaRPr lang="en-US" b="0" dirty="0">
              <a:effectLst/>
            </a:endParaRPr>
          </a:p>
          <a:p>
            <a:pPr rtl="0" fontAlgn="base">
              <a:spcBef>
                <a:spcPts val="300"/>
              </a:spcBef>
              <a:spcAft>
                <a:spcPts val="300"/>
              </a:spcAft>
              <a:buFont typeface="Arial" panose="020B0604020202020204" pitchFamily="34" charset="0"/>
              <a:buChar char="•"/>
            </a:pPr>
            <a:r>
              <a:rPr lang="en-US" sz="1800" b="0" i="0" u="none" strike="noStrike" dirty="0">
                <a:solidFill>
                  <a:srgbClr val="000000"/>
                </a:solidFill>
                <a:effectLst/>
                <a:latin typeface="Georgia" panose="02040502050405020303" pitchFamily="18" charset="0"/>
              </a:rPr>
              <a:t>What works well in your current district strategic plan? What would you like to see change?</a:t>
            </a:r>
            <a:endParaRPr lang="en-US" sz="1800" b="0" i="0" u="none" strike="noStrike" dirty="0">
              <a:solidFill>
                <a:srgbClr val="000000"/>
              </a:solidFill>
              <a:effectLst/>
              <a:latin typeface="Noto Sans Symbols"/>
            </a:endParaRPr>
          </a:p>
          <a:p>
            <a:pPr rtl="0" fontAlgn="base">
              <a:spcBef>
                <a:spcPts val="300"/>
              </a:spcBef>
              <a:spcAft>
                <a:spcPts val="300"/>
              </a:spcAft>
              <a:buFont typeface="Arial" panose="020B0604020202020204" pitchFamily="34" charset="0"/>
              <a:buChar char="•"/>
            </a:pPr>
            <a:r>
              <a:rPr lang="en-US" sz="1800" b="0" i="0" u="none" strike="noStrike" dirty="0">
                <a:solidFill>
                  <a:srgbClr val="000000"/>
                </a:solidFill>
                <a:effectLst/>
                <a:latin typeface="Georgia" panose="02040502050405020303" pitchFamily="18" charset="0"/>
              </a:rPr>
              <a:t>How can you motivate your district leadership team to engage in strategic planning aligned with Rotary’s Action Plan? How can you promote continuity in planning for future leadership?</a:t>
            </a:r>
            <a:endParaRPr lang="en-US" sz="1800" b="0" i="0" u="none" strike="noStrike" dirty="0">
              <a:solidFill>
                <a:srgbClr val="000000"/>
              </a:solidFill>
              <a:effectLst/>
              <a:latin typeface="Noto Sans Symbols"/>
            </a:endParaRPr>
          </a:p>
          <a:p>
            <a:pPr rtl="0" fontAlgn="base">
              <a:spcBef>
                <a:spcPts val="0"/>
              </a:spcBef>
              <a:spcAft>
                <a:spcPts val="300"/>
              </a:spcAft>
              <a:buFont typeface="Arial" panose="020B0604020202020204" pitchFamily="34" charset="0"/>
              <a:buChar char="•"/>
            </a:pPr>
            <a:r>
              <a:rPr lang="en-US" sz="1800" b="0" i="0" u="none" strike="noStrike" dirty="0">
                <a:solidFill>
                  <a:srgbClr val="000000"/>
                </a:solidFill>
                <a:effectLst/>
                <a:latin typeface="Georgia" panose="02040502050405020303" pitchFamily="18" charset="0"/>
              </a:rPr>
              <a:t>Did the specific goal you set for your year as governor change between the Opening Session and now? Why or why not? How confident are you that you can achieve that goal? </a:t>
            </a:r>
          </a:p>
          <a:p>
            <a:pPr marL="0" indent="0"/>
            <a:endParaRPr dirty="0"/>
          </a:p>
        </p:txBody>
      </p:sp>
      <p:sp>
        <p:nvSpPr>
          <p:cNvPr id="861" name="Google Shape;861;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(25m) </a:t>
            </a:r>
            <a:r>
              <a:rPr lang="en-US" dirty="0"/>
              <a:t>Tracey</a:t>
            </a:r>
          </a:p>
          <a:p>
            <a:pPr marL="0" indent="0"/>
            <a:r>
              <a:rPr lang="en-US" dirty="0"/>
              <a:t>Let’s explore how you will incorporate what you have learned into your district strategic plans. </a:t>
            </a:r>
          </a:p>
          <a:p>
            <a:pPr marL="0" indent="0"/>
            <a:endParaRPr lang="en-US" dirty="0"/>
          </a:p>
          <a:p>
            <a:pPr marL="0" indent="0"/>
            <a:r>
              <a:rPr lang="en-US" dirty="0"/>
              <a:t>DGE - </a:t>
            </a:r>
          </a:p>
          <a:p>
            <a:pPr rtl="0">
              <a:spcBef>
                <a:spcPts val="0"/>
              </a:spcBef>
              <a:spcAft>
                <a:spcPts val="300"/>
              </a:spcAft>
            </a:pPr>
            <a:r>
              <a:rPr lang="en-US" sz="1800" b="0" i="0" u="none" strike="noStrike" dirty="0">
                <a:solidFill>
                  <a:srgbClr val="000000"/>
                </a:solidFill>
                <a:effectLst/>
                <a:latin typeface="Georgia" panose="02040502050405020303" pitchFamily="18" charset="0"/>
              </a:rPr>
              <a:t>For this activity, participants will discuss what they’ve learned and how they’ll incorporate it into their district strategic plans, guided by worksheet questions. All available trainers should help answer questions and suggest strategies.</a:t>
            </a: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eorgia" panose="02040502050405020303" pitchFamily="18" charset="0"/>
              </a:rPr>
              <a:t>Divide participants into district pairs. The governor-nominee and governor-elect from the same district should work together. </a:t>
            </a:r>
          </a:p>
          <a:p>
            <a:pPr rtl="0" fontAlgn="base">
              <a:spcBef>
                <a:spcPts val="300"/>
              </a:spcBef>
              <a:spcAft>
                <a:spcPts val="300"/>
              </a:spcAft>
              <a:buFont typeface="Arial" panose="020B0604020202020204" pitchFamily="34" charset="0"/>
              <a:buChar char="•"/>
            </a:pPr>
            <a:r>
              <a:rPr lang="en-US" sz="1800" b="0" i="0" u="none" strike="noStrike" dirty="0">
                <a:solidFill>
                  <a:srgbClr val="000000"/>
                </a:solidFill>
                <a:effectLst/>
                <a:latin typeface="Georgia" panose="02040502050405020303" pitchFamily="18" charset="0"/>
              </a:rPr>
              <a:t>Ask each group to discuss the questions on the worksheet.</a:t>
            </a:r>
          </a:p>
          <a:p>
            <a:pPr rtl="0" fontAlgn="base">
              <a:spcBef>
                <a:spcPts val="300"/>
              </a:spcBef>
              <a:spcAft>
                <a:spcPts val="300"/>
              </a:spcAft>
              <a:buFont typeface="Arial" panose="020B0604020202020204" pitchFamily="34" charset="0"/>
              <a:buChar char="•"/>
            </a:pPr>
            <a:r>
              <a:rPr lang="en-US" sz="1800" b="0" i="0" u="none" strike="noStrike" dirty="0">
                <a:solidFill>
                  <a:srgbClr val="000000"/>
                </a:solidFill>
                <a:effectLst/>
                <a:latin typeface="Georgia" panose="02040502050405020303" pitchFamily="18" charset="0"/>
              </a:rPr>
              <a:t>After 10 minutes, combine district groups into larger groups of 4-6 people and ask them to share their most interesting ideas and questions with each other for 10 minutes.</a:t>
            </a:r>
          </a:p>
          <a:p>
            <a:pPr rtl="0" fontAlgn="base">
              <a:spcBef>
                <a:spcPts val="0"/>
              </a:spcBef>
              <a:spcAft>
                <a:spcPts val="300"/>
              </a:spcAft>
              <a:buFont typeface="Arial" panose="020B0604020202020204" pitchFamily="34" charset="0"/>
              <a:buChar char="•"/>
            </a:pPr>
            <a:r>
              <a:rPr lang="en-US" sz="1800" b="0" i="0" u="none" strike="noStrike" dirty="0">
                <a:solidFill>
                  <a:srgbClr val="000000"/>
                </a:solidFill>
                <a:effectLst/>
                <a:latin typeface="Georgia" panose="02040502050405020303" pitchFamily="18" charset="0"/>
              </a:rPr>
              <a:t>If you have time, ask each group to report one idea or question to all participants.</a:t>
            </a:r>
          </a:p>
          <a:p>
            <a:pPr rtl="0" fontAlgn="base">
              <a:spcBef>
                <a:spcPts val="0"/>
              </a:spcBef>
              <a:spcAft>
                <a:spcPts val="1800"/>
              </a:spcAft>
              <a:buFont typeface="Arial" panose="020B0604020202020204" pitchFamily="34" charset="0"/>
              <a:buChar char="•"/>
            </a:pPr>
            <a:r>
              <a:rPr lang="en-US" sz="1800" b="0" i="0" u="none" strike="noStrike" dirty="0">
                <a:solidFill>
                  <a:srgbClr val="000000"/>
                </a:solidFill>
                <a:effectLst/>
                <a:latin typeface="Georgia" panose="02040502050405020303" pitchFamily="18" charset="0"/>
              </a:rPr>
              <a:t>Ask participants to contribute any additional answers or suggestions (optional).</a:t>
            </a:r>
          </a:p>
          <a:p>
            <a:pPr marL="0" indent="0"/>
            <a:r>
              <a:rPr lang="en-US" dirty="0" err="1"/>
              <a:t>ortunities</a:t>
            </a:r>
            <a:r>
              <a:rPr lang="en-US" dirty="0"/>
              <a:t> and action steps you can and will take to </a:t>
            </a:r>
          </a:p>
        </p:txBody>
      </p:sp>
      <p:sp>
        <p:nvSpPr>
          <p:cNvPr id="869" name="Google Shape;869;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b="1" dirty="0"/>
              <a:t>Melissa </a:t>
            </a:r>
            <a:endParaRPr lang="en-US" dirty="0"/>
          </a:p>
          <a:p>
            <a:pPr marL="0" indent="0"/>
            <a:r>
              <a:rPr lang="en-US" dirty="0"/>
              <a:t>We will now have a brief Break</a:t>
            </a:r>
            <a:r>
              <a:rPr lang="en-US" i="1" dirty="0"/>
              <a:t> (scheduled for 15 minutes max),</a:t>
            </a:r>
            <a:r>
              <a:rPr lang="en-US" dirty="0"/>
              <a:t> </a:t>
            </a:r>
            <a:endParaRPr lang="en-US" b="1" dirty="0"/>
          </a:p>
          <a:p>
            <a:pPr marL="0" indent="0"/>
            <a:r>
              <a:rPr lang="en-US" dirty="0"/>
              <a:t>DGE's return here in A+B, </a:t>
            </a:r>
            <a:r>
              <a:rPr lang="en-US" b="1" dirty="0"/>
              <a:t>DGN's move</a:t>
            </a:r>
            <a:r>
              <a:rPr lang="en-US" dirty="0"/>
              <a:t> to Room C next door.</a:t>
            </a:r>
            <a:endParaRPr lang="en-US" b="1" dirty="0"/>
          </a:p>
          <a:p>
            <a:pPr marL="0" indent="0"/>
            <a:r>
              <a:rPr lang="en-US" b="1" dirty="0"/>
              <a:t>Be back in your seats ready to roll NLT 9:15am!</a:t>
            </a:r>
          </a:p>
          <a:p>
            <a:pPr marL="0" indent="0"/>
            <a:endParaRPr lang="en-US" b="1" dirty="0"/>
          </a:p>
        </p:txBody>
      </p:sp>
      <p:sp>
        <p:nvSpPr>
          <p:cNvPr id="227" name="Google Shape;2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b="1" dirty="0"/>
              <a:t>Louis (10 mins)</a:t>
            </a:r>
          </a:p>
          <a:p>
            <a:pPr marL="0" indent="0"/>
            <a:r>
              <a:rPr lang="en-US" b="1" dirty="0"/>
              <a:t>Review and Reflection</a:t>
            </a:r>
          </a:p>
          <a:p>
            <a:pPr marL="0" indent="0"/>
            <a:r>
              <a:rPr lang="en-US" dirty="0"/>
              <a:t>Our Learning objectives were that at the conclusion of this session, participants would be able to:</a:t>
            </a:r>
          </a:p>
          <a:p>
            <a:pPr marL="171450" indent="-171450">
              <a:buFont typeface="Arial,Sans-Serif"/>
              <a:buChar char="•"/>
            </a:pPr>
            <a:r>
              <a:rPr lang="en-US" b="1" dirty="0"/>
              <a:t>Understand how to support clubs in their strategic planning Process.</a:t>
            </a:r>
            <a:endParaRPr lang="en-US" dirty="0"/>
          </a:p>
          <a:p>
            <a:pPr marL="171450" indent="-171450">
              <a:buFont typeface="Arial,Sans-Serif"/>
              <a:buChar char="•"/>
            </a:pPr>
            <a:r>
              <a:rPr lang="en-US" b="1" dirty="0"/>
              <a:t>Align their strategic plan with Rotary's Action Plan.</a:t>
            </a:r>
          </a:p>
          <a:p>
            <a:pPr marL="171450" indent="-171450">
              <a:buFont typeface="Arial,Sans-Serif"/>
              <a:buChar char="•"/>
            </a:pPr>
            <a:endParaRPr lang="en-US" b="1" dirty="0"/>
          </a:p>
          <a:p>
            <a:pPr marL="0" indent="0"/>
            <a:r>
              <a:rPr lang="en-US" b="1" dirty="0"/>
              <a:t>Any final questions</a:t>
            </a:r>
            <a:r>
              <a:rPr lang="en-US" dirty="0"/>
              <a:t> on these Learning Objectives?</a:t>
            </a:r>
          </a:p>
          <a:p>
            <a:pPr marL="0" indent="0"/>
            <a:endParaRPr lang="en-US" dirty="0"/>
          </a:p>
          <a:p>
            <a:pPr marL="0" indent="0"/>
            <a:r>
              <a:rPr lang="en-US" i="1" dirty="0"/>
              <a:t>So as we close---take </a:t>
            </a:r>
            <a:r>
              <a:rPr lang="en-US" b="1" i="1" dirty="0"/>
              <a:t>3-5 minutes and reflect on the following questions in your Workbook: </a:t>
            </a:r>
            <a:endParaRPr lang="en-US" b="1" dirty="0"/>
          </a:p>
          <a:p>
            <a:pPr marL="171450" indent="-171450">
              <a:buFont typeface="Arial,Sans-Serif"/>
              <a:buChar char="•"/>
            </a:pPr>
            <a:r>
              <a:rPr lang="en-US" dirty="0"/>
              <a:t>What is the next thing you will do to prepare for your year as Governor?</a:t>
            </a:r>
          </a:p>
          <a:p>
            <a:pPr marL="171450" indent="-171450">
              <a:buFont typeface="Arial,Sans-Serif"/>
              <a:buChar char="•"/>
            </a:pPr>
            <a:r>
              <a:rPr lang="en-US" dirty="0"/>
              <a:t>What is one thing you need to learn more about before your next training meeting (International Assembly)?</a:t>
            </a:r>
          </a:p>
          <a:p>
            <a:pPr marL="171450" indent="-171450">
              <a:buFont typeface="Arial,Sans-Serif"/>
              <a:buChar char="•"/>
            </a:pPr>
            <a:endParaRPr lang="en-US" dirty="0"/>
          </a:p>
          <a:p>
            <a:pPr marL="0" indent="0"/>
            <a:r>
              <a:rPr lang="en-US" i="1" dirty="0"/>
              <a:t>After 3-5 minutes</a:t>
            </a:r>
            <a:r>
              <a:rPr lang="en-US" dirty="0"/>
              <a:t>, </a:t>
            </a:r>
            <a:r>
              <a:rPr lang="en-US" b="1" dirty="0"/>
              <a:t>introduce Sue &amp; Tracey for final Closing Session </a:t>
            </a:r>
            <a:r>
              <a:rPr lang="en-US" i="1" dirty="0"/>
              <a:t>(no break).</a:t>
            </a:r>
          </a:p>
          <a:p>
            <a:pPr marL="0" indent="0"/>
            <a:endParaRPr lang="en-US" dirty="0"/>
          </a:p>
        </p:txBody>
      </p:sp>
      <p:sp>
        <p:nvSpPr>
          <p:cNvPr id="814" name="Google Shape;814;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extLst>
      <p:ext uri="{BB962C8B-B14F-4D97-AF65-F5344CB8AC3E}">
        <p14:creationId xmlns:p14="http://schemas.microsoft.com/office/powerpoint/2010/main" val="24808384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5" name="Google Shape;885;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session is 30 minutes total!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Sue   5 minutes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objectives of this session are simple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---We’re </a:t>
            </a:r>
            <a:r>
              <a:rPr lang="en-US" dirty="0" err="1"/>
              <a:t>gonna</a:t>
            </a:r>
            <a:r>
              <a:rPr lang="en-US" dirty="0"/>
              <a:t>  summarize the seminar’s key learning moments,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all want to encourage you to build upon what you have learned here….</a:t>
            </a:r>
          </a:p>
          <a:p>
            <a:pPr marL="0" lvl="0" indent="0" algn="l" rtl="0">
              <a:spcBef>
                <a:spcPts val="0"/>
              </a:spcBef>
              <a:spcAft>
                <a:spcPts val="0"/>
              </a:spcAft>
              <a:buNone/>
            </a:pPr>
            <a:r>
              <a:rPr lang="en-US" dirty="0"/>
              <a:t>    .reflect on things you’ve heard and how you might apply them in your District </a:t>
            </a:r>
          </a:p>
          <a:p>
            <a:pPr marL="0" lvl="0" indent="0" algn="l" rtl="0">
              <a:spcBef>
                <a:spcPts val="0"/>
              </a:spcBef>
              <a:spcAft>
                <a:spcPts val="0"/>
              </a:spcAft>
              <a:buNone/>
            </a:pPr>
            <a:endParaRPr dirty="0"/>
          </a:p>
        </p:txBody>
      </p:sp>
      <p:sp>
        <p:nvSpPr>
          <p:cNvPr id="886" name="Google Shape;886;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Sue--- review</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Do you have a plan now on how you are going to Motivate your District?</a:t>
            </a:r>
          </a:p>
          <a:p>
            <a:pPr marL="0" lvl="0" indent="0" algn="l" rtl="0">
              <a:spcBef>
                <a:spcPts val="0"/>
              </a:spcBef>
              <a:spcAft>
                <a:spcPts val="0"/>
              </a:spcAft>
              <a:buNone/>
            </a:pPr>
            <a:r>
              <a:rPr lang="en-US" dirty="0"/>
              <a:t>Do you understand the importance of positive club experiences?</a:t>
            </a:r>
          </a:p>
          <a:p>
            <a:pPr marL="0" lvl="0" indent="0" algn="l" rtl="0">
              <a:spcBef>
                <a:spcPts val="0"/>
              </a:spcBef>
              <a:spcAft>
                <a:spcPts val="0"/>
              </a:spcAft>
              <a:buNone/>
            </a:pPr>
            <a:r>
              <a:rPr lang="en-US" dirty="0"/>
              <a:t>Did the CDS session help you understand the governor funding timeline, best practices for district responsibilities and operations?</a:t>
            </a:r>
          </a:p>
          <a:p>
            <a:pPr marL="0" lvl="0" indent="0" algn="l" rtl="0">
              <a:spcBef>
                <a:spcPts val="0"/>
              </a:spcBef>
              <a:spcAft>
                <a:spcPts val="0"/>
              </a:spcAft>
              <a:buNone/>
            </a:pPr>
            <a:r>
              <a:rPr lang="en-US" dirty="0"/>
              <a:t>Was the session on International Assembly and sitting with RIPE Gordon helpful?</a:t>
            </a:r>
          </a:p>
          <a:p>
            <a:pPr marL="0" lvl="0" indent="0" algn="l" rtl="0">
              <a:spcBef>
                <a:spcPts val="0"/>
              </a:spcBef>
              <a:spcAft>
                <a:spcPts val="0"/>
              </a:spcAft>
              <a:buNone/>
            </a:pPr>
            <a:r>
              <a:rPr lang="en-US" dirty="0"/>
              <a:t>Are you comfortable with the session on Managing your district  are you confidant in a plan for leadership continuity?   Do you feel comfortable in managing conflict?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What’s your plan for monthly communication?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Do you feel comfortable with the importance of promoting the Rotary Brand and how you will do it?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Supporting the Rotary Foundation is so important---are you comfortable here?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Do you feel good about your plan to work with membership, with existing club and having a plan to support new club development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Does your strategic  plan align with Rotary’s Action Plan?</a:t>
            </a:r>
          </a:p>
        </p:txBody>
      </p:sp>
      <p:sp>
        <p:nvSpPr>
          <p:cNvPr id="895" name="Google Shape;895;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Tracey -        15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was the most interesting thing you learned about Rotary during this Training?   How will you communicate this information to your district?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What’s the most interesting thing you learned about yourself during the training and how will you put it into action?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Did your opinion of the most exciting aspects of Rotary Action Plan (since opening session) change?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change do you hope to bring to your district during your term as governor? </a:t>
            </a:r>
          </a:p>
          <a:p>
            <a:pPr marL="0" lvl="0" indent="0" algn="l" rtl="0">
              <a:spcBef>
                <a:spcPts val="0"/>
              </a:spcBef>
              <a:spcAft>
                <a:spcPts val="0"/>
              </a:spcAft>
              <a:buNone/>
            </a:pPr>
            <a:endParaRPr lang="en-US" dirty="0"/>
          </a:p>
          <a:p>
            <a:pPr marL="0" lvl="0" indent="0" algn="l" rtl="0">
              <a:spcBef>
                <a:spcPts val="0"/>
              </a:spcBef>
              <a:spcAft>
                <a:spcPts val="0"/>
              </a:spcAft>
              <a:buNone/>
            </a:pPr>
            <a:br>
              <a:rPr lang="en-US" dirty="0"/>
            </a:br>
            <a:r>
              <a:rPr lang="en-US" dirty="0"/>
              <a:t>Are there any outstanding questions that you have for any of the facilitators here or for each other?</a:t>
            </a:r>
          </a:p>
          <a:p>
            <a:pPr marL="0" lvl="0" indent="0" algn="l" rtl="0">
              <a:spcBef>
                <a:spcPts val="0"/>
              </a:spcBef>
              <a:spcAft>
                <a:spcPts val="0"/>
              </a:spcAft>
              <a:buNone/>
            </a:pPr>
            <a:endParaRPr dirty="0"/>
          </a:p>
        </p:txBody>
      </p:sp>
      <p:sp>
        <p:nvSpPr>
          <p:cNvPr id="878" name="Google Shape;878;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extLst>
      <p:ext uri="{BB962C8B-B14F-4D97-AF65-F5344CB8AC3E}">
        <p14:creationId xmlns:p14="http://schemas.microsoft.com/office/powerpoint/2010/main" val="8964427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Tracey –   10 minutes total to end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---Ask  participants if the goal they wrote in their workbooks during the Opening Session has changed.   If so   note it below your original goal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---Rotary will send an evaluation to participants electronically after the training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--Thank the training team members and all of the DGN’s and DGE’s for their participation and outstanding work during the seminar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wish you all great success.     All of us who have been District Governors---truly enjoyed it and thought it was the best year of our Rotary Life. </a:t>
            </a:r>
          </a:p>
          <a:p>
            <a:pPr marL="0" lvl="0" indent="0" algn="l" rtl="0">
              <a:spcBef>
                <a:spcPts val="0"/>
              </a:spcBef>
              <a:spcAft>
                <a:spcPts val="0"/>
              </a:spcAft>
              <a:buNone/>
            </a:pPr>
            <a:endParaRPr dirty="0"/>
          </a:p>
        </p:txBody>
      </p:sp>
      <p:sp>
        <p:nvSpPr>
          <p:cNvPr id="903" name="Google Shape;903;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extLst>
      <p:ext uri="{BB962C8B-B14F-4D97-AF65-F5344CB8AC3E}">
        <p14:creationId xmlns:p14="http://schemas.microsoft.com/office/powerpoint/2010/main" val="38290049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300"/>
              </a:spcBef>
              <a:spcAft>
                <a:spcPts val="0"/>
              </a:spcAft>
              <a:buFont typeface="Courier New" panose="02070309020205020404" pitchFamily="49" charset="0"/>
              <a:buChar char="o"/>
              <a:tabLst>
                <a:tab pos="1143000" algn="l"/>
              </a:tabLst>
            </a:pPr>
            <a:r>
              <a:rPr lang="en-US" sz="1200" dirty="0">
                <a:effectLst/>
                <a:latin typeface="Georgia" panose="02040502050405020303" pitchFamily="18" charset="0"/>
                <a:ea typeface="Times New Roman" panose="02020603050405020304" pitchFamily="18" charset="0"/>
                <a:cs typeface="Calibri" panose="020F0502020204030204" pitchFamily="34" charset="0"/>
              </a:rPr>
              <a:t>SUE </a:t>
            </a:r>
          </a:p>
          <a:p>
            <a:pPr marL="742950" marR="0" lvl="1" indent="-285750">
              <a:spcBef>
                <a:spcPts val="300"/>
              </a:spcBef>
              <a:spcAft>
                <a:spcPts val="0"/>
              </a:spcAft>
              <a:buFont typeface="Courier New" panose="02070309020205020404" pitchFamily="49" charset="0"/>
              <a:buChar char="o"/>
              <a:tabLst>
                <a:tab pos="1143000" algn="l"/>
              </a:tabLst>
            </a:pPr>
            <a:endParaRPr lang="en-US" sz="1200" dirty="0">
              <a:effectLst/>
              <a:latin typeface="Georgia" panose="02040502050405020303" pitchFamily="18" charset="0"/>
              <a:ea typeface="Times New Roman" panose="02020603050405020304" pitchFamily="18" charset="0"/>
              <a:cs typeface="Calibri" panose="020F0502020204030204" pitchFamily="34" charset="0"/>
            </a:endParaRPr>
          </a:p>
          <a:p>
            <a:pPr marL="742950" marR="0" lvl="1" indent="-285750">
              <a:spcBef>
                <a:spcPts val="300"/>
              </a:spcBef>
              <a:spcAft>
                <a:spcPts val="0"/>
              </a:spcAft>
              <a:buFont typeface="Courier New" panose="02070309020205020404" pitchFamily="49" charset="0"/>
              <a:buChar char="o"/>
              <a:tabLst>
                <a:tab pos="1143000" algn="l"/>
              </a:tabLst>
            </a:pPr>
            <a:r>
              <a:rPr lang="en-US" sz="1200" dirty="0">
                <a:effectLst/>
                <a:latin typeface="Georgia" panose="02040502050405020303" pitchFamily="18" charset="0"/>
                <a:ea typeface="Times New Roman" panose="02020603050405020304" pitchFamily="18" charset="0"/>
                <a:cs typeface="Calibri" panose="020F0502020204030204" pitchFamily="34" charset="0"/>
              </a:rPr>
              <a:t>Continue exchanging ideas with one another </a:t>
            </a:r>
            <a:endParaRPr lang="en-US" sz="1200" dirty="0">
              <a:effectLst/>
              <a:latin typeface="Times New Roman" panose="02020603050405020304" pitchFamily="18" charset="0"/>
              <a:ea typeface="Times New Roman" panose="02020603050405020304" pitchFamily="18" charset="0"/>
              <a:cs typeface="Symbol" pitchFamily="2" charset="2"/>
            </a:endParaRPr>
          </a:p>
          <a:p>
            <a:pPr marL="742950" marR="0" lvl="1" indent="-285750">
              <a:spcBef>
                <a:spcPts val="300"/>
              </a:spcBef>
              <a:spcAft>
                <a:spcPts val="0"/>
              </a:spcAft>
              <a:buFont typeface="Courier New" panose="02070309020205020404" pitchFamily="49" charset="0"/>
              <a:buChar char="o"/>
              <a:tabLst>
                <a:tab pos="1143000" algn="l"/>
              </a:tabLst>
            </a:pPr>
            <a:r>
              <a:rPr lang="en-US" sz="1200" dirty="0">
                <a:effectLst/>
                <a:latin typeface="Georgia" panose="02040502050405020303" pitchFamily="18" charset="0"/>
                <a:ea typeface="Times New Roman" panose="02020603050405020304" pitchFamily="18" charset="0"/>
                <a:cs typeface="Calibri" panose="020F0502020204030204" pitchFamily="34" charset="0"/>
              </a:rPr>
              <a:t>Work to motivate, inspire, and lead their district teams and clubs</a:t>
            </a:r>
            <a:endParaRPr lang="en-US" sz="1200" dirty="0">
              <a:effectLst/>
              <a:latin typeface="Times New Roman" panose="02020603050405020304" pitchFamily="18" charset="0"/>
              <a:ea typeface="Times New Roman" panose="02020603050405020304" pitchFamily="18" charset="0"/>
              <a:cs typeface="Symbol" pitchFamily="2" charset="2"/>
            </a:endParaRPr>
          </a:p>
          <a:p>
            <a:pPr marL="742950" marR="0" lvl="1" indent="-285750">
              <a:spcBef>
                <a:spcPts val="300"/>
              </a:spcBef>
              <a:spcAft>
                <a:spcPts val="0"/>
              </a:spcAft>
              <a:buFont typeface="Courier New" panose="02070309020205020404" pitchFamily="49" charset="0"/>
              <a:buChar char="o"/>
              <a:tabLst>
                <a:tab pos="1143000" algn="l"/>
              </a:tabLst>
            </a:pPr>
            <a:r>
              <a:rPr lang="en-US" sz="1200" dirty="0">
                <a:effectLst/>
                <a:latin typeface="Georgia" panose="02040502050405020303" pitchFamily="18" charset="0"/>
                <a:ea typeface="Times New Roman" panose="02020603050405020304" pitchFamily="18" charset="0"/>
                <a:cs typeface="Calibri" panose="020F0502020204030204" pitchFamily="34" charset="0"/>
              </a:rPr>
              <a:t>Set challenging goals and use all available resources to help achieve them</a:t>
            </a:r>
            <a:endParaRPr lang="en-US" sz="1200" dirty="0">
              <a:effectLst/>
              <a:latin typeface="Times New Roman" panose="02020603050405020304" pitchFamily="18" charset="0"/>
              <a:ea typeface="Times New Roman" panose="02020603050405020304" pitchFamily="18" charset="0"/>
              <a:cs typeface="Symbol" pitchFamily="2" charset="2"/>
            </a:endParaRPr>
          </a:p>
          <a:p>
            <a:pPr marL="742950" marR="0" lvl="1" indent="-285750">
              <a:spcBef>
                <a:spcPts val="300"/>
              </a:spcBef>
              <a:spcAft>
                <a:spcPts val="0"/>
              </a:spcAft>
              <a:buFont typeface="Courier New" panose="02070309020205020404" pitchFamily="49" charset="0"/>
              <a:buChar char="o"/>
              <a:tabLst>
                <a:tab pos="1143000" algn="l"/>
              </a:tabLst>
            </a:pPr>
            <a:r>
              <a:rPr lang="en-US" sz="1200" dirty="0">
                <a:effectLst/>
                <a:latin typeface="Georgia" panose="02040502050405020303" pitchFamily="18" charset="0"/>
                <a:ea typeface="Times New Roman" panose="02020603050405020304" pitchFamily="18" charset="0"/>
                <a:cs typeface="Calibri" panose="020F0502020204030204" pitchFamily="34" charset="0"/>
              </a:rPr>
              <a:t>Collaborate with the current governor and each other to ensure continuity and continued improvement for the district</a:t>
            </a:r>
            <a:endParaRPr lang="en-US" sz="1200" dirty="0">
              <a:effectLst/>
              <a:latin typeface="Times New Roman" panose="02020603050405020304" pitchFamily="18" charset="0"/>
              <a:ea typeface="Times New Roman" panose="02020603050405020304" pitchFamily="18" charset="0"/>
              <a:cs typeface="Symbol" pitchFamily="2" charset="2"/>
            </a:endParaRPr>
          </a:p>
          <a:p>
            <a:pPr marL="742950" marR="0" lvl="1" indent="-285750">
              <a:spcBef>
                <a:spcPts val="300"/>
              </a:spcBef>
              <a:spcAft>
                <a:spcPts val="0"/>
              </a:spcAft>
              <a:buFont typeface="Courier New" panose="02070309020205020404" pitchFamily="49" charset="0"/>
              <a:buChar char="o"/>
              <a:tabLst>
                <a:tab pos="1143000" algn="l"/>
              </a:tabLst>
            </a:pPr>
            <a:r>
              <a:rPr lang="en-US" sz="1200" b="1" dirty="0">
                <a:effectLst/>
                <a:latin typeface="Georgia" panose="02040502050405020303" pitchFamily="18" charset="0"/>
                <a:ea typeface="Times New Roman" panose="02020603050405020304" pitchFamily="18" charset="0"/>
                <a:cs typeface="Calibri" panose="020F0502020204030204" pitchFamily="34" charset="0"/>
              </a:rPr>
              <a:t>Governors-elect</a:t>
            </a:r>
            <a:r>
              <a:rPr lang="en-US" sz="1200" dirty="0">
                <a:effectLst/>
                <a:latin typeface="Georgia" panose="02040502050405020303" pitchFamily="18" charset="0"/>
                <a:ea typeface="Times New Roman" panose="02020603050405020304" pitchFamily="18" charset="0"/>
                <a:cs typeface="Calibri" panose="020F0502020204030204" pitchFamily="34" charset="0"/>
              </a:rPr>
              <a:t> should prepare to share ideas from their region at the International Assembly and seek new ideas that could help them in their district</a:t>
            </a:r>
            <a:endParaRPr lang="en-US" sz="1200" dirty="0">
              <a:effectLst/>
              <a:latin typeface="Times New Roman" panose="02020603050405020304" pitchFamily="18" charset="0"/>
              <a:ea typeface="Times New Roman" panose="02020603050405020304" pitchFamily="18" charset="0"/>
              <a:cs typeface="Symbol" pitchFamily="2" charset="2"/>
            </a:endParaRPr>
          </a:p>
          <a:p>
            <a:pPr marL="742950" marR="0" lvl="1" indent="-285750">
              <a:spcBef>
                <a:spcPts val="300"/>
              </a:spcBef>
              <a:spcAft>
                <a:spcPts val="0"/>
              </a:spcAft>
              <a:buFont typeface="Courier New" panose="02070309020205020404" pitchFamily="49" charset="0"/>
              <a:buChar char="o"/>
              <a:tabLst>
                <a:tab pos="1143000" algn="l"/>
              </a:tabLst>
            </a:pPr>
            <a:r>
              <a:rPr lang="en-US" sz="1200" b="1" dirty="0">
                <a:effectLst/>
                <a:latin typeface="Georgia" panose="02040502050405020303" pitchFamily="18" charset="0"/>
                <a:ea typeface="Times New Roman" panose="02020603050405020304" pitchFamily="18" charset="0"/>
                <a:cs typeface="Calibri" panose="020F0502020204030204" pitchFamily="34" charset="0"/>
              </a:rPr>
              <a:t>Governors-nominee</a:t>
            </a:r>
            <a:r>
              <a:rPr lang="en-US" sz="1200" dirty="0">
                <a:effectLst/>
                <a:latin typeface="Georgia" panose="02040502050405020303" pitchFamily="18" charset="0"/>
                <a:ea typeface="Times New Roman" panose="02020603050405020304" pitchFamily="18" charset="0"/>
                <a:cs typeface="Calibri" panose="020F0502020204030204" pitchFamily="34" charset="0"/>
              </a:rPr>
              <a:t> should prepare for their year as governor-elect and complete the recommended courses in Rotary’s Learning Center</a:t>
            </a:r>
          </a:p>
          <a:p>
            <a:pPr marL="742950" marR="0" lvl="1" indent="-285750">
              <a:spcBef>
                <a:spcPts val="300"/>
              </a:spcBef>
              <a:spcAft>
                <a:spcPts val="0"/>
              </a:spcAft>
              <a:buFont typeface="Courier New" panose="02070309020205020404" pitchFamily="49" charset="0"/>
              <a:buChar char="o"/>
              <a:tabLst>
                <a:tab pos="1143000" algn="l"/>
              </a:tabLst>
            </a:pPr>
            <a:endParaRPr lang="en-US" sz="1200" dirty="0">
              <a:effectLst/>
              <a:latin typeface="Georgia" panose="02040502050405020303" pitchFamily="18" charset="0"/>
              <a:ea typeface="Times New Roman" panose="02020603050405020304" pitchFamily="18" charset="0"/>
              <a:cs typeface="Calibri" panose="020F0502020204030204" pitchFamily="34" charset="0"/>
            </a:endParaRPr>
          </a:p>
          <a:p>
            <a:pPr marL="742950" marR="0" lvl="1" indent="-285750">
              <a:spcBef>
                <a:spcPts val="300"/>
              </a:spcBef>
              <a:spcAft>
                <a:spcPts val="0"/>
              </a:spcAft>
              <a:buFont typeface="Courier New" panose="02070309020205020404" pitchFamily="49" charset="0"/>
              <a:buChar char="o"/>
              <a:tabLst>
                <a:tab pos="1143000" algn="l"/>
              </a:tabLst>
            </a:pPr>
            <a:endParaRPr lang="en-US" sz="1200" dirty="0">
              <a:effectLst/>
              <a:latin typeface="Georgia" panose="02040502050405020303" pitchFamily="18" charset="0"/>
              <a:ea typeface="Times New Roman" panose="02020603050405020304" pitchFamily="18" charset="0"/>
              <a:cs typeface="Calibri" panose="020F0502020204030204" pitchFamily="34" charset="0"/>
            </a:endParaRPr>
          </a:p>
          <a:p>
            <a:pPr marL="742950" marR="0" lvl="1" indent="-285750">
              <a:spcBef>
                <a:spcPts val="300"/>
              </a:spcBef>
              <a:spcAft>
                <a:spcPts val="0"/>
              </a:spcAft>
              <a:buFont typeface="Courier New" panose="02070309020205020404" pitchFamily="49" charset="0"/>
              <a:buChar char="o"/>
              <a:tabLst>
                <a:tab pos="1143000" algn="l"/>
              </a:tabLst>
            </a:pPr>
            <a:endParaRPr lang="en-US" sz="1200" dirty="0">
              <a:effectLst/>
              <a:latin typeface="Georgia" panose="02040502050405020303" pitchFamily="18" charset="0"/>
              <a:ea typeface="Times New Roman" panose="02020603050405020304" pitchFamily="18" charset="0"/>
              <a:cs typeface="Calibri" panose="020F0502020204030204" pitchFamily="34" charset="0"/>
            </a:endParaRPr>
          </a:p>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82995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300"/>
              </a:spcBef>
              <a:spcAft>
                <a:spcPts val="0"/>
              </a:spcAft>
              <a:buFont typeface="Courier New" panose="02070309020205020404" pitchFamily="49" charset="0"/>
              <a:buChar char="o"/>
              <a:tabLst>
                <a:tab pos="1143000" algn="l"/>
              </a:tabLst>
            </a:pPr>
            <a:r>
              <a:rPr lang="en-US" sz="1200" dirty="0">
                <a:effectLst/>
                <a:latin typeface="Georgia" panose="02040502050405020303" pitchFamily="18" charset="0"/>
                <a:ea typeface="Times New Roman" panose="02020603050405020304" pitchFamily="18" charset="0"/>
                <a:cs typeface="Calibri" panose="020F0502020204030204" pitchFamily="34" charset="0"/>
              </a:rPr>
              <a:t>Sue </a:t>
            </a:r>
          </a:p>
          <a:p>
            <a:pPr marL="742950" marR="0" lvl="1" indent="-285750">
              <a:spcBef>
                <a:spcPts val="300"/>
              </a:spcBef>
              <a:spcAft>
                <a:spcPts val="0"/>
              </a:spcAft>
              <a:buFont typeface="Courier New" panose="02070309020205020404" pitchFamily="49" charset="0"/>
              <a:buChar char="o"/>
              <a:tabLst>
                <a:tab pos="1143000" algn="l"/>
              </a:tabLst>
            </a:pPr>
            <a:endParaRPr lang="en-US" sz="1200" dirty="0">
              <a:effectLst/>
              <a:latin typeface="Georgia" panose="02040502050405020303" pitchFamily="18" charset="0"/>
              <a:ea typeface="Times New Roman" panose="02020603050405020304" pitchFamily="18" charset="0"/>
              <a:cs typeface="Calibri" panose="020F0502020204030204" pitchFamily="34" charset="0"/>
            </a:endParaRPr>
          </a:p>
          <a:p>
            <a:pPr marL="0" lvl="0" indent="0" algn="l" rtl="0">
              <a:spcBef>
                <a:spcPts val="0"/>
              </a:spcBef>
              <a:spcAft>
                <a:spcPts val="0"/>
              </a:spcAft>
              <a:buNone/>
            </a:pPr>
            <a:r>
              <a:rPr lang="en-US" sz="1200" dirty="0">
                <a:effectLst/>
                <a:latin typeface="Georgia" panose="02040502050405020303" pitchFamily="18" charset="0"/>
                <a:ea typeface="Times New Roman" panose="02020603050405020304" pitchFamily="18" charset="0"/>
                <a:cs typeface="Calibri" panose="020F0502020204030204" pitchFamily="34" charset="0"/>
              </a:rPr>
              <a:t>Sue says thanks and congrats! </a:t>
            </a:r>
            <a:r>
              <a:rPr lang="en-US" dirty="0"/>
              <a:t>Sue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wish you all great success.     All of us who have been District Governors---truly enjoyed it and thought it was the best year of our Rotary Life. </a:t>
            </a:r>
          </a:p>
          <a:p>
            <a:pPr marL="742950" marR="0" lvl="1" indent="-285750">
              <a:spcBef>
                <a:spcPts val="300"/>
              </a:spcBef>
              <a:spcAft>
                <a:spcPts val="0"/>
              </a:spcAft>
              <a:buFont typeface="Courier New" panose="02070309020205020404" pitchFamily="49" charset="0"/>
              <a:buChar char="o"/>
              <a:tabLst>
                <a:tab pos="1143000" algn="l"/>
              </a:tabLst>
            </a:pPr>
            <a:endParaRPr lang="en-US" sz="1200" dirty="0">
              <a:effectLst/>
              <a:latin typeface="Times New Roman" panose="02020603050405020304" pitchFamily="18" charset="0"/>
              <a:ea typeface="Times New Roman" panose="02020603050405020304" pitchFamily="18" charset="0"/>
              <a:cs typeface="Symbol" pitchFamily="2" charset="2"/>
            </a:endParaRPr>
          </a:p>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5930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7"/>
        <p:cNvGrpSpPr/>
        <p:nvPr/>
      </p:nvGrpSpPr>
      <p:grpSpPr>
        <a:xfrm>
          <a:off x="0" y="0"/>
          <a:ext cx="0" cy="0"/>
          <a:chOff x="0" y="0"/>
          <a:chExt cx="0" cy="0"/>
        </a:xfrm>
      </p:grpSpPr>
      <p:sp>
        <p:nvSpPr>
          <p:cNvPr id="28" name="Google Shape;28;p88"/>
          <p:cNvSpPr>
            <a:spLocks noGrp="1"/>
          </p:cNvSpPr>
          <p:nvPr>
            <p:ph type="pic" idx="2"/>
          </p:nvPr>
        </p:nvSpPr>
        <p:spPr>
          <a:xfrm>
            <a:off x="0" y="0"/>
            <a:ext cx="12192000" cy="5043713"/>
          </a:xfrm>
          <a:prstGeom prst="rect">
            <a:avLst/>
          </a:prstGeom>
          <a:noFill/>
          <a:ln>
            <a:noFill/>
          </a:ln>
        </p:spPr>
      </p:sp>
      <p:sp>
        <p:nvSpPr>
          <p:cNvPr id="29" name="Google Shape;29;p88"/>
          <p:cNvSpPr/>
          <p:nvPr/>
        </p:nvSpPr>
        <p:spPr>
          <a:xfrm>
            <a:off x="0" y="0"/>
            <a:ext cx="12192000" cy="5043713"/>
          </a:xfrm>
          <a:prstGeom prst="rect">
            <a:avLst/>
          </a:prstGeom>
          <a:solidFill>
            <a:schemeClr val="dk1">
              <a:alpha val="49803"/>
            </a:schemeClr>
          </a:solidFill>
          <a:ln>
            <a:noFill/>
          </a:ln>
        </p:spPr>
        <p:txBody>
          <a:bodyPr spcFirstLastPara="1" wrap="square" lIns="91425" tIns="274300" rIns="91425" bIns="45700" anchor="b" anchorCtr="0">
            <a:noAutofit/>
          </a:bodyPr>
          <a:lstStyle/>
          <a:p>
            <a:pPr marL="0" marR="0" lvl="0" indent="0" algn="l" rtl="0">
              <a:spcBef>
                <a:spcPts val="0"/>
              </a:spcBef>
              <a:spcAft>
                <a:spcPts val="0"/>
              </a:spcAft>
              <a:buNone/>
            </a:pPr>
            <a:r>
              <a:rPr lang="en-US" sz="1800" b="0" i="0" u="none" strike="noStrike" cap="none">
                <a:solidFill>
                  <a:schemeClr val="lt1"/>
                </a:solidFill>
                <a:latin typeface="Arial"/>
                <a:ea typeface="Arial"/>
                <a:cs typeface="Arial"/>
                <a:sym typeface="Arial"/>
              </a:rPr>
              <a:t>z</a:t>
            </a:r>
            <a:endParaRPr/>
          </a:p>
        </p:txBody>
      </p:sp>
      <p:sp>
        <p:nvSpPr>
          <p:cNvPr id="30" name="Google Shape;30;p88"/>
          <p:cNvSpPr/>
          <p:nvPr/>
        </p:nvSpPr>
        <p:spPr>
          <a:xfrm>
            <a:off x="0" y="5043714"/>
            <a:ext cx="12192000" cy="1814286"/>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Google Shape;31;p88"/>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8"/>
          <p:cNvSpPr txBox="1">
            <a:spLocks noGrp="1"/>
          </p:cNvSpPr>
          <p:nvPr>
            <p:ph type="subTitle" idx="3"/>
          </p:nvPr>
        </p:nvSpPr>
        <p:spPr>
          <a:xfrm>
            <a:off x="296333" y="6042779"/>
            <a:ext cx="9733038" cy="4656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400"/>
              <a:buNone/>
              <a:defRPr sz="2400">
                <a:solidFill>
                  <a:srgbClr val="33333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88"/>
          <p:cNvSpPr/>
          <p:nvPr/>
        </p:nvSpPr>
        <p:spPr>
          <a:xfrm>
            <a:off x="10226674" y="6041015"/>
            <a:ext cx="1751014" cy="664585"/>
          </a:xfrm>
          <a:custGeom>
            <a:avLst/>
            <a:gdLst/>
            <a:ahLst/>
            <a:cxnLst/>
            <a:rect l="l" t="t" r="r" b="b"/>
            <a:pathLst>
              <a:path w="2378076" h="902582" extrusionOk="0">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34;p8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4"/>
        <p:cNvGrpSpPr/>
        <p:nvPr/>
      </p:nvGrpSpPr>
      <p:grpSpPr>
        <a:xfrm>
          <a:off x="0" y="0"/>
          <a:ext cx="0" cy="0"/>
          <a:chOff x="0" y="0"/>
          <a:chExt cx="0" cy="0"/>
        </a:xfrm>
      </p:grpSpPr>
      <p:sp>
        <p:nvSpPr>
          <p:cNvPr id="75" name="Google Shape;75;p97"/>
          <p:cNvSpPr/>
          <p:nvPr/>
        </p:nvSpPr>
        <p:spPr>
          <a:xfrm>
            <a:off x="-12084" y="-4763"/>
            <a:ext cx="12216168" cy="2408098"/>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 name="Google Shape;76;p97"/>
          <p:cNvSpPr>
            <a:spLocks noGrp="1"/>
          </p:cNvSpPr>
          <p:nvPr>
            <p:ph type="pic" idx="2"/>
          </p:nvPr>
        </p:nvSpPr>
        <p:spPr>
          <a:xfrm>
            <a:off x="0" y="2403336"/>
            <a:ext cx="12192000" cy="4454665"/>
          </a:xfrm>
          <a:prstGeom prst="rect">
            <a:avLst/>
          </a:prstGeom>
          <a:noFill/>
          <a:ln>
            <a:noFill/>
          </a:ln>
        </p:spPr>
      </p:sp>
      <p:sp>
        <p:nvSpPr>
          <p:cNvPr id="77" name="Google Shape;77;p97"/>
          <p:cNvSpPr/>
          <p:nvPr/>
        </p:nvSpPr>
        <p:spPr>
          <a:xfrm>
            <a:off x="0" y="2403335"/>
            <a:ext cx="12192000" cy="4454665"/>
          </a:xfrm>
          <a:custGeom>
            <a:avLst/>
            <a:gdLst/>
            <a:ahLst/>
            <a:cxnLst/>
            <a:rect l="l" t="t" r="r" b="b"/>
            <a:pathLst>
              <a:path w="12192000" h="4454665" extrusionOk="0">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dk1">
              <a:alpha val="49803"/>
            </a:schemeClr>
          </a:solidFill>
          <a:ln>
            <a:noFill/>
          </a:ln>
        </p:spPr>
        <p:txBody>
          <a:bodyPr spcFirstLastPara="1" wrap="square" lIns="91425" tIns="274300" rIns="91425" bIns="45700" anchor="b"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z</a:t>
            </a:r>
            <a:endParaRPr/>
          </a:p>
        </p:txBody>
      </p:sp>
      <p:sp>
        <p:nvSpPr>
          <p:cNvPr id="78" name="Google Shape;78;p97"/>
          <p:cNvSpPr txBox="1">
            <a:spLocks noGrp="1"/>
          </p:cNvSpPr>
          <p:nvPr>
            <p:ph type="body" idx="1"/>
          </p:nvPr>
        </p:nvSpPr>
        <p:spPr>
          <a:xfrm>
            <a:off x="296333" y="593866"/>
            <a:ext cx="11065934" cy="63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B0E3"/>
              </a:buClr>
              <a:buSzPts val="4400"/>
              <a:buNone/>
              <a:defRPr sz="4400" b="1" cap="none">
                <a:solidFill>
                  <a:srgbClr val="01B0E3"/>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97"/>
          <p:cNvSpPr txBox="1">
            <a:spLocks noGrp="1"/>
          </p:cNvSpPr>
          <p:nvPr>
            <p:ph type="subTitle" idx="3"/>
          </p:nvPr>
        </p:nvSpPr>
        <p:spPr>
          <a:xfrm>
            <a:off x="296333" y="1338932"/>
            <a:ext cx="11065934" cy="4656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0" name="Google Shape;80;p9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1"/>
        <p:cNvGrpSpPr/>
        <p:nvPr/>
      </p:nvGrpSpPr>
      <p:grpSpPr>
        <a:xfrm>
          <a:off x="0" y="0"/>
          <a:ext cx="0" cy="0"/>
          <a:chOff x="0" y="0"/>
          <a:chExt cx="0" cy="0"/>
        </a:xfrm>
      </p:grpSpPr>
      <p:sp>
        <p:nvSpPr>
          <p:cNvPr id="82" name="Google Shape;82;p98"/>
          <p:cNvSpPr>
            <a:spLocks noGrp="1"/>
          </p:cNvSpPr>
          <p:nvPr>
            <p:ph type="pic" idx="2"/>
          </p:nvPr>
        </p:nvSpPr>
        <p:spPr>
          <a:xfrm>
            <a:off x="0" y="2403335"/>
            <a:ext cx="12192000" cy="4454665"/>
          </a:xfrm>
          <a:prstGeom prst="rect">
            <a:avLst/>
          </a:prstGeom>
          <a:noFill/>
          <a:ln>
            <a:noFill/>
          </a:ln>
        </p:spPr>
      </p:sp>
      <p:sp>
        <p:nvSpPr>
          <p:cNvPr id="83" name="Google Shape;83;p98"/>
          <p:cNvSpPr/>
          <p:nvPr/>
        </p:nvSpPr>
        <p:spPr>
          <a:xfrm>
            <a:off x="0" y="1"/>
            <a:ext cx="12192000" cy="2403334"/>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 name="Google Shape;84;p98"/>
          <p:cNvSpPr txBox="1">
            <a:spLocks noGrp="1"/>
          </p:cNvSpPr>
          <p:nvPr>
            <p:ph type="body" idx="1"/>
          </p:nvPr>
        </p:nvSpPr>
        <p:spPr>
          <a:xfrm>
            <a:off x="296333" y="593866"/>
            <a:ext cx="11065934" cy="63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98"/>
          <p:cNvSpPr txBox="1">
            <a:spLocks noGrp="1"/>
          </p:cNvSpPr>
          <p:nvPr>
            <p:ph type="subTitle" idx="3"/>
          </p:nvPr>
        </p:nvSpPr>
        <p:spPr>
          <a:xfrm>
            <a:off x="296333" y="1338932"/>
            <a:ext cx="11065934" cy="4656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400"/>
              <a:buNone/>
              <a:defRPr sz="2400">
                <a:solidFill>
                  <a:srgbClr val="33333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6" name="Google Shape;86;p98"/>
          <p:cNvSpPr/>
          <p:nvPr/>
        </p:nvSpPr>
        <p:spPr>
          <a:xfrm>
            <a:off x="0" y="2403335"/>
            <a:ext cx="12192000" cy="4454665"/>
          </a:xfrm>
          <a:custGeom>
            <a:avLst/>
            <a:gdLst/>
            <a:ahLst/>
            <a:cxnLst/>
            <a:rect l="l" t="t" r="r" b="b"/>
            <a:pathLst>
              <a:path w="12192000" h="4454665" extrusionOk="0">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69803"/>
            </a:srgbClr>
          </a:solid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z</a:t>
            </a:r>
            <a:endParaRPr/>
          </a:p>
        </p:txBody>
      </p:sp>
      <p:sp>
        <p:nvSpPr>
          <p:cNvPr id="87" name="Google Shape;87;p9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8"/>
        <p:cNvGrpSpPr/>
        <p:nvPr/>
      </p:nvGrpSpPr>
      <p:grpSpPr>
        <a:xfrm>
          <a:off x="0" y="0"/>
          <a:ext cx="0" cy="0"/>
          <a:chOff x="0" y="0"/>
          <a:chExt cx="0" cy="0"/>
        </a:xfrm>
      </p:grpSpPr>
      <p:sp>
        <p:nvSpPr>
          <p:cNvPr id="89" name="Google Shape;89;p99"/>
          <p:cNvSpPr>
            <a:spLocks noGrp="1"/>
          </p:cNvSpPr>
          <p:nvPr>
            <p:ph type="pic" idx="2"/>
          </p:nvPr>
        </p:nvSpPr>
        <p:spPr>
          <a:xfrm>
            <a:off x="0" y="0"/>
            <a:ext cx="12192000" cy="5043713"/>
          </a:xfrm>
          <a:prstGeom prst="rect">
            <a:avLst/>
          </a:prstGeom>
          <a:noFill/>
          <a:ln>
            <a:noFill/>
          </a:ln>
        </p:spPr>
      </p:sp>
      <p:sp>
        <p:nvSpPr>
          <p:cNvPr id="90" name="Google Shape;90;p99"/>
          <p:cNvSpPr/>
          <p:nvPr/>
        </p:nvSpPr>
        <p:spPr>
          <a:xfrm>
            <a:off x="0" y="0"/>
            <a:ext cx="12192000" cy="5043713"/>
          </a:xfrm>
          <a:prstGeom prst="rect">
            <a:avLst/>
          </a:prstGeom>
          <a:solidFill>
            <a:schemeClr val="dk1">
              <a:alpha val="49803"/>
            </a:schemeClr>
          </a:solidFill>
          <a:ln>
            <a:noFill/>
          </a:ln>
        </p:spPr>
        <p:txBody>
          <a:bodyPr spcFirstLastPara="1" wrap="square" lIns="91425" tIns="274300" rIns="91425" bIns="45700" anchor="b"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z</a:t>
            </a:r>
            <a:endParaRPr/>
          </a:p>
        </p:txBody>
      </p:sp>
      <p:sp>
        <p:nvSpPr>
          <p:cNvPr id="91" name="Google Shape;91;p99"/>
          <p:cNvSpPr/>
          <p:nvPr/>
        </p:nvSpPr>
        <p:spPr>
          <a:xfrm>
            <a:off x="0" y="5043714"/>
            <a:ext cx="12192000" cy="1814286"/>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 name="Google Shape;92;p99"/>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B0E3"/>
              </a:buClr>
              <a:buSzPts val="4400"/>
              <a:buNone/>
              <a:defRPr sz="4400" b="1" cap="none">
                <a:solidFill>
                  <a:srgbClr val="01B0E3"/>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99"/>
          <p:cNvSpPr txBox="1">
            <a:spLocks noGrp="1"/>
          </p:cNvSpPr>
          <p:nvPr>
            <p:ph type="subTitle" idx="3"/>
          </p:nvPr>
        </p:nvSpPr>
        <p:spPr>
          <a:xfrm>
            <a:off x="296333" y="6042779"/>
            <a:ext cx="9733038" cy="4656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4" name="Google Shape;94;p99"/>
          <p:cNvSpPr/>
          <p:nvPr/>
        </p:nvSpPr>
        <p:spPr>
          <a:xfrm>
            <a:off x="10226674" y="6041015"/>
            <a:ext cx="1751014" cy="664585"/>
          </a:xfrm>
          <a:custGeom>
            <a:avLst/>
            <a:gdLst/>
            <a:ahLst/>
            <a:cxnLst/>
            <a:rect l="l" t="t" r="r" b="b"/>
            <a:pathLst>
              <a:path w="2378076" h="902582" extrusionOk="0">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 name="Google Shape;95;p9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6"/>
        <p:cNvGrpSpPr/>
        <p:nvPr/>
      </p:nvGrpSpPr>
      <p:grpSpPr>
        <a:xfrm>
          <a:off x="0" y="0"/>
          <a:ext cx="0" cy="0"/>
          <a:chOff x="0" y="0"/>
          <a:chExt cx="0" cy="0"/>
        </a:xfrm>
      </p:grpSpPr>
      <p:sp>
        <p:nvSpPr>
          <p:cNvPr id="97" name="Google Shape;97;p100"/>
          <p:cNvSpPr/>
          <p:nvPr/>
        </p:nvSpPr>
        <p:spPr>
          <a:xfrm>
            <a:off x="0" y="0"/>
            <a:ext cx="12192000" cy="6857999"/>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p10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9"/>
        <p:cNvGrpSpPr/>
        <p:nvPr/>
      </p:nvGrpSpPr>
      <p:grpSpPr>
        <a:xfrm>
          <a:off x="0" y="0"/>
          <a:ext cx="0" cy="0"/>
          <a:chOff x="0" y="0"/>
          <a:chExt cx="0" cy="0"/>
        </a:xfrm>
      </p:grpSpPr>
      <p:sp>
        <p:nvSpPr>
          <p:cNvPr id="100" name="Google Shape;100;p101"/>
          <p:cNvSpPr/>
          <p:nvPr/>
        </p:nvSpPr>
        <p:spPr>
          <a:xfrm>
            <a:off x="0" y="1540042"/>
            <a:ext cx="12192000" cy="5317958"/>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101"/>
          <p:cNvSpPr txBox="1">
            <a:spLocks noGrp="1"/>
          </p:cNvSpPr>
          <p:nvPr>
            <p:ph type="sldNum" idx="12"/>
          </p:nvPr>
        </p:nvSpPr>
        <p:spPr>
          <a:xfrm>
            <a:off x="11650133" y="635635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101"/>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01"/>
          <p:cNvSpPr txBox="1"/>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04"/>
        <p:cNvGrpSpPr/>
        <p:nvPr/>
      </p:nvGrpSpPr>
      <p:grpSpPr>
        <a:xfrm>
          <a:off x="0" y="0"/>
          <a:ext cx="0" cy="0"/>
          <a:chOff x="0" y="0"/>
          <a:chExt cx="0" cy="0"/>
        </a:xfrm>
      </p:grpSpPr>
      <p:sp>
        <p:nvSpPr>
          <p:cNvPr id="105" name="Google Shape;105;p102"/>
          <p:cNvSpPr/>
          <p:nvPr/>
        </p:nvSpPr>
        <p:spPr>
          <a:xfrm>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102"/>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0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8"/>
        <p:cNvGrpSpPr/>
        <p:nvPr/>
      </p:nvGrpSpPr>
      <p:grpSpPr>
        <a:xfrm>
          <a:off x="0" y="0"/>
          <a:ext cx="0" cy="0"/>
          <a:chOff x="0" y="0"/>
          <a:chExt cx="0" cy="0"/>
        </a:xfrm>
      </p:grpSpPr>
      <p:sp>
        <p:nvSpPr>
          <p:cNvPr id="109" name="Google Shape;109;p103"/>
          <p:cNvSpPr/>
          <p:nvPr/>
        </p:nvSpPr>
        <p:spPr>
          <a:xfrm>
            <a:off x="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103"/>
          <p:cNvSpPr txBox="1">
            <a:spLocks noGrp="1"/>
          </p:cNvSpPr>
          <p:nvPr>
            <p:ph type="body" idx="1"/>
          </p:nvPr>
        </p:nvSpPr>
        <p:spPr>
          <a:xfrm>
            <a:off x="6350000" y="2141538"/>
            <a:ext cx="5537200" cy="3141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200"/>
              <a:buNone/>
              <a:defRPr sz="2200"/>
            </a:lvl1pPr>
            <a:lvl2pPr marL="914400" lvl="1" indent="-342900" algn="l">
              <a:lnSpc>
                <a:spcPct val="100000"/>
              </a:lnSpc>
              <a:spcBef>
                <a:spcPts val="1200"/>
              </a:spcBef>
              <a:spcAft>
                <a:spcPts val="0"/>
              </a:spcAft>
              <a:buClr>
                <a:schemeClr val="dk1"/>
              </a:buClr>
              <a:buSzPts val="1800"/>
              <a:buChar char="•"/>
              <a:defRPr sz="1800"/>
            </a:lvl2pPr>
            <a:lvl3pPr marL="1371600" lvl="2" indent="-342900" algn="l">
              <a:lnSpc>
                <a:spcPct val="90000"/>
              </a:lnSpc>
              <a:spcBef>
                <a:spcPts val="12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03"/>
          <p:cNvSpPr txBox="1">
            <a:spLocks noGrp="1"/>
          </p:cNvSpPr>
          <p:nvPr>
            <p:ph type="body" idx="2"/>
          </p:nvPr>
        </p:nvSpPr>
        <p:spPr>
          <a:xfrm>
            <a:off x="558800"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03"/>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p10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14"/>
        <p:cNvGrpSpPr/>
        <p:nvPr/>
      </p:nvGrpSpPr>
      <p:grpSpPr>
        <a:xfrm>
          <a:off x="0" y="0"/>
          <a:ext cx="0" cy="0"/>
          <a:chOff x="0" y="0"/>
          <a:chExt cx="0" cy="0"/>
        </a:xfrm>
      </p:grpSpPr>
      <p:sp>
        <p:nvSpPr>
          <p:cNvPr id="115" name="Google Shape;115;p104"/>
          <p:cNvSpPr/>
          <p:nvPr/>
        </p:nvSpPr>
        <p:spPr>
          <a:xfrm>
            <a:off x="609600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 name="Google Shape;116;p104"/>
          <p:cNvSpPr>
            <a:spLocks noGrp="1"/>
          </p:cNvSpPr>
          <p:nvPr>
            <p:ph type="pic" idx="2"/>
          </p:nvPr>
        </p:nvSpPr>
        <p:spPr>
          <a:xfrm>
            <a:off x="6519863" y="398463"/>
            <a:ext cx="5265737" cy="6019800"/>
          </a:xfrm>
          <a:prstGeom prst="rect">
            <a:avLst/>
          </a:prstGeom>
          <a:noFill/>
          <a:ln>
            <a:noFill/>
          </a:ln>
        </p:spPr>
      </p:sp>
      <p:sp>
        <p:nvSpPr>
          <p:cNvPr id="117" name="Google Shape;117;p104"/>
          <p:cNvSpPr txBox="1">
            <a:spLocks noGrp="1"/>
          </p:cNvSpPr>
          <p:nvPr>
            <p:ph type="body" idx="1"/>
          </p:nvPr>
        </p:nvSpPr>
        <p:spPr>
          <a:xfrm>
            <a:off x="558800" y="2141538"/>
            <a:ext cx="4978400" cy="1135062"/>
          </a:xfrm>
          <a:prstGeom prst="rect">
            <a:avLst/>
          </a:prstGeom>
          <a:noFill/>
          <a:ln w="25400" cap="flat" cmpd="sng">
            <a:solidFill>
              <a:srgbClr val="333333"/>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333333"/>
              </a:buClr>
              <a:buSzPts val="4400"/>
              <a:buNone/>
              <a:defRPr sz="4400" b="1" cap="none">
                <a:solidFill>
                  <a:srgbClr val="333333"/>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04"/>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200"/>
              <a:buNone/>
              <a:defRPr sz="2200">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9" name="Google Shape;119;p10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20"/>
        <p:cNvGrpSpPr/>
        <p:nvPr/>
      </p:nvGrpSpPr>
      <p:grpSpPr>
        <a:xfrm>
          <a:off x="0" y="0"/>
          <a:ext cx="0" cy="0"/>
          <a:chOff x="0" y="0"/>
          <a:chExt cx="0" cy="0"/>
        </a:xfrm>
      </p:grpSpPr>
      <p:sp>
        <p:nvSpPr>
          <p:cNvPr id="121" name="Google Shape;121;p105"/>
          <p:cNvSpPr>
            <a:spLocks noGrp="1"/>
          </p:cNvSpPr>
          <p:nvPr>
            <p:ph type="pic" idx="2"/>
          </p:nvPr>
        </p:nvSpPr>
        <p:spPr>
          <a:xfrm>
            <a:off x="0" y="0"/>
            <a:ext cx="12192000" cy="6858000"/>
          </a:xfrm>
          <a:prstGeom prst="rect">
            <a:avLst/>
          </a:prstGeom>
          <a:noFill/>
          <a:ln>
            <a:noFill/>
          </a:ln>
        </p:spPr>
      </p:sp>
      <p:sp>
        <p:nvSpPr>
          <p:cNvPr id="122" name="Google Shape;122;p105"/>
          <p:cNvSpPr/>
          <p:nvPr/>
        </p:nvSpPr>
        <p:spPr>
          <a:xfrm>
            <a:off x="0" y="0"/>
            <a:ext cx="12192000" cy="6858000"/>
          </a:xfrm>
          <a:custGeom>
            <a:avLst/>
            <a:gdLst/>
            <a:ahLst/>
            <a:cxnLst/>
            <a:rect l="l" t="t" r="r" b="b"/>
            <a:pathLst>
              <a:path w="12192000" h="6858000" extrusionOk="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dk1">
              <a:alpha val="49803"/>
            </a:schemeClr>
          </a:solidFill>
          <a:ln>
            <a:noFill/>
          </a:ln>
        </p:spPr>
        <p:txBody>
          <a:bodyPr spcFirstLastPara="1" wrap="square" lIns="91425" tIns="274300" rIns="91425" bIns="45700" anchor="b"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z</a:t>
            </a:r>
            <a:endParaRPr/>
          </a:p>
        </p:txBody>
      </p:sp>
      <p:sp>
        <p:nvSpPr>
          <p:cNvPr id="123" name="Google Shape;123;p105"/>
          <p:cNvSpPr txBox="1">
            <a:spLocks noGrp="1"/>
          </p:cNvSpPr>
          <p:nvPr>
            <p:ph type="body" idx="1"/>
          </p:nvPr>
        </p:nvSpPr>
        <p:spPr>
          <a:xfrm>
            <a:off x="0" y="0"/>
            <a:ext cx="6096000" cy="6858000"/>
          </a:xfrm>
          <a:prstGeom prst="rect">
            <a:avLst/>
          </a:prstGeom>
          <a:solidFill>
            <a:srgbClr val="01B4E7">
              <a:alpha val="37647"/>
            </a:srgbClr>
          </a:solidFill>
          <a:ln>
            <a:noFill/>
          </a:ln>
        </p:spPr>
        <p:txBody>
          <a:bodyPr spcFirstLastPara="1" wrap="square" lIns="91425" tIns="45700" rIns="91425" bIns="45700" anchor="b" anchorCtr="0">
            <a:noAutofit/>
          </a:bodyPr>
          <a:lstStyle>
            <a:lvl1pPr marL="457200" lvl="0" indent="-228600" algn="r">
              <a:lnSpc>
                <a:spcPct val="90000"/>
              </a:lnSpc>
              <a:spcBef>
                <a:spcPts val="1000"/>
              </a:spcBef>
              <a:spcAft>
                <a:spcPts val="0"/>
              </a:spcAft>
              <a:buClr>
                <a:schemeClr val="dk1"/>
              </a:buClr>
              <a:buSzPts val="2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105"/>
          <p:cNvSpPr txBox="1">
            <a:spLocks noGrp="1"/>
          </p:cNvSpPr>
          <p:nvPr>
            <p:ph type="body" idx="3"/>
          </p:nvPr>
        </p:nvSpPr>
        <p:spPr>
          <a:xfrm>
            <a:off x="558800"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05"/>
          <p:cNvSpPr txBox="1">
            <a:spLocks noGrp="1"/>
          </p:cNvSpPr>
          <p:nvPr>
            <p:ph type="subTitle" idx="4"/>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6" name="Google Shape;126;p10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27"/>
        <p:cNvGrpSpPr/>
        <p:nvPr/>
      </p:nvGrpSpPr>
      <p:grpSpPr>
        <a:xfrm>
          <a:off x="0" y="0"/>
          <a:ext cx="0" cy="0"/>
          <a:chOff x="0" y="0"/>
          <a:chExt cx="0" cy="0"/>
        </a:xfrm>
      </p:grpSpPr>
      <p:sp>
        <p:nvSpPr>
          <p:cNvPr id="128" name="Google Shape;128;p106"/>
          <p:cNvSpPr>
            <a:spLocks noGrp="1"/>
          </p:cNvSpPr>
          <p:nvPr>
            <p:ph type="pic" idx="2"/>
          </p:nvPr>
        </p:nvSpPr>
        <p:spPr>
          <a:xfrm>
            <a:off x="0" y="0"/>
            <a:ext cx="12192000" cy="6858000"/>
          </a:xfrm>
          <a:prstGeom prst="rect">
            <a:avLst/>
          </a:prstGeom>
          <a:noFill/>
          <a:ln>
            <a:noFill/>
          </a:ln>
        </p:spPr>
      </p:sp>
      <p:sp>
        <p:nvSpPr>
          <p:cNvPr id="129" name="Google Shape;129;p106"/>
          <p:cNvSpPr txBox="1">
            <a:spLocks noGrp="1"/>
          </p:cNvSpPr>
          <p:nvPr>
            <p:ph type="body" idx="1"/>
          </p:nvPr>
        </p:nvSpPr>
        <p:spPr>
          <a:xfrm>
            <a:off x="6096000" y="0"/>
            <a:ext cx="6096000" cy="6858000"/>
          </a:xfrm>
          <a:prstGeom prst="rect">
            <a:avLst/>
          </a:prstGeom>
          <a:solidFill>
            <a:srgbClr val="01B4E7">
              <a:alpha val="60000"/>
            </a:srgbClr>
          </a:solidFill>
          <a:ln>
            <a:noFill/>
          </a:ln>
        </p:spPr>
        <p:txBody>
          <a:bodyPr spcFirstLastPara="1" wrap="square" lIns="91425" tIns="45700" rIns="91425" bIns="45700" anchor="b"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06"/>
          <p:cNvSpPr txBox="1">
            <a:spLocks noGrp="1"/>
          </p:cNvSpPr>
          <p:nvPr>
            <p:ph type="body" idx="3"/>
          </p:nvPr>
        </p:nvSpPr>
        <p:spPr>
          <a:xfrm>
            <a:off x="6879771"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06"/>
          <p:cNvSpPr txBox="1">
            <a:spLocks noGrp="1"/>
          </p:cNvSpPr>
          <p:nvPr>
            <p:ph type="subTitle" idx="4"/>
          </p:nvPr>
        </p:nvSpPr>
        <p:spPr>
          <a:xfrm>
            <a:off x="6871304"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2" name="Google Shape;132;p10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89"/>
          <p:cNvSpPr/>
          <p:nvPr/>
        </p:nvSpPr>
        <p:spPr>
          <a:xfrm rot="10800000" flipH="1">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89"/>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9"/>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33333"/>
              </a:buClr>
              <a:buSzPts val="2400"/>
              <a:buChar char="•"/>
              <a:defRPr sz="2400">
                <a:solidFill>
                  <a:srgbClr val="333333"/>
                </a:solidFill>
              </a:defRPr>
            </a:lvl1pPr>
            <a:lvl2pPr marL="914400" lvl="1" indent="-355600" algn="l">
              <a:lnSpc>
                <a:spcPct val="90000"/>
              </a:lnSpc>
              <a:spcBef>
                <a:spcPts val="500"/>
              </a:spcBef>
              <a:spcAft>
                <a:spcPts val="0"/>
              </a:spcAft>
              <a:buClr>
                <a:srgbClr val="333333"/>
              </a:buClr>
              <a:buSzPts val="2000"/>
              <a:buChar char="•"/>
              <a:defRPr sz="2000">
                <a:solidFill>
                  <a:srgbClr val="333333"/>
                </a:solidFill>
              </a:defRPr>
            </a:lvl2pPr>
            <a:lvl3pPr marL="1371600" lvl="2" indent="-342900" algn="l">
              <a:lnSpc>
                <a:spcPct val="90000"/>
              </a:lnSpc>
              <a:spcBef>
                <a:spcPts val="500"/>
              </a:spcBef>
              <a:spcAft>
                <a:spcPts val="0"/>
              </a:spcAft>
              <a:buClr>
                <a:srgbClr val="333333"/>
              </a:buClr>
              <a:buSzPts val="1800"/>
              <a:buChar char="•"/>
              <a:defRPr sz="1800">
                <a:solidFill>
                  <a:srgbClr val="333333"/>
                </a:solidFill>
              </a:defRPr>
            </a:lvl3pPr>
            <a:lvl4pPr marL="1828800" lvl="3" indent="-330200" algn="l">
              <a:lnSpc>
                <a:spcPct val="90000"/>
              </a:lnSpc>
              <a:spcBef>
                <a:spcPts val="500"/>
              </a:spcBef>
              <a:spcAft>
                <a:spcPts val="0"/>
              </a:spcAft>
              <a:buClr>
                <a:srgbClr val="333333"/>
              </a:buClr>
              <a:buSzPts val="1600"/>
              <a:buChar char="•"/>
              <a:defRPr sz="1600">
                <a:solidFill>
                  <a:srgbClr val="333333"/>
                </a:solidFill>
              </a:defRPr>
            </a:lvl4pPr>
            <a:lvl5pPr marL="2286000" lvl="4" indent="-330200" algn="l">
              <a:lnSpc>
                <a:spcPct val="90000"/>
              </a:lnSpc>
              <a:spcBef>
                <a:spcPts val="500"/>
              </a:spcBef>
              <a:spcAft>
                <a:spcPts val="0"/>
              </a:spcAft>
              <a:buClr>
                <a:srgbClr val="333333"/>
              </a:buClr>
              <a:buSzPts val="1600"/>
              <a:buChar char="•"/>
              <a:defRPr sz="1600">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8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3"/>
        <p:cNvGrpSpPr/>
        <p:nvPr/>
      </p:nvGrpSpPr>
      <p:grpSpPr>
        <a:xfrm>
          <a:off x="0" y="0"/>
          <a:ext cx="0" cy="0"/>
          <a:chOff x="0" y="0"/>
          <a:chExt cx="0" cy="0"/>
        </a:xfrm>
      </p:grpSpPr>
      <p:sp>
        <p:nvSpPr>
          <p:cNvPr id="134" name="Google Shape;134;p107"/>
          <p:cNvSpPr/>
          <p:nvPr/>
        </p:nvSpPr>
        <p:spPr>
          <a:xfrm>
            <a:off x="0" y="1540042"/>
            <a:ext cx="12192000" cy="5317958"/>
          </a:xfrm>
          <a:custGeom>
            <a:avLst/>
            <a:gdLst/>
            <a:ahLst/>
            <a:cxnLst/>
            <a:rect l="l" t="t" r="r" b="b"/>
            <a:pathLst>
              <a:path w="12192000" h="5317958" extrusionOk="0">
                <a:moveTo>
                  <a:pt x="0" y="0"/>
                </a:moveTo>
                <a:lnTo>
                  <a:pt x="12192000" y="0"/>
                </a:lnTo>
                <a:lnTo>
                  <a:pt x="12192000" y="5317958"/>
                </a:lnTo>
                <a:lnTo>
                  <a:pt x="4539049" y="5317958"/>
                </a:lnTo>
                <a:lnTo>
                  <a:pt x="0" y="5317958"/>
                </a:lnTo>
                <a:lnTo>
                  <a:pt x="0" y="4733071"/>
                </a:lnTo>
                <a:close/>
              </a:path>
            </a:pathLst>
          </a:cu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107"/>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07"/>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0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38"/>
        <p:cNvGrpSpPr/>
        <p:nvPr/>
      </p:nvGrpSpPr>
      <p:grpSpPr>
        <a:xfrm>
          <a:off x="0" y="0"/>
          <a:ext cx="0" cy="0"/>
          <a:chOff x="0" y="0"/>
          <a:chExt cx="0" cy="0"/>
        </a:xfrm>
      </p:grpSpPr>
      <p:sp>
        <p:nvSpPr>
          <p:cNvPr id="139" name="Google Shape;139;p108"/>
          <p:cNvSpPr/>
          <p:nvPr/>
        </p:nvSpPr>
        <p:spPr>
          <a:xfrm>
            <a:off x="0" y="0"/>
            <a:ext cx="12192000" cy="6858000"/>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 name="Google Shape;140;p108"/>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108"/>
          <p:cNvSpPr txBox="1">
            <a:spLocks noGrp="1"/>
          </p:cNvSpPr>
          <p:nvPr>
            <p:ph type="title"/>
          </p:nvPr>
        </p:nvSpPr>
        <p:spPr>
          <a:xfrm>
            <a:off x="0" y="1"/>
            <a:ext cx="12192000" cy="939799"/>
          </a:xfrm>
          <a:prstGeom prst="rect">
            <a:avLst/>
          </a:prstGeom>
          <a:noFill/>
          <a:ln>
            <a:noFill/>
          </a:ln>
        </p:spPr>
        <p:txBody>
          <a:bodyPr spcFirstLastPara="1" wrap="square" lIns="91425" tIns="274300" rIns="91425" bIns="91425" anchor="t" anchorCtr="0">
            <a:normAutofit/>
          </a:bodyPr>
          <a:lstStyle>
            <a:lvl1pPr lvl="0" algn="l">
              <a:lnSpc>
                <a:spcPct val="90000"/>
              </a:lnSpc>
              <a:spcBef>
                <a:spcPts val="0"/>
              </a:spcBef>
              <a:spcAft>
                <a:spcPts val="0"/>
              </a:spcAft>
              <a:buClr>
                <a:srgbClr val="01B4E7"/>
              </a:buClr>
              <a:buSzPts val="4400"/>
              <a:buFont typeface="Arial"/>
              <a:buNone/>
              <a:defRPr sz="4400" cap="none">
                <a:solidFill>
                  <a:srgbClr val="01B4E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108"/>
          <p:cNvSpPr txBox="1">
            <a:spLocks noGrp="1"/>
          </p:cNvSpPr>
          <p:nvPr>
            <p:ph type="subTitle" idx="2"/>
          </p:nvPr>
        </p:nvSpPr>
        <p:spPr>
          <a:xfrm>
            <a:off x="380999" y="1012898"/>
            <a:ext cx="11365894" cy="6000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800"/>
              <a:buNone/>
              <a:defRPr sz="28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3" name="Google Shape;143;p10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4"/>
        <p:cNvGrpSpPr/>
        <p:nvPr/>
      </p:nvGrpSpPr>
      <p:grpSpPr>
        <a:xfrm>
          <a:off x="0" y="0"/>
          <a:ext cx="0" cy="0"/>
          <a:chOff x="0" y="0"/>
          <a:chExt cx="0" cy="0"/>
        </a:xfrm>
      </p:grpSpPr>
      <p:sp>
        <p:nvSpPr>
          <p:cNvPr id="145" name="Google Shape;145;p109"/>
          <p:cNvSpPr>
            <a:spLocks noGrp="1"/>
          </p:cNvSpPr>
          <p:nvPr>
            <p:ph type="pic" idx="2"/>
          </p:nvPr>
        </p:nvSpPr>
        <p:spPr>
          <a:xfrm>
            <a:off x="1" y="1"/>
            <a:ext cx="12192000" cy="2403334"/>
          </a:xfrm>
          <a:prstGeom prst="rect">
            <a:avLst/>
          </a:prstGeom>
          <a:noFill/>
          <a:ln>
            <a:noFill/>
          </a:ln>
        </p:spPr>
      </p:sp>
      <p:sp>
        <p:nvSpPr>
          <p:cNvPr id="146" name="Google Shape;146;p109"/>
          <p:cNvSpPr/>
          <p:nvPr/>
        </p:nvSpPr>
        <p:spPr>
          <a:xfrm>
            <a:off x="0" y="2403335"/>
            <a:ext cx="12192000" cy="4454664"/>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109"/>
          <p:cNvSpPr txBox="1">
            <a:spLocks noGrp="1"/>
          </p:cNvSpPr>
          <p:nvPr>
            <p:ph type="body" idx="1"/>
          </p:nvPr>
        </p:nvSpPr>
        <p:spPr>
          <a:xfrm>
            <a:off x="380999" y="2667653"/>
            <a:ext cx="11506199" cy="377362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109"/>
          <p:cNvSpPr txBox="1">
            <a:spLocks noGrp="1"/>
          </p:cNvSpPr>
          <p:nvPr>
            <p:ph type="body" idx="3"/>
          </p:nvPr>
        </p:nvSpPr>
        <p:spPr>
          <a:xfrm>
            <a:off x="0" y="0"/>
            <a:ext cx="12192000" cy="2419070"/>
          </a:xfrm>
          <a:prstGeom prst="rect">
            <a:avLst/>
          </a:prstGeom>
          <a:solidFill>
            <a:srgbClr val="48595D">
              <a:alpha val="69803"/>
            </a:srgbClr>
          </a:solidFill>
          <a:ln>
            <a:noFill/>
          </a:ln>
        </p:spPr>
        <p:txBody>
          <a:bodyPr spcFirstLastPara="1" wrap="square" lIns="822950" tIns="4572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10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0"/>
        <p:cNvGrpSpPr/>
        <p:nvPr/>
      </p:nvGrpSpPr>
      <p:grpSpPr>
        <a:xfrm>
          <a:off x="0" y="0"/>
          <a:ext cx="0" cy="0"/>
          <a:chOff x="0" y="0"/>
          <a:chExt cx="0" cy="0"/>
        </a:xfrm>
      </p:grpSpPr>
      <p:sp>
        <p:nvSpPr>
          <p:cNvPr id="151" name="Google Shape;151;p110"/>
          <p:cNvSpPr>
            <a:spLocks noGrp="1"/>
          </p:cNvSpPr>
          <p:nvPr>
            <p:ph type="pic" idx="2"/>
          </p:nvPr>
        </p:nvSpPr>
        <p:spPr>
          <a:xfrm>
            <a:off x="0" y="0"/>
            <a:ext cx="12192000" cy="6858000"/>
          </a:xfrm>
          <a:prstGeom prst="rect">
            <a:avLst/>
          </a:prstGeom>
          <a:noFill/>
          <a:ln>
            <a:noFill/>
          </a:ln>
        </p:spPr>
      </p:sp>
      <p:sp>
        <p:nvSpPr>
          <p:cNvPr id="152" name="Google Shape;152;p110"/>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110"/>
          <p:cNvSpPr txBox="1">
            <a:spLocks noGrp="1"/>
          </p:cNvSpPr>
          <p:nvPr>
            <p:ph type="body" idx="3"/>
          </p:nvPr>
        </p:nvSpPr>
        <p:spPr>
          <a:xfrm>
            <a:off x="719138" y="1358900"/>
            <a:ext cx="3860800" cy="2434167"/>
          </a:xfrm>
          <a:prstGeom prst="rect">
            <a:avLst/>
          </a:prstGeom>
          <a:noFill/>
          <a:ln w="5080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110"/>
          <p:cNvSpPr txBox="1">
            <a:spLocks noGrp="1"/>
          </p:cNvSpPr>
          <p:nvPr>
            <p:ph type="body" idx="4"/>
          </p:nvPr>
        </p:nvSpPr>
        <p:spPr>
          <a:xfrm>
            <a:off x="719138" y="3793068"/>
            <a:ext cx="3860800" cy="651932"/>
          </a:xfrm>
          <a:prstGeom prst="rect">
            <a:avLst/>
          </a:prstGeom>
          <a:noFill/>
          <a:ln w="50800" cap="flat" cmpd="sng">
            <a:solidFill>
              <a:schemeClr val="lt1"/>
            </a:solidFill>
            <a:prstDash val="solid"/>
            <a:round/>
            <a:headEnd type="none" w="sm" len="sm"/>
            <a:tailEnd type="none" w="sm" len="sm"/>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11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56"/>
        <p:cNvGrpSpPr/>
        <p:nvPr/>
      </p:nvGrpSpPr>
      <p:grpSpPr>
        <a:xfrm>
          <a:off x="0" y="0"/>
          <a:ext cx="0" cy="0"/>
          <a:chOff x="0" y="0"/>
          <a:chExt cx="0" cy="0"/>
        </a:xfrm>
      </p:grpSpPr>
      <p:sp>
        <p:nvSpPr>
          <p:cNvPr id="157" name="Google Shape;157;p111"/>
          <p:cNvSpPr>
            <a:spLocks noGrp="1"/>
          </p:cNvSpPr>
          <p:nvPr>
            <p:ph type="pic" idx="2"/>
          </p:nvPr>
        </p:nvSpPr>
        <p:spPr>
          <a:xfrm>
            <a:off x="0" y="0"/>
            <a:ext cx="12192000" cy="6858000"/>
          </a:xfrm>
          <a:prstGeom prst="rect">
            <a:avLst/>
          </a:prstGeom>
          <a:noFill/>
          <a:ln>
            <a:noFill/>
          </a:ln>
        </p:spPr>
      </p:sp>
      <p:sp>
        <p:nvSpPr>
          <p:cNvPr id="158" name="Google Shape;158;p111"/>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11"/>
          <p:cNvSpPr txBox="1">
            <a:spLocks noGrp="1"/>
          </p:cNvSpPr>
          <p:nvPr>
            <p:ph type="subTitle" idx="3"/>
          </p:nvPr>
        </p:nvSpPr>
        <p:spPr>
          <a:xfrm>
            <a:off x="296333" y="33455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0" name="Google Shape;160;p111"/>
          <p:cNvSpPr txBox="1">
            <a:spLocks noGrp="1"/>
          </p:cNvSpPr>
          <p:nvPr>
            <p:ph type="body" idx="4"/>
          </p:nvPr>
        </p:nvSpPr>
        <p:spPr>
          <a:xfrm>
            <a:off x="296332" y="2141538"/>
            <a:ext cx="5906347"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1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585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90"/>
          <p:cNvSpPr/>
          <p:nvPr/>
        </p:nvSpPr>
        <p:spPr>
          <a:xfrm>
            <a:off x="0" y="0"/>
            <a:ext cx="12192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42;p9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43"/>
        <p:cNvGrpSpPr/>
        <p:nvPr/>
      </p:nvGrpSpPr>
      <p:grpSpPr>
        <a:xfrm>
          <a:off x="0" y="0"/>
          <a:ext cx="0" cy="0"/>
          <a:chOff x="0" y="0"/>
          <a:chExt cx="0" cy="0"/>
        </a:xfrm>
      </p:grpSpPr>
      <p:sp>
        <p:nvSpPr>
          <p:cNvPr id="44" name="Google Shape;44;p91"/>
          <p:cNvSpPr/>
          <p:nvPr/>
        </p:nvSpPr>
        <p:spPr>
          <a:xfrm rot="10800000" flipH="1">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91"/>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1"/>
          <p:cNvSpPr txBox="1">
            <a:spLocks noGrp="1"/>
          </p:cNvSpPr>
          <p:nvPr>
            <p:ph type="body" idx="1"/>
          </p:nvPr>
        </p:nvSpPr>
        <p:spPr>
          <a:xfrm>
            <a:off x="380999" y="2436811"/>
            <a:ext cx="11506199" cy="383698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33333"/>
              </a:buClr>
              <a:buSzPts val="2400"/>
              <a:buChar char="•"/>
              <a:defRPr sz="2400">
                <a:solidFill>
                  <a:srgbClr val="333333"/>
                </a:solidFill>
              </a:defRPr>
            </a:lvl1pPr>
            <a:lvl2pPr marL="914400" lvl="1" indent="-355600" algn="l">
              <a:lnSpc>
                <a:spcPct val="90000"/>
              </a:lnSpc>
              <a:spcBef>
                <a:spcPts val="500"/>
              </a:spcBef>
              <a:spcAft>
                <a:spcPts val="0"/>
              </a:spcAft>
              <a:buClr>
                <a:srgbClr val="333333"/>
              </a:buClr>
              <a:buSzPts val="2000"/>
              <a:buChar char="•"/>
              <a:defRPr sz="2000">
                <a:solidFill>
                  <a:srgbClr val="333333"/>
                </a:solidFill>
              </a:defRPr>
            </a:lvl2pPr>
            <a:lvl3pPr marL="1371600" lvl="2" indent="-342900" algn="l">
              <a:lnSpc>
                <a:spcPct val="90000"/>
              </a:lnSpc>
              <a:spcBef>
                <a:spcPts val="500"/>
              </a:spcBef>
              <a:spcAft>
                <a:spcPts val="0"/>
              </a:spcAft>
              <a:buClr>
                <a:srgbClr val="333333"/>
              </a:buClr>
              <a:buSzPts val="1800"/>
              <a:buChar char="•"/>
              <a:defRPr sz="1800">
                <a:solidFill>
                  <a:srgbClr val="333333"/>
                </a:solidFill>
              </a:defRPr>
            </a:lvl3pPr>
            <a:lvl4pPr marL="1828800" lvl="3" indent="-330200" algn="l">
              <a:lnSpc>
                <a:spcPct val="90000"/>
              </a:lnSpc>
              <a:spcBef>
                <a:spcPts val="500"/>
              </a:spcBef>
              <a:spcAft>
                <a:spcPts val="0"/>
              </a:spcAft>
              <a:buClr>
                <a:srgbClr val="333333"/>
              </a:buClr>
              <a:buSzPts val="1600"/>
              <a:buChar char="•"/>
              <a:defRPr sz="1600">
                <a:solidFill>
                  <a:srgbClr val="333333"/>
                </a:solidFill>
              </a:defRPr>
            </a:lvl4pPr>
            <a:lvl5pPr marL="2286000" lvl="4" indent="-330200" algn="l">
              <a:lnSpc>
                <a:spcPct val="90000"/>
              </a:lnSpc>
              <a:spcBef>
                <a:spcPts val="500"/>
              </a:spcBef>
              <a:spcAft>
                <a:spcPts val="0"/>
              </a:spcAft>
              <a:buClr>
                <a:srgbClr val="333333"/>
              </a:buClr>
              <a:buSzPts val="1600"/>
              <a:buChar char="•"/>
              <a:defRPr sz="1600">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91"/>
          <p:cNvSpPr txBox="1">
            <a:spLocks noGrp="1"/>
          </p:cNvSpPr>
          <p:nvPr>
            <p:ph type="subTitle" idx="2"/>
          </p:nvPr>
        </p:nvSpPr>
        <p:spPr>
          <a:xfrm>
            <a:off x="380999" y="1796132"/>
            <a:ext cx="11506199" cy="6152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400"/>
              <a:buNone/>
              <a:defRPr sz="2400" b="1" cap="none">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 name="Google Shape;48;p9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49"/>
        <p:cNvGrpSpPr/>
        <p:nvPr/>
      </p:nvGrpSpPr>
      <p:grpSpPr>
        <a:xfrm>
          <a:off x="0" y="0"/>
          <a:ext cx="0" cy="0"/>
          <a:chOff x="0" y="0"/>
          <a:chExt cx="0" cy="0"/>
        </a:xfrm>
      </p:grpSpPr>
      <p:sp>
        <p:nvSpPr>
          <p:cNvPr id="50" name="Google Shape;50;p92"/>
          <p:cNvSpPr>
            <a:spLocks noGrp="1"/>
          </p:cNvSpPr>
          <p:nvPr>
            <p:ph type="pic" idx="2"/>
          </p:nvPr>
        </p:nvSpPr>
        <p:spPr>
          <a:xfrm>
            <a:off x="0" y="0"/>
            <a:ext cx="6096001" cy="6858000"/>
          </a:xfrm>
          <a:prstGeom prst="rect">
            <a:avLst/>
          </a:prstGeom>
          <a:noFill/>
          <a:ln>
            <a:noFill/>
          </a:ln>
        </p:spPr>
      </p:sp>
      <p:sp>
        <p:nvSpPr>
          <p:cNvPr id="51" name="Google Shape;51;p92"/>
          <p:cNvSpPr txBox="1">
            <a:spLocks noGrp="1"/>
          </p:cNvSpPr>
          <p:nvPr>
            <p:ph type="body" idx="1"/>
          </p:nvPr>
        </p:nvSpPr>
        <p:spPr>
          <a:xfrm>
            <a:off x="6096001" y="0"/>
            <a:ext cx="6096000" cy="6858000"/>
          </a:xfrm>
          <a:prstGeom prst="rect">
            <a:avLst/>
          </a:prstGeom>
          <a:solidFill>
            <a:srgbClr val="48595D"/>
          </a:solid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2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92"/>
          <p:cNvSpPr txBox="1">
            <a:spLocks noGrp="1"/>
          </p:cNvSpPr>
          <p:nvPr>
            <p:ph type="body" idx="3"/>
          </p:nvPr>
        </p:nvSpPr>
        <p:spPr>
          <a:xfrm>
            <a:off x="6879771"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92"/>
          <p:cNvSpPr txBox="1">
            <a:spLocks noGrp="1"/>
          </p:cNvSpPr>
          <p:nvPr>
            <p:ph type="subTitle" idx="4"/>
          </p:nvPr>
        </p:nvSpPr>
        <p:spPr>
          <a:xfrm>
            <a:off x="6871304"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 name="Google Shape;54;p9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93"/>
          <p:cNvSpPr>
            <a:spLocks noGrp="1"/>
          </p:cNvSpPr>
          <p:nvPr>
            <p:ph type="pic" idx="2"/>
          </p:nvPr>
        </p:nvSpPr>
        <p:spPr>
          <a:xfrm>
            <a:off x="0" y="0"/>
            <a:ext cx="12192000" cy="6858000"/>
          </a:xfrm>
          <a:prstGeom prst="rect">
            <a:avLst/>
          </a:prstGeom>
          <a:noFill/>
          <a:ln>
            <a:noFill/>
          </a:ln>
        </p:spPr>
      </p:sp>
      <p:sp>
        <p:nvSpPr>
          <p:cNvPr id="57" name="Google Shape;57;p93"/>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3474700" rIns="91425" bIns="45700" anchor="t" anchorCtr="0">
            <a:noAutofit/>
          </a:bodyPr>
          <a:lstStyle>
            <a:lvl1pPr marL="457200" lvl="0" indent="-228600" algn="ctr">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3"/>
          <p:cNvSpPr txBox="1">
            <a:spLocks noGrp="1"/>
          </p:cNvSpPr>
          <p:nvPr>
            <p:ph type="subTitle" idx="3"/>
          </p:nvPr>
        </p:nvSpPr>
        <p:spPr>
          <a:xfrm>
            <a:off x="829733" y="4174066"/>
            <a:ext cx="10532534" cy="46566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1B0E3"/>
              </a:buClr>
              <a:buSzPts val="2400"/>
              <a:buNone/>
              <a:defRPr sz="2400">
                <a:solidFill>
                  <a:srgbClr val="01B0E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9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0"/>
        <p:cNvGrpSpPr/>
        <p:nvPr/>
      </p:nvGrpSpPr>
      <p:grpSpPr>
        <a:xfrm>
          <a:off x="0" y="0"/>
          <a:ext cx="0" cy="0"/>
          <a:chOff x="0" y="0"/>
          <a:chExt cx="0" cy="0"/>
        </a:xfrm>
      </p:grpSpPr>
      <p:sp>
        <p:nvSpPr>
          <p:cNvPr id="61" name="Google Shape;61;p94"/>
          <p:cNvSpPr>
            <a:spLocks noGrp="1"/>
          </p:cNvSpPr>
          <p:nvPr>
            <p:ph type="pic" idx="2"/>
          </p:nvPr>
        </p:nvSpPr>
        <p:spPr>
          <a:xfrm>
            <a:off x="0" y="0"/>
            <a:ext cx="12192000" cy="6858000"/>
          </a:xfrm>
          <a:prstGeom prst="rect">
            <a:avLst/>
          </a:prstGeom>
          <a:noFill/>
          <a:ln>
            <a:noFill/>
          </a:ln>
        </p:spPr>
      </p:sp>
      <p:sp>
        <p:nvSpPr>
          <p:cNvPr id="62" name="Google Shape;62;p94"/>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4"/>
          <p:cNvSpPr txBox="1">
            <a:spLocks noGrp="1"/>
          </p:cNvSpPr>
          <p:nvPr>
            <p:ph type="subTitle" idx="3"/>
          </p:nvPr>
        </p:nvSpPr>
        <p:spPr>
          <a:xfrm>
            <a:off x="829733" y="4330700"/>
            <a:ext cx="10532534" cy="465667"/>
          </a:xfrm>
          <a:prstGeom prst="rect">
            <a:avLst/>
          </a:prstGeom>
          <a:noFill/>
          <a:ln>
            <a:noFill/>
          </a:ln>
        </p:spPr>
        <p:txBody>
          <a:bodyPr spcFirstLastPara="1" wrap="square" lIns="91425" tIns="91425" rIns="91425" bIns="45700" anchor="t" anchorCtr="0">
            <a:noAutofit/>
          </a:bodyPr>
          <a:lstStyle>
            <a:lvl1pPr lvl="0" algn="ctr">
              <a:lnSpc>
                <a:spcPct val="90000"/>
              </a:lnSpc>
              <a:spcBef>
                <a:spcPts val="1000"/>
              </a:spcBef>
              <a:spcAft>
                <a:spcPts val="0"/>
              </a:spcAft>
              <a:buClr>
                <a:schemeClr val="lt1"/>
              </a:buClr>
              <a:buSzPts val="3300"/>
              <a:buNone/>
              <a:defRPr sz="33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4" name="Google Shape;64;p9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65"/>
        <p:cNvGrpSpPr/>
        <p:nvPr/>
      </p:nvGrpSpPr>
      <p:grpSpPr>
        <a:xfrm>
          <a:off x="0" y="0"/>
          <a:ext cx="0" cy="0"/>
          <a:chOff x="0" y="0"/>
          <a:chExt cx="0" cy="0"/>
        </a:xfrm>
      </p:grpSpPr>
      <p:sp>
        <p:nvSpPr>
          <p:cNvPr id="66" name="Google Shape;66;p95"/>
          <p:cNvSpPr>
            <a:spLocks noGrp="1"/>
          </p:cNvSpPr>
          <p:nvPr>
            <p:ph type="pic" idx="2"/>
          </p:nvPr>
        </p:nvSpPr>
        <p:spPr>
          <a:xfrm>
            <a:off x="0" y="0"/>
            <a:ext cx="12192000" cy="6858000"/>
          </a:xfrm>
          <a:prstGeom prst="rect">
            <a:avLst/>
          </a:prstGeom>
          <a:noFill/>
          <a:ln>
            <a:noFill/>
          </a:ln>
        </p:spPr>
      </p:sp>
      <p:sp>
        <p:nvSpPr>
          <p:cNvPr id="67" name="Google Shape;67;p95"/>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9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9"/>
        <p:cNvGrpSpPr/>
        <p:nvPr/>
      </p:nvGrpSpPr>
      <p:grpSpPr>
        <a:xfrm>
          <a:off x="0" y="0"/>
          <a:ext cx="0" cy="0"/>
          <a:chOff x="0" y="0"/>
          <a:chExt cx="0" cy="0"/>
        </a:xfrm>
      </p:grpSpPr>
      <p:sp>
        <p:nvSpPr>
          <p:cNvPr id="70" name="Google Shape;70;p96"/>
          <p:cNvSpPr>
            <a:spLocks noGrp="1"/>
          </p:cNvSpPr>
          <p:nvPr>
            <p:ph type="pic" idx="2"/>
          </p:nvPr>
        </p:nvSpPr>
        <p:spPr>
          <a:xfrm>
            <a:off x="0" y="0"/>
            <a:ext cx="12192000" cy="6858000"/>
          </a:xfrm>
          <a:prstGeom prst="rect">
            <a:avLst/>
          </a:prstGeom>
          <a:noFill/>
          <a:ln>
            <a:noFill/>
          </a:ln>
        </p:spPr>
      </p:sp>
      <p:sp>
        <p:nvSpPr>
          <p:cNvPr id="71" name="Google Shape;71;p96"/>
          <p:cNvSpPr/>
          <p:nvPr/>
        </p:nvSpPr>
        <p:spPr>
          <a:xfrm>
            <a:off x="0" y="0"/>
            <a:ext cx="12192000" cy="6858000"/>
          </a:xfrm>
          <a:custGeom>
            <a:avLst/>
            <a:gdLst/>
            <a:ahLst/>
            <a:cxnLst/>
            <a:rect l="l" t="t" r="r" b="b"/>
            <a:pathLst>
              <a:path w="12192000" h="6858000" extrusionOk="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dk1">
              <a:alpha val="49803"/>
            </a:schemeClr>
          </a:solidFill>
          <a:ln>
            <a:noFill/>
          </a:ln>
        </p:spPr>
        <p:txBody>
          <a:bodyPr spcFirstLastPara="1" wrap="square" lIns="91425" tIns="274300" rIns="91425" bIns="45700" anchor="b"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z</a:t>
            </a:r>
            <a:endParaRPr/>
          </a:p>
        </p:txBody>
      </p:sp>
      <p:sp>
        <p:nvSpPr>
          <p:cNvPr id="72" name="Google Shape;72;p96"/>
          <p:cNvSpPr txBox="1">
            <a:spLocks noGrp="1"/>
          </p:cNvSpPr>
          <p:nvPr>
            <p:ph type="body" idx="1"/>
          </p:nvPr>
        </p:nvSpPr>
        <p:spPr>
          <a:xfrm>
            <a:off x="829733" y="3429000"/>
            <a:ext cx="10532534" cy="113506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9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8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87"/>
          <p:cNvGrpSpPr/>
          <p:nvPr/>
        </p:nvGrpSpPr>
        <p:grpSpPr>
          <a:xfrm>
            <a:off x="91018" y="6984916"/>
            <a:ext cx="4987750" cy="451900"/>
            <a:chOff x="91018" y="6984916"/>
            <a:chExt cx="4987750" cy="451900"/>
          </a:xfrm>
        </p:grpSpPr>
        <p:grpSp>
          <p:nvGrpSpPr>
            <p:cNvPr id="16" name="Google Shape;16;p87"/>
            <p:cNvGrpSpPr/>
            <p:nvPr/>
          </p:nvGrpSpPr>
          <p:grpSpPr>
            <a:xfrm>
              <a:off x="1383401" y="6984916"/>
              <a:ext cx="3695367" cy="430863"/>
              <a:chOff x="1316510" y="6885708"/>
              <a:chExt cx="3695367" cy="430863"/>
            </a:xfrm>
          </p:grpSpPr>
          <p:sp>
            <p:nvSpPr>
              <p:cNvPr id="17" name="Google Shape;17;p87"/>
              <p:cNvSpPr/>
              <p:nvPr/>
            </p:nvSpPr>
            <p:spPr>
              <a:xfrm>
                <a:off x="1316510" y="6885708"/>
                <a:ext cx="893202" cy="202251"/>
              </a:xfrm>
              <a:prstGeom prst="rect">
                <a:avLst/>
              </a:prstGeom>
              <a:solidFill>
                <a:srgbClr val="17458F"/>
              </a:solid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Royal Blue</a:t>
                </a:r>
                <a:br>
                  <a:rPr lang="en-US" sz="7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R23,G69,B143</a:t>
                </a:r>
                <a:endParaRPr sz="700" b="0" i="0" u="none" strike="noStrike" cap="none">
                  <a:solidFill>
                    <a:schemeClr val="lt1"/>
                  </a:solidFill>
                  <a:latin typeface="Arial"/>
                  <a:ea typeface="Arial"/>
                  <a:cs typeface="Arial"/>
                  <a:sym typeface="Arial"/>
                </a:endParaRPr>
              </a:p>
            </p:txBody>
          </p:sp>
          <p:sp>
            <p:nvSpPr>
              <p:cNvPr id="18" name="Google Shape;18;p87"/>
              <p:cNvSpPr/>
              <p:nvPr/>
            </p:nvSpPr>
            <p:spPr>
              <a:xfrm>
                <a:off x="2250565" y="6885708"/>
                <a:ext cx="893202" cy="202251"/>
              </a:xfrm>
              <a:prstGeom prst="rect">
                <a:avLst/>
              </a:prstGeom>
              <a:solidFill>
                <a:srgbClr val="005DA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Azure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R0,G93,B170</a:t>
                </a:r>
                <a:endParaRPr/>
              </a:p>
            </p:txBody>
          </p:sp>
          <p:sp>
            <p:nvSpPr>
              <p:cNvPr id="19" name="Google Shape;19;p87"/>
              <p:cNvSpPr/>
              <p:nvPr/>
            </p:nvSpPr>
            <p:spPr>
              <a:xfrm>
                <a:off x="3184620" y="6885708"/>
                <a:ext cx="893202" cy="202251"/>
              </a:xfrm>
              <a:prstGeom prst="rect">
                <a:avLst/>
              </a:prstGeom>
              <a:solidFill>
                <a:srgbClr val="01B4E7"/>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dk1"/>
                    </a:solidFill>
                    <a:latin typeface="Arial"/>
                    <a:ea typeface="Arial"/>
                    <a:cs typeface="Arial"/>
                    <a:sym typeface="Arial"/>
                  </a:rPr>
                  <a:t>Sky Blue </a:t>
                </a:r>
                <a:br>
                  <a:rPr lang="en-US" sz="600" b="0" i="0" u="none" strike="noStrike" cap="none">
                    <a:solidFill>
                      <a:schemeClr val="dk1"/>
                    </a:solidFill>
                    <a:latin typeface="Arial"/>
                    <a:ea typeface="Arial"/>
                    <a:cs typeface="Arial"/>
                    <a:sym typeface="Arial"/>
                  </a:rPr>
                </a:br>
                <a:r>
                  <a:rPr lang="en-US" sz="600" b="0" i="0" u="none" strike="noStrike" cap="none">
                    <a:solidFill>
                      <a:schemeClr val="dk1"/>
                    </a:solidFill>
                    <a:latin typeface="Arial"/>
                    <a:ea typeface="Arial"/>
                    <a:cs typeface="Arial"/>
                    <a:sym typeface="Arial"/>
                  </a:rPr>
                  <a:t>R1,G180,B231</a:t>
                </a:r>
                <a:endParaRPr/>
              </a:p>
            </p:txBody>
          </p:sp>
          <p:sp>
            <p:nvSpPr>
              <p:cNvPr id="20" name="Google Shape;20;p87"/>
              <p:cNvSpPr/>
              <p:nvPr/>
            </p:nvSpPr>
            <p:spPr>
              <a:xfrm>
                <a:off x="3184620" y="7114320"/>
                <a:ext cx="893202" cy="202251"/>
              </a:xfrm>
              <a:prstGeom prst="rect">
                <a:avLst/>
              </a:prstGeom>
              <a:solidFill>
                <a:srgbClr val="87217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Violet</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R135,G33,B117</a:t>
                </a:r>
                <a:endParaRPr/>
              </a:p>
            </p:txBody>
          </p:sp>
          <p:sp>
            <p:nvSpPr>
              <p:cNvPr id="21" name="Google Shape;21;p87"/>
              <p:cNvSpPr/>
              <p:nvPr/>
            </p:nvSpPr>
            <p:spPr>
              <a:xfrm>
                <a:off x="4118675" y="7114320"/>
                <a:ext cx="893202" cy="202251"/>
              </a:xfrm>
              <a:prstGeom prst="rect">
                <a:avLst/>
              </a:prstGeom>
              <a:solidFill>
                <a:srgbClr val="FF76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Orange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R255,G118,B0</a:t>
                </a:r>
                <a:endParaRPr/>
              </a:p>
            </p:txBody>
          </p:sp>
          <p:sp>
            <p:nvSpPr>
              <p:cNvPr id="22" name="Google Shape;22;p87"/>
              <p:cNvSpPr/>
              <p:nvPr/>
            </p:nvSpPr>
            <p:spPr>
              <a:xfrm>
                <a:off x="4118675" y="6885708"/>
                <a:ext cx="893202" cy="202251"/>
              </a:xfrm>
              <a:prstGeom prst="rect">
                <a:avLst/>
              </a:prstGeom>
              <a:solidFill>
                <a:srgbClr val="F7A81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dk1"/>
                    </a:solidFill>
                    <a:latin typeface="Arial"/>
                    <a:ea typeface="Arial"/>
                    <a:cs typeface="Arial"/>
                    <a:sym typeface="Arial"/>
                  </a:rPr>
                  <a:t>Gold</a:t>
                </a:r>
                <a:br>
                  <a:rPr lang="en-US" sz="600" b="0" i="0" u="none" strike="noStrike" cap="none">
                    <a:solidFill>
                      <a:schemeClr val="dk1"/>
                    </a:solidFill>
                    <a:latin typeface="Arial"/>
                    <a:ea typeface="Arial"/>
                    <a:cs typeface="Arial"/>
                    <a:sym typeface="Arial"/>
                  </a:rPr>
                </a:br>
                <a:r>
                  <a:rPr lang="en-US" sz="600" b="0" i="0" u="none" strike="noStrike" cap="none">
                    <a:solidFill>
                      <a:schemeClr val="dk1"/>
                    </a:solidFill>
                    <a:latin typeface="Arial"/>
                    <a:ea typeface="Arial"/>
                    <a:cs typeface="Arial"/>
                    <a:sym typeface="Arial"/>
                  </a:rPr>
                  <a:t>R247,G168,B27</a:t>
                </a:r>
                <a:endParaRPr/>
              </a:p>
            </p:txBody>
          </p:sp>
          <p:sp>
            <p:nvSpPr>
              <p:cNvPr id="23" name="Google Shape;23;p87"/>
              <p:cNvSpPr/>
              <p:nvPr/>
            </p:nvSpPr>
            <p:spPr>
              <a:xfrm>
                <a:off x="1316510" y="7114320"/>
                <a:ext cx="893202" cy="202251"/>
              </a:xfrm>
              <a:prstGeom prst="rect">
                <a:avLst/>
              </a:prstGeom>
              <a:solidFill>
                <a:srgbClr val="D91B5C"/>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Cranberry</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R217,G27, B92</a:t>
                </a:r>
                <a:endParaRPr/>
              </a:p>
            </p:txBody>
          </p:sp>
          <p:sp>
            <p:nvSpPr>
              <p:cNvPr id="24" name="Google Shape;24;p87"/>
              <p:cNvSpPr/>
              <p:nvPr/>
            </p:nvSpPr>
            <p:spPr>
              <a:xfrm>
                <a:off x="2250565" y="7114320"/>
                <a:ext cx="893202" cy="202251"/>
              </a:xfrm>
              <a:prstGeom prst="rect">
                <a:avLst/>
              </a:prstGeom>
              <a:solidFill>
                <a:srgbClr val="009999"/>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Turquoise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R0,G153,B153</a:t>
                </a:r>
                <a:endParaRPr/>
              </a:p>
            </p:txBody>
          </p:sp>
        </p:grpSp>
        <p:sp>
          <p:nvSpPr>
            <p:cNvPr id="25" name="Google Shape;25;p87"/>
            <p:cNvSpPr txBox="1"/>
            <p:nvPr/>
          </p:nvSpPr>
          <p:spPr>
            <a:xfrm>
              <a:off x="91018" y="6984916"/>
              <a:ext cx="1258357" cy="215444"/>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r>
                <a:rPr lang="en-US" sz="800" b="1" i="0" u="none" strike="noStrike" cap="none">
                  <a:solidFill>
                    <a:schemeClr val="dk1"/>
                  </a:solidFill>
                  <a:latin typeface="Arial"/>
                  <a:ea typeface="Arial"/>
                  <a:cs typeface="Arial"/>
                  <a:sym typeface="Arial"/>
                </a:rPr>
                <a:t>Rotary Leadership Colors</a:t>
              </a:r>
              <a:endParaRPr/>
            </a:p>
          </p:txBody>
        </p:sp>
        <p:sp>
          <p:nvSpPr>
            <p:cNvPr id="26" name="Google Shape;26;p87"/>
            <p:cNvSpPr txBox="1"/>
            <p:nvPr/>
          </p:nvSpPr>
          <p:spPr>
            <a:xfrm>
              <a:off x="462185" y="7221372"/>
              <a:ext cx="881652" cy="215444"/>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r>
                <a:rPr lang="en-US" sz="800" b="1" i="0" u="none" strike="noStrike" cap="none">
                  <a:solidFill>
                    <a:srgbClr val="595959"/>
                  </a:solidFill>
                  <a:latin typeface="Arial"/>
                  <a:ea typeface="Arial"/>
                  <a:cs typeface="Arial"/>
                  <a:sym typeface="Arial"/>
                </a:rPr>
                <a:t>Secondary Colors</a:t>
              </a:r>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hyperlink" Target="https://map.rotary.org/en/project/pages/project_showcase.aspx" TargetMode="External"/><Relationship Id="rId3" Type="http://schemas.openxmlformats.org/officeDocument/2006/relationships/hyperlink" Target="https://www.rotary.org/myrotary/en/exchange-ideas/groups" TargetMode="External"/><Relationship Id="rId7" Type="http://schemas.openxmlformats.org/officeDocument/2006/relationships/hyperlink" Target="https://www.rotary.org/myrotary/en/secure/13301"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hyperlink" Target="https://www.rotary.org/myrotary/en/social-media" TargetMode="External"/><Relationship Id="rId5" Type="http://schemas.openxmlformats.org/officeDocument/2006/relationships/hyperlink" Target="https://my.rotary.org/en/news-media/newsletters" TargetMode="External"/><Relationship Id="rId10" Type="http://schemas.openxmlformats.org/officeDocument/2006/relationships/image" Target="../media/image15.jpg"/><Relationship Id="rId4" Type="http://schemas.openxmlformats.org/officeDocument/2006/relationships/hyperlink" Target="https://blog.rotary.org/" TargetMode="External"/><Relationship Id="rId9" Type="http://schemas.openxmlformats.org/officeDocument/2006/relationships/hyperlink" Target="https://my.rotary.org/en/news-media/magazine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
          <p:cNvSpPr txBox="1">
            <a:spLocks noGrp="1"/>
          </p:cNvSpPr>
          <p:nvPr>
            <p:ph type="body" idx="1"/>
          </p:nvPr>
        </p:nvSpPr>
        <p:spPr>
          <a:xfrm>
            <a:off x="296333" y="5420138"/>
            <a:ext cx="9733038" cy="635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4400"/>
              <a:buNone/>
            </a:pPr>
            <a:r>
              <a:rPr lang="en-US"/>
              <a:t>OPENING SESSION</a:t>
            </a:r>
            <a:endParaRPr/>
          </a:p>
        </p:txBody>
      </p:sp>
      <p:sp>
        <p:nvSpPr>
          <p:cNvPr id="167" name="Google Shape;167;p1"/>
          <p:cNvSpPr txBox="1">
            <a:spLocks noGrp="1"/>
          </p:cNvSpPr>
          <p:nvPr>
            <p:ph type="subTitle" idx="3"/>
          </p:nvPr>
        </p:nvSpPr>
        <p:spPr>
          <a:xfrm>
            <a:off x="296333" y="5932713"/>
            <a:ext cx="9733038" cy="4656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400"/>
              <a:buNone/>
            </a:pPr>
            <a:r>
              <a:rPr lang="en-US"/>
              <a:t>GETS &amp; GNTS Workbooks p2</a:t>
            </a:r>
            <a:endParaRPr/>
          </a:p>
          <a:p>
            <a:pPr marL="0" lvl="0" indent="0" algn="l" rtl="0">
              <a:lnSpc>
                <a:spcPct val="90000"/>
              </a:lnSpc>
              <a:spcBef>
                <a:spcPts val="1000"/>
              </a:spcBef>
              <a:spcAft>
                <a:spcPts val="0"/>
              </a:spcAft>
              <a:buClr>
                <a:srgbClr val="333333"/>
              </a:buClr>
              <a:buSzPts val="2400"/>
              <a:buNone/>
            </a:pPr>
            <a:r>
              <a:rPr lang="en-US"/>
              <a:t>Louis Turpin and Melissa Ward </a:t>
            </a:r>
            <a:endParaRPr/>
          </a:p>
        </p:txBody>
      </p:sp>
      <p:sp>
        <p:nvSpPr>
          <p:cNvPr id="168" name="Google Shape;168;p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1</a:t>
            </a:fld>
            <a:endParaRPr>
              <a:solidFill>
                <a:schemeClr val="dk1"/>
              </a:solidFill>
            </a:endParaRPr>
          </a:p>
        </p:txBody>
      </p:sp>
      <p:pic>
        <p:nvPicPr>
          <p:cNvPr id="169" name="Google Shape;169;p1"/>
          <p:cNvPicPr preferRelativeResize="0"/>
          <p:nvPr/>
        </p:nvPicPr>
        <p:blipFill rotWithShape="1">
          <a:blip r:embed="rId3">
            <a:alphaModFix/>
          </a:blip>
          <a:srcRect/>
          <a:stretch/>
        </p:blipFill>
        <p:spPr>
          <a:xfrm>
            <a:off x="0" y="0"/>
            <a:ext cx="12192000" cy="50623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0"/>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4400"/>
              <a:buNone/>
            </a:pPr>
            <a:r>
              <a:rPr lang="en-US"/>
              <a:t>MOTIVATING YOUR DISTRICT</a:t>
            </a:r>
            <a:endParaRPr/>
          </a:p>
        </p:txBody>
      </p:sp>
      <p:sp>
        <p:nvSpPr>
          <p:cNvPr id="237" name="Google Shape;237;p10"/>
          <p:cNvSpPr txBox="1">
            <a:spLocks noGrp="1"/>
          </p:cNvSpPr>
          <p:nvPr>
            <p:ph type="subTitle" idx="3"/>
          </p:nvPr>
        </p:nvSpPr>
        <p:spPr>
          <a:xfrm>
            <a:off x="296333" y="5932713"/>
            <a:ext cx="9733038" cy="4656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400"/>
              <a:buNone/>
            </a:pPr>
            <a:r>
              <a:rPr lang="en-US"/>
              <a:t>GNTS/GETS workbook page number  3-4</a:t>
            </a:r>
            <a:endParaRPr/>
          </a:p>
          <a:p>
            <a:pPr marL="0" lvl="0" indent="0" algn="l" rtl="0">
              <a:lnSpc>
                <a:spcPct val="90000"/>
              </a:lnSpc>
              <a:spcBef>
                <a:spcPts val="1000"/>
              </a:spcBef>
              <a:spcAft>
                <a:spcPts val="0"/>
              </a:spcAft>
              <a:buClr>
                <a:srgbClr val="333333"/>
              </a:buClr>
              <a:buSzPts val="2400"/>
              <a:buNone/>
            </a:pPr>
            <a:r>
              <a:rPr lang="en-US"/>
              <a:t>Louis Turpin and Sue Goldsen</a:t>
            </a:r>
            <a:endParaRPr/>
          </a:p>
        </p:txBody>
      </p:sp>
      <p:sp>
        <p:nvSpPr>
          <p:cNvPr id="238" name="Google Shape;238;p1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10</a:t>
            </a:fld>
            <a:endParaRPr>
              <a:solidFill>
                <a:schemeClr val="dk1"/>
              </a:solidFill>
            </a:endParaRPr>
          </a:p>
        </p:txBody>
      </p:sp>
      <p:pic>
        <p:nvPicPr>
          <p:cNvPr id="239" name="Google Shape;239;p10"/>
          <p:cNvPicPr preferRelativeResize="0"/>
          <p:nvPr/>
        </p:nvPicPr>
        <p:blipFill rotWithShape="1">
          <a:blip r:embed="rId3">
            <a:alphaModFix/>
          </a:blip>
          <a:srcRect/>
          <a:stretch/>
        </p:blipFill>
        <p:spPr>
          <a:xfrm>
            <a:off x="0" y="0"/>
            <a:ext cx="12192000" cy="50623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1"/>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OUR LEARNING OBJECTIVES:</a:t>
            </a:r>
            <a:endParaRPr dirty="0"/>
          </a:p>
        </p:txBody>
      </p:sp>
      <p:sp>
        <p:nvSpPr>
          <p:cNvPr id="246" name="Google Shape;246;p11"/>
          <p:cNvSpPr txBox="1">
            <a:spLocks noGrp="1"/>
          </p:cNvSpPr>
          <p:nvPr>
            <p:ph type="body" idx="1"/>
          </p:nvPr>
        </p:nvSpPr>
        <p:spPr>
          <a:xfrm>
            <a:off x="355600" y="2046515"/>
            <a:ext cx="11506200" cy="4695916"/>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333333"/>
              </a:buClr>
              <a:buSzPts val="3200"/>
              <a:buFont typeface="Arial"/>
              <a:buChar char="•"/>
            </a:pPr>
            <a:r>
              <a:rPr lang="en-US" sz="4000" b="1" dirty="0"/>
              <a:t>Describe how you will motivate Clubs and District Leaders.</a:t>
            </a:r>
            <a:endParaRPr sz="4000" dirty="0"/>
          </a:p>
          <a:p>
            <a:pPr marL="342900" lvl="0" indent="-139700" algn="l" rtl="0">
              <a:lnSpc>
                <a:spcPct val="90000"/>
              </a:lnSpc>
              <a:spcBef>
                <a:spcPts val="1000"/>
              </a:spcBef>
              <a:spcAft>
                <a:spcPts val="0"/>
              </a:spcAft>
              <a:buClr>
                <a:srgbClr val="333333"/>
              </a:buClr>
              <a:buSzPts val="3200"/>
              <a:buFont typeface="Arial"/>
              <a:buNone/>
            </a:pPr>
            <a:endParaRPr sz="4000" b="1" dirty="0"/>
          </a:p>
          <a:p>
            <a:pPr marL="342900" lvl="0" indent="-342900" algn="l" rtl="0">
              <a:lnSpc>
                <a:spcPct val="90000"/>
              </a:lnSpc>
              <a:spcBef>
                <a:spcPts val="1000"/>
              </a:spcBef>
              <a:spcAft>
                <a:spcPts val="0"/>
              </a:spcAft>
              <a:buClr>
                <a:srgbClr val="333333"/>
              </a:buClr>
              <a:buSzPts val="3200"/>
              <a:buChar char="•"/>
            </a:pPr>
            <a:r>
              <a:rPr lang="en-US" sz="4000" b="1" dirty="0"/>
              <a:t>Develop specific strategies to make your learning events engaging, innovative and inclusive.</a:t>
            </a:r>
            <a:endParaRPr sz="4000" dirty="0"/>
          </a:p>
          <a:p>
            <a:pPr marL="0" lvl="0" indent="0" algn="l" rtl="0">
              <a:lnSpc>
                <a:spcPct val="90000"/>
              </a:lnSpc>
              <a:spcBef>
                <a:spcPts val="1000"/>
              </a:spcBef>
              <a:spcAft>
                <a:spcPts val="0"/>
              </a:spcAft>
              <a:buClr>
                <a:srgbClr val="333333"/>
              </a:buClr>
              <a:buSzPts val="2800"/>
              <a:buNone/>
            </a:pPr>
            <a:endParaRPr sz="2800" b="1" dirty="0"/>
          </a:p>
          <a:p>
            <a:pPr marL="342900" lvl="0" indent="-165100" algn="l" rtl="0">
              <a:lnSpc>
                <a:spcPct val="90000"/>
              </a:lnSpc>
              <a:spcBef>
                <a:spcPts val="1000"/>
              </a:spcBef>
              <a:spcAft>
                <a:spcPts val="0"/>
              </a:spcAft>
              <a:buClr>
                <a:srgbClr val="333333"/>
              </a:buClr>
              <a:buSzPts val="2800"/>
              <a:buFont typeface="Arial"/>
              <a:buNone/>
            </a:pPr>
            <a:endParaRPr sz="2800" b="1" dirty="0"/>
          </a:p>
          <a:p>
            <a:pPr marL="0" lvl="0" indent="0" algn="l" rtl="0">
              <a:lnSpc>
                <a:spcPct val="90000"/>
              </a:lnSpc>
              <a:spcBef>
                <a:spcPts val="1000"/>
              </a:spcBef>
              <a:spcAft>
                <a:spcPts val="0"/>
              </a:spcAft>
              <a:buClr>
                <a:srgbClr val="333333"/>
              </a:buClr>
              <a:buSzPts val="2800"/>
              <a:buNone/>
            </a:pPr>
            <a:endParaRPr sz="2800" dirty="0"/>
          </a:p>
          <a:p>
            <a:pPr marL="0" lvl="0" indent="0" algn="l" rtl="0">
              <a:lnSpc>
                <a:spcPct val="90000"/>
              </a:lnSpc>
              <a:spcBef>
                <a:spcPts val="1000"/>
              </a:spcBef>
              <a:spcAft>
                <a:spcPts val="0"/>
              </a:spcAft>
              <a:buClr>
                <a:srgbClr val="333333"/>
              </a:buClr>
              <a:buSzPts val="2800"/>
              <a:buNone/>
            </a:pPr>
            <a:endParaRPr sz="2800" dirty="0"/>
          </a:p>
        </p:txBody>
      </p:sp>
      <p:sp>
        <p:nvSpPr>
          <p:cNvPr id="247" name="Google Shape;247;p1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48" name="Google Shape;248;p11"/>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2"/>
          <p:cNvSpPr txBox="1">
            <a:spLocks noGrp="1"/>
          </p:cNvSpPr>
          <p:nvPr>
            <p:ph type="title"/>
          </p:nvPr>
        </p:nvSpPr>
        <p:spPr>
          <a:xfrm>
            <a:off x="118533" y="1"/>
            <a:ext cx="11768667"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MOTIVATING YOUR DISTRICT</a:t>
            </a:r>
            <a:endParaRPr/>
          </a:p>
        </p:txBody>
      </p:sp>
      <p:sp>
        <p:nvSpPr>
          <p:cNvPr id="255" name="Google Shape;255;p12"/>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256" name="Google Shape;256;p1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57" name="Google Shape;257;p12"/>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258" name="Google Shape;258;p12"/>
          <p:cNvSpPr txBox="1"/>
          <p:nvPr/>
        </p:nvSpPr>
        <p:spPr>
          <a:xfrm>
            <a:off x="131233" y="2947576"/>
            <a:ext cx="11942234" cy="1938992"/>
          </a:xfrm>
          <a:prstGeom prst="rect">
            <a:avLst/>
          </a:prstGeom>
          <a:noFill/>
          <a:ln>
            <a:noFill/>
          </a:ln>
        </p:spPr>
        <p:txBody>
          <a:bodyPr spcFirstLastPara="1" wrap="square" lIns="91425" tIns="45700" rIns="91425" bIns="45700" anchor="t" anchorCtr="0">
            <a:spAutoFit/>
          </a:bodyPr>
          <a:lstStyle/>
          <a:p>
            <a:pPr marL="342900" marR="0" lvl="0" indent="-381000" algn="l" rtl="0">
              <a:spcBef>
                <a:spcPts val="0"/>
              </a:spcBef>
              <a:spcAft>
                <a:spcPts val="0"/>
              </a:spcAft>
              <a:buClr>
                <a:schemeClr val="dk1"/>
              </a:buClr>
              <a:buSzPts val="6000"/>
              <a:buFont typeface="Arial"/>
              <a:buChar char="•"/>
            </a:pPr>
            <a:r>
              <a:rPr lang="en-US" sz="6000" dirty="0">
                <a:solidFill>
                  <a:schemeClr val="dk1"/>
                </a:solidFill>
                <a:latin typeface="Arial"/>
                <a:ea typeface="Arial"/>
                <a:cs typeface="Arial"/>
                <a:sym typeface="Arial"/>
              </a:rPr>
              <a:t>What motivates you to be a </a:t>
            </a:r>
            <a:r>
              <a:rPr lang="en-US" sz="5400" dirty="0">
                <a:solidFill>
                  <a:schemeClr val="dk1"/>
                </a:solidFill>
                <a:latin typeface="Arial"/>
                <a:ea typeface="Arial"/>
                <a:cs typeface="Arial"/>
                <a:sym typeface="Arial"/>
              </a:rPr>
              <a:t>volunteer</a:t>
            </a:r>
            <a:r>
              <a:rPr lang="en-US" sz="6000" dirty="0">
                <a:solidFill>
                  <a:schemeClr val="dk1"/>
                </a:solidFill>
                <a:latin typeface="Arial"/>
                <a:ea typeface="Arial"/>
                <a:cs typeface="Arial"/>
                <a:sym typeface="Arial"/>
              </a:rPr>
              <a:t> leader?</a:t>
            </a:r>
            <a:endParaRPr sz="2800" b="1"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3"/>
          <p:cNvSpPr txBox="1">
            <a:spLocks noGrp="1"/>
          </p:cNvSpPr>
          <p:nvPr>
            <p:ph type="title"/>
          </p:nvPr>
        </p:nvSpPr>
        <p:spPr>
          <a:xfrm>
            <a:off x="118533" y="1"/>
            <a:ext cx="11768667"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MOTIVATING YOUR DISTRICT</a:t>
            </a:r>
            <a:endParaRPr/>
          </a:p>
        </p:txBody>
      </p:sp>
      <p:sp>
        <p:nvSpPr>
          <p:cNvPr id="265" name="Google Shape;265;p13"/>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266" name="Google Shape;266;p1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67" name="Google Shape;267;p13"/>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268" name="Google Shape;268;p13"/>
          <p:cNvSpPr txBox="1"/>
          <p:nvPr/>
        </p:nvSpPr>
        <p:spPr>
          <a:xfrm>
            <a:off x="31748" y="1540043"/>
            <a:ext cx="12160252" cy="587849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3600" b="1" dirty="0">
                <a:solidFill>
                  <a:schemeClr val="dk1"/>
                </a:solidFill>
                <a:latin typeface="Arial"/>
                <a:ea typeface="Arial"/>
                <a:cs typeface="Arial"/>
                <a:sym typeface="Arial"/>
              </a:rPr>
              <a:t>What are  your responsibilities to your team?  </a:t>
            </a:r>
            <a:endParaRPr sz="3600" dirty="0"/>
          </a:p>
          <a:p>
            <a:pPr marL="342900" marR="0" lvl="0" indent="-165100" algn="l" rtl="0">
              <a:spcBef>
                <a:spcPts val="0"/>
              </a:spcBef>
              <a:spcAft>
                <a:spcPts val="0"/>
              </a:spcAft>
              <a:buClr>
                <a:schemeClr val="dk1"/>
              </a:buClr>
              <a:buSzPts val="2800"/>
              <a:buFont typeface="Arial"/>
              <a:buNone/>
            </a:pPr>
            <a:endParaRPr sz="3200" b="1" dirty="0">
              <a:solidFill>
                <a:schemeClr val="dk1"/>
              </a:solidFill>
              <a:latin typeface="Arial"/>
              <a:ea typeface="Arial"/>
              <a:cs typeface="Arial"/>
            </a:endParaRPr>
          </a:p>
          <a:p>
            <a:pPr marL="342900" marR="0" lvl="0" indent="-342900" algn="l" rtl="0">
              <a:spcBef>
                <a:spcPts val="0"/>
              </a:spcBef>
              <a:spcAft>
                <a:spcPts val="0"/>
              </a:spcAft>
              <a:buClr>
                <a:schemeClr val="dk1"/>
              </a:buClr>
              <a:buSzPts val="2800"/>
              <a:buFont typeface="Arial"/>
              <a:buChar char="•"/>
            </a:pPr>
            <a:r>
              <a:rPr lang="en-US" sz="3600" b="1" dirty="0">
                <a:solidFill>
                  <a:schemeClr val="dk1"/>
                </a:solidFill>
                <a:latin typeface="Arial"/>
                <a:ea typeface="Arial"/>
                <a:cs typeface="Arial"/>
                <a:sym typeface="Arial"/>
              </a:rPr>
              <a:t>How can you emphasize team building and inclusion in all your district events?  </a:t>
            </a:r>
            <a:endParaRPr sz="3600" dirty="0"/>
          </a:p>
          <a:p>
            <a:pPr marL="342900" marR="0" lvl="0" indent="-165100" algn="l" rtl="0">
              <a:spcBef>
                <a:spcPts val="0"/>
              </a:spcBef>
              <a:spcAft>
                <a:spcPts val="0"/>
              </a:spcAft>
              <a:buClr>
                <a:schemeClr val="dk1"/>
              </a:buClr>
              <a:buSzPts val="2800"/>
              <a:buFont typeface="Arial"/>
              <a:buNone/>
            </a:pPr>
            <a:endParaRPr sz="3600" b="1" dirty="0">
              <a:solidFill>
                <a:schemeClr val="dk1"/>
              </a:solidFill>
              <a:latin typeface="Arial"/>
              <a:ea typeface="Arial"/>
              <a:cs typeface="Arial"/>
              <a:sym typeface="Arial"/>
            </a:endParaRPr>
          </a:p>
          <a:p>
            <a:pPr marL="342900" indent="-342900">
              <a:buClr>
                <a:schemeClr val="dk1"/>
              </a:buClr>
              <a:buSzPts val="2800"/>
              <a:buFont typeface="Arial"/>
              <a:buChar char="•"/>
            </a:pPr>
            <a:r>
              <a:rPr lang="en-US" sz="3600" b="1" dirty="0">
                <a:solidFill>
                  <a:schemeClr val="dk1"/>
                </a:solidFill>
                <a:latin typeface="Arial"/>
                <a:ea typeface="Arial"/>
                <a:cs typeface="Arial"/>
                <a:sym typeface="Arial"/>
              </a:rPr>
              <a:t>How can you continue to motivate your team throughout your year as governor?</a:t>
            </a:r>
            <a:r>
              <a:rPr lang="en-US" sz="3600" b="1" dirty="0">
                <a:solidFill>
                  <a:schemeClr val="dk1"/>
                </a:solidFill>
              </a:rPr>
              <a:t>  </a:t>
            </a:r>
            <a:endParaRPr sz="3600" dirty="0">
              <a:solidFill>
                <a:schemeClr val="dk1"/>
              </a:solidFill>
            </a:endParaRPr>
          </a:p>
          <a:p>
            <a:pPr marL="0" marR="0" lvl="0" indent="0" algn="l" rtl="0">
              <a:spcBef>
                <a:spcPts val="0"/>
              </a:spcBef>
              <a:spcAft>
                <a:spcPts val="0"/>
              </a:spcAft>
              <a:buNone/>
            </a:pPr>
            <a:endParaRPr lang="en-US" sz="3600" b="1" dirty="0">
              <a:solidFill>
                <a:schemeClr val="dk1"/>
              </a:solidFill>
              <a:latin typeface="Arial"/>
              <a:ea typeface="Arial"/>
              <a:cs typeface="Arial"/>
            </a:endParaRPr>
          </a:p>
          <a:p>
            <a:pPr marL="342900" marR="0" lvl="0" indent="-342900" algn="l" rtl="0">
              <a:spcBef>
                <a:spcPts val="0"/>
              </a:spcBef>
              <a:spcAft>
                <a:spcPts val="0"/>
              </a:spcAft>
              <a:buClr>
                <a:schemeClr val="dk1"/>
              </a:buClr>
              <a:buSzPts val="2800"/>
              <a:buFont typeface="Arial"/>
              <a:buChar char="•"/>
            </a:pPr>
            <a:r>
              <a:rPr lang="en-US" sz="3200" b="1" dirty="0">
                <a:solidFill>
                  <a:schemeClr val="dk1"/>
                </a:solidFill>
                <a:latin typeface="Arial"/>
                <a:ea typeface="Arial"/>
                <a:cs typeface="Arial"/>
                <a:sym typeface="Arial"/>
              </a:rPr>
              <a:t>How can you involve and motivate volunteers who lack time?</a:t>
            </a:r>
            <a:endParaRPr sz="3200" dirty="0"/>
          </a:p>
          <a:p>
            <a:pPr marL="342900" marR="0" lvl="0" indent="-165100" algn="l" rtl="0">
              <a:spcBef>
                <a:spcPts val="0"/>
              </a:spcBef>
              <a:spcAft>
                <a:spcPts val="0"/>
              </a:spcAft>
              <a:buClr>
                <a:schemeClr val="dk1"/>
              </a:buClr>
              <a:buSzPts val="2800"/>
              <a:buFont typeface="Arial"/>
              <a:buNone/>
            </a:pPr>
            <a:endParaRPr sz="2800" b="1"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4"/>
          <p:cNvSpPr txBox="1">
            <a:spLocks noGrp="1"/>
          </p:cNvSpPr>
          <p:nvPr>
            <p:ph type="title"/>
          </p:nvPr>
        </p:nvSpPr>
        <p:spPr>
          <a:xfrm>
            <a:off x="334194" y="1"/>
            <a:ext cx="11768667"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DEVELOPING YOUR TEAM</a:t>
            </a:r>
            <a:endParaRPr dirty="0"/>
          </a:p>
        </p:txBody>
      </p:sp>
      <p:sp>
        <p:nvSpPr>
          <p:cNvPr id="275" name="Google Shape;275;p14"/>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lang="en-US" sz="3200" b="1"/>
          </a:p>
          <a:p>
            <a:pPr marL="342900" lvl="0" indent="-165100" algn="l" rtl="0">
              <a:lnSpc>
                <a:spcPct val="90000"/>
              </a:lnSpc>
              <a:spcBef>
                <a:spcPts val="1000"/>
              </a:spcBef>
              <a:spcAft>
                <a:spcPts val="0"/>
              </a:spcAft>
              <a:buClr>
                <a:srgbClr val="333333"/>
              </a:buClr>
              <a:buSzPts val="2800"/>
              <a:buNone/>
            </a:pPr>
            <a:endParaRPr lang="en-US" sz="2800" b="1"/>
          </a:p>
          <a:p>
            <a:pPr marL="342900" lvl="0" indent="-165100" algn="l" rtl="0">
              <a:lnSpc>
                <a:spcPct val="90000"/>
              </a:lnSpc>
              <a:spcBef>
                <a:spcPts val="1000"/>
              </a:spcBef>
              <a:spcAft>
                <a:spcPts val="0"/>
              </a:spcAft>
              <a:buClr>
                <a:srgbClr val="333333"/>
              </a:buClr>
              <a:buSzPts val="2800"/>
              <a:buFont typeface="Arial"/>
              <a:buNone/>
            </a:pPr>
            <a:endParaRPr lang="en-US" sz="2800" b="1"/>
          </a:p>
          <a:p>
            <a:pPr marL="0" lvl="0" indent="0" algn="l" rtl="0">
              <a:lnSpc>
                <a:spcPct val="90000"/>
              </a:lnSpc>
              <a:spcBef>
                <a:spcPts val="1000"/>
              </a:spcBef>
              <a:spcAft>
                <a:spcPts val="0"/>
              </a:spcAft>
              <a:buClr>
                <a:srgbClr val="333333"/>
              </a:buClr>
              <a:buSzPts val="2800"/>
              <a:buNone/>
            </a:pPr>
            <a:endParaRPr lang="en-US" sz="2800"/>
          </a:p>
          <a:p>
            <a:pPr marL="0" lvl="0" indent="0" algn="l" rtl="0">
              <a:lnSpc>
                <a:spcPct val="90000"/>
              </a:lnSpc>
              <a:spcBef>
                <a:spcPts val="1000"/>
              </a:spcBef>
              <a:spcAft>
                <a:spcPts val="0"/>
              </a:spcAft>
              <a:buClr>
                <a:srgbClr val="333333"/>
              </a:buClr>
              <a:buSzPts val="2800"/>
              <a:buNone/>
            </a:pPr>
            <a:endParaRPr lang="en-US" sz="2800"/>
          </a:p>
        </p:txBody>
      </p:sp>
      <p:sp>
        <p:nvSpPr>
          <p:cNvPr id="276" name="Google Shape;276;p1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77" name="Google Shape;277;p14"/>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278" name="Google Shape;278;p14"/>
          <p:cNvSpPr txBox="1"/>
          <p:nvPr/>
        </p:nvSpPr>
        <p:spPr>
          <a:xfrm>
            <a:off x="201443" y="3098321"/>
            <a:ext cx="11506199" cy="26468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1" dirty="0">
                <a:solidFill>
                  <a:schemeClr val="accent1">
                    <a:lumMod val="60000"/>
                    <a:lumOff val="40000"/>
                  </a:schemeClr>
                </a:solidFill>
                <a:latin typeface="Arial"/>
                <a:ea typeface="Arial"/>
                <a:cs typeface="Arial"/>
                <a:sym typeface="Arial"/>
              </a:rPr>
              <a:t>What makes an effective leader?</a:t>
            </a:r>
            <a:endParaRPr i="1" dirty="0">
              <a:solidFill>
                <a:schemeClr val="accent1">
                  <a:lumMod val="60000"/>
                  <a:lumOff val="40000"/>
                </a:schemeClr>
              </a:solidFil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342900" marR="0" lvl="0" indent="-165100" algn="l" rtl="0">
              <a:spcBef>
                <a:spcPts val="0"/>
              </a:spcBef>
              <a:spcAft>
                <a:spcPts val="0"/>
              </a:spcAft>
              <a:buClr>
                <a:schemeClr val="dk1"/>
              </a:buClr>
              <a:buSzPts val="2800"/>
              <a:buFont typeface="Arial"/>
              <a:buNone/>
            </a:pPr>
            <a:endParaRPr sz="2800" b="1">
              <a:solidFill>
                <a:schemeClr val="dk1"/>
              </a:solidFill>
              <a:latin typeface="Arial"/>
              <a:ea typeface="Arial"/>
              <a:cs typeface="Arial"/>
              <a:sym typeface="Arial"/>
            </a:endParaRPr>
          </a:p>
          <a:p>
            <a:pPr marL="342900" marR="0" lvl="0" indent="-165100" algn="l" rtl="0">
              <a:spcBef>
                <a:spcPts val="0"/>
              </a:spcBef>
              <a:spcAft>
                <a:spcPts val="0"/>
              </a:spcAft>
              <a:buClr>
                <a:schemeClr val="dk1"/>
              </a:buClr>
              <a:buSzPts val="2800"/>
              <a:buFont typeface="Arial"/>
              <a:buNone/>
            </a:pPr>
            <a:endParaRPr sz="2800" b="1">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5"/>
          <p:cNvSpPr txBox="1">
            <a:spLocks noGrp="1"/>
          </p:cNvSpPr>
          <p:nvPr>
            <p:ph type="title"/>
          </p:nvPr>
        </p:nvSpPr>
        <p:spPr>
          <a:xfrm>
            <a:off x="305438" y="1"/>
            <a:ext cx="11768667"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DEVELOPING YOUR TEAM:</a:t>
            </a:r>
            <a:endParaRPr/>
          </a:p>
        </p:txBody>
      </p:sp>
      <p:sp>
        <p:nvSpPr>
          <p:cNvPr id="284" name="Google Shape;284;p15"/>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285" name="Google Shape;285;p1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86" name="Google Shape;286;p15"/>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287" name="Google Shape;287;p15"/>
          <p:cNvSpPr txBox="1"/>
          <p:nvPr/>
        </p:nvSpPr>
        <p:spPr>
          <a:xfrm>
            <a:off x="474452" y="1716779"/>
            <a:ext cx="11219616" cy="4821792"/>
          </a:xfrm>
          <a:prstGeom prst="rect">
            <a:avLst/>
          </a:prstGeom>
          <a:noFill/>
          <a:ln>
            <a:noFill/>
          </a:ln>
        </p:spPr>
        <p:txBody>
          <a:bodyPr spcFirstLastPara="1" wrap="square" lIns="91425" tIns="45700" rIns="91425" bIns="45700" anchor="t" anchorCtr="0">
            <a:spAutoFit/>
          </a:bodyPr>
          <a:lstStyle/>
          <a:p>
            <a:pPr marL="342900" indent="-342900">
              <a:spcBef>
                <a:spcPts val="1000"/>
              </a:spcBef>
              <a:spcAft>
                <a:spcPts val="1000"/>
              </a:spcAft>
              <a:buClr>
                <a:schemeClr val="dk1"/>
              </a:buClr>
              <a:buSzPts val="2400"/>
              <a:buFont typeface="Arial"/>
              <a:buChar char="•"/>
            </a:pPr>
            <a:r>
              <a:rPr lang="en-US" sz="3200" dirty="0">
                <a:solidFill>
                  <a:schemeClr val="dk1"/>
                </a:solidFill>
              </a:rPr>
              <a:t>Skill</a:t>
            </a:r>
            <a:r>
              <a:rPr lang="en-US" sz="3200" dirty="0">
                <a:solidFill>
                  <a:schemeClr val="dk1"/>
                </a:solidFill>
                <a:latin typeface="Arial"/>
                <a:ea typeface="Arial"/>
                <a:cs typeface="Arial"/>
                <a:sym typeface="Arial"/>
              </a:rPr>
              <a:t> building and leadership</a:t>
            </a:r>
            <a:r>
              <a:rPr lang="en-US" sz="3200" dirty="0">
                <a:solidFill>
                  <a:schemeClr val="dk1"/>
                </a:solidFill>
              </a:rPr>
              <a:t> learning</a:t>
            </a:r>
            <a:r>
              <a:rPr lang="en-US" sz="3200" dirty="0">
                <a:solidFill>
                  <a:schemeClr val="dk1"/>
                </a:solidFill>
                <a:latin typeface="Arial"/>
                <a:ea typeface="Arial"/>
                <a:cs typeface="Arial"/>
                <a:sym typeface="Arial"/>
              </a:rPr>
              <a:t> opportunities</a:t>
            </a:r>
            <a:r>
              <a:rPr lang="en-US" sz="3200" dirty="0">
                <a:solidFill>
                  <a:schemeClr val="dk1"/>
                </a:solidFill>
              </a:rPr>
              <a:t>.   </a:t>
            </a:r>
            <a:endParaRPr lang="en-US"/>
          </a:p>
          <a:p>
            <a:pPr marL="342900" indent="-342900">
              <a:spcBef>
                <a:spcPts val="1000"/>
              </a:spcBef>
              <a:spcAft>
                <a:spcPts val="1000"/>
              </a:spcAft>
              <a:buClr>
                <a:schemeClr val="dk1"/>
              </a:buClr>
              <a:buSzPts val="2400"/>
              <a:buFont typeface="Arial"/>
              <a:buChar char="•"/>
            </a:pPr>
            <a:r>
              <a:rPr lang="en-US" sz="3200" dirty="0">
                <a:solidFill>
                  <a:schemeClr val="dk1"/>
                </a:solidFill>
              </a:rPr>
              <a:t>Including </a:t>
            </a:r>
            <a:r>
              <a:rPr lang="en-US" sz="3200" dirty="0">
                <a:solidFill>
                  <a:schemeClr val="dk1"/>
                </a:solidFill>
                <a:latin typeface="Arial"/>
                <a:ea typeface="Arial"/>
                <a:cs typeface="Arial"/>
                <a:sym typeface="Arial"/>
              </a:rPr>
              <a:t>Rotaractors</a:t>
            </a:r>
            <a:r>
              <a:rPr lang="en-US" sz="3200" dirty="0">
                <a:solidFill>
                  <a:schemeClr val="dk1"/>
                </a:solidFill>
              </a:rPr>
              <a:t> in your Team. </a:t>
            </a:r>
            <a:endParaRPr lang="en-US" sz="3200">
              <a:solidFill>
                <a:schemeClr val="dk1"/>
              </a:solidFill>
            </a:endParaRPr>
          </a:p>
          <a:p>
            <a:pPr marL="342900" indent="-342900">
              <a:spcBef>
                <a:spcPts val="1000"/>
              </a:spcBef>
              <a:spcAft>
                <a:spcPts val="1000"/>
              </a:spcAft>
              <a:buClr>
                <a:schemeClr val="dk1"/>
              </a:buClr>
              <a:buSzPts val="2400"/>
              <a:buFont typeface="Arial"/>
              <a:buChar char="•"/>
            </a:pPr>
            <a:r>
              <a:rPr lang="en-US" sz="3200" dirty="0">
                <a:solidFill>
                  <a:schemeClr val="dk1"/>
                </a:solidFill>
              </a:rPr>
              <a:t>Learning</a:t>
            </a:r>
            <a:r>
              <a:rPr lang="en-US" sz="3200" dirty="0">
                <a:solidFill>
                  <a:schemeClr val="dk1"/>
                </a:solidFill>
                <a:latin typeface="Arial"/>
                <a:ea typeface="Arial"/>
                <a:cs typeface="Arial"/>
                <a:sym typeface="Arial"/>
              </a:rPr>
              <a:t> events </a:t>
            </a:r>
            <a:r>
              <a:rPr lang="en-US" sz="3200" dirty="0">
                <a:solidFill>
                  <a:schemeClr val="dk1"/>
                </a:solidFill>
              </a:rPr>
              <a:t>that</a:t>
            </a:r>
            <a:r>
              <a:rPr lang="en-US" sz="3200" dirty="0">
                <a:solidFill>
                  <a:schemeClr val="dk1"/>
                </a:solidFill>
                <a:latin typeface="Arial"/>
                <a:ea typeface="Arial"/>
                <a:cs typeface="Arial"/>
                <a:sym typeface="Arial"/>
              </a:rPr>
              <a:t> are appealing</a:t>
            </a:r>
            <a:r>
              <a:rPr lang="en-US" sz="3200" dirty="0">
                <a:solidFill>
                  <a:schemeClr val="dk1"/>
                </a:solidFill>
              </a:rPr>
              <a:t>, innovative</a:t>
            </a:r>
            <a:r>
              <a:rPr lang="en-US" sz="3200" dirty="0">
                <a:solidFill>
                  <a:schemeClr val="dk1"/>
                </a:solidFill>
                <a:latin typeface="Arial"/>
                <a:ea typeface="Arial"/>
                <a:cs typeface="Arial"/>
                <a:sym typeface="Arial"/>
              </a:rPr>
              <a:t> </a:t>
            </a:r>
            <a:r>
              <a:rPr lang="en-US" sz="3200" dirty="0">
                <a:solidFill>
                  <a:schemeClr val="dk1"/>
                </a:solidFill>
              </a:rPr>
              <a:t>and relevant for</a:t>
            </a:r>
            <a:r>
              <a:rPr lang="en-US" sz="3200" dirty="0">
                <a:solidFill>
                  <a:schemeClr val="dk1"/>
                </a:solidFill>
                <a:latin typeface="Arial"/>
                <a:ea typeface="Arial"/>
                <a:cs typeface="Arial"/>
                <a:sym typeface="Arial"/>
              </a:rPr>
              <a:t> participants</a:t>
            </a:r>
            <a:r>
              <a:rPr lang="en-US" sz="3200" dirty="0">
                <a:solidFill>
                  <a:schemeClr val="dk1"/>
                </a:solidFill>
              </a:rPr>
              <a:t>.  </a:t>
            </a:r>
            <a:endParaRPr lang="en-US" sz="3200" dirty="0">
              <a:solidFill>
                <a:schemeClr val="dk1"/>
              </a:solidFill>
              <a:latin typeface="Arial"/>
              <a:ea typeface="Arial"/>
              <a:cs typeface="Arial"/>
            </a:endParaRPr>
          </a:p>
          <a:p>
            <a:pPr marL="342900" indent="-342900">
              <a:spcBef>
                <a:spcPts val="1000"/>
              </a:spcBef>
              <a:spcAft>
                <a:spcPts val="1000"/>
              </a:spcAft>
              <a:buClr>
                <a:schemeClr val="dk1"/>
              </a:buClr>
              <a:buSzPts val="2400"/>
              <a:buFont typeface="Arial"/>
              <a:buChar char="•"/>
            </a:pPr>
            <a:r>
              <a:rPr lang="en-US" sz="3200" dirty="0">
                <a:solidFill>
                  <a:schemeClr val="dk1"/>
                </a:solidFill>
              </a:rPr>
              <a:t>Ensuring</a:t>
            </a:r>
            <a:r>
              <a:rPr lang="en-US" sz="3200" dirty="0">
                <a:solidFill>
                  <a:schemeClr val="dk1"/>
                </a:solidFill>
                <a:latin typeface="Arial"/>
                <a:ea typeface="Arial"/>
                <a:cs typeface="Arial"/>
                <a:sym typeface="Arial"/>
              </a:rPr>
              <a:t> that participants continue to learn and stay engaged after the event</a:t>
            </a:r>
            <a:r>
              <a:rPr lang="en-US" sz="3200" dirty="0">
                <a:solidFill>
                  <a:schemeClr val="dk1"/>
                </a:solidFill>
              </a:rPr>
              <a:t>. </a:t>
            </a:r>
            <a:endParaRPr lang="en-US" sz="3200">
              <a:solidFill>
                <a:schemeClr val="dk1"/>
              </a:solidFill>
            </a:endParaRPr>
          </a:p>
          <a:p>
            <a:pPr marL="342900" indent="-342900">
              <a:spcBef>
                <a:spcPts val="1000"/>
              </a:spcBef>
              <a:spcAft>
                <a:spcPts val="1000"/>
              </a:spcAft>
              <a:buClr>
                <a:schemeClr val="dk1"/>
              </a:buClr>
              <a:buSzPts val="2400"/>
              <a:buFont typeface="Arial"/>
              <a:buChar char="•"/>
            </a:pPr>
            <a:r>
              <a:rPr lang="en-US" sz="3200" dirty="0">
                <a:solidFill>
                  <a:schemeClr val="dk1"/>
                </a:solidFill>
              </a:rPr>
              <a:t>Preparing Leaders for </a:t>
            </a:r>
            <a:r>
              <a:rPr lang="en-US" sz="3200" dirty="0">
                <a:solidFill>
                  <a:schemeClr val="dk1"/>
                </a:solidFill>
                <a:latin typeface="Arial"/>
                <a:ea typeface="Arial"/>
                <a:cs typeface="Arial"/>
                <a:sym typeface="Arial"/>
              </a:rPr>
              <a:t>future </a:t>
            </a:r>
            <a:r>
              <a:rPr lang="en-US" sz="3200" dirty="0">
                <a:solidFill>
                  <a:schemeClr val="dk1"/>
                </a:solidFill>
              </a:rPr>
              <a:t>roles</a:t>
            </a:r>
            <a:r>
              <a:rPr lang="en-US" sz="3200" dirty="0">
                <a:solidFill>
                  <a:schemeClr val="dk1"/>
                </a:solidFill>
                <a:latin typeface="Arial"/>
                <a:ea typeface="Arial"/>
                <a:cs typeface="Arial"/>
                <a:sym typeface="Arial"/>
              </a:rPr>
              <a:t> in Rotary</a:t>
            </a:r>
            <a:r>
              <a:rPr lang="en-US" sz="3200" dirty="0">
                <a:solidFill>
                  <a:schemeClr val="dk1"/>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6"/>
          <p:cNvSpPr txBox="1">
            <a:spLocks noGrp="1"/>
          </p:cNvSpPr>
          <p:nvPr>
            <p:ph type="title"/>
          </p:nvPr>
        </p:nvSpPr>
        <p:spPr>
          <a:xfrm>
            <a:off x="381000" y="-120316"/>
            <a:ext cx="11506200" cy="1667211"/>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ACTIVITY INSTRUCTIONS FOR MOTIVATING YOUR DISTRICT</a:t>
            </a:r>
            <a:endParaRPr/>
          </a:p>
        </p:txBody>
      </p:sp>
      <p:sp>
        <p:nvSpPr>
          <p:cNvPr id="295" name="Google Shape;295;p1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96" name="Google Shape;296;p16"/>
          <p:cNvPicPr preferRelativeResize="0"/>
          <p:nvPr/>
        </p:nvPicPr>
        <p:blipFill rotWithShape="1">
          <a:blip r:embed="rId3">
            <a:alphaModFix/>
          </a:blip>
          <a:srcRect/>
          <a:stretch/>
        </p:blipFill>
        <p:spPr>
          <a:xfrm>
            <a:off x="512232" y="1545872"/>
            <a:ext cx="5939367" cy="5312128"/>
          </a:xfrm>
          <a:prstGeom prst="rect">
            <a:avLst/>
          </a:prstGeom>
          <a:noFill/>
          <a:ln>
            <a:noFill/>
          </a:ln>
        </p:spPr>
      </p:pic>
      <p:sp>
        <p:nvSpPr>
          <p:cNvPr id="297" name="Google Shape;297;p16"/>
          <p:cNvSpPr txBox="1"/>
          <p:nvPr/>
        </p:nvSpPr>
        <p:spPr>
          <a:xfrm>
            <a:off x="7220065" y="1588377"/>
            <a:ext cx="3905135" cy="5632271"/>
          </a:xfrm>
          <a:prstGeom prst="rect">
            <a:avLst/>
          </a:prstGeom>
          <a:noFill/>
          <a:ln>
            <a:noFill/>
          </a:ln>
        </p:spPr>
        <p:txBody>
          <a:bodyPr spcFirstLastPara="1" wrap="square" lIns="91425" tIns="45700" rIns="91425" bIns="45700" anchor="t" anchorCtr="0">
            <a:spAutoFit/>
          </a:bodyPr>
          <a:lstStyle/>
          <a:p>
            <a:r>
              <a:rPr lang="en-US" sz="1800" dirty="0">
                <a:solidFill>
                  <a:schemeClr val="dk1"/>
                </a:solidFill>
              </a:rPr>
              <a:t>              </a:t>
            </a:r>
            <a:r>
              <a:rPr lang="en-US" sz="1800" b="1" dirty="0">
                <a:solidFill>
                  <a:schemeClr val="dk1"/>
                </a:solidFill>
              </a:rPr>
              <a:t>  Column 1     Column 2</a:t>
            </a:r>
          </a:p>
          <a:p>
            <a:r>
              <a:rPr lang="en-US" sz="1800" dirty="0">
                <a:solidFill>
                  <a:schemeClr val="dk1"/>
                </a:solidFill>
                <a:latin typeface="Arial"/>
                <a:ea typeface="Arial"/>
                <a:cs typeface="Arial"/>
                <a:sym typeface="Arial"/>
              </a:rPr>
              <a:t>Table 1</a:t>
            </a:r>
            <a:r>
              <a:rPr lang="en-US" sz="1800" dirty="0">
                <a:solidFill>
                  <a:schemeClr val="dk1"/>
                </a:solidFill>
              </a:rPr>
              <a:t>          1                    1</a:t>
            </a:r>
            <a:endParaRPr dirty="0">
              <a:solidFill>
                <a:schemeClr val="dk1"/>
              </a:solidFil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r>
              <a:rPr lang="en-US" sz="1800" dirty="0">
                <a:solidFill>
                  <a:schemeClr val="dk1"/>
                </a:solidFill>
                <a:latin typeface="Arial"/>
                <a:ea typeface="Arial"/>
                <a:cs typeface="Arial"/>
                <a:sym typeface="Arial"/>
              </a:rPr>
              <a:t>Table 2</a:t>
            </a:r>
            <a:r>
              <a:rPr lang="en-US" sz="1800" dirty="0">
                <a:solidFill>
                  <a:schemeClr val="dk1"/>
                </a:solidFill>
              </a:rPr>
              <a:t>          2                    </a:t>
            </a:r>
            <a:r>
              <a:rPr lang="en-US" sz="1800" dirty="0">
                <a:solidFill>
                  <a:schemeClr val="dk1"/>
                </a:solidFill>
                <a:latin typeface="Arial"/>
                <a:ea typeface="Arial"/>
                <a:cs typeface="Arial"/>
                <a:sym typeface="Arial"/>
              </a:rPr>
              <a:t>2</a:t>
            </a:r>
            <a:endParaRPr dirty="0">
              <a:solidFill>
                <a:schemeClr val="dk1"/>
              </a:solidFil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r>
              <a:rPr lang="en-US" sz="1800" dirty="0">
                <a:solidFill>
                  <a:schemeClr val="dk1"/>
                </a:solidFill>
                <a:latin typeface="Arial"/>
                <a:ea typeface="Arial"/>
                <a:cs typeface="Arial"/>
                <a:sym typeface="Arial"/>
              </a:rPr>
              <a:t>Table 3</a:t>
            </a:r>
            <a:r>
              <a:rPr lang="en-US" sz="1800" dirty="0">
                <a:solidFill>
                  <a:schemeClr val="dk1"/>
                </a:solidFill>
              </a:rPr>
              <a:t>          3                 </a:t>
            </a:r>
            <a:r>
              <a:rPr lang="en-US" sz="1800" dirty="0">
                <a:solidFill>
                  <a:schemeClr val="dk1"/>
                </a:solidFill>
                <a:latin typeface="Arial"/>
                <a:ea typeface="Arial"/>
                <a:cs typeface="Arial"/>
                <a:sym typeface="Arial"/>
              </a:rPr>
              <a:t> </a:t>
            </a:r>
            <a:r>
              <a:rPr lang="en-US" sz="1800" dirty="0">
                <a:solidFill>
                  <a:schemeClr val="dk1"/>
                </a:solidFill>
              </a:rPr>
              <a:t>  3</a:t>
            </a:r>
            <a:endParaRPr dirty="0">
              <a:solidFill>
                <a:schemeClr val="dk1"/>
              </a:solidFil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r>
              <a:rPr lang="en-US" sz="1800" dirty="0">
                <a:solidFill>
                  <a:schemeClr val="dk1"/>
                </a:solidFill>
                <a:latin typeface="Arial"/>
                <a:ea typeface="Arial"/>
                <a:cs typeface="Arial"/>
                <a:sym typeface="Arial"/>
              </a:rPr>
              <a:t>Table 4</a:t>
            </a:r>
            <a:r>
              <a:rPr lang="en-US" sz="1800" dirty="0">
                <a:solidFill>
                  <a:schemeClr val="dk1"/>
                </a:solidFill>
              </a:rPr>
              <a:t>          4                    4</a:t>
            </a:r>
            <a:endParaRPr dirty="0">
              <a:solidFill>
                <a:schemeClr val="dk1"/>
              </a:solidFil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r>
              <a:rPr lang="en-US" sz="1800" dirty="0">
                <a:solidFill>
                  <a:schemeClr val="dk1"/>
                </a:solidFill>
                <a:latin typeface="Arial"/>
                <a:ea typeface="Arial"/>
                <a:cs typeface="Arial"/>
                <a:sym typeface="Arial"/>
              </a:rPr>
              <a:t>Table 5</a:t>
            </a:r>
            <a:r>
              <a:rPr lang="en-US" sz="1800" dirty="0">
                <a:solidFill>
                  <a:schemeClr val="dk1"/>
                </a:solidFill>
              </a:rPr>
              <a:t>          1                    4</a:t>
            </a:r>
            <a:endParaRPr dirty="0">
              <a:solidFill>
                <a:schemeClr val="dk1"/>
              </a:solidFil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r>
              <a:rPr lang="en-US" sz="1800" dirty="0">
                <a:solidFill>
                  <a:schemeClr val="dk1"/>
                </a:solidFill>
                <a:latin typeface="Arial"/>
                <a:ea typeface="Arial"/>
                <a:cs typeface="Arial"/>
                <a:sym typeface="Arial"/>
              </a:rPr>
              <a:t>Table 6</a:t>
            </a:r>
            <a:r>
              <a:rPr lang="en-US" sz="1800" dirty="0">
                <a:solidFill>
                  <a:schemeClr val="dk1"/>
                </a:solidFill>
              </a:rPr>
              <a:t>          2                    3</a:t>
            </a:r>
            <a:endParaRPr dirty="0">
              <a:solidFill>
                <a:schemeClr val="dk1"/>
              </a:solidFil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r>
              <a:rPr lang="en-US" sz="1800" dirty="0">
                <a:solidFill>
                  <a:schemeClr val="dk1"/>
                </a:solidFill>
                <a:latin typeface="Arial"/>
                <a:ea typeface="Arial"/>
                <a:cs typeface="Arial"/>
                <a:sym typeface="Arial"/>
              </a:rPr>
              <a:t>Table 7</a:t>
            </a:r>
            <a:r>
              <a:rPr lang="en-US" sz="1800" dirty="0">
                <a:solidFill>
                  <a:schemeClr val="dk1"/>
                </a:solidFill>
              </a:rPr>
              <a:t>          3                    2</a:t>
            </a:r>
            <a:endParaRPr dirty="0">
              <a:solidFill>
                <a:schemeClr val="dk1"/>
              </a:solidFil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r>
              <a:rPr lang="en-US" sz="1800" dirty="0">
                <a:solidFill>
                  <a:schemeClr val="dk1"/>
                </a:solidFill>
                <a:latin typeface="Arial"/>
                <a:ea typeface="Arial"/>
                <a:cs typeface="Arial"/>
                <a:sym typeface="Arial"/>
              </a:rPr>
              <a:t>Table 8</a:t>
            </a:r>
            <a:r>
              <a:rPr lang="en-US" sz="1800" dirty="0">
                <a:solidFill>
                  <a:schemeClr val="dk1"/>
                </a:solidFill>
              </a:rPr>
              <a:t>          4                    1  </a:t>
            </a:r>
            <a:endParaRPr dirty="0">
              <a:solidFill>
                <a:schemeClr val="dk1"/>
              </a:solidFil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r>
              <a:rPr lang="en-US" sz="1800" dirty="0">
                <a:solidFill>
                  <a:schemeClr val="dk1"/>
                </a:solidFill>
                <a:latin typeface="Arial"/>
                <a:ea typeface="Arial"/>
                <a:cs typeface="Arial"/>
                <a:sym typeface="Arial"/>
              </a:rPr>
              <a:t>Table 9</a:t>
            </a:r>
            <a:r>
              <a:rPr lang="en-US" sz="1800" dirty="0">
                <a:solidFill>
                  <a:schemeClr val="dk1"/>
                </a:solidFill>
              </a:rPr>
              <a:t>          2     </a:t>
            </a:r>
            <a:r>
              <a:rPr lang="en-US" sz="1800" dirty="0">
                <a:solidFill>
                  <a:schemeClr val="dk1"/>
                </a:solidFill>
                <a:latin typeface="Arial"/>
                <a:ea typeface="Arial"/>
                <a:cs typeface="Arial"/>
                <a:sym typeface="Arial"/>
              </a:rPr>
              <a:t> </a:t>
            </a:r>
            <a:r>
              <a:rPr lang="en-US" sz="1800" dirty="0">
                <a:solidFill>
                  <a:schemeClr val="dk1"/>
                </a:solidFill>
              </a:rPr>
              <a:t>              4</a:t>
            </a:r>
            <a:endParaRPr dirty="0">
              <a:solidFill>
                <a:schemeClr val="dk1"/>
              </a:solidFil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7"/>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303" name="Google Shape;303;p17"/>
          <p:cNvSpPr txBox="1"/>
          <p:nvPr/>
        </p:nvSpPr>
        <p:spPr>
          <a:xfrm>
            <a:off x="2941983" y="1396994"/>
            <a:ext cx="6056243" cy="37225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Arial"/>
                <a:ea typeface="Arial"/>
                <a:cs typeface="Arial"/>
                <a:sym typeface="Arial"/>
              </a:rPr>
              <a:t>QUESTIONS/ REFLECTIONS</a:t>
            </a:r>
            <a:endParaRPr/>
          </a:p>
        </p:txBody>
      </p:sp>
      <p:sp>
        <p:nvSpPr>
          <p:cNvPr id="304" name="Google Shape;304;p1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8"/>
          <p:cNvSpPr txBox="1">
            <a:spLocks noGrp="1"/>
          </p:cNvSpPr>
          <p:nvPr>
            <p:ph type="body" idx="1"/>
          </p:nvPr>
        </p:nvSpPr>
        <p:spPr>
          <a:xfrm>
            <a:off x="296333" y="5865192"/>
            <a:ext cx="9733038" cy="6350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ct val="100000"/>
              <a:buNone/>
            </a:pPr>
            <a:r>
              <a:rPr lang="en-US"/>
              <a:t>BREAK….BE BACK PROMPTLY PLEASE!</a:t>
            </a:r>
            <a:endParaRPr/>
          </a:p>
        </p:txBody>
      </p:sp>
      <p:sp>
        <p:nvSpPr>
          <p:cNvPr id="310" name="Google Shape;310;p1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18</a:t>
            </a:fld>
            <a:endParaRPr>
              <a:solidFill>
                <a:schemeClr val="dk1"/>
              </a:solidFill>
            </a:endParaRPr>
          </a:p>
        </p:txBody>
      </p:sp>
      <p:pic>
        <p:nvPicPr>
          <p:cNvPr id="311" name="Google Shape;311;p18"/>
          <p:cNvPicPr preferRelativeResize="0"/>
          <p:nvPr/>
        </p:nvPicPr>
        <p:blipFill rotWithShape="1">
          <a:blip r:embed="rId3">
            <a:alphaModFix/>
          </a:blip>
          <a:srcRect/>
          <a:stretch/>
        </p:blipFill>
        <p:spPr>
          <a:xfrm>
            <a:off x="0" y="0"/>
            <a:ext cx="12192000" cy="50623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9"/>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4400"/>
              <a:buNone/>
            </a:pPr>
            <a:r>
              <a:rPr lang="en-US"/>
              <a:t>ENGAGING WITH CLUBS</a:t>
            </a:r>
            <a:endParaRPr/>
          </a:p>
        </p:txBody>
      </p:sp>
      <p:sp>
        <p:nvSpPr>
          <p:cNvPr id="317" name="Google Shape;317;p19"/>
          <p:cNvSpPr txBox="1">
            <a:spLocks noGrp="1"/>
          </p:cNvSpPr>
          <p:nvPr>
            <p:ph type="subTitle" idx="3"/>
          </p:nvPr>
        </p:nvSpPr>
        <p:spPr>
          <a:xfrm>
            <a:off x="296333" y="5932713"/>
            <a:ext cx="9733038" cy="4656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400"/>
              <a:buNone/>
            </a:pPr>
            <a:r>
              <a:rPr lang="en-US"/>
              <a:t>GNTS/GETS workbook page number  5-6</a:t>
            </a:r>
            <a:endParaRPr/>
          </a:p>
          <a:p>
            <a:pPr marL="0" lvl="0" indent="0" algn="l" rtl="0">
              <a:lnSpc>
                <a:spcPct val="90000"/>
              </a:lnSpc>
              <a:spcBef>
                <a:spcPts val="1000"/>
              </a:spcBef>
              <a:spcAft>
                <a:spcPts val="0"/>
              </a:spcAft>
              <a:buClr>
                <a:srgbClr val="333333"/>
              </a:buClr>
              <a:buSzPts val="2400"/>
              <a:buNone/>
            </a:pPr>
            <a:r>
              <a:rPr lang="en-US"/>
              <a:t>Peter Schultz and Sue Goldsen</a:t>
            </a:r>
            <a:endParaRPr/>
          </a:p>
        </p:txBody>
      </p:sp>
      <p:sp>
        <p:nvSpPr>
          <p:cNvPr id="318" name="Google Shape;318;p1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19</a:t>
            </a:fld>
            <a:endParaRPr>
              <a:solidFill>
                <a:schemeClr val="dk1"/>
              </a:solidFill>
            </a:endParaRPr>
          </a:p>
        </p:txBody>
      </p:sp>
      <p:pic>
        <p:nvPicPr>
          <p:cNvPr id="319" name="Google Shape;319;p19"/>
          <p:cNvPicPr preferRelativeResize="0">
            <a:picLocks noGrp="1"/>
          </p:cNvPicPr>
          <p:nvPr>
            <p:ph type="pic" idx="2"/>
          </p:nvPr>
        </p:nvPicPr>
        <p:blipFill rotWithShape="1">
          <a:blip r:embed="rId3">
            <a:alphaModFix/>
          </a:blip>
          <a:srcRect l="607" r="607"/>
          <a:stretch/>
        </p:blipFill>
        <p:spPr>
          <a:xfrm>
            <a:off x="0" y="0"/>
            <a:ext cx="12192000" cy="5022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
          <p:cNvSpPr txBox="1">
            <a:spLocks noGrp="1"/>
          </p:cNvSpPr>
          <p:nvPr>
            <p:ph type="title"/>
          </p:nvPr>
        </p:nvSpPr>
        <p:spPr>
          <a:xfrm>
            <a:off x="525834" y="1"/>
            <a:ext cx="8994648" cy="1554480"/>
          </a:xfrm>
          <a:prstGeom prst="rect">
            <a:avLst/>
          </a:prstGeom>
          <a:noFill/>
          <a:ln>
            <a:noFill/>
          </a:ln>
        </p:spPr>
        <p:txBody>
          <a:bodyPr spcFirstLastPara="1" wrap="square" lIns="91425" tIns="0" rIns="91425" bIns="91425"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GOALS</a:t>
            </a:r>
            <a:endParaRPr/>
          </a:p>
        </p:txBody>
      </p:sp>
      <p:sp>
        <p:nvSpPr>
          <p:cNvPr id="175" name="Google Shape;175;p2"/>
          <p:cNvSpPr txBox="1">
            <a:spLocks noGrp="1"/>
          </p:cNvSpPr>
          <p:nvPr>
            <p:ph type="body" idx="1"/>
          </p:nvPr>
        </p:nvSpPr>
        <p:spPr>
          <a:xfrm>
            <a:off x="805817" y="1877671"/>
            <a:ext cx="10584615" cy="476840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33333"/>
              </a:buClr>
              <a:buSzPts val="4000"/>
              <a:buNone/>
            </a:pPr>
            <a:endParaRPr sz="4000" b="1" i="1">
              <a:solidFill>
                <a:srgbClr val="4A86E3"/>
              </a:solidFill>
            </a:endParaRPr>
          </a:p>
          <a:p>
            <a:pPr marL="0" lvl="0" indent="0" algn="ctr" rtl="0">
              <a:lnSpc>
                <a:spcPct val="90000"/>
              </a:lnSpc>
              <a:spcBef>
                <a:spcPts val="1000"/>
              </a:spcBef>
              <a:spcAft>
                <a:spcPts val="0"/>
              </a:spcAft>
              <a:buClr>
                <a:srgbClr val="333333"/>
              </a:buClr>
              <a:buSzPts val="4000"/>
              <a:buNone/>
            </a:pPr>
            <a:endParaRPr sz="4000" b="1" i="1">
              <a:solidFill>
                <a:srgbClr val="4A86E3"/>
              </a:solidFill>
            </a:endParaRPr>
          </a:p>
          <a:p>
            <a:pPr marL="0" indent="0" algn="ctr">
              <a:buClr>
                <a:srgbClr val="4A86E3"/>
              </a:buClr>
              <a:buSzPts val="4000"/>
              <a:buNone/>
            </a:pPr>
            <a:r>
              <a:rPr lang="en-US" sz="4000" b="1" i="1" dirty="0">
                <a:solidFill>
                  <a:srgbClr val="4A86E3"/>
                </a:solidFill>
              </a:rPr>
              <a:t>What is one specific goal you have for the year that you serve as District Governor?</a:t>
            </a:r>
            <a:endParaRPr sz="4000" b="1" i="1">
              <a:solidFill>
                <a:srgbClr val="4A86E3"/>
              </a:solidFill>
            </a:endParaRPr>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176" name="Google Shape;176;p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77" name="Google Shape;177;p2"/>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0"/>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LEARNING OBJECTIVES</a:t>
            </a:r>
            <a:endParaRPr dirty="0"/>
          </a:p>
        </p:txBody>
      </p:sp>
      <p:sp>
        <p:nvSpPr>
          <p:cNvPr id="325" name="Google Shape;325;p20"/>
          <p:cNvSpPr txBox="1">
            <a:spLocks noGrp="1"/>
          </p:cNvSpPr>
          <p:nvPr>
            <p:ph type="body" idx="1"/>
          </p:nvPr>
        </p:nvSpPr>
        <p:spPr>
          <a:xfrm>
            <a:off x="1772373" y="2350412"/>
            <a:ext cx="8647254" cy="252253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333333"/>
              </a:buClr>
              <a:buSzPts val="3600"/>
              <a:buFont typeface="Arial"/>
              <a:buChar char="•"/>
            </a:pPr>
            <a:r>
              <a:rPr lang="en-US" sz="3200" dirty="0"/>
              <a:t>Define and explain the importance of positive club experiences. </a:t>
            </a:r>
            <a:endParaRPr sz="3200" dirty="0"/>
          </a:p>
          <a:p>
            <a:pPr marL="0" lvl="0" indent="0" algn="l" rtl="0">
              <a:lnSpc>
                <a:spcPct val="90000"/>
              </a:lnSpc>
              <a:spcBef>
                <a:spcPts val="1000"/>
              </a:spcBef>
              <a:spcAft>
                <a:spcPts val="0"/>
              </a:spcAft>
              <a:buClr>
                <a:srgbClr val="333333"/>
              </a:buClr>
              <a:buSzPts val="3600"/>
              <a:buNone/>
            </a:pPr>
            <a:endParaRPr sz="3200" dirty="0"/>
          </a:p>
          <a:p>
            <a:pPr marL="342900" lvl="0" indent="-342900" algn="l" rtl="0">
              <a:lnSpc>
                <a:spcPct val="90000"/>
              </a:lnSpc>
              <a:spcBef>
                <a:spcPts val="1000"/>
              </a:spcBef>
              <a:spcAft>
                <a:spcPts val="0"/>
              </a:spcAft>
              <a:buClr>
                <a:srgbClr val="333333"/>
              </a:buClr>
              <a:buSzPts val="3600"/>
              <a:buFont typeface="Arial"/>
              <a:buChar char="•"/>
            </a:pPr>
            <a:r>
              <a:rPr lang="en-US" sz="3200" dirty="0"/>
              <a:t>Plan Club visits that make an impact.</a:t>
            </a:r>
            <a:endParaRPr sz="3200" dirty="0"/>
          </a:p>
          <a:p>
            <a:pPr marL="0" lvl="0" indent="0" algn="l" rtl="0">
              <a:lnSpc>
                <a:spcPct val="90000"/>
              </a:lnSpc>
              <a:spcBef>
                <a:spcPts val="1000"/>
              </a:spcBef>
              <a:spcAft>
                <a:spcPts val="0"/>
              </a:spcAft>
              <a:buClr>
                <a:srgbClr val="333333"/>
              </a:buClr>
              <a:buSzPts val="2800"/>
              <a:buNone/>
            </a:pPr>
            <a:endParaRPr sz="3200" dirty="0"/>
          </a:p>
        </p:txBody>
      </p:sp>
      <p:sp>
        <p:nvSpPr>
          <p:cNvPr id="326" name="Google Shape;326;p2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 name="Google Shape;335;p21">
            <a:extLst>
              <a:ext uri="{FF2B5EF4-FFF2-40B4-BE49-F238E27FC236}">
                <a16:creationId xmlns:a16="http://schemas.microsoft.com/office/drawing/2014/main" id="{0919173E-D905-5BE1-AF48-4166B34B4C84}"/>
              </a:ext>
            </a:extLst>
          </p:cNvPr>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1"/>
          <p:cNvSpPr txBox="1">
            <a:spLocks noGrp="1"/>
          </p:cNvSpPr>
          <p:nvPr>
            <p:ph type="title"/>
          </p:nvPr>
        </p:nvSpPr>
        <p:spPr>
          <a:xfrm>
            <a:off x="118533" y="1"/>
            <a:ext cx="10025211"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CREATING A POSITIVE</a:t>
            </a:r>
            <a:br>
              <a:rPr lang="en-US" sz="3600">
                <a:latin typeface="Arial"/>
                <a:ea typeface="Arial"/>
                <a:cs typeface="Arial"/>
                <a:sym typeface="Arial"/>
              </a:rPr>
            </a:br>
            <a:r>
              <a:rPr lang="en-US" sz="3600">
                <a:latin typeface="Arial"/>
                <a:ea typeface="Arial"/>
                <a:cs typeface="Arial"/>
                <a:sym typeface="Arial"/>
              </a:rPr>
              <a:t>ROTARY EXPERIENCE</a:t>
            </a:r>
            <a:endParaRPr/>
          </a:p>
        </p:txBody>
      </p:sp>
      <p:sp>
        <p:nvSpPr>
          <p:cNvPr id="333" name="Google Shape;333;p21"/>
          <p:cNvSpPr txBox="1">
            <a:spLocks noGrp="1"/>
          </p:cNvSpPr>
          <p:nvPr>
            <p:ph type="body" idx="1"/>
          </p:nvPr>
        </p:nvSpPr>
        <p:spPr>
          <a:xfrm>
            <a:off x="342900" y="2207178"/>
            <a:ext cx="11506199" cy="3426634"/>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dirty="0"/>
          </a:p>
          <a:p>
            <a:pPr marL="342900" lvl="0" indent="-165100" algn="l" rtl="0">
              <a:lnSpc>
                <a:spcPct val="90000"/>
              </a:lnSpc>
              <a:spcBef>
                <a:spcPts val="1000"/>
              </a:spcBef>
              <a:spcAft>
                <a:spcPts val="0"/>
              </a:spcAft>
              <a:buClr>
                <a:srgbClr val="333333"/>
              </a:buClr>
              <a:buSzPts val="2800"/>
              <a:buNone/>
            </a:pPr>
            <a:endParaRPr sz="2800" b="1" dirty="0"/>
          </a:p>
          <a:p>
            <a:pPr marL="342900" lvl="0" indent="-165100" algn="l" rtl="0">
              <a:lnSpc>
                <a:spcPct val="90000"/>
              </a:lnSpc>
              <a:spcBef>
                <a:spcPts val="1000"/>
              </a:spcBef>
              <a:spcAft>
                <a:spcPts val="0"/>
              </a:spcAft>
              <a:buClr>
                <a:srgbClr val="333333"/>
              </a:buClr>
              <a:buSzPts val="2800"/>
              <a:buFont typeface="Arial"/>
              <a:buNone/>
            </a:pPr>
            <a:endParaRPr sz="2800" b="1" dirty="0"/>
          </a:p>
          <a:p>
            <a:pPr marL="0" lvl="0" indent="0" algn="l" rtl="0">
              <a:lnSpc>
                <a:spcPct val="90000"/>
              </a:lnSpc>
              <a:spcBef>
                <a:spcPts val="1000"/>
              </a:spcBef>
              <a:spcAft>
                <a:spcPts val="0"/>
              </a:spcAft>
              <a:buClr>
                <a:srgbClr val="333333"/>
              </a:buClr>
              <a:buSzPts val="2800"/>
              <a:buNone/>
            </a:pPr>
            <a:endParaRPr sz="2800" dirty="0"/>
          </a:p>
          <a:p>
            <a:pPr marL="0" lvl="0" indent="0" algn="l" rtl="0">
              <a:lnSpc>
                <a:spcPct val="90000"/>
              </a:lnSpc>
              <a:spcBef>
                <a:spcPts val="1000"/>
              </a:spcBef>
              <a:spcAft>
                <a:spcPts val="0"/>
              </a:spcAft>
              <a:buClr>
                <a:srgbClr val="333333"/>
              </a:buClr>
              <a:buSzPts val="2800"/>
              <a:buNone/>
            </a:pPr>
            <a:endParaRPr sz="2800" dirty="0"/>
          </a:p>
        </p:txBody>
      </p:sp>
      <p:sp>
        <p:nvSpPr>
          <p:cNvPr id="334" name="Google Shape;334;p2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35" name="Google Shape;335;p21"/>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336" name="Google Shape;336;p21"/>
          <p:cNvSpPr txBox="1"/>
          <p:nvPr/>
        </p:nvSpPr>
        <p:spPr>
          <a:xfrm>
            <a:off x="1377694" y="2895334"/>
            <a:ext cx="9030885" cy="156962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4800" b="1" dirty="0">
                <a:solidFill>
                  <a:srgbClr val="4A86E3"/>
                </a:solidFill>
                <a:latin typeface="Arial"/>
                <a:ea typeface="Arial"/>
                <a:cs typeface="Arial"/>
                <a:sym typeface="Arial"/>
              </a:rPr>
              <a:t>How would you describe a positive Rotary experience?</a:t>
            </a:r>
            <a:endParaRPr sz="4800" b="1"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2"/>
          <p:cNvSpPr txBox="1">
            <a:spLocks noGrp="1"/>
          </p:cNvSpPr>
          <p:nvPr>
            <p:ph type="title"/>
          </p:nvPr>
        </p:nvSpPr>
        <p:spPr>
          <a:xfrm>
            <a:off x="118533" y="1"/>
            <a:ext cx="10025211"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CREATING A POSITIVE</a:t>
            </a:r>
            <a:br>
              <a:rPr lang="en-US" sz="3600">
                <a:latin typeface="Arial"/>
                <a:ea typeface="Arial"/>
                <a:cs typeface="Arial"/>
                <a:sym typeface="Arial"/>
              </a:rPr>
            </a:br>
            <a:r>
              <a:rPr lang="en-US" sz="3600">
                <a:latin typeface="Arial"/>
                <a:ea typeface="Arial"/>
                <a:cs typeface="Arial"/>
                <a:sym typeface="Arial"/>
              </a:rPr>
              <a:t>ROTARY EXPERIENCE</a:t>
            </a:r>
            <a:endParaRPr/>
          </a:p>
        </p:txBody>
      </p:sp>
      <p:sp>
        <p:nvSpPr>
          <p:cNvPr id="342" name="Google Shape;342;p22"/>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343" name="Google Shape;343;p2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44" name="Google Shape;344;p22"/>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345" name="Google Shape;345;p22"/>
          <p:cNvSpPr txBox="1"/>
          <p:nvPr/>
        </p:nvSpPr>
        <p:spPr>
          <a:xfrm>
            <a:off x="720595" y="1727969"/>
            <a:ext cx="10564540" cy="5016758"/>
          </a:xfrm>
          <a:prstGeom prst="rect">
            <a:avLst/>
          </a:prstGeom>
          <a:noFill/>
          <a:ln>
            <a:noFill/>
          </a:ln>
        </p:spPr>
        <p:txBody>
          <a:bodyPr spcFirstLastPara="1" wrap="square" lIns="91425" tIns="45700" rIns="91425" bIns="45700" anchor="b" anchorCtr="0">
            <a:spAutoFit/>
          </a:bodyPr>
          <a:lstStyle/>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Who is eligible to join Rotary? Do clubs in your district add qualifications that could be barriers for potential members?</a:t>
            </a:r>
            <a:endParaRPr dirty="0"/>
          </a:p>
          <a:p>
            <a:pPr marL="285750" marR="0" lvl="0" indent="-82550" algn="l" rtl="0">
              <a:spcBef>
                <a:spcPts val="0"/>
              </a:spcBef>
              <a:spcAft>
                <a:spcPts val="0"/>
              </a:spcAft>
              <a:buClr>
                <a:schemeClr val="dk1"/>
              </a:buClr>
              <a:buSzPts val="3200"/>
              <a:buFont typeface="Arial"/>
              <a:buNone/>
            </a:pPr>
            <a:endParaRPr sz="32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What does being inclusive mean in your district? What processes do you have in place to ensure that all your clubs are inclusive?</a:t>
            </a:r>
            <a:endParaRPr dirty="0"/>
          </a:p>
          <a:p>
            <a:pPr marL="285750" marR="0" lvl="0" indent="-82550" algn="l" rtl="0">
              <a:spcBef>
                <a:spcPts val="0"/>
              </a:spcBef>
              <a:spcAft>
                <a:spcPts val="0"/>
              </a:spcAft>
              <a:buClr>
                <a:schemeClr val="dk1"/>
              </a:buClr>
              <a:buSzPts val="3200"/>
              <a:buFont typeface="Arial"/>
              <a:buNone/>
            </a:pPr>
            <a:endParaRPr sz="32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How can clubs commit to more diversity, equity, and inclusion in their officer or board positions?</a:t>
            </a:r>
            <a:endParaRPr sz="3200"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3"/>
          <p:cNvSpPr txBox="1">
            <a:spLocks noGrp="1"/>
          </p:cNvSpPr>
          <p:nvPr>
            <p:ph type="title"/>
          </p:nvPr>
        </p:nvSpPr>
        <p:spPr>
          <a:xfrm>
            <a:off x="118533" y="1"/>
            <a:ext cx="10025211"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CREATING A POSITIVE</a:t>
            </a:r>
            <a:br>
              <a:rPr lang="en-US" sz="3600">
                <a:latin typeface="Arial"/>
                <a:ea typeface="Arial"/>
                <a:cs typeface="Arial"/>
                <a:sym typeface="Arial"/>
              </a:rPr>
            </a:br>
            <a:r>
              <a:rPr lang="en-US" sz="3600">
                <a:latin typeface="Arial"/>
                <a:ea typeface="Arial"/>
                <a:cs typeface="Arial"/>
                <a:sym typeface="Arial"/>
              </a:rPr>
              <a:t>ROTARY EXPERIENCE</a:t>
            </a:r>
            <a:endParaRPr/>
          </a:p>
        </p:txBody>
      </p:sp>
      <p:sp>
        <p:nvSpPr>
          <p:cNvPr id="351" name="Google Shape;351;p23"/>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352" name="Google Shape;352;p2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53" name="Google Shape;353;p23"/>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354" name="Google Shape;354;p23"/>
          <p:cNvSpPr txBox="1"/>
          <p:nvPr/>
        </p:nvSpPr>
        <p:spPr>
          <a:xfrm>
            <a:off x="720595" y="2031138"/>
            <a:ext cx="10564540" cy="4031873"/>
          </a:xfrm>
          <a:prstGeom prst="rect">
            <a:avLst/>
          </a:prstGeom>
          <a:noFill/>
          <a:ln>
            <a:noFill/>
          </a:ln>
        </p:spPr>
        <p:txBody>
          <a:bodyPr spcFirstLastPara="1" wrap="square" lIns="91425" tIns="45700" rIns="91425" bIns="45700" anchor="b" anchorCtr="0">
            <a:spAutoFit/>
          </a:bodyPr>
          <a:lstStyle/>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What opportunities and activities do your clubs offer for members and the community to become more engaged and involved? </a:t>
            </a:r>
            <a:endParaRPr dirty="0"/>
          </a:p>
          <a:p>
            <a:pPr marL="285750" marR="0" lvl="0" indent="-82550" algn="l" rtl="0">
              <a:spcBef>
                <a:spcPts val="0"/>
              </a:spcBef>
              <a:spcAft>
                <a:spcPts val="0"/>
              </a:spcAft>
              <a:buClr>
                <a:schemeClr val="dk1"/>
              </a:buClr>
              <a:buSzPts val="3200"/>
              <a:buFont typeface="Arial"/>
              <a:buNone/>
            </a:pPr>
            <a:endParaRPr sz="32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How can you help clubs — even clubs that are growing and thriving — to recognize the need for a self-assessment? How can you ensure that clubs act on the results of an assessment?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4"/>
          <p:cNvSpPr txBox="1">
            <a:spLocks noGrp="1"/>
          </p:cNvSpPr>
          <p:nvPr>
            <p:ph type="title"/>
          </p:nvPr>
        </p:nvSpPr>
        <p:spPr>
          <a:xfrm>
            <a:off x="118533" y="1"/>
            <a:ext cx="10025211"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CREATING A POSITIVE</a:t>
            </a:r>
            <a:br>
              <a:rPr lang="en-US" sz="3600">
                <a:latin typeface="Arial"/>
                <a:ea typeface="Arial"/>
                <a:cs typeface="Arial"/>
                <a:sym typeface="Arial"/>
              </a:rPr>
            </a:br>
            <a:r>
              <a:rPr lang="en-US" sz="3600">
                <a:latin typeface="Arial"/>
                <a:ea typeface="Arial"/>
                <a:cs typeface="Arial"/>
                <a:sym typeface="Arial"/>
              </a:rPr>
              <a:t>ROTARY EXPERIENCE</a:t>
            </a:r>
            <a:endParaRPr/>
          </a:p>
        </p:txBody>
      </p:sp>
      <p:sp>
        <p:nvSpPr>
          <p:cNvPr id="360" name="Google Shape;360;p24"/>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361" name="Google Shape;361;p2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62" name="Google Shape;362;p24"/>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363" name="Google Shape;363;p24"/>
          <p:cNvSpPr txBox="1"/>
          <p:nvPr/>
        </p:nvSpPr>
        <p:spPr>
          <a:xfrm>
            <a:off x="813730" y="2277360"/>
            <a:ext cx="10564540" cy="3539430"/>
          </a:xfrm>
          <a:prstGeom prst="rect">
            <a:avLst/>
          </a:prstGeom>
          <a:noFill/>
          <a:ln>
            <a:noFill/>
          </a:ln>
        </p:spPr>
        <p:txBody>
          <a:bodyPr spcFirstLastPara="1" wrap="square" lIns="91425" tIns="45700" rIns="91425" bIns="45700" anchor="b" anchorCtr="0">
            <a:spAutoFit/>
          </a:bodyPr>
          <a:lstStyle/>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How can you lead changes that enhance the club experience and make Rotary more appealing to more people?</a:t>
            </a:r>
            <a:endParaRPr dirty="0"/>
          </a:p>
          <a:p>
            <a:pPr marL="285750" marR="0" lvl="0" indent="-82550" algn="l" rtl="0">
              <a:spcBef>
                <a:spcPts val="0"/>
              </a:spcBef>
              <a:spcAft>
                <a:spcPts val="0"/>
              </a:spcAft>
              <a:buClr>
                <a:schemeClr val="dk1"/>
              </a:buClr>
              <a:buSzPts val="3200"/>
              <a:buFont typeface="Arial"/>
              <a:buNone/>
            </a:pPr>
            <a:endParaRPr sz="32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How can you help clubs recognize their strengths and communicate their values to current and potential participants?</a:t>
            </a:r>
            <a:endParaRPr sz="3200" dirty="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5"/>
          <p:cNvSpPr txBox="1">
            <a:spLocks noGrp="1"/>
          </p:cNvSpPr>
          <p:nvPr>
            <p:ph type="title"/>
          </p:nvPr>
        </p:nvSpPr>
        <p:spPr>
          <a:xfrm>
            <a:off x="118533" y="1"/>
            <a:ext cx="10025211"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INSPIRING ACTION</a:t>
            </a:r>
            <a:br>
              <a:rPr lang="en-US" sz="3600">
                <a:latin typeface="Arial"/>
                <a:ea typeface="Arial"/>
                <a:cs typeface="Arial"/>
                <a:sym typeface="Arial"/>
              </a:rPr>
            </a:br>
            <a:r>
              <a:rPr lang="en-US" sz="3600">
                <a:latin typeface="Arial"/>
                <a:ea typeface="Arial"/>
                <a:cs typeface="Arial"/>
                <a:sym typeface="Arial"/>
              </a:rPr>
              <a:t>WITH YOUR CLUB VISITS</a:t>
            </a:r>
            <a:endParaRPr/>
          </a:p>
        </p:txBody>
      </p:sp>
      <p:sp>
        <p:nvSpPr>
          <p:cNvPr id="370" name="Google Shape;370;p25"/>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371" name="Google Shape;371;p2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72" name="Google Shape;372;p25"/>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373" name="Google Shape;373;p25"/>
          <p:cNvSpPr txBox="1"/>
          <p:nvPr/>
        </p:nvSpPr>
        <p:spPr>
          <a:xfrm>
            <a:off x="817452" y="3385355"/>
            <a:ext cx="9030885" cy="1323439"/>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4000" b="1" dirty="0">
                <a:solidFill>
                  <a:srgbClr val="4A86E3"/>
                </a:solidFill>
                <a:latin typeface="Arial"/>
                <a:ea typeface="Arial"/>
                <a:cs typeface="Arial"/>
                <a:sym typeface="Arial"/>
              </a:rPr>
              <a:t>How can a club visit</a:t>
            </a:r>
            <a:endParaRPr dirty="0"/>
          </a:p>
          <a:p>
            <a:pPr marL="0" marR="0" lvl="0" indent="0" algn="ctr" rtl="0">
              <a:spcBef>
                <a:spcPts val="0"/>
              </a:spcBef>
              <a:spcAft>
                <a:spcPts val="0"/>
              </a:spcAft>
              <a:buNone/>
            </a:pPr>
            <a:r>
              <a:rPr lang="en-US" sz="4000" b="1" dirty="0">
                <a:solidFill>
                  <a:srgbClr val="4A86E3"/>
                </a:solidFill>
                <a:latin typeface="Arial"/>
                <a:ea typeface="Arial"/>
                <a:cs typeface="Arial"/>
                <a:sym typeface="Arial"/>
              </a:rPr>
              <a:t>engage members?</a:t>
            </a:r>
            <a:endParaRPr sz="2800" b="1" dirty="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6"/>
          <p:cNvSpPr txBox="1">
            <a:spLocks noGrp="1"/>
          </p:cNvSpPr>
          <p:nvPr>
            <p:ph type="title"/>
          </p:nvPr>
        </p:nvSpPr>
        <p:spPr>
          <a:xfrm>
            <a:off x="381000" y="1"/>
            <a:ext cx="9004540"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4000"/>
              <a:buFont typeface="Arial"/>
              <a:buNone/>
            </a:pPr>
            <a:r>
              <a:rPr lang="en-US" sz="4000"/>
              <a:t>ACTIVITY INSTRUCTIONS FOR</a:t>
            </a:r>
            <a:br>
              <a:rPr lang="en-US" sz="4000"/>
            </a:br>
            <a:r>
              <a:rPr lang="en-US" sz="4000"/>
              <a:t>ENGAGING WITH CLUBS</a:t>
            </a:r>
            <a:endParaRPr/>
          </a:p>
        </p:txBody>
      </p:sp>
      <p:sp>
        <p:nvSpPr>
          <p:cNvPr id="380" name="Google Shape;380;p26"/>
          <p:cNvSpPr txBox="1">
            <a:spLocks noGrp="1"/>
          </p:cNvSpPr>
          <p:nvPr>
            <p:ph type="body" idx="1"/>
          </p:nvPr>
        </p:nvSpPr>
        <p:spPr>
          <a:xfrm>
            <a:off x="356646" y="2075982"/>
            <a:ext cx="11478708" cy="393467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33333"/>
              </a:buClr>
              <a:buSzPts val="3200"/>
              <a:buChar char="•"/>
            </a:pPr>
            <a:r>
              <a:rPr lang="en-US" sz="3200" dirty="0"/>
              <a:t>Write 1 or 2 of the goals you have for your club visits (3 min).</a:t>
            </a:r>
            <a:endParaRPr dirty="0"/>
          </a:p>
          <a:p>
            <a:pPr marL="0" lvl="0" indent="0" algn="l" rtl="0">
              <a:lnSpc>
                <a:spcPct val="90000"/>
              </a:lnSpc>
              <a:spcBef>
                <a:spcPts val="1000"/>
              </a:spcBef>
              <a:spcAft>
                <a:spcPts val="0"/>
              </a:spcAft>
              <a:buClr>
                <a:srgbClr val="333333"/>
              </a:buClr>
              <a:buSzPts val="3200"/>
              <a:buNone/>
            </a:pPr>
            <a:endParaRPr sz="3200" dirty="0"/>
          </a:p>
          <a:p>
            <a:pPr marL="228600" lvl="0" indent="-228600" algn="l" rtl="0">
              <a:lnSpc>
                <a:spcPct val="90000"/>
              </a:lnSpc>
              <a:spcBef>
                <a:spcPts val="1000"/>
              </a:spcBef>
              <a:spcAft>
                <a:spcPts val="0"/>
              </a:spcAft>
              <a:buClr>
                <a:srgbClr val="333333"/>
              </a:buClr>
              <a:buSzPts val="3200"/>
              <a:buChar char="•"/>
            </a:pPr>
            <a:r>
              <a:rPr lang="en-US" sz="3200" dirty="0"/>
              <a:t>Pair-and-Share: Each one practice 2-min portion of your presentation, 1-min feedback on what was effective (8 min).</a:t>
            </a:r>
            <a:endParaRPr dirty="0"/>
          </a:p>
          <a:p>
            <a:pPr marL="228600" lvl="0" indent="-25400" algn="l" rtl="0">
              <a:lnSpc>
                <a:spcPct val="90000"/>
              </a:lnSpc>
              <a:spcBef>
                <a:spcPts val="1000"/>
              </a:spcBef>
              <a:spcAft>
                <a:spcPts val="0"/>
              </a:spcAft>
              <a:buClr>
                <a:srgbClr val="333333"/>
              </a:buClr>
              <a:buSzPts val="3200"/>
              <a:buNone/>
            </a:pPr>
            <a:endParaRPr sz="3200" dirty="0"/>
          </a:p>
          <a:p>
            <a:pPr marL="228600" lvl="0" indent="-228600" algn="l" rtl="0">
              <a:lnSpc>
                <a:spcPct val="90000"/>
              </a:lnSpc>
              <a:spcBef>
                <a:spcPts val="1000"/>
              </a:spcBef>
              <a:spcAft>
                <a:spcPts val="0"/>
              </a:spcAft>
              <a:buClr>
                <a:srgbClr val="333333"/>
              </a:buClr>
              <a:buSzPts val="3200"/>
              <a:buChar char="•"/>
            </a:pPr>
            <a:r>
              <a:rPr lang="en-US" sz="3200" dirty="0"/>
              <a:t>Facilitated: Volunteers to share successful speech elements they heard from their partners (4 min).</a:t>
            </a:r>
            <a:endParaRPr dirty="0"/>
          </a:p>
          <a:p>
            <a:pPr marL="0" lvl="0" indent="0" algn="l" rtl="0">
              <a:lnSpc>
                <a:spcPct val="90000"/>
              </a:lnSpc>
              <a:spcBef>
                <a:spcPts val="1000"/>
              </a:spcBef>
              <a:spcAft>
                <a:spcPts val="0"/>
              </a:spcAft>
              <a:buClr>
                <a:srgbClr val="333333"/>
              </a:buClr>
              <a:buSzPts val="3200"/>
              <a:buNone/>
            </a:pPr>
            <a:endParaRPr sz="3200" dirty="0"/>
          </a:p>
        </p:txBody>
      </p:sp>
      <p:sp>
        <p:nvSpPr>
          <p:cNvPr id="381" name="Google Shape;381;p2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82" name="Google Shape;382;p26"/>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28"/>
          <p:cNvPicPr preferRelativeResize="0"/>
          <p:nvPr/>
        </p:nvPicPr>
        <p:blipFill rotWithShape="1">
          <a:blip r:embed="rId3">
            <a:alphaModFix/>
          </a:blip>
          <a:srcRect/>
          <a:stretch/>
        </p:blipFill>
        <p:spPr>
          <a:xfrm>
            <a:off x="1197245" y="1977162"/>
            <a:ext cx="9074298" cy="4272287"/>
          </a:xfrm>
          <a:prstGeom prst="rect">
            <a:avLst/>
          </a:prstGeom>
          <a:noFill/>
          <a:ln>
            <a:noFill/>
          </a:ln>
        </p:spPr>
      </p:pic>
      <p:sp>
        <p:nvSpPr>
          <p:cNvPr id="398" name="Google Shape;398;p28"/>
          <p:cNvSpPr txBox="1"/>
          <p:nvPr/>
        </p:nvSpPr>
        <p:spPr>
          <a:xfrm>
            <a:off x="1197245" y="2572511"/>
            <a:ext cx="9207389" cy="22423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lt1"/>
                </a:solidFill>
                <a:latin typeface="Arial"/>
                <a:ea typeface="Arial"/>
                <a:cs typeface="Arial"/>
                <a:sym typeface="Arial"/>
              </a:rPr>
              <a:t>QUESTIONS / REFLECTIONS</a:t>
            </a:r>
            <a:endParaRPr/>
          </a:p>
        </p:txBody>
      </p:sp>
      <p:sp>
        <p:nvSpPr>
          <p:cNvPr id="399" name="Google Shape;399;p2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9"/>
          <p:cNvSpPr txBox="1">
            <a:spLocks noGrp="1"/>
          </p:cNvSpPr>
          <p:nvPr>
            <p:ph type="body" idx="1"/>
          </p:nvPr>
        </p:nvSpPr>
        <p:spPr>
          <a:xfrm>
            <a:off x="296333" y="5865192"/>
            <a:ext cx="9733038" cy="635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n-US"/>
              <a:t>LUNCH.   SEE YOU AT 1:30PM</a:t>
            </a:r>
            <a:endParaRPr/>
          </a:p>
        </p:txBody>
      </p:sp>
      <p:sp>
        <p:nvSpPr>
          <p:cNvPr id="405" name="Google Shape;405;p2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28</a:t>
            </a:fld>
            <a:endParaRPr>
              <a:solidFill>
                <a:schemeClr val="dk1"/>
              </a:solidFill>
            </a:endParaRPr>
          </a:p>
        </p:txBody>
      </p:sp>
      <p:pic>
        <p:nvPicPr>
          <p:cNvPr id="406" name="Google Shape;406;p29"/>
          <p:cNvPicPr preferRelativeResize="0"/>
          <p:nvPr/>
        </p:nvPicPr>
        <p:blipFill rotWithShape="1">
          <a:blip r:embed="rId3">
            <a:alphaModFix/>
          </a:blip>
          <a:srcRect/>
          <a:stretch/>
        </p:blipFill>
        <p:spPr>
          <a:xfrm>
            <a:off x="0" y="0"/>
            <a:ext cx="12192000" cy="50623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0"/>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4400"/>
              <a:buNone/>
            </a:pPr>
            <a:r>
              <a:rPr lang="en-US"/>
              <a:t>WORKING WITH CDS STAFF</a:t>
            </a:r>
            <a:endParaRPr/>
          </a:p>
        </p:txBody>
      </p:sp>
      <p:sp>
        <p:nvSpPr>
          <p:cNvPr id="412" name="Google Shape;412;p30"/>
          <p:cNvSpPr txBox="1">
            <a:spLocks noGrp="1"/>
          </p:cNvSpPr>
          <p:nvPr>
            <p:ph type="subTitle" idx="3"/>
          </p:nvPr>
        </p:nvSpPr>
        <p:spPr>
          <a:xfrm>
            <a:off x="296333" y="5932713"/>
            <a:ext cx="9733038" cy="4656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400"/>
              <a:buNone/>
            </a:pPr>
            <a:r>
              <a:rPr lang="en-US"/>
              <a:t>GNTS/GETS workbook page number  7</a:t>
            </a:r>
            <a:endParaRPr/>
          </a:p>
          <a:p>
            <a:pPr marL="0" lvl="0" indent="0" algn="l" rtl="0">
              <a:lnSpc>
                <a:spcPct val="90000"/>
              </a:lnSpc>
              <a:spcBef>
                <a:spcPts val="1000"/>
              </a:spcBef>
              <a:spcAft>
                <a:spcPts val="0"/>
              </a:spcAft>
              <a:buClr>
                <a:srgbClr val="333333"/>
              </a:buClr>
              <a:buSzPts val="2400"/>
              <a:buNone/>
            </a:pPr>
            <a:r>
              <a:rPr lang="en-US"/>
              <a:t>Peter Schultz and Sophie Dangerfield</a:t>
            </a:r>
            <a:endParaRPr/>
          </a:p>
        </p:txBody>
      </p:sp>
      <p:sp>
        <p:nvSpPr>
          <p:cNvPr id="413" name="Google Shape;413;p3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29</a:t>
            </a:fld>
            <a:endParaRPr>
              <a:solidFill>
                <a:schemeClr val="dk1"/>
              </a:solidFill>
            </a:endParaRPr>
          </a:p>
        </p:txBody>
      </p:sp>
      <p:pic>
        <p:nvPicPr>
          <p:cNvPr id="414" name="Google Shape;414;p30"/>
          <p:cNvPicPr preferRelativeResize="0"/>
          <p:nvPr/>
        </p:nvPicPr>
        <p:blipFill rotWithShape="1">
          <a:blip r:embed="rId3">
            <a:alphaModFix/>
          </a:blip>
          <a:srcRect/>
          <a:stretch/>
        </p:blipFill>
        <p:spPr>
          <a:xfrm>
            <a:off x="0" y="0"/>
            <a:ext cx="12192000" cy="50623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
          <p:cNvSpPr txBox="1">
            <a:spLocks noGrp="1"/>
          </p:cNvSpPr>
          <p:nvPr>
            <p:ph type="title"/>
          </p:nvPr>
        </p:nvSpPr>
        <p:spPr>
          <a:xfrm>
            <a:off x="525834" y="1"/>
            <a:ext cx="8994648" cy="1554480"/>
          </a:xfrm>
          <a:prstGeom prst="rect">
            <a:avLst/>
          </a:prstGeom>
          <a:noFill/>
          <a:ln>
            <a:noFill/>
          </a:ln>
        </p:spPr>
        <p:txBody>
          <a:bodyPr spcFirstLastPara="1" wrap="square" lIns="91425" tIns="0" rIns="91425" bIns="91425" anchor="ctr" anchorCtr="0">
            <a:normAutofit/>
          </a:bodyPr>
          <a:lstStyle/>
          <a:p>
            <a:r>
              <a:rPr lang="en-US" dirty="0"/>
              <a:t>LL TEAM INTRODUCTIONS</a:t>
            </a:r>
            <a:endParaRPr dirty="0"/>
          </a:p>
        </p:txBody>
      </p:sp>
      <p:sp>
        <p:nvSpPr>
          <p:cNvPr id="183" name="Google Shape;183;p3"/>
          <p:cNvSpPr txBox="1">
            <a:spLocks noGrp="1"/>
          </p:cNvSpPr>
          <p:nvPr>
            <p:ph type="body" idx="1"/>
          </p:nvPr>
        </p:nvSpPr>
        <p:spPr>
          <a:xfrm>
            <a:off x="10176022" y="1784695"/>
            <a:ext cx="1873004" cy="23018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33333"/>
              </a:buClr>
              <a:buSzPts val="4000"/>
              <a:buNone/>
            </a:pPr>
            <a:endParaRPr sz="4000" b="1" i="1">
              <a:solidFill>
                <a:srgbClr val="4A86E3"/>
              </a:solidFill>
            </a:endParaRPr>
          </a:p>
          <a:p>
            <a:pPr marL="0" lvl="0" indent="0" algn="ctr" rtl="0">
              <a:lnSpc>
                <a:spcPct val="90000"/>
              </a:lnSpc>
              <a:spcBef>
                <a:spcPts val="1000"/>
              </a:spcBef>
              <a:spcAft>
                <a:spcPts val="0"/>
              </a:spcAft>
              <a:buClr>
                <a:srgbClr val="333333"/>
              </a:buClr>
              <a:buSzPts val="4000"/>
              <a:buNone/>
            </a:pPr>
            <a:endParaRPr sz="4000" b="1" i="1">
              <a:solidFill>
                <a:srgbClr val="4A86E3"/>
              </a:solidFill>
            </a:endParaRPr>
          </a:p>
          <a:p>
            <a:pPr marL="0" lvl="0" indent="0" algn="l" rtl="0">
              <a:lnSpc>
                <a:spcPct val="90000"/>
              </a:lnSpc>
              <a:spcBef>
                <a:spcPts val="1000"/>
              </a:spcBef>
              <a:spcAft>
                <a:spcPts val="0"/>
              </a:spcAft>
              <a:buClr>
                <a:srgbClr val="333333"/>
              </a:buClr>
              <a:buSzPts val="2800"/>
              <a:buNone/>
            </a:pPr>
            <a:endParaRPr lang="en-US" sz="2800" dirty="0"/>
          </a:p>
          <a:p>
            <a:pPr marL="0" lvl="0" indent="0" algn="l" rtl="0">
              <a:lnSpc>
                <a:spcPct val="90000"/>
              </a:lnSpc>
              <a:spcBef>
                <a:spcPts val="1000"/>
              </a:spcBef>
              <a:spcAft>
                <a:spcPts val="0"/>
              </a:spcAft>
              <a:buClr>
                <a:srgbClr val="333333"/>
              </a:buClr>
              <a:buSzPts val="2800"/>
              <a:buNone/>
            </a:pPr>
            <a:endParaRPr sz="2800"/>
          </a:p>
        </p:txBody>
      </p:sp>
      <p:sp>
        <p:nvSpPr>
          <p:cNvPr id="184" name="Google Shape;184;p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85" name="Google Shape;185;p3"/>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pic>
        <p:nvPicPr>
          <p:cNvPr id="2" name="Picture 2">
            <a:extLst>
              <a:ext uri="{FF2B5EF4-FFF2-40B4-BE49-F238E27FC236}">
                <a16:creationId xmlns:a16="http://schemas.microsoft.com/office/drawing/2014/main" id="{42D15A9A-3458-F4F6-1C73-6B592A92A504}"/>
              </a:ext>
            </a:extLst>
          </p:cNvPr>
          <p:cNvPicPr>
            <a:picLocks noChangeAspect="1"/>
          </p:cNvPicPr>
          <p:nvPr/>
        </p:nvPicPr>
        <p:blipFill rotWithShape="1">
          <a:blip r:embed="rId4"/>
          <a:srcRect l="4941" r="42502" b="1073"/>
          <a:stretch/>
        </p:blipFill>
        <p:spPr>
          <a:xfrm>
            <a:off x="8194371" y="4227860"/>
            <a:ext cx="1804433" cy="2264298"/>
          </a:xfrm>
          <a:prstGeom prst="rect">
            <a:avLst/>
          </a:prstGeom>
        </p:spPr>
      </p:pic>
      <p:pic>
        <p:nvPicPr>
          <p:cNvPr id="3" name="Picture 3" descr="A picture containing person, wall, person, smiling&#10;&#10;Description automatically generated">
            <a:extLst>
              <a:ext uri="{FF2B5EF4-FFF2-40B4-BE49-F238E27FC236}">
                <a16:creationId xmlns:a16="http://schemas.microsoft.com/office/drawing/2014/main" id="{3081AFAB-7933-602B-41BD-9E91281C7058}"/>
              </a:ext>
            </a:extLst>
          </p:cNvPr>
          <p:cNvPicPr>
            <a:picLocks noChangeAspect="1"/>
          </p:cNvPicPr>
          <p:nvPr/>
        </p:nvPicPr>
        <p:blipFill rotWithShape="1">
          <a:blip r:embed="rId5"/>
          <a:srcRect l="6930" t="427" r="40513" b="-427"/>
          <a:stretch/>
        </p:blipFill>
        <p:spPr>
          <a:xfrm>
            <a:off x="8194371" y="1783776"/>
            <a:ext cx="1804444" cy="2288877"/>
          </a:xfrm>
          <a:prstGeom prst="rect">
            <a:avLst/>
          </a:prstGeom>
        </p:spPr>
      </p:pic>
      <p:pic>
        <p:nvPicPr>
          <p:cNvPr id="4" name="Picture 4">
            <a:extLst>
              <a:ext uri="{FF2B5EF4-FFF2-40B4-BE49-F238E27FC236}">
                <a16:creationId xmlns:a16="http://schemas.microsoft.com/office/drawing/2014/main" id="{711643FF-C26B-FA8F-3123-FB0DF776D307}"/>
              </a:ext>
            </a:extLst>
          </p:cNvPr>
          <p:cNvPicPr>
            <a:picLocks noChangeAspect="1"/>
          </p:cNvPicPr>
          <p:nvPr/>
        </p:nvPicPr>
        <p:blipFill rotWithShape="1">
          <a:blip r:embed="rId6"/>
          <a:srcRect l="33642" t="19520" r="23765" b="41801"/>
          <a:stretch/>
        </p:blipFill>
        <p:spPr>
          <a:xfrm>
            <a:off x="687161" y="1780224"/>
            <a:ext cx="1865125" cy="2291706"/>
          </a:xfrm>
          <a:prstGeom prst="rect">
            <a:avLst/>
          </a:prstGeom>
        </p:spPr>
      </p:pic>
      <p:pic>
        <p:nvPicPr>
          <p:cNvPr id="7" name="Picture 7" descr="A picture containing Teams&#10;&#10;Description automatically generated">
            <a:extLst>
              <a:ext uri="{FF2B5EF4-FFF2-40B4-BE49-F238E27FC236}">
                <a16:creationId xmlns:a16="http://schemas.microsoft.com/office/drawing/2014/main" id="{F0FAB837-D355-7491-9B40-15CDF9E226AF}"/>
              </a:ext>
            </a:extLst>
          </p:cNvPr>
          <p:cNvPicPr>
            <a:picLocks noChangeAspect="1"/>
          </p:cNvPicPr>
          <p:nvPr/>
        </p:nvPicPr>
        <p:blipFill>
          <a:blip r:embed="rId7"/>
          <a:stretch>
            <a:fillRect/>
          </a:stretch>
        </p:blipFill>
        <p:spPr>
          <a:xfrm>
            <a:off x="4432221" y="4227209"/>
            <a:ext cx="1805436" cy="2279971"/>
          </a:xfrm>
          <a:prstGeom prst="rect">
            <a:avLst/>
          </a:prstGeom>
        </p:spPr>
      </p:pic>
      <p:sp>
        <p:nvSpPr>
          <p:cNvPr id="5" name="TextBox 4">
            <a:extLst>
              <a:ext uri="{FF2B5EF4-FFF2-40B4-BE49-F238E27FC236}">
                <a16:creationId xmlns:a16="http://schemas.microsoft.com/office/drawing/2014/main" id="{82C7BB19-EB36-2AEC-9A65-5AE566DCCCC4}"/>
              </a:ext>
            </a:extLst>
          </p:cNvPr>
          <p:cNvSpPr txBox="1"/>
          <p:nvPr/>
        </p:nvSpPr>
        <p:spPr>
          <a:xfrm>
            <a:off x="2586181" y="2516908"/>
            <a:ext cx="18241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J. Louis Turpin</a:t>
            </a:r>
          </a:p>
          <a:p>
            <a:r>
              <a:rPr lang="en-US" dirty="0"/>
              <a:t>GETS LL </a:t>
            </a:r>
          </a:p>
          <a:p>
            <a:r>
              <a:rPr lang="en-US" dirty="0"/>
              <a:t>D7210</a:t>
            </a:r>
          </a:p>
          <a:p>
            <a:r>
              <a:rPr lang="en-US" dirty="0"/>
              <a:t>New York, USA</a:t>
            </a:r>
          </a:p>
        </p:txBody>
      </p:sp>
      <p:sp>
        <p:nvSpPr>
          <p:cNvPr id="6" name="TextBox 5">
            <a:extLst>
              <a:ext uri="{FF2B5EF4-FFF2-40B4-BE49-F238E27FC236}">
                <a16:creationId xmlns:a16="http://schemas.microsoft.com/office/drawing/2014/main" id="{201D37F9-C3FB-21F4-4908-4260D42883B6}"/>
              </a:ext>
            </a:extLst>
          </p:cNvPr>
          <p:cNvSpPr txBox="1"/>
          <p:nvPr/>
        </p:nvSpPr>
        <p:spPr>
          <a:xfrm>
            <a:off x="2516909" y="4802908"/>
            <a:ext cx="18241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Peter J. Schultz</a:t>
            </a:r>
          </a:p>
          <a:p>
            <a:r>
              <a:rPr lang="en-US" dirty="0"/>
              <a:t>GETS LL </a:t>
            </a:r>
          </a:p>
          <a:p>
            <a:r>
              <a:rPr lang="en-US" dirty="0"/>
              <a:t>D5060</a:t>
            </a:r>
          </a:p>
          <a:p>
            <a:r>
              <a:rPr lang="en-US" dirty="0"/>
              <a:t>British Columbia, CA</a:t>
            </a:r>
          </a:p>
        </p:txBody>
      </p:sp>
      <p:sp>
        <p:nvSpPr>
          <p:cNvPr id="9" name="TextBox 8">
            <a:extLst>
              <a:ext uri="{FF2B5EF4-FFF2-40B4-BE49-F238E27FC236}">
                <a16:creationId xmlns:a16="http://schemas.microsoft.com/office/drawing/2014/main" id="{F06E8745-F551-B64D-077A-CCBE03BB3BB7}"/>
              </a:ext>
            </a:extLst>
          </p:cNvPr>
          <p:cNvSpPr txBox="1"/>
          <p:nvPr/>
        </p:nvSpPr>
        <p:spPr>
          <a:xfrm>
            <a:off x="10044544" y="2516907"/>
            <a:ext cx="210127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Melissa Ward-Rathbun</a:t>
            </a:r>
          </a:p>
          <a:p>
            <a:r>
              <a:rPr lang="en-US" dirty="0"/>
              <a:t>GNTS LL </a:t>
            </a:r>
          </a:p>
          <a:p>
            <a:r>
              <a:rPr lang="en-US" dirty="0"/>
              <a:t>D7190</a:t>
            </a:r>
          </a:p>
          <a:p>
            <a:r>
              <a:rPr lang="en-US" dirty="0"/>
              <a:t>New York, USA</a:t>
            </a:r>
          </a:p>
        </p:txBody>
      </p:sp>
      <p:sp>
        <p:nvSpPr>
          <p:cNvPr id="10" name="TextBox 9">
            <a:extLst>
              <a:ext uri="{FF2B5EF4-FFF2-40B4-BE49-F238E27FC236}">
                <a16:creationId xmlns:a16="http://schemas.microsoft.com/office/drawing/2014/main" id="{ADB85EED-0623-8D95-3EE1-404A2EA38296}"/>
              </a:ext>
            </a:extLst>
          </p:cNvPr>
          <p:cNvSpPr txBox="1"/>
          <p:nvPr/>
        </p:nvSpPr>
        <p:spPr>
          <a:xfrm>
            <a:off x="6234543" y="4802908"/>
            <a:ext cx="18241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Sue Goldsen</a:t>
            </a:r>
          </a:p>
          <a:p>
            <a:r>
              <a:rPr lang="en-US" dirty="0"/>
              <a:t>GETS LL </a:t>
            </a:r>
          </a:p>
          <a:p>
            <a:r>
              <a:rPr lang="en-US" dirty="0"/>
              <a:t>D6400</a:t>
            </a:r>
          </a:p>
          <a:p>
            <a:r>
              <a:rPr lang="en-US" dirty="0"/>
              <a:t>Connecticut, USA</a:t>
            </a:r>
          </a:p>
        </p:txBody>
      </p:sp>
      <p:sp>
        <p:nvSpPr>
          <p:cNvPr id="11" name="TextBox 10">
            <a:extLst>
              <a:ext uri="{FF2B5EF4-FFF2-40B4-BE49-F238E27FC236}">
                <a16:creationId xmlns:a16="http://schemas.microsoft.com/office/drawing/2014/main" id="{B054814D-EC7D-DE5C-6DEA-6E05F4C5755B}"/>
              </a:ext>
            </a:extLst>
          </p:cNvPr>
          <p:cNvSpPr txBox="1"/>
          <p:nvPr/>
        </p:nvSpPr>
        <p:spPr>
          <a:xfrm>
            <a:off x="10044544" y="4802907"/>
            <a:ext cx="18241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Tracey Vavrek</a:t>
            </a:r>
          </a:p>
          <a:p>
            <a:r>
              <a:rPr lang="en-US" dirty="0"/>
              <a:t>GNTS LL </a:t>
            </a:r>
          </a:p>
          <a:p>
            <a:r>
              <a:rPr lang="en-US" dirty="0"/>
              <a:t>D5370</a:t>
            </a:r>
          </a:p>
          <a:p>
            <a:r>
              <a:rPr lang="en-US" dirty="0"/>
              <a:t>Alberta, CA</a:t>
            </a:r>
          </a:p>
        </p:txBody>
      </p:sp>
      <p:pic>
        <p:nvPicPr>
          <p:cNvPr id="17" name="Picture 16" descr="A person smiling for the camera&#10;&#10;Description automatically generated with medium confidence">
            <a:extLst>
              <a:ext uri="{FF2B5EF4-FFF2-40B4-BE49-F238E27FC236}">
                <a16:creationId xmlns:a16="http://schemas.microsoft.com/office/drawing/2014/main" id="{AEBED3C7-1CCA-5630-2F57-3F1665A3285D}"/>
              </a:ext>
            </a:extLst>
          </p:cNvPr>
          <p:cNvPicPr>
            <a:picLocks noChangeAspect="1"/>
          </p:cNvPicPr>
          <p:nvPr/>
        </p:nvPicPr>
        <p:blipFill rotWithShape="1">
          <a:blip r:embed="rId8"/>
          <a:srcRect l="10628" t="-746" r="8940" b="746"/>
          <a:stretch/>
        </p:blipFill>
        <p:spPr>
          <a:xfrm>
            <a:off x="709242" y="4142500"/>
            <a:ext cx="1829748" cy="227492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8" name="Google Shape;168;p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30</a:t>
            </a:fld>
            <a:endParaRPr>
              <a:solidFill>
                <a:schemeClr val="dk1"/>
              </a:solidFill>
            </a:endParaRPr>
          </a:p>
        </p:txBody>
      </p:sp>
      <p:pic>
        <p:nvPicPr>
          <p:cNvPr id="169" name="Google Shape;169;p1"/>
          <p:cNvPicPr preferRelativeResize="0"/>
          <p:nvPr/>
        </p:nvPicPr>
        <p:blipFill rotWithShape="1">
          <a:blip r:embed="rId3">
            <a:alphaModFix/>
          </a:blip>
          <a:srcRect/>
          <a:stretch/>
        </p:blipFill>
        <p:spPr>
          <a:xfrm>
            <a:off x="0" y="0"/>
            <a:ext cx="12192000" cy="5062330"/>
          </a:xfrm>
          <a:prstGeom prst="rect">
            <a:avLst/>
          </a:prstGeom>
          <a:noFill/>
          <a:ln>
            <a:noFill/>
          </a:ln>
        </p:spPr>
      </p:pic>
      <p:sp>
        <p:nvSpPr>
          <p:cNvPr id="9" name="Google Shape;419;p31">
            <a:extLst>
              <a:ext uri="{FF2B5EF4-FFF2-40B4-BE49-F238E27FC236}">
                <a16:creationId xmlns:a16="http://schemas.microsoft.com/office/drawing/2014/main" id="{188DD248-B33F-73A0-FC70-989E07F958D1}"/>
              </a:ext>
            </a:extLst>
          </p:cNvPr>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fontScale="70000" lnSpcReduction="20000"/>
          </a:bodyPr>
          <a:lstStyle/>
          <a:p>
            <a:pPr marL="0" indent="0">
              <a:spcBef>
                <a:spcPts val="0"/>
              </a:spcBef>
              <a:buSzPct val="100000"/>
            </a:pPr>
            <a:r>
              <a:rPr lang="en-US" dirty="0"/>
              <a:t>PREPARING FOR INTERNATIONAL ASSEMBLY</a:t>
            </a:r>
            <a:endParaRPr dirty="0"/>
          </a:p>
        </p:txBody>
      </p:sp>
      <p:sp>
        <p:nvSpPr>
          <p:cNvPr id="11" name="Google Shape;420;p31">
            <a:extLst>
              <a:ext uri="{FF2B5EF4-FFF2-40B4-BE49-F238E27FC236}">
                <a16:creationId xmlns:a16="http://schemas.microsoft.com/office/drawing/2014/main" id="{8F0D026B-67F1-9EEC-925E-67236644B616}"/>
              </a:ext>
            </a:extLst>
          </p:cNvPr>
          <p:cNvSpPr txBox="1">
            <a:spLocks noGrp="1"/>
          </p:cNvSpPr>
          <p:nvPr>
            <p:ph type="subTitle" idx="3"/>
          </p:nvPr>
        </p:nvSpPr>
        <p:spPr>
          <a:xfrm>
            <a:off x="296333" y="5932713"/>
            <a:ext cx="9733038" cy="465667"/>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GETS workbook page number 8</a:t>
            </a:r>
            <a:endParaRPr dirty="0"/>
          </a:p>
          <a:p>
            <a:pPr marL="0" lvl="0" indent="0" algn="l" rtl="0">
              <a:lnSpc>
                <a:spcPct val="90000"/>
              </a:lnSpc>
              <a:spcBef>
                <a:spcPts val="1000"/>
              </a:spcBef>
              <a:spcAft>
                <a:spcPts val="0"/>
              </a:spcAft>
              <a:buClr>
                <a:srgbClr val="333333"/>
              </a:buClr>
              <a:buSzPts val="2400"/>
              <a:buNone/>
            </a:pPr>
            <a:r>
              <a:rPr lang="en-US" dirty="0"/>
              <a:t>R.I.P.E. Gordon McInally, Peter Schultz and Louis Turpin</a:t>
            </a:r>
            <a:endParaRPr dirty="0"/>
          </a:p>
        </p:txBody>
      </p:sp>
    </p:spTree>
    <p:extLst>
      <p:ext uri="{BB962C8B-B14F-4D97-AF65-F5344CB8AC3E}">
        <p14:creationId xmlns:p14="http://schemas.microsoft.com/office/powerpoint/2010/main" val="371258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801" name="Google Shape;801;p7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802" name="Google Shape;802;p73"/>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sp>
        <p:nvSpPr>
          <p:cNvPr id="5" name="Google Shape;791;p72">
            <a:extLst>
              <a:ext uri="{FF2B5EF4-FFF2-40B4-BE49-F238E27FC236}">
                <a16:creationId xmlns:a16="http://schemas.microsoft.com/office/drawing/2014/main" id="{24022B5E-A960-7302-7CC5-29AD220F2B0A}"/>
              </a:ext>
            </a:extLst>
          </p:cNvPr>
          <p:cNvSpPr txBox="1">
            <a:spLocks/>
          </p:cNvSpPr>
          <p:nvPr/>
        </p:nvSpPr>
        <p:spPr>
          <a:xfrm>
            <a:off x="525834" y="1"/>
            <a:ext cx="8994648" cy="1554480"/>
          </a:xfrm>
          <a:prstGeom prst="rect">
            <a:avLst/>
          </a:prstGeom>
          <a:noFill/>
          <a:ln>
            <a:noFill/>
          </a:ln>
        </p:spPr>
        <p:txBody>
          <a:bodyPr spcFirstLastPara="1" wrap="square" lIns="91425" tIns="0" rIns="91425" bIns="9142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OUR LEARNING OBJECTIVES</a:t>
            </a:r>
          </a:p>
        </p:txBody>
      </p:sp>
      <p:sp>
        <p:nvSpPr>
          <p:cNvPr id="9" name="Google Shape;792;p72">
            <a:extLst>
              <a:ext uri="{FF2B5EF4-FFF2-40B4-BE49-F238E27FC236}">
                <a16:creationId xmlns:a16="http://schemas.microsoft.com/office/drawing/2014/main" id="{D46042FB-B591-AB73-A7DA-B53F75C0D73F}"/>
              </a:ext>
            </a:extLst>
          </p:cNvPr>
          <p:cNvSpPr txBox="1">
            <a:spLocks noGrp="1"/>
          </p:cNvSpPr>
          <p:nvPr>
            <p:ph type="body" idx="1"/>
          </p:nvPr>
        </p:nvSpPr>
        <p:spPr>
          <a:xfrm>
            <a:off x="580471" y="1877671"/>
            <a:ext cx="10925889" cy="352707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4A86E3"/>
              </a:buClr>
              <a:buSzPts val="2800"/>
              <a:buNone/>
            </a:pPr>
            <a:r>
              <a:rPr lang="en-US" sz="3200" b="1" i="1" dirty="0">
                <a:solidFill>
                  <a:srgbClr val="4A86E3"/>
                </a:solidFill>
              </a:rPr>
              <a:t>At the conclusion of this session, you will be better able to:</a:t>
            </a:r>
            <a:endParaRPr lang="en-US" sz="3200"/>
          </a:p>
          <a:p>
            <a:pPr marL="0" lvl="0" indent="0" algn="l" rtl="0">
              <a:lnSpc>
                <a:spcPct val="90000"/>
              </a:lnSpc>
              <a:spcBef>
                <a:spcPts val="1000"/>
              </a:spcBef>
              <a:spcAft>
                <a:spcPts val="0"/>
              </a:spcAft>
              <a:buClr>
                <a:srgbClr val="333333"/>
              </a:buClr>
              <a:buSzPts val="2800"/>
              <a:buNone/>
            </a:pPr>
            <a:endParaRPr sz="3200" i="1" dirty="0">
              <a:solidFill>
                <a:srgbClr val="4A86E3"/>
              </a:solidFill>
            </a:endParaRPr>
          </a:p>
          <a:p>
            <a:pPr marL="514350" indent="-514350">
              <a:buSzPts val="2800"/>
            </a:pPr>
            <a:r>
              <a:rPr lang="en-US" sz="3200" dirty="0"/>
              <a:t>Understand the program and goals of the International Assembly.</a:t>
            </a:r>
            <a:endParaRPr sz="3200" dirty="0"/>
          </a:p>
          <a:p>
            <a:pPr marL="514350" lvl="0" indent="-514350" algn="l">
              <a:lnSpc>
                <a:spcPct val="90000"/>
              </a:lnSpc>
              <a:spcBef>
                <a:spcPts val="1000"/>
              </a:spcBef>
              <a:spcAft>
                <a:spcPts val="0"/>
              </a:spcAft>
              <a:buClr>
                <a:srgbClr val="333333"/>
              </a:buClr>
              <a:buSzPts val="2800"/>
            </a:pPr>
            <a:endParaRPr lang="en-US" sz="3200" dirty="0"/>
          </a:p>
          <a:p>
            <a:pPr marL="514350" indent="-514350">
              <a:buSzPts val="2800"/>
            </a:pPr>
            <a:r>
              <a:rPr lang="en-US" sz="3200" dirty="0"/>
              <a:t>Start preparing for the International Assembly.</a:t>
            </a:r>
            <a:endParaRPr sz="3200" dirty="0"/>
          </a:p>
          <a:p>
            <a:pPr marL="0" lvl="0" indent="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Tree>
    <p:extLst>
      <p:ext uri="{BB962C8B-B14F-4D97-AF65-F5344CB8AC3E}">
        <p14:creationId xmlns:p14="http://schemas.microsoft.com/office/powerpoint/2010/main" val="3576653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4"/>
          <p:cNvSpPr txBox="1">
            <a:spLocks noGrp="1"/>
          </p:cNvSpPr>
          <p:nvPr>
            <p:ph type="title"/>
          </p:nvPr>
        </p:nvSpPr>
        <p:spPr>
          <a:xfrm>
            <a:off x="118533" y="1"/>
            <a:ext cx="10025211" cy="1540042"/>
          </a:xfrm>
          <a:prstGeom prst="rect">
            <a:avLst/>
          </a:prstGeom>
          <a:noFill/>
          <a:ln>
            <a:noFill/>
          </a:ln>
        </p:spPr>
        <p:txBody>
          <a:bodyPr spcFirstLastPara="1" wrap="square" lIns="91425" tIns="0" rIns="91425" bIns="91425" anchor="ctr" anchorCtr="0">
            <a:normAutofit/>
          </a:bodyPr>
          <a:lstStyle/>
          <a:p>
            <a:pPr algn="ctr">
              <a:buSzPts val="3600"/>
            </a:pPr>
            <a:r>
              <a:rPr lang="en-US" sz="3600" dirty="0">
                <a:latin typeface="Arial"/>
                <a:ea typeface="Arial"/>
                <a:cs typeface="Arial"/>
                <a:sym typeface="Arial"/>
              </a:rPr>
              <a:t>THE </a:t>
            </a:r>
            <a:r>
              <a:rPr lang="en-US" sz="3600" dirty="0"/>
              <a:t>INTERNATIONAL </a:t>
            </a:r>
            <a:br>
              <a:rPr lang="en-US" sz="3600" dirty="0"/>
            </a:br>
            <a:r>
              <a:rPr lang="en-US" sz="3600" dirty="0"/>
              <a:t>ASSEMBLY</a:t>
            </a:r>
            <a:r>
              <a:rPr lang="en-US" sz="3600" dirty="0">
                <a:latin typeface="Arial"/>
                <a:ea typeface="Arial"/>
                <a:cs typeface="Arial"/>
                <a:sym typeface="Arial"/>
              </a:rPr>
              <a:t> PROGRAM</a:t>
            </a:r>
            <a:endParaRPr dirty="0"/>
          </a:p>
        </p:txBody>
      </p:sp>
      <p:sp>
        <p:nvSpPr>
          <p:cNvPr id="446" name="Google Shape;446;p34"/>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447" name="Google Shape;447;p3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48" name="Google Shape;448;p34"/>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449" name="Google Shape;449;p34"/>
          <p:cNvSpPr txBox="1"/>
          <p:nvPr/>
        </p:nvSpPr>
        <p:spPr>
          <a:xfrm>
            <a:off x="1281513" y="3385355"/>
            <a:ext cx="9628973" cy="1323439"/>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4000" b="1">
                <a:solidFill>
                  <a:srgbClr val="4A86E3"/>
                </a:solidFill>
                <a:latin typeface="Arial"/>
                <a:ea typeface="Arial"/>
                <a:cs typeface="Arial"/>
                <a:sym typeface="Arial"/>
              </a:rPr>
              <a:t>What are you most looking forward to during the International Assembly?</a:t>
            </a:r>
            <a:endParaRPr sz="2800" b="1">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5"/>
          <p:cNvSpPr txBox="1">
            <a:spLocks noGrp="1"/>
          </p:cNvSpPr>
          <p:nvPr>
            <p:ph type="title"/>
          </p:nvPr>
        </p:nvSpPr>
        <p:spPr>
          <a:xfrm>
            <a:off x="118533" y="-14376"/>
            <a:ext cx="10125852" cy="1568796"/>
          </a:xfrm>
          <a:prstGeom prst="rect">
            <a:avLst/>
          </a:prstGeom>
          <a:noFill/>
          <a:ln>
            <a:noFill/>
          </a:ln>
        </p:spPr>
        <p:txBody>
          <a:bodyPr spcFirstLastPara="1" wrap="square" lIns="91425" tIns="0" rIns="91425" bIns="91425" anchor="ctr" anchorCtr="0">
            <a:normAutofit/>
          </a:bodyPr>
          <a:lstStyle/>
          <a:p>
            <a:pPr algn="ctr"/>
            <a:r>
              <a:rPr lang="en-US" sz="3600" dirty="0">
                <a:latin typeface="Arial"/>
                <a:ea typeface="Arial"/>
                <a:cs typeface="Arial"/>
                <a:sym typeface="Arial"/>
              </a:rPr>
              <a:t>THE </a:t>
            </a:r>
            <a:r>
              <a:rPr lang="en-US" sz="3600" dirty="0"/>
              <a:t>INTERNATIONAL ASSEMBLY </a:t>
            </a:r>
            <a:r>
              <a:rPr lang="en-US" sz="3600" dirty="0">
                <a:latin typeface="Arial"/>
                <a:ea typeface="Arial"/>
                <a:cs typeface="Arial"/>
                <a:sym typeface="Arial"/>
              </a:rPr>
              <a:t>PROGRAM</a:t>
            </a:r>
            <a:endParaRPr lang="en-US" dirty="0"/>
          </a:p>
        </p:txBody>
      </p:sp>
      <p:sp>
        <p:nvSpPr>
          <p:cNvPr id="456" name="Google Shape;456;p35"/>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457" name="Google Shape;457;p3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58" name="Google Shape;458;p35"/>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459" name="Google Shape;459;p35"/>
          <p:cNvSpPr txBox="1"/>
          <p:nvPr/>
        </p:nvSpPr>
        <p:spPr>
          <a:xfrm>
            <a:off x="565151" y="1838598"/>
            <a:ext cx="11061698" cy="4647386"/>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dirty="0">
                <a:solidFill>
                  <a:srgbClr val="1A72C3"/>
                </a:solidFill>
                <a:latin typeface="Arial"/>
                <a:ea typeface="Arial"/>
                <a:cs typeface="Arial"/>
                <a:sym typeface="Arial"/>
              </a:rPr>
              <a:t>What, Where, When?? </a:t>
            </a:r>
            <a:r>
              <a:rPr lang="en-US" sz="2400" i="1" dirty="0">
                <a:solidFill>
                  <a:schemeClr val="tx1"/>
                </a:solidFill>
                <a:latin typeface="Arial"/>
                <a:ea typeface="Arial"/>
                <a:cs typeface="Arial"/>
                <a:sym typeface="Arial"/>
              </a:rPr>
              <a:t>(all in Participant Handbook or </a:t>
            </a:r>
            <a:r>
              <a:rPr lang="en-US" sz="2400" i="1" dirty="0" err="1">
                <a:solidFill>
                  <a:schemeClr val="tx1"/>
                </a:solidFill>
                <a:latin typeface="Arial"/>
                <a:ea typeface="Arial"/>
                <a:cs typeface="Arial"/>
                <a:sym typeface="Arial"/>
              </a:rPr>
              <a:t>Rotary.org</a:t>
            </a:r>
            <a:r>
              <a:rPr lang="en-US" sz="2400" i="1" dirty="0">
                <a:solidFill>
                  <a:schemeClr val="tx1"/>
                </a:solidFill>
                <a:latin typeface="Arial"/>
                <a:ea typeface="Arial"/>
                <a:cs typeface="Arial"/>
                <a:sym typeface="Arial"/>
              </a:rPr>
              <a:t>)</a:t>
            </a:r>
            <a:endParaRPr sz="2400" i="1" dirty="0">
              <a:solidFill>
                <a:schemeClr val="tx1"/>
              </a:solidFill>
            </a:endParaRPr>
          </a:p>
          <a:p>
            <a:pPr marL="914400" marR="0" lvl="1" indent="-457200" algn="l" rtl="0">
              <a:spcBef>
                <a:spcPts val="0"/>
              </a:spcBef>
              <a:spcAft>
                <a:spcPts val="0"/>
              </a:spcAft>
              <a:buClr>
                <a:schemeClr val="dk1"/>
              </a:buClr>
              <a:buSzPts val="2800"/>
              <a:buFont typeface="Arial"/>
              <a:buChar char="•"/>
            </a:pPr>
            <a:r>
              <a:rPr lang="en-CA" sz="2400" b="0" i="0" u="none" strike="noStrike" cap="none" dirty="0">
                <a:solidFill>
                  <a:schemeClr val="dk1"/>
                </a:solidFill>
                <a:latin typeface="Arial"/>
                <a:ea typeface="Arial"/>
                <a:cs typeface="Arial"/>
                <a:sym typeface="Arial"/>
              </a:rPr>
              <a:t>4 days Mon 8 Jan to Thurs 12 Jan</a:t>
            </a:r>
          </a:p>
          <a:p>
            <a:pPr marL="914400" marR="0" lvl="1" indent="-457200" algn="l" rtl="0">
              <a:spcBef>
                <a:spcPts val="0"/>
              </a:spcBef>
              <a:spcAft>
                <a:spcPts val="0"/>
              </a:spcAft>
              <a:buClr>
                <a:schemeClr val="dk1"/>
              </a:buClr>
              <a:buSzPts val="2800"/>
              <a:buFont typeface="Arial"/>
              <a:buChar char="•"/>
            </a:pPr>
            <a:r>
              <a:rPr lang="en-CA" sz="2400" b="0" i="0" u="none" strike="noStrike" cap="none" dirty="0">
                <a:solidFill>
                  <a:schemeClr val="dk1"/>
                </a:solidFill>
                <a:latin typeface="Arial"/>
                <a:ea typeface="Arial"/>
                <a:cs typeface="Arial"/>
                <a:sym typeface="Arial"/>
              </a:rPr>
              <a:t>Rosen Shingle Creek, Orlando FLA (big resort!)</a:t>
            </a:r>
          </a:p>
          <a:p>
            <a:pPr marL="914400" marR="0" lvl="1" indent="-457200" algn="l" rtl="0">
              <a:spcBef>
                <a:spcPts val="0"/>
              </a:spcBef>
              <a:spcAft>
                <a:spcPts val="0"/>
              </a:spcAft>
              <a:buClr>
                <a:schemeClr val="dk1"/>
              </a:buClr>
              <a:buSzPts val="2800"/>
              <a:buFont typeface="Arial"/>
              <a:buChar char="•"/>
            </a:pPr>
            <a:r>
              <a:rPr lang="en-CA" sz="2400" dirty="0">
                <a:solidFill>
                  <a:schemeClr val="dk1"/>
                </a:solidFill>
              </a:rPr>
              <a:t>Arrive Sunday 8 Jan before 3pm (check in begins 15:00)</a:t>
            </a:r>
          </a:p>
          <a:p>
            <a:pPr marL="914400" marR="0" lvl="1" indent="-457200" algn="l" rtl="0">
              <a:spcBef>
                <a:spcPts val="0"/>
              </a:spcBef>
              <a:spcAft>
                <a:spcPts val="0"/>
              </a:spcAft>
              <a:buClr>
                <a:schemeClr val="dk1"/>
              </a:buClr>
              <a:buSzPts val="2800"/>
              <a:buFont typeface="Arial"/>
              <a:buChar char="•"/>
            </a:pPr>
            <a:r>
              <a:rPr lang="en-CA" sz="2400" b="0" i="0" u="none" strike="noStrike" cap="none" dirty="0">
                <a:solidFill>
                  <a:schemeClr val="dk1"/>
                </a:solidFill>
                <a:latin typeface="Arial"/>
                <a:ea typeface="Arial"/>
                <a:cs typeface="Arial"/>
                <a:sym typeface="Arial"/>
              </a:rPr>
              <a:t>Depart Friday 13 Jan</a:t>
            </a:r>
          </a:p>
          <a:p>
            <a:pPr marL="914400" marR="0" lvl="1" indent="-457200" algn="l" rtl="0">
              <a:spcBef>
                <a:spcPts val="0"/>
              </a:spcBef>
              <a:spcAft>
                <a:spcPts val="0"/>
              </a:spcAft>
              <a:buClr>
                <a:schemeClr val="dk1"/>
              </a:buClr>
              <a:buSzPts val="2800"/>
              <a:buFont typeface="Arial"/>
              <a:buChar char="•"/>
            </a:pPr>
            <a:r>
              <a:rPr lang="en-CA" sz="2400" dirty="0">
                <a:solidFill>
                  <a:schemeClr val="dk1"/>
                </a:solidFill>
              </a:rPr>
              <a:t>Register NOW, travel when RITS contacts you</a:t>
            </a:r>
          </a:p>
          <a:p>
            <a:pPr marL="914400" marR="0" lvl="1" indent="-457200" algn="l" rtl="0">
              <a:spcBef>
                <a:spcPts val="0"/>
              </a:spcBef>
              <a:spcAft>
                <a:spcPts val="0"/>
              </a:spcAft>
              <a:buClr>
                <a:schemeClr val="dk1"/>
              </a:buClr>
              <a:buSzPts val="2800"/>
              <a:buFont typeface="Arial"/>
              <a:buChar char="•"/>
            </a:pPr>
            <a:endParaRPr sz="24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800" b="1" dirty="0">
                <a:solidFill>
                  <a:srgbClr val="1A72C3"/>
                </a:solidFill>
                <a:latin typeface="Arial"/>
                <a:ea typeface="Arial"/>
                <a:cs typeface="Arial"/>
                <a:sym typeface="Arial"/>
              </a:rPr>
              <a:t>Good to Know…</a:t>
            </a:r>
            <a:endParaRPr sz="2800" dirty="0"/>
          </a:p>
          <a:p>
            <a:pPr marL="914400" marR="0" lvl="1" indent="-457200" algn="l" rtl="0">
              <a:spcBef>
                <a:spcPts val="0"/>
              </a:spcBef>
              <a:spcAft>
                <a:spcPts val="0"/>
              </a:spcAft>
              <a:buClr>
                <a:schemeClr val="dk1"/>
              </a:buClr>
              <a:buSzPts val="2800"/>
              <a:buFont typeface="Arial"/>
              <a:buChar char="•"/>
            </a:pPr>
            <a:r>
              <a:rPr lang="en-CA" sz="2400" dirty="0">
                <a:solidFill>
                  <a:schemeClr val="dk1"/>
                </a:solidFill>
              </a:rPr>
              <a:t>Attest (by 3 Oct) &amp; upload proof of vaccination by 15 November</a:t>
            </a:r>
            <a:endParaRPr sz="2400" dirty="0"/>
          </a:p>
          <a:p>
            <a:pPr marL="914400" marR="0" lvl="1" indent="-457200" algn="l" rtl="0">
              <a:spcBef>
                <a:spcPts val="0"/>
              </a:spcBef>
              <a:spcAft>
                <a:spcPts val="0"/>
              </a:spcAft>
              <a:buClr>
                <a:schemeClr val="dk1"/>
              </a:buClr>
              <a:buSzPts val="2800"/>
              <a:buFont typeface="Arial"/>
              <a:buChar char="•"/>
            </a:pPr>
            <a:r>
              <a:rPr lang="en-CA" sz="2400" b="0" u="none" strike="noStrike" cap="none" dirty="0">
                <a:solidFill>
                  <a:schemeClr val="dk1"/>
                </a:solidFill>
                <a:latin typeface="Arial"/>
                <a:ea typeface="Arial"/>
                <a:cs typeface="Arial"/>
                <a:sym typeface="Arial"/>
              </a:rPr>
              <a:t>Negative test 72 hours or less before arrival (or proof of recovery)</a:t>
            </a:r>
            <a:endParaRPr sz="2400" dirty="0"/>
          </a:p>
          <a:p>
            <a:pPr marL="914400" lvl="1" indent="-457200">
              <a:buClr>
                <a:schemeClr val="dk1"/>
              </a:buClr>
              <a:buSzPts val="2800"/>
              <a:buFont typeface="Arial"/>
              <a:buChar char="•"/>
            </a:pPr>
            <a:r>
              <a:rPr lang="en-US" sz="2400" dirty="0">
                <a:solidFill>
                  <a:schemeClr val="dk1"/>
                </a:solidFill>
              </a:rPr>
              <a:t>2-track Partners program</a:t>
            </a:r>
            <a:endParaRPr lang="en-US" sz="2400" dirty="0"/>
          </a:p>
          <a:p>
            <a:pPr marL="914400" marR="0" lvl="1" indent="-457200" algn="l" rtl="0">
              <a:spcBef>
                <a:spcPts val="0"/>
              </a:spcBef>
              <a:spcAft>
                <a:spcPts val="0"/>
              </a:spcAft>
              <a:buClr>
                <a:schemeClr val="dk1"/>
              </a:buClr>
              <a:buSzPts val="2800"/>
              <a:buFont typeface="Arial"/>
              <a:buChar char="•"/>
            </a:pPr>
            <a:r>
              <a:rPr lang="en-US" sz="2400" dirty="0">
                <a:solidFill>
                  <a:schemeClr val="dk1"/>
                </a:solidFill>
              </a:rPr>
              <a:t>What to wear?</a:t>
            </a:r>
          </a:p>
        </p:txBody>
      </p:sp>
    </p:spTree>
    <p:extLst>
      <p:ext uri="{BB962C8B-B14F-4D97-AF65-F5344CB8AC3E}">
        <p14:creationId xmlns:p14="http://schemas.microsoft.com/office/powerpoint/2010/main" val="3648797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5"/>
          <p:cNvSpPr txBox="1">
            <a:spLocks noGrp="1"/>
          </p:cNvSpPr>
          <p:nvPr>
            <p:ph type="title"/>
          </p:nvPr>
        </p:nvSpPr>
        <p:spPr>
          <a:xfrm>
            <a:off x="118533" y="-14376"/>
            <a:ext cx="10125852" cy="1568796"/>
          </a:xfrm>
          <a:prstGeom prst="rect">
            <a:avLst/>
          </a:prstGeom>
          <a:noFill/>
          <a:ln>
            <a:noFill/>
          </a:ln>
        </p:spPr>
        <p:txBody>
          <a:bodyPr spcFirstLastPara="1" wrap="square" lIns="91425" tIns="0" rIns="91425" bIns="91425" anchor="ctr" anchorCtr="0">
            <a:normAutofit/>
          </a:bodyPr>
          <a:lstStyle/>
          <a:p>
            <a:pPr algn="ctr"/>
            <a:r>
              <a:rPr lang="en-US" sz="3600" dirty="0">
                <a:latin typeface="Arial"/>
                <a:ea typeface="Arial"/>
                <a:cs typeface="Arial"/>
                <a:sym typeface="Arial"/>
              </a:rPr>
              <a:t>THE </a:t>
            </a:r>
            <a:r>
              <a:rPr lang="en-US" sz="3600" dirty="0"/>
              <a:t>INTERNATIONAL ASSEMBLY </a:t>
            </a:r>
            <a:r>
              <a:rPr lang="en-US" sz="3600" dirty="0">
                <a:latin typeface="Arial"/>
                <a:ea typeface="Arial"/>
                <a:cs typeface="Arial"/>
                <a:sym typeface="Arial"/>
              </a:rPr>
              <a:t>PROGRAM</a:t>
            </a:r>
            <a:endParaRPr lang="en-US" dirty="0"/>
          </a:p>
        </p:txBody>
      </p:sp>
      <p:sp>
        <p:nvSpPr>
          <p:cNvPr id="456" name="Google Shape;456;p35"/>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457" name="Google Shape;457;p3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58" name="Google Shape;458;p35"/>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459" name="Google Shape;459;p35"/>
          <p:cNvSpPr txBox="1"/>
          <p:nvPr/>
        </p:nvSpPr>
        <p:spPr>
          <a:xfrm>
            <a:off x="1281513" y="1551643"/>
            <a:ext cx="10368620" cy="5016758"/>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3200" b="1" dirty="0">
                <a:solidFill>
                  <a:srgbClr val="1A72C3"/>
                </a:solidFill>
                <a:latin typeface="Arial"/>
                <a:ea typeface="Arial"/>
                <a:cs typeface="Arial"/>
                <a:sym typeface="Arial"/>
              </a:rPr>
              <a:t>Common features for DGE’s &amp; partners include:</a:t>
            </a:r>
            <a:endParaRPr dirty="0"/>
          </a:p>
          <a:p>
            <a:pPr marL="914400" marR="0" lvl="1" indent="-457200" algn="l" rtl="0">
              <a:spcBef>
                <a:spcPts val="0"/>
              </a:spcBef>
              <a:spcAft>
                <a:spcPts val="0"/>
              </a:spcAft>
              <a:buClr>
                <a:schemeClr val="dk1"/>
              </a:buClr>
              <a:buSzPts val="2800"/>
              <a:buFont typeface="Arial"/>
              <a:buChar char="•"/>
            </a:pPr>
            <a:r>
              <a:rPr lang="en-US" sz="2800" b="0" i="1" u="none" strike="noStrike" cap="none" dirty="0">
                <a:solidFill>
                  <a:schemeClr val="dk1"/>
                </a:solidFill>
                <a:latin typeface="Arial"/>
                <a:ea typeface="Arial"/>
                <a:cs typeface="Arial"/>
                <a:sym typeface="Arial"/>
              </a:rPr>
              <a:t>General sessions</a:t>
            </a:r>
            <a:endParaRPr dirty="0"/>
          </a:p>
          <a:p>
            <a:pPr marL="914400" marR="0" lvl="1" indent="-457200" algn="l" rtl="0">
              <a:spcBef>
                <a:spcPts val="0"/>
              </a:spcBef>
              <a:spcAft>
                <a:spcPts val="0"/>
              </a:spcAft>
              <a:buClr>
                <a:schemeClr val="dk1"/>
              </a:buClr>
              <a:buSzPts val="2800"/>
              <a:buFont typeface="Arial"/>
              <a:buChar char="•"/>
            </a:pPr>
            <a:r>
              <a:rPr lang="en-US" sz="2800" b="0" i="1" u="none" strike="noStrike" cap="none" dirty="0">
                <a:solidFill>
                  <a:schemeClr val="dk1"/>
                </a:solidFill>
                <a:latin typeface="Arial"/>
                <a:ea typeface="Arial"/>
                <a:cs typeface="Arial"/>
                <a:sym typeface="Arial"/>
              </a:rPr>
              <a:t>Breakout sessions</a:t>
            </a:r>
            <a:endParaRPr dirty="0"/>
          </a:p>
          <a:p>
            <a:pPr marL="914400" marR="0" lvl="1" indent="-457200" algn="l" rtl="0">
              <a:spcBef>
                <a:spcPts val="0"/>
              </a:spcBef>
              <a:spcAft>
                <a:spcPts val="0"/>
              </a:spcAft>
              <a:buClr>
                <a:schemeClr val="dk1"/>
              </a:buClr>
              <a:buSzPts val="2800"/>
              <a:buFont typeface="Arial"/>
              <a:buChar char="•"/>
            </a:pPr>
            <a:r>
              <a:rPr lang="en-US" sz="2800" b="0" i="1" u="none" strike="noStrike" cap="none" dirty="0">
                <a:solidFill>
                  <a:schemeClr val="dk1"/>
                </a:solidFill>
                <a:latin typeface="Arial"/>
                <a:ea typeface="Arial"/>
                <a:cs typeface="Arial"/>
                <a:sym typeface="Arial"/>
              </a:rPr>
              <a:t>Cultural exchange</a:t>
            </a:r>
            <a:endParaRPr dirty="0"/>
          </a:p>
          <a:p>
            <a:pPr marL="914400" marR="0" lvl="1" indent="-457200" algn="l" rtl="0">
              <a:spcBef>
                <a:spcPts val="0"/>
              </a:spcBef>
              <a:spcAft>
                <a:spcPts val="0"/>
              </a:spcAft>
              <a:buClr>
                <a:schemeClr val="dk1"/>
              </a:buClr>
              <a:buSzPts val="2800"/>
              <a:buFont typeface="Arial"/>
              <a:buChar char="•"/>
            </a:pPr>
            <a:r>
              <a:rPr lang="en-US" sz="2800" b="0" i="1" u="none" strike="noStrike" cap="none" dirty="0">
                <a:solidFill>
                  <a:schemeClr val="dk1"/>
                </a:solidFill>
                <a:latin typeface="Arial"/>
                <a:ea typeface="Arial"/>
                <a:cs typeface="Arial"/>
                <a:sym typeface="Arial"/>
              </a:rPr>
              <a:t>The Rotary Resource Center</a:t>
            </a:r>
            <a:endParaRPr dirty="0"/>
          </a:p>
          <a:p>
            <a:pPr marL="914400" marR="0" lvl="1" indent="-457200" algn="l" rtl="0">
              <a:spcBef>
                <a:spcPts val="0"/>
              </a:spcBef>
              <a:spcAft>
                <a:spcPts val="0"/>
              </a:spcAft>
              <a:buClr>
                <a:schemeClr val="dk1"/>
              </a:buClr>
              <a:buSzPts val="2800"/>
              <a:buFont typeface="Arial"/>
              <a:buChar char="•"/>
            </a:pPr>
            <a:r>
              <a:rPr lang="en-US" sz="2800" b="0" i="1" u="none" strike="noStrike" cap="none" dirty="0">
                <a:solidFill>
                  <a:schemeClr val="dk1"/>
                </a:solidFill>
                <a:latin typeface="Arial"/>
                <a:ea typeface="Arial"/>
                <a:cs typeface="Arial"/>
                <a:sym typeface="Arial"/>
              </a:rPr>
              <a:t>Networking events</a:t>
            </a:r>
            <a:endParaRPr dirty="0"/>
          </a:p>
          <a:p>
            <a:pPr marL="914400" marR="0" lvl="1" indent="-254000" algn="l" rtl="0">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3200" b="1" dirty="0">
                <a:solidFill>
                  <a:srgbClr val="1A72C3"/>
                </a:solidFill>
                <a:latin typeface="Arial"/>
                <a:ea typeface="Arial"/>
                <a:cs typeface="Arial"/>
                <a:sym typeface="Arial"/>
              </a:rPr>
              <a:t>At I.A. you will receive materials:</a:t>
            </a:r>
            <a:endParaRPr dirty="0"/>
          </a:p>
          <a:p>
            <a:pPr marL="914400" marR="0" lvl="1" indent="-457200" algn="l" rtl="0">
              <a:spcBef>
                <a:spcPts val="0"/>
              </a:spcBef>
              <a:spcAft>
                <a:spcPts val="0"/>
              </a:spcAft>
              <a:buClr>
                <a:schemeClr val="dk1"/>
              </a:buClr>
              <a:buSzPts val="2800"/>
              <a:buFont typeface="Arial"/>
              <a:buChar char="•"/>
            </a:pPr>
            <a:r>
              <a:rPr lang="en-US" sz="2800" b="0" i="1" u="none" strike="noStrike" cap="none" dirty="0">
                <a:solidFill>
                  <a:schemeClr val="dk1"/>
                </a:solidFill>
                <a:latin typeface="Arial"/>
                <a:ea typeface="Arial"/>
                <a:cs typeface="Arial"/>
                <a:sym typeface="Arial"/>
              </a:rPr>
              <a:t>Governor-elect workbook</a:t>
            </a:r>
            <a:endParaRPr dirty="0"/>
          </a:p>
          <a:p>
            <a:pPr marL="914400" marR="0" lvl="1" indent="-457200" algn="l" rtl="0">
              <a:spcBef>
                <a:spcPts val="0"/>
              </a:spcBef>
              <a:spcAft>
                <a:spcPts val="0"/>
              </a:spcAft>
              <a:buClr>
                <a:schemeClr val="dk1"/>
              </a:buClr>
              <a:buSzPts val="2800"/>
              <a:buFont typeface="Arial"/>
              <a:buChar char="•"/>
            </a:pPr>
            <a:r>
              <a:rPr lang="en-US" sz="2800" b="0" i="1" u="none" strike="noStrike" cap="none" dirty="0">
                <a:solidFill>
                  <a:schemeClr val="dk1"/>
                </a:solidFill>
                <a:latin typeface="Arial"/>
                <a:ea typeface="Arial"/>
                <a:cs typeface="Arial"/>
                <a:sym typeface="Arial"/>
              </a:rPr>
              <a:t>Presidential theme materials</a:t>
            </a:r>
            <a:endParaRPr dirty="0"/>
          </a:p>
          <a:p>
            <a:pPr marL="914400" marR="0" lvl="1" indent="-457200" algn="l" rtl="0">
              <a:spcBef>
                <a:spcPts val="0"/>
              </a:spcBef>
              <a:spcAft>
                <a:spcPts val="0"/>
              </a:spcAft>
              <a:buClr>
                <a:schemeClr val="dk1"/>
              </a:buClr>
              <a:buSzPts val="2800"/>
              <a:buFont typeface="Arial"/>
              <a:buChar char="•"/>
            </a:pPr>
            <a:r>
              <a:rPr lang="en-US" sz="2800" b="0" i="1" u="none" strike="noStrike" cap="none" dirty="0">
                <a:solidFill>
                  <a:schemeClr val="dk1"/>
                </a:solidFill>
                <a:latin typeface="Arial"/>
                <a:ea typeface="Arial"/>
                <a:cs typeface="Arial"/>
                <a:sym typeface="Arial"/>
              </a:rPr>
              <a:t>Governor-elect partner workbook</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6"/>
          <p:cNvSpPr txBox="1">
            <a:spLocks noGrp="1"/>
          </p:cNvSpPr>
          <p:nvPr>
            <p:ph type="title"/>
          </p:nvPr>
        </p:nvSpPr>
        <p:spPr>
          <a:xfrm>
            <a:off x="118533" y="1"/>
            <a:ext cx="10025211"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PREPARING FOR</a:t>
            </a:r>
            <a:br>
              <a:rPr lang="en-US" sz="3600">
                <a:latin typeface="Arial"/>
                <a:ea typeface="Arial"/>
                <a:cs typeface="Arial"/>
                <a:sym typeface="Arial"/>
              </a:rPr>
            </a:br>
            <a:r>
              <a:rPr lang="en-US" sz="3600">
                <a:latin typeface="Arial"/>
                <a:ea typeface="Arial"/>
                <a:cs typeface="Arial"/>
                <a:sym typeface="Arial"/>
              </a:rPr>
              <a:t>INTERNATIONAL ASSEMBLY</a:t>
            </a:r>
            <a:endParaRPr/>
          </a:p>
        </p:txBody>
      </p:sp>
      <p:sp>
        <p:nvSpPr>
          <p:cNvPr id="466" name="Google Shape;466;p36"/>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467" name="Google Shape;467;p3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68" name="Google Shape;468;p36"/>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469" name="Google Shape;469;p36"/>
          <p:cNvSpPr txBox="1"/>
          <p:nvPr/>
        </p:nvSpPr>
        <p:spPr>
          <a:xfrm>
            <a:off x="624781" y="1723402"/>
            <a:ext cx="11230619" cy="4154943"/>
          </a:xfrm>
          <a:prstGeom prst="rect">
            <a:avLst/>
          </a:prstGeom>
          <a:noFill/>
          <a:ln>
            <a:noFill/>
          </a:ln>
        </p:spPr>
        <p:txBody>
          <a:bodyPr spcFirstLastPara="1" wrap="square" lIns="91425" tIns="45700" rIns="91425" bIns="45700" anchor="b" anchorCtr="0">
            <a:spAutoFit/>
          </a:bodyPr>
          <a:lstStyle/>
          <a:p>
            <a:r>
              <a:rPr lang="en-US" sz="4000" b="1" dirty="0">
                <a:solidFill>
                  <a:srgbClr val="4A86E3"/>
                </a:solidFill>
                <a:latin typeface="Arial"/>
                <a:ea typeface="Arial"/>
                <a:cs typeface="Arial"/>
                <a:sym typeface="Arial"/>
              </a:rPr>
              <a:t>Ways to prepare</a:t>
            </a:r>
            <a:r>
              <a:rPr lang="en-US" sz="4000" b="1" dirty="0">
                <a:solidFill>
                  <a:srgbClr val="4A86E3"/>
                </a:solidFill>
              </a:rPr>
              <a:t> for IA Learning</a:t>
            </a:r>
            <a:r>
              <a:rPr lang="en-US" sz="4000" b="1" dirty="0">
                <a:solidFill>
                  <a:srgbClr val="4A86E3"/>
                </a:solidFill>
                <a:latin typeface="Arial"/>
                <a:ea typeface="Arial"/>
                <a:cs typeface="Arial"/>
                <a:sym typeface="Arial"/>
              </a:rPr>
              <a:t>:</a:t>
            </a:r>
            <a:endParaRPr lang="en-US" dirty="0"/>
          </a:p>
          <a:p>
            <a:pPr marL="914400" marR="0" lvl="1" indent="-254000" algn="l" rtl="0">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914400" lvl="1" indent="-457200">
              <a:buClr>
                <a:schemeClr val="dk1"/>
              </a:buClr>
              <a:buSzPts val="3200"/>
              <a:buFont typeface="Arial"/>
              <a:buChar char="•"/>
            </a:pPr>
            <a:r>
              <a:rPr lang="en-US" sz="3200" b="0" i="0" u="none" strike="noStrike" cap="none" dirty="0">
                <a:solidFill>
                  <a:schemeClr val="dk1"/>
                </a:solidFill>
                <a:latin typeface="Arial"/>
                <a:ea typeface="Arial"/>
                <a:cs typeface="Arial"/>
                <a:sym typeface="Arial"/>
              </a:rPr>
              <a:t>IA </a:t>
            </a:r>
            <a:r>
              <a:rPr lang="en-US" sz="3200" dirty="0" err="1">
                <a:solidFill>
                  <a:schemeClr val="dk1"/>
                </a:solidFill>
              </a:rPr>
              <a:t>MyRotary</a:t>
            </a:r>
            <a:r>
              <a:rPr lang="en-US" sz="3200" dirty="0">
                <a:solidFill>
                  <a:schemeClr val="dk1"/>
                </a:solidFill>
              </a:rPr>
              <a:t> page &amp; </a:t>
            </a:r>
            <a:r>
              <a:rPr lang="en-US" sz="3200" b="0" i="0" u="none" strike="noStrike" cap="none" dirty="0">
                <a:solidFill>
                  <a:schemeClr val="dk1"/>
                </a:solidFill>
                <a:latin typeface="Arial"/>
                <a:ea typeface="Arial"/>
                <a:cs typeface="Arial"/>
                <a:sym typeface="Arial"/>
              </a:rPr>
              <a:t>Participant Booklet</a:t>
            </a:r>
            <a:r>
              <a:rPr lang="en-US" sz="3200" dirty="0">
                <a:solidFill>
                  <a:schemeClr val="dk1"/>
                </a:solidFill>
              </a:rPr>
              <a:t> download</a:t>
            </a:r>
            <a:endParaRPr lang="en-US" sz="3200" b="0" i="0" u="none" strike="noStrike" cap="none" dirty="0">
              <a:solidFill>
                <a:schemeClr val="dk1"/>
              </a:solidFill>
              <a:latin typeface="Arial"/>
              <a:ea typeface="Arial"/>
              <a:cs typeface="Arial"/>
            </a:endParaRPr>
          </a:p>
          <a:p>
            <a:pPr marL="914400" marR="0" lvl="1" indent="-4572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Be up-to-date on Rotary programs</a:t>
            </a:r>
            <a:endParaRPr dirty="0"/>
          </a:p>
          <a:p>
            <a:pPr marL="914400" lvl="1" indent="-457200">
              <a:buClr>
                <a:schemeClr val="dk1"/>
              </a:buClr>
              <a:buSzPts val="3200"/>
              <a:buFont typeface="Arial"/>
              <a:buChar char="•"/>
            </a:pPr>
            <a:r>
              <a:rPr lang="en-US" sz="3200" b="0" i="0" u="none" strike="noStrike" cap="none" dirty="0">
                <a:solidFill>
                  <a:schemeClr val="dk1"/>
                </a:solidFill>
                <a:latin typeface="Arial"/>
                <a:ea typeface="Arial"/>
                <a:cs typeface="Arial"/>
                <a:sym typeface="Arial"/>
              </a:rPr>
              <a:t>The Learning Center</a:t>
            </a:r>
            <a:r>
              <a:rPr lang="en-US" sz="3200" dirty="0">
                <a:solidFill>
                  <a:schemeClr val="dk1"/>
                </a:solidFill>
              </a:rPr>
              <a:t> DG Courses</a:t>
            </a:r>
            <a:endParaRPr dirty="0">
              <a:solidFill>
                <a:schemeClr val="dk1"/>
              </a:solidFill>
            </a:endParaRPr>
          </a:p>
          <a:p>
            <a:pPr marL="914400" lvl="1" indent="-457200">
              <a:buClr>
                <a:schemeClr val="dk1"/>
              </a:buClr>
              <a:buSzPts val="3200"/>
              <a:buFont typeface="Arial"/>
              <a:buChar char="•"/>
            </a:pPr>
            <a:r>
              <a:rPr lang="en-US" sz="3200" b="0" i="0" u="none" strike="noStrike" cap="none" dirty="0">
                <a:solidFill>
                  <a:schemeClr val="dk1"/>
                </a:solidFill>
                <a:latin typeface="Arial"/>
                <a:ea typeface="Arial"/>
                <a:cs typeface="Arial"/>
                <a:sym typeface="Arial"/>
              </a:rPr>
              <a:t>My Rotary</a:t>
            </a:r>
            <a:r>
              <a:rPr lang="en-US" sz="3200" dirty="0">
                <a:solidFill>
                  <a:schemeClr val="dk1"/>
                </a:solidFill>
              </a:rPr>
              <a:t> Reports &amp; Resources</a:t>
            </a:r>
            <a:endParaRPr dirty="0">
              <a:solidFill>
                <a:schemeClr val="dk1"/>
              </a:solidFill>
            </a:endParaRPr>
          </a:p>
          <a:p>
            <a:pPr marL="914400" lvl="1" indent="-457200">
              <a:buClr>
                <a:schemeClr val="dk1"/>
              </a:buClr>
              <a:buSzPts val="3200"/>
              <a:buFont typeface="Arial"/>
              <a:buChar char="•"/>
            </a:pPr>
            <a:r>
              <a:rPr lang="en-US" sz="3200" dirty="0">
                <a:solidFill>
                  <a:schemeClr val="dk1"/>
                </a:solidFill>
              </a:rPr>
              <a:t>Know your Club</a:t>
            </a:r>
            <a:r>
              <a:rPr lang="en-US" sz="3200" b="0" i="0" u="none" strike="noStrike" cap="none" dirty="0">
                <a:solidFill>
                  <a:schemeClr val="dk1"/>
                </a:solidFill>
                <a:latin typeface="Arial"/>
                <a:ea typeface="Arial"/>
                <a:cs typeface="Arial"/>
                <a:sym typeface="Arial"/>
              </a:rPr>
              <a:t> &amp; District Support</a:t>
            </a:r>
            <a:r>
              <a:rPr lang="en-US" sz="3200" dirty="0">
                <a:solidFill>
                  <a:schemeClr val="dk1"/>
                </a:solidFill>
              </a:rPr>
              <a:t> team</a:t>
            </a:r>
            <a:endParaRPr lang="en-US" dirty="0">
              <a:solidFill>
                <a:schemeClr val="dk1"/>
              </a:solidFill>
            </a:endParaRPr>
          </a:p>
          <a:p>
            <a:pPr marL="914400" lvl="1" indent="-457200">
              <a:buClr>
                <a:schemeClr val="dk1"/>
              </a:buClr>
              <a:buSzPts val="3200"/>
              <a:buFont typeface="Arial"/>
              <a:buChar char="•"/>
            </a:pPr>
            <a:r>
              <a:rPr lang="en-US" sz="3200" dirty="0">
                <a:solidFill>
                  <a:schemeClr val="dk1"/>
                </a:solidFill>
              </a:rPr>
              <a:t>Need</a:t>
            </a:r>
            <a:r>
              <a:rPr lang="en-US" sz="3200" b="0" i="0" u="none" strike="noStrike" cap="none" dirty="0">
                <a:solidFill>
                  <a:schemeClr val="dk1"/>
                </a:solidFill>
                <a:latin typeface="Arial"/>
                <a:ea typeface="Arial"/>
                <a:cs typeface="Arial"/>
                <a:sym typeface="Arial"/>
              </a:rPr>
              <a:t> partners for International Projects</a:t>
            </a:r>
            <a:r>
              <a:rPr lang="en-US" sz="3200" dirty="0">
                <a:solidFill>
                  <a:schemeClr val="dk1"/>
                </a:solidFill>
              </a:rPr>
              <a:t> or Exchanges?</a:t>
            </a:r>
            <a:endParaRPr lang="en-US" dirty="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7"/>
          <p:cNvSpPr txBox="1">
            <a:spLocks noGrp="1"/>
          </p:cNvSpPr>
          <p:nvPr>
            <p:ph type="title"/>
          </p:nvPr>
        </p:nvSpPr>
        <p:spPr>
          <a:xfrm>
            <a:off x="118533" y="1"/>
            <a:ext cx="10025211"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PREPARING FOR</a:t>
            </a:r>
            <a:br>
              <a:rPr lang="en-US" sz="3600">
                <a:latin typeface="Arial"/>
                <a:ea typeface="Arial"/>
                <a:cs typeface="Arial"/>
                <a:sym typeface="Arial"/>
              </a:rPr>
            </a:br>
            <a:r>
              <a:rPr lang="en-US" sz="3600">
                <a:latin typeface="Arial"/>
                <a:ea typeface="Arial"/>
                <a:cs typeface="Arial"/>
                <a:sym typeface="Arial"/>
              </a:rPr>
              <a:t>INTERNATIONAL ASSEMBLY</a:t>
            </a:r>
            <a:endParaRPr/>
          </a:p>
        </p:txBody>
      </p:sp>
      <p:sp>
        <p:nvSpPr>
          <p:cNvPr id="476" name="Google Shape;476;p37"/>
          <p:cNvSpPr txBox="1">
            <a:spLocks noGrp="1"/>
          </p:cNvSpPr>
          <p:nvPr>
            <p:ph type="body" idx="1"/>
          </p:nvPr>
        </p:nvSpPr>
        <p:spPr>
          <a:xfrm>
            <a:off x="249766" y="1928316"/>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477" name="Google Shape;477;p3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78" name="Google Shape;478;p37"/>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479" name="Google Shape;479;p37"/>
          <p:cNvSpPr txBox="1"/>
          <p:nvPr/>
        </p:nvSpPr>
        <p:spPr>
          <a:xfrm>
            <a:off x="815712" y="1709025"/>
            <a:ext cx="10468620" cy="4154943"/>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dirty="0">
                <a:solidFill>
                  <a:srgbClr val="4A86E3"/>
                </a:solidFill>
                <a:latin typeface="Arial"/>
                <a:ea typeface="Arial"/>
                <a:cs typeface="Arial"/>
                <a:sym typeface="Arial"/>
              </a:rPr>
              <a:t>For partners (</a:t>
            </a:r>
            <a:r>
              <a:rPr lang="en-US" sz="4000" b="1" i="1" dirty="0">
                <a:solidFill>
                  <a:srgbClr val="4A86E3"/>
                </a:solidFill>
                <a:latin typeface="Arial"/>
                <a:ea typeface="Arial"/>
                <a:cs typeface="Arial"/>
                <a:sym typeface="Arial"/>
              </a:rPr>
              <a:t>if attending</a:t>
            </a:r>
            <a:r>
              <a:rPr lang="en-US" sz="4000" b="1" dirty="0">
                <a:solidFill>
                  <a:srgbClr val="4A86E3"/>
                </a:solidFill>
                <a:latin typeface="Arial"/>
                <a:ea typeface="Arial"/>
                <a:cs typeface="Arial"/>
                <a:sym typeface="Arial"/>
              </a:rPr>
              <a:t>):</a:t>
            </a:r>
            <a:endParaRPr dirty="0"/>
          </a:p>
          <a:p>
            <a:pPr marL="914400" marR="0" lvl="1" indent="-254000" algn="l" rtl="0">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914400" lvl="1" indent="-457200">
              <a:buClr>
                <a:schemeClr val="dk1"/>
              </a:buClr>
              <a:buSzPts val="3200"/>
              <a:buFont typeface="Arial"/>
              <a:buChar char="•"/>
            </a:pPr>
            <a:r>
              <a:rPr lang="en-US" sz="3200" dirty="0"/>
              <a:t>Communications from RIPE partner &amp; staff</a:t>
            </a:r>
            <a:endParaRPr lang="en-US" sz="3200" dirty="0">
              <a:solidFill>
                <a:schemeClr val="dk1"/>
              </a:solidFill>
            </a:endParaRPr>
          </a:p>
          <a:p>
            <a:pPr marL="914400" lvl="1" indent="-457200">
              <a:buClr>
                <a:schemeClr val="dk1"/>
              </a:buClr>
              <a:buSzPts val="3200"/>
              <a:buFont typeface="Arial"/>
              <a:buChar char="•"/>
            </a:pPr>
            <a:r>
              <a:rPr lang="en-US" sz="3200" dirty="0">
                <a:solidFill>
                  <a:schemeClr val="dk1"/>
                </a:solidFill>
              </a:rPr>
              <a:t>Talk with Current</a:t>
            </a:r>
            <a:r>
              <a:rPr lang="en-US" sz="3200" b="0" i="0" u="none" strike="noStrike" cap="none" dirty="0">
                <a:solidFill>
                  <a:schemeClr val="dk1"/>
                </a:solidFill>
                <a:latin typeface="Arial"/>
                <a:ea typeface="Arial"/>
                <a:cs typeface="Arial"/>
                <a:sym typeface="Arial"/>
              </a:rPr>
              <a:t> DG’s partner</a:t>
            </a:r>
            <a:endParaRPr dirty="0">
              <a:solidFill>
                <a:schemeClr val="dk1"/>
              </a:solidFill>
            </a:endParaRPr>
          </a:p>
          <a:p>
            <a:pPr marL="914400" lvl="1" indent="-457200">
              <a:buClr>
                <a:schemeClr val="dk1"/>
              </a:buClr>
              <a:buSzPts val="3200"/>
              <a:buFont typeface="Arial"/>
              <a:buChar char="•"/>
            </a:pPr>
            <a:r>
              <a:rPr lang="en-US" sz="3200" dirty="0">
                <a:solidFill>
                  <a:schemeClr val="dk1"/>
                </a:solidFill>
              </a:rPr>
              <a:t>Know about Projects</a:t>
            </a:r>
            <a:r>
              <a:rPr lang="en-US" sz="3200" b="0" i="0" u="none" strike="noStrike" cap="none" dirty="0">
                <a:solidFill>
                  <a:schemeClr val="dk1"/>
                </a:solidFill>
                <a:latin typeface="Arial"/>
                <a:ea typeface="Arial"/>
                <a:cs typeface="Arial"/>
                <a:sym typeface="Arial"/>
              </a:rPr>
              <a:t> in your </a:t>
            </a:r>
            <a:r>
              <a:rPr lang="en-US" sz="3200" dirty="0">
                <a:solidFill>
                  <a:schemeClr val="dk1"/>
                </a:solidFill>
              </a:rPr>
              <a:t>District</a:t>
            </a:r>
            <a:endParaRPr dirty="0">
              <a:solidFill>
                <a:schemeClr val="dk1"/>
              </a:solidFill>
            </a:endParaRPr>
          </a:p>
          <a:p>
            <a:pPr marL="914400" lvl="1" indent="-457200">
              <a:buClr>
                <a:schemeClr val="dk1"/>
              </a:buClr>
              <a:buSzPts val="3200"/>
              <a:buFont typeface="Arial"/>
              <a:buChar char="•"/>
            </a:pPr>
            <a:r>
              <a:rPr lang="en-US" sz="3200" dirty="0">
                <a:solidFill>
                  <a:schemeClr val="dk1"/>
                </a:solidFill>
              </a:rPr>
              <a:t>Make a list of questions for which to seek answers</a:t>
            </a:r>
          </a:p>
          <a:p>
            <a:pPr marL="914400" lvl="1" indent="-457200">
              <a:buClr>
                <a:schemeClr val="dk1"/>
              </a:buClr>
              <a:buSzPts val="3200"/>
              <a:buFont typeface="Arial"/>
              <a:buChar char="•"/>
            </a:pPr>
            <a:r>
              <a:rPr lang="en-US" sz="3200" b="0" i="0" u="none" strike="noStrike" cap="none" dirty="0">
                <a:solidFill>
                  <a:schemeClr val="dk1"/>
                </a:solidFill>
                <a:latin typeface="Arial"/>
                <a:ea typeface="Arial"/>
                <a:cs typeface="Arial"/>
                <a:sym typeface="Arial"/>
              </a:rPr>
              <a:t>Up-to-date contact info</a:t>
            </a:r>
            <a:r>
              <a:rPr lang="en-US" sz="3200" dirty="0">
                <a:solidFill>
                  <a:schemeClr val="dk1"/>
                </a:solidFill>
              </a:rPr>
              <a:t> to RI</a:t>
            </a:r>
            <a:endParaRPr dirty="0">
              <a:solidFill>
                <a:schemeClr val="dk1"/>
              </a:solidFill>
            </a:endParaRPr>
          </a:p>
          <a:p>
            <a:pPr marL="914400" lvl="1" indent="-457200">
              <a:buClr>
                <a:schemeClr val="dk1"/>
              </a:buClr>
              <a:buSzPts val="3200"/>
              <a:buFont typeface="Arial"/>
              <a:buChar char="•"/>
            </a:pPr>
            <a:r>
              <a:rPr lang="en-US" sz="3200" b="0" i="0" u="none" strike="noStrike" cap="none" dirty="0">
                <a:solidFill>
                  <a:schemeClr val="dk1"/>
                </a:solidFill>
                <a:latin typeface="Arial"/>
                <a:ea typeface="Arial"/>
                <a:cs typeface="Arial"/>
                <a:sym typeface="Arial"/>
              </a:rPr>
              <a:t>Cultural exchange</a:t>
            </a:r>
            <a:r>
              <a:rPr lang="en-US" sz="3200" dirty="0">
                <a:solidFill>
                  <a:schemeClr val="dk1"/>
                </a:solidFill>
              </a:rPr>
              <a:t>, coordinate with RID partner</a:t>
            </a:r>
            <a:endParaRPr dirty="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38"/>
          <p:cNvPicPr preferRelativeResize="0"/>
          <p:nvPr/>
        </p:nvPicPr>
        <p:blipFill rotWithShape="1">
          <a:blip r:embed="rId3">
            <a:alphaModFix/>
          </a:blip>
          <a:srcRect/>
          <a:stretch/>
        </p:blipFill>
        <p:spPr>
          <a:xfrm>
            <a:off x="1330335" y="1155190"/>
            <a:ext cx="9074298" cy="4272287"/>
          </a:xfrm>
          <a:prstGeom prst="rect">
            <a:avLst/>
          </a:prstGeom>
          <a:noFill/>
          <a:ln>
            <a:noFill/>
          </a:ln>
        </p:spPr>
      </p:pic>
      <p:sp>
        <p:nvSpPr>
          <p:cNvPr id="486" name="Google Shape;486;p38"/>
          <p:cNvSpPr txBox="1"/>
          <p:nvPr/>
        </p:nvSpPr>
        <p:spPr>
          <a:xfrm>
            <a:off x="1197244" y="1767839"/>
            <a:ext cx="9207389" cy="22423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Open Q &amp; A…</a:t>
            </a:r>
            <a:endParaRPr/>
          </a:p>
          <a:p>
            <a:pPr marL="0" marR="0" lvl="0" indent="0" algn="ctr" rtl="0">
              <a:spcBef>
                <a:spcPts val="0"/>
              </a:spcBef>
              <a:spcAft>
                <a:spcPts val="0"/>
              </a:spcAft>
              <a:buNone/>
            </a:pPr>
            <a:r>
              <a:rPr lang="en-US" sz="4000">
                <a:solidFill>
                  <a:schemeClr val="lt1"/>
                </a:solidFill>
                <a:latin typeface="Arial"/>
                <a:ea typeface="Arial"/>
                <a:cs typeface="Arial"/>
                <a:sym typeface="Arial"/>
              </a:rPr>
              <a:t>What questions do you have</a:t>
            </a:r>
            <a:endParaRPr/>
          </a:p>
          <a:p>
            <a:pPr marL="0" marR="0" lvl="0" indent="0" algn="ctr" rtl="0">
              <a:spcBef>
                <a:spcPts val="0"/>
              </a:spcBef>
              <a:spcAft>
                <a:spcPts val="0"/>
              </a:spcAft>
              <a:buNone/>
            </a:pPr>
            <a:r>
              <a:rPr lang="en-US" sz="4000">
                <a:solidFill>
                  <a:schemeClr val="lt1"/>
                </a:solidFill>
                <a:latin typeface="Arial"/>
                <a:ea typeface="Arial"/>
                <a:cs typeface="Arial"/>
                <a:sym typeface="Arial"/>
              </a:rPr>
              <a:t>about International Assembly?</a:t>
            </a:r>
            <a:endParaRPr/>
          </a:p>
        </p:txBody>
      </p:sp>
      <p:sp>
        <p:nvSpPr>
          <p:cNvPr id="487" name="Google Shape;487;p3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9"/>
          <p:cNvSpPr txBox="1">
            <a:spLocks noGrp="1"/>
          </p:cNvSpPr>
          <p:nvPr>
            <p:ph type="body" idx="1"/>
          </p:nvPr>
        </p:nvSpPr>
        <p:spPr>
          <a:xfrm>
            <a:off x="296333" y="5865192"/>
            <a:ext cx="9733038" cy="6350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ct val="100000"/>
              <a:buNone/>
            </a:pPr>
            <a:r>
              <a:rPr lang="en-US"/>
              <a:t>BREAK….BE BACK PROMPTLY PLEASE!</a:t>
            </a:r>
            <a:endParaRPr/>
          </a:p>
        </p:txBody>
      </p:sp>
      <p:sp>
        <p:nvSpPr>
          <p:cNvPr id="493" name="Google Shape;493;p3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38</a:t>
            </a:fld>
            <a:endParaRPr>
              <a:solidFill>
                <a:schemeClr val="dk1"/>
              </a:solidFill>
            </a:endParaRPr>
          </a:p>
        </p:txBody>
      </p:sp>
      <p:pic>
        <p:nvPicPr>
          <p:cNvPr id="494" name="Google Shape;494;p39"/>
          <p:cNvPicPr preferRelativeResize="0"/>
          <p:nvPr/>
        </p:nvPicPr>
        <p:blipFill rotWithShape="1">
          <a:blip r:embed="rId3">
            <a:alphaModFix/>
          </a:blip>
          <a:srcRect/>
          <a:stretch/>
        </p:blipFill>
        <p:spPr>
          <a:xfrm>
            <a:off x="0" y="0"/>
            <a:ext cx="12192000" cy="50623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0"/>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n-US"/>
              <a:t>MANAGING YOUR DISTRICT</a:t>
            </a:r>
            <a:endParaRPr/>
          </a:p>
        </p:txBody>
      </p:sp>
      <p:sp>
        <p:nvSpPr>
          <p:cNvPr id="500" name="Google Shape;500;p40"/>
          <p:cNvSpPr txBox="1">
            <a:spLocks noGrp="1"/>
          </p:cNvSpPr>
          <p:nvPr>
            <p:ph type="subTitle" idx="3"/>
          </p:nvPr>
        </p:nvSpPr>
        <p:spPr>
          <a:xfrm>
            <a:off x="296333" y="5932713"/>
            <a:ext cx="9733038" cy="4656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400"/>
              <a:buNone/>
            </a:pPr>
            <a:r>
              <a:rPr lang="en-US" dirty="0"/>
              <a:t>GNTS/GETS workbook page number  9-10</a:t>
            </a:r>
            <a:endParaRPr dirty="0"/>
          </a:p>
          <a:p>
            <a:pPr marL="0" lvl="0" indent="0" algn="l" rtl="0">
              <a:lnSpc>
                <a:spcPct val="90000"/>
              </a:lnSpc>
              <a:spcBef>
                <a:spcPts val="1000"/>
              </a:spcBef>
              <a:spcAft>
                <a:spcPts val="0"/>
              </a:spcAft>
              <a:buClr>
                <a:srgbClr val="333333"/>
              </a:buClr>
              <a:buSzPts val="2400"/>
              <a:buNone/>
            </a:pPr>
            <a:r>
              <a:rPr lang="en-US" dirty="0"/>
              <a:t>Peter Schultz and Tracey Vavrek</a:t>
            </a:r>
            <a:endParaRPr dirty="0"/>
          </a:p>
        </p:txBody>
      </p:sp>
      <p:sp>
        <p:nvSpPr>
          <p:cNvPr id="501" name="Google Shape;501;p4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39</a:t>
            </a:fld>
            <a:endParaRPr>
              <a:solidFill>
                <a:schemeClr val="dk1"/>
              </a:solidFill>
            </a:endParaRPr>
          </a:p>
        </p:txBody>
      </p:sp>
      <p:pic>
        <p:nvPicPr>
          <p:cNvPr id="502" name="Google Shape;502;p40"/>
          <p:cNvPicPr preferRelativeResize="0"/>
          <p:nvPr/>
        </p:nvPicPr>
        <p:blipFill rotWithShape="1">
          <a:blip r:embed="rId3">
            <a:alphaModFix/>
          </a:blip>
          <a:srcRect/>
          <a:stretch/>
        </p:blipFill>
        <p:spPr>
          <a:xfrm>
            <a:off x="0" y="0"/>
            <a:ext cx="12192000" cy="50623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525834" y="1"/>
            <a:ext cx="8994648" cy="1554480"/>
          </a:xfrm>
          <a:prstGeom prst="rect">
            <a:avLst/>
          </a:prstGeom>
          <a:noFill/>
          <a:ln>
            <a:noFill/>
          </a:ln>
        </p:spPr>
        <p:txBody>
          <a:bodyPr spcFirstLastPara="1" wrap="square" lIns="91425" tIns="0" rIns="91425" bIns="91425" anchor="ctr" anchorCtr="0">
            <a:normAutofit/>
          </a:bodyPr>
          <a:lstStyle/>
          <a:p>
            <a:r>
              <a:rPr lang="en-US" dirty="0"/>
              <a:t>GETS &amp; GNTS SCHEDULES</a:t>
            </a:r>
          </a:p>
        </p:txBody>
      </p:sp>
      <p:sp>
        <p:nvSpPr>
          <p:cNvPr id="192" name="Google Shape;192;p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93" name="Google Shape;193;p4"/>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pic>
        <p:nvPicPr>
          <p:cNvPr id="2" name="Picture 2" descr="Table&#10;&#10;Description automatically generated">
            <a:extLst>
              <a:ext uri="{FF2B5EF4-FFF2-40B4-BE49-F238E27FC236}">
                <a16:creationId xmlns:a16="http://schemas.microsoft.com/office/drawing/2014/main" id="{21E982D2-1616-C3F0-F2BC-29BB007A6D9B}"/>
              </a:ext>
            </a:extLst>
          </p:cNvPr>
          <p:cNvPicPr>
            <a:picLocks noChangeAspect="1"/>
          </p:cNvPicPr>
          <p:nvPr/>
        </p:nvPicPr>
        <p:blipFill rotWithShape="1">
          <a:blip r:embed="rId4"/>
          <a:srcRect l="3930" t="26445" r="3403" b="18914"/>
          <a:stretch/>
        </p:blipFill>
        <p:spPr>
          <a:xfrm>
            <a:off x="656104" y="1713718"/>
            <a:ext cx="10923250" cy="499520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1"/>
          <p:cNvSpPr txBox="1">
            <a:spLocks noGrp="1"/>
          </p:cNvSpPr>
          <p:nvPr>
            <p:ph type="title"/>
          </p:nvPr>
        </p:nvSpPr>
        <p:spPr>
          <a:xfrm>
            <a:off x="381000" y="1"/>
            <a:ext cx="8994648"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t>OUR LEARNING OBJECTIVES</a:t>
            </a:r>
            <a:endParaRPr/>
          </a:p>
        </p:txBody>
      </p:sp>
      <p:sp>
        <p:nvSpPr>
          <p:cNvPr id="508" name="Google Shape;508;p41"/>
          <p:cNvSpPr txBox="1">
            <a:spLocks noGrp="1"/>
          </p:cNvSpPr>
          <p:nvPr>
            <p:ph type="body" idx="1"/>
          </p:nvPr>
        </p:nvSpPr>
        <p:spPr>
          <a:xfrm>
            <a:off x="1177290" y="2364055"/>
            <a:ext cx="9837420" cy="3527079"/>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rgbClr val="333333"/>
              </a:buClr>
              <a:buSzPts val="2800"/>
              <a:buFont typeface="Arial"/>
              <a:buAutoNum type="arabicPeriod"/>
            </a:pPr>
            <a:r>
              <a:rPr lang="en-US" sz="2800" dirty="0"/>
              <a:t>Create or refine your district financial management plan.</a:t>
            </a:r>
            <a:endParaRPr dirty="0"/>
          </a:p>
          <a:p>
            <a:pPr marL="514350" lvl="0" indent="-336550" algn="l" rtl="0">
              <a:lnSpc>
                <a:spcPct val="90000"/>
              </a:lnSpc>
              <a:spcBef>
                <a:spcPts val="1000"/>
              </a:spcBef>
              <a:spcAft>
                <a:spcPts val="0"/>
              </a:spcAft>
              <a:buClr>
                <a:srgbClr val="333333"/>
              </a:buClr>
              <a:buSzPts val="2800"/>
              <a:buFont typeface="Arial"/>
              <a:buNone/>
            </a:pPr>
            <a:endParaRPr sz="2800" dirty="0"/>
          </a:p>
          <a:p>
            <a:pPr marL="514350" lvl="0" indent="-514350" algn="l" rtl="0">
              <a:lnSpc>
                <a:spcPct val="90000"/>
              </a:lnSpc>
              <a:spcBef>
                <a:spcPts val="1000"/>
              </a:spcBef>
              <a:spcAft>
                <a:spcPts val="0"/>
              </a:spcAft>
              <a:buClr>
                <a:srgbClr val="333333"/>
              </a:buClr>
              <a:buSzPts val="2800"/>
              <a:buFont typeface="Arial"/>
              <a:buAutoNum type="arabicPeriod"/>
            </a:pPr>
            <a:r>
              <a:rPr lang="en-US" sz="2800" dirty="0"/>
              <a:t>Develop a plan for leadership continuity.</a:t>
            </a:r>
            <a:endParaRPr dirty="0"/>
          </a:p>
          <a:p>
            <a:pPr marL="514350" lvl="0" indent="-336550" algn="l" rtl="0">
              <a:lnSpc>
                <a:spcPct val="90000"/>
              </a:lnSpc>
              <a:spcBef>
                <a:spcPts val="1000"/>
              </a:spcBef>
              <a:spcAft>
                <a:spcPts val="0"/>
              </a:spcAft>
              <a:buClr>
                <a:srgbClr val="333333"/>
              </a:buClr>
              <a:buSzPts val="2800"/>
              <a:buFont typeface="Arial"/>
              <a:buNone/>
            </a:pPr>
            <a:endParaRPr sz="2800" dirty="0"/>
          </a:p>
          <a:p>
            <a:pPr marL="514350" lvl="0" indent="-514350" algn="l" rtl="0">
              <a:lnSpc>
                <a:spcPct val="90000"/>
              </a:lnSpc>
              <a:spcBef>
                <a:spcPts val="1000"/>
              </a:spcBef>
              <a:spcAft>
                <a:spcPts val="0"/>
              </a:spcAft>
              <a:buClr>
                <a:srgbClr val="333333"/>
              </a:buClr>
              <a:buSzPts val="2800"/>
              <a:buFont typeface="Arial"/>
              <a:buAutoNum type="arabicPeriod"/>
            </a:pPr>
            <a:r>
              <a:rPr lang="en-US" sz="2800" dirty="0"/>
              <a:t>Apply conflict management strategies.</a:t>
            </a:r>
            <a:endParaRPr dirty="0"/>
          </a:p>
          <a:p>
            <a:pPr marL="0" lvl="0" indent="0" algn="l" rtl="0">
              <a:lnSpc>
                <a:spcPct val="90000"/>
              </a:lnSpc>
              <a:spcBef>
                <a:spcPts val="1000"/>
              </a:spcBef>
              <a:spcAft>
                <a:spcPts val="0"/>
              </a:spcAft>
              <a:buClr>
                <a:srgbClr val="333333"/>
              </a:buClr>
              <a:buSzPts val="2800"/>
              <a:buNone/>
            </a:pPr>
            <a:endParaRPr sz="2800" b="1" dirty="0"/>
          </a:p>
          <a:p>
            <a:pPr marL="342900" lvl="0" indent="-165100" algn="l" rtl="0">
              <a:lnSpc>
                <a:spcPct val="90000"/>
              </a:lnSpc>
              <a:spcBef>
                <a:spcPts val="1000"/>
              </a:spcBef>
              <a:spcAft>
                <a:spcPts val="0"/>
              </a:spcAft>
              <a:buClr>
                <a:srgbClr val="333333"/>
              </a:buClr>
              <a:buSzPts val="2800"/>
              <a:buFont typeface="Arial"/>
              <a:buNone/>
            </a:pPr>
            <a:endParaRPr sz="2800" b="1" dirty="0"/>
          </a:p>
          <a:p>
            <a:pPr marL="0" lvl="0" indent="0" algn="l" rtl="0">
              <a:lnSpc>
                <a:spcPct val="90000"/>
              </a:lnSpc>
              <a:spcBef>
                <a:spcPts val="1000"/>
              </a:spcBef>
              <a:spcAft>
                <a:spcPts val="0"/>
              </a:spcAft>
              <a:buClr>
                <a:srgbClr val="333333"/>
              </a:buClr>
              <a:buSzPts val="2800"/>
              <a:buNone/>
            </a:pPr>
            <a:endParaRPr sz="2800" dirty="0"/>
          </a:p>
          <a:p>
            <a:pPr marL="0" lvl="0" indent="0" algn="l" rtl="0">
              <a:lnSpc>
                <a:spcPct val="90000"/>
              </a:lnSpc>
              <a:spcBef>
                <a:spcPts val="1000"/>
              </a:spcBef>
              <a:spcAft>
                <a:spcPts val="0"/>
              </a:spcAft>
              <a:buClr>
                <a:srgbClr val="333333"/>
              </a:buClr>
              <a:buSzPts val="2800"/>
              <a:buNone/>
            </a:pPr>
            <a:endParaRPr sz="2800" dirty="0"/>
          </a:p>
        </p:txBody>
      </p:sp>
      <p:sp>
        <p:nvSpPr>
          <p:cNvPr id="509" name="Google Shape;509;p4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10" name="Google Shape;510;p41"/>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2"/>
          <p:cNvSpPr txBox="1">
            <a:spLocks noGrp="1"/>
          </p:cNvSpPr>
          <p:nvPr>
            <p:ph type="title"/>
          </p:nvPr>
        </p:nvSpPr>
        <p:spPr>
          <a:xfrm>
            <a:off x="118533" y="1"/>
            <a:ext cx="10025211"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INTRODUCTION</a:t>
            </a:r>
            <a:endParaRPr/>
          </a:p>
        </p:txBody>
      </p:sp>
      <p:sp>
        <p:nvSpPr>
          <p:cNvPr id="517" name="Google Shape;517;p42"/>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dirty="0"/>
          </a:p>
          <a:p>
            <a:pPr marL="342900" lvl="0" indent="-165100" algn="l" rtl="0">
              <a:lnSpc>
                <a:spcPct val="90000"/>
              </a:lnSpc>
              <a:spcBef>
                <a:spcPts val="1000"/>
              </a:spcBef>
              <a:spcAft>
                <a:spcPts val="0"/>
              </a:spcAft>
              <a:buClr>
                <a:srgbClr val="333333"/>
              </a:buClr>
              <a:buSzPts val="2800"/>
              <a:buNone/>
            </a:pPr>
            <a:endParaRPr sz="2800" b="1" dirty="0"/>
          </a:p>
          <a:p>
            <a:pPr marL="342900" lvl="0" indent="-165100" algn="l" rtl="0">
              <a:lnSpc>
                <a:spcPct val="90000"/>
              </a:lnSpc>
              <a:spcBef>
                <a:spcPts val="1000"/>
              </a:spcBef>
              <a:spcAft>
                <a:spcPts val="0"/>
              </a:spcAft>
              <a:buClr>
                <a:srgbClr val="333333"/>
              </a:buClr>
              <a:buSzPts val="2800"/>
              <a:buFont typeface="Arial"/>
              <a:buNone/>
            </a:pPr>
            <a:endParaRPr sz="2800" b="1" dirty="0"/>
          </a:p>
          <a:p>
            <a:pPr marL="0" lvl="0" indent="0" algn="l" rtl="0">
              <a:lnSpc>
                <a:spcPct val="90000"/>
              </a:lnSpc>
              <a:spcBef>
                <a:spcPts val="1000"/>
              </a:spcBef>
              <a:spcAft>
                <a:spcPts val="0"/>
              </a:spcAft>
              <a:buClr>
                <a:srgbClr val="333333"/>
              </a:buClr>
              <a:buSzPts val="2800"/>
              <a:buNone/>
            </a:pPr>
            <a:endParaRPr sz="2800" dirty="0"/>
          </a:p>
          <a:p>
            <a:pPr marL="0" lvl="0" indent="0" algn="l" rtl="0">
              <a:lnSpc>
                <a:spcPct val="90000"/>
              </a:lnSpc>
              <a:spcBef>
                <a:spcPts val="1000"/>
              </a:spcBef>
              <a:spcAft>
                <a:spcPts val="0"/>
              </a:spcAft>
              <a:buClr>
                <a:srgbClr val="333333"/>
              </a:buClr>
              <a:buSzPts val="2800"/>
              <a:buNone/>
            </a:pPr>
            <a:endParaRPr sz="2800" dirty="0"/>
          </a:p>
        </p:txBody>
      </p:sp>
      <p:sp>
        <p:nvSpPr>
          <p:cNvPr id="518" name="Google Shape;518;p4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19" name="Google Shape;519;p42"/>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520" name="Google Shape;520;p42"/>
          <p:cNvSpPr txBox="1"/>
          <p:nvPr/>
        </p:nvSpPr>
        <p:spPr>
          <a:xfrm>
            <a:off x="1487422" y="2901400"/>
            <a:ext cx="9030885" cy="1323399"/>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4000" b="1" dirty="0">
                <a:solidFill>
                  <a:srgbClr val="4A86E3"/>
                </a:solidFill>
              </a:rPr>
              <a:t>Does your district have a DLP</a:t>
            </a:r>
          </a:p>
          <a:p>
            <a:pPr marL="0" marR="0" lvl="0" indent="0" algn="ctr" rtl="0">
              <a:spcBef>
                <a:spcPts val="0"/>
              </a:spcBef>
              <a:spcAft>
                <a:spcPts val="0"/>
              </a:spcAft>
              <a:buNone/>
            </a:pPr>
            <a:r>
              <a:rPr lang="en-US" sz="4000" b="1" dirty="0">
                <a:solidFill>
                  <a:srgbClr val="4A86E3"/>
                </a:solidFill>
                <a:latin typeface="Arial"/>
                <a:ea typeface="Arial"/>
                <a:cs typeface="Arial"/>
                <a:sym typeface="Arial"/>
              </a:rPr>
              <a:t>(District Leadership Plan)?</a:t>
            </a:r>
            <a:endParaRPr sz="2800" b="1" dirty="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3"/>
          <p:cNvSpPr txBox="1">
            <a:spLocks noGrp="1"/>
          </p:cNvSpPr>
          <p:nvPr>
            <p:ph type="title"/>
          </p:nvPr>
        </p:nvSpPr>
        <p:spPr>
          <a:xfrm>
            <a:off x="118533" y="1"/>
            <a:ext cx="10025211"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MANAGING DISTRICT FINANCES</a:t>
            </a:r>
            <a:endParaRPr/>
          </a:p>
        </p:txBody>
      </p:sp>
      <p:sp>
        <p:nvSpPr>
          <p:cNvPr id="527" name="Google Shape;527;p43"/>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528" name="Google Shape;528;p4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529" name="Google Shape;529;p43"/>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530" name="Google Shape;530;p43"/>
          <p:cNvSpPr txBox="1"/>
          <p:nvPr/>
        </p:nvSpPr>
        <p:spPr>
          <a:xfrm>
            <a:off x="1377694" y="3141515"/>
            <a:ext cx="9030885" cy="1323439"/>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4000" b="1">
                <a:solidFill>
                  <a:srgbClr val="4A86E3"/>
                </a:solidFill>
                <a:latin typeface="Arial"/>
                <a:ea typeface="Arial"/>
                <a:cs typeface="Arial"/>
                <a:sym typeface="Arial"/>
              </a:rPr>
              <a:t>How is your district’s budget prepared?</a:t>
            </a:r>
            <a:endParaRPr sz="2800" b="1">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txBox="1">
            <a:spLocks noGrp="1"/>
          </p:cNvSpPr>
          <p:nvPr>
            <p:ph type="title"/>
          </p:nvPr>
        </p:nvSpPr>
        <p:spPr>
          <a:xfrm>
            <a:off x="118533" y="1"/>
            <a:ext cx="10025211"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PLANNING FOR CONTINUITY</a:t>
            </a:r>
            <a:endParaRPr/>
          </a:p>
        </p:txBody>
      </p:sp>
      <p:sp>
        <p:nvSpPr>
          <p:cNvPr id="537" name="Google Shape;537;p44"/>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538" name="Google Shape;538;p4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39" name="Google Shape;539;p44"/>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540" name="Google Shape;540;p44"/>
          <p:cNvSpPr txBox="1"/>
          <p:nvPr/>
        </p:nvSpPr>
        <p:spPr>
          <a:xfrm>
            <a:off x="1487422" y="2769802"/>
            <a:ext cx="9030885" cy="255454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000" b="1">
                <a:solidFill>
                  <a:srgbClr val="4A86E3"/>
                </a:solidFill>
                <a:latin typeface="Arial"/>
                <a:ea typeface="Arial"/>
                <a:cs typeface="Arial"/>
                <a:sym typeface="Arial"/>
              </a:rPr>
              <a:t>Does your district have a succession plan for its leaders, including committee chairs, assistant governors &amp; governors?</a:t>
            </a:r>
            <a:endParaRPr sz="2800" b="1">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5"/>
          <p:cNvSpPr txBox="1">
            <a:spLocks noGrp="1"/>
          </p:cNvSpPr>
          <p:nvPr>
            <p:ph type="title"/>
          </p:nvPr>
        </p:nvSpPr>
        <p:spPr>
          <a:xfrm>
            <a:off x="118533" y="1"/>
            <a:ext cx="10025211"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MANAGING CONFLICT</a:t>
            </a:r>
            <a:endParaRPr/>
          </a:p>
        </p:txBody>
      </p:sp>
      <p:sp>
        <p:nvSpPr>
          <p:cNvPr id="547" name="Google Shape;547;p45"/>
          <p:cNvSpPr txBox="1">
            <a:spLocks noGrp="1"/>
          </p:cNvSpPr>
          <p:nvPr>
            <p:ph type="body" idx="1"/>
          </p:nvPr>
        </p:nvSpPr>
        <p:spPr>
          <a:xfrm>
            <a:off x="249766" y="1842052"/>
            <a:ext cx="11506199" cy="4410047"/>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rgbClr val="333333"/>
              </a:buClr>
              <a:buSzPts val="3200"/>
              <a:buFont typeface="Arial"/>
              <a:buNone/>
            </a:pPr>
            <a:endParaRPr sz="3200" b="1"/>
          </a:p>
          <a:p>
            <a:pPr marL="342900" lvl="0" indent="-16510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548" name="Google Shape;548;p4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49" name="Google Shape;549;p45"/>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
        <p:nvSpPr>
          <p:cNvPr id="550" name="Google Shape;550;p45"/>
          <p:cNvSpPr txBox="1"/>
          <p:nvPr/>
        </p:nvSpPr>
        <p:spPr>
          <a:xfrm>
            <a:off x="2065436" y="3077599"/>
            <a:ext cx="7874858" cy="1938952"/>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4000" b="1" dirty="0">
                <a:solidFill>
                  <a:srgbClr val="4A86E3"/>
                </a:solidFill>
                <a:latin typeface="Arial"/>
                <a:ea typeface="Arial"/>
                <a:cs typeface="Arial"/>
                <a:sym typeface="Arial"/>
              </a:rPr>
              <a:t>What are some types of conflict that you’ve </a:t>
            </a:r>
            <a:r>
              <a:rPr lang="en-US" sz="4000" b="1" dirty="0">
                <a:solidFill>
                  <a:srgbClr val="4A86E3"/>
                </a:solidFill>
              </a:rPr>
              <a:t>encountered in your own club or district?</a:t>
            </a:r>
            <a:endParaRPr sz="2800" b="1" dirty="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6"/>
          <p:cNvSpPr txBox="1">
            <a:spLocks noGrp="1"/>
          </p:cNvSpPr>
          <p:nvPr>
            <p:ph type="title"/>
          </p:nvPr>
        </p:nvSpPr>
        <p:spPr>
          <a:xfrm>
            <a:off x="-1" y="1"/>
            <a:ext cx="9848337"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dirty="0">
                <a:latin typeface="Arial"/>
                <a:ea typeface="Arial"/>
                <a:cs typeface="Arial"/>
                <a:sym typeface="Arial"/>
              </a:rPr>
              <a:t>ACTIVITY</a:t>
            </a:r>
            <a:r>
              <a:rPr lang="en-US" sz="3600" b="0" dirty="0">
                <a:latin typeface="Arial"/>
                <a:ea typeface="Arial"/>
                <a:cs typeface="Arial"/>
                <a:sym typeface="Arial"/>
              </a:rPr>
              <a:t>: </a:t>
            </a:r>
            <a:r>
              <a:rPr lang="en-US" sz="3600" dirty="0">
                <a:latin typeface="Arial"/>
                <a:ea typeface="Arial"/>
                <a:cs typeface="Arial"/>
                <a:sym typeface="Arial"/>
              </a:rPr>
              <a:t>Real Conflict!</a:t>
            </a:r>
            <a:endParaRPr sz="3600" dirty="0">
              <a:latin typeface="Arial"/>
              <a:ea typeface="Arial"/>
              <a:cs typeface="Arial"/>
              <a:sym typeface="Arial"/>
            </a:endParaRPr>
          </a:p>
        </p:txBody>
      </p:sp>
      <p:sp>
        <p:nvSpPr>
          <p:cNvPr id="557" name="Google Shape;557;p46"/>
          <p:cNvSpPr txBox="1">
            <a:spLocks noGrp="1"/>
          </p:cNvSpPr>
          <p:nvPr>
            <p:ph type="body" idx="1"/>
          </p:nvPr>
        </p:nvSpPr>
        <p:spPr>
          <a:xfrm>
            <a:off x="1350155" y="2397954"/>
            <a:ext cx="9491690" cy="3934674"/>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333333"/>
              </a:buClr>
              <a:buSzPts val="3200"/>
              <a:buChar char="•"/>
            </a:pPr>
            <a:r>
              <a:rPr lang="en-US" sz="3200" dirty="0"/>
              <a:t>2 lines, face each other 1 meter apart</a:t>
            </a:r>
          </a:p>
          <a:p>
            <a:pPr marL="228600" lvl="0" indent="-228600" algn="ctr" rtl="0">
              <a:lnSpc>
                <a:spcPct val="90000"/>
              </a:lnSpc>
              <a:spcBef>
                <a:spcPts val="0"/>
              </a:spcBef>
              <a:spcAft>
                <a:spcPts val="0"/>
              </a:spcAft>
              <a:buClr>
                <a:srgbClr val="333333"/>
              </a:buClr>
              <a:buSzPts val="3200"/>
              <a:buChar char="•"/>
            </a:pPr>
            <a:endParaRPr lang="en-US" sz="3200" dirty="0"/>
          </a:p>
          <a:p>
            <a:pPr marL="0" lvl="0" indent="0" algn="ctr" rtl="0">
              <a:lnSpc>
                <a:spcPct val="90000"/>
              </a:lnSpc>
              <a:spcBef>
                <a:spcPts val="0"/>
              </a:spcBef>
              <a:spcAft>
                <a:spcPts val="0"/>
              </a:spcAft>
              <a:buClr>
                <a:srgbClr val="333333"/>
              </a:buClr>
              <a:buSzPts val="3200"/>
              <a:buNone/>
            </a:pPr>
            <a:r>
              <a:rPr lang="en-US" sz="3200" b="1" dirty="0">
                <a:solidFill>
                  <a:srgbClr val="0070C0"/>
                </a:solidFill>
              </a:rPr>
              <a:t>TASK: Convince your partner to come over to your side</a:t>
            </a:r>
          </a:p>
          <a:p>
            <a:pPr marL="228600" lvl="0" indent="-228600" algn="ctr" rtl="0">
              <a:lnSpc>
                <a:spcPct val="90000"/>
              </a:lnSpc>
              <a:spcBef>
                <a:spcPts val="0"/>
              </a:spcBef>
              <a:spcAft>
                <a:spcPts val="0"/>
              </a:spcAft>
              <a:buClr>
                <a:srgbClr val="333333"/>
              </a:buClr>
              <a:buSzPts val="3200"/>
              <a:buChar char="•"/>
            </a:pPr>
            <a:endParaRPr lang="en-US" sz="3200" dirty="0"/>
          </a:p>
          <a:p>
            <a:pPr marL="228600" lvl="0" indent="-228600" algn="ctr" rtl="0">
              <a:lnSpc>
                <a:spcPct val="90000"/>
              </a:lnSpc>
              <a:spcBef>
                <a:spcPts val="0"/>
              </a:spcBef>
              <a:spcAft>
                <a:spcPts val="0"/>
              </a:spcAft>
              <a:buClr>
                <a:srgbClr val="333333"/>
              </a:buClr>
              <a:buSzPts val="3200"/>
              <a:buChar char="•"/>
            </a:pPr>
            <a:r>
              <a:rPr lang="en-US" sz="3200" dirty="0"/>
              <a:t>NO Touching!</a:t>
            </a:r>
          </a:p>
          <a:p>
            <a:pPr marL="228600" lvl="0" indent="-228600" algn="ctr" rtl="0">
              <a:lnSpc>
                <a:spcPct val="90000"/>
              </a:lnSpc>
              <a:spcBef>
                <a:spcPts val="0"/>
              </a:spcBef>
              <a:spcAft>
                <a:spcPts val="0"/>
              </a:spcAft>
              <a:buClr>
                <a:srgbClr val="333333"/>
              </a:buClr>
              <a:buSzPts val="3200"/>
              <a:buChar char="•"/>
            </a:pPr>
            <a:r>
              <a:rPr lang="en-US" sz="3200" dirty="0"/>
              <a:t>All else allowed… bribery, pleading, </a:t>
            </a:r>
            <a:r>
              <a:rPr lang="en-US" sz="3200" dirty="0" err="1"/>
              <a:t>etc</a:t>
            </a:r>
            <a:r>
              <a:rPr lang="en-US" sz="3200" dirty="0"/>
              <a:t>!</a:t>
            </a:r>
            <a:endParaRPr dirty="0"/>
          </a:p>
          <a:p>
            <a:pPr marL="228600" lvl="0" indent="-25400" algn="ctr" rtl="0">
              <a:lnSpc>
                <a:spcPct val="90000"/>
              </a:lnSpc>
              <a:spcBef>
                <a:spcPts val="1000"/>
              </a:spcBef>
              <a:spcAft>
                <a:spcPts val="0"/>
              </a:spcAft>
              <a:buClr>
                <a:srgbClr val="333333"/>
              </a:buClr>
              <a:buSzPts val="3200"/>
              <a:buNone/>
            </a:pPr>
            <a:endParaRPr sz="3200" dirty="0"/>
          </a:p>
          <a:p>
            <a:pPr marL="228600" lvl="0" indent="-25400" algn="ctr" rtl="0">
              <a:lnSpc>
                <a:spcPct val="90000"/>
              </a:lnSpc>
              <a:spcBef>
                <a:spcPts val="1000"/>
              </a:spcBef>
              <a:spcAft>
                <a:spcPts val="0"/>
              </a:spcAft>
              <a:buClr>
                <a:srgbClr val="333333"/>
              </a:buClr>
              <a:buSzPts val="3200"/>
              <a:buNone/>
            </a:pPr>
            <a:endParaRPr sz="3200" dirty="0"/>
          </a:p>
          <a:p>
            <a:pPr marL="0" lvl="0" indent="0" algn="ctr" rtl="0">
              <a:lnSpc>
                <a:spcPct val="90000"/>
              </a:lnSpc>
              <a:spcBef>
                <a:spcPts val="1000"/>
              </a:spcBef>
              <a:spcAft>
                <a:spcPts val="0"/>
              </a:spcAft>
              <a:buClr>
                <a:srgbClr val="333333"/>
              </a:buClr>
              <a:buSzPts val="3200"/>
              <a:buNone/>
            </a:pPr>
            <a:endParaRPr sz="3200" dirty="0"/>
          </a:p>
        </p:txBody>
      </p:sp>
      <p:sp>
        <p:nvSpPr>
          <p:cNvPr id="558" name="Google Shape;558;p4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559" name="Google Shape;559;p46"/>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47"/>
          <p:cNvPicPr preferRelativeResize="0"/>
          <p:nvPr/>
        </p:nvPicPr>
        <p:blipFill rotWithShape="1">
          <a:blip r:embed="rId3">
            <a:alphaModFix/>
          </a:blip>
          <a:srcRect/>
          <a:stretch/>
        </p:blipFill>
        <p:spPr>
          <a:xfrm>
            <a:off x="1197245" y="1977162"/>
            <a:ext cx="9074298" cy="4272287"/>
          </a:xfrm>
          <a:prstGeom prst="rect">
            <a:avLst/>
          </a:prstGeom>
          <a:noFill/>
          <a:ln>
            <a:noFill/>
          </a:ln>
        </p:spPr>
      </p:pic>
      <p:sp>
        <p:nvSpPr>
          <p:cNvPr id="566" name="Google Shape;566;p47"/>
          <p:cNvSpPr txBox="1"/>
          <p:nvPr/>
        </p:nvSpPr>
        <p:spPr>
          <a:xfrm>
            <a:off x="1197245" y="2572511"/>
            <a:ext cx="9207389" cy="22423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lt1"/>
                </a:solidFill>
                <a:latin typeface="Arial"/>
                <a:ea typeface="Arial"/>
                <a:cs typeface="Arial"/>
                <a:sym typeface="Arial"/>
              </a:rPr>
              <a:t>QUESTIONS / REFLECTIONS</a:t>
            </a:r>
            <a:endParaRPr/>
          </a:p>
          <a:p>
            <a:pPr marL="0" marR="0" lvl="0" indent="0" algn="ctr" rtl="0">
              <a:spcBef>
                <a:spcPts val="0"/>
              </a:spcBef>
              <a:spcAft>
                <a:spcPts val="0"/>
              </a:spcAft>
              <a:buNone/>
            </a:pPr>
            <a:r>
              <a:rPr lang="en-US" sz="4400" i="1">
                <a:solidFill>
                  <a:schemeClr val="lt1"/>
                </a:solidFill>
                <a:latin typeface="Arial Narrow"/>
                <a:ea typeface="Arial Narrow"/>
                <a:cs typeface="Arial Narrow"/>
                <a:sym typeface="Arial Narrow"/>
              </a:rPr>
              <a:t>See “Reflection” Questions on page 10</a:t>
            </a:r>
            <a:endParaRPr/>
          </a:p>
        </p:txBody>
      </p:sp>
      <p:sp>
        <p:nvSpPr>
          <p:cNvPr id="567" name="Google Shape;567;p4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8"/>
          <p:cNvSpPr txBox="1">
            <a:spLocks noGrp="1"/>
          </p:cNvSpPr>
          <p:nvPr>
            <p:ph type="body" idx="1"/>
          </p:nvPr>
        </p:nvSpPr>
        <p:spPr>
          <a:xfrm>
            <a:off x="296333" y="5646531"/>
            <a:ext cx="9733038" cy="6350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ct val="100000"/>
              <a:buNone/>
            </a:pPr>
            <a:r>
              <a:rPr lang="en-US" b="0">
                <a:latin typeface="Arial"/>
                <a:ea typeface="Arial"/>
                <a:cs typeface="Arial"/>
                <a:sym typeface="Arial"/>
              </a:rPr>
              <a:t>END OF DAY… SEE YOU TOMORROW!</a:t>
            </a:r>
            <a:endParaRPr/>
          </a:p>
        </p:txBody>
      </p:sp>
      <p:sp>
        <p:nvSpPr>
          <p:cNvPr id="573" name="Google Shape;573;p4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47</a:t>
            </a:fld>
            <a:endParaRPr>
              <a:solidFill>
                <a:schemeClr val="dk1"/>
              </a:solidFill>
            </a:endParaRPr>
          </a:p>
        </p:txBody>
      </p:sp>
      <p:pic>
        <p:nvPicPr>
          <p:cNvPr id="574" name="Google Shape;574;p48"/>
          <p:cNvPicPr preferRelativeResize="0"/>
          <p:nvPr/>
        </p:nvPicPr>
        <p:blipFill rotWithShape="1">
          <a:blip r:embed="rId3">
            <a:alphaModFix/>
          </a:blip>
          <a:srcRect/>
          <a:stretch/>
        </p:blipFill>
        <p:spPr>
          <a:xfrm>
            <a:off x="0" y="0"/>
            <a:ext cx="12192000" cy="50623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9"/>
          <p:cNvSpPr txBox="1">
            <a:spLocks noGrp="1"/>
          </p:cNvSpPr>
          <p:nvPr>
            <p:ph type="body" idx="1"/>
          </p:nvPr>
        </p:nvSpPr>
        <p:spPr>
          <a:xfrm>
            <a:off x="296333" y="5243814"/>
            <a:ext cx="9733038" cy="635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n-US"/>
              <a:t>COMMUNICATING FOR SUCCESS</a:t>
            </a:r>
            <a:endParaRPr/>
          </a:p>
        </p:txBody>
      </p:sp>
      <p:sp>
        <p:nvSpPr>
          <p:cNvPr id="580" name="Google Shape;580;p49"/>
          <p:cNvSpPr txBox="1">
            <a:spLocks noGrp="1"/>
          </p:cNvSpPr>
          <p:nvPr>
            <p:ph type="subTitle" idx="3"/>
          </p:nvPr>
        </p:nvSpPr>
        <p:spPr>
          <a:xfrm>
            <a:off x="305283" y="5799562"/>
            <a:ext cx="9733038" cy="4656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400"/>
              <a:buNone/>
            </a:pPr>
            <a:r>
              <a:rPr lang="en-US"/>
              <a:t>GNTS/GETS workbook page 11-12</a:t>
            </a:r>
            <a:endParaRPr/>
          </a:p>
          <a:p>
            <a:pPr marL="0" lvl="0" indent="0" algn="l" rtl="0">
              <a:lnSpc>
                <a:spcPct val="90000"/>
              </a:lnSpc>
              <a:spcBef>
                <a:spcPts val="1000"/>
              </a:spcBef>
              <a:spcAft>
                <a:spcPts val="0"/>
              </a:spcAft>
              <a:buClr>
                <a:srgbClr val="333333"/>
              </a:buClr>
              <a:buSzPts val="2400"/>
              <a:buNone/>
            </a:pPr>
            <a:r>
              <a:rPr lang="en-US"/>
              <a:t>Sue Goldsen &amp; Melissa Ward-Rathbun</a:t>
            </a:r>
            <a:endParaRPr/>
          </a:p>
        </p:txBody>
      </p:sp>
      <p:sp>
        <p:nvSpPr>
          <p:cNvPr id="581" name="Google Shape;581;p4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48</a:t>
            </a:fld>
            <a:endParaRPr>
              <a:solidFill>
                <a:schemeClr val="dk1"/>
              </a:solidFill>
            </a:endParaRPr>
          </a:p>
        </p:txBody>
      </p:sp>
      <p:pic>
        <p:nvPicPr>
          <p:cNvPr id="582" name="Google Shape;582;p49"/>
          <p:cNvPicPr preferRelativeResize="0"/>
          <p:nvPr/>
        </p:nvPicPr>
        <p:blipFill rotWithShape="1">
          <a:blip r:embed="rId3">
            <a:alphaModFix/>
          </a:blip>
          <a:srcRect/>
          <a:stretch/>
        </p:blipFill>
        <p:spPr>
          <a:xfrm>
            <a:off x="0" y="0"/>
            <a:ext cx="12192000" cy="5090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0"/>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LEARNING OBJECTIVES</a:t>
            </a:r>
            <a:endParaRPr/>
          </a:p>
        </p:txBody>
      </p:sp>
      <p:sp>
        <p:nvSpPr>
          <p:cNvPr id="588" name="Google Shape;588;p50"/>
          <p:cNvSpPr txBox="1">
            <a:spLocks noGrp="1"/>
          </p:cNvSpPr>
          <p:nvPr>
            <p:ph type="body" idx="1"/>
          </p:nvPr>
        </p:nvSpPr>
        <p:spPr>
          <a:xfrm>
            <a:off x="355601" y="1799997"/>
            <a:ext cx="11506199" cy="38369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33333"/>
              </a:buClr>
              <a:buSzPts val="2400"/>
              <a:buNone/>
            </a:pPr>
            <a:endParaRPr dirty="0"/>
          </a:p>
          <a:p>
            <a:pPr marL="0" lvl="0" indent="0" algn="l" rtl="0">
              <a:lnSpc>
                <a:spcPct val="90000"/>
              </a:lnSpc>
              <a:spcBef>
                <a:spcPts val="1000"/>
              </a:spcBef>
              <a:spcAft>
                <a:spcPts val="0"/>
              </a:spcAft>
              <a:buClr>
                <a:srgbClr val="333333"/>
              </a:buClr>
              <a:buSzPts val="3600"/>
              <a:buNone/>
            </a:pPr>
            <a:r>
              <a:rPr lang="en-US" sz="3600" dirty="0"/>
              <a:t>1.   Determine a strategy for monthly communications</a:t>
            </a:r>
            <a:endParaRPr dirty="0"/>
          </a:p>
          <a:p>
            <a:pPr marL="742950" lvl="0" indent="-742950" algn="l" rtl="0">
              <a:lnSpc>
                <a:spcPct val="90000"/>
              </a:lnSpc>
              <a:spcBef>
                <a:spcPts val="1000"/>
              </a:spcBef>
              <a:spcAft>
                <a:spcPts val="0"/>
              </a:spcAft>
              <a:buClr>
                <a:srgbClr val="333333"/>
              </a:buClr>
              <a:buSzPts val="3600"/>
              <a:buAutoNum type="arabicPeriod" startAt="2"/>
            </a:pPr>
            <a:r>
              <a:rPr lang="en-US" sz="3600" dirty="0"/>
              <a:t>Distinguish between messaging for Rotary   </a:t>
            </a:r>
            <a:br>
              <a:rPr lang="en-US" sz="3600" dirty="0"/>
            </a:br>
            <a:r>
              <a:rPr lang="en-US" sz="3600" dirty="0"/>
              <a:t>participants and the general public</a:t>
            </a:r>
            <a:endParaRPr dirty="0"/>
          </a:p>
        </p:txBody>
      </p:sp>
      <p:sp>
        <p:nvSpPr>
          <p:cNvPr id="589" name="Google Shape;589;p5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5"/>
          <p:cNvSpPr txBox="1">
            <a:spLocks noGrp="1"/>
          </p:cNvSpPr>
          <p:nvPr>
            <p:ph type="title"/>
          </p:nvPr>
        </p:nvSpPr>
        <p:spPr>
          <a:xfrm>
            <a:off x="525834" y="1"/>
            <a:ext cx="8994648" cy="1554480"/>
          </a:xfrm>
          <a:prstGeom prst="rect">
            <a:avLst/>
          </a:prstGeom>
          <a:noFill/>
          <a:ln>
            <a:noFill/>
          </a:ln>
        </p:spPr>
        <p:txBody>
          <a:bodyPr spcFirstLastPara="1" wrap="square" lIns="91425" tIns="0" rIns="91425" bIns="91425"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PARTICIPANT EXPECTATIONS</a:t>
            </a:r>
            <a:endParaRPr/>
          </a:p>
        </p:txBody>
      </p:sp>
      <p:sp>
        <p:nvSpPr>
          <p:cNvPr id="199" name="Google Shape;199;p5"/>
          <p:cNvSpPr txBox="1">
            <a:spLocks noGrp="1"/>
          </p:cNvSpPr>
          <p:nvPr>
            <p:ph type="body" idx="1"/>
          </p:nvPr>
        </p:nvSpPr>
        <p:spPr>
          <a:xfrm>
            <a:off x="580471" y="1820162"/>
            <a:ext cx="11492996" cy="48647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A86E3"/>
              </a:buClr>
              <a:buSzPts val="3200"/>
              <a:buNone/>
            </a:pPr>
            <a:r>
              <a:rPr lang="en-US" sz="3200" b="1" i="1" dirty="0">
                <a:solidFill>
                  <a:srgbClr val="4A86E3"/>
                </a:solidFill>
              </a:rPr>
              <a:t>We will work together with our fellow Learning to Lead participants to ensure the maximum benefit for </a:t>
            </a:r>
            <a:r>
              <a:rPr lang="en-US" sz="3200" b="1" i="1" dirty="0">
                <a:solidFill>
                  <a:schemeClr val="accent1">
                    <a:lumMod val="60000"/>
                    <a:lumOff val="40000"/>
                  </a:schemeClr>
                </a:solidFill>
              </a:rPr>
              <a:t>all</a:t>
            </a:r>
            <a:r>
              <a:rPr lang="en-US" sz="3200" b="1" i="1" dirty="0">
                <a:solidFill>
                  <a:srgbClr val="4A86E3"/>
                </a:solidFill>
              </a:rPr>
              <a:t>! </a:t>
            </a:r>
            <a:endParaRPr sz="3200" b="1" i="1" dirty="0">
              <a:solidFill>
                <a:srgbClr val="4A86E3"/>
              </a:solidFill>
            </a:endParaRPr>
          </a:p>
          <a:p>
            <a:pPr marL="0" lvl="0" indent="0" algn="l" rtl="0">
              <a:lnSpc>
                <a:spcPct val="90000"/>
              </a:lnSpc>
              <a:spcBef>
                <a:spcPts val="1000"/>
              </a:spcBef>
              <a:spcAft>
                <a:spcPts val="0"/>
              </a:spcAft>
              <a:buClr>
                <a:srgbClr val="333333"/>
              </a:buClr>
              <a:buSzPts val="1000"/>
              <a:buNone/>
            </a:pPr>
            <a:endParaRPr sz="1000" b="1" i="1">
              <a:solidFill>
                <a:srgbClr val="4A86E3"/>
              </a:solidFill>
            </a:endParaRPr>
          </a:p>
          <a:p>
            <a:pPr marL="0" lvl="0" indent="0" algn="l" rtl="0">
              <a:lnSpc>
                <a:spcPct val="90000"/>
              </a:lnSpc>
              <a:spcBef>
                <a:spcPts val="1000"/>
              </a:spcBef>
              <a:spcAft>
                <a:spcPts val="0"/>
              </a:spcAft>
              <a:buClr>
                <a:schemeClr val="dk1"/>
              </a:buClr>
              <a:buSzPts val="2800"/>
              <a:buNone/>
            </a:pPr>
            <a:r>
              <a:rPr lang="en-US" sz="2800" dirty="0">
                <a:solidFill>
                  <a:schemeClr val="dk1"/>
                </a:solidFill>
              </a:rPr>
              <a:t>We will...</a:t>
            </a:r>
            <a:endParaRPr dirty="0">
              <a:solidFill>
                <a:schemeClr val="dk1"/>
              </a:solidFill>
            </a:endParaRPr>
          </a:p>
          <a:p>
            <a:pPr marL="228600" lvl="0" indent="-228600" algn="l" rtl="0">
              <a:lnSpc>
                <a:spcPct val="90000"/>
              </a:lnSpc>
              <a:spcBef>
                <a:spcPts val="1000"/>
              </a:spcBef>
              <a:spcAft>
                <a:spcPts val="0"/>
              </a:spcAft>
              <a:buClr>
                <a:srgbClr val="333333"/>
              </a:buClr>
              <a:buSzPts val="2800"/>
              <a:buChar char="•"/>
            </a:pPr>
            <a:r>
              <a:rPr lang="en-US" sz="2800" dirty="0"/>
              <a:t>be prepared for each session, take notes in your Workbooks.</a:t>
            </a:r>
            <a:endParaRPr sz="2800" dirty="0"/>
          </a:p>
          <a:p>
            <a:pPr marL="228600" lvl="0" indent="-228600" algn="l" rtl="0">
              <a:lnSpc>
                <a:spcPct val="90000"/>
              </a:lnSpc>
              <a:spcBef>
                <a:spcPts val="1000"/>
              </a:spcBef>
              <a:spcAft>
                <a:spcPts val="0"/>
              </a:spcAft>
              <a:buClr>
                <a:srgbClr val="333333"/>
              </a:buClr>
              <a:buSzPts val="2800"/>
              <a:buChar char="•"/>
            </a:pPr>
            <a:r>
              <a:rPr lang="en-US" sz="2800" dirty="0"/>
              <a:t>remain engaged, listening carefully when others are speaking.</a:t>
            </a:r>
            <a:endParaRPr dirty="0"/>
          </a:p>
          <a:p>
            <a:pPr marL="228600" lvl="0" indent="-228600" algn="l" rtl="0">
              <a:lnSpc>
                <a:spcPct val="90000"/>
              </a:lnSpc>
              <a:spcBef>
                <a:spcPts val="1000"/>
              </a:spcBef>
              <a:spcAft>
                <a:spcPts val="0"/>
              </a:spcAft>
              <a:buClr>
                <a:srgbClr val="333333"/>
              </a:buClr>
              <a:buSzPts val="2800"/>
              <a:buChar char="•"/>
            </a:pPr>
            <a:r>
              <a:rPr lang="en-US" sz="2800" dirty="0"/>
              <a:t>when speaking, remain on topic and be brief to allow others to speak.</a:t>
            </a:r>
            <a:endParaRPr sz="2800" dirty="0"/>
          </a:p>
          <a:p>
            <a:pPr marL="228600" lvl="0" indent="-228600" algn="l" rtl="0">
              <a:lnSpc>
                <a:spcPct val="90000"/>
              </a:lnSpc>
              <a:spcBef>
                <a:spcPts val="1000"/>
              </a:spcBef>
              <a:spcAft>
                <a:spcPts val="0"/>
              </a:spcAft>
              <a:buClr>
                <a:srgbClr val="333333"/>
              </a:buClr>
              <a:buSzPts val="2800"/>
              <a:buChar char="•"/>
            </a:pPr>
            <a:r>
              <a:rPr lang="en-US" sz="2800" dirty="0"/>
              <a:t>be respectful of others at all times; encourage and motivate others.</a:t>
            </a:r>
            <a:endParaRPr dirty="0"/>
          </a:p>
          <a:p>
            <a:pPr marL="228600" lvl="0" indent="-228600" algn="l" rtl="0">
              <a:lnSpc>
                <a:spcPct val="90000"/>
              </a:lnSpc>
              <a:spcBef>
                <a:spcPts val="1000"/>
              </a:spcBef>
              <a:spcAft>
                <a:spcPts val="0"/>
              </a:spcAft>
              <a:buClr>
                <a:srgbClr val="333333"/>
              </a:buClr>
              <a:buSzPts val="2800"/>
              <a:buChar char="•"/>
            </a:pPr>
            <a:r>
              <a:rPr lang="en-US" sz="2800" dirty="0"/>
              <a:t>be open to new ideas; we are here to learn from each other.</a:t>
            </a:r>
            <a:endParaRPr dirty="0"/>
          </a:p>
          <a:p>
            <a:pPr marL="228600" lvl="0" indent="-228600" algn="l" rtl="0">
              <a:lnSpc>
                <a:spcPct val="90000"/>
              </a:lnSpc>
              <a:spcBef>
                <a:spcPts val="1000"/>
              </a:spcBef>
              <a:spcAft>
                <a:spcPts val="0"/>
              </a:spcAft>
              <a:buClr>
                <a:srgbClr val="333333"/>
              </a:buClr>
              <a:buSzPts val="2800"/>
              <a:buChar char="•"/>
            </a:pPr>
            <a:r>
              <a:rPr lang="en-US" sz="2800" dirty="0"/>
              <a:t>avoid distractions (silence your devices, no texting).</a:t>
            </a:r>
            <a:endParaRPr dirty="0"/>
          </a:p>
          <a:p>
            <a:pPr marL="228600" lvl="0" indent="-50800" algn="l" rtl="0">
              <a:lnSpc>
                <a:spcPct val="90000"/>
              </a:lnSpc>
              <a:spcBef>
                <a:spcPts val="1000"/>
              </a:spcBef>
              <a:spcAft>
                <a:spcPts val="0"/>
              </a:spcAft>
              <a:buClr>
                <a:srgbClr val="333333"/>
              </a:buClr>
              <a:buSzPts val="2800"/>
              <a:buFont typeface="Arial"/>
              <a:buNone/>
            </a:pPr>
            <a:endParaRPr sz="2800"/>
          </a:p>
          <a:p>
            <a:pPr marL="228600" lvl="0" indent="-50800" algn="l" rtl="0">
              <a:lnSpc>
                <a:spcPct val="90000"/>
              </a:lnSpc>
              <a:spcBef>
                <a:spcPts val="1000"/>
              </a:spcBef>
              <a:spcAft>
                <a:spcPts val="0"/>
              </a:spcAft>
              <a:buClr>
                <a:srgbClr val="333333"/>
              </a:buClr>
              <a:buSzPts val="2800"/>
              <a:buNone/>
            </a:pPr>
            <a:endParaRPr sz="2800"/>
          </a:p>
          <a:p>
            <a:pPr marL="342900" lvl="0" indent="-165100" algn="l" rtl="0">
              <a:lnSpc>
                <a:spcPct val="90000"/>
              </a:lnSpc>
              <a:spcBef>
                <a:spcPts val="1000"/>
              </a:spcBef>
              <a:spcAft>
                <a:spcPts val="0"/>
              </a:spcAft>
              <a:buClr>
                <a:srgbClr val="333333"/>
              </a:buClr>
              <a:buSzPts val="2800"/>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200" name="Google Shape;200;p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201" name="Google Shape;201;p5"/>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199">
                                            <p:txEl>
                                              <p:pRg st="0" end="0"/>
                                            </p:txEl>
                                          </p:spTgt>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99">
                                            <p:txEl>
                                              <p:pRg st="1" end="1"/>
                                            </p:txEl>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99">
                                            <p:txEl>
                                              <p:pRg st="2" end="2"/>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199">
                                            <p:txEl>
                                              <p:pRg st="3" end="3"/>
                                            </p:txEl>
                                          </p:spTgt>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99">
                                            <p:txEl>
                                              <p:pRg st="4" end="4"/>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199">
                                            <p:txEl>
                                              <p:pRg st="5" end="5"/>
                                            </p:txEl>
                                          </p:spTgt>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199">
                                            <p:txEl>
                                              <p:pRg st="6" end="6"/>
                                            </p:txEl>
                                          </p:spTgt>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199">
                                            <p:txEl>
                                              <p:pRg st="7" end="7"/>
                                            </p:txEl>
                                          </p:spTgt>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9">
                                            <p:txEl>
                                              <p:pRg st="8" end="8"/>
                                            </p:txEl>
                                          </p:spTgt>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199">
                                            <p:txEl>
                                              <p:pRg st="9" end="9"/>
                                            </p:txEl>
                                          </p:spTgt>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199">
                                            <p:txEl>
                                              <p:pRg st="10" end="10"/>
                                            </p:txEl>
                                          </p:spTgt>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199">
                                            <p:txEl>
                                              <p:pRg st="11" end="11"/>
                                            </p:txEl>
                                          </p:spTgt>
                                        </p:tgtEl>
                                        <p:attrNameLst>
                                          <p:attrName>style.visibility</p:attrName>
                                        </p:attrNameLst>
                                      </p:cBhvr>
                                      <p:to>
                                        <p:strVal val="visible"/>
                                      </p:to>
                                    </p:set>
                                  </p:childTnLst>
                                </p:cTn>
                              </p:par>
                              <p:par>
                                <p:cTn id="29" presetID="1" presetClass="entr" presetSubtype="0" fill="hold" nodeType="withEffect">
                                  <p:stCondLst>
                                    <p:cond delay="1000"/>
                                  </p:stCondLst>
                                  <p:childTnLst>
                                    <p:set>
                                      <p:cBhvr>
                                        <p:cTn id="30" dur="1" fill="hold">
                                          <p:stCondLst>
                                            <p:cond delay="0"/>
                                          </p:stCondLst>
                                        </p:cTn>
                                        <p:tgtEl>
                                          <p:spTgt spid="199">
                                            <p:txEl>
                                              <p:pRg st="12" end="12"/>
                                            </p:txEl>
                                          </p:spTgt>
                                        </p:tgtEl>
                                        <p:attrNameLst>
                                          <p:attrName>style.visibility</p:attrName>
                                        </p:attrNameLst>
                                      </p:cBhvr>
                                      <p:to>
                                        <p:strVal val="visible"/>
                                      </p:to>
                                    </p:set>
                                  </p:childTnLst>
                                </p:cTn>
                              </p:par>
                              <p:par>
                                <p:cTn id="31" presetID="1" presetClass="entr" presetSubtype="0" fill="hold" nodeType="withEffect">
                                  <p:stCondLst>
                                    <p:cond delay="1000"/>
                                  </p:stCondLst>
                                  <p:childTnLst>
                                    <p:set>
                                      <p:cBhvr>
                                        <p:cTn id="32" dur="1" fill="hold">
                                          <p:stCondLst>
                                            <p:cond delay="0"/>
                                          </p:stCondLst>
                                        </p:cTn>
                                        <p:tgtEl>
                                          <p:spTgt spid="1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1"/>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OPENING QUESTION</a:t>
            </a:r>
            <a:endParaRPr/>
          </a:p>
        </p:txBody>
      </p:sp>
      <p:sp>
        <p:nvSpPr>
          <p:cNvPr id="595" name="Google Shape;595;p51"/>
          <p:cNvSpPr txBox="1">
            <a:spLocks noGrp="1"/>
          </p:cNvSpPr>
          <p:nvPr>
            <p:ph type="body" idx="1"/>
          </p:nvPr>
        </p:nvSpPr>
        <p:spPr>
          <a:xfrm>
            <a:off x="359270" y="2310202"/>
            <a:ext cx="11388436" cy="3836989"/>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333333"/>
              </a:buClr>
              <a:buSzPts val="4000"/>
              <a:buFont typeface="Noto Sans Symbols"/>
              <a:buChar char="∙"/>
            </a:pPr>
            <a:r>
              <a:rPr lang="en-US" sz="4000">
                <a:latin typeface="Georgia"/>
                <a:ea typeface="Georgia"/>
                <a:cs typeface="Georgia"/>
                <a:sym typeface="Georgia"/>
              </a:rPr>
              <a:t>What is the most memorable district communication that you’ve ever seen? </a:t>
            </a:r>
            <a:endParaRPr/>
          </a:p>
          <a:p>
            <a:pPr marL="342900" marR="0" lvl="0" indent="-88900" algn="l" rtl="0">
              <a:lnSpc>
                <a:spcPct val="90000"/>
              </a:lnSpc>
              <a:spcBef>
                <a:spcPts val="300"/>
              </a:spcBef>
              <a:spcAft>
                <a:spcPts val="0"/>
              </a:spcAft>
              <a:buClr>
                <a:srgbClr val="333333"/>
              </a:buClr>
              <a:buSzPts val="4000"/>
              <a:buFont typeface="Noto Sans Symbols"/>
              <a:buNone/>
            </a:pPr>
            <a:endParaRPr sz="4000">
              <a:latin typeface="Georgia"/>
              <a:ea typeface="Georgia"/>
              <a:cs typeface="Georgia"/>
              <a:sym typeface="Georgia"/>
            </a:endParaRPr>
          </a:p>
          <a:p>
            <a:pPr marL="342900" marR="0" lvl="0" indent="-88900" algn="l" rtl="0">
              <a:lnSpc>
                <a:spcPct val="90000"/>
              </a:lnSpc>
              <a:spcBef>
                <a:spcPts val="300"/>
              </a:spcBef>
              <a:spcAft>
                <a:spcPts val="0"/>
              </a:spcAft>
              <a:buClr>
                <a:srgbClr val="333333"/>
              </a:buClr>
              <a:buSzPts val="4000"/>
              <a:buFont typeface="Noto Sans Symbols"/>
              <a:buNone/>
            </a:pPr>
            <a:endParaRPr sz="4000">
              <a:latin typeface="Georgia"/>
              <a:ea typeface="Georgia"/>
              <a:cs typeface="Georgia"/>
              <a:sym typeface="Georgia"/>
            </a:endParaRPr>
          </a:p>
          <a:p>
            <a:pPr marL="0" marR="0" lvl="0" indent="0" algn="l" rtl="0">
              <a:lnSpc>
                <a:spcPct val="90000"/>
              </a:lnSpc>
              <a:spcBef>
                <a:spcPts val="300"/>
              </a:spcBef>
              <a:spcAft>
                <a:spcPts val="0"/>
              </a:spcAft>
              <a:buClr>
                <a:srgbClr val="333333"/>
              </a:buClr>
              <a:buSzPts val="4000"/>
              <a:buNone/>
            </a:pPr>
            <a:r>
              <a:rPr lang="en-US" sz="4000">
                <a:latin typeface="Georgia"/>
                <a:ea typeface="Georgia"/>
                <a:cs typeface="Georgia"/>
                <a:sym typeface="Georgia"/>
              </a:rPr>
              <a:t>   What made it appealing?</a:t>
            </a:r>
            <a:endParaRPr sz="4000">
              <a:latin typeface="Times New Roman"/>
              <a:ea typeface="Times New Roman"/>
              <a:cs typeface="Times New Roman"/>
              <a:sym typeface="Times New Roman"/>
            </a:endParaRPr>
          </a:p>
          <a:p>
            <a:pPr marL="0" lvl="0" indent="0" algn="l" rtl="0">
              <a:lnSpc>
                <a:spcPct val="90000"/>
              </a:lnSpc>
              <a:spcBef>
                <a:spcPts val="1300"/>
              </a:spcBef>
              <a:spcAft>
                <a:spcPts val="0"/>
              </a:spcAft>
              <a:buClr>
                <a:srgbClr val="333333"/>
              </a:buClr>
              <a:buSzPts val="2400"/>
              <a:buNone/>
            </a:pPr>
            <a:endParaRPr/>
          </a:p>
          <a:p>
            <a:pPr marL="0" lvl="0" indent="0" algn="l" rtl="0">
              <a:lnSpc>
                <a:spcPct val="90000"/>
              </a:lnSpc>
              <a:spcBef>
                <a:spcPts val="1000"/>
              </a:spcBef>
              <a:spcAft>
                <a:spcPts val="0"/>
              </a:spcAft>
              <a:buClr>
                <a:srgbClr val="333333"/>
              </a:buClr>
              <a:buSzPts val="2800"/>
              <a:buNone/>
            </a:pPr>
            <a:endParaRPr sz="2800"/>
          </a:p>
          <a:p>
            <a:pPr marL="173038" lvl="0" indent="-173038" algn="l" rtl="0">
              <a:lnSpc>
                <a:spcPct val="90000"/>
              </a:lnSpc>
              <a:spcBef>
                <a:spcPts val="1000"/>
              </a:spcBef>
              <a:spcAft>
                <a:spcPts val="0"/>
              </a:spcAft>
              <a:buClr>
                <a:srgbClr val="333333"/>
              </a:buClr>
              <a:buSzPts val="2400"/>
              <a:buNone/>
            </a:pPr>
            <a:endParaRPr/>
          </a:p>
        </p:txBody>
      </p:sp>
      <p:sp>
        <p:nvSpPr>
          <p:cNvPr id="596" name="Google Shape;596;p5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Discussion Question</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59270" y="2310202"/>
            <a:ext cx="11388436" cy="4432228"/>
          </a:xfrm>
        </p:spPr>
        <p:txBody>
          <a:bodyPr>
            <a:normAutofit fontScale="92500" lnSpcReduction="10000"/>
          </a:bodyPr>
          <a:lstStyle/>
          <a:p>
            <a:pPr marL="342900" marR="0" lvl="0" indent="-342900">
              <a:lnSpc>
                <a:spcPct val="100000"/>
              </a:lnSpc>
              <a:spcBef>
                <a:spcPts val="0"/>
              </a:spcBef>
              <a:spcAft>
                <a:spcPts val="100"/>
              </a:spcAft>
              <a:buFont typeface="Symbol" panose="05050102010706020507" pitchFamily="18" charset="2"/>
              <a:buChar char=""/>
              <a:tabLst>
                <a:tab pos="457200" algn="l"/>
                <a:tab pos="457200" algn="l"/>
              </a:tabLst>
            </a:pPr>
            <a:r>
              <a:rPr lang="en-US" sz="3600" b="1" dirty="0">
                <a:effectLst/>
                <a:latin typeface="+mn-lt"/>
                <a:ea typeface="Batang" panose="02030600000101010101" pitchFamily="18" charset="-127"/>
                <a:cs typeface="Calibri" panose="020F0502020204030204" pitchFamily="34" charset="0"/>
              </a:rPr>
              <a:t>What kinds of messages do you expect to send to clubs in the coming year? How will you know that club members are listening?</a:t>
            </a:r>
          </a:p>
          <a:p>
            <a:pPr marL="342900" marR="0" lvl="0" indent="-342900">
              <a:lnSpc>
                <a:spcPct val="100000"/>
              </a:lnSpc>
              <a:spcBef>
                <a:spcPts val="0"/>
              </a:spcBef>
              <a:spcAft>
                <a:spcPts val="100"/>
              </a:spcAft>
              <a:buFont typeface="Symbol" panose="05050102010706020507" pitchFamily="18" charset="2"/>
              <a:buChar char=""/>
              <a:tabLst>
                <a:tab pos="457200" algn="l"/>
                <a:tab pos="457200" algn="l"/>
              </a:tabLst>
            </a:pPr>
            <a:r>
              <a:rPr lang="en-US" sz="3600" b="1" dirty="0">
                <a:effectLst/>
                <a:latin typeface="+mn-lt"/>
                <a:ea typeface="Batang" panose="02030600000101010101" pitchFamily="18" charset="-127"/>
                <a:cs typeface="Calibri" panose="020F0502020204030204" pitchFamily="34" charset="0"/>
              </a:rPr>
              <a:t>What </a:t>
            </a:r>
            <a:r>
              <a:rPr lang="en-US" sz="3600" b="1" dirty="0">
                <a:effectLst/>
                <a:latin typeface="+mj-lt"/>
                <a:ea typeface="Batang" panose="02030600000101010101" pitchFamily="18" charset="-127"/>
                <a:cs typeface="Calibri" panose="020F0502020204030204" pitchFamily="34" charset="0"/>
              </a:rPr>
              <a:t>information</a:t>
            </a:r>
            <a:r>
              <a:rPr lang="en-US" sz="3600" b="1" dirty="0">
                <a:effectLst/>
                <a:latin typeface="+mn-lt"/>
                <a:ea typeface="Batang" panose="02030600000101010101" pitchFamily="18" charset="-127"/>
                <a:cs typeface="Calibri" panose="020F0502020204030204" pitchFamily="34" charset="0"/>
              </a:rPr>
              <a:t> might you hear from club members that you’ll want to convey to a larger audience? How will you indicate that you are listening to club members?</a:t>
            </a:r>
          </a:p>
          <a:p>
            <a:pPr marL="342900" marR="0" lvl="0" indent="-342900">
              <a:lnSpc>
                <a:spcPct val="100000"/>
              </a:lnSpc>
              <a:spcBef>
                <a:spcPts val="0"/>
              </a:spcBef>
              <a:spcAft>
                <a:spcPts val="100"/>
              </a:spcAft>
              <a:buFont typeface="Symbol" panose="05050102010706020507" pitchFamily="18" charset="2"/>
              <a:buChar char=""/>
              <a:tabLst>
                <a:tab pos="457200" algn="l"/>
                <a:tab pos="457200" algn="l"/>
              </a:tabLst>
            </a:pPr>
            <a:r>
              <a:rPr lang="en-US" sz="3600" b="1" dirty="0">
                <a:effectLst/>
                <a:latin typeface="+mn-lt"/>
                <a:ea typeface="Batang" panose="02030600000101010101" pitchFamily="18" charset="-127"/>
                <a:cs typeface="Calibri" panose="020F0502020204030204" pitchFamily="34" charset="0"/>
              </a:rPr>
              <a:t>What new ideas do you have for your district’s communication methods? </a:t>
            </a:r>
          </a:p>
          <a:p>
            <a:pPr marL="0" lvl="0" indent="0">
              <a:buNone/>
            </a:pPr>
            <a:endParaRPr lang="en-US" dirty="0"/>
          </a:p>
          <a:p>
            <a:pPr marL="0" indent="0">
              <a:buNone/>
            </a:pPr>
            <a:endParaRPr lang="en-US" sz="2800" dirty="0"/>
          </a:p>
          <a:p>
            <a:pPr marL="173038" indent="-173038">
              <a:buNone/>
            </a:pPr>
            <a:endParaRPr lang="en-US" dirty="0"/>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51</a:t>
            </a:fld>
            <a:endParaRPr lang="en-US" dirty="0"/>
          </a:p>
        </p:txBody>
      </p:sp>
    </p:spTree>
    <p:custDataLst>
      <p:tags r:id="rId1"/>
    </p:custDataLst>
    <p:extLst>
      <p:ext uri="{BB962C8B-B14F-4D97-AF65-F5344CB8AC3E}">
        <p14:creationId xmlns:p14="http://schemas.microsoft.com/office/powerpoint/2010/main" val="284026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2"/>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ACTIVITY INSTRUCTIONS</a:t>
            </a:r>
            <a:endParaRPr dirty="0"/>
          </a:p>
        </p:txBody>
      </p:sp>
      <p:sp>
        <p:nvSpPr>
          <p:cNvPr id="602" name="Google Shape;602;p52"/>
          <p:cNvSpPr txBox="1">
            <a:spLocks noGrp="1"/>
          </p:cNvSpPr>
          <p:nvPr>
            <p:ph type="body" idx="1"/>
          </p:nvPr>
        </p:nvSpPr>
        <p:spPr>
          <a:xfrm>
            <a:off x="342900" y="2026497"/>
            <a:ext cx="11506199" cy="471593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33333"/>
              </a:buClr>
              <a:buSzPts val="2800"/>
              <a:buChar char="•"/>
            </a:pPr>
            <a:r>
              <a:rPr lang="en-US" sz="4400" b="1" dirty="0"/>
              <a:t>Respond to one of the three questions in their workbooks. 3-5 minutes.</a:t>
            </a:r>
            <a:endParaRPr sz="4400" b="1" dirty="0"/>
          </a:p>
          <a:p>
            <a:pPr marL="228600" lvl="0" indent="-228600" algn="l" rtl="0">
              <a:lnSpc>
                <a:spcPct val="90000"/>
              </a:lnSpc>
              <a:spcBef>
                <a:spcPts val="1000"/>
              </a:spcBef>
              <a:spcAft>
                <a:spcPts val="0"/>
              </a:spcAft>
              <a:buClr>
                <a:srgbClr val="333333"/>
              </a:buClr>
              <a:buSzPts val="2800"/>
              <a:buChar char="•"/>
            </a:pPr>
            <a:r>
              <a:rPr lang="en-US" sz="4400" b="1" dirty="0"/>
              <a:t>Partner with another district to briefly discuss your message and what makes it motivational or a call to action. </a:t>
            </a:r>
            <a:endParaRPr sz="4400" b="1" dirty="0"/>
          </a:p>
          <a:p>
            <a:pPr marL="228600" lvl="0" indent="-228600" algn="l" rtl="0">
              <a:lnSpc>
                <a:spcPct val="90000"/>
              </a:lnSpc>
              <a:spcBef>
                <a:spcPts val="1000"/>
              </a:spcBef>
              <a:spcAft>
                <a:spcPts val="0"/>
              </a:spcAft>
              <a:buClr>
                <a:srgbClr val="333333"/>
              </a:buClr>
              <a:buSzPts val="2800"/>
              <a:buChar char="•"/>
            </a:pPr>
            <a:r>
              <a:rPr lang="en-US" sz="4400" b="1" dirty="0"/>
              <a:t>Share your partner’s response with the group</a:t>
            </a:r>
            <a:endParaRPr sz="4400" b="1" dirty="0"/>
          </a:p>
        </p:txBody>
      </p:sp>
      <p:sp>
        <p:nvSpPr>
          <p:cNvPr id="603" name="Google Shape;603;p5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29AA-DAB4-AB4A-8768-9FD83876230A}"/>
              </a:ext>
            </a:extLst>
          </p:cNvPr>
          <p:cNvSpPr>
            <a:spLocks noGrp="1"/>
          </p:cNvSpPr>
          <p:nvPr>
            <p:ph type="title"/>
          </p:nvPr>
        </p:nvSpPr>
        <p:spPr/>
        <p:txBody>
          <a:bodyPr/>
          <a:lstStyle/>
          <a:p>
            <a:r>
              <a:rPr lang="en-US" dirty="0"/>
              <a:t>Building a Rotary Community</a:t>
            </a:r>
          </a:p>
        </p:txBody>
      </p:sp>
      <p:sp>
        <p:nvSpPr>
          <p:cNvPr id="3" name="Text Placeholder 2">
            <a:extLst>
              <a:ext uri="{FF2B5EF4-FFF2-40B4-BE49-F238E27FC236}">
                <a16:creationId xmlns:a16="http://schemas.microsoft.com/office/drawing/2014/main" id="{717EA760-7B90-8443-8218-A29DC705C3FA}"/>
              </a:ext>
            </a:extLst>
          </p:cNvPr>
          <p:cNvSpPr>
            <a:spLocks noGrp="1"/>
          </p:cNvSpPr>
          <p:nvPr>
            <p:ph type="body" idx="1"/>
          </p:nvPr>
        </p:nvSpPr>
        <p:spPr/>
        <p:txBody>
          <a:bodyPr/>
          <a:lstStyle/>
          <a:p>
            <a:pPr marL="76200" indent="0">
              <a:buNone/>
            </a:pPr>
            <a:r>
              <a:rPr lang="en-US" sz="4800" b="1" dirty="0">
                <a:effectLst/>
                <a:latin typeface="+mn-lt"/>
                <a:ea typeface="Times New Roman" panose="02020603050405020304" pitchFamily="18" charset="0"/>
              </a:rPr>
              <a:t>Would the communication you started developing appeal to people in your community who don’t know much about Rotary? </a:t>
            </a:r>
          </a:p>
          <a:p>
            <a:pPr marL="76200" indent="0">
              <a:buNone/>
            </a:pPr>
            <a:r>
              <a:rPr lang="en-US" sz="4800" b="1" dirty="0">
                <a:effectLst/>
                <a:latin typeface="+mn-lt"/>
                <a:ea typeface="Times New Roman" panose="02020603050405020304" pitchFamily="18" charset="0"/>
              </a:rPr>
              <a:t>If so, how?</a:t>
            </a:r>
          </a:p>
          <a:p>
            <a:endParaRPr lang="en-US" dirty="0"/>
          </a:p>
        </p:txBody>
      </p:sp>
      <p:sp>
        <p:nvSpPr>
          <p:cNvPr id="4" name="Slide Number Placeholder 3">
            <a:extLst>
              <a:ext uri="{FF2B5EF4-FFF2-40B4-BE49-F238E27FC236}">
                <a16:creationId xmlns:a16="http://schemas.microsoft.com/office/drawing/2014/main" id="{4B250B29-E6C5-4A47-88AC-923F3C743D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spTree>
    <p:extLst>
      <p:ext uri="{BB962C8B-B14F-4D97-AF65-F5344CB8AC3E}">
        <p14:creationId xmlns:p14="http://schemas.microsoft.com/office/powerpoint/2010/main" val="1199124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3"/>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DISCUSSION QUESTION</a:t>
            </a:r>
            <a:endParaRPr/>
          </a:p>
        </p:txBody>
      </p:sp>
      <p:sp>
        <p:nvSpPr>
          <p:cNvPr id="609" name="Google Shape;609;p53"/>
          <p:cNvSpPr txBox="1">
            <a:spLocks noGrp="1"/>
          </p:cNvSpPr>
          <p:nvPr>
            <p:ph type="body" idx="1"/>
          </p:nvPr>
        </p:nvSpPr>
        <p:spPr>
          <a:xfrm>
            <a:off x="0" y="1655612"/>
            <a:ext cx="11747706" cy="508681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333333"/>
              </a:buClr>
              <a:buSzPts val="2800"/>
              <a:buFont typeface="Noto Sans Symbols"/>
              <a:buChar char="∙"/>
            </a:pPr>
            <a:r>
              <a:rPr lang="en-US" sz="3200" b="1" dirty="0"/>
              <a:t>Who is in charge of your district website? How are they making it appealing to Rotary participants and the general public? </a:t>
            </a:r>
            <a:endParaRPr sz="3200" b="1" dirty="0"/>
          </a:p>
          <a:p>
            <a:pPr marL="342900" marR="0" lvl="0" indent="-342900" algn="l" rtl="0">
              <a:lnSpc>
                <a:spcPct val="90000"/>
              </a:lnSpc>
              <a:spcBef>
                <a:spcPts val="300"/>
              </a:spcBef>
              <a:spcAft>
                <a:spcPts val="0"/>
              </a:spcAft>
              <a:buClr>
                <a:srgbClr val="333333"/>
              </a:buClr>
              <a:buSzPts val="2800"/>
              <a:buFont typeface="Noto Sans Symbols"/>
              <a:buChar char="∙"/>
            </a:pPr>
            <a:r>
              <a:rPr lang="en-US" sz="3200" b="1" dirty="0"/>
              <a:t>Does your website follow Rotary’s brand guidelines?</a:t>
            </a:r>
            <a:endParaRPr sz="3200" b="1" dirty="0"/>
          </a:p>
          <a:p>
            <a:pPr marL="342900" marR="0" lvl="0" indent="-342900" algn="l" rtl="0">
              <a:lnSpc>
                <a:spcPct val="90000"/>
              </a:lnSpc>
              <a:spcBef>
                <a:spcPts val="300"/>
              </a:spcBef>
              <a:spcAft>
                <a:spcPts val="0"/>
              </a:spcAft>
              <a:buClr>
                <a:srgbClr val="333333"/>
              </a:buClr>
              <a:buSzPts val="2800"/>
              <a:buFont typeface="Noto Sans Symbols"/>
              <a:buChar char="∙"/>
            </a:pPr>
            <a:r>
              <a:rPr lang="en-US" sz="3200" b="1" dirty="0"/>
              <a:t>Do any current district communications include information or stories you would share with a friend who is not a Rotary member? What makes that communication appealing?</a:t>
            </a:r>
            <a:endParaRPr sz="3200" b="1" dirty="0"/>
          </a:p>
          <a:p>
            <a:pPr marL="342900" marR="0" lvl="0" indent="-342900" algn="l" rtl="0">
              <a:lnSpc>
                <a:spcPct val="90000"/>
              </a:lnSpc>
              <a:spcBef>
                <a:spcPts val="300"/>
              </a:spcBef>
              <a:spcAft>
                <a:spcPts val="0"/>
              </a:spcAft>
              <a:buClr>
                <a:srgbClr val="333333"/>
              </a:buClr>
              <a:buSzPts val="2800"/>
              <a:buFont typeface="Noto Sans Symbols"/>
              <a:buChar char="∙"/>
            </a:pPr>
            <a:r>
              <a:rPr lang="en-US" sz="3200" b="1" dirty="0"/>
              <a:t>How might a message promoting a big district event differ depending on whether your message is for Rotary members or the general public?</a:t>
            </a:r>
            <a:endParaRPr sz="3200" b="1" dirty="0"/>
          </a:p>
          <a:p>
            <a:pPr marL="0" lvl="0" indent="0" algn="l" rtl="0">
              <a:lnSpc>
                <a:spcPct val="90000"/>
              </a:lnSpc>
              <a:spcBef>
                <a:spcPts val="1300"/>
              </a:spcBef>
              <a:spcAft>
                <a:spcPts val="0"/>
              </a:spcAft>
              <a:buClr>
                <a:srgbClr val="333333"/>
              </a:buClr>
              <a:buSzPts val="2400"/>
              <a:buNone/>
            </a:pPr>
            <a:endParaRPr dirty="0"/>
          </a:p>
          <a:p>
            <a:pPr marL="0" lvl="0" indent="0" algn="l" rtl="0">
              <a:lnSpc>
                <a:spcPct val="90000"/>
              </a:lnSpc>
              <a:spcBef>
                <a:spcPts val="1000"/>
              </a:spcBef>
              <a:spcAft>
                <a:spcPts val="0"/>
              </a:spcAft>
              <a:buClr>
                <a:srgbClr val="333333"/>
              </a:buClr>
              <a:buSzPts val="2800"/>
              <a:buNone/>
            </a:pPr>
            <a:endParaRPr sz="2800" dirty="0"/>
          </a:p>
          <a:p>
            <a:pPr marL="173038" lvl="0" indent="-173038" algn="l" rtl="0">
              <a:lnSpc>
                <a:spcPct val="90000"/>
              </a:lnSpc>
              <a:spcBef>
                <a:spcPts val="1000"/>
              </a:spcBef>
              <a:spcAft>
                <a:spcPts val="0"/>
              </a:spcAft>
              <a:buClr>
                <a:srgbClr val="333333"/>
              </a:buClr>
              <a:buSzPts val="2400"/>
              <a:buNone/>
            </a:pPr>
            <a:endParaRPr dirty="0"/>
          </a:p>
        </p:txBody>
      </p:sp>
      <p:sp>
        <p:nvSpPr>
          <p:cNvPr id="610" name="Google Shape;610;p5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2"/>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ACTIVITY INSTRUCTIONS</a:t>
            </a:r>
            <a:endParaRPr dirty="0"/>
          </a:p>
        </p:txBody>
      </p:sp>
      <p:sp>
        <p:nvSpPr>
          <p:cNvPr id="602" name="Google Shape;602;p52"/>
          <p:cNvSpPr txBox="1">
            <a:spLocks noGrp="1"/>
          </p:cNvSpPr>
          <p:nvPr>
            <p:ph type="body" idx="1"/>
          </p:nvPr>
        </p:nvSpPr>
        <p:spPr>
          <a:xfrm>
            <a:off x="342900" y="2026497"/>
            <a:ext cx="11506199" cy="4715933"/>
          </a:xfrm>
          <a:prstGeom prst="rect">
            <a:avLst/>
          </a:prstGeom>
          <a:noFill/>
          <a:ln>
            <a:noFill/>
          </a:ln>
        </p:spPr>
        <p:txBody>
          <a:bodyPr spcFirstLastPara="1" wrap="square" lIns="91425" tIns="45700" rIns="91425" bIns="45700" anchor="t" anchorCtr="0">
            <a:noAutofit/>
          </a:bodyPr>
          <a:lstStyle/>
          <a:p>
            <a:pPr marL="0" marR="0">
              <a:spcBef>
                <a:spcPts val="300"/>
              </a:spcBef>
              <a:spcAft>
                <a:spcPts val="300"/>
              </a:spcAft>
            </a:pPr>
            <a:r>
              <a:rPr lang="en-US" sz="3200" b="1" dirty="0">
                <a:effectLst/>
                <a:latin typeface="+mj-lt"/>
              </a:rPr>
              <a:t>Activity: Building a Rotary community (10 minutes)</a:t>
            </a:r>
          </a:p>
          <a:p>
            <a:pPr marL="0" marR="0">
              <a:spcBef>
                <a:spcPts val="300"/>
              </a:spcBef>
              <a:spcAft>
                <a:spcPts val="300"/>
              </a:spcAft>
            </a:pPr>
            <a:r>
              <a:rPr lang="en-US" sz="3200" dirty="0">
                <a:effectLst/>
                <a:latin typeface="+mj-lt"/>
                <a:ea typeface="Batang" panose="02030600000101010101" pitchFamily="18" charset="-127"/>
                <a:cs typeface="Arial" panose="020B0604020202020204" pitchFamily="34" charset="0"/>
              </a:rPr>
              <a:t>In this activity, participants will refine the messages they  </a:t>
            </a:r>
          </a:p>
          <a:p>
            <a:pPr marL="0" marR="0" indent="0">
              <a:spcBef>
                <a:spcPts val="300"/>
              </a:spcBef>
              <a:spcAft>
                <a:spcPts val="300"/>
              </a:spcAft>
              <a:buNone/>
            </a:pPr>
            <a:r>
              <a:rPr lang="en-US" sz="3200" dirty="0">
                <a:latin typeface="+mj-lt"/>
                <a:ea typeface="Batang" panose="02030600000101010101" pitchFamily="18" charset="-127"/>
                <a:cs typeface="Arial" panose="020B0604020202020204" pitchFamily="34" charset="0"/>
              </a:rPr>
              <a:t>    </a:t>
            </a:r>
            <a:r>
              <a:rPr lang="en-US" sz="3200" dirty="0">
                <a:effectLst/>
                <a:latin typeface="+mj-lt"/>
                <a:ea typeface="Batang" panose="02030600000101010101" pitchFamily="18" charset="-127"/>
                <a:cs typeface="Arial" panose="020B0604020202020204" pitchFamily="34" charset="0"/>
              </a:rPr>
              <a:t>started in the previous activity. </a:t>
            </a:r>
            <a:endParaRPr lang="en-US" sz="3200" dirty="0">
              <a:effectLst/>
              <a:latin typeface="+mj-lt"/>
              <a:ea typeface="Times New Roman" panose="02020603050405020304" pitchFamily="18" charset="0"/>
            </a:endParaRPr>
          </a:p>
          <a:p>
            <a:pPr marL="342900" marR="0" lvl="0" indent="-342900">
              <a:spcBef>
                <a:spcPts val="300"/>
              </a:spcBef>
              <a:spcAft>
                <a:spcPts val="0"/>
              </a:spcAft>
              <a:buFont typeface="Symbol" pitchFamily="2" charset="2"/>
              <a:buChar char=""/>
              <a:tabLst>
                <a:tab pos="457200" algn="l"/>
              </a:tabLst>
            </a:pPr>
            <a:r>
              <a:rPr lang="en-US" sz="3200" dirty="0">
                <a:effectLst/>
                <a:latin typeface="+mj-lt"/>
                <a:ea typeface="Times New Roman" panose="02020603050405020304" pitchFamily="18" charset="0"/>
              </a:rPr>
              <a:t>Ask participants to think about the communication they developed earlier and answer the two questions in their workbooks. Allow 5 minutes.</a:t>
            </a:r>
          </a:p>
          <a:p>
            <a:pPr marL="342900" marR="0" lvl="0" indent="-342900">
              <a:spcBef>
                <a:spcPts val="300"/>
              </a:spcBef>
              <a:spcAft>
                <a:spcPts val="0"/>
              </a:spcAft>
              <a:buFont typeface="Symbol" pitchFamily="2" charset="2"/>
              <a:buChar char=""/>
              <a:tabLst>
                <a:tab pos="457200" algn="l"/>
              </a:tabLst>
            </a:pPr>
            <a:r>
              <a:rPr lang="en-US" sz="3200" dirty="0">
                <a:effectLst/>
                <a:latin typeface="+mj-lt"/>
                <a:ea typeface="Times New Roman" panose="02020603050405020304" pitchFamily="18" charset="0"/>
              </a:rPr>
              <a:t>Allow them 3 minutes to discuss their answers with the same partner. In the time remaining, ask for a few volunteers to share their partner’s response with the group.</a:t>
            </a:r>
          </a:p>
        </p:txBody>
      </p:sp>
      <p:sp>
        <p:nvSpPr>
          <p:cNvPr id="603" name="Google Shape;603;p5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Tree>
    <p:extLst>
      <p:ext uri="{BB962C8B-B14F-4D97-AF65-F5344CB8AC3E}">
        <p14:creationId xmlns:p14="http://schemas.microsoft.com/office/powerpoint/2010/main" val="3067517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54"/>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616" name="Google Shape;616;p54"/>
          <p:cNvSpPr txBox="1"/>
          <p:nvPr/>
        </p:nvSpPr>
        <p:spPr>
          <a:xfrm>
            <a:off x="3188332" y="1396994"/>
            <a:ext cx="5627077" cy="37225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chemeClr val="lt1"/>
                </a:solidFill>
                <a:latin typeface="Arial"/>
                <a:ea typeface="Arial"/>
                <a:cs typeface="Arial"/>
                <a:sym typeface="Arial"/>
              </a:rPr>
              <a:t>QUESTIONS</a:t>
            </a:r>
            <a:endParaRPr/>
          </a:p>
        </p:txBody>
      </p:sp>
      <p:sp>
        <p:nvSpPr>
          <p:cNvPr id="617" name="Google Shape;617;p5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55"/>
          <p:cNvSpPr txBox="1">
            <a:spLocks noGrp="1"/>
          </p:cNvSpPr>
          <p:nvPr>
            <p:ph type="body" idx="1"/>
          </p:nvPr>
        </p:nvSpPr>
        <p:spPr>
          <a:xfrm>
            <a:off x="6096001" y="0"/>
            <a:ext cx="6096000" cy="6858000"/>
          </a:xfrm>
          <a:prstGeom prst="rect">
            <a:avLst/>
          </a:prstGeom>
          <a:solidFill>
            <a:srgbClr val="01B4E7"/>
          </a:solid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2800"/>
              <a:buNone/>
            </a:pPr>
            <a:r>
              <a:rPr lang="en-US"/>
              <a:t>subhead</a:t>
            </a:r>
            <a:endParaRPr/>
          </a:p>
        </p:txBody>
      </p:sp>
      <p:sp>
        <p:nvSpPr>
          <p:cNvPr id="623" name="Google Shape;623;p55"/>
          <p:cNvSpPr txBox="1">
            <a:spLocks noGrp="1"/>
          </p:cNvSpPr>
          <p:nvPr>
            <p:ph type="body" idx="3"/>
          </p:nvPr>
        </p:nvSpPr>
        <p:spPr>
          <a:xfrm>
            <a:off x="6879771"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n-US"/>
              <a:t>REVIEW</a:t>
            </a:r>
            <a:endParaRPr/>
          </a:p>
        </p:txBody>
      </p:sp>
      <p:sp>
        <p:nvSpPr>
          <p:cNvPr id="624" name="Google Shape;624;p55"/>
          <p:cNvSpPr txBox="1">
            <a:spLocks noGrp="1"/>
          </p:cNvSpPr>
          <p:nvPr>
            <p:ph type="subTitle" idx="4"/>
          </p:nvPr>
        </p:nvSpPr>
        <p:spPr>
          <a:xfrm>
            <a:off x="6871304" y="3383632"/>
            <a:ext cx="4986867" cy="1975764"/>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90000"/>
              </a:lnSpc>
              <a:spcBef>
                <a:spcPts val="0"/>
              </a:spcBef>
              <a:spcAft>
                <a:spcPts val="0"/>
              </a:spcAft>
              <a:buClr>
                <a:schemeClr val="lt1"/>
              </a:buClr>
              <a:buSzPts val="2800"/>
              <a:buFont typeface="Arial"/>
              <a:buChar char="•"/>
            </a:pPr>
            <a:r>
              <a:rPr lang="en-US" sz="2800" dirty="0"/>
              <a:t>What part of your district’s communication plan is most effective?</a:t>
            </a:r>
            <a:endParaRPr dirty="0"/>
          </a:p>
          <a:p>
            <a:pPr marL="457200" lvl="0" indent="-457200" algn="l" rtl="0">
              <a:lnSpc>
                <a:spcPct val="90000"/>
              </a:lnSpc>
              <a:spcBef>
                <a:spcPts val="1000"/>
              </a:spcBef>
              <a:spcAft>
                <a:spcPts val="0"/>
              </a:spcAft>
              <a:buClr>
                <a:schemeClr val="lt1"/>
              </a:buClr>
              <a:buSzPts val="2800"/>
              <a:buFont typeface="Arial"/>
              <a:buChar char="•"/>
            </a:pPr>
            <a:r>
              <a:rPr lang="en-US" sz="2800" dirty="0"/>
              <a:t>What part needs more development?</a:t>
            </a:r>
            <a:endParaRPr dirty="0"/>
          </a:p>
        </p:txBody>
      </p:sp>
      <p:sp>
        <p:nvSpPr>
          <p:cNvPr id="625" name="Google Shape;625;p5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pic>
        <p:nvPicPr>
          <p:cNvPr id="626" name="Google Shape;626;p55"/>
          <p:cNvPicPr preferRelativeResize="0">
            <a:picLocks noGrp="1"/>
          </p:cNvPicPr>
          <p:nvPr>
            <p:ph type="pic" idx="2"/>
          </p:nvPr>
        </p:nvPicPr>
        <p:blipFill rotWithShape="1">
          <a:blip r:embed="rId3">
            <a:alphaModFix/>
          </a:blip>
          <a:srcRect l="17896" r="17895"/>
          <a:stretch/>
        </p:blipFill>
        <p:spPr>
          <a:xfrm>
            <a:off x="0" y="0"/>
            <a:ext cx="6096001"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56"/>
          <p:cNvSpPr txBox="1">
            <a:spLocks noGrp="1"/>
          </p:cNvSpPr>
          <p:nvPr>
            <p:ph type="body" idx="1"/>
          </p:nvPr>
        </p:nvSpPr>
        <p:spPr>
          <a:xfrm>
            <a:off x="6096001" y="0"/>
            <a:ext cx="6096000" cy="6858000"/>
          </a:xfrm>
          <a:prstGeom prst="rect">
            <a:avLst/>
          </a:prstGeom>
          <a:solidFill>
            <a:srgbClr val="01B4E7"/>
          </a:solid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2800"/>
              <a:buNone/>
            </a:pPr>
            <a:r>
              <a:rPr lang="en-US"/>
              <a:t>subhead</a:t>
            </a:r>
            <a:endParaRPr/>
          </a:p>
        </p:txBody>
      </p:sp>
      <p:sp>
        <p:nvSpPr>
          <p:cNvPr id="632" name="Google Shape;632;p56"/>
          <p:cNvSpPr txBox="1">
            <a:spLocks noGrp="1"/>
          </p:cNvSpPr>
          <p:nvPr>
            <p:ph type="body" idx="3"/>
          </p:nvPr>
        </p:nvSpPr>
        <p:spPr>
          <a:xfrm>
            <a:off x="6487885" y="587830"/>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n-US" dirty="0"/>
              <a:t>RESOURCES</a:t>
            </a:r>
            <a:endParaRPr dirty="0"/>
          </a:p>
        </p:txBody>
      </p:sp>
      <p:sp>
        <p:nvSpPr>
          <p:cNvPr id="633" name="Google Shape;633;p56"/>
          <p:cNvSpPr txBox="1">
            <a:spLocks noGrp="1"/>
          </p:cNvSpPr>
          <p:nvPr>
            <p:ph type="subTitle" idx="4"/>
          </p:nvPr>
        </p:nvSpPr>
        <p:spPr>
          <a:xfrm>
            <a:off x="5704114" y="2084615"/>
            <a:ext cx="5762171" cy="26887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ct val="100000"/>
              <a:buNone/>
            </a:pPr>
            <a:endParaRPr sz="3200" dirty="0"/>
          </a:p>
          <a:p>
            <a:pPr marL="1143000" marR="0" lvl="2" indent="-228600" algn="l" rtl="0">
              <a:lnSpc>
                <a:spcPct val="90000"/>
              </a:lnSpc>
              <a:spcBef>
                <a:spcPts val="300"/>
              </a:spcBef>
              <a:spcAft>
                <a:spcPts val="0"/>
              </a:spcAft>
              <a:buClr>
                <a:srgbClr val="0000FF"/>
              </a:buClr>
              <a:buSzPct val="100000"/>
              <a:buFont typeface="Noto Sans Symbols"/>
              <a:buChar char="▪"/>
            </a:pPr>
            <a:r>
              <a:rPr lang="en-US" sz="3200" u="sng" dirty="0">
                <a:solidFill>
                  <a:srgbClr val="0000FF"/>
                </a:solidFill>
                <a:hlinkClick r:id="rId3">
                  <a:extLst>
                    <a:ext uri="{A12FA001-AC4F-418D-AE19-62706E023703}">
                      <ahyp:hlinkClr xmlns:ahyp="http://schemas.microsoft.com/office/drawing/2018/hyperlinkcolor" val="tx"/>
                    </a:ext>
                  </a:extLst>
                </a:hlinkClick>
              </a:rPr>
              <a:t>Discussion Groups</a:t>
            </a:r>
            <a:endParaRPr sz="3200" dirty="0"/>
          </a:p>
          <a:p>
            <a:pPr marL="1143000" marR="0" lvl="2" indent="-228600" algn="l" rtl="0">
              <a:lnSpc>
                <a:spcPct val="90000"/>
              </a:lnSpc>
              <a:spcBef>
                <a:spcPts val="300"/>
              </a:spcBef>
              <a:spcAft>
                <a:spcPts val="0"/>
              </a:spcAft>
              <a:buClr>
                <a:schemeClr val="dk1"/>
              </a:buClr>
              <a:buSzPct val="100000"/>
              <a:buFont typeface="Noto Sans Symbols"/>
              <a:buChar char="▪"/>
            </a:pPr>
            <a:r>
              <a:rPr lang="en-US" sz="3200" dirty="0"/>
              <a:t>Rotary </a:t>
            </a:r>
            <a:r>
              <a:rPr lang="en-US" sz="3200" u="sng" dirty="0">
                <a:solidFill>
                  <a:srgbClr val="0000FF"/>
                </a:solidFill>
                <a:hlinkClick r:id="rId4">
                  <a:extLst>
                    <a:ext uri="{A12FA001-AC4F-418D-AE19-62706E023703}">
                      <ahyp:hlinkClr xmlns:ahyp="http://schemas.microsoft.com/office/drawing/2018/hyperlinkcolor" val="tx"/>
                    </a:ext>
                  </a:extLst>
                </a:hlinkClick>
              </a:rPr>
              <a:t>blogs</a:t>
            </a:r>
            <a:r>
              <a:rPr lang="en-US" sz="3200" u="sng" dirty="0">
                <a:solidFill>
                  <a:srgbClr val="0000FF"/>
                </a:solidFill>
              </a:rPr>
              <a:t>,</a:t>
            </a:r>
            <a:r>
              <a:rPr lang="en-US" sz="3200" dirty="0"/>
              <a:t> </a:t>
            </a:r>
            <a:r>
              <a:rPr lang="en-US" sz="3200" u="sng" dirty="0">
                <a:solidFill>
                  <a:srgbClr val="0000FF"/>
                </a:solidFill>
                <a:hlinkClick r:id="rId5">
                  <a:extLst>
                    <a:ext uri="{A12FA001-AC4F-418D-AE19-62706E023703}">
                      <ahyp:hlinkClr xmlns:ahyp="http://schemas.microsoft.com/office/drawing/2018/hyperlinkcolor" val="tx"/>
                    </a:ext>
                  </a:extLst>
                </a:hlinkClick>
              </a:rPr>
              <a:t>newsletters</a:t>
            </a:r>
            <a:r>
              <a:rPr lang="en-US" sz="3200" dirty="0"/>
              <a:t>, and </a:t>
            </a:r>
            <a:r>
              <a:rPr lang="en-US" sz="3200" u="sng" dirty="0">
                <a:solidFill>
                  <a:srgbClr val="0000FF"/>
                </a:solidFill>
                <a:hlinkClick r:id="rId6">
                  <a:extLst>
                    <a:ext uri="{A12FA001-AC4F-418D-AE19-62706E023703}">
                      <ahyp:hlinkClr xmlns:ahyp="http://schemas.microsoft.com/office/drawing/2018/hyperlinkcolor" val="tx"/>
                    </a:ext>
                  </a:extLst>
                </a:hlinkClick>
              </a:rPr>
              <a:t>social media</a:t>
            </a:r>
            <a:endParaRPr sz="3200" dirty="0"/>
          </a:p>
          <a:p>
            <a:pPr marL="1143000" marR="0" lvl="2" indent="-228600" algn="l" rtl="0">
              <a:lnSpc>
                <a:spcPct val="90000"/>
              </a:lnSpc>
              <a:spcBef>
                <a:spcPts val="300"/>
              </a:spcBef>
              <a:spcAft>
                <a:spcPts val="0"/>
              </a:spcAft>
              <a:buClr>
                <a:srgbClr val="0000FF"/>
              </a:buClr>
              <a:buSzPct val="100000"/>
              <a:buFont typeface="Noto Sans Symbols"/>
              <a:buChar char="▪"/>
            </a:pPr>
            <a:r>
              <a:rPr lang="en-US" sz="3200" u="sng" dirty="0">
                <a:solidFill>
                  <a:srgbClr val="0000FF"/>
                </a:solidFill>
                <a:hlinkClick r:id="rId7">
                  <a:extLst>
                    <a:ext uri="{A12FA001-AC4F-418D-AE19-62706E023703}">
                      <ahyp:hlinkClr xmlns:ahyp="http://schemas.microsoft.com/office/drawing/2018/hyperlinkcolor" val="tx"/>
                    </a:ext>
                  </a:extLst>
                </a:hlinkClick>
              </a:rPr>
              <a:t>Rotary Club Central</a:t>
            </a:r>
            <a:endParaRPr sz="3200" dirty="0">
              <a:solidFill>
                <a:srgbClr val="0000FF"/>
              </a:solidFill>
            </a:endParaRPr>
          </a:p>
          <a:p>
            <a:pPr marL="1143000" marR="0" lvl="2" indent="-228600" algn="l" rtl="0">
              <a:lnSpc>
                <a:spcPct val="90000"/>
              </a:lnSpc>
              <a:spcBef>
                <a:spcPts val="300"/>
              </a:spcBef>
              <a:spcAft>
                <a:spcPts val="0"/>
              </a:spcAft>
              <a:buClr>
                <a:srgbClr val="0000FF"/>
              </a:buClr>
              <a:buSzPct val="100000"/>
              <a:buFont typeface="Noto Sans Symbols"/>
              <a:buChar char="▪"/>
            </a:pPr>
            <a:r>
              <a:rPr lang="en-US" sz="3200" u="sng" dirty="0">
                <a:solidFill>
                  <a:srgbClr val="0000FF"/>
                </a:solidFill>
                <a:hlinkClick r:id="rId8">
                  <a:extLst>
                    <a:ext uri="{A12FA001-AC4F-418D-AE19-62706E023703}">
                      <ahyp:hlinkClr xmlns:ahyp="http://schemas.microsoft.com/office/drawing/2018/hyperlinkcolor" val="tx"/>
                    </a:ext>
                  </a:extLst>
                </a:hlinkClick>
              </a:rPr>
              <a:t>Rotary Showcase</a:t>
            </a:r>
            <a:r>
              <a:rPr lang="en-US" sz="3200" dirty="0"/>
              <a:t> </a:t>
            </a:r>
            <a:endParaRPr sz="3200" dirty="0"/>
          </a:p>
          <a:p>
            <a:pPr marL="1143000" marR="0" lvl="2" indent="-228600" algn="l" rtl="0">
              <a:lnSpc>
                <a:spcPct val="90000"/>
              </a:lnSpc>
              <a:spcBef>
                <a:spcPts val="300"/>
              </a:spcBef>
              <a:spcAft>
                <a:spcPts val="0"/>
              </a:spcAft>
              <a:buClr>
                <a:srgbClr val="0000FF"/>
              </a:buClr>
              <a:buSzPct val="100000"/>
              <a:buFont typeface="Noto Sans Symbols"/>
              <a:buChar char="▪"/>
            </a:pPr>
            <a:r>
              <a:rPr lang="en-US" sz="3200" u="sng" dirty="0">
                <a:solidFill>
                  <a:srgbClr val="0000FF"/>
                </a:solidFill>
                <a:hlinkClick r:id="rId9">
                  <a:extLst>
                    <a:ext uri="{A12FA001-AC4F-418D-AE19-62706E023703}">
                      <ahyp:hlinkClr xmlns:ahyp="http://schemas.microsoft.com/office/drawing/2018/hyperlinkcolor" val="tx"/>
                    </a:ext>
                  </a:extLst>
                </a:hlinkClick>
              </a:rPr>
              <a:t>Your region’s Rotary magazine</a:t>
            </a:r>
            <a:endParaRPr sz="3200" dirty="0"/>
          </a:p>
        </p:txBody>
      </p:sp>
      <p:sp>
        <p:nvSpPr>
          <p:cNvPr id="634" name="Google Shape;634;p5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635" name="Google Shape;635;p56" descr="A hand holding a card&#10;&#10;Description automatically generated with low confidence"/>
          <p:cNvPicPr preferRelativeResize="0"/>
          <p:nvPr/>
        </p:nvPicPr>
        <p:blipFill rotWithShape="1">
          <a:blip r:embed="rId10">
            <a:alphaModFix/>
          </a:blip>
          <a:srcRect/>
          <a:stretch/>
        </p:blipFill>
        <p:spPr>
          <a:xfrm>
            <a:off x="0" y="1515316"/>
            <a:ext cx="6096000" cy="40180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57"/>
          <p:cNvSpPr txBox="1">
            <a:spLocks noGrp="1"/>
          </p:cNvSpPr>
          <p:nvPr>
            <p:ph type="body" idx="1"/>
          </p:nvPr>
        </p:nvSpPr>
        <p:spPr>
          <a:xfrm>
            <a:off x="296333" y="5865192"/>
            <a:ext cx="9733038" cy="6350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ct val="100000"/>
              <a:buNone/>
            </a:pPr>
            <a:r>
              <a:rPr lang="en-US"/>
              <a:t>BREAK….BE BACK PROMPTLY PLEASE!</a:t>
            </a:r>
            <a:endParaRPr/>
          </a:p>
        </p:txBody>
      </p:sp>
      <p:sp>
        <p:nvSpPr>
          <p:cNvPr id="641" name="Google Shape;641;p5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59</a:t>
            </a:fld>
            <a:endParaRPr>
              <a:solidFill>
                <a:schemeClr val="dk1"/>
              </a:solidFill>
            </a:endParaRPr>
          </a:p>
        </p:txBody>
      </p:sp>
      <p:pic>
        <p:nvPicPr>
          <p:cNvPr id="642" name="Google Shape;642;p57"/>
          <p:cNvPicPr preferRelativeResize="0"/>
          <p:nvPr/>
        </p:nvPicPr>
        <p:blipFill rotWithShape="1">
          <a:blip r:embed="rId3">
            <a:alphaModFix/>
          </a:blip>
          <a:srcRect/>
          <a:stretch/>
        </p:blipFill>
        <p:spPr>
          <a:xfrm>
            <a:off x="0" y="0"/>
            <a:ext cx="12192000" cy="50623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6"/>
          <p:cNvSpPr txBox="1">
            <a:spLocks noGrp="1"/>
          </p:cNvSpPr>
          <p:nvPr>
            <p:ph type="title"/>
          </p:nvPr>
        </p:nvSpPr>
        <p:spPr>
          <a:xfrm>
            <a:off x="525834" y="1"/>
            <a:ext cx="8994648" cy="1554480"/>
          </a:xfrm>
          <a:prstGeom prst="rect">
            <a:avLst/>
          </a:prstGeom>
          <a:noFill/>
          <a:ln>
            <a:noFill/>
          </a:ln>
        </p:spPr>
        <p:txBody>
          <a:bodyPr spcFirstLastPara="1" wrap="square" lIns="91425" tIns="0" rIns="91425" bIns="91425"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ROTARY'S ACTION PLAN</a:t>
            </a:r>
            <a:endParaRPr/>
          </a:p>
        </p:txBody>
      </p:sp>
      <p:sp>
        <p:nvSpPr>
          <p:cNvPr id="207" name="Google Shape;207;p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208" name="Google Shape;208;p6"/>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pic>
        <p:nvPicPr>
          <p:cNvPr id="209" name="Google Shape;209;p6" descr="Text&#10;&#10;Description automatically generated"/>
          <p:cNvPicPr preferRelativeResize="0"/>
          <p:nvPr/>
        </p:nvPicPr>
        <p:blipFill rotWithShape="1">
          <a:blip r:embed="rId4">
            <a:alphaModFix/>
          </a:blip>
          <a:srcRect l="4824" t="10968" r="5125" b="4193"/>
          <a:stretch/>
        </p:blipFill>
        <p:spPr>
          <a:xfrm>
            <a:off x="525961" y="1713433"/>
            <a:ext cx="8349122" cy="490214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8"/>
          <p:cNvSpPr txBox="1">
            <a:spLocks noGrp="1"/>
          </p:cNvSpPr>
          <p:nvPr>
            <p:ph type="body" idx="1"/>
          </p:nvPr>
        </p:nvSpPr>
        <p:spPr>
          <a:xfrm>
            <a:off x="296333" y="5243814"/>
            <a:ext cx="9733038" cy="6350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ct val="100000"/>
              <a:buNone/>
            </a:pPr>
            <a:r>
              <a:rPr lang="en-US"/>
              <a:t>PROMOTING OUR BRAND &amp; OUR STORY</a:t>
            </a:r>
            <a:endParaRPr/>
          </a:p>
        </p:txBody>
      </p:sp>
      <p:sp>
        <p:nvSpPr>
          <p:cNvPr id="648" name="Google Shape;648;p58"/>
          <p:cNvSpPr txBox="1">
            <a:spLocks noGrp="1"/>
          </p:cNvSpPr>
          <p:nvPr>
            <p:ph type="subTitle" idx="3"/>
          </p:nvPr>
        </p:nvSpPr>
        <p:spPr>
          <a:xfrm>
            <a:off x="305283" y="5799562"/>
            <a:ext cx="9733038" cy="4656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400"/>
              <a:buNone/>
            </a:pPr>
            <a:r>
              <a:rPr lang="en-US"/>
              <a:t>GNTS/GETS workbook page 13-14</a:t>
            </a:r>
            <a:endParaRPr/>
          </a:p>
          <a:p>
            <a:pPr marL="0" lvl="0" indent="0" algn="l" rtl="0">
              <a:lnSpc>
                <a:spcPct val="90000"/>
              </a:lnSpc>
              <a:spcBef>
                <a:spcPts val="1000"/>
              </a:spcBef>
              <a:spcAft>
                <a:spcPts val="0"/>
              </a:spcAft>
              <a:buClr>
                <a:srgbClr val="333333"/>
              </a:buClr>
              <a:buSzPts val="2400"/>
              <a:buNone/>
            </a:pPr>
            <a:r>
              <a:rPr lang="en-US"/>
              <a:t>Sue Goldsen &amp; Mary Lou Harrison</a:t>
            </a:r>
            <a:endParaRPr/>
          </a:p>
        </p:txBody>
      </p:sp>
      <p:sp>
        <p:nvSpPr>
          <p:cNvPr id="649" name="Google Shape;649;p5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60</a:t>
            </a:fld>
            <a:endParaRPr>
              <a:solidFill>
                <a:schemeClr val="dk1"/>
              </a:solidFill>
            </a:endParaRPr>
          </a:p>
        </p:txBody>
      </p:sp>
      <p:pic>
        <p:nvPicPr>
          <p:cNvPr id="650" name="Google Shape;650;p58"/>
          <p:cNvPicPr preferRelativeResize="0"/>
          <p:nvPr/>
        </p:nvPicPr>
        <p:blipFill rotWithShape="1">
          <a:blip r:embed="rId3">
            <a:alphaModFix/>
          </a:blip>
          <a:srcRect/>
          <a:stretch/>
        </p:blipFill>
        <p:spPr>
          <a:xfrm>
            <a:off x="0" y="0"/>
            <a:ext cx="12192000" cy="5090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59"/>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LEARNING OBJECTIVES</a:t>
            </a:r>
            <a:endParaRPr/>
          </a:p>
        </p:txBody>
      </p:sp>
      <p:sp>
        <p:nvSpPr>
          <p:cNvPr id="657" name="Google Shape;657;p59"/>
          <p:cNvSpPr txBox="1">
            <a:spLocks noGrp="1"/>
          </p:cNvSpPr>
          <p:nvPr>
            <p:ph type="body" idx="1"/>
          </p:nvPr>
        </p:nvSpPr>
        <p:spPr>
          <a:xfrm>
            <a:off x="355601" y="1799997"/>
            <a:ext cx="11506199" cy="38369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33333"/>
              </a:buClr>
              <a:buSzPts val="2400"/>
              <a:buNone/>
            </a:pPr>
            <a:endParaRPr dirty="0"/>
          </a:p>
          <a:p>
            <a:pPr marL="742950" lvl="0" indent="-742950" algn="l" rtl="0">
              <a:lnSpc>
                <a:spcPct val="90000"/>
              </a:lnSpc>
              <a:spcBef>
                <a:spcPts val="1000"/>
              </a:spcBef>
              <a:spcAft>
                <a:spcPts val="0"/>
              </a:spcAft>
              <a:buClr>
                <a:srgbClr val="333333"/>
              </a:buClr>
              <a:buSzPts val="3600"/>
              <a:buAutoNum type="arabicPeriod"/>
            </a:pPr>
            <a:r>
              <a:rPr lang="en-US" sz="3600" dirty="0"/>
              <a:t>Communicate the importance of promoting the Rotary Brand </a:t>
            </a:r>
            <a:endParaRPr dirty="0"/>
          </a:p>
          <a:p>
            <a:pPr marL="742950" lvl="0" indent="-742950" algn="l" rtl="0">
              <a:lnSpc>
                <a:spcPct val="90000"/>
              </a:lnSpc>
              <a:spcBef>
                <a:spcPts val="1000"/>
              </a:spcBef>
              <a:spcAft>
                <a:spcPts val="0"/>
              </a:spcAft>
              <a:buClr>
                <a:srgbClr val="333333"/>
              </a:buClr>
              <a:buSzPts val="3600"/>
              <a:buAutoNum type="arabicPeriod"/>
            </a:pPr>
            <a:r>
              <a:rPr lang="en-US" sz="3600" dirty="0"/>
              <a:t>Use Storytelling to expand our reach</a:t>
            </a:r>
            <a:endParaRPr dirty="0"/>
          </a:p>
        </p:txBody>
      </p:sp>
      <p:sp>
        <p:nvSpPr>
          <p:cNvPr id="658" name="Google Shape;658;p5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60"/>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OPENING QUESTION</a:t>
            </a:r>
            <a:endParaRPr/>
          </a:p>
        </p:txBody>
      </p:sp>
      <p:sp>
        <p:nvSpPr>
          <p:cNvPr id="665" name="Google Shape;665;p60"/>
          <p:cNvSpPr txBox="1">
            <a:spLocks noGrp="1"/>
          </p:cNvSpPr>
          <p:nvPr>
            <p:ph type="body" idx="1"/>
          </p:nvPr>
        </p:nvSpPr>
        <p:spPr>
          <a:xfrm>
            <a:off x="359270" y="2310202"/>
            <a:ext cx="11388436" cy="3836989"/>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333333"/>
              </a:buClr>
              <a:buSzPts val="4000"/>
              <a:buFont typeface="Noto Sans Symbols"/>
              <a:buChar char="∙"/>
            </a:pPr>
            <a:r>
              <a:rPr lang="en-US" sz="4000" dirty="0">
                <a:latin typeface="Georgia"/>
                <a:ea typeface="Georgia"/>
                <a:cs typeface="Georgia"/>
                <a:sym typeface="Georgia"/>
              </a:rPr>
              <a:t>What are the benefits of clubs and districts using Rotary’s brand in a consistent way? </a:t>
            </a:r>
            <a:endParaRPr dirty="0"/>
          </a:p>
          <a:p>
            <a:pPr marL="342900" marR="0" lvl="0" indent="-88900" algn="l" rtl="0">
              <a:lnSpc>
                <a:spcPct val="90000"/>
              </a:lnSpc>
              <a:spcBef>
                <a:spcPts val="300"/>
              </a:spcBef>
              <a:spcAft>
                <a:spcPts val="0"/>
              </a:spcAft>
              <a:buClr>
                <a:srgbClr val="333333"/>
              </a:buClr>
              <a:buSzPts val="4000"/>
              <a:buFont typeface="Noto Sans Symbols"/>
              <a:buNone/>
            </a:pPr>
            <a:endParaRPr sz="4000" dirty="0">
              <a:latin typeface="Georgia"/>
              <a:ea typeface="Georgia"/>
              <a:cs typeface="Georgia"/>
              <a:sym typeface="Georgia"/>
            </a:endParaRPr>
          </a:p>
          <a:p>
            <a:pPr marL="342900" marR="0" lvl="0" indent="-88900" algn="l" rtl="0">
              <a:lnSpc>
                <a:spcPct val="90000"/>
              </a:lnSpc>
              <a:spcBef>
                <a:spcPts val="300"/>
              </a:spcBef>
              <a:spcAft>
                <a:spcPts val="0"/>
              </a:spcAft>
              <a:buClr>
                <a:srgbClr val="333333"/>
              </a:buClr>
              <a:buSzPts val="4000"/>
              <a:buFont typeface="Noto Sans Symbols"/>
              <a:buNone/>
            </a:pPr>
            <a:endParaRPr sz="4000" dirty="0">
              <a:latin typeface="Georgia"/>
              <a:ea typeface="Georgia"/>
              <a:cs typeface="Georgia"/>
              <a:sym typeface="Georgia"/>
            </a:endParaRPr>
          </a:p>
          <a:p>
            <a:pPr marL="0" marR="0" lvl="0" indent="0" algn="l" rtl="0">
              <a:lnSpc>
                <a:spcPct val="90000"/>
              </a:lnSpc>
              <a:spcBef>
                <a:spcPts val="300"/>
              </a:spcBef>
              <a:spcAft>
                <a:spcPts val="0"/>
              </a:spcAft>
              <a:buClr>
                <a:srgbClr val="333333"/>
              </a:buClr>
              <a:buSzPts val="4000"/>
              <a:buNone/>
            </a:pPr>
            <a:r>
              <a:rPr lang="en-US" sz="4000" dirty="0">
                <a:latin typeface="Georgia"/>
                <a:ea typeface="Georgia"/>
                <a:cs typeface="Georgia"/>
                <a:sym typeface="Georgia"/>
              </a:rPr>
              <a:t>   </a:t>
            </a:r>
            <a:endParaRPr dirty="0"/>
          </a:p>
          <a:p>
            <a:pPr marL="0" lvl="0" indent="0" algn="l" rtl="0">
              <a:lnSpc>
                <a:spcPct val="90000"/>
              </a:lnSpc>
              <a:spcBef>
                <a:spcPts val="1300"/>
              </a:spcBef>
              <a:spcAft>
                <a:spcPts val="0"/>
              </a:spcAft>
              <a:buClr>
                <a:srgbClr val="333333"/>
              </a:buClr>
              <a:buSzPts val="2800"/>
              <a:buNone/>
            </a:pPr>
            <a:endParaRPr sz="2800" dirty="0"/>
          </a:p>
          <a:p>
            <a:pPr marL="173038" lvl="0" indent="-173038" algn="l" rtl="0">
              <a:lnSpc>
                <a:spcPct val="90000"/>
              </a:lnSpc>
              <a:spcBef>
                <a:spcPts val="1000"/>
              </a:spcBef>
              <a:spcAft>
                <a:spcPts val="0"/>
              </a:spcAft>
              <a:buClr>
                <a:srgbClr val="333333"/>
              </a:buClr>
              <a:buSzPts val="2400"/>
              <a:buNone/>
            </a:pPr>
            <a:endParaRPr dirty="0"/>
          </a:p>
        </p:txBody>
      </p:sp>
      <p:sp>
        <p:nvSpPr>
          <p:cNvPr id="666" name="Google Shape;666;p6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61"/>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PUBLIC IMAGE DISCUSSION</a:t>
            </a:r>
            <a:endParaRPr/>
          </a:p>
        </p:txBody>
      </p:sp>
      <p:sp>
        <p:nvSpPr>
          <p:cNvPr id="673" name="Google Shape;673;p61"/>
          <p:cNvSpPr txBox="1">
            <a:spLocks noGrp="1"/>
          </p:cNvSpPr>
          <p:nvPr>
            <p:ph type="body" idx="1"/>
          </p:nvPr>
        </p:nvSpPr>
        <p:spPr>
          <a:xfrm>
            <a:off x="0" y="1993692"/>
            <a:ext cx="12192000" cy="4748738"/>
          </a:xfrm>
          <a:prstGeom prst="rect">
            <a:avLst/>
          </a:prstGeom>
          <a:noFill/>
          <a:ln>
            <a:noFill/>
          </a:ln>
        </p:spPr>
        <p:txBody>
          <a:bodyPr spcFirstLastPara="1" wrap="square" lIns="91425" tIns="45700" rIns="91425" bIns="45700" anchor="t" anchorCtr="0">
            <a:normAutofit fontScale="62500" lnSpcReduction="20000"/>
          </a:bodyPr>
          <a:lstStyle/>
          <a:p>
            <a:pPr marL="342900" marR="0" lvl="0" indent="-342900" algn="l" rtl="0">
              <a:lnSpc>
                <a:spcPct val="90000"/>
              </a:lnSpc>
              <a:spcBef>
                <a:spcPts val="0"/>
              </a:spcBef>
              <a:spcAft>
                <a:spcPts val="0"/>
              </a:spcAft>
              <a:buClr>
                <a:srgbClr val="333333"/>
              </a:buClr>
              <a:buSzPct val="100000"/>
              <a:buFont typeface="Noto Sans Symbols"/>
              <a:buChar char="∙"/>
            </a:pPr>
            <a:r>
              <a:rPr lang="en-US" sz="5800" dirty="0">
                <a:latin typeface="Georgia"/>
                <a:ea typeface="Georgia"/>
                <a:cs typeface="Georgia"/>
                <a:sym typeface="Georgia"/>
              </a:rPr>
              <a:t>What are some misperceptions that the public may have about Rotary in your district.  </a:t>
            </a:r>
            <a:endParaRPr dirty="0"/>
          </a:p>
          <a:p>
            <a:pPr marL="342900" marR="0" lvl="0" indent="-112712" algn="l" rtl="0">
              <a:lnSpc>
                <a:spcPct val="90000"/>
              </a:lnSpc>
              <a:spcBef>
                <a:spcPts val="300"/>
              </a:spcBef>
              <a:spcAft>
                <a:spcPts val="0"/>
              </a:spcAft>
              <a:buClr>
                <a:srgbClr val="333333"/>
              </a:buClr>
              <a:buSzPct val="100000"/>
              <a:buFont typeface="Noto Sans Symbols"/>
              <a:buNone/>
            </a:pPr>
            <a:endParaRPr sz="5800" dirty="0">
              <a:latin typeface="Georgia"/>
              <a:ea typeface="Georgia"/>
              <a:cs typeface="Georgia"/>
              <a:sym typeface="Georgia"/>
            </a:endParaRPr>
          </a:p>
          <a:p>
            <a:pPr marL="342900" marR="0" lvl="0" indent="-112712" algn="l" rtl="0">
              <a:lnSpc>
                <a:spcPct val="90000"/>
              </a:lnSpc>
              <a:spcBef>
                <a:spcPts val="300"/>
              </a:spcBef>
              <a:spcAft>
                <a:spcPts val="0"/>
              </a:spcAft>
              <a:buClr>
                <a:srgbClr val="333333"/>
              </a:buClr>
              <a:buSzPct val="100000"/>
              <a:buFont typeface="Noto Sans Symbols"/>
              <a:buNone/>
            </a:pPr>
            <a:endParaRPr sz="5800" dirty="0">
              <a:latin typeface="Georgia"/>
              <a:ea typeface="Georgia"/>
              <a:cs typeface="Georgia"/>
              <a:sym typeface="Georgia"/>
            </a:endParaRPr>
          </a:p>
          <a:p>
            <a:pPr marL="342900" marR="0" lvl="0" indent="-342900" algn="l" rtl="0">
              <a:lnSpc>
                <a:spcPct val="90000"/>
              </a:lnSpc>
              <a:spcBef>
                <a:spcPts val="300"/>
              </a:spcBef>
              <a:spcAft>
                <a:spcPts val="0"/>
              </a:spcAft>
              <a:buClr>
                <a:srgbClr val="333333"/>
              </a:buClr>
              <a:buSzPct val="100000"/>
              <a:buFont typeface="Noto Sans Symbols"/>
              <a:buChar char="∙"/>
            </a:pPr>
            <a:r>
              <a:rPr lang="en-US" sz="5800" dirty="0">
                <a:latin typeface="Georgia"/>
                <a:ea typeface="Georgia"/>
                <a:cs typeface="Georgia"/>
                <a:sym typeface="Georgia"/>
              </a:rPr>
              <a:t>What aspects of your district’s current public image are encouraging?  What would you like to change? </a:t>
            </a:r>
            <a:endParaRPr dirty="0"/>
          </a:p>
          <a:p>
            <a:pPr marL="342900" marR="0" lvl="0" indent="-112712" algn="l" rtl="0">
              <a:lnSpc>
                <a:spcPct val="90000"/>
              </a:lnSpc>
              <a:spcBef>
                <a:spcPts val="300"/>
              </a:spcBef>
              <a:spcAft>
                <a:spcPts val="0"/>
              </a:spcAft>
              <a:buClr>
                <a:srgbClr val="333333"/>
              </a:buClr>
              <a:buSzPct val="100000"/>
              <a:buFont typeface="Noto Sans Symbols"/>
              <a:buNone/>
            </a:pPr>
            <a:endParaRPr sz="5800" dirty="0">
              <a:latin typeface="Georgia"/>
              <a:ea typeface="Georgia"/>
              <a:cs typeface="Georgia"/>
              <a:sym typeface="Georgia"/>
            </a:endParaRPr>
          </a:p>
          <a:p>
            <a:pPr marL="342900" marR="0" lvl="0" indent="-342900" algn="l" rtl="0">
              <a:lnSpc>
                <a:spcPct val="90000"/>
              </a:lnSpc>
              <a:spcBef>
                <a:spcPts val="300"/>
              </a:spcBef>
              <a:spcAft>
                <a:spcPts val="0"/>
              </a:spcAft>
              <a:buClr>
                <a:srgbClr val="333333"/>
              </a:buClr>
              <a:buSzPct val="100000"/>
              <a:buFont typeface="Noto Sans Symbols"/>
              <a:buChar char="∙"/>
            </a:pPr>
            <a:r>
              <a:rPr lang="en-US" sz="5800" dirty="0">
                <a:latin typeface="Georgia"/>
                <a:ea typeface="Georgia"/>
                <a:cs typeface="Georgia"/>
                <a:sym typeface="Georgia"/>
              </a:rPr>
              <a:t>Why is it important for our logo and visual identity to be consistent?</a:t>
            </a:r>
            <a:endParaRPr dirty="0"/>
          </a:p>
          <a:p>
            <a:pPr marL="342900" marR="0" lvl="0" indent="-184150" algn="l" rtl="0">
              <a:lnSpc>
                <a:spcPct val="90000"/>
              </a:lnSpc>
              <a:spcBef>
                <a:spcPts val="300"/>
              </a:spcBef>
              <a:spcAft>
                <a:spcPts val="0"/>
              </a:spcAft>
              <a:buClr>
                <a:srgbClr val="333333"/>
              </a:buClr>
              <a:buSzPct val="100000"/>
              <a:buFont typeface="Noto Sans Symbols"/>
              <a:buNone/>
            </a:pPr>
            <a:endParaRPr sz="4000" dirty="0">
              <a:latin typeface="Georgia"/>
              <a:ea typeface="Georgia"/>
              <a:cs typeface="Georgia"/>
              <a:sym typeface="Georgia"/>
            </a:endParaRPr>
          </a:p>
          <a:p>
            <a:pPr marL="342900" marR="0" lvl="0" indent="-184150" algn="l" rtl="0">
              <a:lnSpc>
                <a:spcPct val="90000"/>
              </a:lnSpc>
              <a:spcBef>
                <a:spcPts val="300"/>
              </a:spcBef>
              <a:spcAft>
                <a:spcPts val="0"/>
              </a:spcAft>
              <a:buClr>
                <a:srgbClr val="333333"/>
              </a:buClr>
              <a:buSzPct val="100000"/>
              <a:buFont typeface="Noto Sans Symbols"/>
              <a:buNone/>
            </a:pPr>
            <a:endParaRPr sz="4000" dirty="0">
              <a:latin typeface="Georgia"/>
              <a:ea typeface="Georgia"/>
              <a:cs typeface="Georgia"/>
              <a:sym typeface="Georgia"/>
            </a:endParaRPr>
          </a:p>
          <a:p>
            <a:pPr marL="0" marR="0" lvl="0" indent="0" algn="l" rtl="0">
              <a:lnSpc>
                <a:spcPct val="90000"/>
              </a:lnSpc>
              <a:spcBef>
                <a:spcPts val="300"/>
              </a:spcBef>
              <a:spcAft>
                <a:spcPts val="0"/>
              </a:spcAft>
              <a:buClr>
                <a:srgbClr val="333333"/>
              </a:buClr>
              <a:buSzPct val="100000"/>
              <a:buNone/>
            </a:pPr>
            <a:r>
              <a:rPr lang="en-US" sz="4000" dirty="0">
                <a:latin typeface="Georgia"/>
                <a:ea typeface="Georgia"/>
                <a:cs typeface="Georgia"/>
                <a:sym typeface="Georgia"/>
              </a:rPr>
              <a:t>   </a:t>
            </a:r>
            <a:endParaRPr dirty="0"/>
          </a:p>
          <a:p>
            <a:pPr marL="0" lvl="0" indent="0" algn="l" rtl="0">
              <a:lnSpc>
                <a:spcPct val="90000"/>
              </a:lnSpc>
              <a:spcBef>
                <a:spcPts val="1300"/>
              </a:spcBef>
              <a:spcAft>
                <a:spcPts val="0"/>
              </a:spcAft>
              <a:buClr>
                <a:srgbClr val="333333"/>
              </a:buClr>
              <a:buSzPct val="100000"/>
              <a:buNone/>
            </a:pPr>
            <a:endParaRPr sz="2800" dirty="0"/>
          </a:p>
          <a:p>
            <a:pPr marL="173038" lvl="0" indent="-173038" algn="l" rtl="0">
              <a:lnSpc>
                <a:spcPct val="90000"/>
              </a:lnSpc>
              <a:spcBef>
                <a:spcPts val="1000"/>
              </a:spcBef>
              <a:spcAft>
                <a:spcPts val="0"/>
              </a:spcAft>
              <a:buClr>
                <a:srgbClr val="333333"/>
              </a:buClr>
              <a:buSzPct val="100000"/>
              <a:buNone/>
            </a:pPr>
            <a:endParaRPr dirty="0"/>
          </a:p>
        </p:txBody>
      </p:sp>
      <p:sp>
        <p:nvSpPr>
          <p:cNvPr id="674" name="Google Shape;674;p6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2"/>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EXPANDING OUR REACH THROUGH STORYTELLING</a:t>
            </a:r>
            <a:endParaRPr dirty="0"/>
          </a:p>
        </p:txBody>
      </p:sp>
      <p:sp>
        <p:nvSpPr>
          <p:cNvPr id="681" name="Google Shape;681;p62"/>
          <p:cNvSpPr txBox="1">
            <a:spLocks noGrp="1"/>
          </p:cNvSpPr>
          <p:nvPr>
            <p:ph type="body" idx="1"/>
          </p:nvPr>
        </p:nvSpPr>
        <p:spPr>
          <a:xfrm>
            <a:off x="0" y="2263515"/>
            <a:ext cx="12192000" cy="3941342"/>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l" rtl="0">
              <a:lnSpc>
                <a:spcPct val="90000"/>
              </a:lnSpc>
              <a:spcBef>
                <a:spcPts val="0"/>
              </a:spcBef>
              <a:spcAft>
                <a:spcPts val="0"/>
              </a:spcAft>
              <a:buClr>
                <a:srgbClr val="333333"/>
              </a:buClr>
              <a:buSzPct val="100000"/>
              <a:buNone/>
            </a:pPr>
            <a:r>
              <a:rPr lang="en-US" sz="10100" dirty="0">
                <a:latin typeface="Georgia"/>
                <a:ea typeface="Georgia"/>
                <a:cs typeface="Georgia"/>
                <a:sym typeface="Georgia"/>
              </a:rPr>
              <a:t>What stories do clubs share about the impact they’ve had in their communities?  </a:t>
            </a:r>
            <a:endParaRPr sz="10100" dirty="0"/>
          </a:p>
          <a:p>
            <a:pPr marL="0" marR="0" lvl="0" indent="0" algn="l" rtl="0">
              <a:lnSpc>
                <a:spcPct val="90000"/>
              </a:lnSpc>
              <a:spcBef>
                <a:spcPts val="300"/>
              </a:spcBef>
              <a:spcAft>
                <a:spcPts val="0"/>
              </a:spcAft>
              <a:buClr>
                <a:srgbClr val="333333"/>
              </a:buClr>
              <a:buSzPct val="100000"/>
              <a:buNone/>
            </a:pPr>
            <a:r>
              <a:rPr lang="en-US" sz="10100" dirty="0">
                <a:latin typeface="Georgia"/>
                <a:ea typeface="Georgia"/>
                <a:cs typeface="Georgia"/>
                <a:sym typeface="Georgia"/>
              </a:rPr>
              <a:t>   </a:t>
            </a:r>
            <a:endParaRPr sz="10100" dirty="0"/>
          </a:p>
          <a:p>
            <a:pPr marL="0" marR="0" lvl="0" indent="0" algn="l" rtl="0">
              <a:lnSpc>
                <a:spcPct val="90000"/>
              </a:lnSpc>
              <a:spcBef>
                <a:spcPts val="300"/>
              </a:spcBef>
              <a:spcAft>
                <a:spcPts val="0"/>
              </a:spcAft>
              <a:buClr>
                <a:srgbClr val="333333"/>
              </a:buClr>
              <a:buSzPct val="100000"/>
              <a:buNone/>
            </a:pPr>
            <a:endParaRPr sz="10100" dirty="0">
              <a:latin typeface="Georgia"/>
              <a:ea typeface="Georgia"/>
              <a:cs typeface="Georgia"/>
              <a:sym typeface="Georgia"/>
            </a:endParaRPr>
          </a:p>
          <a:p>
            <a:pPr marL="0" marR="0" lvl="0" indent="0" algn="l" rtl="0">
              <a:lnSpc>
                <a:spcPct val="90000"/>
              </a:lnSpc>
              <a:spcBef>
                <a:spcPts val="300"/>
              </a:spcBef>
              <a:spcAft>
                <a:spcPts val="0"/>
              </a:spcAft>
              <a:buClr>
                <a:srgbClr val="333333"/>
              </a:buClr>
              <a:buSzPct val="100000"/>
              <a:buNone/>
            </a:pPr>
            <a:r>
              <a:rPr lang="en-US" sz="10100" dirty="0">
                <a:latin typeface="Georgia"/>
                <a:ea typeface="Georgia"/>
                <a:cs typeface="Georgia"/>
                <a:sym typeface="Georgia"/>
              </a:rPr>
              <a:t>How do they share these stories?</a:t>
            </a:r>
            <a:endParaRPr sz="10100" dirty="0"/>
          </a:p>
          <a:p>
            <a:pPr marL="342900" marR="0" lvl="0" indent="-107950" algn="l" rtl="0">
              <a:lnSpc>
                <a:spcPct val="90000"/>
              </a:lnSpc>
              <a:spcBef>
                <a:spcPts val="300"/>
              </a:spcBef>
              <a:spcAft>
                <a:spcPts val="0"/>
              </a:spcAft>
              <a:buClr>
                <a:srgbClr val="333333"/>
              </a:buClr>
              <a:buSzPct val="100000"/>
              <a:buFont typeface="Noto Sans Symbols"/>
              <a:buNone/>
            </a:pPr>
            <a:endParaRPr sz="4000" dirty="0">
              <a:latin typeface="Georgia"/>
              <a:ea typeface="Georgia"/>
              <a:cs typeface="Georgia"/>
              <a:sym typeface="Georgia"/>
            </a:endParaRPr>
          </a:p>
          <a:p>
            <a:pPr marL="342900" marR="0" lvl="0" indent="-107950" algn="l" rtl="0">
              <a:lnSpc>
                <a:spcPct val="90000"/>
              </a:lnSpc>
              <a:spcBef>
                <a:spcPts val="300"/>
              </a:spcBef>
              <a:spcAft>
                <a:spcPts val="0"/>
              </a:spcAft>
              <a:buClr>
                <a:srgbClr val="333333"/>
              </a:buClr>
              <a:buSzPct val="100000"/>
              <a:buFont typeface="Noto Sans Symbols"/>
              <a:buNone/>
            </a:pPr>
            <a:endParaRPr sz="4000" dirty="0">
              <a:latin typeface="Georgia"/>
              <a:ea typeface="Georgia"/>
              <a:cs typeface="Georgia"/>
              <a:sym typeface="Georgia"/>
            </a:endParaRPr>
          </a:p>
          <a:p>
            <a:pPr marL="0" marR="0" lvl="0" indent="0" algn="l" rtl="0">
              <a:lnSpc>
                <a:spcPct val="90000"/>
              </a:lnSpc>
              <a:spcBef>
                <a:spcPts val="300"/>
              </a:spcBef>
              <a:spcAft>
                <a:spcPts val="0"/>
              </a:spcAft>
              <a:buClr>
                <a:srgbClr val="333333"/>
              </a:buClr>
              <a:buSzPct val="100000"/>
              <a:buNone/>
            </a:pPr>
            <a:r>
              <a:rPr lang="en-US" sz="4000" dirty="0">
                <a:latin typeface="Georgia"/>
                <a:ea typeface="Georgia"/>
                <a:cs typeface="Georgia"/>
                <a:sym typeface="Georgia"/>
              </a:rPr>
              <a:t>   </a:t>
            </a:r>
            <a:endParaRPr dirty="0"/>
          </a:p>
          <a:p>
            <a:pPr marL="0" lvl="0" indent="0" algn="l" rtl="0">
              <a:lnSpc>
                <a:spcPct val="90000"/>
              </a:lnSpc>
              <a:spcBef>
                <a:spcPts val="1300"/>
              </a:spcBef>
              <a:spcAft>
                <a:spcPts val="0"/>
              </a:spcAft>
              <a:buClr>
                <a:srgbClr val="333333"/>
              </a:buClr>
              <a:buSzPct val="100000"/>
              <a:buNone/>
            </a:pPr>
            <a:endParaRPr sz="2800" dirty="0"/>
          </a:p>
          <a:p>
            <a:pPr marL="173038" lvl="0" indent="-173038" algn="l" rtl="0">
              <a:lnSpc>
                <a:spcPct val="90000"/>
              </a:lnSpc>
              <a:spcBef>
                <a:spcPts val="1000"/>
              </a:spcBef>
              <a:spcAft>
                <a:spcPts val="0"/>
              </a:spcAft>
              <a:buClr>
                <a:srgbClr val="333333"/>
              </a:buClr>
              <a:buSzPct val="100000"/>
              <a:buNone/>
            </a:pPr>
            <a:endParaRPr dirty="0"/>
          </a:p>
        </p:txBody>
      </p:sp>
      <p:sp>
        <p:nvSpPr>
          <p:cNvPr id="682" name="Google Shape;682;p6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3"/>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STORY TELLING DISCUSSION</a:t>
            </a:r>
            <a:endParaRPr/>
          </a:p>
        </p:txBody>
      </p:sp>
      <p:sp>
        <p:nvSpPr>
          <p:cNvPr id="689" name="Google Shape;689;p63"/>
          <p:cNvSpPr txBox="1">
            <a:spLocks noGrp="1"/>
          </p:cNvSpPr>
          <p:nvPr>
            <p:ph type="body" idx="1"/>
          </p:nvPr>
        </p:nvSpPr>
        <p:spPr>
          <a:xfrm>
            <a:off x="0" y="1993692"/>
            <a:ext cx="12192000" cy="4748738"/>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l" rtl="0">
              <a:lnSpc>
                <a:spcPct val="90000"/>
              </a:lnSpc>
              <a:spcBef>
                <a:spcPts val="0"/>
              </a:spcBef>
              <a:spcAft>
                <a:spcPts val="0"/>
              </a:spcAft>
              <a:buClr>
                <a:srgbClr val="333333"/>
              </a:buClr>
              <a:buSzPct val="100000"/>
              <a:buFont typeface="Noto Sans Symbols"/>
              <a:buChar char="∙"/>
            </a:pPr>
            <a:r>
              <a:rPr lang="en-US" sz="4000" dirty="0">
                <a:latin typeface="Georgia"/>
                <a:ea typeface="Georgia"/>
                <a:cs typeface="Georgia"/>
                <a:sym typeface="Georgia"/>
              </a:rPr>
              <a:t>How are Rotary and Rotaract members and participants people of action?  </a:t>
            </a:r>
            <a:endParaRPr dirty="0"/>
          </a:p>
          <a:p>
            <a:pPr marL="0" marR="0" lvl="0" indent="0" algn="l" rtl="0">
              <a:lnSpc>
                <a:spcPct val="90000"/>
              </a:lnSpc>
              <a:spcBef>
                <a:spcPts val="300"/>
              </a:spcBef>
              <a:spcAft>
                <a:spcPts val="0"/>
              </a:spcAft>
              <a:buClr>
                <a:srgbClr val="333333"/>
              </a:buClr>
              <a:buSzPct val="100000"/>
              <a:buNone/>
            </a:pPr>
            <a:endParaRPr sz="4000" dirty="0">
              <a:latin typeface="Georgia"/>
              <a:ea typeface="Georgia"/>
              <a:cs typeface="Georgia"/>
              <a:sym typeface="Georgia"/>
            </a:endParaRPr>
          </a:p>
          <a:p>
            <a:pPr marL="342900" marR="0" lvl="0" indent="-342900" algn="l" rtl="0">
              <a:lnSpc>
                <a:spcPct val="90000"/>
              </a:lnSpc>
              <a:spcBef>
                <a:spcPts val="300"/>
              </a:spcBef>
              <a:spcAft>
                <a:spcPts val="0"/>
              </a:spcAft>
              <a:buClr>
                <a:srgbClr val="333333"/>
              </a:buClr>
              <a:buSzPct val="100000"/>
              <a:buFont typeface="Noto Sans Symbols"/>
              <a:buChar char="∙"/>
            </a:pPr>
            <a:r>
              <a:rPr lang="en-US" sz="4000" dirty="0">
                <a:latin typeface="Georgia"/>
                <a:ea typeface="Georgia"/>
                <a:cs typeface="Georgia"/>
                <a:sym typeface="Georgia"/>
              </a:rPr>
              <a:t>How do clubs in your district currently share messages and success stories with your community? </a:t>
            </a:r>
            <a:endParaRPr dirty="0"/>
          </a:p>
          <a:p>
            <a:pPr marL="0" marR="0" lvl="0" indent="0" algn="l" rtl="0">
              <a:lnSpc>
                <a:spcPct val="90000"/>
              </a:lnSpc>
              <a:spcBef>
                <a:spcPts val="300"/>
              </a:spcBef>
              <a:spcAft>
                <a:spcPts val="0"/>
              </a:spcAft>
              <a:buClr>
                <a:srgbClr val="333333"/>
              </a:buClr>
              <a:buSzPct val="100000"/>
              <a:buNone/>
            </a:pPr>
            <a:endParaRPr sz="4000" dirty="0">
              <a:latin typeface="Georgia"/>
              <a:ea typeface="Georgia"/>
              <a:cs typeface="Georgia"/>
              <a:sym typeface="Georgia"/>
            </a:endParaRPr>
          </a:p>
          <a:p>
            <a:pPr marL="342900" marR="0" lvl="0" indent="-342900" algn="l" rtl="0">
              <a:lnSpc>
                <a:spcPct val="90000"/>
              </a:lnSpc>
              <a:spcBef>
                <a:spcPts val="300"/>
              </a:spcBef>
              <a:spcAft>
                <a:spcPts val="0"/>
              </a:spcAft>
              <a:buClr>
                <a:srgbClr val="333333"/>
              </a:buClr>
              <a:buSzPct val="100000"/>
              <a:buFont typeface="Noto Sans Symbols"/>
              <a:buChar char="∙"/>
            </a:pPr>
            <a:r>
              <a:rPr lang="en-US" sz="4000" dirty="0">
                <a:latin typeface="Georgia"/>
                <a:ea typeface="Georgia"/>
                <a:cs typeface="Georgia"/>
                <a:sym typeface="Georgia"/>
              </a:rPr>
              <a:t>How are clubs in your district using people of action materials?  Have you received any feedback about their effectiveness?</a:t>
            </a:r>
            <a:endParaRPr dirty="0"/>
          </a:p>
          <a:p>
            <a:pPr marL="342900" marR="0" lvl="0" indent="-107950" algn="l" rtl="0">
              <a:lnSpc>
                <a:spcPct val="90000"/>
              </a:lnSpc>
              <a:spcBef>
                <a:spcPts val="300"/>
              </a:spcBef>
              <a:spcAft>
                <a:spcPts val="0"/>
              </a:spcAft>
              <a:buClr>
                <a:srgbClr val="333333"/>
              </a:buClr>
              <a:buSzPct val="100000"/>
              <a:buFont typeface="Noto Sans Symbols"/>
              <a:buNone/>
            </a:pPr>
            <a:endParaRPr sz="4000" dirty="0">
              <a:latin typeface="Georgia"/>
              <a:ea typeface="Georgia"/>
              <a:cs typeface="Georgia"/>
              <a:sym typeface="Georgia"/>
            </a:endParaRPr>
          </a:p>
          <a:p>
            <a:pPr marL="0" marR="0" lvl="0" indent="0" algn="l" rtl="0">
              <a:lnSpc>
                <a:spcPct val="90000"/>
              </a:lnSpc>
              <a:spcBef>
                <a:spcPts val="300"/>
              </a:spcBef>
              <a:spcAft>
                <a:spcPts val="0"/>
              </a:spcAft>
              <a:buClr>
                <a:srgbClr val="333333"/>
              </a:buClr>
              <a:buSzPct val="100000"/>
              <a:buNone/>
            </a:pPr>
            <a:r>
              <a:rPr lang="en-US" sz="4000" dirty="0">
                <a:latin typeface="Georgia"/>
                <a:ea typeface="Georgia"/>
                <a:cs typeface="Georgia"/>
                <a:sym typeface="Georgia"/>
              </a:rPr>
              <a:t>   </a:t>
            </a:r>
            <a:endParaRPr dirty="0"/>
          </a:p>
          <a:p>
            <a:pPr marL="0" lvl="0" indent="0" algn="l" rtl="0">
              <a:lnSpc>
                <a:spcPct val="90000"/>
              </a:lnSpc>
              <a:spcBef>
                <a:spcPts val="1300"/>
              </a:spcBef>
              <a:spcAft>
                <a:spcPts val="0"/>
              </a:spcAft>
              <a:buClr>
                <a:srgbClr val="333333"/>
              </a:buClr>
              <a:buSzPct val="100000"/>
              <a:buNone/>
            </a:pPr>
            <a:endParaRPr sz="2800" dirty="0"/>
          </a:p>
          <a:p>
            <a:pPr marL="173038" lvl="0" indent="-173038" algn="l" rtl="0">
              <a:lnSpc>
                <a:spcPct val="90000"/>
              </a:lnSpc>
              <a:spcBef>
                <a:spcPts val="1000"/>
              </a:spcBef>
              <a:spcAft>
                <a:spcPts val="0"/>
              </a:spcAft>
              <a:buClr>
                <a:srgbClr val="333333"/>
              </a:buClr>
              <a:buSzPct val="100000"/>
              <a:buNone/>
            </a:pPr>
            <a:endParaRPr dirty="0"/>
          </a:p>
        </p:txBody>
      </p:sp>
      <p:sp>
        <p:nvSpPr>
          <p:cNvPr id="690" name="Google Shape;690;p6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64"/>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ACTIVITY INSTRUCTIONS</a:t>
            </a:r>
            <a:endParaRPr/>
          </a:p>
        </p:txBody>
      </p:sp>
      <p:sp>
        <p:nvSpPr>
          <p:cNvPr id="697" name="Google Shape;697;p64"/>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33333"/>
              </a:buClr>
              <a:buSzPts val="2800"/>
              <a:buNone/>
            </a:pPr>
            <a:r>
              <a:rPr lang="en-US" sz="2800" dirty="0"/>
              <a:t>Promoting our brand and story:</a:t>
            </a:r>
            <a:endParaRPr dirty="0"/>
          </a:p>
          <a:p>
            <a:pPr marL="0" lvl="0" indent="0" algn="l" rtl="0">
              <a:lnSpc>
                <a:spcPct val="90000"/>
              </a:lnSpc>
              <a:spcBef>
                <a:spcPts val="1000"/>
              </a:spcBef>
              <a:spcAft>
                <a:spcPts val="0"/>
              </a:spcAft>
              <a:buClr>
                <a:srgbClr val="333333"/>
              </a:buClr>
              <a:buSzPts val="2800"/>
              <a:buNone/>
            </a:pPr>
            <a:r>
              <a:rPr lang="en-US" sz="2800" dirty="0"/>
              <a:t>Think about a recently completed service project in your community</a:t>
            </a:r>
            <a:endParaRPr dirty="0"/>
          </a:p>
          <a:p>
            <a:pPr marL="0" lvl="0" indent="0" algn="l" rtl="0">
              <a:lnSpc>
                <a:spcPct val="90000"/>
              </a:lnSpc>
              <a:spcBef>
                <a:spcPts val="1000"/>
              </a:spcBef>
              <a:spcAft>
                <a:spcPts val="0"/>
              </a:spcAft>
              <a:buClr>
                <a:srgbClr val="333333"/>
              </a:buClr>
              <a:buSzPts val="2800"/>
              <a:buNone/>
            </a:pPr>
            <a:r>
              <a:rPr lang="en-US" sz="2800" dirty="0"/>
              <a:t>And let’s think about how you can promote that story to raise awareness of Rotary and the local impact of that project.</a:t>
            </a:r>
            <a:endParaRPr dirty="0"/>
          </a:p>
          <a:p>
            <a:pPr marL="0" lvl="0" indent="0" algn="l" rtl="0">
              <a:lnSpc>
                <a:spcPct val="90000"/>
              </a:lnSpc>
              <a:spcBef>
                <a:spcPts val="1000"/>
              </a:spcBef>
              <a:spcAft>
                <a:spcPts val="0"/>
              </a:spcAft>
              <a:buClr>
                <a:srgbClr val="333333"/>
              </a:buClr>
              <a:buSzPts val="2800"/>
              <a:buNone/>
            </a:pPr>
            <a:endParaRPr sz="2800" dirty="0"/>
          </a:p>
          <a:p>
            <a:pPr marL="0" lvl="0" indent="0" algn="l" rtl="0">
              <a:lnSpc>
                <a:spcPct val="90000"/>
              </a:lnSpc>
              <a:spcBef>
                <a:spcPts val="1000"/>
              </a:spcBef>
              <a:spcAft>
                <a:spcPts val="0"/>
              </a:spcAft>
              <a:buClr>
                <a:srgbClr val="333333"/>
              </a:buClr>
              <a:buSzPts val="2800"/>
              <a:buNone/>
            </a:pPr>
            <a:r>
              <a:rPr lang="en-US" sz="2800" dirty="0"/>
              <a:t>Answer questions in workbook on your own </a:t>
            </a:r>
            <a:endParaRPr dirty="0"/>
          </a:p>
          <a:p>
            <a:pPr marL="0" lvl="0" indent="0" algn="l" rtl="0">
              <a:lnSpc>
                <a:spcPct val="90000"/>
              </a:lnSpc>
              <a:spcBef>
                <a:spcPts val="1000"/>
              </a:spcBef>
              <a:spcAft>
                <a:spcPts val="0"/>
              </a:spcAft>
              <a:buClr>
                <a:srgbClr val="333333"/>
              </a:buClr>
              <a:buSzPts val="2800"/>
              <a:buNone/>
            </a:pPr>
            <a:endParaRPr sz="2800" dirty="0"/>
          </a:p>
          <a:p>
            <a:pPr marL="0" lvl="0" indent="0" algn="l" rtl="0">
              <a:lnSpc>
                <a:spcPct val="90000"/>
              </a:lnSpc>
              <a:spcBef>
                <a:spcPts val="1000"/>
              </a:spcBef>
              <a:spcAft>
                <a:spcPts val="0"/>
              </a:spcAft>
              <a:buClr>
                <a:srgbClr val="333333"/>
              </a:buClr>
              <a:buSzPts val="2800"/>
              <a:buNone/>
            </a:pPr>
            <a:r>
              <a:rPr lang="en-US" sz="2800" dirty="0"/>
              <a:t>Break into pairs and discuss your story with each other </a:t>
            </a:r>
            <a:endParaRPr dirty="0"/>
          </a:p>
          <a:p>
            <a:pPr marL="0" lvl="0" indent="0" algn="l" rtl="0">
              <a:lnSpc>
                <a:spcPct val="90000"/>
              </a:lnSpc>
              <a:spcBef>
                <a:spcPts val="1000"/>
              </a:spcBef>
              <a:spcAft>
                <a:spcPts val="0"/>
              </a:spcAft>
              <a:buClr>
                <a:srgbClr val="333333"/>
              </a:buClr>
              <a:buSzPts val="2800"/>
              <a:buNone/>
            </a:pPr>
            <a:endParaRPr sz="2800" dirty="0"/>
          </a:p>
        </p:txBody>
      </p:sp>
      <p:sp>
        <p:nvSpPr>
          <p:cNvPr id="698" name="Google Shape;698;p6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704" name="Google Shape;704;p65"/>
          <p:cNvPicPr preferRelativeResize="0"/>
          <p:nvPr/>
        </p:nvPicPr>
        <p:blipFill rotWithShape="1">
          <a:blip r:embed="rId3">
            <a:alphaModFix/>
          </a:blip>
          <a:srcRect/>
          <a:stretch/>
        </p:blipFill>
        <p:spPr>
          <a:xfrm>
            <a:off x="1197245" y="1977162"/>
            <a:ext cx="9074298" cy="4272287"/>
          </a:xfrm>
          <a:prstGeom prst="rect">
            <a:avLst/>
          </a:prstGeom>
          <a:noFill/>
          <a:ln>
            <a:noFill/>
          </a:ln>
        </p:spPr>
      </p:pic>
      <p:sp>
        <p:nvSpPr>
          <p:cNvPr id="705" name="Google Shape;705;p65"/>
          <p:cNvSpPr txBox="1"/>
          <p:nvPr/>
        </p:nvSpPr>
        <p:spPr>
          <a:xfrm>
            <a:off x="1197245" y="2572511"/>
            <a:ext cx="9207389" cy="22423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lt1"/>
                </a:solidFill>
                <a:latin typeface="Arial"/>
                <a:ea typeface="Arial"/>
                <a:cs typeface="Arial"/>
                <a:sym typeface="Arial"/>
              </a:rPr>
              <a:t>REVIEW / REFLECTIONS</a:t>
            </a:r>
            <a:endParaRPr/>
          </a:p>
        </p:txBody>
      </p:sp>
      <p:sp>
        <p:nvSpPr>
          <p:cNvPr id="706" name="Google Shape;706;p6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6"/>
          <p:cNvSpPr txBox="1">
            <a:spLocks noGrp="1"/>
          </p:cNvSpPr>
          <p:nvPr>
            <p:ph type="body" idx="1"/>
          </p:nvPr>
        </p:nvSpPr>
        <p:spPr>
          <a:xfrm>
            <a:off x="296333" y="5865192"/>
            <a:ext cx="9733038" cy="6350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ct val="100000"/>
              <a:buNone/>
            </a:pPr>
            <a:r>
              <a:rPr lang="en-US"/>
              <a:t>BREAK….BE BACK PROMPTLY PLEASE!</a:t>
            </a:r>
            <a:endParaRPr/>
          </a:p>
        </p:txBody>
      </p:sp>
      <p:sp>
        <p:nvSpPr>
          <p:cNvPr id="712" name="Google Shape;712;p6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68</a:t>
            </a:fld>
            <a:endParaRPr>
              <a:solidFill>
                <a:schemeClr val="dk1"/>
              </a:solidFill>
            </a:endParaRPr>
          </a:p>
        </p:txBody>
      </p:sp>
      <p:pic>
        <p:nvPicPr>
          <p:cNvPr id="713" name="Google Shape;713;p66"/>
          <p:cNvPicPr preferRelativeResize="0"/>
          <p:nvPr/>
        </p:nvPicPr>
        <p:blipFill rotWithShape="1">
          <a:blip r:embed="rId3">
            <a:alphaModFix/>
          </a:blip>
          <a:srcRect/>
          <a:stretch/>
        </p:blipFill>
        <p:spPr>
          <a:xfrm>
            <a:off x="0" y="0"/>
            <a:ext cx="12192000" cy="50623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7"/>
          <p:cNvSpPr txBox="1">
            <a:spLocks noGrp="1"/>
          </p:cNvSpPr>
          <p:nvPr>
            <p:ph type="body" idx="1"/>
          </p:nvPr>
        </p:nvSpPr>
        <p:spPr>
          <a:xfrm>
            <a:off x="296333" y="5243814"/>
            <a:ext cx="9733038" cy="6350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ct val="100000"/>
              <a:buNone/>
            </a:pPr>
            <a:r>
              <a:rPr lang="en-US"/>
              <a:t>SUPPORTING AND DEVELOPING CLUBS</a:t>
            </a:r>
            <a:endParaRPr/>
          </a:p>
        </p:txBody>
      </p:sp>
      <p:sp>
        <p:nvSpPr>
          <p:cNvPr id="719" name="Google Shape;719;p67"/>
          <p:cNvSpPr txBox="1">
            <a:spLocks noGrp="1"/>
          </p:cNvSpPr>
          <p:nvPr>
            <p:ph type="subTitle" idx="3"/>
          </p:nvPr>
        </p:nvSpPr>
        <p:spPr>
          <a:xfrm>
            <a:off x="305283" y="5799562"/>
            <a:ext cx="9733038" cy="4656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400"/>
              <a:buNone/>
            </a:pPr>
            <a:r>
              <a:rPr lang="en-US"/>
              <a:t>GNTS/GETS workbook page 16-17</a:t>
            </a:r>
            <a:endParaRPr/>
          </a:p>
          <a:p>
            <a:pPr marL="0" lvl="0" indent="0" algn="l" rtl="0">
              <a:lnSpc>
                <a:spcPct val="90000"/>
              </a:lnSpc>
              <a:spcBef>
                <a:spcPts val="1000"/>
              </a:spcBef>
              <a:spcAft>
                <a:spcPts val="0"/>
              </a:spcAft>
              <a:buClr>
                <a:srgbClr val="333333"/>
              </a:buClr>
              <a:buSzPts val="2400"/>
              <a:buNone/>
            </a:pPr>
            <a:r>
              <a:rPr lang="en-US"/>
              <a:t>Peter Schultz and Herb Klotz </a:t>
            </a:r>
            <a:endParaRPr/>
          </a:p>
        </p:txBody>
      </p:sp>
      <p:sp>
        <p:nvSpPr>
          <p:cNvPr id="720" name="Google Shape;720;p6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69</a:t>
            </a:fld>
            <a:endParaRPr>
              <a:solidFill>
                <a:schemeClr val="dk1"/>
              </a:solidFill>
            </a:endParaRPr>
          </a:p>
        </p:txBody>
      </p:sp>
      <p:pic>
        <p:nvPicPr>
          <p:cNvPr id="721" name="Google Shape;721;p67"/>
          <p:cNvPicPr preferRelativeResize="0"/>
          <p:nvPr/>
        </p:nvPicPr>
        <p:blipFill rotWithShape="1">
          <a:blip r:embed="rId3">
            <a:alphaModFix/>
          </a:blip>
          <a:srcRect/>
          <a:stretch/>
        </p:blipFill>
        <p:spPr>
          <a:xfrm>
            <a:off x="0" y="0"/>
            <a:ext cx="12192000" cy="5090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7"/>
          <p:cNvSpPr txBox="1">
            <a:spLocks noGrp="1"/>
          </p:cNvSpPr>
          <p:nvPr>
            <p:ph type="title"/>
          </p:nvPr>
        </p:nvSpPr>
        <p:spPr>
          <a:xfrm>
            <a:off x="525834" y="-8020"/>
            <a:ext cx="9235280" cy="1546459"/>
          </a:xfrm>
          <a:prstGeom prst="rect">
            <a:avLst/>
          </a:prstGeom>
          <a:noFill/>
          <a:ln>
            <a:noFill/>
          </a:ln>
        </p:spPr>
        <p:txBody>
          <a:bodyPr spcFirstLastPara="1" wrap="square" lIns="91425" tIns="0" rIns="91425" bIns="91425"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WORKING WITH THE ACTION PLAN</a:t>
            </a:r>
            <a:br>
              <a:rPr lang="en-US"/>
            </a:br>
            <a:r>
              <a:rPr lang="en-US"/>
              <a:t>SMALL GROUP ACTIVITY</a:t>
            </a:r>
            <a:endParaRPr/>
          </a:p>
        </p:txBody>
      </p:sp>
      <p:sp>
        <p:nvSpPr>
          <p:cNvPr id="215" name="Google Shape;215;p7"/>
          <p:cNvSpPr txBox="1">
            <a:spLocks noGrp="1"/>
          </p:cNvSpPr>
          <p:nvPr>
            <p:ph type="body" idx="1"/>
          </p:nvPr>
        </p:nvSpPr>
        <p:spPr>
          <a:xfrm>
            <a:off x="580471" y="1877671"/>
            <a:ext cx="11492996" cy="48647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A86E3"/>
              </a:buClr>
              <a:buSzPts val="3200"/>
              <a:buNone/>
            </a:pPr>
            <a:r>
              <a:rPr lang="en-US" sz="3200" b="1" i="1" dirty="0">
                <a:solidFill>
                  <a:srgbClr val="4A86E3"/>
                </a:solidFill>
              </a:rPr>
              <a:t>8 minutes: DGE &amp; DGN answer 3 questions (p2).</a:t>
            </a:r>
            <a:endParaRPr sz="3200" b="1" i="1" dirty="0">
              <a:solidFill>
                <a:srgbClr val="4A86E3"/>
              </a:solidFill>
            </a:endParaRPr>
          </a:p>
          <a:p>
            <a:pPr marL="0" lvl="0" indent="0" algn="l" rtl="0">
              <a:lnSpc>
                <a:spcPct val="90000"/>
              </a:lnSpc>
              <a:spcBef>
                <a:spcPts val="1000"/>
              </a:spcBef>
              <a:spcAft>
                <a:spcPts val="0"/>
              </a:spcAft>
              <a:buClr>
                <a:srgbClr val="333333"/>
              </a:buClr>
              <a:buSzPts val="2800"/>
              <a:buNone/>
            </a:pPr>
            <a:endParaRPr sz="2800" b="1" i="1">
              <a:solidFill>
                <a:srgbClr val="4A86E3"/>
              </a:solidFill>
            </a:endParaRPr>
          </a:p>
          <a:p>
            <a:pPr marL="228600" lvl="0" indent="-228600" algn="l" rtl="0">
              <a:lnSpc>
                <a:spcPct val="90000"/>
              </a:lnSpc>
              <a:spcBef>
                <a:spcPts val="1000"/>
              </a:spcBef>
              <a:spcAft>
                <a:spcPts val="0"/>
              </a:spcAft>
              <a:buClr>
                <a:srgbClr val="333333"/>
              </a:buClr>
              <a:buSzPts val="2800"/>
              <a:buChar char="•"/>
            </a:pPr>
            <a:r>
              <a:rPr lang="en-US" sz="2800" dirty="0"/>
              <a:t>How does the Action Plan encourage you to think about Rotary in a different way?</a:t>
            </a:r>
            <a:endParaRPr sz="2800" dirty="0"/>
          </a:p>
          <a:p>
            <a:pPr marL="228600" lvl="0" indent="-228600" algn="l" rtl="0">
              <a:lnSpc>
                <a:spcPct val="90000"/>
              </a:lnSpc>
              <a:spcBef>
                <a:spcPts val="1000"/>
              </a:spcBef>
              <a:spcAft>
                <a:spcPts val="0"/>
              </a:spcAft>
              <a:buClr>
                <a:srgbClr val="333333"/>
              </a:buClr>
              <a:buSzPts val="2800"/>
              <a:buChar char="•"/>
            </a:pPr>
            <a:r>
              <a:rPr lang="en-US" sz="2800" dirty="0"/>
              <a:t>Which aspects of the Plan are you most excited about?  Which will excite Club members?</a:t>
            </a:r>
            <a:endParaRPr dirty="0"/>
          </a:p>
          <a:p>
            <a:pPr marL="228600" lvl="0" indent="-228600" algn="l" rtl="0">
              <a:lnSpc>
                <a:spcPct val="90000"/>
              </a:lnSpc>
              <a:spcBef>
                <a:spcPts val="1000"/>
              </a:spcBef>
              <a:spcAft>
                <a:spcPts val="0"/>
              </a:spcAft>
              <a:buClr>
                <a:srgbClr val="333333"/>
              </a:buClr>
              <a:buSzPts val="2800"/>
              <a:buChar char="•"/>
            </a:pPr>
            <a:r>
              <a:rPr lang="en-US" sz="2800" dirty="0"/>
              <a:t>How can these Priorities and Objectives help you achieve the specific goal you wrote for yourself?</a:t>
            </a:r>
            <a:endParaRPr dirty="0"/>
          </a:p>
          <a:p>
            <a:pPr marL="228600" lvl="0" indent="-50800" algn="l" rtl="0">
              <a:lnSpc>
                <a:spcPct val="90000"/>
              </a:lnSpc>
              <a:spcBef>
                <a:spcPts val="1000"/>
              </a:spcBef>
              <a:spcAft>
                <a:spcPts val="0"/>
              </a:spcAft>
              <a:buClr>
                <a:srgbClr val="333333"/>
              </a:buClr>
              <a:buSzPts val="2800"/>
              <a:buNone/>
            </a:pPr>
            <a:endParaRPr sz="2800"/>
          </a:p>
          <a:p>
            <a:pPr marL="228600" lvl="0" indent="-50800" algn="l" rtl="0">
              <a:lnSpc>
                <a:spcPct val="90000"/>
              </a:lnSpc>
              <a:spcBef>
                <a:spcPts val="1000"/>
              </a:spcBef>
              <a:spcAft>
                <a:spcPts val="0"/>
              </a:spcAft>
              <a:buClr>
                <a:srgbClr val="333333"/>
              </a:buClr>
              <a:buSzPts val="2800"/>
              <a:buNone/>
            </a:pPr>
            <a:endParaRPr sz="2800"/>
          </a:p>
          <a:p>
            <a:pPr marL="342900" lvl="0" indent="-165100" algn="l" rtl="0">
              <a:lnSpc>
                <a:spcPct val="90000"/>
              </a:lnSpc>
              <a:spcBef>
                <a:spcPts val="1000"/>
              </a:spcBef>
              <a:spcAft>
                <a:spcPts val="0"/>
              </a:spcAft>
              <a:buClr>
                <a:srgbClr val="333333"/>
              </a:buClr>
              <a:buSzPts val="2800"/>
              <a:buNone/>
            </a:pPr>
            <a:endParaRPr sz="2800" b="1"/>
          </a:p>
          <a:p>
            <a:pPr marL="0" lvl="0" indent="0" algn="l" rtl="0">
              <a:lnSpc>
                <a:spcPct val="90000"/>
              </a:lnSpc>
              <a:spcBef>
                <a:spcPts val="1000"/>
              </a:spcBef>
              <a:spcAft>
                <a:spcPts val="0"/>
              </a:spcAft>
              <a:buClr>
                <a:srgbClr val="333333"/>
              </a:buClr>
              <a:buSzPts val="2800"/>
              <a:buNone/>
            </a:pPr>
            <a:endParaRPr lang="en-US" sz="2800" dirty="0"/>
          </a:p>
          <a:p>
            <a:pPr marL="0" lvl="0" indent="0" algn="l" rtl="0">
              <a:lnSpc>
                <a:spcPct val="90000"/>
              </a:lnSpc>
              <a:spcBef>
                <a:spcPts val="1000"/>
              </a:spcBef>
              <a:spcAft>
                <a:spcPts val="0"/>
              </a:spcAft>
              <a:buClr>
                <a:srgbClr val="333333"/>
              </a:buClr>
              <a:buSzPts val="2800"/>
              <a:buNone/>
            </a:pPr>
            <a:endParaRPr sz="2800"/>
          </a:p>
        </p:txBody>
      </p:sp>
      <p:sp>
        <p:nvSpPr>
          <p:cNvPr id="216" name="Google Shape;216;p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217" name="Google Shape;217;p7"/>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13804416143_0_17"/>
          <p:cNvSpPr txBox="1">
            <a:spLocks noGrp="1"/>
          </p:cNvSpPr>
          <p:nvPr>
            <p:ph type="title"/>
          </p:nvPr>
        </p:nvSpPr>
        <p:spPr>
          <a:xfrm>
            <a:off x="381000" y="1"/>
            <a:ext cx="11506200" cy="1539900"/>
          </a:xfrm>
          <a:prstGeom prst="rect">
            <a:avLst/>
          </a:prstGeom>
          <a:noFill/>
          <a:ln>
            <a:noFill/>
          </a:ln>
        </p:spPr>
        <p:txBody>
          <a:bodyPr spcFirstLastPara="1" wrap="square" lIns="91425" tIns="0" rIns="91425" bIns="91425"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LEARNING OBJECTIVES</a:t>
            </a:r>
            <a:endParaRPr dirty="0"/>
          </a:p>
        </p:txBody>
      </p:sp>
      <p:sp>
        <p:nvSpPr>
          <p:cNvPr id="728" name="Google Shape;728;g13804416143_0_17"/>
          <p:cNvSpPr txBox="1">
            <a:spLocks noGrp="1"/>
          </p:cNvSpPr>
          <p:nvPr>
            <p:ph type="body" idx="1"/>
          </p:nvPr>
        </p:nvSpPr>
        <p:spPr>
          <a:xfrm>
            <a:off x="1059249" y="1775283"/>
            <a:ext cx="10073502" cy="383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3333"/>
              </a:buClr>
              <a:buSzPts val="2400"/>
              <a:buNone/>
            </a:pPr>
            <a:endParaRPr sz="3200" dirty="0"/>
          </a:p>
          <a:p>
            <a:pPr marL="742950" lvl="0" indent="-742950" algn="l" rtl="0">
              <a:lnSpc>
                <a:spcPct val="90000"/>
              </a:lnSpc>
              <a:spcBef>
                <a:spcPts val="1000"/>
              </a:spcBef>
              <a:spcAft>
                <a:spcPts val="0"/>
              </a:spcAft>
              <a:buClr>
                <a:srgbClr val="333333"/>
              </a:buClr>
              <a:buSzPts val="3600"/>
              <a:buAutoNum type="arabicPeriod"/>
            </a:pPr>
            <a:r>
              <a:rPr lang="en-US" sz="3200" dirty="0"/>
              <a:t>Address Membership Challenges in existing clubs</a:t>
            </a:r>
          </a:p>
          <a:p>
            <a:pPr marL="742950" lvl="0" indent="-742950" algn="l" rtl="0">
              <a:lnSpc>
                <a:spcPct val="90000"/>
              </a:lnSpc>
              <a:spcBef>
                <a:spcPts val="1000"/>
              </a:spcBef>
              <a:spcAft>
                <a:spcPts val="0"/>
              </a:spcAft>
              <a:buClr>
                <a:srgbClr val="333333"/>
              </a:buClr>
              <a:buSzPts val="3600"/>
              <a:buAutoNum type="arabicPeriod"/>
            </a:pPr>
            <a:endParaRPr sz="3200" dirty="0"/>
          </a:p>
          <a:p>
            <a:pPr marL="742950" lvl="0" indent="-742950" algn="l" rtl="0">
              <a:lnSpc>
                <a:spcPct val="90000"/>
              </a:lnSpc>
              <a:spcBef>
                <a:spcPts val="1000"/>
              </a:spcBef>
              <a:spcAft>
                <a:spcPts val="0"/>
              </a:spcAft>
              <a:buClr>
                <a:srgbClr val="333333"/>
              </a:buClr>
              <a:buSzPts val="3600"/>
              <a:buAutoNum type="arabicPeriod"/>
            </a:pPr>
            <a:r>
              <a:rPr lang="en-US" sz="3200" dirty="0"/>
              <a:t>Develop a plan to support new club development in your district</a:t>
            </a:r>
            <a:endParaRPr sz="3200" dirty="0"/>
          </a:p>
        </p:txBody>
      </p:sp>
      <p:sp>
        <p:nvSpPr>
          <p:cNvPr id="729" name="Google Shape;729;g13804416143_0_17"/>
          <p:cNvSpPr txBox="1">
            <a:spLocks noGrp="1"/>
          </p:cNvSpPr>
          <p:nvPr>
            <p:ph type="sldNum" idx="12"/>
          </p:nvPr>
        </p:nvSpPr>
        <p:spPr>
          <a:xfrm>
            <a:off x="11650133" y="115570"/>
            <a:ext cx="42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pic>
        <p:nvPicPr>
          <p:cNvPr id="2" name="Google Shape;382;p26">
            <a:extLst>
              <a:ext uri="{FF2B5EF4-FFF2-40B4-BE49-F238E27FC236}">
                <a16:creationId xmlns:a16="http://schemas.microsoft.com/office/drawing/2014/main" id="{C32F10C3-9CFB-496A-52DC-CA528A5EDDA8}"/>
              </a:ext>
            </a:extLst>
          </p:cNvPr>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6" name="Google Shape;736;g13804416143_0_0"/>
          <p:cNvSpPr txBox="1">
            <a:spLocks noGrp="1"/>
          </p:cNvSpPr>
          <p:nvPr>
            <p:ph type="subTitle" idx="2"/>
          </p:nvPr>
        </p:nvSpPr>
        <p:spPr>
          <a:xfrm>
            <a:off x="567233" y="2617276"/>
            <a:ext cx="11506200" cy="2744433"/>
          </a:xfrm>
          <a:prstGeom prst="rect">
            <a:avLst/>
          </a:prstGeom>
        </p:spPr>
        <p:txBody>
          <a:bodyPr spcFirstLastPara="1" wrap="square" lIns="91425" tIns="45700" rIns="91425" bIns="45700" anchor="t" anchorCtr="0">
            <a:normAutofit/>
          </a:bodyPr>
          <a:lstStyle/>
          <a:p>
            <a:pPr marL="0" lvl="0" indent="0" rtl="0">
              <a:spcBef>
                <a:spcPts val="1000"/>
              </a:spcBef>
              <a:spcAft>
                <a:spcPts val="0"/>
              </a:spcAft>
              <a:buNone/>
            </a:pPr>
            <a:r>
              <a:rPr lang="en-US" sz="3200" b="0" dirty="0">
                <a:solidFill>
                  <a:srgbClr val="0070C0"/>
                </a:solidFill>
              </a:rPr>
              <a:t>How will you know which clubs are having difficulty keeping members engaged or attracting new members?</a:t>
            </a:r>
          </a:p>
          <a:p>
            <a:pPr marL="0" lvl="0" indent="0" rtl="0">
              <a:spcBef>
                <a:spcPts val="1000"/>
              </a:spcBef>
              <a:spcAft>
                <a:spcPts val="0"/>
              </a:spcAft>
              <a:buNone/>
            </a:pPr>
            <a:endParaRPr lang="en-US" sz="3200" b="0" dirty="0">
              <a:solidFill>
                <a:srgbClr val="0070C0"/>
              </a:solidFill>
            </a:endParaRPr>
          </a:p>
          <a:p>
            <a:pPr marL="0" lvl="0" indent="0" rtl="0">
              <a:spcBef>
                <a:spcPts val="1000"/>
              </a:spcBef>
              <a:spcAft>
                <a:spcPts val="0"/>
              </a:spcAft>
              <a:buNone/>
            </a:pPr>
            <a:r>
              <a:rPr lang="en-US" sz="3200" b="0" dirty="0">
                <a:solidFill>
                  <a:srgbClr val="0070C0"/>
                </a:solidFill>
              </a:rPr>
              <a:t>How can you help your district leaders to help clubs?</a:t>
            </a:r>
          </a:p>
          <a:p>
            <a:pPr marL="0" lvl="0" indent="0" rtl="0">
              <a:spcBef>
                <a:spcPts val="1000"/>
              </a:spcBef>
              <a:spcAft>
                <a:spcPts val="0"/>
              </a:spcAft>
              <a:buNone/>
            </a:pPr>
            <a:endParaRPr lang="en-US" sz="3200" b="0" dirty="0">
              <a:solidFill>
                <a:srgbClr val="0070C0"/>
              </a:solidFill>
            </a:endParaRPr>
          </a:p>
          <a:p>
            <a:pPr marL="0" lvl="0" indent="0" rtl="0">
              <a:spcBef>
                <a:spcPts val="1000"/>
              </a:spcBef>
              <a:spcAft>
                <a:spcPts val="0"/>
              </a:spcAft>
              <a:buNone/>
            </a:pPr>
            <a:endParaRPr sz="3200" b="0" dirty="0">
              <a:solidFill>
                <a:srgbClr val="0070C0"/>
              </a:solidFill>
            </a:endParaRPr>
          </a:p>
        </p:txBody>
      </p:sp>
      <p:sp>
        <p:nvSpPr>
          <p:cNvPr id="737" name="Google Shape;737;g13804416143_0_0"/>
          <p:cNvSpPr txBox="1">
            <a:spLocks noGrp="1"/>
          </p:cNvSpPr>
          <p:nvPr>
            <p:ph type="sldNum" idx="12"/>
          </p:nvPr>
        </p:nvSpPr>
        <p:spPr>
          <a:xfrm>
            <a:off x="11650133" y="115570"/>
            <a:ext cx="4233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1"/>
                </a:solidFill>
              </a:rPr>
              <a:t>71</a:t>
            </a:fld>
            <a:endParaRPr>
              <a:solidFill>
                <a:schemeClr val="dk1"/>
              </a:solidFill>
            </a:endParaRPr>
          </a:p>
        </p:txBody>
      </p:sp>
      <p:sp>
        <p:nvSpPr>
          <p:cNvPr id="738" name="Google Shape;738;g13804416143_0_0"/>
          <p:cNvSpPr txBox="1">
            <a:spLocks noGrp="1"/>
          </p:cNvSpPr>
          <p:nvPr>
            <p:ph type="title"/>
          </p:nvPr>
        </p:nvSpPr>
        <p:spPr>
          <a:xfrm>
            <a:off x="381000" y="1"/>
            <a:ext cx="11506200" cy="1539900"/>
          </a:xfrm>
          <a:prstGeom prst="rect">
            <a:avLst/>
          </a:prstGeom>
        </p:spPr>
        <p:txBody>
          <a:bodyPr spcFirstLastPara="1" wrap="square" lIns="91425" tIns="0" rIns="91425" bIns="91425" anchor="ctr" anchorCtr="0">
            <a:normAutofit/>
          </a:bodyPr>
          <a:lstStyle/>
          <a:p>
            <a:pPr marL="0" lvl="0" indent="0" algn="l" rtl="0">
              <a:spcBef>
                <a:spcPts val="0"/>
              </a:spcBef>
              <a:spcAft>
                <a:spcPts val="0"/>
              </a:spcAft>
              <a:buNone/>
            </a:pPr>
            <a:r>
              <a:rPr lang="en-US" dirty="0"/>
              <a:t>Supporting Existing Clubs</a:t>
            </a:r>
            <a:endParaRPr dirty="0"/>
          </a:p>
        </p:txBody>
      </p:sp>
      <p:pic>
        <p:nvPicPr>
          <p:cNvPr id="2" name="Google Shape;382;p26">
            <a:extLst>
              <a:ext uri="{FF2B5EF4-FFF2-40B4-BE49-F238E27FC236}">
                <a16:creationId xmlns:a16="http://schemas.microsoft.com/office/drawing/2014/main" id="{825D600C-77EE-EEBE-BD87-EFF21510455C}"/>
              </a:ext>
            </a:extLst>
          </p:cNvPr>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13804416143_0_9"/>
          <p:cNvSpPr txBox="1">
            <a:spLocks noGrp="1"/>
          </p:cNvSpPr>
          <p:nvPr>
            <p:ph type="title"/>
          </p:nvPr>
        </p:nvSpPr>
        <p:spPr>
          <a:xfrm>
            <a:off x="381000" y="1"/>
            <a:ext cx="11506200" cy="1539900"/>
          </a:xfrm>
          <a:prstGeom prst="rect">
            <a:avLst/>
          </a:prstGeom>
        </p:spPr>
        <p:txBody>
          <a:bodyPr spcFirstLastPara="1" wrap="square" lIns="91425" tIns="0" rIns="91425" bIns="91425" anchor="ctr" anchorCtr="0">
            <a:normAutofit/>
          </a:bodyPr>
          <a:lstStyle/>
          <a:p>
            <a:pPr marL="0" lvl="0" indent="0" algn="l" rtl="0">
              <a:spcBef>
                <a:spcPts val="0"/>
              </a:spcBef>
              <a:spcAft>
                <a:spcPts val="0"/>
              </a:spcAft>
              <a:buNone/>
            </a:pPr>
            <a:r>
              <a:rPr lang="en-US" dirty="0"/>
              <a:t>Developing New Clubs</a:t>
            </a:r>
            <a:endParaRPr dirty="0"/>
          </a:p>
        </p:txBody>
      </p:sp>
      <p:sp>
        <p:nvSpPr>
          <p:cNvPr id="746" name="Google Shape;746;g13804416143_0_9"/>
          <p:cNvSpPr txBox="1">
            <a:spLocks noGrp="1"/>
          </p:cNvSpPr>
          <p:nvPr>
            <p:ph type="subTitle" idx="2"/>
          </p:nvPr>
        </p:nvSpPr>
        <p:spPr>
          <a:xfrm>
            <a:off x="1362331" y="3204785"/>
            <a:ext cx="9467337" cy="14538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4000" b="0" dirty="0">
                <a:solidFill>
                  <a:srgbClr val="0070C0"/>
                </a:solidFill>
              </a:rPr>
              <a:t>What are your opportunities to start new clubs in your district?</a:t>
            </a:r>
            <a:endParaRPr sz="4000" b="0" dirty="0">
              <a:solidFill>
                <a:srgbClr val="0070C0"/>
              </a:solidFill>
            </a:endParaRPr>
          </a:p>
        </p:txBody>
      </p:sp>
      <p:sp>
        <p:nvSpPr>
          <p:cNvPr id="747" name="Google Shape;747;g13804416143_0_9"/>
          <p:cNvSpPr txBox="1">
            <a:spLocks noGrp="1"/>
          </p:cNvSpPr>
          <p:nvPr>
            <p:ph type="sldNum" idx="12"/>
          </p:nvPr>
        </p:nvSpPr>
        <p:spPr>
          <a:xfrm>
            <a:off x="11650133" y="115570"/>
            <a:ext cx="4233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pic>
        <p:nvPicPr>
          <p:cNvPr id="2" name="Google Shape;382;p26">
            <a:extLst>
              <a:ext uri="{FF2B5EF4-FFF2-40B4-BE49-F238E27FC236}">
                <a16:creationId xmlns:a16="http://schemas.microsoft.com/office/drawing/2014/main" id="{77763B0C-ED3F-DAAD-339B-6CB4632C7655}"/>
              </a:ext>
            </a:extLst>
          </p:cNvPr>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6"/>
          <p:cNvSpPr txBox="1">
            <a:spLocks noGrp="1"/>
          </p:cNvSpPr>
          <p:nvPr>
            <p:ph type="title"/>
          </p:nvPr>
        </p:nvSpPr>
        <p:spPr>
          <a:xfrm>
            <a:off x="381000" y="1"/>
            <a:ext cx="9004540" cy="1540042"/>
          </a:xfrm>
          <a:prstGeom prst="rect">
            <a:avLst/>
          </a:prstGeom>
          <a:noFill/>
          <a:ln>
            <a:noFill/>
          </a:ln>
        </p:spPr>
        <p:txBody>
          <a:bodyPr spcFirstLastPara="1" wrap="square" lIns="91425" tIns="0" rIns="91425" bIns="91425" anchor="ctr" anchorCtr="0">
            <a:normAutofit/>
          </a:bodyPr>
          <a:lstStyle/>
          <a:p>
            <a:pPr marL="0" lvl="0" indent="0" algn="ctr" rtl="0">
              <a:lnSpc>
                <a:spcPct val="90000"/>
              </a:lnSpc>
              <a:spcBef>
                <a:spcPts val="0"/>
              </a:spcBef>
              <a:spcAft>
                <a:spcPts val="0"/>
              </a:spcAft>
              <a:buClr>
                <a:schemeClr val="lt1"/>
              </a:buClr>
              <a:buSzPts val="4000"/>
              <a:buFont typeface="Arial"/>
              <a:buNone/>
            </a:pPr>
            <a:r>
              <a:rPr lang="en-US" sz="4000" dirty="0"/>
              <a:t>ACTIVITY for Supporting &amp;</a:t>
            </a:r>
            <a:br>
              <a:rPr lang="en-US" sz="4000" dirty="0"/>
            </a:br>
            <a:r>
              <a:rPr lang="en-US" sz="4000" dirty="0"/>
              <a:t>Developing New Clubs</a:t>
            </a:r>
            <a:endParaRPr dirty="0"/>
          </a:p>
        </p:txBody>
      </p:sp>
      <p:sp>
        <p:nvSpPr>
          <p:cNvPr id="380" name="Google Shape;380;p26"/>
          <p:cNvSpPr txBox="1">
            <a:spLocks noGrp="1"/>
          </p:cNvSpPr>
          <p:nvPr>
            <p:ph type="body" idx="1"/>
          </p:nvPr>
        </p:nvSpPr>
        <p:spPr>
          <a:xfrm>
            <a:off x="356646" y="2075982"/>
            <a:ext cx="11478708" cy="393467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33333"/>
              </a:buClr>
              <a:buSzPts val="3200"/>
              <a:buChar char="•"/>
            </a:pPr>
            <a:r>
              <a:rPr lang="en-US" sz="3200" dirty="0"/>
              <a:t>Small group, review the scenario assigned.</a:t>
            </a:r>
            <a:endParaRPr dirty="0"/>
          </a:p>
          <a:p>
            <a:pPr marL="0" lvl="0" indent="0" algn="l" rtl="0">
              <a:lnSpc>
                <a:spcPct val="90000"/>
              </a:lnSpc>
              <a:spcBef>
                <a:spcPts val="1000"/>
              </a:spcBef>
              <a:spcAft>
                <a:spcPts val="0"/>
              </a:spcAft>
              <a:buClr>
                <a:srgbClr val="333333"/>
              </a:buClr>
              <a:buSzPts val="3200"/>
              <a:buNone/>
            </a:pPr>
            <a:endParaRPr sz="3200" dirty="0"/>
          </a:p>
          <a:p>
            <a:pPr marL="228600" lvl="0" indent="-228600" algn="l" rtl="0">
              <a:lnSpc>
                <a:spcPct val="90000"/>
              </a:lnSpc>
              <a:spcBef>
                <a:spcPts val="1000"/>
              </a:spcBef>
              <a:spcAft>
                <a:spcPts val="0"/>
              </a:spcAft>
              <a:buClr>
                <a:srgbClr val="333333"/>
              </a:buClr>
              <a:buSzPts val="3200"/>
              <a:buChar char="•"/>
            </a:pPr>
            <a:r>
              <a:rPr lang="en-US" sz="3200" dirty="0"/>
              <a:t>Consider questions in the Workbook </a:t>
            </a:r>
            <a:r>
              <a:rPr lang="en-US" sz="3200" dirty="0" err="1"/>
              <a:t>pgs</a:t>
            </a:r>
            <a:r>
              <a:rPr lang="en-US" sz="3200" dirty="0"/>
              <a:t> 16+17.</a:t>
            </a:r>
            <a:endParaRPr dirty="0"/>
          </a:p>
          <a:p>
            <a:pPr marL="228600" lvl="0" indent="-25400" algn="l" rtl="0">
              <a:lnSpc>
                <a:spcPct val="90000"/>
              </a:lnSpc>
              <a:spcBef>
                <a:spcPts val="1000"/>
              </a:spcBef>
              <a:spcAft>
                <a:spcPts val="0"/>
              </a:spcAft>
              <a:buClr>
                <a:srgbClr val="333333"/>
              </a:buClr>
              <a:buSzPts val="3200"/>
              <a:buNone/>
            </a:pPr>
            <a:endParaRPr sz="3200" dirty="0"/>
          </a:p>
          <a:p>
            <a:pPr marL="228600" lvl="0" indent="-228600" algn="l" rtl="0">
              <a:lnSpc>
                <a:spcPct val="90000"/>
              </a:lnSpc>
              <a:spcBef>
                <a:spcPts val="1000"/>
              </a:spcBef>
              <a:spcAft>
                <a:spcPts val="0"/>
              </a:spcAft>
              <a:buClr>
                <a:srgbClr val="333333"/>
              </a:buClr>
              <a:buSzPts val="3200"/>
              <a:buChar char="•"/>
            </a:pPr>
            <a:r>
              <a:rPr lang="en-US" sz="3200" dirty="0"/>
              <a:t>Facilitated: Feedback from all groups in each scenario.</a:t>
            </a:r>
            <a:endParaRPr dirty="0"/>
          </a:p>
          <a:p>
            <a:pPr marL="0" lvl="0" indent="0" algn="l" rtl="0">
              <a:lnSpc>
                <a:spcPct val="90000"/>
              </a:lnSpc>
              <a:spcBef>
                <a:spcPts val="1000"/>
              </a:spcBef>
              <a:spcAft>
                <a:spcPts val="0"/>
              </a:spcAft>
              <a:buClr>
                <a:srgbClr val="333333"/>
              </a:buClr>
              <a:buSzPts val="3200"/>
              <a:buNone/>
            </a:pPr>
            <a:endParaRPr sz="3200" dirty="0"/>
          </a:p>
        </p:txBody>
      </p:sp>
      <p:sp>
        <p:nvSpPr>
          <p:cNvPr id="381" name="Google Shape;381;p2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pic>
        <p:nvPicPr>
          <p:cNvPr id="382" name="Google Shape;382;p26"/>
          <p:cNvPicPr preferRelativeResize="0"/>
          <p:nvPr/>
        </p:nvPicPr>
        <p:blipFill rotWithShape="1">
          <a:blip r:embed="rId3">
            <a:alphaModFix/>
          </a:blip>
          <a:srcRect/>
          <a:stretch/>
        </p:blipFill>
        <p:spPr>
          <a:xfrm>
            <a:off x="9848337" y="-11599"/>
            <a:ext cx="1545509" cy="1551642"/>
          </a:xfrm>
          <a:prstGeom prst="rect">
            <a:avLst/>
          </a:prstGeom>
          <a:noFill/>
          <a:ln>
            <a:noFill/>
          </a:ln>
          <a:effectLst>
            <a:outerShdw blurRad="342900" dist="50800" dir="5400000" algn="ctr" rotWithShape="0">
              <a:srgbClr val="000000">
                <a:alpha val="45882"/>
              </a:srgbClr>
            </a:outerShdw>
          </a:effectLst>
        </p:spPr>
      </p:pic>
    </p:spTree>
    <p:extLst>
      <p:ext uri="{BB962C8B-B14F-4D97-AF65-F5344CB8AC3E}">
        <p14:creationId xmlns:p14="http://schemas.microsoft.com/office/powerpoint/2010/main" val="39700767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47"/>
          <p:cNvPicPr preferRelativeResize="0"/>
          <p:nvPr/>
        </p:nvPicPr>
        <p:blipFill rotWithShape="1">
          <a:blip r:embed="rId3">
            <a:alphaModFix/>
          </a:blip>
          <a:srcRect/>
          <a:stretch/>
        </p:blipFill>
        <p:spPr>
          <a:xfrm>
            <a:off x="1197245" y="1977162"/>
            <a:ext cx="9074298" cy="4272287"/>
          </a:xfrm>
          <a:prstGeom prst="rect">
            <a:avLst/>
          </a:prstGeom>
          <a:noFill/>
          <a:ln>
            <a:noFill/>
          </a:ln>
        </p:spPr>
      </p:pic>
      <p:sp>
        <p:nvSpPr>
          <p:cNvPr id="566" name="Google Shape;566;p47"/>
          <p:cNvSpPr txBox="1"/>
          <p:nvPr/>
        </p:nvSpPr>
        <p:spPr>
          <a:xfrm>
            <a:off x="1197245" y="2572511"/>
            <a:ext cx="9207389" cy="22423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dirty="0">
                <a:solidFill>
                  <a:schemeClr val="lt1"/>
                </a:solidFill>
                <a:latin typeface="Arial"/>
                <a:ea typeface="Arial"/>
                <a:cs typeface="Arial"/>
                <a:sym typeface="Arial"/>
              </a:rPr>
              <a:t>QUESTIONS / REFLECTIONS</a:t>
            </a:r>
            <a:endParaRPr dirty="0"/>
          </a:p>
          <a:p>
            <a:pPr marL="0" marR="0" lvl="0" indent="0" algn="ctr" rtl="0">
              <a:spcBef>
                <a:spcPts val="0"/>
              </a:spcBef>
              <a:spcAft>
                <a:spcPts val="0"/>
              </a:spcAft>
              <a:buNone/>
            </a:pPr>
            <a:r>
              <a:rPr lang="en-US" sz="4400" i="1" dirty="0">
                <a:solidFill>
                  <a:schemeClr val="lt1"/>
                </a:solidFill>
                <a:latin typeface="Arial Narrow"/>
                <a:ea typeface="Arial Narrow"/>
                <a:cs typeface="Arial Narrow"/>
                <a:sym typeface="Arial Narrow"/>
              </a:rPr>
              <a:t>See “Reflection” Questions on page 17</a:t>
            </a:r>
            <a:endParaRPr dirty="0"/>
          </a:p>
        </p:txBody>
      </p:sp>
      <p:sp>
        <p:nvSpPr>
          <p:cNvPr id="567" name="Google Shape;567;p4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spTree>
    <p:extLst>
      <p:ext uri="{BB962C8B-B14F-4D97-AF65-F5344CB8AC3E}">
        <p14:creationId xmlns:p14="http://schemas.microsoft.com/office/powerpoint/2010/main" val="7700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68"/>
          <p:cNvSpPr txBox="1">
            <a:spLocks noGrp="1"/>
          </p:cNvSpPr>
          <p:nvPr>
            <p:ph type="body" idx="1"/>
          </p:nvPr>
        </p:nvSpPr>
        <p:spPr>
          <a:xfrm>
            <a:off x="296333" y="5865192"/>
            <a:ext cx="9733038" cy="6350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ct val="100000"/>
              <a:buNone/>
            </a:pPr>
            <a:r>
              <a:rPr lang="en-US"/>
              <a:t>BREAK….BE BACK PROMPTLY PLEASE!</a:t>
            </a:r>
            <a:endParaRPr/>
          </a:p>
        </p:txBody>
      </p:sp>
      <p:sp>
        <p:nvSpPr>
          <p:cNvPr id="761" name="Google Shape;761;p6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75</a:t>
            </a:fld>
            <a:endParaRPr>
              <a:solidFill>
                <a:schemeClr val="dk1"/>
              </a:solidFill>
            </a:endParaRPr>
          </a:p>
        </p:txBody>
      </p:sp>
      <p:pic>
        <p:nvPicPr>
          <p:cNvPr id="762" name="Google Shape;762;p68"/>
          <p:cNvPicPr preferRelativeResize="0"/>
          <p:nvPr/>
        </p:nvPicPr>
        <p:blipFill rotWithShape="1">
          <a:blip r:embed="rId3">
            <a:alphaModFix/>
          </a:blip>
          <a:srcRect/>
          <a:stretch/>
        </p:blipFill>
        <p:spPr>
          <a:xfrm>
            <a:off x="0" y="0"/>
            <a:ext cx="12192000" cy="50623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69"/>
          <p:cNvSpPr txBox="1">
            <a:spLocks noGrp="1"/>
          </p:cNvSpPr>
          <p:nvPr>
            <p:ph type="body" idx="1"/>
          </p:nvPr>
        </p:nvSpPr>
        <p:spPr>
          <a:xfrm>
            <a:off x="296333" y="5243814"/>
            <a:ext cx="9733038" cy="635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n-US"/>
              <a:t>Q &amp; A WITH RID DREW KESSLER</a:t>
            </a:r>
            <a:endParaRPr/>
          </a:p>
        </p:txBody>
      </p:sp>
      <p:sp>
        <p:nvSpPr>
          <p:cNvPr id="768" name="Google Shape;768;p69"/>
          <p:cNvSpPr txBox="1">
            <a:spLocks noGrp="1"/>
          </p:cNvSpPr>
          <p:nvPr>
            <p:ph type="subTitle" idx="3"/>
          </p:nvPr>
        </p:nvSpPr>
        <p:spPr>
          <a:xfrm>
            <a:off x="305283" y="5799562"/>
            <a:ext cx="9733038" cy="4656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400"/>
              <a:buNone/>
            </a:pPr>
            <a:endParaRPr lang="en-US" dirty="0"/>
          </a:p>
        </p:txBody>
      </p:sp>
      <p:sp>
        <p:nvSpPr>
          <p:cNvPr id="769" name="Google Shape;769;p6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76</a:t>
            </a:fld>
            <a:endParaRPr>
              <a:solidFill>
                <a:schemeClr val="dk1"/>
              </a:solidFill>
            </a:endParaRPr>
          </a:p>
        </p:txBody>
      </p:sp>
      <p:pic>
        <p:nvPicPr>
          <p:cNvPr id="770" name="Google Shape;770;p69"/>
          <p:cNvPicPr preferRelativeResize="0"/>
          <p:nvPr/>
        </p:nvPicPr>
        <p:blipFill rotWithShape="1">
          <a:blip r:embed="rId3">
            <a:alphaModFix/>
          </a:blip>
          <a:srcRect/>
          <a:stretch/>
        </p:blipFill>
        <p:spPr>
          <a:xfrm>
            <a:off x="0" y="0"/>
            <a:ext cx="12192000" cy="5090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9" name="Google Shape;769;p6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77</a:t>
            </a:fld>
            <a:endParaRPr>
              <a:solidFill>
                <a:schemeClr val="dk1"/>
              </a:solidFill>
            </a:endParaRPr>
          </a:p>
        </p:txBody>
      </p:sp>
      <p:pic>
        <p:nvPicPr>
          <p:cNvPr id="770" name="Google Shape;770;p69"/>
          <p:cNvPicPr preferRelativeResize="0"/>
          <p:nvPr/>
        </p:nvPicPr>
        <p:blipFill rotWithShape="1">
          <a:blip r:embed="rId3">
            <a:alphaModFix/>
          </a:blip>
          <a:srcRect/>
          <a:stretch/>
        </p:blipFill>
        <p:spPr>
          <a:xfrm>
            <a:off x="0" y="0"/>
            <a:ext cx="12192000" cy="5090232"/>
          </a:xfrm>
          <a:prstGeom prst="rect">
            <a:avLst/>
          </a:prstGeom>
          <a:noFill/>
          <a:ln>
            <a:noFill/>
          </a:ln>
        </p:spPr>
      </p:pic>
      <p:sp>
        <p:nvSpPr>
          <p:cNvPr id="5" name="Google Shape;775;p70">
            <a:extLst>
              <a:ext uri="{FF2B5EF4-FFF2-40B4-BE49-F238E27FC236}">
                <a16:creationId xmlns:a16="http://schemas.microsoft.com/office/drawing/2014/main" id="{9584F11C-978B-B657-A612-8ACB792750D8}"/>
              </a:ext>
            </a:extLst>
          </p:cNvPr>
          <p:cNvSpPr txBox="1">
            <a:spLocks noGrp="1"/>
          </p:cNvSpPr>
          <p:nvPr>
            <p:ph type="body" idx="1"/>
          </p:nvPr>
        </p:nvSpPr>
        <p:spPr>
          <a:xfrm>
            <a:off x="296333" y="5865192"/>
            <a:ext cx="9733038" cy="635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n-US"/>
              <a:t>LUNCH.   SEE YOU AT 2:00PM</a:t>
            </a:r>
            <a:endParaRPr/>
          </a:p>
        </p:txBody>
      </p:sp>
    </p:spTree>
    <p:extLst>
      <p:ext uri="{BB962C8B-B14F-4D97-AF65-F5344CB8AC3E}">
        <p14:creationId xmlns:p14="http://schemas.microsoft.com/office/powerpoint/2010/main" val="158002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71"/>
          <p:cNvSpPr txBox="1">
            <a:spLocks noGrp="1"/>
          </p:cNvSpPr>
          <p:nvPr>
            <p:ph type="body" idx="1"/>
          </p:nvPr>
        </p:nvSpPr>
        <p:spPr>
          <a:xfrm>
            <a:off x="302478" y="5243814"/>
            <a:ext cx="11828537" cy="635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4100"/>
              <a:buNone/>
            </a:pPr>
            <a:r>
              <a:rPr lang="en-US" sz="4100"/>
              <a:t>SUPPORTING THE ROTARY FOUNDATION </a:t>
            </a:r>
            <a:endParaRPr/>
          </a:p>
        </p:txBody>
      </p:sp>
      <p:sp>
        <p:nvSpPr>
          <p:cNvPr id="784" name="Google Shape;784;p71"/>
          <p:cNvSpPr txBox="1">
            <a:spLocks noGrp="1"/>
          </p:cNvSpPr>
          <p:nvPr>
            <p:ph type="subTitle" idx="3"/>
          </p:nvPr>
        </p:nvSpPr>
        <p:spPr>
          <a:xfrm>
            <a:off x="305283" y="5799562"/>
            <a:ext cx="9733038" cy="4656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400"/>
              <a:buNone/>
            </a:pPr>
            <a:r>
              <a:rPr lang="en-US"/>
              <a:t>GETS Workbook p15</a:t>
            </a:r>
            <a:endParaRPr/>
          </a:p>
          <a:p>
            <a:pPr marL="0" lvl="0" indent="0" algn="l" rtl="0">
              <a:lnSpc>
                <a:spcPct val="90000"/>
              </a:lnSpc>
              <a:spcBef>
                <a:spcPts val="1000"/>
              </a:spcBef>
              <a:spcAft>
                <a:spcPts val="0"/>
              </a:spcAft>
              <a:buClr>
                <a:srgbClr val="333333"/>
              </a:buClr>
              <a:buSzPts val="2400"/>
              <a:buNone/>
            </a:pPr>
            <a:r>
              <a:rPr lang="en-US"/>
              <a:t>Louis Turpin, RRFC Eileen Rau and TRF Trustees</a:t>
            </a:r>
            <a:endParaRPr/>
          </a:p>
        </p:txBody>
      </p:sp>
      <p:sp>
        <p:nvSpPr>
          <p:cNvPr id="785" name="Google Shape;785;p7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78</a:t>
            </a:fld>
            <a:endParaRPr>
              <a:solidFill>
                <a:schemeClr val="dk1"/>
              </a:solidFill>
            </a:endParaRPr>
          </a:p>
        </p:txBody>
      </p:sp>
      <p:pic>
        <p:nvPicPr>
          <p:cNvPr id="786" name="Google Shape;786;p71"/>
          <p:cNvPicPr preferRelativeResize="0"/>
          <p:nvPr/>
        </p:nvPicPr>
        <p:blipFill rotWithShape="1">
          <a:blip r:embed="rId3">
            <a:alphaModFix/>
          </a:blip>
          <a:srcRect/>
          <a:stretch/>
        </p:blipFill>
        <p:spPr>
          <a:xfrm>
            <a:off x="0" y="0"/>
            <a:ext cx="12192000" cy="5090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801" name="Google Shape;801;p7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79</a:t>
            </a:fld>
            <a:endParaRPr/>
          </a:p>
        </p:txBody>
      </p:sp>
      <p:pic>
        <p:nvPicPr>
          <p:cNvPr id="802" name="Google Shape;802;p73"/>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sp>
        <p:nvSpPr>
          <p:cNvPr id="5" name="Google Shape;791;p72">
            <a:extLst>
              <a:ext uri="{FF2B5EF4-FFF2-40B4-BE49-F238E27FC236}">
                <a16:creationId xmlns:a16="http://schemas.microsoft.com/office/drawing/2014/main" id="{24022B5E-A960-7302-7CC5-29AD220F2B0A}"/>
              </a:ext>
            </a:extLst>
          </p:cNvPr>
          <p:cNvSpPr txBox="1">
            <a:spLocks/>
          </p:cNvSpPr>
          <p:nvPr/>
        </p:nvSpPr>
        <p:spPr>
          <a:xfrm>
            <a:off x="525834" y="1"/>
            <a:ext cx="8994648" cy="1554480"/>
          </a:xfrm>
          <a:prstGeom prst="rect">
            <a:avLst/>
          </a:prstGeom>
          <a:noFill/>
          <a:ln>
            <a:noFill/>
          </a:ln>
        </p:spPr>
        <p:txBody>
          <a:bodyPr spcFirstLastPara="1" wrap="square" lIns="91425" tIns="0" rIns="91425" bIns="9142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OUR LEARNING OBJECTIVES</a:t>
            </a:r>
          </a:p>
        </p:txBody>
      </p:sp>
      <p:sp>
        <p:nvSpPr>
          <p:cNvPr id="9" name="Google Shape;792;p72">
            <a:extLst>
              <a:ext uri="{FF2B5EF4-FFF2-40B4-BE49-F238E27FC236}">
                <a16:creationId xmlns:a16="http://schemas.microsoft.com/office/drawing/2014/main" id="{D46042FB-B591-AB73-A7DA-B53F75C0D73F}"/>
              </a:ext>
            </a:extLst>
          </p:cNvPr>
          <p:cNvSpPr txBox="1">
            <a:spLocks noGrp="1"/>
          </p:cNvSpPr>
          <p:nvPr>
            <p:ph type="body" idx="1"/>
          </p:nvPr>
        </p:nvSpPr>
        <p:spPr>
          <a:xfrm>
            <a:off x="580471" y="1877671"/>
            <a:ext cx="10925889" cy="352707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A86E3"/>
              </a:buClr>
              <a:buSzPts val="2800"/>
              <a:buNone/>
            </a:pPr>
            <a:r>
              <a:rPr lang="en-US" sz="3200" b="1" i="1" dirty="0">
                <a:solidFill>
                  <a:srgbClr val="4A86E3"/>
                </a:solidFill>
              </a:rPr>
              <a:t>At the conclusion of this session, you will be better able to:</a:t>
            </a:r>
            <a:endParaRPr lang="en-US" sz="3200"/>
          </a:p>
          <a:p>
            <a:pPr marL="0" lvl="0" indent="0" algn="l" rtl="0">
              <a:lnSpc>
                <a:spcPct val="90000"/>
              </a:lnSpc>
              <a:spcBef>
                <a:spcPts val="1000"/>
              </a:spcBef>
              <a:spcAft>
                <a:spcPts val="0"/>
              </a:spcAft>
              <a:buClr>
                <a:srgbClr val="333333"/>
              </a:buClr>
              <a:buSzPts val="2800"/>
              <a:buNone/>
            </a:pPr>
            <a:endParaRPr sz="3200" i="1" dirty="0">
              <a:solidFill>
                <a:srgbClr val="4A86E3"/>
              </a:solidFill>
            </a:endParaRPr>
          </a:p>
          <a:p>
            <a:pPr marL="514350" lvl="0" indent="-514350" algn="l" rtl="0">
              <a:lnSpc>
                <a:spcPct val="90000"/>
              </a:lnSpc>
              <a:spcBef>
                <a:spcPts val="1000"/>
              </a:spcBef>
              <a:spcAft>
                <a:spcPts val="0"/>
              </a:spcAft>
              <a:buClr>
                <a:srgbClr val="333333"/>
              </a:buClr>
              <a:buSzPts val="2800"/>
              <a:buFont typeface="Arial"/>
              <a:buChar char="•"/>
            </a:pPr>
            <a:r>
              <a:rPr lang="en-US" sz="3200" dirty="0"/>
              <a:t>Support and recognize giving to The Rotary Foundation.</a:t>
            </a:r>
            <a:endParaRPr sz="3200"/>
          </a:p>
          <a:p>
            <a:pPr marL="514350" lvl="0" indent="-514350" algn="l">
              <a:lnSpc>
                <a:spcPct val="90000"/>
              </a:lnSpc>
              <a:spcBef>
                <a:spcPts val="1000"/>
              </a:spcBef>
              <a:spcAft>
                <a:spcPts val="0"/>
              </a:spcAft>
              <a:buClr>
                <a:srgbClr val="333333"/>
              </a:buClr>
              <a:buSzPts val="2800"/>
            </a:pPr>
            <a:endParaRPr lang="en-US" sz="3200" dirty="0"/>
          </a:p>
          <a:p>
            <a:pPr marL="514350" lvl="0" indent="-514350" algn="l" rtl="0">
              <a:lnSpc>
                <a:spcPct val="90000"/>
              </a:lnSpc>
              <a:spcBef>
                <a:spcPts val="1000"/>
              </a:spcBef>
              <a:spcAft>
                <a:spcPts val="0"/>
              </a:spcAft>
              <a:buClr>
                <a:srgbClr val="333333"/>
              </a:buClr>
              <a:buSzPts val="2800"/>
            </a:pPr>
            <a:r>
              <a:rPr lang="en-US" sz="3200" dirty="0"/>
              <a:t>Build support for District Grants and Global Grants.</a:t>
            </a:r>
            <a:endParaRPr sz="3200" dirty="0"/>
          </a:p>
          <a:p>
            <a:pPr marL="0" lvl="0" indent="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8"/>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223" name="Google Shape;223;p8"/>
          <p:cNvSpPr txBox="1"/>
          <p:nvPr/>
        </p:nvSpPr>
        <p:spPr>
          <a:xfrm>
            <a:off x="2941983" y="1396994"/>
            <a:ext cx="6056243" cy="37225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Arial"/>
                <a:ea typeface="Arial"/>
                <a:cs typeface="Arial"/>
                <a:sym typeface="Arial"/>
              </a:rPr>
              <a:t>QUESTIONS?</a:t>
            </a:r>
            <a:endParaRPr sz="5400" b="1">
              <a:solidFill>
                <a:schemeClr val="lt1"/>
              </a:solidFill>
              <a:latin typeface="Arial"/>
              <a:ea typeface="Arial"/>
              <a:cs typeface="Arial"/>
              <a:sym typeface="Arial"/>
            </a:endParaRPr>
          </a:p>
        </p:txBody>
      </p:sp>
      <p:sp>
        <p:nvSpPr>
          <p:cNvPr id="224" name="Google Shape;224;p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73"/>
          <p:cNvSpPr txBox="1">
            <a:spLocks noGrp="1"/>
          </p:cNvSpPr>
          <p:nvPr>
            <p:ph type="title"/>
          </p:nvPr>
        </p:nvSpPr>
        <p:spPr>
          <a:xfrm>
            <a:off x="525834" y="1"/>
            <a:ext cx="8994648" cy="1554480"/>
          </a:xfrm>
          <a:prstGeom prst="rect">
            <a:avLst/>
          </a:prstGeom>
          <a:noFill/>
          <a:ln>
            <a:noFill/>
          </a:ln>
        </p:spPr>
        <p:txBody>
          <a:bodyPr spcFirstLastPara="1" wrap="square" lIns="91425" tIns="0" rIns="91425" bIns="91425"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RAISING FUNDS TO CREATE LASTING CHANGE</a:t>
            </a:r>
            <a:endParaRPr/>
          </a:p>
        </p:txBody>
      </p:sp>
      <p:sp>
        <p:nvSpPr>
          <p:cNvPr id="800" name="Google Shape;800;p73"/>
          <p:cNvSpPr txBox="1">
            <a:spLocks noGrp="1"/>
          </p:cNvSpPr>
          <p:nvPr>
            <p:ph type="body" idx="1"/>
          </p:nvPr>
        </p:nvSpPr>
        <p:spPr>
          <a:xfrm>
            <a:off x="580471" y="1877671"/>
            <a:ext cx="11492996" cy="486475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4A86E3"/>
              </a:buClr>
              <a:buSzPts val="3200"/>
              <a:buNone/>
            </a:pPr>
            <a:r>
              <a:rPr lang="en-US" sz="3200" b="1" i="1" dirty="0">
                <a:solidFill>
                  <a:srgbClr val="4A86E3"/>
                </a:solidFill>
              </a:rPr>
              <a:t>How can you show donors that their contributions to The Rotary Foundation will contribute to lasting change?</a:t>
            </a:r>
            <a:endParaRPr dirty="0"/>
          </a:p>
          <a:p>
            <a:pPr marL="0" lvl="0" indent="0" algn="l" rtl="0">
              <a:lnSpc>
                <a:spcPct val="90000"/>
              </a:lnSpc>
              <a:spcBef>
                <a:spcPts val="1000"/>
              </a:spcBef>
              <a:spcAft>
                <a:spcPts val="0"/>
              </a:spcAft>
              <a:buClr>
                <a:srgbClr val="333333"/>
              </a:buClr>
              <a:buSzPts val="2800"/>
              <a:buNone/>
            </a:pPr>
            <a:endParaRPr sz="2800" b="1" i="1">
              <a:solidFill>
                <a:srgbClr val="4A86E3"/>
              </a:solidFill>
            </a:endParaRPr>
          </a:p>
          <a:p>
            <a:pPr marL="0" lvl="0" indent="0" algn="l" rtl="0">
              <a:lnSpc>
                <a:spcPct val="90000"/>
              </a:lnSpc>
              <a:spcBef>
                <a:spcPts val="1000"/>
              </a:spcBef>
              <a:spcAft>
                <a:spcPts val="0"/>
              </a:spcAft>
              <a:buClr>
                <a:schemeClr val="dk1"/>
              </a:buClr>
              <a:buSzPts val="2800"/>
              <a:buNone/>
            </a:pPr>
            <a:r>
              <a:rPr lang="en-US" sz="2800" dirty="0">
                <a:solidFill>
                  <a:schemeClr val="dk1"/>
                </a:solidFill>
              </a:rPr>
              <a:t>How is, or will, your District…</a:t>
            </a:r>
            <a:endParaRPr dirty="0">
              <a:solidFill>
                <a:schemeClr val="dk1"/>
              </a:solidFill>
            </a:endParaRPr>
          </a:p>
          <a:p>
            <a:pPr marL="228600" lvl="0" indent="-228600" algn="l" rtl="0">
              <a:lnSpc>
                <a:spcPct val="90000"/>
              </a:lnSpc>
              <a:spcBef>
                <a:spcPts val="1000"/>
              </a:spcBef>
              <a:spcAft>
                <a:spcPts val="0"/>
              </a:spcAft>
              <a:buClr>
                <a:srgbClr val="333333"/>
              </a:buClr>
              <a:buSzPts val="2800"/>
              <a:buChar char="•"/>
            </a:pPr>
            <a:r>
              <a:rPr lang="en-US" sz="2800" dirty="0"/>
              <a:t>encourage giving to the Annual Fund, Polio Fund, etc.?</a:t>
            </a:r>
            <a:endParaRPr dirty="0"/>
          </a:p>
          <a:p>
            <a:pPr marL="228600" lvl="0" indent="-228600" algn="l" rtl="0">
              <a:lnSpc>
                <a:spcPct val="90000"/>
              </a:lnSpc>
              <a:spcBef>
                <a:spcPts val="1000"/>
              </a:spcBef>
              <a:spcAft>
                <a:spcPts val="0"/>
              </a:spcAft>
              <a:buClr>
                <a:srgbClr val="333333"/>
              </a:buClr>
              <a:buSzPts val="2800"/>
              <a:buChar char="•"/>
            </a:pPr>
            <a:r>
              <a:rPr lang="en-US" sz="2800" dirty="0"/>
              <a:t>attracting new donors and recognizing all donors?</a:t>
            </a:r>
            <a:endParaRPr dirty="0"/>
          </a:p>
          <a:p>
            <a:pPr marL="228600" lvl="0" indent="-228600" algn="l" rtl="0">
              <a:lnSpc>
                <a:spcPct val="90000"/>
              </a:lnSpc>
              <a:spcBef>
                <a:spcPts val="1000"/>
              </a:spcBef>
              <a:spcAft>
                <a:spcPts val="0"/>
              </a:spcAft>
              <a:buClr>
                <a:srgbClr val="333333"/>
              </a:buClr>
              <a:buSzPts val="2800"/>
              <a:buChar char="•"/>
            </a:pPr>
            <a:r>
              <a:rPr lang="en-US" sz="2800" dirty="0"/>
              <a:t>involving </a:t>
            </a:r>
            <a:r>
              <a:rPr lang="en-US" sz="2800" dirty="0" err="1"/>
              <a:t>Rotaractors</a:t>
            </a:r>
            <a:r>
              <a:rPr lang="en-US" sz="2800" dirty="0"/>
              <a:t> in your fundraising efforts?</a:t>
            </a:r>
            <a:endParaRPr dirty="0"/>
          </a:p>
          <a:p>
            <a:pPr marL="228600" lvl="0" indent="-228600" algn="l" rtl="0">
              <a:lnSpc>
                <a:spcPct val="90000"/>
              </a:lnSpc>
              <a:spcBef>
                <a:spcPts val="1000"/>
              </a:spcBef>
              <a:spcAft>
                <a:spcPts val="0"/>
              </a:spcAft>
              <a:buClr>
                <a:srgbClr val="333333"/>
              </a:buClr>
              <a:buSzPts val="2800"/>
              <a:buChar char="•"/>
            </a:pPr>
            <a:r>
              <a:rPr lang="en-US" sz="2800" dirty="0"/>
              <a:t>matching donor interests with Grant opportunities or activities?</a:t>
            </a:r>
            <a:endParaRPr dirty="0"/>
          </a:p>
          <a:p>
            <a:pPr marL="228600" lvl="0" indent="-228600" algn="l" rtl="0">
              <a:lnSpc>
                <a:spcPct val="90000"/>
              </a:lnSpc>
              <a:spcBef>
                <a:spcPts val="1000"/>
              </a:spcBef>
              <a:spcAft>
                <a:spcPts val="0"/>
              </a:spcAft>
              <a:buClr>
                <a:srgbClr val="333333"/>
              </a:buClr>
              <a:buSzPts val="2800"/>
              <a:buChar char="•"/>
            </a:pPr>
            <a:r>
              <a:rPr lang="en-US" sz="2800" dirty="0"/>
              <a:t>encouraging and sharing progress on fundraising goals?</a:t>
            </a:r>
            <a:endParaRPr dirty="0"/>
          </a:p>
          <a:p>
            <a:pPr marL="228600" lvl="0" indent="-228600" algn="l" rtl="0">
              <a:lnSpc>
                <a:spcPct val="90000"/>
              </a:lnSpc>
              <a:spcBef>
                <a:spcPts val="1000"/>
              </a:spcBef>
              <a:spcAft>
                <a:spcPts val="0"/>
              </a:spcAft>
              <a:buClr>
                <a:srgbClr val="333333"/>
              </a:buClr>
              <a:buSzPts val="2800"/>
              <a:buChar char="•"/>
            </a:pPr>
            <a:r>
              <a:rPr lang="en-US" sz="2800" dirty="0"/>
              <a:t>using the work of the Foundation as a member engagement tool?</a:t>
            </a:r>
            <a:endParaRPr dirty="0"/>
          </a:p>
          <a:p>
            <a:pPr marL="228600" lvl="0" indent="-50800" algn="l" rtl="0">
              <a:lnSpc>
                <a:spcPct val="90000"/>
              </a:lnSpc>
              <a:spcBef>
                <a:spcPts val="1000"/>
              </a:spcBef>
              <a:spcAft>
                <a:spcPts val="0"/>
              </a:spcAft>
              <a:buClr>
                <a:srgbClr val="333333"/>
              </a:buClr>
              <a:buSzPts val="2800"/>
              <a:buNone/>
            </a:pPr>
            <a:endParaRPr sz="2800"/>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801" name="Google Shape;801;p7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80</a:t>
            </a:fld>
            <a:endParaRPr/>
          </a:p>
        </p:txBody>
      </p:sp>
      <p:pic>
        <p:nvPicPr>
          <p:cNvPr id="802" name="Google Shape;802;p73"/>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spTree>
    <p:extLst>
      <p:ext uri="{BB962C8B-B14F-4D97-AF65-F5344CB8AC3E}">
        <p14:creationId xmlns:p14="http://schemas.microsoft.com/office/powerpoint/2010/main" val="184345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74"/>
          <p:cNvSpPr txBox="1">
            <a:spLocks noGrp="1"/>
          </p:cNvSpPr>
          <p:nvPr>
            <p:ph type="title"/>
          </p:nvPr>
        </p:nvSpPr>
        <p:spPr>
          <a:xfrm>
            <a:off x="525834" y="1"/>
            <a:ext cx="8994648" cy="1554480"/>
          </a:xfrm>
          <a:prstGeom prst="rect">
            <a:avLst/>
          </a:prstGeom>
          <a:noFill/>
          <a:ln>
            <a:noFill/>
          </a:ln>
        </p:spPr>
        <p:txBody>
          <a:bodyPr spcFirstLastPara="1" wrap="square" lIns="91425" tIns="0" rIns="91425" bIns="91425"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CHANGING COMMUNITIES WITH DISTRICT &amp; GLOBAL GRANTS</a:t>
            </a:r>
            <a:endParaRPr/>
          </a:p>
        </p:txBody>
      </p:sp>
      <p:sp>
        <p:nvSpPr>
          <p:cNvPr id="808" name="Google Shape;808;p74"/>
          <p:cNvSpPr txBox="1">
            <a:spLocks noGrp="1"/>
          </p:cNvSpPr>
          <p:nvPr>
            <p:ph type="body" idx="1"/>
          </p:nvPr>
        </p:nvSpPr>
        <p:spPr>
          <a:xfrm>
            <a:off x="580471" y="1877671"/>
            <a:ext cx="11492996" cy="486475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4A86E3"/>
              </a:buClr>
              <a:buSzPts val="3200"/>
              <a:buNone/>
            </a:pPr>
            <a:r>
              <a:rPr lang="en-US" sz="3200" b="1" i="1">
                <a:solidFill>
                  <a:srgbClr val="4A86E3"/>
                </a:solidFill>
              </a:rPr>
              <a:t>What is your District’s plan for spending current contributions three years from now?</a:t>
            </a:r>
            <a:endParaRPr/>
          </a:p>
          <a:p>
            <a:pPr marL="0" lvl="0" indent="0" algn="l" rtl="0">
              <a:lnSpc>
                <a:spcPct val="90000"/>
              </a:lnSpc>
              <a:spcBef>
                <a:spcPts val="1000"/>
              </a:spcBef>
              <a:spcAft>
                <a:spcPts val="0"/>
              </a:spcAft>
              <a:buClr>
                <a:srgbClr val="333333"/>
              </a:buClr>
              <a:buSzPts val="2800"/>
              <a:buNone/>
            </a:pPr>
            <a:endParaRPr sz="2800" b="1" i="1">
              <a:solidFill>
                <a:srgbClr val="4A86E3"/>
              </a:solidFill>
            </a:endParaRPr>
          </a:p>
          <a:p>
            <a:pPr marL="0" lvl="0" indent="0" algn="l" rtl="0">
              <a:lnSpc>
                <a:spcPct val="90000"/>
              </a:lnSpc>
              <a:spcBef>
                <a:spcPts val="1000"/>
              </a:spcBef>
              <a:spcAft>
                <a:spcPts val="0"/>
              </a:spcAft>
              <a:buClr>
                <a:schemeClr val="dk1"/>
              </a:buClr>
              <a:buSzPts val="2800"/>
              <a:buNone/>
            </a:pPr>
            <a:r>
              <a:rPr lang="en-US" sz="2800">
                <a:solidFill>
                  <a:schemeClr val="dk1"/>
                </a:solidFill>
              </a:rPr>
              <a:t>How does, or will, your District…</a:t>
            </a:r>
            <a:endParaRPr/>
          </a:p>
          <a:p>
            <a:pPr marL="228600" lvl="0" indent="-228600" algn="l" rtl="0">
              <a:lnSpc>
                <a:spcPct val="90000"/>
              </a:lnSpc>
              <a:spcBef>
                <a:spcPts val="1000"/>
              </a:spcBef>
              <a:spcAft>
                <a:spcPts val="0"/>
              </a:spcAft>
              <a:buClr>
                <a:srgbClr val="333333"/>
              </a:buClr>
              <a:buSzPts val="2800"/>
              <a:buChar char="•"/>
            </a:pPr>
            <a:r>
              <a:rPr lang="en-US" sz="2800"/>
              <a:t>administer and allocate DDF?</a:t>
            </a:r>
            <a:endParaRPr/>
          </a:p>
          <a:p>
            <a:pPr marL="228600" lvl="0" indent="-228600" algn="l" rtl="0">
              <a:lnSpc>
                <a:spcPct val="90000"/>
              </a:lnSpc>
              <a:spcBef>
                <a:spcPts val="1000"/>
              </a:spcBef>
              <a:spcAft>
                <a:spcPts val="0"/>
              </a:spcAft>
              <a:buClr>
                <a:srgbClr val="333333"/>
              </a:buClr>
              <a:buSzPts val="2800"/>
              <a:buChar char="•"/>
            </a:pPr>
            <a:r>
              <a:rPr lang="en-US" sz="2800"/>
              <a:t>encourage Clubs to apply for District &amp; Global Grants?</a:t>
            </a:r>
            <a:endParaRPr/>
          </a:p>
          <a:p>
            <a:pPr marL="228600" lvl="0" indent="-228600" algn="l" rtl="0">
              <a:lnSpc>
                <a:spcPct val="90000"/>
              </a:lnSpc>
              <a:spcBef>
                <a:spcPts val="1000"/>
              </a:spcBef>
              <a:spcAft>
                <a:spcPts val="0"/>
              </a:spcAft>
              <a:buClr>
                <a:srgbClr val="333333"/>
              </a:buClr>
              <a:buSzPts val="2800"/>
              <a:buChar char="•"/>
            </a:pPr>
            <a:r>
              <a:rPr lang="en-US" sz="2800"/>
              <a:t>involve Rotaractors in your District &amp; Global Grants?</a:t>
            </a:r>
            <a:endParaRPr/>
          </a:p>
          <a:p>
            <a:pPr marL="228600" lvl="0" indent="-228600" algn="l" rtl="0">
              <a:lnSpc>
                <a:spcPct val="90000"/>
              </a:lnSpc>
              <a:spcBef>
                <a:spcPts val="1000"/>
              </a:spcBef>
              <a:spcAft>
                <a:spcPts val="0"/>
              </a:spcAft>
              <a:buClr>
                <a:srgbClr val="333333"/>
              </a:buClr>
              <a:buSzPts val="2800"/>
              <a:buChar char="•"/>
            </a:pPr>
            <a:r>
              <a:rPr lang="en-US" sz="2800"/>
              <a:t>promote use of project planning resources such as Cadre or RAG’s?</a:t>
            </a:r>
            <a:endParaRPr/>
          </a:p>
          <a:p>
            <a:pPr marL="228600" lvl="0" indent="-228600" algn="l" rtl="0">
              <a:lnSpc>
                <a:spcPct val="90000"/>
              </a:lnSpc>
              <a:spcBef>
                <a:spcPts val="1000"/>
              </a:spcBef>
              <a:spcAft>
                <a:spcPts val="0"/>
              </a:spcAft>
              <a:buClr>
                <a:srgbClr val="333333"/>
              </a:buClr>
              <a:buSzPts val="2800"/>
              <a:buChar char="•"/>
            </a:pPr>
            <a:r>
              <a:rPr lang="en-US" sz="2800"/>
              <a:t>use the Areas of Focus to engage your members in giving &amp; grants?</a:t>
            </a:r>
            <a:endParaRPr/>
          </a:p>
          <a:p>
            <a:pPr marL="228600" lvl="0" indent="-228600" algn="l" rtl="0">
              <a:lnSpc>
                <a:spcPct val="90000"/>
              </a:lnSpc>
              <a:spcBef>
                <a:spcPts val="1000"/>
              </a:spcBef>
              <a:spcAft>
                <a:spcPts val="0"/>
              </a:spcAft>
              <a:buClr>
                <a:srgbClr val="333333"/>
              </a:buClr>
              <a:buSzPts val="2800"/>
              <a:buChar char="•"/>
            </a:pPr>
            <a:r>
              <a:rPr lang="en-US" sz="2800"/>
              <a:t>ensure proper stewardship of Foundation funds?</a:t>
            </a:r>
            <a:endParaRPr/>
          </a:p>
          <a:p>
            <a:pPr marL="228600" lvl="0" indent="-50800" algn="l" rtl="0">
              <a:lnSpc>
                <a:spcPct val="90000"/>
              </a:lnSpc>
              <a:spcBef>
                <a:spcPts val="1000"/>
              </a:spcBef>
              <a:spcAft>
                <a:spcPts val="0"/>
              </a:spcAft>
              <a:buClr>
                <a:srgbClr val="333333"/>
              </a:buClr>
              <a:buSzPts val="2800"/>
              <a:buNone/>
            </a:pPr>
            <a:endParaRPr sz="2800"/>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809" name="Google Shape;809;p7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a:p>
        </p:txBody>
      </p:sp>
      <p:pic>
        <p:nvPicPr>
          <p:cNvPr id="810" name="Google Shape;810;p74"/>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0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08">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0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p75"/>
          <p:cNvPicPr preferRelativeResize="0"/>
          <p:nvPr/>
        </p:nvPicPr>
        <p:blipFill rotWithShape="1">
          <a:blip r:embed="rId3">
            <a:alphaModFix/>
          </a:blip>
          <a:srcRect/>
          <a:stretch/>
        </p:blipFill>
        <p:spPr>
          <a:xfrm>
            <a:off x="1197245" y="1977162"/>
            <a:ext cx="9074298" cy="4272287"/>
          </a:xfrm>
          <a:prstGeom prst="rect">
            <a:avLst/>
          </a:prstGeom>
          <a:noFill/>
          <a:ln>
            <a:noFill/>
          </a:ln>
        </p:spPr>
      </p:pic>
      <p:sp>
        <p:nvSpPr>
          <p:cNvPr id="817" name="Google Shape;817;p75"/>
          <p:cNvSpPr txBox="1"/>
          <p:nvPr/>
        </p:nvSpPr>
        <p:spPr>
          <a:xfrm>
            <a:off x="1197245" y="2572511"/>
            <a:ext cx="9207389" cy="22423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lt1"/>
                </a:solidFill>
                <a:latin typeface="Arial"/>
                <a:ea typeface="Arial"/>
                <a:cs typeface="Arial"/>
                <a:sym typeface="Arial"/>
              </a:rPr>
              <a:t>QUESTIONS / REFLECTIONS</a:t>
            </a:r>
            <a:endParaRPr/>
          </a:p>
          <a:p>
            <a:pPr marL="0" marR="0" lvl="0" indent="0" algn="ctr" rtl="0">
              <a:spcBef>
                <a:spcPts val="0"/>
              </a:spcBef>
              <a:spcAft>
                <a:spcPts val="0"/>
              </a:spcAft>
              <a:buNone/>
            </a:pPr>
            <a:r>
              <a:rPr lang="en-US" sz="4400" i="1">
                <a:solidFill>
                  <a:schemeClr val="lt1"/>
                </a:solidFill>
                <a:latin typeface="Arial Narrow"/>
                <a:ea typeface="Arial Narrow"/>
                <a:cs typeface="Arial Narrow"/>
                <a:sym typeface="Arial Narrow"/>
              </a:rPr>
              <a:t>See “Reflection” Questions on page 15</a:t>
            </a:r>
            <a:endParaRPr/>
          </a:p>
        </p:txBody>
      </p:sp>
      <p:sp>
        <p:nvSpPr>
          <p:cNvPr id="818" name="Google Shape;818;p7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76"/>
          <p:cNvSpPr txBox="1">
            <a:spLocks noGrp="1"/>
          </p:cNvSpPr>
          <p:nvPr>
            <p:ph type="body" idx="1"/>
          </p:nvPr>
        </p:nvSpPr>
        <p:spPr>
          <a:xfrm>
            <a:off x="296333" y="5865192"/>
            <a:ext cx="9733038" cy="6350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ct val="100000"/>
              <a:buNone/>
            </a:pPr>
            <a:r>
              <a:rPr lang="en-US"/>
              <a:t>BREAK….BE BACK PROMPTLY PLEASE!</a:t>
            </a:r>
            <a:endParaRPr/>
          </a:p>
        </p:txBody>
      </p:sp>
      <p:sp>
        <p:nvSpPr>
          <p:cNvPr id="824" name="Google Shape;824;p7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83</a:t>
            </a:fld>
            <a:endParaRPr>
              <a:solidFill>
                <a:schemeClr val="dk1"/>
              </a:solidFill>
            </a:endParaRPr>
          </a:p>
        </p:txBody>
      </p:sp>
      <p:pic>
        <p:nvPicPr>
          <p:cNvPr id="825" name="Google Shape;825;p76"/>
          <p:cNvPicPr preferRelativeResize="0"/>
          <p:nvPr/>
        </p:nvPicPr>
        <p:blipFill rotWithShape="1">
          <a:blip r:embed="rId3">
            <a:alphaModFix/>
          </a:blip>
          <a:srcRect/>
          <a:stretch/>
        </p:blipFill>
        <p:spPr>
          <a:xfrm>
            <a:off x="0" y="0"/>
            <a:ext cx="12192000" cy="50623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77"/>
          <p:cNvSpPr txBox="1">
            <a:spLocks noGrp="1"/>
          </p:cNvSpPr>
          <p:nvPr>
            <p:ph type="body" idx="1"/>
          </p:nvPr>
        </p:nvSpPr>
        <p:spPr>
          <a:xfrm>
            <a:off x="296333" y="5243814"/>
            <a:ext cx="9733038" cy="635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n-US"/>
              <a:t>FROM PLAN TO ACTION</a:t>
            </a:r>
            <a:endParaRPr/>
          </a:p>
        </p:txBody>
      </p:sp>
      <p:sp>
        <p:nvSpPr>
          <p:cNvPr id="832" name="Google Shape;832;p77"/>
          <p:cNvSpPr txBox="1">
            <a:spLocks noGrp="1"/>
          </p:cNvSpPr>
          <p:nvPr>
            <p:ph type="subTitle" idx="3"/>
          </p:nvPr>
        </p:nvSpPr>
        <p:spPr>
          <a:xfrm>
            <a:off x="305283" y="5799562"/>
            <a:ext cx="9733038" cy="4656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400"/>
              <a:buNone/>
            </a:pPr>
            <a:r>
              <a:rPr lang="en-US"/>
              <a:t>GETS Workbook p18-19 / GNTS Workbook p20-21</a:t>
            </a:r>
            <a:endParaRPr/>
          </a:p>
          <a:p>
            <a:pPr marL="0" lvl="0" indent="0" algn="l" rtl="0">
              <a:lnSpc>
                <a:spcPct val="90000"/>
              </a:lnSpc>
              <a:spcBef>
                <a:spcPts val="1000"/>
              </a:spcBef>
              <a:spcAft>
                <a:spcPts val="0"/>
              </a:spcAft>
              <a:buClr>
                <a:srgbClr val="333333"/>
              </a:buClr>
              <a:buSzPts val="2400"/>
              <a:buNone/>
            </a:pPr>
            <a:r>
              <a:rPr lang="en-US"/>
              <a:t>Louis Turpin and Tracey Vavrek</a:t>
            </a:r>
            <a:endParaRPr/>
          </a:p>
        </p:txBody>
      </p:sp>
      <p:sp>
        <p:nvSpPr>
          <p:cNvPr id="833" name="Google Shape;833;p7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84</a:t>
            </a:fld>
            <a:endParaRPr>
              <a:solidFill>
                <a:schemeClr val="dk1"/>
              </a:solidFill>
            </a:endParaRPr>
          </a:p>
        </p:txBody>
      </p:sp>
      <p:pic>
        <p:nvPicPr>
          <p:cNvPr id="834" name="Google Shape;834;p77"/>
          <p:cNvPicPr preferRelativeResize="0"/>
          <p:nvPr/>
        </p:nvPicPr>
        <p:blipFill rotWithShape="1">
          <a:blip r:embed="rId3">
            <a:alphaModFix/>
          </a:blip>
          <a:srcRect/>
          <a:stretch/>
        </p:blipFill>
        <p:spPr>
          <a:xfrm>
            <a:off x="0" y="0"/>
            <a:ext cx="12192000" cy="5090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78"/>
          <p:cNvSpPr txBox="1">
            <a:spLocks noGrp="1"/>
          </p:cNvSpPr>
          <p:nvPr>
            <p:ph type="title"/>
          </p:nvPr>
        </p:nvSpPr>
        <p:spPr>
          <a:xfrm>
            <a:off x="525834" y="1"/>
            <a:ext cx="8994648" cy="1554480"/>
          </a:xfrm>
          <a:prstGeom prst="rect">
            <a:avLst/>
          </a:prstGeom>
          <a:noFill/>
          <a:ln>
            <a:noFill/>
          </a:ln>
        </p:spPr>
        <p:txBody>
          <a:bodyPr spcFirstLastPara="1" wrap="square" lIns="91425" tIns="0" rIns="91425" bIns="91425"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OUR LEARNING OBJECTIVES</a:t>
            </a:r>
            <a:endParaRPr/>
          </a:p>
        </p:txBody>
      </p:sp>
      <p:sp>
        <p:nvSpPr>
          <p:cNvPr id="840" name="Google Shape;840;p78"/>
          <p:cNvSpPr txBox="1">
            <a:spLocks noGrp="1"/>
          </p:cNvSpPr>
          <p:nvPr>
            <p:ph type="body" idx="1"/>
          </p:nvPr>
        </p:nvSpPr>
        <p:spPr>
          <a:xfrm>
            <a:off x="580471" y="1877671"/>
            <a:ext cx="10678227" cy="35270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A86E3"/>
              </a:buClr>
              <a:buSzPts val="2800"/>
              <a:buNone/>
            </a:pPr>
            <a:r>
              <a:rPr lang="en-US" sz="3200" b="1" i="1" dirty="0">
                <a:solidFill>
                  <a:srgbClr val="4A86E3"/>
                </a:solidFill>
              </a:rPr>
              <a:t>At the conclusion of this session, you will be better able to:</a:t>
            </a:r>
            <a:endParaRPr lang="en-US" sz="3200"/>
          </a:p>
          <a:p>
            <a:pPr marL="0" lvl="0" indent="0" algn="l" rtl="0">
              <a:lnSpc>
                <a:spcPct val="90000"/>
              </a:lnSpc>
              <a:spcBef>
                <a:spcPts val="1000"/>
              </a:spcBef>
              <a:spcAft>
                <a:spcPts val="0"/>
              </a:spcAft>
              <a:buClr>
                <a:srgbClr val="333333"/>
              </a:buClr>
              <a:buSzPts val="2800"/>
              <a:buNone/>
            </a:pPr>
            <a:endParaRPr sz="3200" i="1" dirty="0">
              <a:solidFill>
                <a:srgbClr val="4A86E3"/>
              </a:solidFill>
            </a:endParaRPr>
          </a:p>
          <a:p>
            <a:pPr marL="514350" lvl="0" indent="-514350" algn="l" rtl="0">
              <a:lnSpc>
                <a:spcPct val="90000"/>
              </a:lnSpc>
              <a:spcBef>
                <a:spcPts val="1000"/>
              </a:spcBef>
              <a:spcAft>
                <a:spcPts val="0"/>
              </a:spcAft>
              <a:buClr>
                <a:srgbClr val="333333"/>
              </a:buClr>
              <a:buSzPts val="2800"/>
              <a:buFont typeface="Arial"/>
              <a:buChar char="•"/>
            </a:pPr>
            <a:r>
              <a:rPr lang="en-US" sz="3200" dirty="0"/>
              <a:t>Understand how to support Clubs in their strategic planning process.</a:t>
            </a:r>
            <a:endParaRPr sz="3200"/>
          </a:p>
          <a:p>
            <a:pPr marL="514350" indent="-514350">
              <a:buSzPts val="2800"/>
            </a:pPr>
            <a:endParaRPr lang="en-US" sz="3200" dirty="0"/>
          </a:p>
          <a:p>
            <a:pPr marL="514350" lvl="0" indent="-514350" algn="l" rtl="0">
              <a:lnSpc>
                <a:spcPct val="90000"/>
              </a:lnSpc>
              <a:spcBef>
                <a:spcPts val="1000"/>
              </a:spcBef>
              <a:spcAft>
                <a:spcPts val="0"/>
              </a:spcAft>
              <a:buClr>
                <a:srgbClr val="333333"/>
              </a:buClr>
              <a:buSzPts val="2800"/>
              <a:buFont typeface="Arial"/>
              <a:buChar char="•"/>
            </a:pPr>
            <a:r>
              <a:rPr lang="en-US" sz="3200" dirty="0"/>
              <a:t>Align their strategic plan with Rotary's Action Plan.</a:t>
            </a:r>
            <a:endParaRPr sz="3200" dirty="0"/>
          </a:p>
          <a:p>
            <a:pPr marL="0" lvl="0" indent="0" algn="l" rtl="0">
              <a:lnSpc>
                <a:spcPct val="90000"/>
              </a:lnSpc>
              <a:spcBef>
                <a:spcPts val="1000"/>
              </a:spcBef>
              <a:spcAft>
                <a:spcPts val="0"/>
              </a:spcAft>
              <a:buClr>
                <a:srgbClr val="333333"/>
              </a:buClr>
              <a:buSzPts val="2800"/>
              <a:buNone/>
            </a:pPr>
            <a:endParaRPr sz="2800" b="1"/>
          </a:p>
          <a:p>
            <a:pPr marL="342900" lvl="0" indent="-165100" algn="l" rtl="0">
              <a:lnSpc>
                <a:spcPct val="90000"/>
              </a:lnSpc>
              <a:spcBef>
                <a:spcPts val="1000"/>
              </a:spcBef>
              <a:spcAft>
                <a:spcPts val="0"/>
              </a:spcAft>
              <a:buClr>
                <a:srgbClr val="333333"/>
              </a:buClr>
              <a:buSzPts val="2800"/>
              <a:buFont typeface="Arial"/>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841" name="Google Shape;841;p7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85</a:t>
            </a:fld>
            <a:endParaRPr/>
          </a:p>
        </p:txBody>
      </p:sp>
      <p:pic>
        <p:nvPicPr>
          <p:cNvPr id="842" name="Google Shape;842;p78"/>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79"/>
          <p:cNvSpPr txBox="1">
            <a:spLocks noGrp="1"/>
          </p:cNvSpPr>
          <p:nvPr>
            <p:ph type="title"/>
          </p:nvPr>
        </p:nvSpPr>
        <p:spPr>
          <a:xfrm>
            <a:off x="525834" y="1"/>
            <a:ext cx="8994648" cy="1554480"/>
          </a:xfrm>
          <a:prstGeom prst="rect">
            <a:avLst/>
          </a:prstGeom>
          <a:noFill/>
          <a:ln>
            <a:noFill/>
          </a:ln>
        </p:spPr>
        <p:txBody>
          <a:bodyPr spcFirstLastPara="1" wrap="square" lIns="91425" tIns="0" rIns="91425" bIns="91425"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ROTARY'S ACTION PLAN</a:t>
            </a:r>
            <a:endParaRPr/>
          </a:p>
        </p:txBody>
      </p:sp>
      <p:sp>
        <p:nvSpPr>
          <p:cNvPr id="848" name="Google Shape;848;p7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86</a:t>
            </a:fld>
            <a:endParaRPr/>
          </a:p>
        </p:txBody>
      </p:sp>
      <p:pic>
        <p:nvPicPr>
          <p:cNvPr id="849" name="Google Shape;849;p79"/>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pic>
        <p:nvPicPr>
          <p:cNvPr id="850" name="Google Shape;850;p79" descr="Text&#10;&#10;Description automatically generated"/>
          <p:cNvPicPr preferRelativeResize="0"/>
          <p:nvPr/>
        </p:nvPicPr>
        <p:blipFill rotWithShape="1">
          <a:blip r:embed="rId4">
            <a:alphaModFix/>
          </a:blip>
          <a:srcRect l="4824" t="10968" r="5125" b="4193"/>
          <a:stretch/>
        </p:blipFill>
        <p:spPr>
          <a:xfrm>
            <a:off x="525961" y="1713433"/>
            <a:ext cx="8349122" cy="490214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80"/>
          <p:cNvSpPr txBox="1">
            <a:spLocks noGrp="1"/>
          </p:cNvSpPr>
          <p:nvPr>
            <p:ph type="title"/>
          </p:nvPr>
        </p:nvSpPr>
        <p:spPr>
          <a:xfrm>
            <a:off x="525834" y="1"/>
            <a:ext cx="8994648" cy="1554480"/>
          </a:xfrm>
          <a:prstGeom prst="rect">
            <a:avLst/>
          </a:prstGeom>
          <a:noFill/>
          <a:ln>
            <a:noFill/>
          </a:ln>
        </p:spPr>
        <p:txBody>
          <a:bodyPr spcFirstLastPara="1" wrap="square" lIns="91425" tIns="0" rIns="91425" bIns="91425"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SUPPORTING CLUBS IN THE PLANNING PROCESS</a:t>
            </a:r>
            <a:endParaRPr/>
          </a:p>
        </p:txBody>
      </p:sp>
      <p:sp>
        <p:nvSpPr>
          <p:cNvPr id="856" name="Google Shape;856;p80"/>
          <p:cNvSpPr txBox="1">
            <a:spLocks noGrp="1"/>
          </p:cNvSpPr>
          <p:nvPr>
            <p:ph type="body" idx="1"/>
          </p:nvPr>
        </p:nvSpPr>
        <p:spPr>
          <a:xfrm>
            <a:off x="580471" y="1877671"/>
            <a:ext cx="11492996" cy="48647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A86E3"/>
              </a:buClr>
              <a:buSzPts val="3200"/>
              <a:buNone/>
            </a:pPr>
            <a:r>
              <a:rPr lang="en-US" sz="3200" b="1" i="1">
                <a:solidFill>
                  <a:srgbClr val="4A86E3"/>
                </a:solidFill>
              </a:rPr>
              <a:t>How will you communicate Rotary's Action Plan to Clubs?</a:t>
            </a:r>
            <a:endParaRPr/>
          </a:p>
          <a:p>
            <a:pPr marL="0" lvl="0" indent="0" algn="l" rtl="0">
              <a:lnSpc>
                <a:spcPct val="90000"/>
              </a:lnSpc>
              <a:spcBef>
                <a:spcPts val="1000"/>
              </a:spcBef>
              <a:spcAft>
                <a:spcPts val="0"/>
              </a:spcAft>
              <a:buClr>
                <a:srgbClr val="333333"/>
              </a:buClr>
              <a:buSzPts val="2800"/>
              <a:buNone/>
            </a:pPr>
            <a:endParaRPr sz="2800" b="1" i="1">
              <a:solidFill>
                <a:srgbClr val="4A86E3"/>
              </a:solidFill>
            </a:endParaRPr>
          </a:p>
          <a:p>
            <a:pPr marL="0" lvl="0" indent="0" algn="l" rtl="0">
              <a:lnSpc>
                <a:spcPct val="90000"/>
              </a:lnSpc>
              <a:spcBef>
                <a:spcPts val="1000"/>
              </a:spcBef>
              <a:spcAft>
                <a:spcPts val="0"/>
              </a:spcAft>
              <a:buClr>
                <a:schemeClr val="dk1"/>
              </a:buClr>
              <a:buSzPts val="2800"/>
              <a:buNone/>
            </a:pPr>
            <a:r>
              <a:rPr lang="en-US" sz="2800">
                <a:solidFill>
                  <a:schemeClr val="dk1"/>
                </a:solidFill>
              </a:rPr>
              <a:t>How does, or will, your District…</a:t>
            </a:r>
            <a:endParaRPr sz="2800">
              <a:solidFill>
                <a:schemeClr val="dk1"/>
              </a:solidFill>
            </a:endParaRPr>
          </a:p>
          <a:p>
            <a:pPr marL="228600" lvl="0" indent="-228600" algn="l" rtl="0">
              <a:lnSpc>
                <a:spcPct val="90000"/>
              </a:lnSpc>
              <a:spcBef>
                <a:spcPts val="1000"/>
              </a:spcBef>
              <a:spcAft>
                <a:spcPts val="0"/>
              </a:spcAft>
              <a:buClr>
                <a:srgbClr val="333333"/>
              </a:buClr>
              <a:buSzPts val="2800"/>
              <a:buChar char="•"/>
            </a:pPr>
            <a:r>
              <a:rPr lang="en-US" sz="2800"/>
              <a:t>work to ensure that all Clubs have, &amp; follow, Club Strategic Plans?</a:t>
            </a:r>
            <a:endParaRPr sz="2800"/>
          </a:p>
          <a:p>
            <a:pPr marL="228600" lvl="0" indent="-228600" algn="l" rtl="0">
              <a:lnSpc>
                <a:spcPct val="90000"/>
              </a:lnSpc>
              <a:spcBef>
                <a:spcPts val="1000"/>
              </a:spcBef>
              <a:spcAft>
                <a:spcPts val="0"/>
              </a:spcAft>
              <a:buClr>
                <a:srgbClr val="333333"/>
              </a:buClr>
              <a:buSzPts val="2800"/>
              <a:buChar char="•"/>
            </a:pPr>
            <a:r>
              <a:rPr lang="en-US" sz="2800"/>
              <a:t>help Clubs to understand how a Club's Stategic Plan differs from the District's and/or Rotary's Action Plan?</a:t>
            </a:r>
            <a:endParaRPr/>
          </a:p>
          <a:p>
            <a:pPr marL="228600" lvl="0" indent="-228600" algn="l" rtl="0">
              <a:lnSpc>
                <a:spcPct val="90000"/>
              </a:lnSpc>
              <a:spcBef>
                <a:spcPts val="1000"/>
              </a:spcBef>
              <a:spcAft>
                <a:spcPts val="0"/>
              </a:spcAft>
              <a:buClr>
                <a:srgbClr val="333333"/>
              </a:buClr>
              <a:buSzPts val="2800"/>
              <a:buChar char="•"/>
            </a:pPr>
            <a:r>
              <a:rPr lang="en-US" sz="2800"/>
              <a:t>demonstrate to Clubs that they are already working toward some of the Objectives in Rotary's Action Plan, and help them to build upon that work.</a:t>
            </a:r>
            <a:endParaRPr sz="2800"/>
          </a:p>
          <a:p>
            <a:pPr marL="228600" lvl="0" indent="-50800" algn="l" rtl="0">
              <a:lnSpc>
                <a:spcPct val="90000"/>
              </a:lnSpc>
              <a:spcBef>
                <a:spcPts val="1000"/>
              </a:spcBef>
              <a:spcAft>
                <a:spcPts val="0"/>
              </a:spcAft>
              <a:buClr>
                <a:srgbClr val="333333"/>
              </a:buClr>
              <a:buSzPts val="2800"/>
              <a:buNone/>
            </a:pPr>
            <a:endParaRPr sz="2800"/>
          </a:p>
          <a:p>
            <a:pPr marL="228600" lvl="0" indent="-50800" algn="l" rtl="0">
              <a:lnSpc>
                <a:spcPct val="90000"/>
              </a:lnSpc>
              <a:spcBef>
                <a:spcPts val="1000"/>
              </a:spcBef>
              <a:spcAft>
                <a:spcPts val="0"/>
              </a:spcAft>
              <a:buClr>
                <a:srgbClr val="333333"/>
              </a:buClr>
              <a:buSzPts val="2800"/>
              <a:buFont typeface="Arial"/>
              <a:buNone/>
            </a:pPr>
            <a:endParaRPr sz="2800"/>
          </a:p>
          <a:p>
            <a:pPr marL="342900" lvl="0" indent="-165100" algn="l" rtl="0">
              <a:lnSpc>
                <a:spcPct val="90000"/>
              </a:lnSpc>
              <a:spcBef>
                <a:spcPts val="1000"/>
              </a:spcBef>
              <a:spcAft>
                <a:spcPts val="0"/>
              </a:spcAft>
              <a:buClr>
                <a:srgbClr val="333333"/>
              </a:buClr>
              <a:buSzPts val="2800"/>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857" name="Google Shape;857;p8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87</a:t>
            </a:fld>
            <a:endParaRPr/>
          </a:p>
        </p:txBody>
      </p:sp>
      <p:pic>
        <p:nvPicPr>
          <p:cNvPr id="858" name="Google Shape;858;p80"/>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81"/>
          <p:cNvSpPr txBox="1">
            <a:spLocks noGrp="1"/>
          </p:cNvSpPr>
          <p:nvPr>
            <p:ph type="title"/>
          </p:nvPr>
        </p:nvSpPr>
        <p:spPr>
          <a:xfrm>
            <a:off x="525834" y="1"/>
            <a:ext cx="8994648" cy="1554480"/>
          </a:xfrm>
          <a:prstGeom prst="rect">
            <a:avLst/>
          </a:prstGeom>
          <a:noFill/>
          <a:ln>
            <a:noFill/>
          </a:ln>
        </p:spPr>
        <p:txBody>
          <a:bodyPr spcFirstLastPara="1" wrap="square" lIns="91425" tIns="0" rIns="91425" bIns="91425"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INSPIRING ACTION</a:t>
            </a:r>
            <a:endParaRPr/>
          </a:p>
        </p:txBody>
      </p:sp>
      <p:sp>
        <p:nvSpPr>
          <p:cNvPr id="864" name="Google Shape;864;p81"/>
          <p:cNvSpPr txBox="1">
            <a:spLocks noGrp="1"/>
          </p:cNvSpPr>
          <p:nvPr>
            <p:ph type="body" idx="1"/>
          </p:nvPr>
        </p:nvSpPr>
        <p:spPr>
          <a:xfrm>
            <a:off x="580471" y="1877671"/>
            <a:ext cx="11492996" cy="48647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A86E3"/>
              </a:buClr>
              <a:buSzPts val="3200"/>
              <a:buNone/>
            </a:pPr>
            <a:r>
              <a:rPr lang="en-US" sz="3200" b="1" i="1" dirty="0">
                <a:solidFill>
                  <a:srgbClr val="4A86E3"/>
                </a:solidFill>
              </a:rPr>
              <a:t>What's one change that you can make to help your District be more successful &amp; how can you lead that change?</a:t>
            </a:r>
            <a:endParaRPr dirty="0"/>
          </a:p>
          <a:p>
            <a:pPr marL="0" lvl="0" indent="0" algn="l" rtl="0">
              <a:lnSpc>
                <a:spcPct val="90000"/>
              </a:lnSpc>
              <a:spcBef>
                <a:spcPts val="1000"/>
              </a:spcBef>
              <a:spcAft>
                <a:spcPts val="0"/>
              </a:spcAft>
              <a:buClr>
                <a:srgbClr val="333333"/>
              </a:buClr>
              <a:buSzPts val="2800"/>
              <a:buNone/>
            </a:pPr>
            <a:endParaRPr sz="2800" b="1" i="1" dirty="0">
              <a:solidFill>
                <a:srgbClr val="4A86E3"/>
              </a:solidFill>
            </a:endParaRPr>
          </a:p>
          <a:p>
            <a:pPr marL="228600" lvl="0" indent="-228600" algn="l" rtl="0">
              <a:lnSpc>
                <a:spcPct val="90000"/>
              </a:lnSpc>
              <a:spcBef>
                <a:spcPts val="1000"/>
              </a:spcBef>
              <a:spcAft>
                <a:spcPts val="0"/>
              </a:spcAft>
              <a:buClr>
                <a:srgbClr val="333333"/>
              </a:buClr>
              <a:buSzPts val="2800"/>
              <a:buChar char="•"/>
            </a:pPr>
            <a:r>
              <a:rPr lang="en-US" sz="2800" dirty="0"/>
              <a:t>What works well in your current District Strategic Plan, and what would you like to see change?</a:t>
            </a:r>
            <a:endParaRPr sz="2800" dirty="0"/>
          </a:p>
          <a:p>
            <a:pPr marL="228600" lvl="0" indent="-228600" algn="l" rtl="0">
              <a:lnSpc>
                <a:spcPct val="90000"/>
              </a:lnSpc>
              <a:spcBef>
                <a:spcPts val="1000"/>
              </a:spcBef>
              <a:spcAft>
                <a:spcPts val="0"/>
              </a:spcAft>
              <a:buClr>
                <a:srgbClr val="333333"/>
              </a:buClr>
              <a:buSzPts val="2800"/>
              <a:buChar char="•"/>
            </a:pPr>
            <a:r>
              <a:rPr lang="en-US" sz="2800" dirty="0"/>
              <a:t>How can you motivate your District leadership team to engage in strategic planning aligned with Rotary's Action Plan, as well as promoting continuity in planning for future leadership?</a:t>
            </a:r>
            <a:endParaRPr dirty="0"/>
          </a:p>
          <a:p>
            <a:pPr marL="228600" lvl="0" indent="-228600" algn="l" rtl="0">
              <a:lnSpc>
                <a:spcPct val="90000"/>
              </a:lnSpc>
              <a:spcBef>
                <a:spcPts val="1000"/>
              </a:spcBef>
              <a:spcAft>
                <a:spcPts val="0"/>
              </a:spcAft>
              <a:buClr>
                <a:srgbClr val="333333"/>
              </a:buClr>
              <a:buSzPts val="2800"/>
              <a:buChar char="•"/>
            </a:pPr>
            <a:r>
              <a:rPr lang="en-US" sz="2800" dirty="0"/>
              <a:t>Did the specific goal you set in the Opening session change?  How confident are you that you can achieve that goal?</a:t>
            </a:r>
            <a:endParaRPr dirty="0"/>
          </a:p>
          <a:p>
            <a:pPr marL="228600" lvl="0" indent="-50800" algn="l" rtl="0">
              <a:lnSpc>
                <a:spcPct val="90000"/>
              </a:lnSpc>
              <a:spcBef>
                <a:spcPts val="1000"/>
              </a:spcBef>
              <a:spcAft>
                <a:spcPts val="0"/>
              </a:spcAft>
              <a:buClr>
                <a:srgbClr val="333333"/>
              </a:buClr>
              <a:buSzPts val="2800"/>
              <a:buNone/>
            </a:pPr>
            <a:endParaRPr sz="2800" dirty="0"/>
          </a:p>
          <a:p>
            <a:pPr marL="228600" lvl="0" indent="-50800" algn="l" rtl="0">
              <a:lnSpc>
                <a:spcPct val="90000"/>
              </a:lnSpc>
              <a:spcBef>
                <a:spcPts val="1000"/>
              </a:spcBef>
              <a:spcAft>
                <a:spcPts val="0"/>
              </a:spcAft>
              <a:buClr>
                <a:srgbClr val="333333"/>
              </a:buClr>
              <a:buSzPts val="2800"/>
              <a:buFont typeface="Arial"/>
              <a:buNone/>
            </a:pPr>
            <a:endParaRPr sz="2800" dirty="0"/>
          </a:p>
          <a:p>
            <a:pPr marL="342900" lvl="0" indent="-165100" algn="l" rtl="0">
              <a:lnSpc>
                <a:spcPct val="90000"/>
              </a:lnSpc>
              <a:spcBef>
                <a:spcPts val="1000"/>
              </a:spcBef>
              <a:spcAft>
                <a:spcPts val="0"/>
              </a:spcAft>
              <a:buClr>
                <a:srgbClr val="333333"/>
              </a:buClr>
              <a:buSzPts val="2800"/>
              <a:buNone/>
            </a:pPr>
            <a:endParaRPr sz="2800" b="1" dirty="0"/>
          </a:p>
          <a:p>
            <a:pPr marL="0" lvl="0" indent="0" algn="l" rtl="0">
              <a:lnSpc>
                <a:spcPct val="90000"/>
              </a:lnSpc>
              <a:spcBef>
                <a:spcPts val="1000"/>
              </a:spcBef>
              <a:spcAft>
                <a:spcPts val="0"/>
              </a:spcAft>
              <a:buClr>
                <a:srgbClr val="333333"/>
              </a:buClr>
              <a:buSzPts val="2800"/>
              <a:buNone/>
            </a:pPr>
            <a:endParaRPr sz="2800" dirty="0"/>
          </a:p>
          <a:p>
            <a:pPr marL="0" lvl="0" indent="0" algn="l" rtl="0">
              <a:lnSpc>
                <a:spcPct val="90000"/>
              </a:lnSpc>
              <a:spcBef>
                <a:spcPts val="1000"/>
              </a:spcBef>
              <a:spcAft>
                <a:spcPts val="0"/>
              </a:spcAft>
              <a:buClr>
                <a:srgbClr val="333333"/>
              </a:buClr>
              <a:buSzPts val="2800"/>
              <a:buNone/>
            </a:pPr>
            <a:endParaRPr sz="2800" dirty="0"/>
          </a:p>
        </p:txBody>
      </p:sp>
      <p:sp>
        <p:nvSpPr>
          <p:cNvPr id="865" name="Google Shape;865;p8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88</a:t>
            </a:fld>
            <a:endParaRPr/>
          </a:p>
        </p:txBody>
      </p:sp>
      <p:pic>
        <p:nvPicPr>
          <p:cNvPr id="866" name="Google Shape;866;p81"/>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82"/>
          <p:cNvSpPr txBox="1">
            <a:spLocks noGrp="1"/>
          </p:cNvSpPr>
          <p:nvPr>
            <p:ph type="title"/>
          </p:nvPr>
        </p:nvSpPr>
        <p:spPr>
          <a:xfrm>
            <a:off x="525834" y="1"/>
            <a:ext cx="8994648" cy="1554480"/>
          </a:xfrm>
          <a:prstGeom prst="rect">
            <a:avLst/>
          </a:prstGeom>
          <a:noFill/>
          <a:ln>
            <a:noFill/>
          </a:ln>
        </p:spPr>
        <p:txBody>
          <a:bodyPr spcFirstLastPara="1" wrap="square" lIns="91425" tIns="0" rIns="91425" bIns="91425"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FROM PLAN TO ACTION</a:t>
            </a:r>
            <a:br>
              <a:rPr lang="en-US"/>
            </a:br>
            <a:r>
              <a:rPr lang="en-US"/>
              <a:t>SMALL GROUP ACTIVITY</a:t>
            </a:r>
            <a:endParaRPr/>
          </a:p>
        </p:txBody>
      </p:sp>
      <p:sp>
        <p:nvSpPr>
          <p:cNvPr id="872" name="Google Shape;872;p82"/>
          <p:cNvSpPr txBox="1">
            <a:spLocks noGrp="1"/>
          </p:cNvSpPr>
          <p:nvPr>
            <p:ph type="body" idx="1"/>
          </p:nvPr>
        </p:nvSpPr>
        <p:spPr>
          <a:xfrm>
            <a:off x="580471" y="1877671"/>
            <a:ext cx="11492996" cy="48647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A86E3"/>
              </a:buClr>
              <a:buSzPts val="3200"/>
              <a:buNone/>
            </a:pPr>
            <a:r>
              <a:rPr lang="en-US" sz="3200" b="1" i="1">
                <a:solidFill>
                  <a:srgbClr val="4A86E3"/>
                </a:solidFill>
              </a:rPr>
              <a:t>10 minutes: DGE &amp; DGN answer 4 questions (p18-19).</a:t>
            </a:r>
            <a:endParaRPr sz="3200" b="1" i="1">
              <a:solidFill>
                <a:srgbClr val="4A86E3"/>
              </a:solidFill>
            </a:endParaRPr>
          </a:p>
          <a:p>
            <a:pPr marL="0" lvl="0" indent="0" algn="l" rtl="0">
              <a:lnSpc>
                <a:spcPct val="90000"/>
              </a:lnSpc>
              <a:spcBef>
                <a:spcPts val="1000"/>
              </a:spcBef>
              <a:spcAft>
                <a:spcPts val="0"/>
              </a:spcAft>
              <a:buClr>
                <a:srgbClr val="4A86E3"/>
              </a:buClr>
              <a:buSzPts val="3200"/>
              <a:buNone/>
            </a:pPr>
            <a:r>
              <a:rPr lang="en-US" sz="3200" b="1" i="1">
                <a:solidFill>
                  <a:srgbClr val="4A86E3"/>
                </a:solidFill>
              </a:rPr>
              <a:t>10 minutes: Groups of 4-6 review &amp; identify "best" idea(s).</a:t>
            </a:r>
            <a:endParaRPr/>
          </a:p>
          <a:p>
            <a:pPr marL="0" lvl="0" indent="0" algn="l" rtl="0">
              <a:lnSpc>
                <a:spcPct val="90000"/>
              </a:lnSpc>
              <a:spcBef>
                <a:spcPts val="1000"/>
              </a:spcBef>
              <a:spcAft>
                <a:spcPts val="0"/>
              </a:spcAft>
              <a:buClr>
                <a:srgbClr val="333333"/>
              </a:buClr>
              <a:buSzPts val="2800"/>
              <a:buNone/>
            </a:pPr>
            <a:endParaRPr sz="2800" b="1" i="1">
              <a:solidFill>
                <a:srgbClr val="4A86E3"/>
              </a:solidFill>
            </a:endParaRPr>
          </a:p>
          <a:p>
            <a:pPr marL="228600" lvl="0" indent="-228600" algn="l" rtl="0">
              <a:lnSpc>
                <a:spcPct val="90000"/>
              </a:lnSpc>
              <a:spcBef>
                <a:spcPts val="1000"/>
              </a:spcBef>
              <a:spcAft>
                <a:spcPts val="0"/>
              </a:spcAft>
              <a:buClr>
                <a:srgbClr val="333333"/>
              </a:buClr>
              <a:buSzPts val="2800"/>
              <a:buChar char="•"/>
            </a:pPr>
            <a:r>
              <a:rPr lang="en-US" sz="2800"/>
              <a:t>Based on what you've learned at GETS, what changes do you want to make to your District's Goals or Strategic Plan?</a:t>
            </a:r>
            <a:endParaRPr sz="2800"/>
          </a:p>
          <a:p>
            <a:pPr marL="228600" lvl="0" indent="-228600" algn="l" rtl="0">
              <a:lnSpc>
                <a:spcPct val="90000"/>
              </a:lnSpc>
              <a:spcBef>
                <a:spcPts val="1000"/>
              </a:spcBef>
              <a:spcAft>
                <a:spcPts val="0"/>
              </a:spcAft>
              <a:buClr>
                <a:srgbClr val="333333"/>
              </a:buClr>
              <a:buSzPts val="2800"/>
              <a:buChar char="•"/>
            </a:pPr>
            <a:r>
              <a:rPr lang="en-US" sz="2800"/>
              <a:t>Who will help you make these changes &amp; why?</a:t>
            </a:r>
            <a:endParaRPr/>
          </a:p>
          <a:p>
            <a:pPr marL="228600" lvl="0" indent="-228600" algn="l" rtl="0">
              <a:lnSpc>
                <a:spcPct val="90000"/>
              </a:lnSpc>
              <a:spcBef>
                <a:spcPts val="1000"/>
              </a:spcBef>
              <a:spcAft>
                <a:spcPts val="0"/>
              </a:spcAft>
              <a:buClr>
                <a:srgbClr val="333333"/>
              </a:buClr>
              <a:buSzPts val="2800"/>
              <a:buChar char="•"/>
            </a:pPr>
            <a:r>
              <a:rPr lang="en-US" sz="2800"/>
              <a:t>How will you begin to communicate these changes to your Clubs?</a:t>
            </a:r>
            <a:endParaRPr/>
          </a:p>
          <a:p>
            <a:pPr marL="228600" lvl="0" indent="-228600" algn="l" rtl="0">
              <a:lnSpc>
                <a:spcPct val="90000"/>
              </a:lnSpc>
              <a:spcBef>
                <a:spcPts val="1000"/>
              </a:spcBef>
              <a:spcAft>
                <a:spcPts val="0"/>
              </a:spcAft>
              <a:buClr>
                <a:srgbClr val="333333"/>
              </a:buClr>
              <a:buSzPts val="2800"/>
              <a:buChar char="•"/>
            </a:pPr>
            <a:r>
              <a:rPr lang="en-US" sz="2800"/>
              <a:t>Do you think that you will encounter resistance to these changes?</a:t>
            </a:r>
            <a:endParaRPr/>
          </a:p>
          <a:p>
            <a:pPr marL="228600" lvl="0" indent="-50800" algn="l" rtl="0">
              <a:lnSpc>
                <a:spcPct val="90000"/>
              </a:lnSpc>
              <a:spcBef>
                <a:spcPts val="1000"/>
              </a:spcBef>
              <a:spcAft>
                <a:spcPts val="0"/>
              </a:spcAft>
              <a:buClr>
                <a:srgbClr val="333333"/>
              </a:buClr>
              <a:buSzPts val="2800"/>
              <a:buNone/>
            </a:pPr>
            <a:endParaRPr sz="2800"/>
          </a:p>
          <a:p>
            <a:pPr marL="228600" lvl="0" indent="-50800" algn="l" rtl="0">
              <a:lnSpc>
                <a:spcPct val="90000"/>
              </a:lnSpc>
              <a:spcBef>
                <a:spcPts val="1000"/>
              </a:spcBef>
              <a:spcAft>
                <a:spcPts val="0"/>
              </a:spcAft>
              <a:buClr>
                <a:srgbClr val="333333"/>
              </a:buClr>
              <a:buSzPts val="2800"/>
              <a:buNone/>
            </a:pPr>
            <a:endParaRPr sz="2800"/>
          </a:p>
          <a:p>
            <a:pPr marL="342900" lvl="0" indent="-165100" algn="l" rtl="0">
              <a:lnSpc>
                <a:spcPct val="90000"/>
              </a:lnSpc>
              <a:spcBef>
                <a:spcPts val="1000"/>
              </a:spcBef>
              <a:spcAft>
                <a:spcPts val="0"/>
              </a:spcAft>
              <a:buClr>
                <a:srgbClr val="333333"/>
              </a:buClr>
              <a:buSzPts val="2800"/>
              <a:buNone/>
            </a:pPr>
            <a:endParaRPr sz="2800" b="1"/>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endParaRPr sz="2800"/>
          </a:p>
        </p:txBody>
      </p:sp>
      <p:sp>
        <p:nvSpPr>
          <p:cNvPr id="873" name="Google Shape;873;p8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89</a:t>
            </a:fld>
            <a:endParaRPr/>
          </a:p>
        </p:txBody>
      </p:sp>
      <p:pic>
        <p:nvPicPr>
          <p:cNvPr id="874" name="Google Shape;874;p82"/>
          <p:cNvPicPr preferRelativeResize="0"/>
          <p:nvPr/>
        </p:nvPicPr>
        <p:blipFill rotWithShape="1">
          <a:blip r:embed="rId3">
            <a:alphaModFix/>
          </a:blip>
          <a:srcRect/>
          <a:stretch/>
        </p:blipFill>
        <p:spPr>
          <a:xfrm>
            <a:off x="9848336" y="-11599"/>
            <a:ext cx="1554480" cy="1554480"/>
          </a:xfrm>
          <a:prstGeom prst="rect">
            <a:avLst/>
          </a:prstGeom>
          <a:noFill/>
          <a:ln>
            <a:noFill/>
          </a:ln>
          <a:effectLst>
            <a:outerShdw blurRad="342900" dist="50800" dir="5400000" algn="ctr" rotWithShape="0">
              <a:srgbClr val="000000">
                <a:alpha val="45882"/>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a:spLocks noGrp="1"/>
          </p:cNvSpPr>
          <p:nvPr>
            <p:ph type="body" idx="1"/>
          </p:nvPr>
        </p:nvSpPr>
        <p:spPr>
          <a:xfrm>
            <a:off x="296333" y="5865192"/>
            <a:ext cx="9733038" cy="6350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ct val="100000"/>
              <a:buNone/>
            </a:pPr>
            <a:r>
              <a:rPr lang="en-US"/>
              <a:t>BREAK….BE BACK PROMPTLY PLEASE!</a:t>
            </a:r>
            <a:endParaRPr/>
          </a:p>
        </p:txBody>
      </p:sp>
      <p:sp>
        <p:nvSpPr>
          <p:cNvPr id="230" name="Google Shape;230;p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9</a:t>
            </a:fld>
            <a:endParaRPr>
              <a:solidFill>
                <a:schemeClr val="dk1"/>
              </a:solidFill>
            </a:endParaRPr>
          </a:p>
        </p:txBody>
      </p:sp>
      <p:pic>
        <p:nvPicPr>
          <p:cNvPr id="231" name="Google Shape;231;p9"/>
          <p:cNvPicPr preferRelativeResize="0"/>
          <p:nvPr/>
        </p:nvPicPr>
        <p:blipFill rotWithShape="1">
          <a:blip r:embed="rId3">
            <a:alphaModFix/>
          </a:blip>
          <a:srcRect/>
          <a:stretch/>
        </p:blipFill>
        <p:spPr>
          <a:xfrm>
            <a:off x="0" y="0"/>
            <a:ext cx="12192000" cy="50623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p75"/>
          <p:cNvPicPr preferRelativeResize="0"/>
          <p:nvPr/>
        </p:nvPicPr>
        <p:blipFill rotWithShape="1">
          <a:blip r:embed="rId3">
            <a:alphaModFix/>
          </a:blip>
          <a:srcRect/>
          <a:stretch/>
        </p:blipFill>
        <p:spPr>
          <a:xfrm>
            <a:off x="1197245" y="1977162"/>
            <a:ext cx="9074298" cy="4272287"/>
          </a:xfrm>
          <a:prstGeom prst="rect">
            <a:avLst/>
          </a:prstGeom>
          <a:noFill/>
          <a:ln>
            <a:noFill/>
          </a:ln>
        </p:spPr>
      </p:pic>
      <p:sp>
        <p:nvSpPr>
          <p:cNvPr id="817" name="Google Shape;817;p75"/>
          <p:cNvSpPr txBox="1"/>
          <p:nvPr/>
        </p:nvSpPr>
        <p:spPr>
          <a:xfrm>
            <a:off x="1642943" y="2443115"/>
            <a:ext cx="7956559" cy="2242319"/>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US" sz="4400" b="1" dirty="0">
                <a:solidFill>
                  <a:schemeClr val="lt1"/>
                </a:solidFill>
                <a:latin typeface="Arial"/>
                <a:ea typeface="Arial"/>
                <a:cs typeface="Arial"/>
                <a:sym typeface="Arial"/>
              </a:rPr>
              <a:t>QUESTIONS / REFLECTIONS</a:t>
            </a:r>
            <a:endParaRPr lang="en-US" dirty="0">
              <a:solidFill>
                <a:schemeClr val="lt1"/>
              </a:solidFill>
            </a:endParaRPr>
          </a:p>
          <a:p>
            <a:pPr marL="0" marR="0" lvl="0" indent="0" rtl="0">
              <a:spcBef>
                <a:spcPts val="0"/>
              </a:spcBef>
              <a:spcAft>
                <a:spcPts val="0"/>
              </a:spcAft>
              <a:buNone/>
            </a:pPr>
            <a:r>
              <a:rPr lang="en-US" sz="4400" i="1" dirty="0">
                <a:solidFill>
                  <a:schemeClr val="lt1"/>
                </a:solidFill>
                <a:latin typeface="Arial Narrow"/>
                <a:ea typeface="Arial Narrow"/>
                <a:cs typeface="Arial Narrow"/>
                <a:sym typeface="Arial Narrow"/>
              </a:rPr>
              <a:t>See “Reflection” Questions on pages:</a:t>
            </a:r>
            <a:endParaRPr lang="en-US" sz="4400" i="1" dirty="0">
              <a:solidFill>
                <a:schemeClr val="lt1"/>
              </a:solidFill>
              <a:latin typeface="Arial Narrow"/>
              <a:ea typeface="Arial Narrow"/>
              <a:cs typeface="Arial Narrow"/>
            </a:endParaRPr>
          </a:p>
          <a:p>
            <a:r>
              <a:rPr lang="en-US" sz="4400" i="1" dirty="0">
                <a:solidFill>
                  <a:schemeClr val="lt1"/>
                </a:solidFill>
                <a:latin typeface="Arial Narrow"/>
              </a:rPr>
              <a:t>DGE's 18-19, DGN's 20-21</a:t>
            </a:r>
          </a:p>
          <a:p>
            <a:pPr algn="ctr"/>
            <a:endParaRPr lang="en-US" sz="4400" i="1" dirty="0">
              <a:solidFill>
                <a:schemeClr val="lt1"/>
              </a:solidFill>
              <a:latin typeface="Arial Narrow"/>
            </a:endParaRPr>
          </a:p>
        </p:txBody>
      </p:sp>
      <p:sp>
        <p:nvSpPr>
          <p:cNvPr id="818" name="Google Shape;818;p7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90</a:t>
            </a:fld>
            <a:endParaRPr/>
          </a:p>
        </p:txBody>
      </p:sp>
    </p:spTree>
    <p:extLst>
      <p:ext uri="{BB962C8B-B14F-4D97-AF65-F5344CB8AC3E}">
        <p14:creationId xmlns:p14="http://schemas.microsoft.com/office/powerpoint/2010/main" val="285791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84"/>
          <p:cNvSpPr txBox="1">
            <a:spLocks noGrp="1"/>
          </p:cNvSpPr>
          <p:nvPr>
            <p:ph type="body" idx="1"/>
          </p:nvPr>
        </p:nvSpPr>
        <p:spPr>
          <a:xfrm>
            <a:off x="296333" y="5243814"/>
            <a:ext cx="9733038" cy="635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n-US"/>
              <a:t>CLOSING SESSION</a:t>
            </a:r>
            <a:endParaRPr/>
          </a:p>
        </p:txBody>
      </p:sp>
      <p:sp>
        <p:nvSpPr>
          <p:cNvPr id="889" name="Google Shape;889;p84"/>
          <p:cNvSpPr txBox="1">
            <a:spLocks noGrp="1"/>
          </p:cNvSpPr>
          <p:nvPr>
            <p:ph type="subTitle" idx="3"/>
          </p:nvPr>
        </p:nvSpPr>
        <p:spPr>
          <a:xfrm>
            <a:off x="305283" y="5799562"/>
            <a:ext cx="9733038" cy="4656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2400"/>
              <a:buNone/>
            </a:pPr>
            <a:r>
              <a:rPr lang="en-US"/>
              <a:t>GNTS/GETS workbook page 16-17</a:t>
            </a:r>
            <a:endParaRPr/>
          </a:p>
          <a:p>
            <a:pPr marL="0" lvl="0" indent="0" algn="l" rtl="0">
              <a:lnSpc>
                <a:spcPct val="90000"/>
              </a:lnSpc>
              <a:spcBef>
                <a:spcPts val="1000"/>
              </a:spcBef>
              <a:spcAft>
                <a:spcPts val="0"/>
              </a:spcAft>
              <a:buClr>
                <a:srgbClr val="333333"/>
              </a:buClr>
              <a:buSzPts val="2400"/>
              <a:buNone/>
            </a:pPr>
            <a:r>
              <a:rPr lang="en-US"/>
              <a:t>Sue Goldsen and Tracey Vavrek </a:t>
            </a:r>
            <a:endParaRPr/>
          </a:p>
        </p:txBody>
      </p:sp>
      <p:sp>
        <p:nvSpPr>
          <p:cNvPr id="890" name="Google Shape;890;p8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91</a:t>
            </a:fld>
            <a:endParaRPr>
              <a:solidFill>
                <a:schemeClr val="dk1"/>
              </a:solidFill>
            </a:endParaRPr>
          </a:p>
        </p:txBody>
      </p:sp>
      <p:pic>
        <p:nvPicPr>
          <p:cNvPr id="891" name="Google Shape;891;p84"/>
          <p:cNvPicPr preferRelativeResize="0"/>
          <p:nvPr/>
        </p:nvPicPr>
        <p:blipFill rotWithShape="1">
          <a:blip r:embed="rId3">
            <a:alphaModFix/>
          </a:blip>
          <a:srcRect/>
          <a:stretch/>
        </p:blipFill>
        <p:spPr>
          <a:xfrm>
            <a:off x="0" y="0"/>
            <a:ext cx="12192000" cy="5090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85"/>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TRAINING  OBJECTIVES</a:t>
            </a:r>
            <a:endParaRPr dirty="0"/>
          </a:p>
        </p:txBody>
      </p:sp>
      <p:sp>
        <p:nvSpPr>
          <p:cNvPr id="899" name="Google Shape;899;p8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92</a:t>
            </a:fld>
            <a:endParaRPr/>
          </a:p>
        </p:txBody>
      </p:sp>
      <p:pic>
        <p:nvPicPr>
          <p:cNvPr id="2" name="Picture 1">
            <a:extLst>
              <a:ext uri="{FF2B5EF4-FFF2-40B4-BE49-F238E27FC236}">
                <a16:creationId xmlns:a16="http://schemas.microsoft.com/office/drawing/2014/main" id="{B9A9BA9E-9BAE-F24E-8699-83515FE1ACC7}"/>
              </a:ext>
            </a:extLst>
          </p:cNvPr>
          <p:cNvPicPr>
            <a:picLocks noChangeAspect="1"/>
          </p:cNvPicPr>
          <p:nvPr/>
        </p:nvPicPr>
        <p:blipFill>
          <a:blip r:embed="rId3"/>
          <a:stretch>
            <a:fillRect/>
          </a:stretch>
        </p:blipFill>
        <p:spPr>
          <a:xfrm>
            <a:off x="794084" y="1540043"/>
            <a:ext cx="10461145" cy="5317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pic>
        <p:nvPicPr>
          <p:cNvPr id="880" name="Google Shape;880;p83"/>
          <p:cNvPicPr preferRelativeResize="0"/>
          <p:nvPr/>
        </p:nvPicPr>
        <p:blipFill rotWithShape="1">
          <a:blip r:embed="rId3">
            <a:alphaModFix/>
          </a:blip>
          <a:srcRect/>
          <a:stretch/>
        </p:blipFill>
        <p:spPr>
          <a:xfrm>
            <a:off x="1197245" y="1977162"/>
            <a:ext cx="9074298" cy="4272287"/>
          </a:xfrm>
          <a:prstGeom prst="rect">
            <a:avLst/>
          </a:prstGeom>
          <a:noFill/>
          <a:ln>
            <a:noFill/>
          </a:ln>
        </p:spPr>
      </p:pic>
      <p:sp>
        <p:nvSpPr>
          <p:cNvPr id="881" name="Google Shape;881;p83"/>
          <p:cNvSpPr txBox="1"/>
          <p:nvPr/>
        </p:nvSpPr>
        <p:spPr>
          <a:xfrm>
            <a:off x="1197245" y="2572511"/>
            <a:ext cx="9207389" cy="22423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1" dirty="0">
                <a:solidFill>
                  <a:schemeClr val="lt1"/>
                </a:solidFill>
                <a:ea typeface="Arial Narrow"/>
              </a:rPr>
              <a:t>DISCUSSION QUESTIONS</a:t>
            </a:r>
            <a:endParaRPr sz="4400" i="1" dirty="0">
              <a:solidFill>
                <a:schemeClr val="lt1"/>
              </a:solidFill>
              <a:latin typeface="Arial Narrow"/>
              <a:ea typeface="Arial Narrow"/>
              <a:cs typeface="Arial Narrow"/>
              <a:sym typeface="Arial Narrow"/>
            </a:endParaRPr>
          </a:p>
        </p:txBody>
      </p:sp>
      <p:sp>
        <p:nvSpPr>
          <p:cNvPr id="882" name="Google Shape;882;p8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93</a:t>
            </a:fld>
            <a:endParaRPr/>
          </a:p>
        </p:txBody>
      </p:sp>
    </p:spTree>
    <p:extLst>
      <p:ext uri="{BB962C8B-B14F-4D97-AF65-F5344CB8AC3E}">
        <p14:creationId xmlns:p14="http://schemas.microsoft.com/office/powerpoint/2010/main" val="33696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86"/>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REVIEW</a:t>
            </a:r>
            <a:endParaRPr dirty="0"/>
          </a:p>
        </p:txBody>
      </p:sp>
      <p:sp>
        <p:nvSpPr>
          <p:cNvPr id="906" name="Google Shape;906;p86"/>
          <p:cNvSpPr txBox="1">
            <a:spLocks noGrp="1"/>
          </p:cNvSpPr>
          <p:nvPr>
            <p:ph type="body" idx="1"/>
          </p:nvPr>
        </p:nvSpPr>
        <p:spPr>
          <a:xfrm>
            <a:off x="355601" y="1799997"/>
            <a:ext cx="11506199" cy="45858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33333"/>
              </a:buClr>
              <a:buSzPts val="2800"/>
              <a:buNone/>
            </a:pPr>
            <a:r>
              <a:rPr lang="en-US" sz="2800" dirty="0"/>
              <a:t>--The goal you wrote at the beginning opening session has it changed?</a:t>
            </a:r>
            <a:endParaRPr/>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r>
              <a:rPr lang="en-US" sz="2800" dirty="0"/>
              <a:t>--Any questions for the facilitators who have been with you the last two </a:t>
            </a:r>
            <a:endParaRPr/>
          </a:p>
          <a:p>
            <a:pPr marL="0" lvl="0" indent="0" algn="l" rtl="0">
              <a:lnSpc>
                <a:spcPct val="90000"/>
              </a:lnSpc>
              <a:spcBef>
                <a:spcPts val="1000"/>
              </a:spcBef>
              <a:spcAft>
                <a:spcPts val="0"/>
              </a:spcAft>
              <a:buClr>
                <a:srgbClr val="333333"/>
              </a:buClr>
              <a:buSzPts val="2800"/>
              <a:buNone/>
            </a:pPr>
            <a:r>
              <a:rPr lang="en-US" sz="2800" dirty="0"/>
              <a:t>  days.</a:t>
            </a:r>
            <a:endParaRPr/>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r>
              <a:rPr lang="en-US" sz="2800" dirty="0"/>
              <a:t>--Any last ideas or thoughts that you would like to share?   </a:t>
            </a:r>
            <a:endParaRPr/>
          </a:p>
          <a:p>
            <a:pPr marL="0" lvl="0" indent="0" algn="l" rtl="0">
              <a:lnSpc>
                <a:spcPct val="90000"/>
              </a:lnSpc>
              <a:spcBef>
                <a:spcPts val="1000"/>
              </a:spcBef>
              <a:spcAft>
                <a:spcPts val="0"/>
              </a:spcAft>
              <a:buClr>
                <a:srgbClr val="333333"/>
              </a:buClr>
              <a:buSzPts val="2800"/>
              <a:buNone/>
            </a:pPr>
            <a:endParaRPr sz="2800"/>
          </a:p>
          <a:p>
            <a:pPr marL="0" lvl="0" indent="0" algn="l" rtl="0">
              <a:lnSpc>
                <a:spcPct val="90000"/>
              </a:lnSpc>
              <a:spcBef>
                <a:spcPts val="1000"/>
              </a:spcBef>
              <a:spcAft>
                <a:spcPts val="0"/>
              </a:spcAft>
              <a:buClr>
                <a:srgbClr val="333333"/>
              </a:buClr>
              <a:buSzPts val="2800"/>
              <a:buNone/>
            </a:pPr>
            <a:r>
              <a:rPr lang="en-US" sz="2800" dirty="0"/>
              <a:t>--Remember collaborate with your leadership teams back in your </a:t>
            </a:r>
            <a:endParaRPr/>
          </a:p>
          <a:p>
            <a:pPr marL="0" lvl="0" indent="0" algn="l" rtl="0">
              <a:lnSpc>
                <a:spcPct val="90000"/>
              </a:lnSpc>
              <a:spcBef>
                <a:spcPts val="1000"/>
              </a:spcBef>
              <a:spcAft>
                <a:spcPts val="0"/>
              </a:spcAft>
              <a:buClr>
                <a:srgbClr val="333333"/>
              </a:buClr>
              <a:buSzPts val="2800"/>
              <a:buNone/>
            </a:pPr>
            <a:r>
              <a:rPr lang="en-US" sz="2800" dirty="0"/>
              <a:t>  district for continuity.</a:t>
            </a:r>
            <a:endParaRPr dirty="0"/>
          </a:p>
          <a:p>
            <a:pPr marL="0" lvl="0" indent="0" algn="l" rtl="0">
              <a:lnSpc>
                <a:spcPct val="90000"/>
              </a:lnSpc>
              <a:spcBef>
                <a:spcPts val="1000"/>
              </a:spcBef>
              <a:spcAft>
                <a:spcPts val="0"/>
              </a:spcAft>
              <a:buClr>
                <a:srgbClr val="333333"/>
              </a:buClr>
              <a:buSzPts val="2800"/>
              <a:buNone/>
            </a:pPr>
            <a:endParaRPr sz="2800"/>
          </a:p>
        </p:txBody>
      </p:sp>
      <p:sp>
        <p:nvSpPr>
          <p:cNvPr id="907" name="Google Shape;907;p8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94</a:t>
            </a:fld>
            <a:endParaRPr dirty="0"/>
          </a:p>
        </p:txBody>
      </p:sp>
    </p:spTree>
    <p:extLst>
      <p:ext uri="{BB962C8B-B14F-4D97-AF65-F5344CB8AC3E}">
        <p14:creationId xmlns:p14="http://schemas.microsoft.com/office/powerpoint/2010/main" val="398162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1C02-4D73-044B-91A8-032209B90E0E}"/>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95C2E0A2-4B06-9C41-B778-B32F9DD10AC1}"/>
              </a:ext>
            </a:extLst>
          </p:cNvPr>
          <p:cNvSpPr>
            <a:spLocks noGrp="1"/>
          </p:cNvSpPr>
          <p:nvPr>
            <p:ph type="body" idx="1"/>
          </p:nvPr>
        </p:nvSpPr>
        <p:spPr>
          <a:xfrm>
            <a:off x="1" y="1655613"/>
            <a:ext cx="11887198" cy="4618188"/>
          </a:xfrm>
        </p:spPr>
        <p:txBody>
          <a:bodyPr/>
          <a:lstStyle/>
          <a:p>
            <a:pPr marL="742950" marR="0" lvl="1" indent="-285750">
              <a:spcBef>
                <a:spcPts val="300"/>
              </a:spcBef>
              <a:spcAft>
                <a:spcPts val="0"/>
              </a:spcAft>
              <a:buFont typeface="Courier New" panose="02070309020205020404" pitchFamily="49" charset="0"/>
              <a:buChar char="o"/>
              <a:tabLst>
                <a:tab pos="1143000" algn="l"/>
              </a:tabLst>
            </a:pPr>
            <a:r>
              <a:rPr lang="en-US" sz="2400" dirty="0">
                <a:effectLst/>
                <a:latin typeface="Georgia" panose="02040502050405020303" pitchFamily="18" charset="0"/>
                <a:ea typeface="Times New Roman" panose="02020603050405020304" pitchFamily="18" charset="0"/>
                <a:cs typeface="Calibri" panose="020F0502020204030204" pitchFamily="34" charset="0"/>
              </a:rPr>
              <a:t>Continue exchanging ideas with one another </a:t>
            </a:r>
            <a:endParaRPr lang="en-US" sz="2400" dirty="0">
              <a:effectLst/>
              <a:latin typeface="Times New Roman" panose="02020603050405020304" pitchFamily="18" charset="0"/>
              <a:ea typeface="Times New Roman" panose="02020603050405020304" pitchFamily="18" charset="0"/>
              <a:cs typeface="Symbol" pitchFamily="2" charset="2"/>
            </a:endParaRPr>
          </a:p>
          <a:p>
            <a:pPr marL="742950" marR="0" lvl="1" indent="-285750">
              <a:spcBef>
                <a:spcPts val="300"/>
              </a:spcBef>
              <a:spcAft>
                <a:spcPts val="0"/>
              </a:spcAft>
              <a:buFont typeface="Courier New" panose="02070309020205020404" pitchFamily="49" charset="0"/>
              <a:buChar char="o"/>
              <a:tabLst>
                <a:tab pos="1143000" algn="l"/>
              </a:tabLst>
            </a:pPr>
            <a:r>
              <a:rPr lang="en-US" sz="2400" dirty="0">
                <a:effectLst/>
                <a:latin typeface="Georgia" panose="02040502050405020303" pitchFamily="18" charset="0"/>
                <a:ea typeface="Times New Roman" panose="02020603050405020304" pitchFamily="18" charset="0"/>
                <a:cs typeface="Calibri" panose="020F0502020204030204" pitchFamily="34" charset="0"/>
              </a:rPr>
              <a:t>Work to motivate, inspire, and lead their district teams and clubs</a:t>
            </a:r>
            <a:endParaRPr lang="en-US" sz="2400" dirty="0">
              <a:effectLst/>
              <a:latin typeface="Times New Roman" panose="02020603050405020304" pitchFamily="18" charset="0"/>
              <a:ea typeface="Times New Roman" panose="02020603050405020304" pitchFamily="18" charset="0"/>
              <a:cs typeface="Symbol" pitchFamily="2" charset="2"/>
            </a:endParaRPr>
          </a:p>
          <a:p>
            <a:pPr marL="742950" marR="0" lvl="1" indent="-285750">
              <a:spcBef>
                <a:spcPts val="300"/>
              </a:spcBef>
              <a:spcAft>
                <a:spcPts val="0"/>
              </a:spcAft>
              <a:buFont typeface="Courier New" panose="02070309020205020404" pitchFamily="49" charset="0"/>
              <a:buChar char="o"/>
              <a:tabLst>
                <a:tab pos="1143000" algn="l"/>
              </a:tabLst>
            </a:pPr>
            <a:r>
              <a:rPr lang="en-US" sz="2400" dirty="0">
                <a:effectLst/>
                <a:latin typeface="Georgia" panose="02040502050405020303" pitchFamily="18" charset="0"/>
                <a:ea typeface="Times New Roman" panose="02020603050405020304" pitchFamily="18" charset="0"/>
                <a:cs typeface="Calibri" panose="020F0502020204030204" pitchFamily="34" charset="0"/>
              </a:rPr>
              <a:t>Set challenging goals and use all available resources to help achieve them</a:t>
            </a:r>
            <a:endParaRPr lang="en-US" sz="2400" dirty="0">
              <a:effectLst/>
              <a:latin typeface="Times New Roman" panose="02020603050405020304" pitchFamily="18" charset="0"/>
              <a:ea typeface="Times New Roman" panose="02020603050405020304" pitchFamily="18" charset="0"/>
              <a:cs typeface="Symbol" pitchFamily="2" charset="2"/>
            </a:endParaRPr>
          </a:p>
          <a:p>
            <a:pPr marL="742950" marR="0" lvl="1" indent="-285750">
              <a:spcBef>
                <a:spcPts val="300"/>
              </a:spcBef>
              <a:spcAft>
                <a:spcPts val="0"/>
              </a:spcAft>
              <a:buFont typeface="Courier New" panose="02070309020205020404" pitchFamily="49" charset="0"/>
              <a:buChar char="o"/>
              <a:tabLst>
                <a:tab pos="1143000" algn="l"/>
              </a:tabLst>
            </a:pPr>
            <a:r>
              <a:rPr lang="en-US" sz="2400" dirty="0">
                <a:effectLst/>
                <a:latin typeface="Georgia" panose="02040502050405020303" pitchFamily="18" charset="0"/>
                <a:ea typeface="Times New Roman" panose="02020603050405020304" pitchFamily="18" charset="0"/>
                <a:cs typeface="Calibri" panose="020F0502020204030204" pitchFamily="34" charset="0"/>
              </a:rPr>
              <a:t>Collaborate with the current governor and each other to ensure continuity and continued improvement for the district</a:t>
            </a:r>
            <a:endParaRPr lang="en-US" sz="2400" dirty="0">
              <a:effectLst/>
              <a:latin typeface="Times New Roman" panose="02020603050405020304" pitchFamily="18" charset="0"/>
              <a:ea typeface="Times New Roman" panose="02020603050405020304" pitchFamily="18" charset="0"/>
              <a:cs typeface="Symbol" pitchFamily="2" charset="2"/>
            </a:endParaRPr>
          </a:p>
          <a:p>
            <a:pPr marL="742950" marR="0" lvl="1" indent="-285750">
              <a:spcBef>
                <a:spcPts val="300"/>
              </a:spcBef>
              <a:spcAft>
                <a:spcPts val="0"/>
              </a:spcAft>
              <a:buFont typeface="Courier New" panose="02070309020205020404" pitchFamily="49" charset="0"/>
              <a:buChar char="o"/>
              <a:tabLst>
                <a:tab pos="1143000" algn="l"/>
              </a:tabLst>
            </a:pPr>
            <a:r>
              <a:rPr lang="en-US" sz="2400" b="1" dirty="0">
                <a:effectLst/>
                <a:latin typeface="Georgia" panose="02040502050405020303" pitchFamily="18" charset="0"/>
                <a:ea typeface="Times New Roman" panose="02020603050405020304" pitchFamily="18" charset="0"/>
                <a:cs typeface="Calibri" panose="020F0502020204030204" pitchFamily="34" charset="0"/>
              </a:rPr>
              <a:t>Governors-elect</a:t>
            </a:r>
            <a:r>
              <a:rPr lang="en-US" sz="2400" dirty="0">
                <a:effectLst/>
                <a:latin typeface="Georgia" panose="02040502050405020303" pitchFamily="18" charset="0"/>
                <a:ea typeface="Times New Roman" panose="02020603050405020304" pitchFamily="18" charset="0"/>
                <a:cs typeface="Calibri" panose="020F0502020204030204" pitchFamily="34" charset="0"/>
              </a:rPr>
              <a:t> should prepare to share ideas from their region at the International Assembly and seek new ideas that could help them in their district</a:t>
            </a:r>
            <a:endParaRPr lang="en-US" sz="2400" dirty="0">
              <a:effectLst/>
              <a:latin typeface="Times New Roman" panose="02020603050405020304" pitchFamily="18" charset="0"/>
              <a:ea typeface="Times New Roman" panose="02020603050405020304" pitchFamily="18" charset="0"/>
              <a:cs typeface="Symbol" pitchFamily="2" charset="2"/>
            </a:endParaRPr>
          </a:p>
          <a:p>
            <a:pPr marL="742950" marR="0" lvl="1" indent="-285750">
              <a:spcBef>
                <a:spcPts val="300"/>
              </a:spcBef>
              <a:spcAft>
                <a:spcPts val="0"/>
              </a:spcAft>
              <a:buFont typeface="Courier New" panose="02070309020205020404" pitchFamily="49" charset="0"/>
              <a:buChar char="o"/>
              <a:tabLst>
                <a:tab pos="1143000" algn="l"/>
              </a:tabLst>
            </a:pPr>
            <a:r>
              <a:rPr lang="en-US" sz="2400" b="1" dirty="0">
                <a:effectLst/>
                <a:latin typeface="Georgia" panose="02040502050405020303" pitchFamily="18" charset="0"/>
                <a:ea typeface="Times New Roman" panose="02020603050405020304" pitchFamily="18" charset="0"/>
                <a:cs typeface="Calibri" panose="020F0502020204030204" pitchFamily="34" charset="0"/>
              </a:rPr>
              <a:t>Governors-nominee</a:t>
            </a:r>
            <a:r>
              <a:rPr lang="en-US" sz="2400" dirty="0">
                <a:effectLst/>
                <a:latin typeface="Georgia" panose="02040502050405020303" pitchFamily="18" charset="0"/>
                <a:ea typeface="Times New Roman" panose="02020603050405020304" pitchFamily="18" charset="0"/>
                <a:cs typeface="Calibri" panose="020F0502020204030204" pitchFamily="34" charset="0"/>
              </a:rPr>
              <a:t> should prepare for their year as governor-elect and complete the recommended courses in Rotary’s Learning Center</a:t>
            </a:r>
            <a:endParaRPr lang="en-US" sz="2400" dirty="0">
              <a:effectLst/>
              <a:latin typeface="Times New Roman" panose="02020603050405020304" pitchFamily="18" charset="0"/>
              <a:ea typeface="Times New Roman" panose="02020603050405020304" pitchFamily="18" charset="0"/>
              <a:cs typeface="Symbol" pitchFamily="2" charset="2"/>
            </a:endParaRPr>
          </a:p>
          <a:p>
            <a:endParaRPr lang="en-US" dirty="0"/>
          </a:p>
        </p:txBody>
      </p:sp>
      <p:sp>
        <p:nvSpPr>
          <p:cNvPr id="5" name="Slide Number Placeholder 4">
            <a:extLst>
              <a:ext uri="{FF2B5EF4-FFF2-40B4-BE49-F238E27FC236}">
                <a16:creationId xmlns:a16="http://schemas.microsoft.com/office/drawing/2014/main" id="{9E674AD0-B393-734F-9E3A-53C5742955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95</a:t>
            </a:fld>
            <a:endParaRPr lang="en-US"/>
          </a:p>
        </p:txBody>
      </p:sp>
    </p:spTree>
    <p:extLst>
      <p:ext uri="{BB962C8B-B14F-4D97-AF65-F5344CB8AC3E}">
        <p14:creationId xmlns:p14="http://schemas.microsoft.com/office/powerpoint/2010/main" val="5004439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1C02-4D73-044B-91A8-032209B90E0E}"/>
              </a:ext>
            </a:extLst>
          </p:cNvPr>
          <p:cNvSpPr>
            <a:spLocks noGrp="1"/>
          </p:cNvSpPr>
          <p:nvPr>
            <p:ph type="title"/>
          </p:nvPr>
        </p:nvSpPr>
        <p:spPr/>
        <p:txBody>
          <a:bodyPr/>
          <a:lstStyle/>
          <a:p>
            <a:r>
              <a:rPr lang="en-US" dirty="0"/>
              <a:t>You’ve made it!     </a:t>
            </a:r>
          </a:p>
        </p:txBody>
      </p:sp>
      <p:sp>
        <p:nvSpPr>
          <p:cNvPr id="5" name="Slide Number Placeholder 4">
            <a:extLst>
              <a:ext uri="{FF2B5EF4-FFF2-40B4-BE49-F238E27FC236}">
                <a16:creationId xmlns:a16="http://schemas.microsoft.com/office/drawing/2014/main" id="{9E674AD0-B393-734F-9E3A-53C5742955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96</a:t>
            </a:fld>
            <a:endParaRPr lang="en-US"/>
          </a:p>
        </p:txBody>
      </p:sp>
      <p:pic>
        <p:nvPicPr>
          <p:cNvPr id="1028" name="Picture 4" descr="Congratulations and Thank You | NBSRT">
            <a:extLst>
              <a:ext uri="{FF2B5EF4-FFF2-40B4-BE49-F238E27FC236}">
                <a16:creationId xmlns:a16="http://schemas.microsoft.com/office/drawing/2014/main" id="{2C5D0192-17E4-E84E-8150-B9F1BF56F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803399"/>
            <a:ext cx="10845800" cy="505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02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8123</TotalTime>
  <Words>13506</Words>
  <Application>Microsoft Macintosh PowerPoint</Application>
  <PresentationFormat>Widescreen</PresentationFormat>
  <Paragraphs>1499</Paragraphs>
  <Slides>96</Slides>
  <Notes>96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96</vt:i4>
      </vt:variant>
    </vt:vector>
  </HeadingPairs>
  <TitlesOfParts>
    <vt:vector size="111" baseType="lpstr">
      <vt:lpstr>Georgia</vt:lpstr>
      <vt:lpstr>Times New Roman</vt:lpstr>
      <vt:lpstr>Arial</vt:lpstr>
      <vt:lpstr>Courier New</vt:lpstr>
      <vt:lpstr>Roboto</vt:lpstr>
      <vt:lpstr>MS Sans Serif</vt:lpstr>
      <vt:lpstr>Courier New,monospace</vt:lpstr>
      <vt:lpstr>Symbol</vt:lpstr>
      <vt:lpstr>Symbol,Sans-Serif</vt:lpstr>
      <vt:lpstr>Noto Sans Symbols</vt:lpstr>
      <vt:lpstr>Arial,Sans-Serif</vt:lpstr>
      <vt:lpstr>Calibri</vt:lpstr>
      <vt:lpstr>Arial Narrow</vt:lpstr>
      <vt:lpstr>Wingdings</vt:lpstr>
      <vt:lpstr>Office Theme</vt:lpstr>
      <vt:lpstr>PowerPoint Presentation</vt:lpstr>
      <vt:lpstr>GOALS</vt:lpstr>
      <vt:lpstr>LL TEAM INTRODUCTIONS</vt:lpstr>
      <vt:lpstr>GETS &amp; GNTS SCHEDULES</vt:lpstr>
      <vt:lpstr>PARTICIPANT EXPECTATIONS</vt:lpstr>
      <vt:lpstr>ROTARY'S ACTION PLAN</vt:lpstr>
      <vt:lpstr>WORKING WITH THE ACTION PLAN SMALL GROUP ACTIVITY</vt:lpstr>
      <vt:lpstr>PowerPoint Presentation</vt:lpstr>
      <vt:lpstr>PowerPoint Presentation</vt:lpstr>
      <vt:lpstr>PowerPoint Presentation</vt:lpstr>
      <vt:lpstr>OUR LEARNING OBJECTIVES:</vt:lpstr>
      <vt:lpstr>MOTIVATING YOUR DISTRICT</vt:lpstr>
      <vt:lpstr>MOTIVATING YOUR DISTRICT</vt:lpstr>
      <vt:lpstr>DEVELOPING YOUR TEAM</vt:lpstr>
      <vt:lpstr>DEVELOPING YOUR TEAM:</vt:lpstr>
      <vt:lpstr>ACTIVITY INSTRUCTIONS FOR MOTIVATING YOUR DISTRICT</vt:lpstr>
      <vt:lpstr>PowerPoint Presentation</vt:lpstr>
      <vt:lpstr>PowerPoint Presentation</vt:lpstr>
      <vt:lpstr>PowerPoint Presentation</vt:lpstr>
      <vt:lpstr>LEARNING OBJECTIVES</vt:lpstr>
      <vt:lpstr>CREATING A POSITIVE ROTARY EXPERIENCE</vt:lpstr>
      <vt:lpstr>CREATING A POSITIVE ROTARY EXPERIENCE</vt:lpstr>
      <vt:lpstr>CREATING A POSITIVE ROTARY EXPERIENCE</vt:lpstr>
      <vt:lpstr>CREATING A POSITIVE ROTARY EXPERIENCE</vt:lpstr>
      <vt:lpstr>INSPIRING ACTION WITH YOUR CLUB VISITS</vt:lpstr>
      <vt:lpstr>ACTIVITY INSTRUCTIONS FOR ENGAGING WITH CLUBS</vt:lpstr>
      <vt:lpstr>PowerPoint Presentation</vt:lpstr>
      <vt:lpstr>PowerPoint Presentation</vt:lpstr>
      <vt:lpstr>PowerPoint Presentation</vt:lpstr>
      <vt:lpstr>PowerPoint Presentation</vt:lpstr>
      <vt:lpstr>PowerPoint Presentation</vt:lpstr>
      <vt:lpstr>THE INTERNATIONAL  ASSEMBLY PROGRAM</vt:lpstr>
      <vt:lpstr>THE INTERNATIONAL ASSEMBLY PROGRAM</vt:lpstr>
      <vt:lpstr>THE INTERNATIONAL ASSEMBLY PROGRAM</vt:lpstr>
      <vt:lpstr>PREPARING FOR INTERNATIONAL ASSEMBLY</vt:lpstr>
      <vt:lpstr>PREPARING FOR INTERNATIONAL ASSEMBLY</vt:lpstr>
      <vt:lpstr>PowerPoint Presentation</vt:lpstr>
      <vt:lpstr>PowerPoint Presentation</vt:lpstr>
      <vt:lpstr>PowerPoint Presentation</vt:lpstr>
      <vt:lpstr>OUR LEARNING OBJECTIVES</vt:lpstr>
      <vt:lpstr>INTRODUCTION</vt:lpstr>
      <vt:lpstr>MANAGING DISTRICT FINANCES</vt:lpstr>
      <vt:lpstr>PLANNING FOR CONTINUITY</vt:lpstr>
      <vt:lpstr>MANAGING CONFLICT</vt:lpstr>
      <vt:lpstr>ACTIVITY: Real Conflict!</vt:lpstr>
      <vt:lpstr>PowerPoint Presentation</vt:lpstr>
      <vt:lpstr>PowerPoint Presentation</vt:lpstr>
      <vt:lpstr>PowerPoint Presentation</vt:lpstr>
      <vt:lpstr>LEARNING OBJECTIVES</vt:lpstr>
      <vt:lpstr>OPENING QUESTION</vt:lpstr>
      <vt:lpstr>Discussion Question</vt:lpstr>
      <vt:lpstr>ACTIVITY INSTRUCTIONS</vt:lpstr>
      <vt:lpstr>Building a Rotary Community</vt:lpstr>
      <vt:lpstr>DISCUSSION QUESTION</vt:lpstr>
      <vt:lpstr>ACTIVITY INSTRUCTIONS</vt:lpstr>
      <vt:lpstr>PowerPoint Presentation</vt:lpstr>
      <vt:lpstr>PowerPoint Presentation</vt:lpstr>
      <vt:lpstr>PowerPoint Presentation</vt:lpstr>
      <vt:lpstr>PowerPoint Presentation</vt:lpstr>
      <vt:lpstr>PowerPoint Presentation</vt:lpstr>
      <vt:lpstr>LEARNING OBJECTIVES</vt:lpstr>
      <vt:lpstr>OPENING QUESTION</vt:lpstr>
      <vt:lpstr>PUBLIC IMAGE DISCUSSION</vt:lpstr>
      <vt:lpstr>EXPANDING OUR REACH THROUGH STORYTELLING</vt:lpstr>
      <vt:lpstr>STORY TELLING DISCUSSION</vt:lpstr>
      <vt:lpstr>ACTIVITY INSTRUCTIONS</vt:lpstr>
      <vt:lpstr>PowerPoint Presentation</vt:lpstr>
      <vt:lpstr>PowerPoint Presentation</vt:lpstr>
      <vt:lpstr>PowerPoint Presentation</vt:lpstr>
      <vt:lpstr>LEARNING OBJECTIVES</vt:lpstr>
      <vt:lpstr>Supporting Existing Clubs</vt:lpstr>
      <vt:lpstr>Developing New Clubs</vt:lpstr>
      <vt:lpstr>ACTIVITY for Supporting &amp; Developing New Clubs</vt:lpstr>
      <vt:lpstr>PowerPoint Presentation</vt:lpstr>
      <vt:lpstr>PowerPoint Presentation</vt:lpstr>
      <vt:lpstr>PowerPoint Presentation</vt:lpstr>
      <vt:lpstr>PowerPoint Presentation</vt:lpstr>
      <vt:lpstr>PowerPoint Presentation</vt:lpstr>
      <vt:lpstr>PowerPoint Presentation</vt:lpstr>
      <vt:lpstr>RAISING FUNDS TO CREATE LASTING CHANGE</vt:lpstr>
      <vt:lpstr>CHANGING COMMUNITIES WITH DISTRICT &amp; GLOBAL GRANTS</vt:lpstr>
      <vt:lpstr>PowerPoint Presentation</vt:lpstr>
      <vt:lpstr>PowerPoint Presentation</vt:lpstr>
      <vt:lpstr>PowerPoint Presentation</vt:lpstr>
      <vt:lpstr>OUR LEARNING OBJECTIVES</vt:lpstr>
      <vt:lpstr>ROTARY'S ACTION PLAN</vt:lpstr>
      <vt:lpstr>SUPPORTING CLUBS IN THE PLANNING PROCESS</vt:lpstr>
      <vt:lpstr>INSPIRING ACTION</vt:lpstr>
      <vt:lpstr>FROM PLAN TO ACTION SMALL GROUP ACTIVITY</vt:lpstr>
      <vt:lpstr>PowerPoint Presentation</vt:lpstr>
      <vt:lpstr>PowerPoint Presentation</vt:lpstr>
      <vt:lpstr>TRAINING  OBJECTIVES</vt:lpstr>
      <vt:lpstr>PowerPoint Presentation</vt:lpstr>
      <vt:lpstr>REVIEW</vt:lpstr>
      <vt:lpstr>Next Steps</vt:lpstr>
      <vt:lpstr>You’ve made 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Julio Munoz</dc:creator>
  <cp:lastModifiedBy>Sue Goldsen</cp:lastModifiedBy>
  <cp:revision>1742</cp:revision>
  <cp:lastPrinted>2022-09-05T20:09:53Z</cp:lastPrinted>
  <dcterms:created xsi:type="dcterms:W3CDTF">2022-06-23T20:48:37Z</dcterms:created>
  <dcterms:modified xsi:type="dcterms:W3CDTF">2022-09-24T08:46:30Z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DF0A9DC4-C0AB-4BB7-8B5C-2EF5B4080242</vt:lpwstr>
  </property>
  <property fmtid="{D5CDD505-2E9C-101B-9397-08002B2CF9AE}" pid="3" name="ArticulatePath">
    <vt:lpwstr>RI_InHouse_Staff_Presentation_Rebuilt_v16</vt:lpwstr>
  </property>
</Properties>
</file>