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2E5_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  <p:sldMasterId id="2147485310" r:id="rId4"/>
    <p:sldMasterId id="2147485326" r:id="rId5"/>
    <p:sldMasterId id="2147485347" r:id="rId6"/>
    <p:sldMasterId id="2147485375" r:id="rId7"/>
    <p:sldMasterId id="2147485392" r:id="rId8"/>
    <p:sldMasterId id="2147485399" r:id="rId9"/>
    <p:sldMasterId id="2147485414" r:id="rId10"/>
    <p:sldMasterId id="2147485459" r:id="rId11"/>
    <p:sldMasterId id="2147485471" r:id="rId12"/>
    <p:sldMasterId id="2147485483" r:id="rId13"/>
    <p:sldMasterId id="2147485498" r:id="rId14"/>
    <p:sldMasterId id="2147485513" r:id="rId15"/>
    <p:sldMasterId id="2147485525" r:id="rId16"/>
    <p:sldMasterId id="2147485541" r:id="rId17"/>
    <p:sldMasterId id="2147485556" r:id="rId18"/>
    <p:sldMasterId id="2147485571" r:id="rId19"/>
  </p:sldMasterIdLst>
  <p:notesMasterIdLst>
    <p:notesMasterId r:id="rId44"/>
  </p:notesMasterIdLst>
  <p:handoutMasterIdLst>
    <p:handoutMasterId r:id="rId45"/>
  </p:handoutMasterIdLst>
  <p:sldIdLst>
    <p:sldId id="491" r:id="rId20"/>
    <p:sldId id="636" r:id="rId21"/>
    <p:sldId id="751" r:id="rId22"/>
    <p:sldId id="764" r:id="rId23"/>
    <p:sldId id="765" r:id="rId24"/>
    <p:sldId id="718" r:id="rId25"/>
    <p:sldId id="759" r:id="rId26"/>
    <p:sldId id="750" r:id="rId27"/>
    <p:sldId id="747" r:id="rId28"/>
    <p:sldId id="743" r:id="rId29"/>
    <p:sldId id="745" r:id="rId30"/>
    <p:sldId id="746" r:id="rId31"/>
    <p:sldId id="752" r:id="rId32"/>
    <p:sldId id="753" r:id="rId33"/>
    <p:sldId id="754" r:id="rId34"/>
    <p:sldId id="755" r:id="rId35"/>
    <p:sldId id="756" r:id="rId36"/>
    <p:sldId id="749" r:id="rId37"/>
    <p:sldId id="389" r:id="rId38"/>
    <p:sldId id="392" r:id="rId39"/>
    <p:sldId id="762" r:id="rId40"/>
    <p:sldId id="766" r:id="rId41"/>
    <p:sldId id="644" r:id="rId42"/>
    <p:sldId id="741" r:id="rId4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25967E-40E8-12B3-FEB2-FE562AF51EA3}" name="Sophie Pratte" initials="SP" userId="e6dda229c77b767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B5C"/>
    <a:srgbClr val="FF7600"/>
    <a:srgbClr val="00AEEF"/>
    <a:srgbClr val="58585A"/>
    <a:srgbClr val="005DAA"/>
    <a:srgbClr val="872175"/>
    <a:srgbClr val="009999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F0535-45B3-47B8-95A4-919C9D162B0D}" v="1" dt="2025-11-30T19:09:11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12" autoAdjust="0"/>
    <p:restoredTop sz="94697"/>
  </p:normalViewPr>
  <p:slideViewPr>
    <p:cSldViewPr snapToGrid="0">
      <p:cViewPr varScale="1">
        <p:scale>
          <a:sx n="94" d="100"/>
          <a:sy n="94" d="100"/>
        </p:scale>
        <p:origin x="896" y="4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presProps" Target="pres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Pratte" userId="e6dda229c77b767e" providerId="LiveId" clId="{6E3BB403-7410-4596-AFE1-B4A8805A959B}"/>
    <pc:docChg chg="modSld">
      <pc:chgData name="Sophie Pratte" userId="e6dda229c77b767e" providerId="LiveId" clId="{6E3BB403-7410-4596-AFE1-B4A8805A959B}" dt="2025-11-30T19:09:11.286" v="153" actId="1076"/>
      <pc:docMkLst>
        <pc:docMk/>
      </pc:docMkLst>
      <pc:sldChg chg="modSp mod">
        <pc:chgData name="Sophie Pratte" userId="e6dda229c77b767e" providerId="LiveId" clId="{6E3BB403-7410-4596-AFE1-B4A8805A959B}" dt="2025-11-30T19:08:58.521" v="152" actId="1076"/>
        <pc:sldMkLst>
          <pc:docMk/>
          <pc:sldMk cId="0" sldId="491"/>
        </pc:sldMkLst>
        <pc:picChg chg="mod">
          <ac:chgData name="Sophie Pratte" userId="e6dda229c77b767e" providerId="LiveId" clId="{6E3BB403-7410-4596-AFE1-B4A8805A959B}" dt="2025-11-30T19:08:58.521" v="152" actId="1076"/>
          <ac:picMkLst>
            <pc:docMk/>
            <pc:sldMk cId="0" sldId="491"/>
            <ac:picMk id="2" creationId="{AF0BC64A-CFF2-46DA-F271-99C4E31E8BA9}"/>
          </ac:picMkLst>
        </pc:picChg>
      </pc:sldChg>
      <pc:sldChg chg="modSp">
        <pc:chgData name="Sophie Pratte" userId="e6dda229c77b767e" providerId="LiveId" clId="{6E3BB403-7410-4596-AFE1-B4A8805A959B}" dt="2025-11-30T19:09:11.286" v="153" actId="1076"/>
        <pc:sldMkLst>
          <pc:docMk/>
          <pc:sldMk cId="0" sldId="741"/>
        </pc:sldMkLst>
        <pc:picChg chg="mod">
          <ac:chgData name="Sophie Pratte" userId="e6dda229c77b767e" providerId="LiveId" clId="{6E3BB403-7410-4596-AFE1-B4A8805A959B}" dt="2025-11-30T19:09:11.286" v="153" actId="1076"/>
          <ac:picMkLst>
            <pc:docMk/>
            <pc:sldMk cId="0" sldId="741"/>
            <ac:picMk id="72706" creationId="{BA6958DC-2079-4946-8A86-725C1EB7DF1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fr-CA">
                <a:solidFill>
                  <a:srgbClr val="000000"/>
                </a:solidFill>
              </a:rPr>
              <a:t>Parcours de réussite vs. variation nette réelle de l'adhésion</a:t>
            </a:r>
            <a:endParaRPr lang="en-US">
              <a:solidFill>
                <a:srgbClr val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Piste de succès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[$-409]d\-mmm;@</c:formatCode>
                <c:ptCount val="13"/>
                <c:pt idx="0">
                  <c:v>44013</c:v>
                </c:pt>
                <c:pt idx="1">
                  <c:v>44044</c:v>
                </c:pt>
                <c:pt idx="2">
                  <c:v>44075</c:v>
                </c:pt>
                <c:pt idx="3">
                  <c:v>44105</c:v>
                </c:pt>
                <c:pt idx="4">
                  <c:v>44136</c:v>
                </c:pt>
                <c:pt idx="5">
                  <c:v>44166</c:v>
                </c:pt>
                <c:pt idx="6">
                  <c:v>44197</c:v>
                </c:pt>
                <c:pt idx="7">
                  <c:v>44228</c:v>
                </c:pt>
                <c:pt idx="8">
                  <c:v>44256</c:v>
                </c:pt>
                <c:pt idx="9">
                  <c:v>44287</c:v>
                </c:pt>
                <c:pt idx="10">
                  <c:v>44317</c:v>
                </c:pt>
                <c:pt idx="11">
                  <c:v>44348</c:v>
                </c:pt>
                <c:pt idx="12">
                  <c:v>44378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</c:v>
                </c:pt>
                <c:pt idx="1">
                  <c:v>238</c:v>
                </c:pt>
                <c:pt idx="2">
                  <c:v>401</c:v>
                </c:pt>
                <c:pt idx="3">
                  <c:v>529</c:v>
                </c:pt>
                <c:pt idx="4">
                  <c:v>665</c:v>
                </c:pt>
                <c:pt idx="5">
                  <c:v>837</c:v>
                </c:pt>
                <c:pt idx="6">
                  <c:v>518</c:v>
                </c:pt>
                <c:pt idx="7">
                  <c:v>693</c:v>
                </c:pt>
                <c:pt idx="8">
                  <c:v>900</c:v>
                </c:pt>
                <c:pt idx="9">
                  <c:v>1134</c:v>
                </c:pt>
                <c:pt idx="10">
                  <c:v>1337</c:v>
                </c:pt>
                <c:pt idx="11">
                  <c:v>1466</c:v>
                </c:pt>
                <c:pt idx="12">
                  <c:v>152</c:v>
                </c:pt>
              </c:numCache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0-77A7-412F-AA87-D7C5F7A3A3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Actuel (2025-26)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[$-409]d\-mmm;@</c:formatCode>
                <c:ptCount val="13"/>
                <c:pt idx="0">
                  <c:v>44013</c:v>
                </c:pt>
                <c:pt idx="1">
                  <c:v>44044</c:v>
                </c:pt>
                <c:pt idx="2">
                  <c:v>44075</c:v>
                </c:pt>
                <c:pt idx="3">
                  <c:v>44105</c:v>
                </c:pt>
                <c:pt idx="4">
                  <c:v>44136</c:v>
                </c:pt>
                <c:pt idx="5">
                  <c:v>44166</c:v>
                </c:pt>
                <c:pt idx="6">
                  <c:v>44197</c:v>
                </c:pt>
                <c:pt idx="7">
                  <c:v>44228</c:v>
                </c:pt>
                <c:pt idx="8">
                  <c:v>44256</c:v>
                </c:pt>
                <c:pt idx="9">
                  <c:v>44287</c:v>
                </c:pt>
                <c:pt idx="10">
                  <c:v>44317</c:v>
                </c:pt>
                <c:pt idx="11">
                  <c:v>44348</c:v>
                </c:pt>
                <c:pt idx="12">
                  <c:v>44378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</c:v>
                </c:pt>
                <c:pt idx="1">
                  <c:v>235</c:v>
                </c:pt>
                <c:pt idx="2">
                  <c:v>313</c:v>
                </c:pt>
                <c:pt idx="3">
                  <c:v>348</c:v>
                </c:pt>
              </c:numCache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1-77A7-412F-AA87-D7C5F7A3A3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Saison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[$-409]d\-mmm;@</c:formatCode>
                <c:ptCount val="13"/>
                <c:pt idx="0">
                  <c:v>44013</c:v>
                </c:pt>
                <c:pt idx="1">
                  <c:v>44044</c:v>
                </c:pt>
                <c:pt idx="2">
                  <c:v>44075</c:v>
                </c:pt>
                <c:pt idx="3">
                  <c:v>44105</c:v>
                </c:pt>
                <c:pt idx="4">
                  <c:v>44136</c:v>
                </c:pt>
                <c:pt idx="5">
                  <c:v>44166</c:v>
                </c:pt>
                <c:pt idx="6">
                  <c:v>44197</c:v>
                </c:pt>
                <c:pt idx="7">
                  <c:v>44228</c:v>
                </c:pt>
                <c:pt idx="8">
                  <c:v>44256</c:v>
                </c:pt>
                <c:pt idx="9">
                  <c:v>44287</c:v>
                </c:pt>
                <c:pt idx="10">
                  <c:v>44317</c:v>
                </c:pt>
                <c:pt idx="11">
                  <c:v>44348</c:v>
                </c:pt>
                <c:pt idx="12">
                  <c:v>44378</c:v>
                </c:pt>
              </c:numCache>
            </c:numRef>
          </c:cat>
          <c:val>
            <c:numRef>
              <c:f>Sheet1!$D$2:$D$14</c:f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2-77A7-412F-AA87-D7C5F7A3A3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2022-25 Moyenne de 3 ans.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[$-409]d\-mmm;@</c:formatCode>
                <c:ptCount val="13"/>
                <c:pt idx="0">
                  <c:v>44013</c:v>
                </c:pt>
                <c:pt idx="1">
                  <c:v>44044</c:v>
                </c:pt>
                <c:pt idx="2">
                  <c:v>44075</c:v>
                </c:pt>
                <c:pt idx="3">
                  <c:v>44105</c:v>
                </c:pt>
                <c:pt idx="4">
                  <c:v>44136</c:v>
                </c:pt>
                <c:pt idx="5">
                  <c:v>44166</c:v>
                </c:pt>
                <c:pt idx="6">
                  <c:v>44197</c:v>
                </c:pt>
                <c:pt idx="7">
                  <c:v>44228</c:v>
                </c:pt>
                <c:pt idx="8">
                  <c:v>44256</c:v>
                </c:pt>
                <c:pt idx="9">
                  <c:v>44287</c:v>
                </c:pt>
                <c:pt idx="10">
                  <c:v>44317</c:v>
                </c:pt>
                <c:pt idx="11">
                  <c:v>44348</c:v>
                </c:pt>
                <c:pt idx="12">
                  <c:v>44378</c:v>
                </c:pt>
              </c:numCache>
            </c:num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0</c:v>
                </c:pt>
                <c:pt idx="1">
                  <c:v>177</c:v>
                </c:pt>
                <c:pt idx="2">
                  <c:v>280</c:v>
                </c:pt>
                <c:pt idx="3">
                  <c:v>346</c:v>
                </c:pt>
                <c:pt idx="4">
                  <c:v>422</c:v>
                </c:pt>
                <c:pt idx="5">
                  <c:v>532</c:v>
                </c:pt>
                <c:pt idx="6">
                  <c:v>152</c:v>
                </c:pt>
                <c:pt idx="7">
                  <c:v>267</c:v>
                </c:pt>
                <c:pt idx="8">
                  <c:v>413</c:v>
                </c:pt>
                <c:pt idx="9">
                  <c:v>586</c:v>
                </c:pt>
                <c:pt idx="10">
                  <c:v>729</c:v>
                </c:pt>
                <c:pt idx="11">
                  <c:v>796</c:v>
                </c:pt>
                <c:pt idx="12">
                  <c:v>-578</c:v>
                </c:pt>
              </c:numCache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1-6A44-4E14-90D0-2840BC5B7B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5531736"/>
        <c:axId val="435528784"/>
      </c:lineChart>
      <c:dateAx>
        <c:axId val="435531736"/>
        <c:scaling>
          <c:orientation val="minMax"/>
        </c:scaling>
        <c:delete val="0"/>
        <c:axPos val="b"/>
        <c:numFmt formatCode="[$-409]d\-mmm;@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528784"/>
        <c:crossesAt val="-1200"/>
        <c:auto val="1"/>
        <c:lblOffset val="100"/>
        <c:baseTimeUnit val="months"/>
      </c:dateAx>
      <c:valAx>
        <c:axId val="435528784"/>
        <c:scaling>
          <c:orientation val="minMax"/>
          <c:max val="1500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531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E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C70A7F-1789-42CE-9897-F9CDA0C7111E}" authorId="{CD25967E-40E8-12B3-FEB2-FE562AF51EA3}" created="2025-11-30T19:05:56.89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741"/>
      <ac:picMk id="72706" creationId="{BA6958DC-2079-4946-8A86-725C1EB7DF1E}"/>
    </ac:deMkLst>
    <p188:txBody>
      <a:bodyPr/>
      <a:lstStyle/>
      <a:p>
        <a:r>
          <a:rPr lang="fr-CA"/>
          <a:t>MERCI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74EE1-3D67-43FD-AC1F-CDDB856632CA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0D1BA1-AE9A-4C8A-B7B3-DE61AE9B9E3B}">
      <dgm:prSet/>
      <dgm:spPr/>
      <dgm:t>
        <a:bodyPr/>
        <a:lstStyle/>
        <a:p>
          <a:r>
            <a:rPr lang="fr-CA" b="1"/>
            <a:t>Attrition (opposé à la rétention) </a:t>
          </a:r>
        </a:p>
        <a:p>
          <a:r>
            <a:rPr lang="fr-CA" b="1"/>
            <a:t>=% qui partent</a:t>
          </a:r>
          <a:endParaRPr lang="en-US" b="1"/>
        </a:p>
      </dgm:t>
    </dgm:pt>
    <dgm:pt modelId="{756FD184-AFA3-4AB9-973A-63B8DD7563A0}" type="parTrans" cxnId="{7C411527-6223-42ED-A955-9203B2669AB8}">
      <dgm:prSet/>
      <dgm:spPr/>
      <dgm:t>
        <a:bodyPr/>
        <a:lstStyle/>
        <a:p>
          <a:endParaRPr lang="en-US"/>
        </a:p>
      </dgm:t>
    </dgm:pt>
    <dgm:pt modelId="{1C1579A5-9F2C-406E-BCBC-25604BFD10A6}" type="sibTrans" cxnId="{7C411527-6223-42ED-A955-9203B2669AB8}">
      <dgm:prSet/>
      <dgm:spPr/>
      <dgm:t>
        <a:bodyPr/>
        <a:lstStyle/>
        <a:p>
          <a:endParaRPr lang="en-US"/>
        </a:p>
      </dgm:t>
    </dgm:pt>
    <dgm:pt modelId="{516AED03-38E3-4C56-82C7-108178E893B9}">
      <dgm:prSet/>
      <dgm:spPr/>
      <dgm:t>
        <a:bodyPr/>
        <a:lstStyle/>
        <a:p>
          <a:r>
            <a:rPr lang="fr-CA" b="1"/>
            <a:t>Idéalement &lt;14%</a:t>
          </a:r>
        </a:p>
        <a:p>
          <a:r>
            <a:rPr lang="fr-CA" b="1">
              <a:highlight>
                <a:srgbClr val="FF7600"/>
              </a:highlight>
            </a:rPr>
            <a:t>15% en N.A.</a:t>
          </a:r>
          <a:endParaRPr lang="en-US" b="1">
            <a:highlight>
              <a:srgbClr val="FF7600"/>
            </a:highlight>
          </a:endParaRPr>
        </a:p>
      </dgm:t>
    </dgm:pt>
    <dgm:pt modelId="{09CD9E28-296F-463C-9507-2B7C33A90B7E}" type="parTrans" cxnId="{1DA1EC18-8CDA-4941-97A7-78CE075F23E2}">
      <dgm:prSet/>
      <dgm:spPr/>
      <dgm:t>
        <a:bodyPr/>
        <a:lstStyle/>
        <a:p>
          <a:endParaRPr lang="en-US"/>
        </a:p>
      </dgm:t>
    </dgm:pt>
    <dgm:pt modelId="{73EEA3CE-4A82-4094-BA89-0561FD1E202E}" type="sibTrans" cxnId="{1DA1EC18-8CDA-4941-97A7-78CE075F23E2}">
      <dgm:prSet/>
      <dgm:spPr/>
      <dgm:t>
        <a:bodyPr/>
        <a:lstStyle/>
        <a:p>
          <a:endParaRPr lang="en-US"/>
        </a:p>
      </dgm:t>
    </dgm:pt>
    <dgm:pt modelId="{D3701725-E701-4129-B278-9DA6F8EFB488}">
      <dgm:prSet/>
      <dgm:spPr/>
      <dgm:t>
        <a:bodyPr/>
        <a:lstStyle/>
        <a:p>
          <a:r>
            <a:rPr lang="fr-CA" b="1"/>
            <a:t>Attraction </a:t>
          </a:r>
        </a:p>
        <a:p>
          <a:r>
            <a:rPr lang="fr-CA" b="1"/>
            <a:t>=% qui rejoignent</a:t>
          </a:r>
          <a:endParaRPr lang="en-US" b="1"/>
        </a:p>
      </dgm:t>
    </dgm:pt>
    <dgm:pt modelId="{C2EFE80C-9699-4212-9625-AF9387D1DD47}" type="parTrans" cxnId="{6BCFB94F-7E71-4D9E-9116-BD4557C0A169}">
      <dgm:prSet/>
      <dgm:spPr/>
      <dgm:t>
        <a:bodyPr/>
        <a:lstStyle/>
        <a:p>
          <a:endParaRPr lang="en-US"/>
        </a:p>
      </dgm:t>
    </dgm:pt>
    <dgm:pt modelId="{AF94519F-04B8-4F3D-B1B9-62A718845824}" type="sibTrans" cxnId="{6BCFB94F-7E71-4D9E-9116-BD4557C0A169}">
      <dgm:prSet/>
      <dgm:spPr/>
      <dgm:t>
        <a:bodyPr/>
        <a:lstStyle/>
        <a:p>
          <a:endParaRPr lang="en-US"/>
        </a:p>
      </dgm:t>
    </dgm:pt>
    <dgm:pt modelId="{696CE763-01FC-4E36-B643-8BC382DAF169}">
      <dgm:prSet/>
      <dgm:spPr/>
      <dgm:t>
        <a:bodyPr/>
        <a:lstStyle/>
        <a:p>
          <a:r>
            <a:rPr lang="fr-CA" b="1"/>
            <a:t>Idéalement &gt;14%</a:t>
          </a:r>
        </a:p>
        <a:p>
          <a:r>
            <a:rPr lang="fr-CA" b="1">
              <a:highlight>
                <a:srgbClr val="FF7600"/>
              </a:highlight>
            </a:rPr>
            <a:t>12% à N.A.</a:t>
          </a:r>
          <a:endParaRPr lang="en-US" b="1">
            <a:highlight>
              <a:srgbClr val="FF7600"/>
            </a:highlight>
          </a:endParaRPr>
        </a:p>
      </dgm:t>
    </dgm:pt>
    <dgm:pt modelId="{57901F65-E508-4507-BBE9-813453DDCAEF}" type="parTrans" cxnId="{1BDD8EAE-5EFD-4483-8E2F-261155D4876D}">
      <dgm:prSet/>
      <dgm:spPr/>
      <dgm:t>
        <a:bodyPr/>
        <a:lstStyle/>
        <a:p>
          <a:endParaRPr lang="en-US"/>
        </a:p>
      </dgm:t>
    </dgm:pt>
    <dgm:pt modelId="{D18D5AFD-BF4F-4570-9A42-65B07F118775}" type="sibTrans" cxnId="{1BDD8EAE-5EFD-4483-8E2F-261155D4876D}">
      <dgm:prSet/>
      <dgm:spPr/>
      <dgm:t>
        <a:bodyPr/>
        <a:lstStyle/>
        <a:p>
          <a:endParaRPr lang="en-US"/>
        </a:p>
      </dgm:t>
    </dgm:pt>
    <dgm:pt modelId="{F1B52423-3CDF-4FBF-AD6C-8567C632AE91}" type="pres">
      <dgm:prSet presAssocID="{4F374EE1-3D67-43FD-AC1F-CDDB856632C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0D48EC-2CA5-4235-9747-734AFAF4F669}" type="pres">
      <dgm:prSet presAssocID="{DA0D1BA1-AE9A-4C8A-B7B3-DE61AE9B9E3B}" presName="root" presStyleCnt="0"/>
      <dgm:spPr/>
    </dgm:pt>
    <dgm:pt modelId="{F0B23599-3A4A-4D73-B8F3-B3B81AC34A5E}" type="pres">
      <dgm:prSet presAssocID="{DA0D1BA1-AE9A-4C8A-B7B3-DE61AE9B9E3B}" presName="rootComposite" presStyleCnt="0"/>
      <dgm:spPr/>
    </dgm:pt>
    <dgm:pt modelId="{A81ACF34-197F-4061-91D4-70E308DC46E8}" type="pres">
      <dgm:prSet presAssocID="{DA0D1BA1-AE9A-4C8A-B7B3-DE61AE9B9E3B}" presName="rootText" presStyleLbl="node1" presStyleIdx="0" presStyleCnt="2" custLinFactX="22832" custLinFactNeighborX="100000" custLinFactNeighborY="-8742"/>
      <dgm:spPr/>
    </dgm:pt>
    <dgm:pt modelId="{9DBFE805-4218-4E70-88EB-3419E6A11D1C}" type="pres">
      <dgm:prSet presAssocID="{DA0D1BA1-AE9A-4C8A-B7B3-DE61AE9B9E3B}" presName="rootConnector" presStyleLbl="node1" presStyleIdx="0" presStyleCnt="2"/>
      <dgm:spPr/>
    </dgm:pt>
    <dgm:pt modelId="{2C0F64E6-8DCF-4417-B826-D9656606F9C8}" type="pres">
      <dgm:prSet presAssocID="{DA0D1BA1-AE9A-4C8A-B7B3-DE61AE9B9E3B}" presName="childShape" presStyleCnt="0"/>
      <dgm:spPr/>
    </dgm:pt>
    <dgm:pt modelId="{939977EC-D8DA-4165-AB95-FFAEECE63B72}" type="pres">
      <dgm:prSet presAssocID="{09CD9E28-296F-463C-9507-2B7C33A90B7E}" presName="Name13" presStyleLbl="parChTrans1D2" presStyleIdx="0" presStyleCnt="2"/>
      <dgm:spPr/>
    </dgm:pt>
    <dgm:pt modelId="{584A49C9-94B0-428E-A25D-57530C029DD8}" type="pres">
      <dgm:prSet presAssocID="{516AED03-38E3-4C56-82C7-108178E893B9}" presName="childText" presStyleLbl="bgAcc1" presStyleIdx="0" presStyleCnt="2" custScaleX="106704" custScaleY="63817" custLinFactX="64847" custLinFactNeighborX="100000" custLinFactNeighborY="-29122">
        <dgm:presLayoutVars>
          <dgm:bulletEnabled val="1"/>
        </dgm:presLayoutVars>
      </dgm:prSet>
      <dgm:spPr/>
    </dgm:pt>
    <dgm:pt modelId="{B0B1B06A-001E-4F8C-92CC-F63A08026795}" type="pres">
      <dgm:prSet presAssocID="{D3701725-E701-4129-B278-9DA6F8EFB488}" presName="root" presStyleCnt="0"/>
      <dgm:spPr/>
    </dgm:pt>
    <dgm:pt modelId="{7E6E4D50-4053-441A-BF28-E993F43B9BD1}" type="pres">
      <dgm:prSet presAssocID="{D3701725-E701-4129-B278-9DA6F8EFB488}" presName="rootComposite" presStyleCnt="0"/>
      <dgm:spPr/>
    </dgm:pt>
    <dgm:pt modelId="{6637F8B9-C044-425C-8956-F8623BFBFA31}" type="pres">
      <dgm:prSet presAssocID="{D3701725-E701-4129-B278-9DA6F8EFB488}" presName="rootText" presStyleLbl="node1" presStyleIdx="1" presStyleCnt="2" custLinFactX="-19004" custLinFactNeighborX="-100000" custLinFactNeighborY="-8013"/>
      <dgm:spPr/>
    </dgm:pt>
    <dgm:pt modelId="{AE8136B0-01D5-46BE-96B8-2AB9A99E0EEE}" type="pres">
      <dgm:prSet presAssocID="{D3701725-E701-4129-B278-9DA6F8EFB488}" presName="rootConnector" presStyleLbl="node1" presStyleIdx="1" presStyleCnt="2"/>
      <dgm:spPr/>
    </dgm:pt>
    <dgm:pt modelId="{6561B017-3914-4948-9071-686ACC02FBAF}" type="pres">
      <dgm:prSet presAssocID="{D3701725-E701-4129-B278-9DA6F8EFB488}" presName="childShape" presStyleCnt="0"/>
      <dgm:spPr/>
    </dgm:pt>
    <dgm:pt modelId="{7A279825-A900-4125-A65E-E0A3059CDF2A}" type="pres">
      <dgm:prSet presAssocID="{57901F65-E508-4507-BBE9-813453DDCAEF}" presName="Name13" presStyleLbl="parChTrans1D2" presStyleIdx="1" presStyleCnt="2"/>
      <dgm:spPr/>
    </dgm:pt>
    <dgm:pt modelId="{5440586E-07FE-4369-8EBB-A8DB4F254790}" type="pres">
      <dgm:prSet presAssocID="{696CE763-01FC-4E36-B643-8BC382DAF169}" presName="childText" presStyleLbl="bgAcc1" presStyleIdx="1" presStyleCnt="2" custScaleX="91164" custScaleY="66951" custLinFactX="-46913" custLinFactNeighborX="-100000" custLinFactNeighborY="-29699">
        <dgm:presLayoutVars>
          <dgm:bulletEnabled val="1"/>
        </dgm:presLayoutVars>
      </dgm:prSet>
      <dgm:spPr/>
    </dgm:pt>
  </dgm:ptLst>
  <dgm:cxnLst>
    <dgm:cxn modelId="{1DA1EC18-8CDA-4941-97A7-78CE075F23E2}" srcId="{DA0D1BA1-AE9A-4C8A-B7B3-DE61AE9B9E3B}" destId="{516AED03-38E3-4C56-82C7-108178E893B9}" srcOrd="0" destOrd="0" parTransId="{09CD9E28-296F-463C-9507-2B7C33A90B7E}" sibTransId="{73EEA3CE-4A82-4094-BA89-0561FD1E202E}"/>
    <dgm:cxn modelId="{7C411527-6223-42ED-A955-9203B2669AB8}" srcId="{4F374EE1-3D67-43FD-AC1F-CDDB856632CA}" destId="{DA0D1BA1-AE9A-4C8A-B7B3-DE61AE9B9E3B}" srcOrd="0" destOrd="0" parTransId="{756FD184-AFA3-4AB9-973A-63B8DD7563A0}" sibTransId="{1C1579A5-9F2C-406E-BCBC-25604BFD10A6}"/>
    <dgm:cxn modelId="{126D6E28-74F9-40B3-A51B-F9CBE31B471F}" type="presOf" srcId="{4F374EE1-3D67-43FD-AC1F-CDDB856632CA}" destId="{F1B52423-3CDF-4FBF-AD6C-8567C632AE91}" srcOrd="0" destOrd="0" presId="urn:microsoft.com/office/officeart/2005/8/layout/hierarchy3"/>
    <dgm:cxn modelId="{6BCFB94F-7E71-4D9E-9116-BD4557C0A169}" srcId="{4F374EE1-3D67-43FD-AC1F-CDDB856632CA}" destId="{D3701725-E701-4129-B278-9DA6F8EFB488}" srcOrd="1" destOrd="0" parTransId="{C2EFE80C-9699-4212-9625-AF9387D1DD47}" sibTransId="{AF94519F-04B8-4F3D-B1B9-62A718845824}"/>
    <dgm:cxn modelId="{E34C4A6D-D35F-483D-B515-8F0C137BAC5A}" type="presOf" srcId="{D3701725-E701-4129-B278-9DA6F8EFB488}" destId="{AE8136B0-01D5-46BE-96B8-2AB9A99E0EEE}" srcOrd="1" destOrd="0" presId="urn:microsoft.com/office/officeart/2005/8/layout/hierarchy3"/>
    <dgm:cxn modelId="{3F1C9278-B31A-4517-9923-F836CE71E0AB}" type="presOf" srcId="{516AED03-38E3-4C56-82C7-108178E893B9}" destId="{584A49C9-94B0-428E-A25D-57530C029DD8}" srcOrd="0" destOrd="0" presId="urn:microsoft.com/office/officeart/2005/8/layout/hierarchy3"/>
    <dgm:cxn modelId="{D64EFA98-6910-4482-AAEB-F65F045BE4ED}" type="presOf" srcId="{DA0D1BA1-AE9A-4C8A-B7B3-DE61AE9B9E3B}" destId="{A81ACF34-197F-4061-91D4-70E308DC46E8}" srcOrd="0" destOrd="0" presId="urn:microsoft.com/office/officeart/2005/8/layout/hierarchy3"/>
    <dgm:cxn modelId="{1BDD8EAE-5EFD-4483-8E2F-261155D4876D}" srcId="{D3701725-E701-4129-B278-9DA6F8EFB488}" destId="{696CE763-01FC-4E36-B643-8BC382DAF169}" srcOrd="0" destOrd="0" parTransId="{57901F65-E508-4507-BBE9-813453DDCAEF}" sibTransId="{D18D5AFD-BF4F-4570-9A42-65B07F118775}"/>
    <dgm:cxn modelId="{9F3F5BBA-C33B-468B-BABF-B679B4EDAB56}" type="presOf" srcId="{696CE763-01FC-4E36-B643-8BC382DAF169}" destId="{5440586E-07FE-4369-8EBB-A8DB4F254790}" srcOrd="0" destOrd="0" presId="urn:microsoft.com/office/officeart/2005/8/layout/hierarchy3"/>
    <dgm:cxn modelId="{066EBEBD-DFA9-4AC9-8499-ADFA0091C158}" type="presOf" srcId="{DA0D1BA1-AE9A-4C8A-B7B3-DE61AE9B9E3B}" destId="{9DBFE805-4218-4E70-88EB-3419E6A11D1C}" srcOrd="1" destOrd="0" presId="urn:microsoft.com/office/officeart/2005/8/layout/hierarchy3"/>
    <dgm:cxn modelId="{436719CD-54E2-4A53-8DFD-946D360E2634}" type="presOf" srcId="{09CD9E28-296F-463C-9507-2B7C33A90B7E}" destId="{939977EC-D8DA-4165-AB95-FFAEECE63B72}" srcOrd="0" destOrd="0" presId="urn:microsoft.com/office/officeart/2005/8/layout/hierarchy3"/>
    <dgm:cxn modelId="{696F10DE-AA92-4035-BE4B-D4B9C009C84D}" type="presOf" srcId="{D3701725-E701-4129-B278-9DA6F8EFB488}" destId="{6637F8B9-C044-425C-8956-F8623BFBFA31}" srcOrd="0" destOrd="0" presId="urn:microsoft.com/office/officeart/2005/8/layout/hierarchy3"/>
    <dgm:cxn modelId="{63BF77EF-E9F4-4AEF-B85D-37A711CCC33D}" type="presOf" srcId="{57901F65-E508-4507-BBE9-813453DDCAEF}" destId="{7A279825-A900-4125-A65E-E0A3059CDF2A}" srcOrd="0" destOrd="0" presId="urn:microsoft.com/office/officeart/2005/8/layout/hierarchy3"/>
    <dgm:cxn modelId="{008A42D7-629E-46EB-B5B7-B76219A0AE97}" type="presParOf" srcId="{F1B52423-3CDF-4FBF-AD6C-8567C632AE91}" destId="{5F0D48EC-2CA5-4235-9747-734AFAF4F669}" srcOrd="0" destOrd="0" presId="urn:microsoft.com/office/officeart/2005/8/layout/hierarchy3"/>
    <dgm:cxn modelId="{F7687F8D-CF0A-4B8B-8450-631C03E05BF3}" type="presParOf" srcId="{5F0D48EC-2CA5-4235-9747-734AFAF4F669}" destId="{F0B23599-3A4A-4D73-B8F3-B3B81AC34A5E}" srcOrd="0" destOrd="0" presId="urn:microsoft.com/office/officeart/2005/8/layout/hierarchy3"/>
    <dgm:cxn modelId="{B261363C-958F-4222-82C7-71FFC75046D0}" type="presParOf" srcId="{F0B23599-3A4A-4D73-B8F3-B3B81AC34A5E}" destId="{A81ACF34-197F-4061-91D4-70E308DC46E8}" srcOrd="0" destOrd="0" presId="urn:microsoft.com/office/officeart/2005/8/layout/hierarchy3"/>
    <dgm:cxn modelId="{BE7EA6E1-7BC4-4411-A342-EA347762BFA2}" type="presParOf" srcId="{F0B23599-3A4A-4D73-B8F3-B3B81AC34A5E}" destId="{9DBFE805-4218-4E70-88EB-3419E6A11D1C}" srcOrd="1" destOrd="0" presId="urn:microsoft.com/office/officeart/2005/8/layout/hierarchy3"/>
    <dgm:cxn modelId="{2BED916E-7156-486A-B9FF-A85E9AF64DD2}" type="presParOf" srcId="{5F0D48EC-2CA5-4235-9747-734AFAF4F669}" destId="{2C0F64E6-8DCF-4417-B826-D9656606F9C8}" srcOrd="1" destOrd="0" presId="urn:microsoft.com/office/officeart/2005/8/layout/hierarchy3"/>
    <dgm:cxn modelId="{62BE7028-079B-4D83-8932-B7629452C50E}" type="presParOf" srcId="{2C0F64E6-8DCF-4417-B826-D9656606F9C8}" destId="{939977EC-D8DA-4165-AB95-FFAEECE63B72}" srcOrd="0" destOrd="0" presId="urn:microsoft.com/office/officeart/2005/8/layout/hierarchy3"/>
    <dgm:cxn modelId="{C5F68AAB-464E-445E-835B-B9D15851E5DF}" type="presParOf" srcId="{2C0F64E6-8DCF-4417-B826-D9656606F9C8}" destId="{584A49C9-94B0-428E-A25D-57530C029DD8}" srcOrd="1" destOrd="0" presId="urn:microsoft.com/office/officeart/2005/8/layout/hierarchy3"/>
    <dgm:cxn modelId="{11930B9E-323F-4476-B04C-DEEE8FF7434A}" type="presParOf" srcId="{F1B52423-3CDF-4FBF-AD6C-8567C632AE91}" destId="{B0B1B06A-001E-4F8C-92CC-F63A08026795}" srcOrd="1" destOrd="0" presId="urn:microsoft.com/office/officeart/2005/8/layout/hierarchy3"/>
    <dgm:cxn modelId="{9E58118A-E939-4E7A-ACAD-B6CFFCDDBE6E}" type="presParOf" srcId="{B0B1B06A-001E-4F8C-92CC-F63A08026795}" destId="{7E6E4D50-4053-441A-BF28-E993F43B9BD1}" srcOrd="0" destOrd="0" presId="urn:microsoft.com/office/officeart/2005/8/layout/hierarchy3"/>
    <dgm:cxn modelId="{516F70BA-C269-471E-8149-C6C60502B294}" type="presParOf" srcId="{7E6E4D50-4053-441A-BF28-E993F43B9BD1}" destId="{6637F8B9-C044-425C-8956-F8623BFBFA31}" srcOrd="0" destOrd="0" presId="urn:microsoft.com/office/officeart/2005/8/layout/hierarchy3"/>
    <dgm:cxn modelId="{950E6B8A-F175-43BE-91E6-F1F5CDE7E68A}" type="presParOf" srcId="{7E6E4D50-4053-441A-BF28-E993F43B9BD1}" destId="{AE8136B0-01D5-46BE-96B8-2AB9A99E0EEE}" srcOrd="1" destOrd="0" presId="urn:microsoft.com/office/officeart/2005/8/layout/hierarchy3"/>
    <dgm:cxn modelId="{7EAB9197-2CE8-4CDF-8E5E-7C981DB8FF59}" type="presParOf" srcId="{B0B1B06A-001E-4F8C-92CC-F63A08026795}" destId="{6561B017-3914-4948-9071-686ACC02FBAF}" srcOrd="1" destOrd="0" presId="urn:microsoft.com/office/officeart/2005/8/layout/hierarchy3"/>
    <dgm:cxn modelId="{9037EBF3-F35D-4CE9-A05B-D88F6071F1B2}" type="presParOf" srcId="{6561B017-3914-4948-9071-686ACC02FBAF}" destId="{7A279825-A900-4125-A65E-E0A3059CDF2A}" srcOrd="0" destOrd="0" presId="urn:microsoft.com/office/officeart/2005/8/layout/hierarchy3"/>
    <dgm:cxn modelId="{06C43778-F189-483C-863C-F4F9B7BB46D6}" type="presParOf" srcId="{6561B017-3914-4948-9071-686ACC02FBAF}" destId="{5440586E-07FE-4369-8EBB-A8DB4F25479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ACF34-197F-4061-91D4-70E308DC46E8}">
      <dsp:nvSpPr>
        <dsp:cNvPr id="0" name=""/>
        <dsp:cNvSpPr/>
      </dsp:nvSpPr>
      <dsp:spPr>
        <a:xfrm>
          <a:off x="4143185" y="414"/>
          <a:ext cx="3372296" cy="16861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100" b="1" kern="1200"/>
            <a:t>Attrition (opposé à la rétention)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100" b="1" kern="1200"/>
            <a:t>=% qui partent</a:t>
          </a:r>
          <a:endParaRPr lang="en-US" sz="3100" b="1" kern="1200"/>
        </a:p>
      </dsp:txBody>
      <dsp:txXfrm>
        <a:off x="4192571" y="49800"/>
        <a:ext cx="3273524" cy="1587376"/>
      </dsp:txXfrm>
    </dsp:sp>
    <dsp:sp modelId="{939977EC-D8DA-4165-AB95-FFAEECE63B72}">
      <dsp:nvSpPr>
        <dsp:cNvPr id="0" name=""/>
        <dsp:cNvSpPr/>
      </dsp:nvSpPr>
      <dsp:spPr>
        <a:xfrm>
          <a:off x="4480415" y="1686562"/>
          <a:ext cx="230404" cy="615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924"/>
              </a:lnTo>
              <a:lnTo>
                <a:pt x="230404" y="6159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A49C9-94B0-428E-A25D-57530C029DD8}">
      <dsp:nvSpPr>
        <dsp:cNvPr id="0" name=""/>
        <dsp:cNvSpPr/>
      </dsp:nvSpPr>
      <dsp:spPr>
        <a:xfrm>
          <a:off x="4710819" y="1764463"/>
          <a:ext cx="2878700" cy="10760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500" b="1" kern="1200"/>
            <a:t>Idéalement &lt;14%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500" b="1" kern="1200">
              <a:highlight>
                <a:srgbClr val="FF7600"/>
              </a:highlight>
            </a:rPr>
            <a:t>15% en N.A.</a:t>
          </a:r>
          <a:endParaRPr lang="en-US" sz="2500" b="1" kern="1200">
            <a:highlight>
              <a:srgbClr val="FF7600"/>
            </a:highlight>
          </a:endParaRPr>
        </a:p>
      </dsp:txBody>
      <dsp:txXfrm>
        <a:off x="4742335" y="1795979"/>
        <a:ext cx="2815668" cy="1013017"/>
      </dsp:txXfrm>
    </dsp:sp>
    <dsp:sp modelId="{6637F8B9-C044-425C-8956-F8623BFBFA31}">
      <dsp:nvSpPr>
        <dsp:cNvPr id="0" name=""/>
        <dsp:cNvSpPr/>
      </dsp:nvSpPr>
      <dsp:spPr>
        <a:xfrm>
          <a:off x="203129" y="12706"/>
          <a:ext cx="3372296" cy="1686148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100" b="1" kern="1200"/>
            <a:t>Attraction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100" b="1" kern="1200"/>
            <a:t>=% qui rejoignent</a:t>
          </a:r>
          <a:endParaRPr lang="en-US" sz="3100" b="1" kern="1200"/>
        </a:p>
      </dsp:txBody>
      <dsp:txXfrm>
        <a:off x="252515" y="62092"/>
        <a:ext cx="3273524" cy="1587376"/>
      </dsp:txXfrm>
    </dsp:sp>
    <dsp:sp modelId="{7A279825-A900-4125-A65E-E0A3059CDF2A}">
      <dsp:nvSpPr>
        <dsp:cNvPr id="0" name=""/>
        <dsp:cNvSpPr/>
      </dsp:nvSpPr>
      <dsp:spPr>
        <a:xfrm>
          <a:off x="540359" y="1698854"/>
          <a:ext cx="386923" cy="620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0325"/>
              </a:lnTo>
              <a:lnTo>
                <a:pt x="386923" y="6203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0586E-07FE-4369-8EBB-A8DB4F254790}">
      <dsp:nvSpPr>
        <dsp:cNvPr id="0" name=""/>
        <dsp:cNvSpPr/>
      </dsp:nvSpPr>
      <dsp:spPr>
        <a:xfrm>
          <a:off x="927282" y="1754733"/>
          <a:ext cx="2459456" cy="1128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500" b="1" kern="1200"/>
            <a:t>Idéalement &gt;14%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500" b="1" kern="1200">
              <a:highlight>
                <a:srgbClr val="FF7600"/>
              </a:highlight>
            </a:rPr>
            <a:t>12% à N.A.</a:t>
          </a:r>
          <a:endParaRPr lang="en-US" sz="2500" b="1" kern="1200">
            <a:highlight>
              <a:srgbClr val="FF7600"/>
            </a:highlight>
          </a:endParaRPr>
        </a:p>
      </dsp:txBody>
      <dsp:txXfrm>
        <a:off x="960346" y="1787797"/>
        <a:ext cx="2393328" cy="1062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0.06481</cdr:x>
      <cdr:y>0.55224</cdr:y>
    </cdr:from>
    <cdr:to>
      <cdr:x>0.97222</cdr:x>
      <cdr:y>0.55224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8C0AFF7-B9F6-49C0-8D6D-AD6BE9BA89F0}"/>
            </a:ext>
          </a:extLst>
        </cdr:cNvPr>
        <cdr:cNvCxnSpPr/>
      </cdr:nvCxnSpPr>
      <cdr:spPr>
        <a:xfrm xmlns:a="http://schemas.openxmlformats.org/drawingml/2006/main">
          <a:off x="533400" y="2114550"/>
          <a:ext cx="7467622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F348EAD-7828-4237-BE3F-C2AE7B475C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BB0EEA2-60D9-4A31-B2AB-1137B1F1F3C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3BED546B-3C4F-4E63-9410-F1D4D111A5F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E89FCA94-D002-4431-ABE8-B205B748532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EDF0A78F-1D8C-44BB-AF2A-CCD53ABBC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9451436-A00E-4DE8-B482-F08CC89EB1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811005C-EFB3-4C00-9DB8-C0BC57E6282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1933316F-1FF9-4BED-AF8E-10594BFDFBD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B9E7B1C3-5DB1-49E9-A986-4FA9212A755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noProof="0"/>
              <a:t>Cliquez pour modifier les styles de texte Master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A048F4E-8289-49AD-8D48-5EF0AEB8C0D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9866C40-DA1E-4842-AAC6-46E40A69BC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898CCFB7-3F3A-4A08-A055-4D2E3A9DB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58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F180C72E-0A76-46B6-97B0-B8088628DF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F3F6E-C45F-40C4-8136-E727A4345C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78D45EF4-D205-4EF2-9479-63E3E498F5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857250"/>
            <a:ext cx="4648200" cy="348615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7895899C-6168-463B-8D2E-11233AD25F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742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6C9AEC-C1BD-4D16-8615-8FA65DA3DD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7558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CCFB7-3F3A-4A08-A055-4D2E3A9DBFB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8CCFB7-3F3A-4A08-A055-4D2E3A9DB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963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A"/>
              <a:t>Le changement, c'est difficile!</a:t>
            </a:r>
            <a:endParaRPr lang="en-US"/>
          </a:p>
        </p:txBody>
      </p:sp>
      <p:sp>
        <p:nvSpPr>
          <p:cNvPr id="3277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76">
              <a:defRPr sz="25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63530" indent="-293665" defTabSz="957676">
              <a:defRPr sz="25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74661" indent="-234932" defTabSz="957676">
              <a:defRPr sz="25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44526" indent="-234932" defTabSz="957676">
              <a:defRPr sz="25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114390" indent="-234932" defTabSz="957676">
              <a:defRPr sz="25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84254" indent="-234932" defTabSz="957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3054119" indent="-234932" defTabSz="957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523983" indent="-234932" defTabSz="957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993848" indent="-234932" defTabSz="957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57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78DB0-8C4F-43A0-8D5F-06FD1B3C61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</a:rPr>
              <a:pPr marL="0" marR="0" lvl="0" indent="0" algn="r" defTabSz="9576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3892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162127-3E8D-4BC3-9878-A822529C1C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518139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D61D8E-78E3-46D6-B2FB-659F20DFEB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759700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B0C160E8-C875-4CF7-89ED-CE6E92930B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D5AF53A0-5BAD-4600-B31A-85B94B43A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8D8EC-C24C-4E64-983D-398EC6834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CAAF6-D6BE-4CBF-94E6-AD5D7E27E1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41180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B69F9D-A629-4954-A0AA-DD5251CFFB5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307C7-4BD8-42AC-879F-6A0B1175FD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373343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2216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5EC92-15B4-4933-B1E8-0CEB0618C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6BBDFD-BF89-4449-8915-DF2A531FC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Cliquez pour modifier le style maître des sous-titres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F2434-5555-4E61-8F41-7DA2D11D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CCC5F-572A-469E-9649-6C1161680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47624-22DC-46F9-9E3B-9BAC05AE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0693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A588-8C17-4F0F-A198-B06BEE1E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60072-D75B-42C2-92EB-CB14E051A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DBF14-8257-44F7-B554-20DACF398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F11C4-9D0F-44B5-905C-D0C822BB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5B031-932E-4A62-A203-5AE8D2C7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0075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42676-15CF-47EE-AAE1-880F52C93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A3F05-0896-4D29-A8DB-027AB37A5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9D112-BDD3-4114-B127-A514B577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67B42-4E4D-4D54-B569-1E3872AE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92555-F8DC-41D5-84F5-34C99384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11743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5498-8E0D-4FB9-97FC-4FBEAA0C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2A156-AC14-48C5-BCF8-A6216190D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36F1A-944A-488E-A999-B41D301E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8FB4D-09FB-4ABB-B37D-5CAD798D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F6831-E085-4E47-A4EC-BDF6EB69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7521-505B-4210-89BF-C62FB56E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79795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509C9-5EB7-404C-B21B-41D5693E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2B552-97D9-4D93-9B65-B3D53E6D3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6F2CF-5603-4606-AC2E-BA5A38A8E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5B6E87-C90E-4F04-AE21-3D77BA098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47D1D-2DD2-4A93-8F97-42E88F8E9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49FF0A-46D9-41F9-890D-EDC3F1B9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C0099-332C-474F-ABA1-6DC06DF43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959FA3-B292-4BC5-9C36-C8A21A476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83774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4BC7-77C9-4A46-822F-02D565029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C765A1-C21E-4299-968C-7898237A3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3D80E-557E-4EF1-9B78-B2680B33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E92C3-C9FB-4997-9C11-D6F021D0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3191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A4736-AB24-43A3-BEB3-BADDB0BD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7823B-DBFF-4D1A-8616-844439B84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76437-F98A-4F66-9BB7-158808503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23462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8EE2-00AC-4FEE-8C1E-2D2A426D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0C36C-A843-45C9-BB48-596617B04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C3D6D-4AAA-456B-9040-355419523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4468D-D223-4DA0-B2A8-92252D60F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A82E1-F184-4084-BE80-7931492AC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18089-E76C-48E0-9877-BB539B9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2573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9189-B7FD-4238-80E3-1902D203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7EF34-95F6-4FB4-888F-0F4144026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AC4FF-03B7-4DE8-A544-402C0D942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B5988-33A9-4864-A87E-7AABD38E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9F6FE-9C4E-463C-B2BE-2DA398EA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72E13-AD4B-47D5-BAA0-62A16DB2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42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26348890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5E9BC-2EE8-4435-9C50-177D2BB8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7AA1A-42F9-4CA1-BA00-AADE0B33B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44CA1-5598-45F6-B90D-050A7F7BC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F02AD-D9D2-4E8A-94B6-E9D6EE25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252B7-2FCA-4C0D-A858-0D911A46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00382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42AA6-ECC4-4B4B-9306-ED467BA39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C0B37-F868-4A8D-A8C5-862AF1F71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ED4B3-9FB6-48F7-8E7D-6A7114A9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0DCF8-2C65-48F5-96F5-2345294C3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089E5-4A66-4C46-A21E-0FCA7ECB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31261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Cliquez pour modifier le style maître des sous-titres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DD8A9-20B5-4C23-9313-652E9CC1E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9ED83-2BEC-4D80-A4A4-7438FC5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BEF2-B42E-410E-923C-0E87A200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5454E-6E70-4F23-B747-D4A5E282E81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62965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C4961-2591-425C-9018-19B2686D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7A24B-CB8D-43B4-8F44-10B04131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B3F4B-8EA8-489C-8FF0-8587C6FE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818C3-5031-43D6-AB9E-B18AE07CE2E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29386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5063B-D22C-4853-AD48-534C6F62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0FEC2-504A-458E-A720-FC64C90B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45A05-8C73-4B55-9115-4D8558F27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9B821-0678-4B11-8873-FD6EB7E9E7F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30153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96AA93-9763-4388-A280-1114DCCD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3D015F-9B1C-4D80-94CD-083092A52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6498D3-E55F-4BAF-8797-1ED6D803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1E0E5-6FC8-429C-B7DB-2969FE2FB40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571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46A3E4-A16F-4664-9D6D-FAEFEE020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839DE7-A45F-4CDC-AFDF-4822B4CDD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E58339-CC95-440B-BAF5-B3DA26D9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EE63B-1301-4D3F-A291-E0C3F87CEAB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4770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6726494-2AC7-4809-B8CA-628E79A2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D75B116-A4C9-4311-948F-972DA4AD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D0E490-ACE4-4E35-B45D-73EF6456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AA9A6-6363-49C7-91A1-C829302C262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72118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2D70D77-D04C-499F-B2F8-FB5ECCD3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E2E9C8-BA96-4788-9219-C47863E1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F1E30E-8C45-4F5A-AD65-EA481916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F471-6BB3-4D3E-803D-48B24347E1B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738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2DCADC-979C-4575-A21E-2D76B6A23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E0F696-1B81-4FE0-8715-EED6D53E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31A818-6BD6-46FF-85B2-84D8F7A8F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D81C5-97E3-4307-BE09-8FA8D43B329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9492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5896034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0B36C8-F9CE-45AD-BEB5-96B65D4C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2C1CA5-4A3A-477B-9DA5-59C74DF0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C9EC36-A919-48EC-9E85-E47E453E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0C40E-A554-47E2-92F5-EB2C7815971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89368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BE1F-6F5F-498F-A008-C612FDFAD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FC276-EA1B-4470-9448-0134C325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8C4FF-1D45-4627-BF08-73D20D38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5F6E-9E66-4458-8153-67B4E06A57E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3931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6E699-7CC5-426B-9F13-0EFC91308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B05FC-02F7-475F-B838-AEB0F529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35FDB-108A-43F4-A064-115AB6E0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21414-5EA2-422C-9048-5EAA58F7D54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0889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AECB27-A5E0-43AF-8F86-3ADD0E9065A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B83EF-07AA-4B0D-A5E9-DC12E7B4AE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1pPr>
            <a:lvl2pPr>
              <a:defRPr sz="2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2pPr>
            <a:lvl3pPr>
              <a:defRPr sz="22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levadeQuatrième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750C5-9A68-4480-A348-4265D218A6E6}"/>
              </a:ext>
            </a:extLst>
          </p:cNvPr>
          <p:cNvSpPr txBox="1"/>
          <p:nvPr userDrawn="1"/>
        </p:nvSpPr>
        <p:spPr>
          <a:xfrm>
            <a:off x="420014" y="6243227"/>
            <a:ext cx="1143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D0CAD-8FC9-544F-58B3-EE88AF6072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54737"/>
            <a:ext cx="1088544" cy="4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181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DE455-CA5B-4143-A3A8-45A40D6C3C2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4F3AF-F7E5-4E8C-8F0C-4F710C8934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04015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3EE769-A3C6-490F-AF73-17A2FA45299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980D83-A304-446E-9BC2-30F44A1210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084086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165F77-7E6E-45F2-B919-148EE20C38E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6DCF3-CFB7-427E-981A-DC2115C397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73946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B69F9D-A629-4954-A0AA-DD5251CFFB5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307C7-4BD8-42AC-879F-6A0B1175FD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94875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792995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2032155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72751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04085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617536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23857923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B6117D-5839-459C-BEA3-D590DAA13719}"/>
              </a:ext>
            </a:extLst>
          </p:cNvPr>
          <p:cNvSpPr txBox="1"/>
          <p:nvPr userDrawn="1"/>
        </p:nvSpPr>
        <p:spPr>
          <a:xfrm>
            <a:off x="152400" y="6172200"/>
            <a:ext cx="1371600" cy="542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CF1D5-4434-28CC-8E0A-3421E8760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6663" y="6096000"/>
            <a:ext cx="1181548" cy="5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958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6136246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28933999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96233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CACB4-4C77-4D93-97C0-413613EFA79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ED995C-5735-462F-922C-D08DEE328D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1pPr>
            <a:lvl2pPr>
              <a:defRPr sz="2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2pPr>
            <a:lvl3pPr>
              <a:defRPr sz="22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levadeQuatrième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759322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05DC2E-E0A4-4C03-B12E-23C49BC3A1D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6008C-E86F-4199-BCE1-3B4D066D76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498869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26D195-27EC-419A-8EEA-E2A0FE9269F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C5C07C-C8E6-4994-99FF-30EFCBCA23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88440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695091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01284D-B0C8-48BB-A08A-2846EEF7E19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CB5C9B-C8E2-4B7A-A3CE-E4C16B3E5C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455863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7AB1F6-631E-4E29-BFDF-5F21CF293AF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987D5C-D122-40B2-BE1B-1B10EB54CE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53680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195733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523811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512635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79144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42124813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2347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1574612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77265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40380178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830467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Cliquez pour modifier le style maître des sous-titres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C8B971A5-0556-43D9-8750-8556F72CBE9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28715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7B1EEB20-CE18-46C1-AD93-C6E0EBA1DA5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2797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B986BAEE-F1EF-4F5E-8223-C3023A0C95D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16483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F543084B-EBD1-4F19-8EDB-811242CC625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9980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29B0CCDD-AC96-42AD-8B06-08CFBB36948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28219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D6753989-A3A9-498C-A911-D88BB6BDB0B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2581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01791AC6-409C-453F-9106-6C75E602016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47845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8516142D-A0DF-4ADE-B880-3EDCDBADA80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98915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6F40228C-E952-4852-BA75-D0283E14423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9973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B6117D-5839-459C-BEA3-D590DAA13719}"/>
              </a:ext>
            </a:extLst>
          </p:cNvPr>
          <p:cNvSpPr txBox="1"/>
          <p:nvPr userDrawn="1"/>
        </p:nvSpPr>
        <p:spPr>
          <a:xfrm>
            <a:off x="152400" y="6172200"/>
            <a:ext cx="1371600" cy="542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60398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C42214B0-1FD9-402C-9BA0-F24C5D12249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89325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 W3" pitchFamily="-84" charset="-128"/>
              </a:defRPr>
            </a:lvl1pPr>
          </a:lstStyle>
          <a:p>
            <a:pPr>
              <a:defRPr/>
            </a:pPr>
            <a:fld id="{511EFB74-4048-4FCB-8FC1-55FF2E42167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04014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B670B5-109E-4955-ADF2-082F9734465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7724D9-1E7C-4194-9BFF-786E0E0480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4559CF-0189-212A-DB50-6D6628A793C3}"/>
              </a:ext>
            </a:extLst>
          </p:cNvPr>
          <p:cNvSpPr txBox="1">
            <a:spLocks/>
          </p:cNvSpPr>
          <p:nvPr userDrawn="1"/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Discussion sur l'adhésion – Louisa Horne 25/11</a:t>
            </a:r>
          </a:p>
        </p:txBody>
      </p:sp>
    </p:spTree>
    <p:extLst>
      <p:ext uri="{BB962C8B-B14F-4D97-AF65-F5344CB8AC3E}">
        <p14:creationId xmlns:p14="http://schemas.microsoft.com/office/powerpoint/2010/main" val="1620507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061412-9849-4F3E-920C-1EFDC54E88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B5CD1-4134-43D1-A554-9B1F3037F0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D2B3F7-ACB9-B10D-B313-97B9E04E3750}"/>
              </a:ext>
            </a:extLst>
          </p:cNvPr>
          <p:cNvSpPr txBox="1">
            <a:spLocks/>
          </p:cNvSpPr>
          <p:nvPr userDrawn="1"/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Discussion sur l'adhésion – Louisa Horne 25/11</a:t>
            </a:r>
          </a:p>
        </p:txBody>
      </p:sp>
    </p:spTree>
    <p:extLst>
      <p:ext uri="{BB962C8B-B14F-4D97-AF65-F5344CB8AC3E}">
        <p14:creationId xmlns:p14="http://schemas.microsoft.com/office/powerpoint/2010/main" val="37873065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DCC5C4-42C5-4E13-8A82-D3A05168DAC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81153F-9B7A-4211-87C7-3F9CD8091C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401924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0D8321-884D-4448-9E83-3546BAA5E8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AA3EF-DB99-4CA6-99EB-3DB2CCC435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701890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1AC8B4-AFE8-430B-B200-9E44B33A149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C0B28F-B001-4C5F-92F1-879D2CB4B9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9436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5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11493314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97336338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7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Georgia"/>
                <a:cs typeface="Georgia"/>
              </a:defRPr>
            </a:lvl1pPr>
            <a:lvl2pPr>
              <a:defRPr sz="1800">
                <a:latin typeface="Georgia"/>
                <a:cs typeface="Georgia"/>
              </a:defRPr>
            </a:lvl2pPr>
            <a:lvl3pPr>
              <a:defRPr sz="150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350"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Georgia"/>
                <a:cs typeface="Georgia"/>
              </a:defRPr>
            </a:lvl1pPr>
            <a:lvl2pPr>
              <a:defRPr sz="1800">
                <a:latin typeface="Georgia"/>
                <a:cs typeface="Georgia"/>
              </a:defRPr>
            </a:lvl2pPr>
            <a:lvl3pPr>
              <a:defRPr sz="150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350"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44756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25670202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7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 Narrow"/>
                <a:cs typeface="Arial Narrow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eorgia"/>
                <a:cs typeface="Georgia"/>
              </a:defRPr>
            </a:lvl1pPr>
            <a:lvl2pPr>
              <a:defRPr sz="1500">
                <a:latin typeface="Georgia"/>
                <a:cs typeface="Georgia"/>
              </a:defRPr>
            </a:lvl2pPr>
            <a:lvl3pPr>
              <a:defRPr sz="1350">
                <a:latin typeface="Georgia"/>
                <a:cs typeface="Georgia"/>
              </a:defRPr>
            </a:lvl3pPr>
            <a:lvl4pPr>
              <a:defRPr sz="120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 Narrow"/>
                <a:cs typeface="Arial Narrow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eorgia"/>
                <a:cs typeface="Georgia"/>
              </a:defRPr>
            </a:lvl1pPr>
            <a:lvl2pPr>
              <a:defRPr sz="1500">
                <a:latin typeface="Georgia"/>
                <a:cs typeface="Georgia"/>
              </a:defRPr>
            </a:lvl2pPr>
            <a:lvl3pPr>
              <a:defRPr sz="1350">
                <a:latin typeface="Georgia"/>
                <a:cs typeface="Georgia"/>
              </a:defRPr>
            </a:lvl3pPr>
            <a:lvl4pPr>
              <a:defRPr sz="120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587190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14140882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6153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1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500">
                <a:latin typeface="Georgia"/>
                <a:cs typeface="Georgia"/>
              </a:defRPr>
            </a:lvl4pPr>
            <a:lvl5pPr>
              <a:defRPr sz="1500">
                <a:latin typeface="Georgia"/>
                <a:cs typeface="Georgia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Georgia"/>
                <a:cs typeface="Georgi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6894378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Georgia"/>
                <a:cs typeface="Georgi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40565267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512947"/>
      </p:ext>
    </p:extLst>
  </p:cSld>
  <p:clrMapOvr>
    <a:masterClrMapping/>
  </p:clrMapOvr>
  <p:transition spd="slow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4"/>
            <a:ext cx="8689975" cy="917575"/>
          </a:xfrm>
        </p:spPr>
        <p:txBody>
          <a:bodyPr anchor="b"/>
          <a:lstStyle>
            <a:lvl1pPr>
              <a:defRPr lang="en-US" sz="2400" b="0" i="0" kern="1200" dirty="0">
                <a:solidFill>
                  <a:srgbClr val="52525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8602" y="6534350"/>
            <a:ext cx="8731737" cy="211549"/>
          </a:xfrm>
        </p:spPr>
        <p:txBody>
          <a:bodyPr anchor="b"/>
          <a:lstStyle>
            <a:lvl1pPr marL="0" indent="0" algn="r">
              <a:buNone/>
              <a:defRPr sz="825" baseline="0">
                <a:solidFill>
                  <a:srgbClr val="9B9B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27669098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AECB27-A5E0-43AF-8F86-3ADD0E9065A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B83EF-07AA-4B0D-A5E9-DC12E7B4AE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1pPr>
            <a:lvl2pPr>
              <a:defRPr sz="2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2pPr>
            <a:lvl3pPr>
              <a:defRPr sz="22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levadeQuatrième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750C5-9A68-4480-A348-4265D218A6E6}"/>
              </a:ext>
            </a:extLst>
          </p:cNvPr>
          <p:cNvSpPr txBox="1"/>
          <p:nvPr userDrawn="1"/>
        </p:nvSpPr>
        <p:spPr>
          <a:xfrm>
            <a:off x="420014" y="6243227"/>
            <a:ext cx="1143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9AEB4-3A59-925C-9401-F28502B804E2}"/>
              </a:ext>
            </a:extLst>
          </p:cNvPr>
          <p:cNvSpPr txBox="1"/>
          <p:nvPr userDrawn="1"/>
        </p:nvSpPr>
        <p:spPr>
          <a:xfrm>
            <a:off x="3048000" y="6400800"/>
            <a:ext cx="2895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 sur l'adhésion – Louisa Horne 25/11</a:t>
            </a:r>
          </a:p>
        </p:txBody>
      </p:sp>
    </p:spTree>
    <p:extLst>
      <p:ext uri="{BB962C8B-B14F-4D97-AF65-F5344CB8AC3E}">
        <p14:creationId xmlns:p14="http://schemas.microsoft.com/office/powerpoint/2010/main" val="20038269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DE455-CA5B-4143-A3A8-45A40D6C3C2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4F3AF-F7E5-4E8C-8F0C-4F710C8934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3716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D22CE-F435-1142-0D37-B5AF5DF6F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0" y="6553200"/>
            <a:ext cx="2895851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3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3EE769-A3C6-490F-AF73-17A2FA45299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980D83-A304-446E-9BC2-30F44A1210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69080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426186442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165F77-7E6E-45F2-B919-148EE20C38E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6DCF3-CFB7-427E-981A-DC2115C397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0039849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B69F9D-A629-4954-A0AA-DD5251CFFB5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307C7-4BD8-42AC-879F-6A0B1175FD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251530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11730640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40581581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131103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1171680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0785265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B6117D-5839-459C-BEA3-D590DAA13719}"/>
              </a:ext>
            </a:extLst>
          </p:cNvPr>
          <p:cNvSpPr txBox="1"/>
          <p:nvPr userDrawn="1"/>
        </p:nvSpPr>
        <p:spPr>
          <a:xfrm>
            <a:off x="152400" y="6172200"/>
            <a:ext cx="1371600" cy="542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89BB0E-D8BD-401D-9ECF-689C0C582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888" y="6069360"/>
            <a:ext cx="686511" cy="645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CF1D5-4434-28CC-8E0A-3421E87602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6663" y="6096000"/>
            <a:ext cx="1181548" cy="5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579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12665239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768904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72949"/>
      </p:ext>
    </p:extLst>
  </p:cSld>
  <p:clrMapOvr>
    <a:masterClrMapping/>
  </p:clrMapOvr>
  <p:transition spd="slow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229876"/>
      </p:ext>
    </p:extLst>
  </p:cSld>
  <p:clrMapOvr>
    <a:masterClrMapping/>
  </p:clrMapOvr>
  <p:transition spd="slow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AECB27-A5E0-43AF-8F86-3ADD0E9065A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B83EF-07AA-4B0D-A5E9-DC12E7B4AE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1pPr>
            <a:lvl2pPr>
              <a:defRPr sz="2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2pPr>
            <a:lvl3pPr>
              <a:defRPr sz="22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levadeQuatrième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750C5-9A68-4480-A348-4265D218A6E6}"/>
              </a:ext>
            </a:extLst>
          </p:cNvPr>
          <p:cNvSpPr txBox="1"/>
          <p:nvPr userDrawn="1"/>
        </p:nvSpPr>
        <p:spPr>
          <a:xfrm>
            <a:off x="420014" y="6243227"/>
            <a:ext cx="1143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97A15-146F-4D01-89E4-453EF3852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972" y="5973763"/>
            <a:ext cx="797279" cy="749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88A8C9-9927-4F3C-85E3-FB40B6053E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3426" y="5868325"/>
            <a:ext cx="1053602" cy="74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4377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DE455-CA5B-4143-A3A8-45A40D6C3C2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4F3AF-F7E5-4E8C-8F0C-4F710C8934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011642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3EE769-A3C6-490F-AF73-17A2FA45299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980D83-A304-446E-9BC2-30F44A1210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187354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165F77-7E6E-45F2-B919-148EE20C38E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6DCF3-CFB7-427E-981A-DC2115C397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846782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B69F9D-A629-4954-A0AA-DD5251CFFB5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307C7-4BD8-42AC-879F-6A0B1175FD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397049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368900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479778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399816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1472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3427399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2FAE7C-C5F0-4284-AD06-453A85DE2A5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73B663-928F-4C97-8752-3513B116F3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8688164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9974958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EA4CB-777D-47B0-92C8-20F78B58B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200" y="6064250"/>
            <a:ext cx="914400" cy="650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6117D-5839-459C-BEA3-D590DAA13719}"/>
              </a:ext>
            </a:extLst>
          </p:cNvPr>
          <p:cNvSpPr txBox="1"/>
          <p:nvPr userDrawn="1"/>
        </p:nvSpPr>
        <p:spPr>
          <a:xfrm>
            <a:off x="152400" y="6172200"/>
            <a:ext cx="1371600" cy="542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89BB0E-D8BD-401D-9ECF-689C0C582D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888" y="6069360"/>
            <a:ext cx="686511" cy="6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974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6949291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01315805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151986"/>
      </p:ext>
    </p:extLst>
  </p:cSld>
  <p:clrMapOvr>
    <a:masterClrMapping/>
  </p:clrMapOvr>
  <p:transition spd="slow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10507A-636E-4247-A1E7-746D5319CA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26FC4-3766-4339-97A6-451F8DC7BAF9}"/>
              </a:ext>
            </a:extLst>
          </p:cNvPr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773583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A7F4D0-58E0-4D1E-B6D9-977533662C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20B47-2D7E-4802-AD5E-0F6BBF558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7083324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C0A37-512C-4929-9CA6-667457293B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D10A9F-D526-4986-ABB6-F52B2AED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665443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2F258E-CC02-458E-ABC3-43CC5A7BF19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162C2-0102-4427-8CDF-0292225B2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89831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AD4232-1E5C-45FC-9AD9-1E07F7A7ABE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B2467-0D46-47FF-9D94-8B845D993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68351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896403-5468-4720-8FA2-5C04C2D5662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4939C9-1771-4F47-9895-0B744AE92D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411659845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18564170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6738947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0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8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0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8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0786624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0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6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0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6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039287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13250692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06416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8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4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0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0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211442503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26170084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943130"/>
      </p:ext>
    </p:extLst>
  </p:cSld>
  <p:clrMapOvr>
    <a:masterClrMapping/>
  </p:clrMapOvr>
  <p:transition spd="slow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073506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9E15B-7A42-4014-9EE9-CBAD7BDA34E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43910-BAE3-4606-A4E0-33929C3472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083558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F1207C-E292-4089-B149-1D34C4BB7E6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F1B6F7-6035-422D-AD7C-356561EB3F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170158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E68245-ECE2-4700-9645-CC02D4288F9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1BEFFA-E0D8-4A7D-A57E-02A16B1078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2557944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0D62EF-059B-41CB-B733-F89364CE8D9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662904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1pPr>
            <a:lvl2pPr>
              <a:defRPr sz="2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2pPr>
            <a:lvl3pPr>
              <a:defRPr sz="22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levadeQuatrième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93351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43618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08651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2271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985505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92105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792365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4288393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66407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41779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619375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697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937016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791044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85653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747439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2475325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1150172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536995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1815346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2473598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074119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1pPr>
            <a:lvl2pPr>
              <a:defRPr sz="2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2pPr>
            <a:lvl3pPr>
              <a:defRPr sz="22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levadeQuatrième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0507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3054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197067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5220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1726684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35803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2915192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701981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683209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372172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523119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493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247298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901962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89098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AECB27-A5E0-43AF-8F86-3ADD0E9065A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B83EF-07AA-4B0D-A5E9-DC12E7B4AE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76" y="1166018"/>
            <a:ext cx="8229600" cy="4525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1pPr>
            <a:lvl2pPr>
              <a:defRPr sz="2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2pPr>
            <a:lvl3pPr>
              <a:defRPr sz="22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levadeQuatrième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750C5-9A68-4480-A348-4265D218A6E6}"/>
              </a:ext>
            </a:extLst>
          </p:cNvPr>
          <p:cNvSpPr txBox="1"/>
          <p:nvPr userDrawn="1"/>
        </p:nvSpPr>
        <p:spPr>
          <a:xfrm>
            <a:off x="420014" y="6243227"/>
            <a:ext cx="1143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2360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1pPr>
            <a:lvl2pPr>
              <a:defRPr sz="2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2pPr>
            <a:lvl3pPr>
              <a:defRPr sz="22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 baseline="0">
                <a:solidFill>
                  <a:srgbClr val="58585A"/>
                </a:solidFill>
                <a:latin typeface="Arial" panose="020B0604020202020204" pitchFamily="34" charset="0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levadeQuatrième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233309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68945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66431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39199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47046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4124669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1888663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73448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32213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02937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DE455-CA5B-4143-A3A8-45A40D6C3C2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4F3AF-F7E5-4E8C-8F0C-4F710C8934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604170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501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495896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40758886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074714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Cliquez pour modifier le style maître des sous-titres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958D85"/>
                </a:solidFill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958D85"/>
                </a:solidFill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958D85"/>
                </a:solidFill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fld id="{87D8A52B-7C74-4A95-A5D2-A10401D62A7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5600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6461085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2183496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077242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4802509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137911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3EE769-A3C6-490F-AF73-17A2FA45299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980D83-A304-446E-9BC2-30F44A1210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57674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1841909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 b="1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MAÎTRE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84940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MAÎTRE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373925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MAÎTRE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007496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MAÎTRE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6093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MAÎTRE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78728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5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20616719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all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31426942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7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Georgia"/>
                <a:cs typeface="Georgia"/>
              </a:defRPr>
            </a:lvl1pPr>
            <a:lvl2pPr>
              <a:defRPr sz="1800">
                <a:latin typeface="Georgia"/>
                <a:cs typeface="Georgia"/>
              </a:defRPr>
            </a:lvl2pPr>
            <a:lvl3pPr>
              <a:defRPr sz="150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350"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Georgia"/>
                <a:cs typeface="Georgia"/>
              </a:defRPr>
            </a:lvl1pPr>
            <a:lvl2pPr>
              <a:defRPr sz="1800">
                <a:latin typeface="Georgia"/>
                <a:cs typeface="Georgia"/>
              </a:defRPr>
            </a:lvl2pPr>
            <a:lvl3pPr>
              <a:defRPr sz="150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350"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532904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7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 Narrow"/>
                <a:cs typeface="Arial Narrow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eorgia"/>
                <a:cs typeface="Georgia"/>
              </a:defRPr>
            </a:lvl1pPr>
            <a:lvl2pPr>
              <a:defRPr sz="1500">
                <a:latin typeface="Georgia"/>
                <a:cs typeface="Georgia"/>
              </a:defRPr>
            </a:lvl2pPr>
            <a:lvl3pPr>
              <a:defRPr sz="1350">
                <a:latin typeface="Georgia"/>
                <a:cs typeface="Georgia"/>
              </a:defRPr>
            </a:lvl3pPr>
            <a:lvl4pPr>
              <a:defRPr sz="120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 Narrow"/>
                <a:cs typeface="Arial Narrow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eorgia"/>
                <a:cs typeface="Georgia"/>
              </a:defRPr>
            </a:lvl1pPr>
            <a:lvl2pPr>
              <a:defRPr sz="1500">
                <a:latin typeface="Georgia"/>
                <a:cs typeface="Georgia"/>
              </a:defRPr>
            </a:lvl2pPr>
            <a:lvl3pPr>
              <a:defRPr sz="1350">
                <a:latin typeface="Georgia"/>
                <a:cs typeface="Georgia"/>
              </a:defRPr>
            </a:lvl3pPr>
            <a:lvl4pPr>
              <a:defRPr sz="120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0246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165F77-7E6E-45F2-B919-148EE20C38E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6DCF3-CFB7-427E-981A-DC2115C397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98707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</p:spTree>
    <p:extLst>
      <p:ext uri="{BB962C8B-B14F-4D97-AF65-F5344CB8AC3E}">
        <p14:creationId xmlns:p14="http://schemas.microsoft.com/office/powerpoint/2010/main" val="38106699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3464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1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500">
                <a:latin typeface="Georgia"/>
                <a:cs typeface="Georgia"/>
              </a:defRPr>
            </a:lvl4pPr>
            <a:lvl5pPr>
              <a:defRPr sz="1500">
                <a:latin typeface="Georgia"/>
                <a:cs typeface="Georgia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Georgia"/>
                <a:cs typeface="Georgi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42249745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Georgia"/>
                <a:cs typeface="Georgi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CA"/>
              <a:t>Cliquez pour modifier les styles de texte Master</a:t>
            </a:r>
          </a:p>
        </p:txBody>
      </p:sp>
    </p:spTree>
    <p:extLst>
      <p:ext uri="{BB962C8B-B14F-4D97-AF65-F5344CB8AC3E}">
        <p14:creationId xmlns:p14="http://schemas.microsoft.com/office/powerpoint/2010/main" val="4211127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886474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20954664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33802313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24062889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27780818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CA"/>
              <a:t>Cliquez pour modifier le style du titre Master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maître des sous-titres</a:t>
            </a:r>
          </a:p>
        </p:txBody>
      </p:sp>
    </p:spTree>
    <p:extLst>
      <p:ext uri="{BB962C8B-B14F-4D97-AF65-F5344CB8AC3E}">
        <p14:creationId xmlns:p14="http://schemas.microsoft.com/office/powerpoint/2010/main" val="229809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6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4A46B2-57A7-4947-95E5-1139EE86F4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4420BC0-0639-4188-A260-9218DC2E16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8A21F2-7D14-4503-92D8-3610AB8935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83" r:id="rId1"/>
    <p:sldLayoutId id="2147485284" r:id="rId2"/>
    <p:sldLayoutId id="2147485285" r:id="rId3"/>
    <p:sldLayoutId id="2147485286" r:id="rId4"/>
    <p:sldLayoutId id="2147485287" r:id="rId5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4A46B2-57A7-4947-95E5-1139EE86F4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4420BC0-0639-4188-A260-9218DC2E16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8A21F2-7D14-4503-92D8-3610AB8935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82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5" r:id="rId1"/>
    <p:sldLayoutId id="2147485416" r:id="rId2"/>
    <p:sldLayoutId id="2147485417" r:id="rId3"/>
    <p:sldLayoutId id="2147485418" r:id="rId4"/>
    <p:sldLayoutId id="2147485419" r:id="rId5"/>
    <p:sldLayoutId id="2147485420" r:id="rId6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CA69FE-74AA-4490-A816-935ED7528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pour modifier le style du titre Master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B9068-6B17-489A-AA3A-E83E557DB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de texte Master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9793-CD99-4E73-9FE5-3F7908314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4CA5-6863-4890-AB3B-6EEE9B04A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65289-EED2-45C4-8CD8-A617F5FD8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131B8-0D2A-4596-AC3E-018E29AA1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901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0" r:id="rId1"/>
    <p:sldLayoutId id="2147485461" r:id="rId2"/>
    <p:sldLayoutId id="2147485462" r:id="rId3"/>
    <p:sldLayoutId id="2147485463" r:id="rId4"/>
    <p:sldLayoutId id="2147485464" r:id="rId5"/>
    <p:sldLayoutId id="2147485465" r:id="rId6"/>
    <p:sldLayoutId id="2147485466" r:id="rId7"/>
    <p:sldLayoutId id="2147485467" r:id="rId8"/>
    <p:sldLayoutId id="2147485468" r:id="rId9"/>
    <p:sldLayoutId id="2147485469" r:id="rId10"/>
    <p:sldLayoutId id="2147485470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>
            <a:extLst>
              <a:ext uri="{FF2B5EF4-FFF2-40B4-BE49-F238E27FC236}">
                <a16:creationId xmlns:a16="http://schemas.microsoft.com/office/drawing/2014/main" id="{F5E94B3C-6F6B-46B4-90E5-1C1CA9B7E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 style du titre Master</a:t>
            </a:r>
            <a:endParaRPr lang="en-CA" altLang="en-US"/>
          </a:p>
        </p:txBody>
      </p:sp>
      <p:sp>
        <p:nvSpPr>
          <p:cNvPr id="11267" name="Text Placeholder 2">
            <a:extLst>
              <a:ext uri="{FF2B5EF4-FFF2-40B4-BE49-F238E27FC236}">
                <a16:creationId xmlns:a16="http://schemas.microsoft.com/office/drawing/2014/main" id="{0F2F58FD-1324-494A-BB02-8ED9C71A9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les styles de texte Master</a:t>
            </a:r>
          </a:p>
          <a:p>
            <a:pPr lvl="1"/>
            <a:r>
              <a:rPr lang="fr-CA" altLang="en-US"/>
              <a:t>Deuxième niveau</a:t>
            </a:r>
          </a:p>
          <a:p>
            <a:pPr lvl="2"/>
            <a:r>
              <a:rPr lang="fr-CA" altLang="en-US"/>
              <a:t>Troisième niveau</a:t>
            </a:r>
          </a:p>
          <a:p>
            <a:pPr lvl="3"/>
            <a:r>
              <a:rPr lang="fr-CA" altLang="en-US"/>
              <a:t>Quatrième niveau</a:t>
            </a:r>
          </a:p>
          <a:p>
            <a:pPr lvl="4"/>
            <a:r>
              <a:rPr lang="fr-CA" altLang="en-US"/>
              <a:t>Cinquième niveau</a:t>
            </a:r>
            <a:endParaRPr lang="en-CA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5523-EBF8-409F-9734-2EA420C3F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BEE1D-9A45-4ED8-9C1E-8F2BC7B10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8AF7F-6511-45AD-B4B6-A3DA286F3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7CEF88-0D12-4DEC-8708-7FBEBF9FAEB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397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2" r:id="rId1"/>
    <p:sldLayoutId id="2147485473" r:id="rId2"/>
    <p:sldLayoutId id="2147485474" r:id="rId3"/>
    <p:sldLayoutId id="2147485475" r:id="rId4"/>
    <p:sldLayoutId id="2147485476" r:id="rId5"/>
    <p:sldLayoutId id="2147485477" r:id="rId6"/>
    <p:sldLayoutId id="2147485478" r:id="rId7"/>
    <p:sldLayoutId id="2147485479" r:id="rId8"/>
    <p:sldLayoutId id="2147485480" r:id="rId9"/>
    <p:sldLayoutId id="2147485481" r:id="rId10"/>
    <p:sldLayoutId id="2147485482" r:id="rId11"/>
  </p:sldLayoutIdLst>
  <p:hf sldNum="0"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899756-A5D6-4AA6-9AF7-1C37154F8D89}"/>
              </a:ext>
            </a:extLst>
          </p:cNvPr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fr-CA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3D684AB5-54BA-4041-8D63-3111213AA13D}" type="slidenum">
              <a:rPr 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7C27CD5F-EC03-4C34-8196-BB4B41184C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65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4" r:id="rId1"/>
    <p:sldLayoutId id="2147485485" r:id="rId2"/>
    <p:sldLayoutId id="2147485486" r:id="rId3"/>
    <p:sldLayoutId id="2147485487" r:id="rId4"/>
    <p:sldLayoutId id="2147485488" r:id="rId5"/>
    <p:sldLayoutId id="2147485489" r:id="rId6"/>
    <p:sldLayoutId id="2147485490" r:id="rId7"/>
    <p:sldLayoutId id="2147485491" r:id="rId8"/>
    <p:sldLayoutId id="2147485492" r:id="rId9"/>
    <p:sldLayoutId id="2147485493" r:id="rId10"/>
    <p:sldLayoutId id="2147485494" r:id="rId11"/>
    <p:sldLayoutId id="2147485495" r:id="rId12"/>
    <p:sldLayoutId id="2147485496" r:id="rId13"/>
    <p:sldLayoutId id="2147485497" r:id="rId14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845748-9A09-41B9-96D4-464D9BDD7126}"/>
              </a:ext>
            </a:extLst>
          </p:cNvPr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defRPr/>
            </a:pPr>
            <a:r>
              <a:rPr lang="fr-CA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7AD17F3B-D6AF-4A71-BCA6-D3D783A73E3A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1F628B11-6262-4EDF-959F-139E139183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85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9" r:id="rId1"/>
    <p:sldLayoutId id="2147485500" r:id="rId2"/>
    <p:sldLayoutId id="2147485501" r:id="rId3"/>
    <p:sldLayoutId id="2147485502" r:id="rId4"/>
    <p:sldLayoutId id="2147485503" r:id="rId5"/>
    <p:sldLayoutId id="2147485504" r:id="rId6"/>
    <p:sldLayoutId id="2147485505" r:id="rId7"/>
    <p:sldLayoutId id="2147485506" r:id="rId8"/>
    <p:sldLayoutId id="2147485507" r:id="rId9"/>
    <p:sldLayoutId id="2147485508" r:id="rId10"/>
    <p:sldLayoutId id="2147485509" r:id="rId11"/>
    <p:sldLayoutId id="2147485510" r:id="rId12"/>
    <p:sldLayoutId id="2147485511" r:id="rId13"/>
    <p:sldLayoutId id="2147485512" r:id="rId14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 style du titre Master</a:t>
            </a:r>
            <a:endParaRPr lang="en-CA" altLang="en-US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les styles de texte Master</a:t>
            </a:r>
          </a:p>
          <a:p>
            <a:pPr lvl="1"/>
            <a:r>
              <a:rPr lang="fr-CA" altLang="en-US"/>
              <a:t>Deuxième niveau</a:t>
            </a:r>
          </a:p>
          <a:p>
            <a:pPr lvl="2"/>
            <a:r>
              <a:rPr lang="fr-CA" altLang="en-US"/>
              <a:t>Troisième niveau</a:t>
            </a:r>
          </a:p>
          <a:p>
            <a:pPr lvl="3"/>
            <a:r>
              <a:rPr lang="fr-CA" altLang="en-US"/>
              <a:t>Quatrième niveau</a:t>
            </a:r>
          </a:p>
          <a:p>
            <a:pPr lvl="4"/>
            <a:r>
              <a:rPr lang="fr-CA" altLang="en-US"/>
              <a:t>Cinquième niveau</a:t>
            </a:r>
            <a:endParaRPr lang="en-CA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C0CB0E22-A9D3-48FF-9BD9-C49FF761BCB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909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18" r:id="rId5"/>
    <p:sldLayoutId id="2147485519" r:id="rId6"/>
    <p:sldLayoutId id="2147485520" r:id="rId7"/>
    <p:sldLayoutId id="2147485521" r:id="rId8"/>
    <p:sldLayoutId id="2147485522" r:id="rId9"/>
    <p:sldLayoutId id="2147485523" r:id="rId10"/>
    <p:sldLayoutId id="2147485524" r:id="rId11"/>
  </p:sldLayoutIdLst>
  <p:hf sldNum="0"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D9FCB22A-0CE8-4A53-9653-362BA13321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7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85537" r:id="rId12"/>
    <p:sldLayoutId id="2147485538" r:id="rId13"/>
    <p:sldLayoutId id="2147485539" r:id="rId14"/>
    <p:sldLayoutId id="2147485540" r:id="rId15"/>
  </p:sldLayoutIdLst>
  <p:hf sldNum="0" hd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899756-A5D6-4AA6-9AF7-1C37154F8D89}"/>
              </a:ext>
            </a:extLst>
          </p:cNvPr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fr-CA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3D684AB5-54BA-4041-8D63-3111213AA13D}" type="slidenum">
              <a:rPr 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7C27CD5F-EC03-4C34-8196-BB4B41184C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98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2" r:id="rId1"/>
    <p:sldLayoutId id="2147485543" r:id="rId2"/>
    <p:sldLayoutId id="2147485544" r:id="rId3"/>
    <p:sldLayoutId id="2147485545" r:id="rId4"/>
    <p:sldLayoutId id="2147485546" r:id="rId5"/>
    <p:sldLayoutId id="2147485547" r:id="rId6"/>
    <p:sldLayoutId id="2147485548" r:id="rId7"/>
    <p:sldLayoutId id="2147485549" r:id="rId8"/>
    <p:sldLayoutId id="2147485550" r:id="rId9"/>
    <p:sldLayoutId id="2147485551" r:id="rId10"/>
    <p:sldLayoutId id="2147485552" r:id="rId11"/>
    <p:sldLayoutId id="2147485553" r:id="rId12"/>
    <p:sldLayoutId id="2147485554" r:id="rId13"/>
    <p:sldLayoutId id="2147485555" r:id="rId14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899756-A5D6-4AA6-9AF7-1C37154F8D89}"/>
              </a:ext>
            </a:extLst>
          </p:cNvPr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fr-CA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3D684AB5-54BA-4041-8D63-3111213AA13D}" type="slidenum">
              <a:rPr 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7C27CD5F-EC03-4C34-8196-BB4B41184C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88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7" r:id="rId1"/>
    <p:sldLayoutId id="2147485558" r:id="rId2"/>
    <p:sldLayoutId id="2147485559" r:id="rId3"/>
    <p:sldLayoutId id="2147485560" r:id="rId4"/>
    <p:sldLayoutId id="2147485561" r:id="rId5"/>
    <p:sldLayoutId id="2147485562" r:id="rId6"/>
    <p:sldLayoutId id="2147485563" r:id="rId7"/>
    <p:sldLayoutId id="2147485564" r:id="rId8"/>
    <p:sldLayoutId id="2147485565" r:id="rId9"/>
    <p:sldLayoutId id="2147485566" r:id="rId10"/>
    <p:sldLayoutId id="2147485567" r:id="rId11"/>
    <p:sldLayoutId id="2147485568" r:id="rId12"/>
    <p:sldLayoutId id="2147485569" r:id="rId13"/>
    <p:sldLayoutId id="2147485570" r:id="rId14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95E222-E6A0-4227-ACE0-CF553FC5608D}"/>
              </a:ext>
            </a:extLst>
          </p:cNvPr>
          <p:cNvSpPr txBox="1"/>
          <p:nvPr/>
        </p:nvSpPr>
        <p:spPr>
          <a:xfrm>
            <a:off x="7086600" y="6477001"/>
            <a:ext cx="1600200" cy="1384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fld id="{F40F6DC3-20E6-44DB-B38F-0F168E6829F4}" type="slidenum">
              <a:rPr lang="en-US" altLang="en-US" sz="900" smtClean="0">
                <a:solidFill>
                  <a:srgbClr val="58585A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58585A"/>
                </a:solidFill>
                <a:latin typeface="Arial Narrow" panose="020B0606020202030204" pitchFamily="34" charset="0"/>
              </a:rPr>
              <a:t>  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AD18A265-F356-48B2-90AA-A933950F2DC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5969000"/>
            <a:ext cx="1216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07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2" r:id="rId1"/>
    <p:sldLayoutId id="2147485573" r:id="rId2"/>
    <p:sldLayoutId id="2147485574" r:id="rId3"/>
    <p:sldLayoutId id="2147485575" r:id="rId4"/>
    <p:sldLayoutId id="2147485576" r:id="rId5"/>
    <p:sldLayoutId id="2147485577" r:id="rId6"/>
    <p:sldLayoutId id="2147485578" r:id="rId7"/>
    <p:sldLayoutId id="2147485579" r:id="rId8"/>
    <p:sldLayoutId id="2147485580" r:id="rId9"/>
    <p:sldLayoutId id="2147485581" r:id="rId10"/>
    <p:sldLayoutId id="2147485582" r:id="rId11"/>
    <p:sldLayoutId id="2147485583" r:id="rId12"/>
    <p:sldLayoutId id="2147485584" r:id="rId13"/>
    <p:sldLayoutId id="2147485585" r:id="rId14"/>
    <p:sldLayoutId id="2147485586" r:id="rId15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>
            <a:extLst>
              <a:ext uri="{FF2B5EF4-FFF2-40B4-BE49-F238E27FC236}">
                <a16:creationId xmlns:a16="http://schemas.microsoft.com/office/drawing/2014/main" id="{7C27CD5F-EC03-4C34-8196-BB4B41184C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98" r:id="rId2"/>
    <p:sldLayoutId id="2147485299" r:id="rId3"/>
    <p:sldLayoutId id="2147485300" r:id="rId4"/>
    <p:sldLayoutId id="2147485301" r:id="rId5"/>
    <p:sldLayoutId id="2147485289" r:id="rId6"/>
    <p:sldLayoutId id="2147485290" r:id="rId7"/>
    <p:sldLayoutId id="2147485291" r:id="rId8"/>
    <p:sldLayoutId id="2147485292" r:id="rId9"/>
    <p:sldLayoutId id="2147485293" r:id="rId10"/>
    <p:sldLayoutId id="2147485294" r:id="rId11"/>
    <p:sldLayoutId id="2147485295" r:id="rId12"/>
    <p:sldLayoutId id="2147485296" r:id="rId13"/>
    <p:sldLayoutId id="2147485302" r:id="rId14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7175A-1FAD-4B0B-AA83-A85FB17568C6}"/>
              </a:ext>
            </a:extLst>
          </p:cNvPr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fr-CA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2CB01476-B816-4BCC-A984-F600BBBD5C6B}" type="slidenum">
              <a:rPr 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287C22D6-1DD6-427F-BE09-855B3EBED3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04" r:id="rId1"/>
    <p:sldLayoutId id="2147485305" r:id="rId2"/>
    <p:sldLayoutId id="2147485306" r:id="rId3"/>
    <p:sldLayoutId id="2147485307" r:id="rId4"/>
    <p:sldLayoutId id="2147485308" r:id="rId5"/>
    <p:sldLayoutId id="2147485309" r:id="rId6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fr-CA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0A89F715-0805-452C-A909-75EA8D836F91}" type="slidenum">
              <a:rPr 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99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  <p:sldLayoutId id="2147485315" r:id="rId5"/>
    <p:sldLayoutId id="2147485316" r:id="rId6"/>
    <p:sldLayoutId id="2147485317" r:id="rId7"/>
    <p:sldLayoutId id="2147485318" r:id="rId8"/>
    <p:sldLayoutId id="2147485319" r:id="rId9"/>
    <p:sldLayoutId id="2147485320" r:id="rId10"/>
    <p:sldLayoutId id="2147485321" r:id="rId11"/>
    <p:sldLayoutId id="2147485322" r:id="rId12"/>
    <p:sldLayoutId id="2147485323" r:id="rId13"/>
    <p:sldLayoutId id="2147485324" r:id="rId14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fr-CA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4DBAF209-924A-4DEE-B224-009496AC45B5}" type="slidenum">
              <a:rPr 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45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7" r:id="rId1"/>
    <p:sldLayoutId id="2147485328" r:id="rId2"/>
    <p:sldLayoutId id="2147485329" r:id="rId3"/>
    <p:sldLayoutId id="2147485330" r:id="rId4"/>
    <p:sldLayoutId id="2147485331" r:id="rId5"/>
    <p:sldLayoutId id="2147485332" r:id="rId6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fr-CA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80BC4EE4-4172-4CA8-819C-5A5D96BBBADF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34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8" r:id="rId1"/>
    <p:sldLayoutId id="2147485349" r:id="rId2"/>
    <p:sldLayoutId id="2147485350" r:id="rId3"/>
    <p:sldLayoutId id="2147485351" r:id="rId4"/>
    <p:sldLayoutId id="2147485352" r:id="rId5"/>
    <p:sldLayoutId id="2147485353" r:id="rId6"/>
    <p:sldLayoutId id="2147485354" r:id="rId7"/>
    <p:sldLayoutId id="2147485355" r:id="rId8"/>
    <p:sldLayoutId id="2147485356" r:id="rId9"/>
    <p:sldLayoutId id="2147485357" r:id="rId10"/>
    <p:sldLayoutId id="2147485358" r:id="rId11"/>
    <p:sldLayoutId id="2147485359" r:id="rId12"/>
    <p:sldLayoutId id="2147485360" r:id="rId13"/>
    <p:sldLayoutId id="2147485361" r:id="rId14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fr-CA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AA4FA633-295F-4B53-B1BC-BE130B1D6B08}" type="slidenum">
              <a:rPr 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9219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7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6" r:id="rId1"/>
    <p:sldLayoutId id="2147485377" r:id="rId2"/>
    <p:sldLayoutId id="2147485378" r:id="rId3"/>
    <p:sldLayoutId id="2147485379" r:id="rId4"/>
    <p:sldLayoutId id="2147485380" r:id="rId5"/>
    <p:sldLayoutId id="2147485381" r:id="rId6"/>
    <p:sldLayoutId id="2147485382" r:id="rId7"/>
    <p:sldLayoutId id="2147485383" r:id="rId8"/>
    <p:sldLayoutId id="2147485384" r:id="rId9"/>
    <p:sldLayoutId id="2147485385" r:id="rId10"/>
    <p:sldLayoutId id="2147485386" r:id="rId11"/>
    <p:sldLayoutId id="2147485387" r:id="rId12"/>
    <p:sldLayoutId id="2147485388" r:id="rId13"/>
    <p:sldLayoutId id="2147485389" r:id="rId14"/>
    <p:sldLayoutId id="2147485391" r:id="rId15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fr-CA" sz="900">
                <a:solidFill>
                  <a:srgbClr val="BCBDC0"/>
                </a:solidFill>
                <a:latin typeface="Arial Narrow" panose="020B0606020202030204" pitchFamily="34" charset="0"/>
              </a:rPr>
              <a:t>TITRE |    </a:t>
            </a:r>
            <a:fld id="{F3CE4536-AE13-48B5-AA60-1CBAE5F4C3E9}" type="slidenum">
              <a:rPr 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30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3" r:id="rId1"/>
    <p:sldLayoutId id="2147485394" r:id="rId2"/>
    <p:sldLayoutId id="2147485395" r:id="rId3"/>
    <p:sldLayoutId id="2147485396" r:id="rId4"/>
    <p:sldLayoutId id="2147485397" r:id="rId5"/>
    <p:sldLayoutId id="2147485398" r:id="rId6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78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0" r:id="rId1"/>
    <p:sldLayoutId id="2147485401" r:id="rId2"/>
    <p:sldLayoutId id="2147485402" r:id="rId3"/>
    <p:sldLayoutId id="2147485403" r:id="rId4"/>
    <p:sldLayoutId id="2147485404" r:id="rId5"/>
    <p:sldLayoutId id="2147485405" r:id="rId6"/>
    <p:sldLayoutId id="2147485406" r:id="rId7"/>
    <p:sldLayoutId id="2147485407" r:id="rId8"/>
    <p:sldLayoutId id="2147485408" r:id="rId9"/>
    <p:sldLayoutId id="2147485409" r:id="rId10"/>
    <p:sldLayoutId id="2147485410" r:id="rId11"/>
    <p:sldLayoutId id="2147485411" r:id="rId12"/>
    <p:sldLayoutId id="2147485412" r:id="rId13"/>
    <p:sldLayoutId id="2147485413" r:id="rId14"/>
  </p:sldLayoutIdLst>
  <p:hf sldNum="0" hd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E5_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2.xml"/><Relationship Id="rId5" Type="http://schemas.openxmlformats.org/officeDocument/2006/relationships/hyperlink" Target="https://pixabay.com/en/smile-smiley-happy-yellow-face-98458/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0">
            <a:extLst>
              <a:ext uri="{FF2B5EF4-FFF2-40B4-BE49-F238E27FC236}">
                <a16:creationId xmlns:a16="http://schemas.microsoft.com/office/drawing/2014/main" id="{0F1198AE-ACE5-4DA0-8E53-161512CD8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62468"/>
            <a:ext cx="914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 Bold" panose="020B0706020202030204" pitchFamily="34" charset="0"/>
                <a:ea typeface="ヒラギノ角ゴ Pro W3" pitchFamily="-84" charset="-128"/>
                <a:cs typeface="+mn-cs"/>
              </a:rPr>
              <a:t>Construire une culture d'innovation dans des clubs irrésistibles... Perturbateurs de quart de travail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 Bold" panose="020B070602020203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1B4E7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19461" name="Picture 10" descr="http://upload.wikimedia.org/wikipedia/commons/thumb/4/46/Flag_of_Tasmania.svg/1200px-Flag_of_Tasmania.svg.png">
            <a:extLst>
              <a:ext uri="{FF2B5EF4-FFF2-40B4-BE49-F238E27FC236}">
                <a16:creationId xmlns:a16="http://schemas.microsoft.com/office/drawing/2014/main" id="{B093270A-EA1A-4446-941F-57B0AD0563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1905000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C37DE6A3-8817-8FBF-34A0-5E33DF82224B}"/>
              </a:ext>
            </a:extLst>
          </p:cNvPr>
          <p:cNvSpPr txBox="1"/>
          <p:nvPr/>
        </p:nvSpPr>
        <p:spPr>
          <a:xfrm>
            <a:off x="200356" y="216184"/>
            <a:ext cx="5217805" cy="143519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3600" i="1" kern="100" dirty="0" err="1">
                <a:ln>
                  <a:noFill/>
                </a:ln>
                <a:solidFill>
                  <a:srgbClr val="15608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halkboard SE" panose="03050602040202020205" pitchFamily="66" charset="77"/>
                <a:ea typeface="Aptos" panose="020B0004020202020204" pitchFamily="34" charset="0"/>
                <a:cs typeface="Times New Roman (Body CS)"/>
              </a:rPr>
              <a:t>Simplement</a:t>
            </a:r>
            <a:r>
              <a:rPr lang="en-US" sz="3600" i="1" kern="100" dirty="0">
                <a:ln>
                  <a:noFill/>
                </a:ln>
                <a:solidFill>
                  <a:srgbClr val="15608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halkboard SE" panose="03050602040202020205" pitchFamily="66" charset="77"/>
                <a:ea typeface="Aptos" panose="020B0004020202020204" pitchFamily="34" charset="0"/>
                <a:cs typeface="Times New Roman (Body CS)"/>
              </a:rPr>
              <a:t> Irresistible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100" cap="all" dirty="0" err="1">
                <a:solidFill>
                  <a:srgbClr val="215E99"/>
                </a:solidFill>
                <a:effectLst/>
                <a:latin typeface="Chalkboard SE" panose="03050602040202020205" pitchFamily="66" charset="77"/>
                <a:ea typeface="Aptos" panose="020B0004020202020204" pitchFamily="34" charset="0"/>
                <a:cs typeface="Times New Roman (Body CS)"/>
              </a:rPr>
              <a:t>Activer</a:t>
            </a:r>
            <a:r>
              <a:rPr lang="en-US" b="1" kern="100" cap="all" dirty="0">
                <a:solidFill>
                  <a:srgbClr val="215E99"/>
                </a:solidFill>
                <a:effectLst/>
                <a:latin typeface="Chalkboard SE" panose="03050602040202020205" pitchFamily="66" charset="77"/>
                <a:ea typeface="Aptos" panose="020B0004020202020204" pitchFamily="34" charset="0"/>
                <a:cs typeface="Times New Roman (Body CS)"/>
              </a:rPr>
              <a:t>, </a:t>
            </a:r>
            <a:r>
              <a:rPr lang="en-US" b="1" kern="100" cap="all" dirty="0" err="1">
                <a:solidFill>
                  <a:srgbClr val="215E99"/>
                </a:solidFill>
                <a:effectLst/>
                <a:latin typeface="Chalkboard SE" panose="03050602040202020205" pitchFamily="66" charset="77"/>
                <a:ea typeface="Aptos" panose="020B0004020202020204" pitchFamily="34" charset="0"/>
                <a:cs typeface="Times New Roman (Body CS)"/>
              </a:rPr>
              <a:t>Innover</a:t>
            </a:r>
            <a:r>
              <a:rPr lang="en-US" b="1" kern="100" cap="all" dirty="0">
                <a:solidFill>
                  <a:srgbClr val="215E99"/>
                </a:solidFill>
                <a:effectLst/>
                <a:latin typeface="Chalkboard SE" panose="03050602040202020205" pitchFamily="66" charset="77"/>
                <a:ea typeface="Aptos" panose="020B0004020202020204" pitchFamily="34" charset="0"/>
                <a:cs typeface="Times New Roman (Body CS)"/>
              </a:rPr>
              <a:t>, </a:t>
            </a:r>
            <a:r>
              <a:rPr lang="fr-CA" b="1" kern="100" cap="all" dirty="0" err="1">
                <a:solidFill>
                  <a:srgbClr val="215E99"/>
                </a:solidFill>
                <a:effectLst/>
                <a:latin typeface="Chalkboard SE" panose="03050602040202020205" pitchFamily="66" charset="77"/>
                <a:ea typeface="Aptos" panose="020B0004020202020204" pitchFamily="34" charset="0"/>
                <a:cs typeface="Times New Roman (Body CS)"/>
              </a:rPr>
              <a:t>accelerer</a:t>
            </a:r>
            <a:r>
              <a:rPr lang="en-US" b="1" kern="100" cap="all" dirty="0">
                <a:solidFill>
                  <a:srgbClr val="215E99"/>
                </a:solidFill>
                <a:effectLst/>
                <a:latin typeface="Chalkboard SE" panose="03050602040202020205" pitchFamily="66" charset="77"/>
                <a:ea typeface="Aptos" panose="020B0004020202020204" pitchFamily="34" charset="0"/>
                <a:cs typeface="Times New Roman (Body CS)"/>
              </a:rPr>
              <a:t>!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" y="65809"/>
            <a:ext cx="10077259" cy="672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1371600" y="762000"/>
            <a:ext cx="8153400" cy="600164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n-lt"/>
                <a:ea typeface="ヒラギノ角ゴ Pro W3"/>
              </a:rPr>
              <a:t>Ayez le courage d'aller à l'encontre de la foule!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39DDBDB-18FC-6BDB-CE63-779832EC10BF}"/>
              </a:ext>
            </a:extLst>
          </p:cNvPr>
          <p:cNvSpPr/>
          <p:nvPr/>
        </p:nvSpPr>
        <p:spPr>
          <a:xfrm rot="4014936">
            <a:off x="1144066" y="2655371"/>
            <a:ext cx="1656550" cy="288800"/>
          </a:xfrm>
          <a:prstGeom prst="rightArrow">
            <a:avLst>
              <a:gd name="adj1" fmla="val 50000"/>
              <a:gd name="adj2" fmla="val 44536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C2B03-1681-9039-625A-701379543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82900">
            <a:off x="8407060" y="1745802"/>
            <a:ext cx="902286" cy="1652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E1EA3-38EF-DBED-7D02-AA5E9EFC9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76919">
            <a:off x="5802501" y="1828663"/>
            <a:ext cx="902286" cy="1652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53147C-E177-8DEE-ACE4-16D9D969EC13}"/>
              </a:ext>
            </a:extLst>
          </p:cNvPr>
          <p:cNvSpPr txBox="1"/>
          <p:nvPr/>
        </p:nvSpPr>
        <p:spPr>
          <a:xfrm>
            <a:off x="5038724" y="5722374"/>
            <a:ext cx="4750836" cy="10698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1" i="0" u="none" strike="noStrike" kern="1200" cap="none" spc="0" normalizeH="0" baseline="0" noProof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ヒラギノ角ゴ Pro W3" pitchFamily="-84" charset="-128"/>
                <a:cs typeface="+mn-cs"/>
              </a:rPr>
              <a:t>Es-tu un flamant rose rose?</a:t>
            </a:r>
            <a:endParaRPr kumimoji="0" lang="en-CA" sz="2400" b="1" i="0" u="none" strike="noStrike" kern="1200" cap="none" spc="0" normalizeH="0" baseline="0" noProof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ヒラギノ角ゴ Pro W3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4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 bwMode="auto">
          <a:xfrm>
            <a:off x="304800" y="304800"/>
            <a:ext cx="9829800" cy="800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fr-CA" altLang="en-US" sz="2800" b="1">
                <a:latin typeface="Arial Narrow" panose="020B0606020202030204" pitchFamily="34" charset="0"/>
              </a:rPr>
              <a:t>    Que veut-on dire par </a:t>
            </a:r>
            <a:r>
              <a:rPr lang="fr-CA" altLang="en-US" sz="2800" b="1" i="1">
                <a:latin typeface="Arial Narrow" panose="020B0606020202030204" pitchFamily="34" charset="0"/>
              </a:rPr>
              <a:t>irrésistible</a:t>
            </a:r>
            <a:r>
              <a:rPr lang="fr-CA" altLang="en-US" sz="2800" b="1">
                <a:latin typeface="Arial Narrow" panose="020B0606020202030204" pitchFamily="34" charset="0"/>
              </a:rPr>
              <a:t>?</a:t>
            </a:r>
          </a:p>
        </p:txBody>
      </p:sp>
      <p:pic>
        <p:nvPicPr>
          <p:cNvPr id="1290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04" y="2442349"/>
            <a:ext cx="1739292" cy="1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058743"/>
            <a:ext cx="3429000" cy="19389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pitchFamily="-84" charset="-128"/>
                <a:cs typeface="+mn-cs"/>
              </a:rPr>
              <a:t>Quelque chose est irrésistible si c'est tellement séduisant, attirant, magnétique, tentant ou séduisant que vous voulez en faire partie!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50950" y="1078289"/>
            <a:ext cx="4088250" cy="206020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46C"/>
                </a:solidFill>
                <a:effectLst/>
                <a:uLnTx/>
                <a:uFillTx/>
                <a:latin typeface="Neo Sans Std Medium TR" panose="020B0704030504040204" pitchFamily="34" charset="0"/>
                <a:ea typeface="ヒラギノ角ゴ Pro W3"/>
              </a:rPr>
              <a:t>Quand quelque chose est irrésistible, il n'y a aucune envie de lutter contre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A90D9-F366-43F4-A220-783588F21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65055"/>
            <a:ext cx="9144000" cy="243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E127D9-A2C7-40F4-9A83-E0BA4CE31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95" y="3851594"/>
            <a:ext cx="3563512" cy="570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938A75-A154-1756-8FBA-192C16CEFA3C}"/>
              </a:ext>
            </a:extLst>
          </p:cNvPr>
          <p:cNvSpPr txBox="1"/>
          <p:nvPr/>
        </p:nvSpPr>
        <p:spPr>
          <a:xfrm>
            <a:off x="6697133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0" u="none" strike="noStrike" kern="1200" cap="none" spc="0" normalizeH="0" baseline="0" noProof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Organisations irrésistibles de Deloitte</a:t>
            </a:r>
          </a:p>
        </p:txBody>
      </p:sp>
      <p:sp>
        <p:nvSpPr>
          <p:cNvPr id="5" name="Star: 10 Points 4">
            <a:extLst>
              <a:ext uri="{FF2B5EF4-FFF2-40B4-BE49-F238E27FC236}">
                <a16:creationId xmlns:a16="http://schemas.microsoft.com/office/drawing/2014/main" id="{0B0C7BFF-57B8-5F4E-646D-0B94928F73B6}"/>
              </a:ext>
            </a:extLst>
          </p:cNvPr>
          <p:cNvSpPr/>
          <p:nvPr/>
        </p:nvSpPr>
        <p:spPr>
          <a:xfrm>
            <a:off x="6634869" y="3350657"/>
            <a:ext cx="2304932" cy="1639213"/>
          </a:xfrm>
          <a:prstGeom prst="star10">
            <a:avLst/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290C90-D3A4-0945-FF2D-C981094A5783}"/>
              </a:ext>
            </a:extLst>
          </p:cNvPr>
          <p:cNvSpPr txBox="1"/>
          <p:nvPr/>
        </p:nvSpPr>
        <p:spPr>
          <a:xfrm>
            <a:off x="6981766" y="3556353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01B4E7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Raisons convaincantes d'agir</a:t>
            </a:r>
          </a:p>
        </p:txBody>
      </p:sp>
    </p:spTree>
    <p:extLst>
      <p:ext uri="{BB962C8B-B14F-4D97-AF65-F5344CB8AC3E}">
        <p14:creationId xmlns:p14="http://schemas.microsoft.com/office/powerpoint/2010/main" val="11658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/>
              <a:t>Dix signes et symptômes de NE PAS être irrésistible... Moments de vérité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52" y="1024467"/>
            <a:ext cx="8763000" cy="4525963"/>
          </a:xfrm>
        </p:spPr>
        <p:txBody>
          <a:bodyPr/>
          <a:lstStyle/>
          <a:p>
            <a:r>
              <a:rPr lang="fr-CA" sz="2000"/>
              <a:t>Aucun changement ... stagnante... Focus rituel</a:t>
            </a:r>
          </a:p>
          <a:p>
            <a:r>
              <a:rPr lang="fr-CA" sz="2000"/>
              <a:t>Les nouveaux membres ne restent pas – mauvais sentiment d'appartenance ou... de l'intimidation?</a:t>
            </a:r>
          </a:p>
          <a:p>
            <a:r>
              <a:rPr lang="fr-CA" sz="2000"/>
              <a:t>Les membres de l'exécutif ne restent pas... Pas de plan de succession / gouvernance faible</a:t>
            </a:r>
          </a:p>
          <a:p>
            <a:r>
              <a:rPr lang="fr-CA" sz="2000"/>
              <a:t>Les membres n'invitent pas leurs collègues, amis ou famille... Pas drôle</a:t>
            </a:r>
          </a:p>
          <a:p>
            <a:r>
              <a:rPr lang="fr-CA" sz="2000"/>
              <a:t>Une diversité minimale au sein du club – et aucun effort pour y remédier – une portée limitée</a:t>
            </a:r>
          </a:p>
          <a:p>
            <a:r>
              <a:rPr lang="fr-CA" sz="2000"/>
              <a:t>Le petit groupe en fait trop – épuisement et/ou protectionniste</a:t>
            </a:r>
          </a:p>
          <a:p>
            <a:r>
              <a:rPr lang="fr-CA" sz="2000"/>
              <a:t>Les mêmes vieux projets de service... Faible engagement/Absence de variété ou de passion </a:t>
            </a:r>
          </a:p>
          <a:p>
            <a:r>
              <a:rPr lang="fr-CA" sz="2000"/>
              <a:t>Membres ne répondant pas aux demandes d'aide ou pour siéger à des comités</a:t>
            </a:r>
          </a:p>
          <a:p>
            <a:r>
              <a:rPr lang="fr-CA" sz="2000"/>
              <a:t>Pas de direction stratégique ni de focus clé ... pas de « cause » ... Faible impact</a:t>
            </a:r>
          </a:p>
          <a:p>
            <a:r>
              <a:rPr lang="fr-CA" sz="2000"/>
              <a:t>« Le secret le mieux gardé » — pas de partenariats/collaborations</a:t>
            </a:r>
            <a:endParaRPr lang="en-CA" sz="2400"/>
          </a:p>
          <a:p>
            <a:pPr marL="0" indent="0">
              <a:buNone/>
            </a:pPr>
            <a:endParaRPr lang="en-CA" sz="2800"/>
          </a:p>
        </p:txBody>
      </p:sp>
      <p:sp>
        <p:nvSpPr>
          <p:cNvPr id="5" name="Rectangle 4"/>
          <p:cNvSpPr/>
          <p:nvPr/>
        </p:nvSpPr>
        <p:spPr>
          <a:xfrm>
            <a:off x="511463" y="5257800"/>
            <a:ext cx="82509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91B5C"/>
                </a:solidFill>
                <a:effectLst>
                  <a:outerShdw blurRad="12700" dist="38100" dir="2700000" algn="tl" rotWithShape="0">
                    <a:srgbClr val="D91B5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  <a:sym typeface="Wingdings" panose="05000000000000000000" pitchFamily="2" charset="2"/>
              </a:rPr>
              <a:t> PAS le moment de « recruter »</a:t>
            </a:r>
          </a:p>
        </p:txBody>
      </p:sp>
    </p:spTree>
    <p:extLst>
      <p:ext uri="{BB962C8B-B14F-4D97-AF65-F5344CB8AC3E}">
        <p14:creationId xmlns:p14="http://schemas.microsoft.com/office/powerpoint/2010/main" val="24801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1869-0AD0-0C71-33AC-51BAC6B5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Attraction – </a:t>
            </a:r>
            <a:r>
              <a:rPr lang="fr-CA" sz="4000" b="1" i="1">
                <a:solidFill>
                  <a:srgbClr val="FFFF00"/>
                </a:solidFill>
              </a:rPr>
              <a:t>POURQUOI</a:t>
            </a:r>
            <a:r>
              <a:rPr lang="fr-CA"/>
              <a:t> les gens s'inscrivent-ils?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4909C-F0A2-D587-CCB7-7F70FFDEF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>
                <a:latin typeface="+mn-lt"/>
              </a:rPr>
              <a:t>Connexions – personnelles et professionnelles</a:t>
            </a:r>
          </a:p>
          <a:p>
            <a:r>
              <a:rPr lang="fr-CA">
                <a:latin typeface="+mn-lt"/>
              </a:rPr>
              <a:t>Faites le bien – servez la communauté locale</a:t>
            </a:r>
          </a:p>
          <a:p>
            <a:r>
              <a:rPr lang="fr-CA">
                <a:latin typeface="+mn-lt"/>
              </a:rPr>
              <a:t>Apprendre – Rotaract : Leadership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D18DF-1324-92C6-0701-7EE372F0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6400800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FCD1-3CAA-E394-6578-4DA47FED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Attraction – </a:t>
            </a:r>
            <a:r>
              <a:rPr lang="fr-CA" sz="4000" b="1" i="1">
                <a:solidFill>
                  <a:srgbClr val="FFFF00"/>
                </a:solidFill>
              </a:rPr>
              <a:t>QUE</a:t>
            </a:r>
            <a:r>
              <a:rPr lang="fr-CA"/>
              <a:t> recherchent-ils dans un club?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45A3A-E735-497B-476B-C08E93BC6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>
                <a:latin typeface="+mn-lt"/>
              </a:rPr>
              <a:t>Focus/Cause</a:t>
            </a:r>
          </a:p>
          <a:p>
            <a:r>
              <a:rPr lang="fr-CA" u="sng">
                <a:latin typeface="+mn-lt"/>
              </a:rPr>
              <a:t>Faites</a:t>
            </a:r>
            <a:r>
              <a:rPr lang="fr-CA">
                <a:latin typeface="+mn-lt"/>
              </a:rPr>
              <a:t> des choses</a:t>
            </a:r>
          </a:p>
          <a:p>
            <a:r>
              <a:rPr lang="fr-CA">
                <a:latin typeface="+mn-lt"/>
              </a:rPr>
              <a:t>Abordable</a:t>
            </a:r>
          </a:p>
          <a:p>
            <a:r>
              <a:rPr lang="fr-CA">
                <a:latin typeface="+mn-lt"/>
              </a:rPr>
              <a:t>La diversité d'âge — et la diversité sous d'autres angles</a:t>
            </a:r>
          </a:p>
          <a:p>
            <a:pPr marL="0" indent="0">
              <a:buNone/>
            </a:pPr>
            <a:endParaRPr lang="en-CA">
              <a:latin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F4DFF-B038-64FB-CD2A-5E2F0AE6E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475773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43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F3EBB-5CB0-1525-D4B8-2C39A66B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Rétention/Attrition – </a:t>
            </a:r>
            <a:r>
              <a:rPr lang="fr-CA" sz="3600" b="1" i="1">
                <a:solidFill>
                  <a:srgbClr val="FFFF00"/>
                </a:solidFill>
              </a:rPr>
              <a:t>COMMENT</a:t>
            </a:r>
            <a:r>
              <a:rPr lang="fr-CA"/>
              <a:t> les engagez-vous à rester?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B3A01-491E-0B35-924C-CA7C2C9BE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>
                <a:latin typeface="+mn-lt"/>
              </a:rPr>
              <a:t>Expérience significative</a:t>
            </a:r>
          </a:p>
          <a:p>
            <a:r>
              <a:rPr lang="fr-CA">
                <a:latin typeface="+mn-lt"/>
              </a:rPr>
              <a:t>Faites des choses</a:t>
            </a:r>
          </a:p>
          <a:p>
            <a:r>
              <a:rPr lang="fr-CA">
                <a:latin typeface="+mn-lt"/>
              </a:rPr>
              <a:t>Abordable... diversité...</a:t>
            </a:r>
          </a:p>
          <a:p>
            <a:r>
              <a:rPr lang="fr-CA">
                <a:latin typeface="+mn-lt"/>
              </a:rPr>
              <a:t>Leadership confiant</a:t>
            </a:r>
          </a:p>
          <a:p>
            <a:r>
              <a:rPr lang="fr-CA">
                <a:latin typeface="+mn-lt"/>
              </a:rPr>
              <a:t>Se sentir valorisé... Appartenance</a:t>
            </a:r>
          </a:p>
          <a:p>
            <a:r>
              <a:rPr lang="fr-CA">
                <a:latin typeface="+mn-lt"/>
              </a:rPr>
              <a:t>Agréable</a:t>
            </a:r>
          </a:p>
          <a:p>
            <a:endParaRPr lang="en-CA">
              <a:latin typeface="+mn-lt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Wingdings" panose="05000000000000000000" pitchFamily="2" charset="2"/>
              </a:rPr>
              <a:t> Irrésistible!</a:t>
            </a:r>
            <a:endParaRPr kumimoji="0" lang="en-CA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  <a:p>
            <a:pPr marL="0" indent="0">
              <a:buNone/>
            </a:pPr>
            <a:endParaRPr lang="en-CA">
              <a:latin typeface="+mn-lt"/>
            </a:endParaRPr>
          </a:p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C0E3C-97FA-F455-7DF3-44851FB8E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6492208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ACC2-5549-E415-F3C0-CF8C57C2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Prends des risques... Courage d'agir!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A15D6-9C9E-D261-5C78-E1967E1F6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>
                <a:latin typeface="+mn-lt"/>
              </a:rPr>
              <a:t>Nouveaux clubs</a:t>
            </a:r>
          </a:p>
          <a:p>
            <a:r>
              <a:rPr lang="fr-CA">
                <a:latin typeface="+mn-lt"/>
              </a:rPr>
              <a:t>Options alternatives pour les clubs existants</a:t>
            </a:r>
          </a:p>
          <a:p>
            <a:r>
              <a:rPr lang="fr-CA">
                <a:latin typeface="+mn-lt"/>
              </a:rPr>
              <a:t>Transformez/Ajustez les clubs existants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434E7-C24A-A538-E9E4-DEEA7B48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436659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9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F5F3-7640-DC9A-2604-6FCE69A3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Sinon... ils partent – principales raisons de l'Attrition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97274-EFF8-F505-A407-6090F0438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1"/>
            <a:ext cx="8458200" cy="4525963"/>
          </a:xfrm>
        </p:spPr>
        <p:txBody>
          <a:bodyPr/>
          <a:lstStyle/>
          <a:p>
            <a:r>
              <a:rPr lang="fr-CA">
                <a:latin typeface="+mn-lt"/>
              </a:rPr>
              <a:t>Expérience/culture du club</a:t>
            </a:r>
          </a:p>
          <a:p>
            <a:r>
              <a:rPr lang="fr-CA">
                <a:latin typeface="+mn-lt"/>
              </a:rPr>
              <a:t>Attentes non satisfaites</a:t>
            </a:r>
          </a:p>
          <a:p>
            <a:r>
              <a:rPr lang="fr-CA">
                <a:latin typeface="+mn-lt"/>
              </a:rPr>
              <a:t>Temps et $</a:t>
            </a:r>
          </a:p>
          <a:p>
            <a:r>
              <a:rPr lang="fr-CA">
                <a:latin typeface="+mn-lt"/>
              </a:rPr>
              <a:t>Circonstances personnelles</a:t>
            </a:r>
          </a:p>
          <a:p>
            <a:endParaRPr lang="en-CA">
              <a:latin typeface="+mn-lt"/>
            </a:endParaRPr>
          </a:p>
          <a:p>
            <a:pPr marL="0" indent="0">
              <a:buNone/>
            </a:pPr>
            <a:r>
              <a:rPr lang="fr-CA" sz="2800" b="1" i="1">
                <a:latin typeface="+mn-lt"/>
              </a:rPr>
              <a:t>Les trois premiers – vous pouvez certainement faire quelque chose à ce sujet!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B5CC3-DD05-7F25-1840-7C99E8CED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436659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7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45E72-4303-1CFE-F5D2-39184C83B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926103" cy="5562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575A5-866B-0BF1-A201-623C9E13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CAE27-1B78-459C-4A64-2AF6B15A8F60}"/>
              </a:ext>
            </a:extLst>
          </p:cNvPr>
          <p:cNvSpPr txBox="1"/>
          <p:nvPr/>
        </p:nvSpPr>
        <p:spPr>
          <a:xfrm>
            <a:off x="7383115" y="2209800"/>
            <a:ext cx="251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/>
              <a:t>Disponible sur ClubRunner et DacDB – demandez de l'aide si vous en avez besoin!</a:t>
            </a:r>
          </a:p>
          <a:p>
            <a:endParaRPr lang="en-CA" sz="2000"/>
          </a:p>
          <a:p>
            <a:r>
              <a:rPr lang="fr-CA" sz="2000"/>
              <a:t>Your Zone compte des membres talentueux de l'équipe de soutien </a:t>
            </a:r>
          </a:p>
        </p:txBody>
      </p:sp>
    </p:spTree>
    <p:extLst>
      <p:ext uri="{BB962C8B-B14F-4D97-AF65-F5344CB8AC3E}">
        <p14:creationId xmlns:p14="http://schemas.microsoft.com/office/powerpoint/2010/main" val="309961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3FAF45-F914-4188-A542-2B8C6E19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/>
              <a:t>Zone 28 Rotary – 2025/26 – au 1er octobre 2025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E8D7EE9-BA11-4BC1-B147-700C3EEE0D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778989"/>
              </p:ext>
            </p:extLst>
          </p:nvPr>
        </p:nvGraphicFramePr>
        <p:xfrm>
          <a:off x="412750" y="116522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F3B7D70-7B01-8FA6-C3D7-A5F59184DB94}"/>
              </a:ext>
            </a:extLst>
          </p:cNvPr>
          <p:cNvSpPr txBox="1"/>
          <p:nvPr/>
        </p:nvSpPr>
        <p:spPr>
          <a:xfrm>
            <a:off x="7315200" y="6477000"/>
            <a:ext cx="2819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/>
              <a:t>Avec des remerciements à H. Klotz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1369A-D0E2-727A-ECC1-4A02C220F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424909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5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533400"/>
            <a:ext cx="45339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3810000"/>
            <a:ext cx="6019800" cy="2057400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CA" sz="5400" b="1">
                <a:latin typeface="Impact" panose="020B0806030902050204" pitchFamily="34" charset="0"/>
              </a:rPr>
              <a:t>Si tu ne changes rien...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CA" sz="5400" b="1">
              <a:solidFill>
                <a:srgbClr val="C00000"/>
              </a:solidFill>
              <a:latin typeface="Impact" panose="020B080603090205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CA" sz="5400" b="1">
                <a:solidFill>
                  <a:srgbClr val="C00000"/>
                </a:solidFill>
                <a:latin typeface="Impact" panose="020B0806030902050204" pitchFamily="34" charset="0"/>
              </a:rPr>
              <a:t>Rien ne changera.</a:t>
            </a:r>
            <a:br>
              <a:rPr lang="en-CA" sz="3300" b="1"/>
            </a:br>
            <a:endParaRPr lang="en-CA" sz="3300" b="1"/>
          </a:p>
        </p:txBody>
      </p:sp>
      <p:pic>
        <p:nvPicPr>
          <p:cNvPr id="1372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19600"/>
            <a:ext cx="492442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FDE92-9F39-94BF-CC74-F50F86DA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9681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41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F47654-17AA-B603-C9A3-1C19A783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/>
              <a:t>Adhésion à la Zone 28 par district – au 1er octobre 2025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11E818-F44F-D39A-11B2-04EE64088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0078" y="6400800"/>
            <a:ext cx="3084843" cy="36579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AFEF61-4A02-B8EB-FCE8-EB3969A88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01397"/>
              </p:ext>
            </p:extLst>
          </p:nvPr>
        </p:nvGraphicFramePr>
        <p:xfrm>
          <a:off x="596900" y="2516716"/>
          <a:ext cx="3746500" cy="2404110"/>
        </p:xfrm>
        <a:graphic>
          <a:graphicData uri="http://schemas.openxmlformats.org/drawingml/2006/table">
            <a:tbl>
              <a:tblPr/>
              <a:tblGrid>
                <a:gridCol w="609084">
                  <a:extLst>
                    <a:ext uri="{9D8B030D-6E8A-4147-A177-3AD203B41FA5}">
                      <a16:colId xmlns:a16="http://schemas.microsoft.com/office/drawing/2014/main" val="3315810785"/>
                    </a:ext>
                  </a:extLst>
                </a:gridCol>
                <a:gridCol w="1421196">
                  <a:extLst>
                    <a:ext uri="{9D8B030D-6E8A-4147-A177-3AD203B41FA5}">
                      <a16:colId xmlns:a16="http://schemas.microsoft.com/office/drawing/2014/main" val="4016607609"/>
                    </a:ext>
                  </a:extLst>
                </a:gridCol>
                <a:gridCol w="888247">
                  <a:extLst>
                    <a:ext uri="{9D8B030D-6E8A-4147-A177-3AD203B41FA5}">
                      <a16:colId xmlns:a16="http://schemas.microsoft.com/office/drawing/2014/main" val="2807921377"/>
                    </a:ext>
                  </a:extLst>
                </a:gridCol>
                <a:gridCol w="827973">
                  <a:extLst>
                    <a:ext uri="{9D8B030D-6E8A-4147-A177-3AD203B41FA5}">
                      <a16:colId xmlns:a16="http://schemas.microsoft.com/office/drawing/2014/main" val="8059826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Circonscription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Adhésion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Changement net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430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Alaska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2019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Av. J.-C.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9717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BC, Wash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094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BC, Wash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9925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Alb, Sask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312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Alb, C.-B., Afrique du Sud, Nord-Ouest, Yuk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6512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Mec, ON, SK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403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Ont, Michigan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897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Mich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3580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Ont, Michigan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72892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27EFCA-7672-1A47-FCF2-81A6CDDF5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541250"/>
              </p:ext>
            </p:extLst>
          </p:nvPr>
        </p:nvGraphicFramePr>
        <p:xfrm>
          <a:off x="4787902" y="2516716"/>
          <a:ext cx="3746500" cy="2440305"/>
        </p:xfrm>
        <a:graphic>
          <a:graphicData uri="http://schemas.openxmlformats.org/drawingml/2006/table">
            <a:tbl>
              <a:tblPr/>
              <a:tblGrid>
                <a:gridCol w="609084">
                  <a:extLst>
                    <a:ext uri="{9D8B030D-6E8A-4147-A177-3AD203B41FA5}">
                      <a16:colId xmlns:a16="http://schemas.microsoft.com/office/drawing/2014/main" val="3470031592"/>
                    </a:ext>
                  </a:extLst>
                </a:gridCol>
                <a:gridCol w="1421196">
                  <a:extLst>
                    <a:ext uri="{9D8B030D-6E8A-4147-A177-3AD203B41FA5}">
                      <a16:colId xmlns:a16="http://schemas.microsoft.com/office/drawing/2014/main" val="2010225583"/>
                    </a:ext>
                  </a:extLst>
                </a:gridCol>
                <a:gridCol w="888247">
                  <a:extLst>
                    <a:ext uri="{9D8B030D-6E8A-4147-A177-3AD203B41FA5}">
                      <a16:colId xmlns:a16="http://schemas.microsoft.com/office/drawing/2014/main" val="119556081"/>
                    </a:ext>
                  </a:extLst>
                </a:gridCol>
                <a:gridCol w="827973">
                  <a:extLst>
                    <a:ext uri="{9D8B030D-6E8A-4147-A177-3AD203B41FA5}">
                      <a16:colId xmlns:a16="http://schemas.microsoft.com/office/drawing/2014/main" val="420211238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Circonscription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Adhésion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Changement net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8552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Mich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0696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Ont, Michigan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1548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Ont, Michigan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0162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Ont, Queb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5384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Ont, Queb, 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2558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478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4080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Ont, 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7748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Queb, 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403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7815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Atlantic CAN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8305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Zone 28 au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30835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19719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E811986-5420-8E20-5B27-B8606F4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6390341"/>
            <a:ext cx="2822693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83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065DC-5821-65DF-17CA-A7842C71D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b="1"/>
              <a:t>Et maintenant?  Quelle action intentionnelle votre équipe prendra-t-elle?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2C914-935F-FCB2-4B2D-C8447A475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>
                <a:latin typeface="+mn-lt"/>
              </a:rPr>
              <a:t>Mettez à jour la présence en ligne – demandez de l'aide aux experts de Zone PI</a:t>
            </a:r>
          </a:p>
          <a:p>
            <a:r>
              <a:rPr lang="fr-CA">
                <a:latin typeface="+mn-lt"/>
              </a:rPr>
              <a:t>Consultez les données – demandez de l'aide aux experts de la zone</a:t>
            </a:r>
          </a:p>
          <a:p>
            <a:r>
              <a:rPr lang="fr-CA">
                <a:latin typeface="+mn-lt"/>
              </a:rPr>
              <a:t>Membres du sondage – découvrez les différents outils</a:t>
            </a:r>
          </a:p>
          <a:p>
            <a:r>
              <a:rPr lang="fr-CA">
                <a:latin typeface="+mn-lt"/>
              </a:rPr>
              <a:t>Exercice de vision – demandez de l'aide aux experts de Zone</a:t>
            </a:r>
          </a:p>
          <a:p>
            <a:r>
              <a:rPr lang="fr-CA">
                <a:latin typeface="+mn-lt"/>
              </a:rPr>
              <a:t>Faites de l'expérience des membres une priorité – faites-le simplement!</a:t>
            </a:r>
          </a:p>
          <a:p>
            <a:pPr lvl="1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0652D-DEA4-E6CE-D82C-907D771B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876800"/>
            <a:ext cx="2628900" cy="2056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A0533-DED2-4428-2499-7D5EF15BC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492208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64D73E-A174-B27D-AA95-D9EF45412B2E}"/>
              </a:ext>
            </a:extLst>
          </p:cNvPr>
          <p:cNvSpPr txBox="1"/>
          <p:nvPr/>
        </p:nvSpPr>
        <p:spPr>
          <a:xfrm>
            <a:off x="533400" y="488029"/>
            <a:ext cx="8991600" cy="533400"/>
          </a:xfrm>
          <a:prstGeom prst="rect">
            <a:avLst/>
          </a:prstGeom>
        </p:spPr>
        <p:txBody>
          <a:bodyPr lIns="0" tIns="0" rIns="0" bIns="0" rtlCol="0" anchor="ctr" anchorCtr="0"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Ignite Action – c'est à VOUS de voir!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54A2B0-322E-770C-E2FB-14CC4F3F3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1400"/>
            <a:ext cx="9372599" cy="36115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B5B6B-0DEF-856D-6ABE-FB9E9B416E8A}"/>
              </a:ext>
            </a:extLst>
          </p:cNvPr>
          <p:cNvSpPr txBox="1"/>
          <p:nvPr/>
        </p:nvSpPr>
        <p:spPr>
          <a:xfrm>
            <a:off x="609600" y="1295400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200" b="0" i="0" u="none" strike="noStrike" kern="1200" cap="none" spc="0" normalizeH="0" baseline="0" noProof="0">
                <a:ln>
                  <a:noFill/>
                </a:ln>
                <a:solidFill>
                  <a:srgbClr val="00246C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Intentionnel – commencez simplement!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200" b="0" i="0" u="none" strike="noStrike" kern="1200" cap="none" spc="0" normalizeH="0" baseline="0" noProof="0">
                <a:ln>
                  <a:noFill/>
                </a:ln>
                <a:solidFill>
                  <a:srgbClr val="00246C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Champion d'Irrésistibilité – sois-en simplement un!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200" b="0" i="0" u="none" strike="noStrike" kern="1200" cap="none" spc="0" normalizeH="0" baseline="0" noProof="0">
                <a:ln>
                  <a:noFill/>
                </a:ln>
                <a:solidFill>
                  <a:srgbClr val="00246C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Recherche interne et externe – regardez simplement!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200" b="0" i="0" u="none" strike="noStrike" kern="1200" cap="none" spc="0" normalizeH="0" baseline="0" noProof="0">
                <a:ln>
                  <a:noFill/>
                </a:ln>
                <a:solidFill>
                  <a:srgbClr val="00246C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Imitez un flamant rose – soyons-en simplement un!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D39E31-5D00-0359-4382-A41DEF8B7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078" y="6553200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05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81" y="228600"/>
            <a:ext cx="943640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725" y="5375275"/>
            <a:ext cx="8161338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-84" charset="-128"/>
                <a:cs typeface="+mn-cs"/>
              </a:rPr>
              <a:t>Vous ne vous sentez pas comme un flamant rose rose?  Fais semblant jusqu'à ce que tu y arrives.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0C20C-125C-19FB-D408-C4D6B0E0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A"/>
              <a:t>Conversation sur l'adhésion - Louisa Horne - 25/11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7027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28776-BCF9-BD98-4C13-3EC075065DFD}"/>
              </a:ext>
            </a:extLst>
          </p:cNvPr>
          <p:cNvSpPr txBox="1"/>
          <p:nvPr/>
        </p:nvSpPr>
        <p:spPr>
          <a:xfrm rot="19737290">
            <a:off x="1801505" y="3371610"/>
            <a:ext cx="4135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+mj-lt"/>
              </a:rPr>
              <a:t>MERCI</a:t>
            </a:r>
          </a:p>
        </p:txBody>
      </p:sp>
      <p:pic>
        <p:nvPicPr>
          <p:cNvPr id="4" name="Picture 3" descr="A yellow smiley face with black eyes&#10;&#10;AI-generated content may be incorrect.">
            <a:extLst>
              <a:ext uri="{FF2B5EF4-FFF2-40B4-BE49-F238E27FC236}">
                <a16:creationId xmlns:a16="http://schemas.microsoft.com/office/drawing/2014/main" id="{5581144A-0242-70B7-A0AC-1082B1D08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99392" y="1705969"/>
            <a:ext cx="2606989" cy="2695433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A3B-BA85-C726-A746-46E3D3CF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b="1"/>
              <a:t>Adhésion : « Faits » et inspiration de... Et grâce à...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4D118-87FE-0533-1833-7B5ADDC3E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>
                <a:latin typeface="+mn-lt"/>
              </a:rPr>
              <a:t>Webinaire du RI (Brian King) et du comité des membres du RI (Tom Gump) pour l'adhésion au RI </a:t>
            </a:r>
          </a:p>
          <a:p>
            <a:r>
              <a:rPr lang="fr-CA">
                <a:latin typeface="+mn-lt"/>
              </a:rPr>
              <a:t>Doug Logan et Herb Klotz pour le leadership en recherche</a:t>
            </a:r>
          </a:p>
          <a:p>
            <a:r>
              <a:rPr lang="fr-CA">
                <a:latin typeface="+mn-lt"/>
              </a:rPr>
              <a:t>Herb Klotz pour la compilation de données</a:t>
            </a:r>
          </a:p>
          <a:p>
            <a:r>
              <a:rPr lang="fr-CA">
                <a:latin typeface="+mn-lt"/>
              </a:rPr>
              <a:t>Sophie Pratte pour la traduction française</a:t>
            </a:r>
          </a:p>
          <a:p>
            <a:pPr marL="0" indent="0">
              <a:buNone/>
            </a:pPr>
            <a:endParaRPr lang="en-CA">
              <a:latin typeface="+mn-lt"/>
            </a:endParaRPr>
          </a:p>
          <a:p>
            <a:r>
              <a:rPr lang="fr-CA" sz="2000">
                <a:latin typeface="+mn-lt"/>
              </a:rPr>
              <a:t>Notez que les données numériques qui suivent, sauf indication contraire, sont uniquement Rotary – et n'incluent pas Rotaract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DBAC37C-1D1B-347A-DB63-42E980787E49}"/>
              </a:ext>
            </a:extLst>
          </p:cNvPr>
          <p:cNvSpPr txBox="1">
            <a:spLocks/>
          </p:cNvSpPr>
          <p:nvPr/>
        </p:nvSpPr>
        <p:spPr>
          <a:xfrm>
            <a:off x="3505200" y="64008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Conversation sur l'adhésion - Louisa Horne - 25/11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8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24388-70AB-D0B2-AB3E-F5B40C7E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3" y="1295400"/>
            <a:ext cx="8853714" cy="4648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053AE4-C743-6C93-9C07-3B933D41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/>
              <a:t>Adhésion aux États-Unis et au Canada 1905-2025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05E47-F99B-635C-BB8B-FF87CD369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492208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0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9F75-E03E-22DB-970A-0B5B7155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/>
              <a:t>Et avec le monde entier...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BE864-47B9-97D1-670E-97A62C828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5" y="1066800"/>
            <a:ext cx="8782210" cy="487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F3EF88-0D54-E055-3215-138D01CED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6492208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71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fr-CA" altLang="en-US" sz="3200" b="1">
                <a:latin typeface="Arial Narrow" panose="020B0606020202030204" pitchFamily="34" charset="0"/>
              </a:rPr>
              <a:t>C'est tout à propos de...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 bwMode="auto">
          <a:xfrm>
            <a:off x="396875" y="2133600"/>
            <a:ext cx="82296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CA" altLang="en-US" dirty="0"/>
          </a:p>
          <a:p>
            <a:pPr>
              <a:defRPr/>
            </a:pPr>
            <a:endParaRPr lang="en-CA" altLang="en-US" dirty="0"/>
          </a:p>
          <a:p>
            <a:pPr>
              <a:defRPr/>
            </a:pPr>
            <a:endParaRPr lang="en-CA" altLang="en-US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fr-CA" altLang="en-US" sz="4400" b="1" dirty="0">
                <a:solidFill>
                  <a:srgbClr val="01B4E7"/>
                </a:solidFill>
                <a:latin typeface="Impact" panose="020B0806030902050204" pitchFamily="34" charset="0"/>
              </a:rPr>
              <a:t>EXPÉRIENCE DES MEMBRES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0375" y="1219200"/>
            <a:ext cx="55626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16600" b="1" dirty="0">
                <a:ln w="12700">
                  <a:solidFill>
                    <a:srgbClr val="00246C">
                      <a:lumMod val="75000"/>
                    </a:srgbClr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74000">
                      <a:srgbClr val="01B4E7">
                        <a:lumMod val="45000"/>
                        <a:lumOff val="55000"/>
                      </a:srgbClr>
                    </a:gs>
                    <a:gs pos="83000">
                      <a:srgbClr val="01B4E7">
                        <a:lumMod val="45000"/>
                        <a:lumOff val="55000"/>
                      </a:srgbClr>
                    </a:gs>
                    <a:gs pos="100000">
                      <a:srgbClr val="01B4E7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246C">
                      <a:lumMod val="75000"/>
                    </a:srgbClr>
                  </a:outerShdw>
                </a:effectLst>
              </a:rPr>
              <a:t>E</a:t>
            </a:r>
            <a:r>
              <a:rPr kumimoji="0" lang="fr-CA" sz="16600" b="1" i="0" u="none" strike="noStrike" kern="1200" cap="none" spc="0" normalizeH="0" baseline="0" noProof="0" dirty="0">
                <a:ln w="12700">
                  <a:solidFill>
                    <a:srgbClr val="00246C">
                      <a:lumMod val="75000"/>
                    </a:srgbClr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74000">
                      <a:srgbClr val="01B4E7">
                        <a:lumMod val="45000"/>
                        <a:lumOff val="55000"/>
                      </a:srgbClr>
                    </a:gs>
                    <a:gs pos="83000">
                      <a:srgbClr val="01B4E7">
                        <a:lumMod val="45000"/>
                        <a:lumOff val="55000"/>
                      </a:srgbClr>
                    </a:gs>
                    <a:gs pos="100000">
                      <a:srgbClr val="01B4E7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246C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.M.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F227D-0529-A02B-54E7-53E23195D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492208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7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09E24-8880-9C53-4D0F-37FC9D69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Mais.... Voilà le truc...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97B69-CC58-5D70-E97B-F5D428ADE3D9}"/>
              </a:ext>
            </a:extLst>
          </p:cNvPr>
          <p:cNvSpPr txBox="1"/>
          <p:nvPr/>
        </p:nvSpPr>
        <p:spPr>
          <a:xfrm>
            <a:off x="304800" y="1219200"/>
            <a:ext cx="38100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320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Ce n'est pas un accident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90D47-22B1-3766-2DFF-DC29E98F63E4}"/>
              </a:ext>
            </a:extLst>
          </p:cNvPr>
          <p:cNvSpPr txBox="1"/>
          <p:nvPr/>
        </p:nvSpPr>
        <p:spPr>
          <a:xfrm>
            <a:off x="762000" y="2483836"/>
            <a:ext cx="46482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320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Et ce n'est pas le fruit d'un vœu pieux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9B28D-FFBB-68DB-222F-A15442FE8430}"/>
              </a:ext>
            </a:extLst>
          </p:cNvPr>
          <p:cNvSpPr txBox="1"/>
          <p:nvPr/>
        </p:nvSpPr>
        <p:spPr>
          <a:xfrm>
            <a:off x="1523999" y="3752732"/>
            <a:ext cx="7187381" cy="378565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Cela nécessite </a:t>
            </a:r>
            <a:r>
              <a:rPr lang="fr-CA" sz="4000" u="sng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une action intentionnelle </a:t>
            </a:r>
          </a:p>
          <a:p>
            <a:pPr algn="ctr"/>
            <a:r>
              <a:rPr lang="fr-CA" sz="4000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par votre </a:t>
            </a:r>
            <a:r>
              <a:rPr lang="fr-CA" sz="4000" u="sng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équipe</a:t>
            </a:r>
            <a:r>
              <a:rPr lang="fr-CA" sz="4000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 afin d' </a:t>
            </a:r>
            <a:r>
              <a:rPr lang="fr-CA" sz="4000" u="sng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attirer</a:t>
            </a:r>
            <a:r>
              <a:rPr lang="fr-CA" sz="4000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 et </a:t>
            </a:r>
            <a:r>
              <a:rPr lang="fr-CA" sz="4000" u="sng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d'engager</a:t>
            </a:r>
            <a:r>
              <a:rPr lang="fr-CA" sz="4000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 des personnes dont </a:t>
            </a:r>
            <a:r>
              <a:rPr lang="fr-CA" sz="4000" u="sng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vous allez encourager les passions</a:t>
            </a:r>
            <a:endParaRPr lang="en-CA" sz="3600" u="sng" dirty="0">
              <a:solidFill>
                <a:schemeClr val="tx2">
                  <a:lumMod val="7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2BF18-128E-2E34-A84B-8EA874B5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078" y="6498955"/>
            <a:ext cx="3084843" cy="365792"/>
          </a:xfrm>
          <a:prstGeom prst="rect">
            <a:avLst/>
          </a:prstGeom>
        </p:spPr>
      </p:pic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1C22C28C-4117-6C85-2D59-5ADDE3C93CB0}"/>
              </a:ext>
            </a:extLst>
          </p:cNvPr>
          <p:cNvSpPr/>
          <p:nvPr/>
        </p:nvSpPr>
        <p:spPr>
          <a:xfrm>
            <a:off x="5295900" y="277334"/>
            <a:ext cx="3886200" cy="3180054"/>
          </a:xfrm>
          <a:prstGeom prst="irregularSeal2">
            <a:avLst/>
          </a:prstGeom>
          <a:gradFill>
            <a:gsLst>
              <a:gs pos="11000">
                <a:srgbClr val="D91B5C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375F0-E714-B00B-C467-C0C7242316A0}"/>
              </a:ext>
            </a:extLst>
          </p:cNvPr>
          <p:cNvSpPr txBox="1"/>
          <p:nvPr/>
        </p:nvSpPr>
        <p:spPr>
          <a:xfrm>
            <a:off x="5715000" y="1066800"/>
            <a:ext cx="243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>
                <a:solidFill>
                  <a:schemeClr val="bg1"/>
                </a:solidFill>
              </a:rPr>
              <a:t>Et cela se produit au niveau du CLUB</a:t>
            </a:r>
          </a:p>
        </p:txBody>
      </p:sp>
    </p:spTree>
    <p:extLst>
      <p:ext uri="{BB962C8B-B14F-4D97-AF65-F5344CB8AC3E}">
        <p14:creationId xmlns:p14="http://schemas.microsoft.com/office/powerpoint/2010/main" val="386854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0B3B-121B-D93E-6E99-D08CCEC1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L'ART de l'Expérience Membre = Expérience du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254E8-E750-0A08-7DFA-69CE7964E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19201"/>
            <a:ext cx="7772400" cy="4525963"/>
          </a:xfrm>
        </p:spPr>
        <p:txBody>
          <a:bodyPr/>
          <a:lstStyle/>
          <a:p>
            <a:pPr marL="0" indent="0">
              <a:buNone/>
            </a:pPr>
            <a:r>
              <a:rPr lang="fr-CA" dirty="0">
                <a:solidFill>
                  <a:schemeClr val="tx2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Les membres (actuels et futurs) souhaitent vivre </a:t>
            </a:r>
          </a:p>
          <a:p>
            <a:r>
              <a:rPr lang="fr-CA" dirty="0">
                <a:solidFill>
                  <a:schemeClr val="tx2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Une culture accueillante et engageante (relations, activités, politiques, etc.)</a:t>
            </a:r>
          </a:p>
          <a:p>
            <a:r>
              <a:rPr lang="fr-CA" dirty="0">
                <a:solidFill>
                  <a:schemeClr val="tx2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Sentiment d'appartenance</a:t>
            </a:r>
          </a:p>
          <a:p>
            <a:r>
              <a:rPr lang="fr-CA" dirty="0">
                <a:solidFill>
                  <a:schemeClr val="tx2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Ressentir la valeur</a:t>
            </a:r>
          </a:p>
          <a:p>
            <a:r>
              <a:rPr lang="fr-CA" dirty="0">
                <a:solidFill>
                  <a:schemeClr val="tx2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Une occasion de faire une différence</a:t>
            </a:r>
          </a:p>
          <a:p>
            <a:r>
              <a:rPr lang="fr-CA" dirty="0">
                <a:solidFill>
                  <a:schemeClr val="tx2">
                    <a:lumMod val="75000"/>
                  </a:schemeClr>
                </a:solidFill>
                <a:latin typeface="+mn-lt"/>
                <a:cs typeface="Aharoni" panose="02010803020104030203" pitchFamily="2" charset="-79"/>
              </a:rPr>
              <a:t>Sens du but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F9AA7-F0BE-2BFD-8695-D3E5A3B4CD40}"/>
              </a:ext>
            </a:extLst>
          </p:cNvPr>
          <p:cNvSpPr txBox="1"/>
          <p:nvPr/>
        </p:nvSpPr>
        <p:spPr>
          <a:xfrm>
            <a:off x="2095499" y="5604434"/>
            <a:ext cx="6163597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CA" dirty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</a:rPr>
              <a:t>C'est un ART – </a:t>
            </a:r>
          </a:p>
          <a:p>
            <a:pPr marL="0" indent="0" algn="ctr">
              <a:buNone/>
            </a:pPr>
            <a:r>
              <a:rPr lang="fr-CA" dirty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</a:rPr>
              <a:t>Attirer, Retenir, Prendre des risques/ajuster/transformer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D3134-1587-D1BB-FE44-983BF3EF7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553200"/>
            <a:ext cx="308484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53F9CF-A765-4B4A-A5A5-CC1654238761}"/>
              </a:ext>
            </a:extLst>
          </p:cNvPr>
          <p:cNvSpPr/>
          <p:nvPr/>
        </p:nvSpPr>
        <p:spPr>
          <a:xfrm>
            <a:off x="1128941" y="3460676"/>
            <a:ext cx="5684826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ヒラギノ角ゴ Pro W3" pitchFamily="-84" charset="-128"/>
                <a:cs typeface="+mn-cs"/>
              </a:rPr>
              <a:t>Attraction</a:t>
            </a:r>
            <a:r>
              <a:rPr kumimoji="0" lang="fr-CA" sz="405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ヒラギノ角ゴ Pro W3" pitchFamily="-84" charset="-128"/>
                <a:cs typeface="+mn-cs"/>
              </a:rPr>
              <a:t>   </a:t>
            </a:r>
            <a:r>
              <a:rPr kumimoji="0" lang="fr-CA" sz="72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ヒラギノ角ゴ Pro W3" pitchFamily="-84" charset="-128"/>
                <a:cs typeface="+mn-cs"/>
              </a:rPr>
              <a:t>&gt;</a:t>
            </a:r>
            <a:r>
              <a:rPr kumimoji="0" lang="fr-CA" sz="405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ヒラギノ角ゴ Pro W3" pitchFamily="-84" charset="-128"/>
                <a:cs typeface="+mn-cs"/>
              </a:rPr>
              <a:t>   </a:t>
            </a:r>
            <a:r>
              <a:rPr kumimoji="0" lang="fr-CA" sz="33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899AE3"/>
                </a:solidFill>
                <a:effectLst/>
                <a:uLnTx/>
                <a:uFillTx/>
                <a:latin typeface="Calibri" panose="020F0502020204030204"/>
                <a:ea typeface="ヒラギノ角ゴ Pro W3" pitchFamily="-84" charset="-128"/>
                <a:cs typeface="+mn-cs"/>
              </a:rPr>
              <a:t>Attrition</a:t>
            </a:r>
            <a:endParaRPr kumimoji="0" lang="en-CA" sz="405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899AE3"/>
              </a:solidFill>
              <a:effectLst/>
              <a:uLnTx/>
              <a:uFillTx/>
              <a:latin typeface="Calibri" panose="020F0502020204030204"/>
              <a:ea typeface="ヒラギノ角ゴ Pro W3" pitchFamily="-84" charset="-128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3FDB828-1991-4D48-A71A-94C86F52B4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4438" y="683103"/>
          <a:ext cx="7589520" cy="3532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9B1629C-1E66-6FDE-9C62-11757A8167E9}"/>
              </a:ext>
            </a:extLst>
          </p:cNvPr>
          <p:cNvSpPr txBox="1"/>
          <p:nvPr/>
        </p:nvSpPr>
        <p:spPr>
          <a:xfrm>
            <a:off x="3028950" y="4637921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latin typeface="Calibri" panose="020F0502020204030204" pitchFamily="34" charset="0"/>
                <a:cs typeface="Calibri" panose="020F0502020204030204" pitchFamily="34" charset="0"/>
              </a:rPr>
              <a:t>L'objectif devrait être 5+% de plus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A2A07E-33C0-6F26-438C-CCD11194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Conversation sur l'adhésion - Louisa Horne - 25/11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00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P spid="2" grpId="0"/>
    </p:bld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0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1050</Words>
  <Application>Microsoft Macintosh PowerPoint</Application>
  <PresentationFormat>On-screen Show (4:3)</PresentationFormat>
  <Paragraphs>220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24</vt:i4>
      </vt:variant>
    </vt:vector>
  </HeadingPairs>
  <TitlesOfParts>
    <vt:vector size="57" baseType="lpstr">
      <vt:lpstr>Aharoni</vt:lpstr>
      <vt:lpstr>Aptos</vt:lpstr>
      <vt:lpstr>Aptos Black</vt:lpstr>
      <vt:lpstr>Arial</vt:lpstr>
      <vt:lpstr>Arial Black</vt:lpstr>
      <vt:lpstr>Arial Narrow</vt:lpstr>
      <vt:lpstr>Arial Narrow Bold</vt:lpstr>
      <vt:lpstr>Calibri</vt:lpstr>
      <vt:lpstr>Calibri Light</vt:lpstr>
      <vt:lpstr>Chalkboard SE</vt:lpstr>
      <vt:lpstr>Georgia</vt:lpstr>
      <vt:lpstr>Impact</vt:lpstr>
      <vt:lpstr>Neo Sans Std Medium TR</vt:lpstr>
      <vt:lpstr>ヒラギノ角ゴ Pro W3</vt:lpstr>
      <vt:lpstr>Communications_white</vt:lpstr>
      <vt:lpstr>Custom Design</vt:lpstr>
      <vt:lpstr>2_Custom Design</vt:lpstr>
      <vt:lpstr>1_Custom Design</vt:lpstr>
      <vt:lpstr>3_Custom Design</vt:lpstr>
      <vt:lpstr>4_Custom Design</vt:lpstr>
      <vt:lpstr>5_Custom Design</vt:lpstr>
      <vt:lpstr>6_Custom Design</vt:lpstr>
      <vt:lpstr>7_Custom Design</vt:lpstr>
      <vt:lpstr>1_Communications_white</vt:lpstr>
      <vt:lpstr>Office Theme</vt:lpstr>
      <vt:lpstr>4_Office Theme</vt:lpstr>
      <vt:lpstr>8_Custom Design</vt:lpstr>
      <vt:lpstr>12_Custom Design</vt:lpstr>
      <vt:lpstr>2_Office Theme</vt:lpstr>
      <vt:lpstr>9_Custom Design</vt:lpstr>
      <vt:lpstr>10_Custom Design</vt:lpstr>
      <vt:lpstr>11_Custom Design</vt:lpstr>
      <vt:lpstr>13_Custom Design</vt:lpstr>
      <vt:lpstr>PowerPoint Presentation</vt:lpstr>
      <vt:lpstr>PowerPoint Presentation</vt:lpstr>
      <vt:lpstr>Adhésion : « Faits » et inspiration de... Et grâce à...</vt:lpstr>
      <vt:lpstr>Adhésion aux États-Unis et au Canada 1905-2025</vt:lpstr>
      <vt:lpstr>Et avec le monde entier...</vt:lpstr>
      <vt:lpstr>C'est tout à propos de...</vt:lpstr>
      <vt:lpstr>Mais.... Voilà le truc...</vt:lpstr>
      <vt:lpstr>L'ART de l'Expérience Membre = Expérience du Club</vt:lpstr>
      <vt:lpstr>PowerPoint Presentation</vt:lpstr>
      <vt:lpstr>PowerPoint Presentation</vt:lpstr>
      <vt:lpstr>    Que veut-on dire par irrésistible?</vt:lpstr>
      <vt:lpstr>Dix signes et symptômes de NE PAS être irrésistible... Moments de vérité</vt:lpstr>
      <vt:lpstr>Attraction – POURQUOI les gens s'inscrivent-ils?</vt:lpstr>
      <vt:lpstr>Attraction – QUE recherchent-ils dans un club?</vt:lpstr>
      <vt:lpstr>Rétention/Attrition – COMMENT les engagez-vous à rester?</vt:lpstr>
      <vt:lpstr>Prends des risques... Courage d'agir!</vt:lpstr>
      <vt:lpstr>Sinon... ils partent – principales raisons de l'Attrition</vt:lpstr>
      <vt:lpstr>PowerPoint Presentation</vt:lpstr>
      <vt:lpstr>Zone 28 Rotary – 2025/26 – au 1er octobre 2025 </vt:lpstr>
      <vt:lpstr>Adhésion à la Zone 28 par district – au 1er octobre 2025</vt:lpstr>
      <vt:lpstr>Et maintenant?  Quelle action intentionnelle votre équipe prendra-t-elle?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Sophie Pratte</dc:creator>
  <cp:lastModifiedBy>Susan Pratt</cp:lastModifiedBy>
  <cp:revision>3</cp:revision>
  <dcterms:modified xsi:type="dcterms:W3CDTF">2025-11-30T21:29:47Z</dcterms:modified>
</cp:coreProperties>
</file>