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30" r:id="rId2"/>
    <p:sldId id="258" r:id="rId3"/>
    <p:sldId id="275" r:id="rId4"/>
    <p:sldId id="268" r:id="rId5"/>
    <p:sldId id="358" r:id="rId6"/>
    <p:sldId id="367" r:id="rId7"/>
    <p:sldId id="344" r:id="rId8"/>
    <p:sldId id="361" r:id="rId9"/>
    <p:sldId id="345" r:id="rId10"/>
    <p:sldId id="372" r:id="rId11"/>
    <p:sldId id="359" r:id="rId12"/>
    <p:sldId id="365" r:id="rId13"/>
    <p:sldId id="366" r:id="rId14"/>
    <p:sldId id="360" r:id="rId15"/>
    <p:sldId id="349" r:id="rId16"/>
    <p:sldId id="350" r:id="rId17"/>
    <p:sldId id="368" r:id="rId18"/>
    <p:sldId id="352" r:id="rId19"/>
    <p:sldId id="369" r:id="rId20"/>
    <p:sldId id="354" r:id="rId21"/>
    <p:sldId id="370" r:id="rId22"/>
    <p:sldId id="356" r:id="rId23"/>
    <p:sldId id="357" r:id="rId24"/>
    <p:sldId id="311" r:id="rId25"/>
    <p:sldId id="373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58F"/>
    <a:srgbClr val="005DAA"/>
    <a:srgbClr val="FFFFFF"/>
    <a:srgbClr val="370577"/>
    <a:srgbClr val="3B0577"/>
    <a:srgbClr val="16468F"/>
    <a:srgbClr val="48595D"/>
    <a:srgbClr val="D9185C"/>
    <a:srgbClr val="06B4E6"/>
    <a:srgbClr val="154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9" autoAdjust="0"/>
    <p:restoredTop sz="93504" autoAdjust="0"/>
  </p:normalViewPr>
  <p:slideViewPr>
    <p:cSldViewPr snapToGrid="0" showGuides="1">
      <p:cViewPr varScale="1">
        <p:scale>
          <a:sx n="67" d="100"/>
          <a:sy n="67" d="100"/>
        </p:scale>
        <p:origin x="192" y="744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91C983-EC93-4BA5-8054-8545B77F88C7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8A5AF531-1C8E-4CF0-9F7F-DD83782D44A7}">
      <dgm:prSet/>
      <dgm:spPr/>
      <dgm:t>
        <a:bodyPr/>
        <a:lstStyle/>
        <a:p>
          <a:r>
            <a:rPr lang="fr-FR"/>
            <a:t>Avant d’agir ou de prendre une décision, demandons-nous :</a:t>
          </a:r>
          <a:endParaRPr lang="en-US"/>
        </a:p>
      </dgm:t>
    </dgm:pt>
    <dgm:pt modelId="{EC2F6331-6F4A-4764-9E6C-32BFB7F85274}" type="parTrans" cxnId="{B878FAD9-1084-43EB-A453-18D1623175E3}">
      <dgm:prSet/>
      <dgm:spPr/>
      <dgm:t>
        <a:bodyPr/>
        <a:lstStyle/>
        <a:p>
          <a:endParaRPr lang="en-US"/>
        </a:p>
      </dgm:t>
    </dgm:pt>
    <dgm:pt modelId="{34E77883-E2E0-4600-9C14-682255DA36B3}" type="sibTrans" cxnId="{B878FAD9-1084-43EB-A453-18D1623175E3}">
      <dgm:prSet/>
      <dgm:spPr/>
      <dgm:t>
        <a:bodyPr/>
        <a:lstStyle/>
        <a:p>
          <a:endParaRPr lang="en-US"/>
        </a:p>
      </dgm:t>
    </dgm:pt>
    <dgm:pt modelId="{DE6E7AAC-A6D2-4C1E-82CC-834E4CCFCBF7}">
      <dgm:prSet/>
      <dgm:spPr/>
      <dgm:t>
        <a:bodyPr/>
        <a:lstStyle/>
        <a:p>
          <a:pPr>
            <a:buFont typeface="+mj-lt"/>
            <a:buAutoNum type="arabicPeriod"/>
          </a:pPr>
          <a:r>
            <a:rPr lang="fr-FR" b="1" dirty="0"/>
            <a:t>Est-ce conforme à la vérité ?</a:t>
          </a:r>
          <a:endParaRPr lang="en-US" dirty="0"/>
        </a:p>
      </dgm:t>
    </dgm:pt>
    <dgm:pt modelId="{15102216-F05D-4AFF-A068-C937FF5DC2AA}" type="parTrans" cxnId="{197AA0B3-B013-4117-A4C4-8515B4D166B9}">
      <dgm:prSet/>
      <dgm:spPr/>
      <dgm:t>
        <a:bodyPr/>
        <a:lstStyle/>
        <a:p>
          <a:endParaRPr lang="en-US"/>
        </a:p>
      </dgm:t>
    </dgm:pt>
    <dgm:pt modelId="{30210D4C-63AB-484D-A3BB-3E1A53FA5923}" type="sibTrans" cxnId="{197AA0B3-B013-4117-A4C4-8515B4D166B9}">
      <dgm:prSet/>
      <dgm:spPr/>
      <dgm:t>
        <a:bodyPr/>
        <a:lstStyle/>
        <a:p>
          <a:endParaRPr lang="en-US"/>
        </a:p>
      </dgm:t>
    </dgm:pt>
    <dgm:pt modelId="{CE1A1523-4A72-44DF-8A0C-6B8708E995E3}">
      <dgm:prSet/>
      <dgm:spPr/>
      <dgm:t>
        <a:bodyPr/>
        <a:lstStyle/>
        <a:p>
          <a:pPr>
            <a:buFont typeface="+mj-lt"/>
            <a:buAutoNum type="arabicPeriod"/>
          </a:pPr>
          <a:r>
            <a:rPr lang="fr-FR" b="1" dirty="0"/>
            <a:t>Est-ce loyal de part et d’autre ?</a:t>
          </a:r>
          <a:endParaRPr lang="en-US" dirty="0"/>
        </a:p>
      </dgm:t>
    </dgm:pt>
    <dgm:pt modelId="{64B04FBC-B16A-4952-B14E-504F510EBA9F}" type="parTrans" cxnId="{0089C44B-DC90-437B-BE71-73D2C3FF94F6}">
      <dgm:prSet/>
      <dgm:spPr/>
      <dgm:t>
        <a:bodyPr/>
        <a:lstStyle/>
        <a:p>
          <a:endParaRPr lang="en-US"/>
        </a:p>
      </dgm:t>
    </dgm:pt>
    <dgm:pt modelId="{4A81C898-6D8F-4C4C-A3E9-7F8CD8B0B79B}" type="sibTrans" cxnId="{0089C44B-DC90-437B-BE71-73D2C3FF94F6}">
      <dgm:prSet/>
      <dgm:spPr/>
      <dgm:t>
        <a:bodyPr/>
        <a:lstStyle/>
        <a:p>
          <a:endParaRPr lang="en-US"/>
        </a:p>
      </dgm:t>
    </dgm:pt>
    <dgm:pt modelId="{63E8F8F7-41CC-4046-8A44-E573B41CFF6C}">
      <dgm:prSet/>
      <dgm:spPr/>
      <dgm:t>
        <a:bodyPr/>
        <a:lstStyle/>
        <a:p>
          <a:pPr>
            <a:buFont typeface="+mj-lt"/>
            <a:buAutoNum type="arabicPeriod"/>
          </a:pPr>
          <a:r>
            <a:rPr lang="fr-FR" b="1" dirty="0"/>
            <a:t>Est-ce susceptible de stimuler la bonne volonté et de renforcer l’amitié ?</a:t>
          </a:r>
          <a:endParaRPr lang="en-US" dirty="0"/>
        </a:p>
      </dgm:t>
    </dgm:pt>
    <dgm:pt modelId="{686D4495-B0E6-46FD-B79B-440DDD27C12E}" type="parTrans" cxnId="{4DA90147-C6C5-4CC6-B90E-DB882F6A9257}">
      <dgm:prSet/>
      <dgm:spPr/>
      <dgm:t>
        <a:bodyPr/>
        <a:lstStyle/>
        <a:p>
          <a:endParaRPr lang="en-US"/>
        </a:p>
      </dgm:t>
    </dgm:pt>
    <dgm:pt modelId="{FC9BA7AD-A6D5-452C-98D8-FED037CB16B9}" type="sibTrans" cxnId="{4DA90147-C6C5-4CC6-B90E-DB882F6A9257}">
      <dgm:prSet/>
      <dgm:spPr/>
      <dgm:t>
        <a:bodyPr/>
        <a:lstStyle/>
        <a:p>
          <a:endParaRPr lang="en-US"/>
        </a:p>
      </dgm:t>
    </dgm:pt>
    <dgm:pt modelId="{66A3E20B-0509-4EA5-AB0E-DD2334B9DDD6}">
      <dgm:prSet/>
      <dgm:spPr/>
      <dgm:t>
        <a:bodyPr/>
        <a:lstStyle/>
        <a:p>
          <a:pPr>
            <a:buFont typeface="+mj-lt"/>
            <a:buAutoNum type="arabicPeriod"/>
          </a:pPr>
          <a:r>
            <a:rPr lang="fr-FR" b="1" dirty="0"/>
            <a:t>Est-ce bénéfique à tous les intéressés ?</a:t>
          </a:r>
          <a:endParaRPr lang="en-US" dirty="0"/>
        </a:p>
      </dgm:t>
    </dgm:pt>
    <dgm:pt modelId="{C6CFDE7E-949A-4356-87BE-8F344D887DA4}" type="parTrans" cxnId="{2214668F-679D-46FB-8E75-502F97375A15}">
      <dgm:prSet/>
      <dgm:spPr/>
      <dgm:t>
        <a:bodyPr/>
        <a:lstStyle/>
        <a:p>
          <a:endParaRPr lang="en-US"/>
        </a:p>
      </dgm:t>
    </dgm:pt>
    <dgm:pt modelId="{49AAD133-F526-4735-B862-0FCC6B7342D1}" type="sibTrans" cxnId="{2214668F-679D-46FB-8E75-502F97375A15}">
      <dgm:prSet/>
      <dgm:spPr/>
      <dgm:t>
        <a:bodyPr/>
        <a:lstStyle/>
        <a:p>
          <a:endParaRPr lang="en-US"/>
        </a:p>
      </dgm:t>
    </dgm:pt>
    <dgm:pt modelId="{02E814A5-CEF6-DF40-83DF-A6F89A4E0951}" type="pres">
      <dgm:prSet presAssocID="{8991C983-EC93-4BA5-8054-8545B77F88C7}" presName="linear" presStyleCnt="0">
        <dgm:presLayoutVars>
          <dgm:animLvl val="lvl"/>
          <dgm:resizeHandles val="exact"/>
        </dgm:presLayoutVars>
      </dgm:prSet>
      <dgm:spPr/>
    </dgm:pt>
    <dgm:pt modelId="{972187B8-BA42-FA4C-80C3-60861A402BA6}" type="pres">
      <dgm:prSet presAssocID="{8A5AF531-1C8E-4CF0-9F7F-DD83782D44A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915616D-DC84-CB4F-A55D-F64019F438FF}" type="pres">
      <dgm:prSet presAssocID="{8A5AF531-1C8E-4CF0-9F7F-DD83782D44A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74DD109-CB5E-484E-BE44-66DF4E77F445}" type="presOf" srcId="{63E8F8F7-41CC-4046-8A44-E573B41CFF6C}" destId="{E915616D-DC84-CB4F-A55D-F64019F438FF}" srcOrd="0" destOrd="2" presId="urn:microsoft.com/office/officeart/2005/8/layout/vList2"/>
    <dgm:cxn modelId="{3B5E772E-7837-9A4F-BCC1-9E00271C365E}" type="presOf" srcId="{DE6E7AAC-A6D2-4C1E-82CC-834E4CCFCBF7}" destId="{E915616D-DC84-CB4F-A55D-F64019F438FF}" srcOrd="0" destOrd="0" presId="urn:microsoft.com/office/officeart/2005/8/layout/vList2"/>
    <dgm:cxn modelId="{4DA90147-C6C5-4CC6-B90E-DB882F6A9257}" srcId="{8A5AF531-1C8E-4CF0-9F7F-DD83782D44A7}" destId="{63E8F8F7-41CC-4046-8A44-E573B41CFF6C}" srcOrd="2" destOrd="0" parTransId="{686D4495-B0E6-46FD-B79B-440DDD27C12E}" sibTransId="{FC9BA7AD-A6D5-452C-98D8-FED037CB16B9}"/>
    <dgm:cxn modelId="{C1AFC547-9952-8547-A871-4D9754598932}" type="presOf" srcId="{66A3E20B-0509-4EA5-AB0E-DD2334B9DDD6}" destId="{E915616D-DC84-CB4F-A55D-F64019F438FF}" srcOrd="0" destOrd="3" presId="urn:microsoft.com/office/officeart/2005/8/layout/vList2"/>
    <dgm:cxn modelId="{0089C44B-DC90-437B-BE71-73D2C3FF94F6}" srcId="{8A5AF531-1C8E-4CF0-9F7F-DD83782D44A7}" destId="{CE1A1523-4A72-44DF-8A0C-6B8708E995E3}" srcOrd="1" destOrd="0" parTransId="{64B04FBC-B16A-4952-B14E-504F510EBA9F}" sibTransId="{4A81C898-6D8F-4C4C-A3E9-7F8CD8B0B79B}"/>
    <dgm:cxn modelId="{40CF9F4C-E1EE-114B-BFDF-9933AE65AA14}" type="presOf" srcId="{8A5AF531-1C8E-4CF0-9F7F-DD83782D44A7}" destId="{972187B8-BA42-FA4C-80C3-60861A402BA6}" srcOrd="0" destOrd="0" presId="urn:microsoft.com/office/officeart/2005/8/layout/vList2"/>
    <dgm:cxn modelId="{2214668F-679D-46FB-8E75-502F97375A15}" srcId="{8A5AF531-1C8E-4CF0-9F7F-DD83782D44A7}" destId="{66A3E20B-0509-4EA5-AB0E-DD2334B9DDD6}" srcOrd="3" destOrd="0" parTransId="{C6CFDE7E-949A-4356-87BE-8F344D887DA4}" sibTransId="{49AAD133-F526-4735-B862-0FCC6B7342D1}"/>
    <dgm:cxn modelId="{197AA0B3-B013-4117-A4C4-8515B4D166B9}" srcId="{8A5AF531-1C8E-4CF0-9F7F-DD83782D44A7}" destId="{DE6E7AAC-A6D2-4C1E-82CC-834E4CCFCBF7}" srcOrd="0" destOrd="0" parTransId="{15102216-F05D-4AFF-A068-C937FF5DC2AA}" sibTransId="{30210D4C-63AB-484D-A3BB-3E1A53FA5923}"/>
    <dgm:cxn modelId="{B7040CCD-08F2-5746-B7D6-5880462274DA}" type="presOf" srcId="{CE1A1523-4A72-44DF-8A0C-6B8708E995E3}" destId="{E915616D-DC84-CB4F-A55D-F64019F438FF}" srcOrd="0" destOrd="1" presId="urn:microsoft.com/office/officeart/2005/8/layout/vList2"/>
    <dgm:cxn modelId="{B878FAD9-1084-43EB-A453-18D1623175E3}" srcId="{8991C983-EC93-4BA5-8054-8545B77F88C7}" destId="{8A5AF531-1C8E-4CF0-9F7F-DD83782D44A7}" srcOrd="0" destOrd="0" parTransId="{EC2F6331-6F4A-4764-9E6C-32BFB7F85274}" sibTransId="{34E77883-E2E0-4600-9C14-682255DA36B3}"/>
    <dgm:cxn modelId="{2568B3E5-9E6E-5F4F-A8B2-D769067FD336}" type="presOf" srcId="{8991C983-EC93-4BA5-8054-8545B77F88C7}" destId="{02E814A5-CEF6-DF40-83DF-A6F89A4E0951}" srcOrd="0" destOrd="0" presId="urn:microsoft.com/office/officeart/2005/8/layout/vList2"/>
    <dgm:cxn modelId="{F6A2FB97-7B7F-D942-A8A9-0FEE6DD5C862}" type="presParOf" srcId="{02E814A5-CEF6-DF40-83DF-A6F89A4E0951}" destId="{972187B8-BA42-FA4C-80C3-60861A402BA6}" srcOrd="0" destOrd="0" presId="urn:microsoft.com/office/officeart/2005/8/layout/vList2"/>
    <dgm:cxn modelId="{B7085B75-9485-794F-957B-A684465908B6}" type="presParOf" srcId="{02E814A5-CEF6-DF40-83DF-A6F89A4E0951}" destId="{E915616D-DC84-CB4F-A55D-F64019F438F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187B8-BA42-FA4C-80C3-60861A402BA6}">
      <dsp:nvSpPr>
        <dsp:cNvPr id="0" name=""/>
        <dsp:cNvSpPr/>
      </dsp:nvSpPr>
      <dsp:spPr>
        <a:xfrm>
          <a:off x="0" y="23947"/>
          <a:ext cx="11506199" cy="154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/>
            <a:t>Avant d’agir ou de prendre une décision, demandons-nous :</a:t>
          </a:r>
          <a:endParaRPr lang="en-US" sz="4000" kern="1200"/>
        </a:p>
      </dsp:txBody>
      <dsp:txXfrm>
        <a:off x="75391" y="99338"/>
        <a:ext cx="11355417" cy="1393618"/>
      </dsp:txXfrm>
    </dsp:sp>
    <dsp:sp modelId="{E915616D-DC84-CB4F-A55D-F64019F438FF}">
      <dsp:nvSpPr>
        <dsp:cNvPr id="0" name=""/>
        <dsp:cNvSpPr/>
      </dsp:nvSpPr>
      <dsp:spPr>
        <a:xfrm>
          <a:off x="0" y="1568347"/>
          <a:ext cx="11506199" cy="2442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322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fr-FR" sz="3100" b="1" kern="1200" dirty="0"/>
            <a:t>Est-ce conforme à la vérité ?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fr-FR" sz="3100" b="1" kern="1200" dirty="0"/>
            <a:t>Est-ce loyal de part et d’autre ?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fr-FR" sz="3100" b="1" kern="1200" dirty="0"/>
            <a:t>Est-ce susceptible de stimuler la bonne volonté et de renforcer l’amitié ?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fr-FR" sz="3100" b="1" kern="1200" dirty="0"/>
            <a:t>Est-ce bénéfique à tous les intéressés ?</a:t>
          </a:r>
          <a:endParaRPr lang="en-US" sz="3100" kern="1200" dirty="0"/>
        </a:p>
      </dsp:txBody>
      <dsp:txXfrm>
        <a:off x="0" y="1568347"/>
        <a:ext cx="11506199" cy="2442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2/16/26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l.com/?utm_campaign=product&amp;utm_source=web_translator&amp;utm_medium=web&amp;utm_content=copy_free_translatio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62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Autonomes – très variables</a:t>
            </a:r>
          </a:p>
          <a:p>
            <a:r>
              <a:rPr lang="fr-CA" dirty="0"/>
              <a:t>Modèles – « traditionnels », satellites, passeports, basés sur l'impact, la cause ou l'intérêt</a:t>
            </a:r>
          </a:p>
          <a:p>
            <a:r>
              <a:rPr lang="fr-CA" dirty="0"/>
              <a:t>Format des réunions </a:t>
            </a:r>
          </a:p>
          <a:p>
            <a:r>
              <a:rPr lang="fr-CA" dirty="0"/>
              <a:t>En personne, virtuelles, hybrides (locales ou mondiales), formelles ou informelles, hebdomadaires ou moins fréquentes, pouvant inclure ou non un repas</a:t>
            </a:r>
          </a:p>
          <a:p>
            <a:r>
              <a:rPr lang="fr-CA" dirty="0"/>
              <a:t>En général, les clubs ont...</a:t>
            </a:r>
          </a:p>
          <a:p>
            <a:r>
              <a:rPr lang="fr-CA" dirty="0"/>
              <a:t>Élections annuelles :</a:t>
            </a:r>
          </a:p>
          <a:p>
            <a:r>
              <a:rPr lang="fr-CA" dirty="0"/>
              <a:t>président, vice-président, secrétaire, trésorier, membres du conseil d'administration – et autres rôles. La continuité et les objectifs triennaux sont essentiels.</a:t>
            </a:r>
          </a:p>
          <a:p>
            <a:r>
              <a:rPr lang="fr-CA" dirty="0"/>
              <a:t>Comités ou équipes de projet pour le service (communauté locale et internationale), la jeunesse, la collecte de fonds, l'adhésion, l'image publique, les activités sociales, le club/les programmes...</a:t>
            </a:r>
          </a:p>
          <a:p>
            <a:r>
              <a:rPr lang="fr-CA" dirty="0"/>
              <a:t>Application logicielle du club (</a:t>
            </a:r>
            <a:r>
              <a:rPr lang="fr-CA" dirty="0" err="1"/>
              <a:t>ClubRunner</a:t>
            </a:r>
            <a:r>
              <a:rPr lang="fr-CA" dirty="0"/>
              <a:t> ou </a:t>
            </a:r>
            <a:r>
              <a:rPr lang="fr-CA" dirty="0" err="1"/>
              <a:t>DACdb</a:t>
            </a:r>
            <a:r>
              <a:rPr lang="fr-CA" dirty="0"/>
              <a:t>) pour gérer les informations et améliorer la communication.</a:t>
            </a:r>
          </a:p>
          <a:p>
            <a:r>
              <a:rPr lang="fr-CA" dirty="0"/>
              <a:t>Cotisations – généralement payées une fois par mois ou deux fois par an ; comprennent la part du district et du RI ; peuvent inclure les repas et la contribution à la Fondation.</a:t>
            </a:r>
          </a:p>
          <a:p>
            <a:br>
              <a:rPr lang="fr-CA" dirty="0"/>
            </a:br>
            <a:endParaRPr lang="fr-CA" dirty="0"/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64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11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36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91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>
                <a:highlight>
                  <a:srgbClr val="EDEEEF"/>
                </a:highlight>
              </a:rPr>
              <a:t>Photo 1 (à l'extrême gauche) : Des bénévoles des Rotary clubs américains se sont joints aux membres du Rotary club de Bahia de </a:t>
            </a:r>
            <a:r>
              <a:rPr lang="fr-CA" dirty="0" err="1">
                <a:highlight>
                  <a:srgbClr val="EDEEEF"/>
                </a:highlight>
              </a:rPr>
              <a:t>Jaltemba</a:t>
            </a:r>
            <a:r>
              <a:rPr lang="fr-CA" dirty="0">
                <a:highlight>
                  <a:srgbClr val="EDEEEF"/>
                </a:highlight>
              </a:rPr>
              <a:t>-La </a:t>
            </a:r>
            <a:r>
              <a:rPr lang="fr-CA" dirty="0" err="1">
                <a:highlight>
                  <a:srgbClr val="EDEEEF"/>
                </a:highlight>
              </a:rPr>
              <a:t>Penita</a:t>
            </a:r>
            <a:r>
              <a:rPr lang="fr-CA" dirty="0">
                <a:highlight>
                  <a:srgbClr val="EDEEEF"/>
                </a:highlight>
              </a:rPr>
              <a:t>, à des lycéens et à leurs parents pour rénover pendant une semaine l'Escuela </a:t>
            </a:r>
            <a:r>
              <a:rPr lang="fr-CA" dirty="0" err="1">
                <a:highlight>
                  <a:srgbClr val="EDEEEF"/>
                </a:highlight>
              </a:rPr>
              <a:t>Preparatoria</a:t>
            </a:r>
            <a:r>
              <a:rPr lang="fr-CA" dirty="0">
                <a:highlight>
                  <a:srgbClr val="EDEEEF"/>
                </a:highlight>
              </a:rPr>
              <a:t> 20 de Novembre à Las </a:t>
            </a:r>
            <a:r>
              <a:rPr lang="fr-CA" dirty="0" err="1">
                <a:highlight>
                  <a:srgbClr val="EDEEEF"/>
                </a:highlight>
              </a:rPr>
              <a:t>Varas</a:t>
            </a:r>
            <a:r>
              <a:rPr lang="fr-CA" dirty="0">
                <a:highlight>
                  <a:srgbClr val="EDEEEF"/>
                </a:highlight>
              </a:rPr>
              <a:t>, au Mexique. Cette action a été organisée par les Rotary clubs de Berkeley (Californie, États-Unis) et de Bahia de </a:t>
            </a:r>
            <a:r>
              <a:rPr lang="fr-CA" dirty="0" err="1">
                <a:highlight>
                  <a:srgbClr val="EDEEEF"/>
                </a:highlight>
              </a:rPr>
              <a:t>Jaltemba</a:t>
            </a:r>
            <a:r>
              <a:rPr lang="fr-CA" dirty="0">
                <a:highlight>
                  <a:srgbClr val="EDEEEF"/>
                </a:highlight>
              </a:rPr>
              <a:t>-La </a:t>
            </a:r>
            <a:r>
              <a:rPr lang="fr-CA" dirty="0" err="1">
                <a:highlight>
                  <a:srgbClr val="EDEEEF"/>
                </a:highlight>
              </a:rPr>
              <a:t>Penita</a:t>
            </a:r>
            <a:r>
              <a:rPr lang="fr-CA" dirty="0">
                <a:highlight>
                  <a:srgbClr val="EDEEEF"/>
                </a:highlight>
              </a:rPr>
              <a:t> (Nayarit, Mexique).</a:t>
            </a:r>
          </a:p>
          <a:p>
            <a:br>
              <a:rPr lang="fr-CA" dirty="0">
                <a:highlight>
                  <a:srgbClr val="EDEEEF"/>
                </a:highlight>
              </a:rPr>
            </a:br>
            <a:endParaRPr lang="fr-CA" dirty="0">
              <a:highlight>
                <a:srgbClr val="EDEEEF"/>
              </a:highlight>
            </a:endParaRPr>
          </a:p>
          <a:p>
            <a:endParaRPr lang="en-US" b="0" i="0" dirty="0">
              <a:solidFill>
                <a:srgbClr val="39424A"/>
              </a:solidFill>
              <a:effectLst/>
              <a:highlight>
                <a:srgbClr val="EDEEEF"/>
              </a:highlight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Picture 2 (right side): Rotarian Chi Soo Shin (second from right) chats with students while picking lettuce in the greenhouse at </a:t>
            </a:r>
            <a:r>
              <a:rPr lang="en-US" b="0" i="0" dirty="0" err="1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Andong</a:t>
            </a:r>
            <a:r>
              <a:rPr lang="en-US" b="0" i="0" dirty="0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 Young-</a:t>
            </a:r>
            <a:r>
              <a:rPr lang="en-US" b="0" i="0" dirty="0" err="1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Myeong</a:t>
            </a:r>
            <a:r>
              <a:rPr lang="en-US" b="0" i="0" dirty="0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 Special Education School in </a:t>
            </a:r>
            <a:r>
              <a:rPr lang="en-US" b="0" i="0" dirty="0" err="1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Andong</a:t>
            </a:r>
            <a:r>
              <a:rPr lang="en-US" b="0" i="0" dirty="0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, Korea. 26 August 2014. As part of a global grant project, the Rotary Club of </a:t>
            </a:r>
            <a:r>
              <a:rPr lang="en-US" b="0" i="0" dirty="0" err="1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Andong</a:t>
            </a:r>
            <a:r>
              <a:rPr lang="en-US" b="0" i="0" dirty="0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-Central, </a:t>
            </a:r>
            <a:r>
              <a:rPr lang="en-US" b="0" i="0" dirty="0" err="1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Andong</a:t>
            </a:r>
            <a:r>
              <a:rPr lang="en-US" b="0" i="0" dirty="0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, Korea, provided </a:t>
            </a:r>
            <a:r>
              <a:rPr lang="en-US" b="0" i="0" dirty="0" err="1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Andong</a:t>
            </a:r>
            <a:r>
              <a:rPr lang="en-US" b="0" i="0" dirty="0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 Young-</a:t>
            </a:r>
            <a:r>
              <a:rPr lang="en-US" b="0" i="0" dirty="0" err="1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Myeong</a:t>
            </a:r>
            <a:r>
              <a:rPr lang="en-US" b="0" i="0" dirty="0">
                <a:solidFill>
                  <a:srgbClr val="39424A"/>
                </a:solidFill>
                <a:effectLst/>
                <a:highlight>
                  <a:srgbClr val="EDEEEF"/>
                </a:highlight>
                <a:latin typeface="Open Sans" panose="020B0606030504020204" pitchFamily="34" charset="0"/>
              </a:rPr>
              <a:t> Special Education School with horticultural facilities and a vocational training program for students with intellectual disabilities, autism, and emotional disabilities.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78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000" dirty="0"/>
              <a:t>-Augmenter notre impact</a:t>
            </a:r>
          </a:p>
          <a:p>
            <a:r>
              <a:rPr lang="fr-CA" dirty="0"/>
              <a:t>-Étendre notre portée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-renforcer l'engagement des participants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-accroître notre capacité d'adaptation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05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Fondé en 1905 par l'avocat Paul Harris à Chicago </a:t>
            </a:r>
          </a:p>
          <a:p>
            <a:r>
              <a:rPr lang="fr-CA" dirty="0"/>
              <a:t>Harris et trois amis issus de milieux divers se sont « relayés » entre les bureaux. L'organisation s'est développée grâce à des ajouts non concurrentiels (« classifications ») et de nouveaux clubs ont vu le jour à travers les États-Unis. Leurs objectifs initiaux étaient l'amitié et le réseautage. Le Rotary était une organisation non gouvernementale, non religieuse et ouverte à tous. </a:t>
            </a:r>
          </a:p>
          <a:p>
            <a:r>
              <a:rPr lang="fr-CA" dirty="0"/>
              <a:t>(Après discussion en 1910) Nations Unies – Le RI détient le statut consultatif le plus élevé accordé à une organisation non gouvernementale par le Conseil économique et social des Nations Unies.</a:t>
            </a:r>
          </a:p>
          <a:p>
            <a:br>
              <a:rPr lang="fr-CA" dirty="0"/>
            </a:br>
            <a:endParaRPr lang="fr-CA" dirty="0"/>
          </a:p>
          <a:p>
            <a:br>
              <a:rPr lang="fr-CA" dirty="0"/>
            </a:br>
            <a:endParaRPr lang="fr-CA" dirty="0"/>
          </a:p>
          <a:p>
            <a:r>
              <a:rPr lang="fr-CA" i="1" dirty="0"/>
              <a:t>Traduit avec </a:t>
            </a:r>
            <a:r>
              <a:rPr lang="fr-CA" i="1" dirty="0">
                <a:hlinkClick r:id="rId3"/>
              </a:rPr>
              <a:t>DeepL.com</a:t>
            </a:r>
            <a:r>
              <a:rPr lang="fr-CA" i="1" dirty="0"/>
              <a:t> (version gratuite)</a:t>
            </a:r>
            <a:endParaRPr lang="fr-CA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14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87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CA" sz="1800" b="1" dirty="0"/>
              <a:t>Service au club Vise à renforcer les clubs. Un club prospère repose sur des relations solides et un plan actif de développement de l'</a:t>
            </a:r>
            <a:r>
              <a:rPr lang="fr-CA" sz="1800" b="1" dirty="0" err="1"/>
              <a:t>effectif.Service</a:t>
            </a:r>
            <a:r>
              <a:rPr lang="fr-CA" sz="1800" b="1" dirty="0"/>
              <a:t> professionnel Invite tous les membres à travailler avec intégrité et à mettre leur expertise au service des problèmes et des besoins de la </a:t>
            </a:r>
            <a:r>
              <a:rPr lang="fr-CA" sz="1800" b="1" dirty="0" err="1"/>
              <a:t>société.Service</a:t>
            </a:r>
            <a:r>
              <a:rPr lang="fr-CA" sz="1800" b="1" dirty="0"/>
              <a:t> communautaire Encourage chaque membre à trouver des moyens d'améliorer la qualité de vie des personnes dans leur communauté et à servir l'intérêt public. Action internationale Reconnaît l'importance de responsabiliser les jeunes et les jeunes professionnels grâce à des programmes de développement du leadership tels que l'Interact, les Rotary </a:t>
            </a:r>
            <a:r>
              <a:rPr lang="fr-CA" sz="1800" b="1" dirty="0" err="1"/>
              <a:t>Youth</a:t>
            </a:r>
            <a:r>
              <a:rPr lang="fr-CA" sz="1800" b="1" dirty="0"/>
              <a:t> Leadership Awards, le Rotary </a:t>
            </a:r>
            <a:r>
              <a:rPr lang="fr-CA" sz="1800" b="1" dirty="0" err="1"/>
              <a:t>Youth</a:t>
            </a:r>
            <a:r>
              <a:rPr lang="fr-CA" sz="1800" b="1" dirty="0"/>
              <a:t> Exchange et le New </a:t>
            </a:r>
            <a:r>
              <a:rPr lang="fr-CA" sz="1800" b="1" dirty="0" err="1"/>
              <a:t>Generations</a:t>
            </a:r>
            <a:r>
              <a:rPr lang="fr-CA" sz="1800" b="1" dirty="0"/>
              <a:t> Service </a:t>
            </a:r>
            <a:r>
              <a:rPr lang="fr-CA" sz="1800" b="1" dirty="0" err="1"/>
              <a:t>Exchange.Illustre</a:t>
            </a:r>
            <a:r>
              <a:rPr lang="fr-CA" sz="1800" b="1" dirty="0"/>
              <a:t> notre rayonnement mondial dans la promotion de la paix et de la compréhension. Nous soutenons cette voie en parrainant ou en participant bénévolement à des projets internationaux, en utilisant l'expertise des membres locaux pour établir des partenariats à long terme pour des projets durables, en recherchant des partenaires de service à l'étranger, </a:t>
            </a:r>
            <a:r>
              <a:rPr lang="fr-CA" sz="1800" b="1" dirty="0" err="1"/>
              <a:t>etc.Service</a:t>
            </a:r>
            <a:r>
              <a:rPr lang="fr-CA" sz="1800" b="1" dirty="0"/>
              <a:t> à la jeunesse Reconnaît l'importance de responsabiliser les jeunes et les jeunes professionnels grâce à des programmes de développement du leadership tels que l'Interact, les Rotary </a:t>
            </a:r>
            <a:r>
              <a:rPr lang="fr-CA" sz="1800" b="1" dirty="0" err="1"/>
              <a:t>Youth</a:t>
            </a:r>
            <a:r>
              <a:rPr lang="fr-CA" sz="1800" b="1" dirty="0"/>
              <a:t> Leadership Awards, le Rotary </a:t>
            </a:r>
            <a:r>
              <a:rPr lang="fr-CA" sz="1800" b="1" dirty="0" err="1"/>
              <a:t>Youth</a:t>
            </a:r>
            <a:r>
              <a:rPr lang="fr-CA" sz="1800" b="1" dirty="0"/>
              <a:t> Exchange et le New </a:t>
            </a:r>
            <a:r>
              <a:rPr lang="fr-CA" sz="1800" b="1" dirty="0" err="1"/>
              <a:t>Generations</a:t>
            </a:r>
            <a:r>
              <a:rPr lang="fr-CA" sz="1800" b="1" dirty="0"/>
              <a:t> Service Exchange.</a:t>
            </a:r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276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20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CA" altLang="en-US" sz="1200" dirty="0"/>
              <a:t>Organisme caritatif public très bien noté, doté de son propre conseil d'administration.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CA" altLang="en-US" sz="1200" dirty="0"/>
              <a:t>Aide les membres du Rotary à promouvoir la compréhension, la bonne volonté et la paix dans le monde en améliorant la santé, en offrant une éducation de qualité, en améliorant l'environnement et en réduisant la pauvreté.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CA" altLang="en-US" sz="1200" dirty="0"/>
              <a:t>Depuis 1917, plus de 4 milliards de dollars ont été versés à des projets durables qui changent des vies.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CA" altLang="en-US" sz="1200" dirty="0"/>
              <a:t>Fonds annuel, fonds de dotation, fonds PolioPlus.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CA" altLang="en-US" sz="1200" dirty="0"/>
              <a:t>PolioPlus, centres pour la paix et programmes de bourses d'études/d'échanges de jeunes.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CA" altLang="en-US" sz="1200" dirty="0"/>
              <a:t>Subventions : district, intervention en cas de catastrophe, mondiale, programmes à grande échelle.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CA" altLang="en-US" sz="1200" dirty="0"/>
              <a:t>Les Rotariens sont encouragés à faire de la Fondation Rotary leur organisme caritatif de prédilection. Il est facile d'y verser des contributions régulières ou des dons spéciaux.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CA" altLang="en-US" sz="1200" dirty="0"/>
              <a:t>Une partie de votre don revient à votre district.</a:t>
            </a:r>
            <a:endParaRPr lang="en-US" alt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11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3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5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312367"/>
            <a:ext cx="12192000" cy="2202779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46" y="485047"/>
            <a:ext cx="2609627" cy="2619982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Option de page titre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564427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à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l'action</a:t>
            </a:r>
            <a:b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Bienvenue au Rotary !</a:t>
            </a:r>
          </a:p>
        </p:txBody>
      </p:sp>
      <p:sp>
        <p:nvSpPr>
          <p:cNvPr id="13" name="Subtitle 14">
            <a:extLst>
              <a:ext uri="{FF2B5EF4-FFF2-40B4-BE49-F238E27FC236}">
                <a16:creationId xmlns:a16="http://schemas.microsoft.com/office/drawing/2014/main" id="{002C0903-D219-114B-950B-117984639F4E}"/>
              </a:ext>
            </a:extLst>
          </p:cNvPr>
          <p:cNvSpPr txBox="1">
            <a:spLocks/>
          </p:cNvSpPr>
          <p:nvPr/>
        </p:nvSpPr>
        <p:spPr>
          <a:xfrm>
            <a:off x="0" y="4878149"/>
            <a:ext cx="12192000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5DAA"/>
                </a:solidFill>
              </a:rPr>
              <a:t>Zones 28 &amp; 32 | Orientation des nouveaux membres</a:t>
            </a:r>
          </a:p>
        </p:txBody>
      </p:sp>
      <p:pic>
        <p:nvPicPr>
          <p:cNvPr id="2" name="Picture 1" descr="A black background with white text">
            <a:extLst>
              <a:ext uri="{FF2B5EF4-FFF2-40B4-BE49-F238E27FC236}">
                <a16:creationId xmlns:a16="http://schemas.microsoft.com/office/drawing/2014/main" id="{96FF9032-F4A2-A955-1942-F8F196773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1" y="5385773"/>
            <a:ext cx="3771923" cy="2051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6B489-0C45-53D2-7387-0A0FC27F1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anchor="b">
            <a:normAutofit/>
          </a:bodyPr>
          <a:lstStyle/>
          <a:p>
            <a:r>
              <a:rPr lang="en-US" dirty="0"/>
              <a:t>Le </a:t>
            </a:r>
            <a:r>
              <a:rPr lang="en-US" dirty="0" err="1"/>
              <a:t>Critère</a:t>
            </a:r>
            <a:r>
              <a:rPr lang="en-US" dirty="0"/>
              <a:t> des quatre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FE45-A843-82BE-19B9-582FDE3EF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7A94E25-127B-4C48-AF96-44BA7B823777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46546C2-306B-AA64-D384-6E86F163E1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24262"/>
              </p:ext>
            </p:extLst>
          </p:nvPr>
        </p:nvGraphicFramePr>
        <p:xfrm>
          <a:off x="380999" y="2142067"/>
          <a:ext cx="11506199" cy="4034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5423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CD09-CD26-D047-974D-11A04D762D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42937" y="0"/>
            <a:ext cx="5849063" cy="6858000"/>
          </a:xfrm>
          <a:solidFill>
            <a:srgbClr val="005DAA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8249F-FCC6-9F43-B1FB-6B693FBA7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38950" y="1828800"/>
            <a:ext cx="5019221" cy="2364664"/>
          </a:xfrm>
        </p:spPr>
        <p:txBody>
          <a:bodyPr/>
          <a:lstStyle/>
          <a:p>
            <a:pPr algn="ctr"/>
            <a:r>
              <a:rPr lang="en-US" dirty="0"/>
              <a:t>Les 4 </a:t>
            </a:r>
            <a:r>
              <a:rPr lang="en-US" dirty="0" err="1"/>
              <a:t>objectifs</a:t>
            </a:r>
            <a:r>
              <a:rPr lang="en-US" dirty="0"/>
              <a:t> du Rotary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B3D41-48FF-074E-BE1D-376D892E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8" name="Picture 27" descr="A black background with white text">
            <a:extLst>
              <a:ext uri="{FF2B5EF4-FFF2-40B4-BE49-F238E27FC236}">
                <a16:creationId xmlns:a16="http://schemas.microsoft.com/office/drawing/2014/main" id="{B3CC93CF-2FFD-0454-5C65-C5C5170B3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36" y="5412150"/>
            <a:ext cx="3771923" cy="20519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0C6CD71-87C2-A020-A328-0F66292444A8}"/>
              </a:ext>
            </a:extLst>
          </p:cNvPr>
          <p:cNvSpPr txBox="1"/>
          <p:nvPr/>
        </p:nvSpPr>
        <p:spPr>
          <a:xfrm>
            <a:off x="99880" y="1228397"/>
            <a:ext cx="624305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endParaRPr lang="en-US" sz="2000" b="0" i="0" dirty="0">
              <a:solidFill>
                <a:srgbClr val="17458F"/>
              </a:solidFill>
              <a:effectLst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fr-FR" sz="2400" dirty="0"/>
              <a:t>Le développement de relations amicales comme occasion de servir.</a:t>
            </a:r>
            <a:endParaRPr lang="en-CA" sz="2400" dirty="0"/>
          </a:p>
          <a:p>
            <a:pPr marL="457200" lvl="0" indent="-457200">
              <a:buFont typeface="+mj-lt"/>
              <a:buAutoNum type="arabicPeriod"/>
            </a:pPr>
            <a:r>
              <a:rPr lang="fr-FR" sz="2400" dirty="0"/>
              <a:t>L’observation de règles de haute probité dans l’exercice de toute profession.</a:t>
            </a:r>
            <a:endParaRPr lang="en-CA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/>
              <a:t>Reconnaître la dignité de toute occupation utile et promouvoir l’éthique professionnelle.</a:t>
            </a:r>
            <a:endParaRPr lang="en-CA" sz="2400" dirty="0"/>
          </a:p>
          <a:p>
            <a:pPr marL="457200" lvl="0" indent="-457200">
              <a:buFont typeface="+mj-lt"/>
              <a:buAutoNum type="arabicPeriod"/>
            </a:pPr>
            <a:r>
              <a:rPr lang="fr-FR" sz="2400" dirty="0"/>
              <a:t>L’application de l'</a:t>
            </a:r>
            <a:r>
              <a:rPr lang="fr-FR" sz="2400" b="1" dirty="0"/>
              <a:t>idéal de servir par chaque Rotarien. Mettre cet idéal en pratique dans la vie privée, professionnelle et publique. </a:t>
            </a:r>
            <a:endParaRPr lang="en-CA" sz="2400" dirty="0"/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La propagation de l’entente, de la bonne volonté et de la paix.</a:t>
            </a:r>
            <a:r>
              <a:rPr lang="en-CA" sz="2400" dirty="0"/>
              <a:t> 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645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199727F-66CF-0CE6-2FC2-6015285A2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43" y="2493962"/>
            <a:ext cx="4594051" cy="396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5 avenues de service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A black background with blue text  Description automatically generated">
            <a:extLst>
              <a:ext uri="{FF2B5EF4-FFF2-40B4-BE49-F238E27FC236}">
                <a16:creationId xmlns:a16="http://schemas.microsoft.com/office/drawing/2014/main" id="{458AB742-B6EE-DD0D-1E57-35D4491C8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49" y="5591786"/>
            <a:ext cx="3204251" cy="1743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BFC2E9-F86A-D5EF-0A62-EE7C468096EA}"/>
              </a:ext>
            </a:extLst>
          </p:cNvPr>
          <p:cNvSpPr txBox="1"/>
          <p:nvPr/>
        </p:nvSpPr>
        <p:spPr>
          <a:xfrm>
            <a:off x="118533" y="1540043"/>
            <a:ext cx="12073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17458F"/>
                </a:solidFill>
                <a:effectLst/>
                <a:latin typeface="+mj-lt"/>
              </a:rPr>
              <a:t>Nous canalisons notre engagement au service chez nous et à l'étranger à travers cinq avenues de service, qui sont le fondement de l'activité du club :</a:t>
            </a:r>
          </a:p>
          <a:p>
            <a:endParaRPr lang="en-US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5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7 axes stratégiques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A black background with blue text  Description automatically generated">
            <a:extLst>
              <a:ext uri="{FF2B5EF4-FFF2-40B4-BE49-F238E27FC236}">
                <a16:creationId xmlns:a16="http://schemas.microsoft.com/office/drawing/2014/main" id="{458AB742-B6EE-DD0D-1E57-35D4491C8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49" y="5591786"/>
            <a:ext cx="3204251" cy="1743112"/>
          </a:xfrm>
          <a:prstGeom prst="rect">
            <a:avLst/>
          </a:prstGeom>
        </p:spPr>
      </p:pic>
      <p:pic>
        <p:nvPicPr>
          <p:cNvPr id="13314" name="Picture 2" descr="Seven Areas of Focus | Rotary Club of Ann Arbor North">
            <a:extLst>
              <a:ext uri="{FF2B5EF4-FFF2-40B4-BE49-F238E27FC236}">
                <a16:creationId xmlns:a16="http://schemas.microsoft.com/office/drawing/2014/main" id="{7490DAA1-4B08-CCED-8EF5-465D6376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69" y="1763469"/>
            <a:ext cx="7767845" cy="469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6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L’engagement du Rotary envers la </a:t>
            </a:r>
            <a:r>
              <a:rPr lang="en-US" dirty="0" err="1"/>
              <a:t>dei</a:t>
            </a: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AEBFF66-59B5-400E-91A1-23E044CC7ED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199048" y="1884445"/>
            <a:ext cx="7691058" cy="4737286"/>
          </a:xfrm>
        </p:spPr>
        <p:txBody>
          <a:bodyPr>
            <a:normAutofit/>
          </a:bodyPr>
          <a:lstStyle/>
          <a:p>
            <a:r>
              <a:rPr lang="en-US" altLang="en-US" sz="3600" cap="none" dirty="0">
                <a:solidFill>
                  <a:srgbClr val="17458F"/>
                </a:solidFill>
              </a:rPr>
              <a:t>Conformément à notre valeur d’intégrité, nous nous engageons à être honnêtes et transparents sur notre parcours DEI en tant qu’organisation, et à continuer d’apprendre et de nous améliorer.</a:t>
            </a:r>
            <a:endParaRPr lang="en-CA" altLang="en-US" sz="3600" cap="none" dirty="0">
              <a:solidFill>
                <a:srgbClr val="17458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 descr="A black background with blue text  Description automatically generated">
            <a:extLst>
              <a:ext uri="{FF2B5EF4-FFF2-40B4-BE49-F238E27FC236}">
                <a16:creationId xmlns:a16="http://schemas.microsoft.com/office/drawing/2014/main" id="{458AB742-B6EE-DD0D-1E57-35D4491C8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49" y="5591786"/>
            <a:ext cx="3204251" cy="1743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575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070C20-D3E7-4BD1-9EDF-79D6C3409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82894"/>
            <a:ext cx="11698705" cy="1540042"/>
          </a:xfrm>
        </p:spPr>
        <p:txBody>
          <a:bodyPr>
            <a:normAutofit/>
          </a:bodyPr>
          <a:lstStyle/>
          <a:p>
            <a:pPr lvl="0"/>
            <a:r>
              <a:rPr lang="en-CA" alt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À propos de la structure du Rotary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6DE21-7814-607C-8525-615A8E68C249}"/>
              </a:ext>
            </a:extLst>
          </p:cNvPr>
          <p:cNvSpPr txBox="1"/>
          <p:nvPr/>
        </p:nvSpPr>
        <p:spPr>
          <a:xfrm>
            <a:off x="170576" y="1777843"/>
            <a:ext cx="749104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solidFill>
                  <a:schemeClr val="accent1">
                    <a:lumMod val="50000"/>
                  </a:schemeClr>
                </a:solidFill>
              </a:rPr>
              <a:t>Rotary International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solidFill>
                  <a:schemeClr val="accent1">
                    <a:lumMod val="50000"/>
                  </a:schemeClr>
                </a:solidFill>
              </a:rPr>
              <a:t>Siège à Chicago avec du personnel dans six bureaux à travers le monde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solidFill>
                  <a:schemeClr val="accent1">
                    <a:lumMod val="50000"/>
                  </a:schemeClr>
                </a:solidFill>
              </a:rPr>
              <a:t>Président actuel – Francesco Arezzo (Italie)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solidFill>
                  <a:schemeClr val="accent1">
                    <a:lumMod val="50000"/>
                  </a:schemeClr>
                </a:solidFill>
              </a:rPr>
              <a:t>Convention annuelle et autres événements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solidFill>
                  <a:schemeClr val="accent1">
                    <a:lumMod val="50000"/>
                  </a:schemeClr>
                </a:solidFill>
              </a:rPr>
              <a:t>Géré par John Hewko, Secrétaire général (« CEC »)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solidFill>
                  <a:schemeClr val="accent1">
                    <a:lumMod val="50000"/>
                  </a:schemeClr>
                </a:solidFill>
              </a:rPr>
              <a:t>Dirigé par un conseil de 17 administrateurs (2 ans) + Prés./Prés. élu (1 an) + Secrétaire général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solidFill>
                  <a:schemeClr val="accent1">
                    <a:lumMod val="50000"/>
                  </a:schemeClr>
                </a:solidFill>
              </a:rPr>
              <a:t>Zones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solidFill>
                  <a:schemeClr val="accent1">
                    <a:lumMod val="50000"/>
                  </a:schemeClr>
                </a:solidFill>
              </a:rPr>
              <a:t>34 Zones dans le monde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solidFill>
                  <a:schemeClr val="accent1">
                    <a:lumMod val="50000"/>
                  </a:schemeClr>
                </a:solidFill>
              </a:rPr>
              <a:t>Les paires choisissent 17 administrateurs et soutiennent la formation des dirigeants de district</a:t>
            </a:r>
          </a:p>
          <a:p>
            <a:pPr marL="1657350" lvl="3" indent="-28575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solidFill>
                  <a:schemeClr val="accent1">
                    <a:lumMod val="50000"/>
                  </a:schemeClr>
                </a:solidFill>
              </a:rPr>
              <a:t>Zones 28 &amp; 32 – 4 pays et 40 districts</a:t>
            </a:r>
          </a:p>
          <a:p>
            <a:pPr marL="1657350" lvl="3" indent="-28575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solidFill>
                  <a:schemeClr val="accent1">
                    <a:lumMod val="50000"/>
                  </a:schemeClr>
                </a:solidFill>
              </a:rPr>
              <a:t>Administrateur actuel – </a:t>
            </a:r>
            <a:r>
              <a:rPr lang="en-CA" dirty="0">
                <a:solidFill>
                  <a:schemeClr val="accent1">
                    <a:lumMod val="50000"/>
                  </a:schemeClr>
                </a:solidFill>
              </a:rPr>
              <a:t>Chris Etienne, Michigan</a:t>
            </a:r>
            <a:endParaRPr lang="en-CA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  <a:defRPr/>
            </a:pPr>
            <a:r>
              <a:rPr lang="en-CA" sz="2000" dirty="0">
                <a:solidFill>
                  <a:schemeClr val="accent1">
                    <a:lumMod val="50000"/>
                  </a:schemeClr>
                </a:solidFill>
              </a:rPr>
              <a:t>Prochain – </a:t>
            </a:r>
            <a:r>
              <a:rPr lang="en-CA" dirty="0">
                <a:solidFill>
                  <a:schemeClr val="accent1">
                    <a:lumMod val="50000"/>
                  </a:schemeClr>
                </a:solidFill>
              </a:rPr>
              <a:t>Marty Helman, Maine</a:t>
            </a:r>
            <a:endParaRPr lang="en-CA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524DA33-6C58-670F-9632-E9A0587E4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6" y="5022771"/>
            <a:ext cx="1613140" cy="203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3F837F1-0EF1-7C18-6123-76E959317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497" y="1517996"/>
            <a:ext cx="4425428" cy="241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53FD783-61B0-8C24-50BD-2820B7D14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345" y="4071173"/>
            <a:ext cx="2419580" cy="190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12BE3D5-C3FB-6442-0FE7-AEF71025F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497" y="4072117"/>
            <a:ext cx="1805714" cy="19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black background with white text">
            <a:extLst>
              <a:ext uri="{FF2B5EF4-FFF2-40B4-BE49-F238E27FC236}">
                <a16:creationId xmlns:a16="http://schemas.microsoft.com/office/drawing/2014/main" id="{EF055123-D92E-93BC-4FA3-54DFC0026F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36" y="5412150"/>
            <a:ext cx="3771923" cy="2051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CD06F-242B-E6DB-A16D-13A765F90B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1393" y="5551028"/>
            <a:ext cx="1042037" cy="13911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0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070C20-D3E7-4BD1-9EDF-79D6C3409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"/>
            <a:ext cx="11698705" cy="1540042"/>
          </a:xfrm>
        </p:spPr>
        <p:txBody>
          <a:bodyPr>
            <a:normAutofit/>
          </a:bodyPr>
          <a:lstStyle/>
          <a:p>
            <a:pPr lvl="0"/>
            <a:r>
              <a:rPr lang="en-CA" alt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districts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6DE21-7814-607C-8525-615A8E68C249}"/>
              </a:ext>
            </a:extLst>
          </p:cNvPr>
          <p:cNvSpPr txBox="1"/>
          <p:nvPr/>
        </p:nvSpPr>
        <p:spPr>
          <a:xfrm>
            <a:off x="304800" y="1540043"/>
            <a:ext cx="115062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Aider les clubs à prospérer – inspirer et soutenir l'effectif, les programmes jeunesse, les programmes de la Fondation, l'image publique et le développement du leadership – partager les messages du RI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500+ districts dans le monde, chacun dirigé par un gouverneur de district qui sert un an – et un conseil ; 20 dans chacune de nos zones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Les gouverneurs de zone ou adjoints soutiennent généralement de petits groupes de clubs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Financé par les cotisations des membres et l'allocation du RI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La continuité et la fixation d'objectifs sur 3 ans sont essentielles</a:t>
            </a:r>
            <a:endParaRPr lang="en-CA" altLang="en-US" sz="2000" dirty="0"/>
          </a:p>
        </p:txBody>
      </p:sp>
      <p:pic>
        <p:nvPicPr>
          <p:cNvPr id="9" name="Picture 8" descr="A black background with white text">
            <a:extLst>
              <a:ext uri="{FF2B5EF4-FFF2-40B4-BE49-F238E27FC236}">
                <a16:creationId xmlns:a16="http://schemas.microsoft.com/office/drawing/2014/main" id="{10DEA1ED-151B-79A6-0735-96365994C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36" y="5412150"/>
            <a:ext cx="3771923" cy="2051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68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La Fondation Rotary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 descr="A black background with blue text  Description automatically generated">
            <a:extLst>
              <a:ext uri="{FF2B5EF4-FFF2-40B4-BE49-F238E27FC236}">
                <a16:creationId xmlns:a16="http://schemas.microsoft.com/office/drawing/2014/main" id="{458AB742-B6EE-DD0D-1E57-35D4491C8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49" y="5591786"/>
            <a:ext cx="3204251" cy="1743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2186C-0129-056E-9329-D5EE54288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975174"/>
            <a:ext cx="8064493" cy="4261723"/>
          </a:xfrm>
          <a:prstGeom prst="rect">
            <a:avLst/>
          </a:prstGeom>
        </p:spPr>
      </p:pic>
      <p:pic>
        <p:nvPicPr>
          <p:cNvPr id="1026" name="Picture 2" descr="November 2022 - This Is Rotary Foundation Month | District 7070">
            <a:extLst>
              <a:ext uri="{FF2B5EF4-FFF2-40B4-BE49-F238E27FC236}">
                <a16:creationId xmlns:a16="http://schemas.microsoft.com/office/drawing/2014/main" id="{ED9346D6-D7FD-B62F-9C34-FD38AB63F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62" y="1802645"/>
            <a:ext cx="3588105" cy="26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94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070C20-D3E7-4BD1-9EDF-79D6C3409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"/>
            <a:ext cx="11698705" cy="1540042"/>
          </a:xfrm>
        </p:spPr>
        <p:txBody>
          <a:bodyPr>
            <a:normAutofit/>
          </a:bodyPr>
          <a:lstStyle/>
          <a:p>
            <a:pPr lvl="0"/>
            <a:r>
              <a:rPr lang="en-CA" alt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Polio Plus</a:t>
            </a:r>
            <a:endParaRPr lang="en-US" dirty="0">
              <a:solidFill>
                <a:srgbClr val="17458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6DE21-7814-607C-8525-615A8E68C249}"/>
              </a:ext>
            </a:extLst>
          </p:cNvPr>
          <p:cNvSpPr txBox="1"/>
          <p:nvPr/>
        </p:nvSpPr>
        <p:spPr>
          <a:xfrm>
            <a:off x="304800" y="1859340"/>
            <a:ext cx="116987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Depuis 1988, le Rotary et nos partenaires (OMS, CDC, UNICEF, la Fondation Bill et Melinda Gates et </a:t>
            </a:r>
            <a:r>
              <a:rPr lang="en-US" altLang="en-US" sz="2400" dirty="0" err="1"/>
              <a:t>autres</a:t>
            </a:r>
            <a:r>
              <a:rPr lang="en-US" altLang="en-US" sz="2400" dirty="0"/>
              <a:t> ont vacciné environ 3 milliards d'enfants contre la polio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Le Rotary a consacré plus de 2,5 milliards $ à l'éradication mondiale de la polio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Seulement deux pays où elle reste endémique – l'Afghanistan et le Pakistan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82E46676-C184-2C7D-ECA0-976833F27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215" y="3974788"/>
            <a:ext cx="3753174" cy="268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gates.jpg">
            <a:extLst>
              <a:ext uri="{FF2B5EF4-FFF2-40B4-BE49-F238E27FC236}">
                <a16:creationId xmlns:a16="http://schemas.microsoft.com/office/drawing/2014/main" id="{F84DBCA3-8DB1-40AD-F8E5-23A4162D6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999" y="3974789"/>
            <a:ext cx="2040163" cy="268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red and yellow sign with white text  Description automatically generated">
            <a:extLst>
              <a:ext uri="{FF2B5EF4-FFF2-40B4-BE49-F238E27FC236}">
                <a16:creationId xmlns:a16="http://schemas.microsoft.com/office/drawing/2014/main" id="{C212FB2E-550B-1F70-4316-0609979DF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68" y="3974787"/>
            <a:ext cx="2114537" cy="2686336"/>
          </a:xfrm>
          <a:prstGeom prst="rect">
            <a:avLst/>
          </a:prstGeom>
        </p:spPr>
      </p:pic>
      <p:pic>
        <p:nvPicPr>
          <p:cNvPr id="7" name="Picture 6" descr="A black background with white text">
            <a:extLst>
              <a:ext uri="{FF2B5EF4-FFF2-40B4-BE49-F238E27FC236}">
                <a16:creationId xmlns:a16="http://schemas.microsoft.com/office/drawing/2014/main" id="{705CE54B-5D4E-1B90-DED5-CAF7AD64C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372" y="5359396"/>
            <a:ext cx="3771923" cy="2051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1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F5CC05-FFE4-A7D0-F0B3-1F306EA9C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136" y="1720178"/>
            <a:ext cx="7893265" cy="571881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Les clubs Rotary, là où l'action se passe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 descr="A black background with blue text  Description automatically generated">
            <a:extLst>
              <a:ext uri="{FF2B5EF4-FFF2-40B4-BE49-F238E27FC236}">
                <a16:creationId xmlns:a16="http://schemas.microsoft.com/office/drawing/2014/main" id="{458AB742-B6EE-DD0D-1E57-35D4491C8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49" y="5591786"/>
            <a:ext cx="3204251" cy="1743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78BA14-F374-A2E0-155E-60E2F965DBA0}"/>
              </a:ext>
            </a:extLst>
          </p:cNvPr>
          <p:cNvSpPr txBox="1"/>
          <p:nvPr/>
        </p:nvSpPr>
        <p:spPr>
          <a:xfrm>
            <a:off x="230980" y="2646817"/>
            <a:ext cx="362664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17458F"/>
                </a:solidFill>
              </a:rPr>
              <a:t>Des groupes de personnes </a:t>
            </a:r>
          </a:p>
          <a:p>
            <a:r>
              <a:rPr lang="en-US" altLang="en-US" sz="2800" b="1" dirty="0">
                <a:solidFill>
                  <a:srgbClr val="17458F"/>
                </a:solidFill>
              </a:rPr>
              <a:t>qui partagent les idéaux de service, </a:t>
            </a:r>
          </a:p>
          <a:p>
            <a:r>
              <a:rPr lang="en-US" altLang="en-US" sz="2800" b="1" dirty="0">
                <a:solidFill>
                  <a:srgbClr val="17458F"/>
                </a:solidFill>
              </a:rPr>
              <a:t>d'amitié, de diversité, d'intégrité, </a:t>
            </a:r>
          </a:p>
          <a:p>
            <a:r>
              <a:rPr lang="en-US" altLang="en-US" sz="2800" b="1" dirty="0">
                <a:solidFill>
                  <a:srgbClr val="17458F"/>
                </a:solidFill>
              </a:rPr>
              <a:t>et de leadership</a:t>
            </a:r>
          </a:p>
          <a:p>
            <a:endParaRPr lang="en-US" altLang="en-US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52275-E683-4E37-3420-CBAD8F435FD4}"/>
              </a:ext>
            </a:extLst>
          </p:cNvPr>
          <p:cNvSpPr txBox="1"/>
          <p:nvPr/>
        </p:nvSpPr>
        <p:spPr>
          <a:xfrm>
            <a:off x="4846881" y="3147107"/>
            <a:ext cx="1138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01599-E449-77CF-750B-733D29947EF9}"/>
              </a:ext>
            </a:extLst>
          </p:cNvPr>
          <p:cNvSpPr txBox="1"/>
          <p:nvPr/>
        </p:nvSpPr>
        <p:spPr>
          <a:xfrm>
            <a:off x="4785173" y="3068569"/>
            <a:ext cx="1310827" cy="307777"/>
          </a:xfrm>
          <a:prstGeom prst="rect">
            <a:avLst/>
          </a:prstGeom>
          <a:solidFill>
            <a:srgbClr val="17458F"/>
          </a:solidFill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bg1"/>
                </a:solidFill>
              </a:rPr>
              <a:t>Autonomes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2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6C75375-C8EB-4734-93C9-E33AFCA934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75715" y="480695"/>
            <a:ext cx="5997752" cy="3501227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altLang="en-US" sz="2800" b="1" dirty="0">
                <a:solidFill>
                  <a:srgbClr val="17458F"/>
                </a:solidFill>
                <a:highlight>
                  <a:srgbClr val="FFFF00"/>
                </a:highlight>
              </a:rPr>
              <a:t>R</a:t>
            </a:r>
            <a:r>
              <a:rPr lang="en-CA" altLang="en-US" sz="2400" b="1" dirty="0">
                <a:solidFill>
                  <a:srgbClr val="17458F"/>
                </a:solidFill>
              </a:rPr>
              <a:t>otary – qu'est-ce que c'est 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CA" altLang="en-US" sz="1400" b="1" dirty="0">
              <a:solidFill>
                <a:srgbClr val="17458F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altLang="en-US" sz="2800" b="1" dirty="0">
                <a:solidFill>
                  <a:srgbClr val="17458F"/>
                </a:solidFill>
                <a:highlight>
                  <a:srgbClr val="FFFF00"/>
                </a:highlight>
              </a:rPr>
              <a:t>O</a:t>
            </a:r>
            <a:r>
              <a:rPr lang="en-CA" altLang="en-US" sz="2400" b="1" dirty="0">
                <a:solidFill>
                  <a:srgbClr val="17458F"/>
                </a:solidFill>
              </a:rPr>
              <a:t>rigine et évolution du Rotary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CA" altLang="en-US" sz="1400" b="1" dirty="0">
              <a:solidFill>
                <a:srgbClr val="17458F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altLang="en-US" sz="2800" b="1" dirty="0">
                <a:solidFill>
                  <a:srgbClr val="17458F"/>
                </a:solidFill>
                <a:highlight>
                  <a:srgbClr val="FFFF00"/>
                </a:highlight>
              </a:rPr>
              <a:t>L</a:t>
            </a:r>
            <a:r>
              <a:rPr lang="en-CA" altLang="en-US" sz="2400" b="1" dirty="0">
                <a:solidFill>
                  <a:srgbClr val="17458F"/>
                </a:solidFill>
              </a:rPr>
              <a:t>es </a:t>
            </a:r>
            <a:r>
              <a:rPr lang="en-CA" altLang="en-US" sz="2400" b="1" dirty="0" err="1">
                <a:solidFill>
                  <a:srgbClr val="17458F"/>
                </a:solidFill>
              </a:rPr>
              <a:t>FONDamentaux</a:t>
            </a:r>
            <a:r>
              <a:rPr lang="en-CA" altLang="en-US" sz="2400" b="1" dirty="0">
                <a:solidFill>
                  <a:srgbClr val="17458F"/>
                </a:solidFill>
              </a:rPr>
              <a:t> </a:t>
            </a:r>
          </a:p>
          <a:p>
            <a:pPr marL="803275" lvl="1" indent="-265113">
              <a:spcBef>
                <a:spcPts val="0"/>
              </a:spcBef>
              <a:spcAft>
                <a:spcPts val="0"/>
              </a:spcAft>
            </a:pPr>
            <a:r>
              <a:rPr lang="en-CA" altLang="en-US" sz="2000" b="1" dirty="0">
                <a:solidFill>
                  <a:srgbClr val="17458F"/>
                </a:solidFill>
              </a:rPr>
              <a:t>Valeurs, Critère des quatre questions, Buts du Rotary, Avenues de service, Axes stratégiques, DEI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CA" altLang="en-US" sz="1400" b="1" dirty="0">
              <a:solidFill>
                <a:srgbClr val="17458F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altLang="en-US" sz="2800" b="1" dirty="0">
                <a:solidFill>
                  <a:srgbClr val="17458F"/>
                </a:solidFill>
                <a:highlight>
                  <a:srgbClr val="FFFF00"/>
                </a:highlight>
              </a:rPr>
              <a:t>À</a:t>
            </a:r>
            <a:r>
              <a:rPr lang="en-CA" altLang="en-US" sz="2400" b="1" dirty="0">
                <a:solidFill>
                  <a:srgbClr val="17458F"/>
                </a:solidFill>
              </a:rPr>
              <a:t> propos de la structure </a:t>
            </a:r>
          </a:p>
          <a:p>
            <a:pPr marL="803275" lvl="2" indent="-265113">
              <a:lnSpc>
                <a:spcPct val="100000"/>
              </a:lnSpc>
              <a:spcBef>
                <a:spcPts val="0"/>
              </a:spcBef>
            </a:pPr>
            <a:r>
              <a:rPr lang="en-CA" altLang="en-US" sz="2000" b="1" dirty="0">
                <a:solidFill>
                  <a:srgbClr val="17458F"/>
                </a:solidFill>
              </a:rPr>
              <a:t>RI, FRF, Zones, Districts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CA" altLang="en-US" sz="1400" b="1" dirty="0">
              <a:solidFill>
                <a:srgbClr val="17458F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altLang="en-US" sz="2800" b="1" dirty="0">
                <a:solidFill>
                  <a:srgbClr val="17458F"/>
                </a:solidFill>
                <a:highlight>
                  <a:srgbClr val="FFFF00"/>
                </a:highlight>
              </a:rPr>
              <a:t>C</a:t>
            </a:r>
            <a:r>
              <a:rPr lang="en-CA" altLang="en-US" sz="2400" b="1" dirty="0">
                <a:solidFill>
                  <a:srgbClr val="17458F"/>
                </a:solidFill>
              </a:rPr>
              <a:t>lubs Rotary – Structure et activités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CA" altLang="en-US" sz="1400" b="1" dirty="0">
              <a:solidFill>
                <a:srgbClr val="17458F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altLang="en-US" sz="2800" b="1" dirty="0">
                <a:solidFill>
                  <a:srgbClr val="17458F"/>
                </a:solidFill>
                <a:highlight>
                  <a:srgbClr val="FFFF00"/>
                </a:highlight>
              </a:rPr>
              <a:t>V</a:t>
            </a:r>
            <a:r>
              <a:rPr lang="en-CA" altLang="en-US" sz="2400" b="1" dirty="0">
                <a:solidFill>
                  <a:srgbClr val="17458F"/>
                </a:solidFill>
              </a:rPr>
              <a:t>os opportunités et attentes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8BDA7B-C6EA-427E-97F1-6FA2E1167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ORDRE DU JOUR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E897E4C-1BAC-400D-90F7-356FC65D6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5465233" cy="1975764"/>
          </a:xfrm>
        </p:spPr>
        <p:txBody>
          <a:bodyPr/>
          <a:lstStyle/>
          <a:p>
            <a:r>
              <a:rPr lang="en-US" dirty="0"/>
              <a:t>Ce que nous allons couvrir…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29F6AB-B132-4AF4-B061-8437F837C2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 descr="A black background with blue text  Description automatically generated">
            <a:extLst>
              <a:ext uri="{FF2B5EF4-FFF2-40B4-BE49-F238E27FC236}">
                <a16:creationId xmlns:a16="http://schemas.microsoft.com/office/drawing/2014/main" id="{9118FD03-CB2C-512A-9939-A7C022002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49" y="5591786"/>
            <a:ext cx="3204251" cy="1743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8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070C20-D3E7-4BD1-9EDF-79D6C3409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"/>
            <a:ext cx="11698705" cy="1540042"/>
          </a:xfrm>
        </p:spPr>
        <p:txBody>
          <a:bodyPr>
            <a:normAutofit/>
          </a:bodyPr>
          <a:lstStyle/>
          <a:p>
            <a:pPr lvl="0"/>
            <a:r>
              <a:rPr lang="en-CA" altLang="en-US" dirty="0">
                <a:latin typeface="Arial Narrow" panose="020B0606020202030204" pitchFamily="34" charset="0"/>
              </a:rPr>
              <a:t>Soupe d'acronymes | les dix principaux !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6DE21-7814-607C-8525-615A8E68C249}"/>
              </a:ext>
            </a:extLst>
          </p:cNvPr>
          <p:cNvSpPr txBox="1"/>
          <p:nvPr/>
        </p:nvSpPr>
        <p:spPr>
          <a:xfrm>
            <a:off x="3833703" y="1843950"/>
            <a:ext cx="116987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altLang="en-US" sz="2400">
                <a:solidFill>
                  <a:srgbClr val="17458F"/>
                </a:solidFill>
              </a:rPr>
              <a:t>RI  </a:t>
            </a:r>
            <a:endParaRPr lang="en-CA" altLang="en-US" sz="2400" dirty="0">
              <a:solidFill>
                <a:srgbClr val="17458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altLang="en-US" sz="2400" dirty="0">
                <a:solidFill>
                  <a:srgbClr val="17458F"/>
                </a:solidFill>
              </a:rPr>
              <a:t>TRF</a:t>
            </a:r>
          </a:p>
          <a:p>
            <a:pPr marL="457200" indent="-457200">
              <a:buFont typeface="+mj-lt"/>
              <a:buAutoNum type="arabicPeriod"/>
            </a:pPr>
            <a:r>
              <a:rPr lang="en-CA" altLang="en-US" sz="2400" dirty="0">
                <a:solidFill>
                  <a:srgbClr val="17458F"/>
                </a:solidFill>
              </a:rPr>
              <a:t>DG – PDG, DGE, DGN, DGND</a:t>
            </a:r>
          </a:p>
          <a:p>
            <a:pPr marL="457200" indent="-457200">
              <a:buFont typeface="+mj-lt"/>
              <a:buAutoNum type="arabicPeriod"/>
            </a:pPr>
            <a:r>
              <a:rPr lang="en-CA" altLang="en-US" sz="2400" dirty="0">
                <a:solidFill>
                  <a:srgbClr val="17458F"/>
                </a:solidFill>
              </a:rPr>
              <a:t>AG</a:t>
            </a:r>
          </a:p>
          <a:p>
            <a:pPr marL="457200" indent="-457200">
              <a:buFont typeface="+mj-lt"/>
              <a:buAutoNum type="arabicPeriod"/>
            </a:pPr>
            <a:r>
              <a:rPr lang="en-CA" altLang="en-US" sz="2400" dirty="0">
                <a:solidFill>
                  <a:srgbClr val="17458F"/>
                </a:solidFill>
              </a:rPr>
              <a:t>PHF</a:t>
            </a:r>
          </a:p>
          <a:p>
            <a:pPr marL="457200" indent="-457200">
              <a:buFont typeface="+mj-lt"/>
              <a:buAutoNum type="arabicPeriod"/>
            </a:pPr>
            <a:r>
              <a:rPr lang="en-CA" altLang="en-US" sz="2400" dirty="0">
                <a:solidFill>
                  <a:srgbClr val="17458F"/>
                </a:solidFill>
              </a:rPr>
              <a:t>RIP – RIPE, PRIP</a:t>
            </a:r>
          </a:p>
          <a:p>
            <a:pPr marL="457200" indent="-457200">
              <a:buFont typeface="+mj-lt"/>
              <a:buAutoNum type="arabicPeriod"/>
            </a:pPr>
            <a:r>
              <a:rPr lang="en-CA" altLang="en-US" sz="2400" dirty="0">
                <a:solidFill>
                  <a:srgbClr val="17458F"/>
                </a:solidFill>
              </a:rPr>
              <a:t>RID – RIDE, PRID</a:t>
            </a:r>
          </a:p>
          <a:p>
            <a:pPr marL="457200" indent="-457200">
              <a:buFont typeface="+mj-lt"/>
              <a:buAutoNum type="arabicPeriod"/>
            </a:pPr>
            <a:r>
              <a:rPr lang="en-CA" altLang="en-US" sz="2400" dirty="0">
                <a:solidFill>
                  <a:srgbClr val="17458F"/>
                </a:solidFill>
              </a:rPr>
              <a:t>YE</a:t>
            </a:r>
          </a:p>
          <a:p>
            <a:pPr marL="457200" indent="-457200">
              <a:buFont typeface="+mj-lt"/>
              <a:buAutoNum type="arabicPeriod"/>
            </a:pPr>
            <a:r>
              <a:rPr lang="en-CA" altLang="en-US" sz="2400" dirty="0">
                <a:solidFill>
                  <a:srgbClr val="17458F"/>
                </a:solidFill>
              </a:rPr>
              <a:t>RYLA</a:t>
            </a:r>
          </a:p>
          <a:p>
            <a:pPr marL="457200" indent="-457200">
              <a:buFont typeface="+mj-lt"/>
              <a:buAutoNum type="arabicPeriod"/>
            </a:pPr>
            <a:r>
              <a:rPr lang="en-CA" altLang="en-US" sz="2400" dirty="0">
                <a:solidFill>
                  <a:srgbClr val="17458F"/>
                </a:solidFill>
              </a:rPr>
              <a:t>PE, PELS, PP</a:t>
            </a:r>
            <a:endParaRPr lang="en-CA" altLang="en-US" sz="2000" dirty="0">
              <a:solidFill>
                <a:srgbClr val="17458F"/>
              </a:solidFill>
            </a:endParaRPr>
          </a:p>
        </p:txBody>
      </p:sp>
      <p:pic>
        <p:nvPicPr>
          <p:cNvPr id="4" name="Picture 3" descr="A black background with white text">
            <a:extLst>
              <a:ext uri="{FF2B5EF4-FFF2-40B4-BE49-F238E27FC236}">
                <a16:creationId xmlns:a16="http://schemas.microsoft.com/office/drawing/2014/main" id="{13448A81-4E84-D772-679A-2C9661895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36" y="5412150"/>
            <a:ext cx="3771923" cy="2051926"/>
          </a:xfrm>
          <a:prstGeom prst="rect">
            <a:avLst/>
          </a:prstGeom>
        </p:spPr>
      </p:pic>
      <p:pic>
        <p:nvPicPr>
          <p:cNvPr id="2050" name="Picture 2" descr="470+ Alphabet Soup Stock Illustrations, Royalty-Free Vector ...">
            <a:extLst>
              <a:ext uri="{FF2B5EF4-FFF2-40B4-BE49-F238E27FC236}">
                <a16:creationId xmlns:a16="http://schemas.microsoft.com/office/drawing/2014/main" id="{4E8B64F0-708F-1614-0425-08245C7B2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11" y="2173830"/>
            <a:ext cx="3452704" cy="323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6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Vous -- Nos attentes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 descr="A black background with blue text  Description automatically generated">
            <a:extLst>
              <a:ext uri="{FF2B5EF4-FFF2-40B4-BE49-F238E27FC236}">
                <a16:creationId xmlns:a16="http://schemas.microsoft.com/office/drawing/2014/main" id="{458AB742-B6EE-DD0D-1E57-35D4491C8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49" y="5591786"/>
            <a:ext cx="3204251" cy="1743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53F0DC-ACF0-4729-AE1D-16E178C7294D}"/>
              </a:ext>
            </a:extLst>
          </p:cNvPr>
          <p:cNvSpPr txBox="1"/>
          <p:nvPr/>
        </p:nvSpPr>
        <p:spPr>
          <a:xfrm>
            <a:off x="312706" y="1634576"/>
            <a:ext cx="1064284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400" dirty="0">
                <a:solidFill>
                  <a:srgbClr val="17458F"/>
                </a:solidFill>
              </a:rPr>
              <a:t>Adhésion au critère des quatre questions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400" dirty="0">
                <a:solidFill>
                  <a:srgbClr val="17458F"/>
                </a:solidFill>
              </a:rPr>
              <a:t>Engagement envers les </a:t>
            </a:r>
            <a:r>
              <a:rPr lang="en-CA" altLang="en-US" sz="2400" dirty="0" err="1">
                <a:solidFill>
                  <a:srgbClr val="17458F"/>
                </a:solidFill>
              </a:rPr>
              <a:t>objectifs</a:t>
            </a:r>
            <a:r>
              <a:rPr lang="en-CA" altLang="en-US" sz="2400" dirty="0">
                <a:solidFill>
                  <a:srgbClr val="17458F"/>
                </a:solidFill>
              </a:rPr>
              <a:t> du Rotary… avenues de service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400" dirty="0">
                <a:solidFill>
                  <a:srgbClr val="17458F"/>
                </a:solidFill>
              </a:rPr>
              <a:t>Engagement et participation aux projets et événements – partagez vos talents et compétences – servez dans un comité ou une équipe de projet, accueillez un étudiant, proposez un projet qui aura un impact dans votre communauté, invitez un ami ou collègue à devenir Rotarien !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400" dirty="0">
                <a:solidFill>
                  <a:srgbClr val="17458F"/>
                </a:solidFill>
              </a:rPr>
              <a:t>Soutenir les initiatives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400" dirty="0">
                <a:solidFill>
                  <a:srgbClr val="17458F"/>
                </a:solidFill>
              </a:rPr>
              <a:t>Soutenir la croissance, la santé et l'attrait de votre club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400" dirty="0">
                <a:solidFill>
                  <a:srgbClr val="17458F"/>
                </a:solidFill>
              </a:rPr>
              <a:t>Soutenir la FRF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400" dirty="0">
                <a:solidFill>
                  <a:srgbClr val="17458F"/>
                </a:solidFill>
              </a:rPr>
              <a:t>Payer les cotisations</a:t>
            </a:r>
            <a:endParaRPr lang="en-CA" altLang="en-US" sz="3200" dirty="0">
              <a:solidFill>
                <a:srgbClr val="17458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F35BF-1D84-83C9-7CAC-52AFCAD73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4690859"/>
            <a:ext cx="5778931" cy="2244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2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070C20-D3E7-4BD1-9EDF-79D6C3409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"/>
            <a:ext cx="11698705" cy="1540042"/>
          </a:xfrm>
        </p:spPr>
        <p:txBody>
          <a:bodyPr>
            <a:normAutofit/>
          </a:bodyPr>
          <a:lstStyle/>
          <a:p>
            <a:pPr lvl="0"/>
            <a:r>
              <a:rPr lang="en-CA" alt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Vos opportunités</a:t>
            </a:r>
            <a:endParaRPr lang="en-US" dirty="0">
              <a:solidFill>
                <a:srgbClr val="17458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6DE21-7814-607C-8525-615A8E68C249}"/>
              </a:ext>
            </a:extLst>
          </p:cNvPr>
          <p:cNvSpPr txBox="1"/>
          <p:nvPr/>
        </p:nvSpPr>
        <p:spPr>
          <a:xfrm>
            <a:off x="206990" y="1624022"/>
            <a:ext cx="948751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200" dirty="0"/>
              <a:t>Être accueilli dans un fabuleux réseau professionnel et social – nouer des amitiés pour la vie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200" dirty="0"/>
              <a:t>Ressentir la satisfaction du service – apportez vos passions et idées pour des initiatives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200" dirty="0"/>
              <a:t>En apprendre davantage sur votre communauté et le monde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200" dirty="0"/>
              <a:t>Développer des compétences en leadership et bénéficier de mentorat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200" dirty="0"/>
              <a:t>Rejoindre les bourses et groupes d'action du Rotary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200" dirty="0"/>
              <a:t>Choisir parmi un large éventail de projets – participer de la manière qui vous convient – beaucoup de flexibilité pour vos intérêts et passions… Mon Rotary, le Centre d'apprentissage et le magazine Rotary offrent d'excellentes informations et opportunités d'apprentissage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CA" altLang="en-US" sz="2200" dirty="0"/>
              <a:t>Visiter d'autres clubs localement et avoir un réseau instantané lors de vos voyages – les échanges d'amitié offrent encore plus d'opportunités… faire partie de quelque chose de plus grand que soi</a:t>
            </a:r>
          </a:p>
        </p:txBody>
      </p:sp>
      <p:pic>
        <p:nvPicPr>
          <p:cNvPr id="4" name="Picture 3" descr="A black background with white text">
            <a:extLst>
              <a:ext uri="{FF2B5EF4-FFF2-40B4-BE49-F238E27FC236}">
                <a16:creationId xmlns:a16="http://schemas.microsoft.com/office/drawing/2014/main" id="{753E411E-65F0-C586-29CE-B33EAC4C8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36" y="5412150"/>
            <a:ext cx="3771923" cy="2051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CA636-5CF9-FEC8-9A95-7296E1E70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653" y="1880853"/>
            <a:ext cx="2794355" cy="1555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3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33B677-AD9E-484F-B253-DC8676C832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B004E3E-97CE-4D2B-86C0-2EE3CED42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1995" y="829340"/>
            <a:ext cx="4963204" cy="2963727"/>
          </a:xfrm>
        </p:spPr>
        <p:txBody>
          <a:bodyPr>
            <a:normAutofit/>
          </a:bodyPr>
          <a:lstStyle/>
          <a:p>
            <a:r>
              <a:rPr lang="en-US" dirty="0"/>
              <a:t>« Le succès ne se mesure pas à la richesse, mais à l'impact positif que vous avez sur les autres. »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C5FE4B-B93F-47FF-B180-247BC479CE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51994" y="3793068"/>
            <a:ext cx="4963205" cy="1706032"/>
          </a:xfrm>
        </p:spPr>
        <p:txBody>
          <a:bodyPr/>
          <a:lstStyle/>
          <a:p>
            <a:r>
              <a:rPr lang="en-US" dirty="0"/>
              <a:t>Paul Harris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68D1CF4-004B-43A9-8D91-3C912472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06A90D77-2DED-4367-F99C-412BE8FD5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36" y="5412150"/>
            <a:ext cx="3771923" cy="2051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78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8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9C2961-F30C-374B-9AA0-4CAE341613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4B49C-6300-EB40-8485-3CE0C4C5F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8A949-C1FC-6C4F-8EA0-BBA99B9285A1}"/>
              </a:ext>
            </a:extLst>
          </p:cNvPr>
          <p:cNvSpPr txBox="1"/>
          <p:nvPr/>
        </p:nvSpPr>
        <p:spPr>
          <a:xfrm>
            <a:off x="3188332" y="1396993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  <p:pic>
        <p:nvPicPr>
          <p:cNvPr id="5" name="Picture 4" descr="A black background with white text">
            <a:extLst>
              <a:ext uri="{FF2B5EF4-FFF2-40B4-BE49-F238E27FC236}">
                <a16:creationId xmlns:a16="http://schemas.microsoft.com/office/drawing/2014/main" id="{87918283-46FE-2DAC-D0C6-9A94A635F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36" y="5412150"/>
            <a:ext cx="3771923" cy="2051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3571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B3AE39-DD1F-4049-8EDE-504B46D10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F9EDC4-CD80-8835-5027-3D07E4FA6FF0}"/>
              </a:ext>
            </a:extLst>
          </p:cNvPr>
          <p:cNvSpPr txBox="1"/>
          <p:nvPr/>
        </p:nvSpPr>
        <p:spPr>
          <a:xfrm>
            <a:off x="4114800" y="2571750"/>
            <a:ext cx="36647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Blackadder ITC" panose="04020505050007020D02" pitchFamily="82" charset="77"/>
              </a:rPr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537677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33B677-AD9E-484F-B253-DC8676C832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68D1CF4-004B-43A9-8D91-3C912472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 descr="A black background with white text">
            <a:extLst>
              <a:ext uri="{FF2B5EF4-FFF2-40B4-BE49-F238E27FC236}">
                <a16:creationId xmlns:a16="http://schemas.microsoft.com/office/drawing/2014/main" id="{0CCA23FD-120C-40A6-EAA4-2C592CC8E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1" y="5385773"/>
            <a:ext cx="3771923" cy="2051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4BC368-B0D4-80F0-5806-63F0CAB03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537" y="0"/>
            <a:ext cx="4569143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DE5C5A-9C88-760F-C5CF-0D3EBE04ED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7" y="4766577"/>
            <a:ext cx="4569143" cy="925095"/>
          </a:xfrm>
        </p:spPr>
        <p:txBody>
          <a:bodyPr/>
          <a:lstStyle/>
          <a:p>
            <a:pPr algn="ctr"/>
            <a:r>
              <a:rPr lang="en-CA" b="1" dirty="0"/>
              <a:t>PRI Francesco Arezzo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C0D9E55-650B-F75E-6ABC-41BFC65EFF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7" y="853331"/>
            <a:ext cx="4569143" cy="3533545"/>
          </a:xfrm>
        </p:spPr>
        <p:txBody>
          <a:bodyPr>
            <a:normAutofit fontScale="62500" lnSpcReduction="20000"/>
          </a:bodyPr>
          <a:lstStyle/>
          <a:p>
            <a:pPr algn="ctr"/>
            <a:endParaRPr lang="en-US" sz="4000" b="1" dirty="0"/>
          </a:p>
          <a:p>
            <a:pPr algn="ctr"/>
            <a:r>
              <a:rPr lang="en-US" sz="5100" b="1" dirty="0"/>
              <a:t>Unis pour faire le bien</a:t>
            </a:r>
            <a:endParaRPr lang="en-US" sz="5100" dirty="0"/>
          </a:p>
          <a:p>
            <a:pPr>
              <a:lnSpc>
                <a:spcPct val="120000"/>
              </a:lnSpc>
            </a:pPr>
            <a:r>
              <a:rPr lang="en-US" sz="3100" dirty="0"/>
              <a:t>C'est une phrase simple, mais puissante. Car derrière </a:t>
            </a:r>
            <a:r>
              <a:rPr lang="en-US" sz="3100" dirty="0" err="1"/>
              <a:t>chaque</a:t>
            </a:r>
            <a:r>
              <a:rPr lang="en-US" sz="3100" dirty="0"/>
              <a:t> action </a:t>
            </a:r>
            <a:r>
              <a:rPr lang="en-US" sz="3100" dirty="0" err="1"/>
              <a:t>rotarienne</a:t>
            </a:r>
            <a:r>
              <a:rPr lang="en-US" sz="3100" dirty="0"/>
              <a:t> </a:t>
            </a:r>
            <a:r>
              <a:rPr lang="en-US" sz="3100" dirty="0" err="1"/>
              <a:t>réussie</a:t>
            </a:r>
            <a:r>
              <a:rPr lang="en-US" sz="3100" dirty="0"/>
              <a:t>, </a:t>
            </a:r>
            <a:r>
              <a:rPr lang="en-US" sz="3100" dirty="0" err="1"/>
              <a:t>chaque</a:t>
            </a:r>
            <a:r>
              <a:rPr lang="en-US" sz="3100" dirty="0"/>
              <a:t> </a:t>
            </a:r>
            <a:r>
              <a:rPr lang="en-US" sz="3100" dirty="0" err="1"/>
              <a:t>geste</a:t>
            </a:r>
            <a:r>
              <a:rPr lang="en-US" sz="3100" dirty="0"/>
              <a:t> au service </a:t>
            </a:r>
            <a:r>
              <a:rPr lang="en-US" sz="3100" dirty="0" err="1"/>
              <a:t>d’autrui</a:t>
            </a:r>
            <a:r>
              <a:rPr lang="en-US" sz="3100" dirty="0"/>
              <a:t>, </a:t>
            </a:r>
            <a:r>
              <a:rPr lang="en-US" sz="3100" dirty="0" err="1"/>
              <a:t>chaque</a:t>
            </a:r>
            <a:r>
              <a:rPr lang="en-US" sz="3100" dirty="0"/>
              <a:t> nouveau membre accueilli, chaque défi mondial relevé – se </a:t>
            </a:r>
            <a:r>
              <a:rPr lang="en-US" sz="3100" dirty="0" err="1"/>
              <a:t>trouvent</a:t>
            </a:r>
            <a:r>
              <a:rPr lang="en-US" sz="3100" dirty="0"/>
              <a:t> deux </a:t>
            </a:r>
            <a:r>
              <a:rPr lang="en-US" sz="3100" dirty="0" err="1"/>
              <a:t>piliers</a:t>
            </a:r>
            <a:r>
              <a:rPr lang="en-US" sz="3100" dirty="0"/>
              <a:t> </a:t>
            </a:r>
            <a:r>
              <a:rPr lang="en-US" sz="3100" dirty="0" err="1"/>
              <a:t>essentiels</a:t>
            </a:r>
            <a:r>
              <a:rPr lang="en-US" sz="3100" dirty="0"/>
              <a:t>: l'amitié et la confiance.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71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Rotary – qu'est-ce que c'est 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40043"/>
            <a:ext cx="11692467" cy="4082327"/>
          </a:xfrm>
        </p:spPr>
        <p:txBody>
          <a:bodyPr>
            <a:normAutofit/>
          </a:bodyPr>
          <a:lstStyle/>
          <a:p>
            <a:r>
              <a:rPr lang="fr-FR" b="1" dirty="0"/>
              <a:t>un réseau mondial de 1,2 million de voisins, d’amis, de décideurs et de personnes qui passent à l’action pour résoudre les problèmes – qui voient un monde où les gens se rassemblent et passent à l’action pour créer un changement durable — dans le monde entier, dans nos collectivités et en nous-mêmes.</a:t>
            </a:r>
            <a:endParaRPr lang="en-CA" dirty="0"/>
          </a:p>
          <a:p>
            <a:pPr lvl="0"/>
            <a:r>
              <a:rPr lang="fr-FR" b="1" dirty="0"/>
              <a:t>Un réseau de leaders solidaires et de gens d’action qui transforment leurs passions en solutions durables au service de leurs collectivités.</a:t>
            </a:r>
            <a:endParaRPr lang="en-CA" dirty="0"/>
          </a:p>
          <a:p>
            <a:pPr lvl="0"/>
            <a:r>
              <a:rPr lang="fr-FR" b="1" dirty="0"/>
              <a:t>Des humanitaires. Des artisans de paix.</a:t>
            </a:r>
            <a:endParaRPr lang="en-C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 descr="A black background with blue text  Description automatically generated">
            <a:extLst>
              <a:ext uri="{FF2B5EF4-FFF2-40B4-BE49-F238E27FC236}">
                <a16:creationId xmlns:a16="http://schemas.microsoft.com/office/drawing/2014/main" id="{6A48D2B0-1AA6-C53E-9E47-43C3EFD1F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99" y="5554407"/>
            <a:ext cx="3204251" cy="17431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4700274-4001-5214-D85C-EAEC0F83D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90" y="4666581"/>
            <a:ext cx="3204251" cy="213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389C062-EF88-2B8A-6610-BBA1BF32E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388" y="4014523"/>
            <a:ext cx="4182336" cy="278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667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22D538-3725-0B6F-F47D-3E25889AC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419" y="1651928"/>
            <a:ext cx="5976125" cy="4233790"/>
          </a:xfrm>
          <a:prstGeom prst="rect">
            <a:avLst/>
          </a:prstGeom>
          <a:solidFill>
            <a:srgbClr val="3B0577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Quelques chiffres…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AEBFF66-59B5-400E-91A1-23E044CC7ED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61079" y="2484922"/>
            <a:ext cx="3891196" cy="321129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CA" cap="none" dirty="0">
                <a:solidFill>
                  <a:srgbClr val="17458F"/>
                </a:solidFill>
              </a:rPr>
              <a:t>Le Rotary est la première et la plus grande organisation de membres au monde dédiée au service 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A black background with blue text  Description automatically generated">
            <a:extLst>
              <a:ext uri="{FF2B5EF4-FFF2-40B4-BE49-F238E27FC236}">
                <a16:creationId xmlns:a16="http://schemas.microsoft.com/office/drawing/2014/main" id="{458AB742-B6EE-DD0D-1E57-35D4491C8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670" y="5317957"/>
            <a:ext cx="3204251" cy="1743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89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CD09-CD26-D047-974D-11A04D762D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8249F-FCC6-9F43-B1FB-6B693FBA7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 plan d'action du Rotary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B86A2B-7E48-BF4A-8415-534B478A8E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 plan d'action du Rotary est notre voie </a:t>
            </a:r>
            <a:r>
              <a:rPr lang="en-US" b="1" dirty="0"/>
              <a:t>pour réaliser notre vision de rassembler encore plus de personnes pour créer un changement </a:t>
            </a:r>
            <a:r>
              <a:rPr lang="en-US" dirty="0"/>
              <a:t>durable et positif dans un monde en évolution.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B3D41-48FF-074E-BE1D-376D892E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C9A1EB2-3AD4-3CAD-71E3-DEECF0350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31" y="52715"/>
            <a:ext cx="4552363" cy="30152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352474-60B8-FBF4-D1EF-8DC01DD74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08" y="3143892"/>
            <a:ext cx="4465786" cy="3354606"/>
          </a:xfrm>
          <a:prstGeom prst="rect">
            <a:avLst/>
          </a:prstGeom>
        </p:spPr>
      </p:pic>
      <p:pic>
        <p:nvPicPr>
          <p:cNvPr id="28" name="Picture 27" descr="A black background with white text">
            <a:extLst>
              <a:ext uri="{FF2B5EF4-FFF2-40B4-BE49-F238E27FC236}">
                <a16:creationId xmlns:a16="http://schemas.microsoft.com/office/drawing/2014/main" id="{B3CC93CF-2FFD-0454-5C65-C5C5170B3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36" y="5412150"/>
            <a:ext cx="3771923" cy="2051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4662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070C20-D3E7-4BD1-9EDF-79D6C340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Histoire des origines et évolution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50EDF0-CFB0-0777-B48E-5BAC4E99ACA0}"/>
              </a:ext>
            </a:extLst>
          </p:cNvPr>
          <p:cNvSpPr txBox="1"/>
          <p:nvPr/>
        </p:nvSpPr>
        <p:spPr>
          <a:xfrm>
            <a:off x="368616" y="3354563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Paul Harris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ECBCE8-91FA-B8F5-FA72-A4FAA7EFAFF8}"/>
              </a:ext>
            </a:extLst>
          </p:cNvPr>
          <p:cNvSpPr txBox="1"/>
          <p:nvPr/>
        </p:nvSpPr>
        <p:spPr>
          <a:xfrm>
            <a:off x="168822" y="5208021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Paul Harris et </a:t>
            </a:r>
          </a:p>
          <a:p>
            <a:pPr algn="ctr"/>
            <a:r>
              <a:rPr lang="en-US" sz="1400" dirty="0"/>
              <a:t>trois amis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433033F-1C9C-7CC0-86C6-BCAC16A3B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0"/>
          <a:stretch/>
        </p:blipFill>
        <p:spPr bwMode="auto">
          <a:xfrm>
            <a:off x="83721" y="1898516"/>
            <a:ext cx="1645010" cy="148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B8B2C99-8C0C-14D8-9AEF-C3CFADB5A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0"/>
          <a:stretch/>
        </p:blipFill>
        <p:spPr bwMode="auto">
          <a:xfrm>
            <a:off x="83720" y="3708858"/>
            <a:ext cx="1645010" cy="137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black background with white text">
            <a:extLst>
              <a:ext uri="{FF2B5EF4-FFF2-40B4-BE49-F238E27FC236}">
                <a16:creationId xmlns:a16="http://schemas.microsoft.com/office/drawing/2014/main" id="{5278143C-0CD0-D626-35F3-30155B502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36" y="5412150"/>
            <a:ext cx="3771923" cy="2051926"/>
          </a:xfrm>
          <a:prstGeom prst="rect">
            <a:avLst/>
          </a:prstGeom>
        </p:spPr>
      </p:pic>
      <p:pic>
        <p:nvPicPr>
          <p:cNvPr id="11" name="Picture 10" descr="A blue background with white text and blue circles with white text  Description automatically generated">
            <a:extLst>
              <a:ext uri="{FF2B5EF4-FFF2-40B4-BE49-F238E27FC236}">
                <a16:creationId xmlns:a16="http://schemas.microsoft.com/office/drawing/2014/main" id="{5CE79C4C-BD2D-5809-E9BD-F8A6882B8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58" y="1613785"/>
            <a:ext cx="8849400" cy="4941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303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5F43D8-38CF-4D05-9E59-8A9FEDDD2C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3185" y="2472053"/>
            <a:ext cx="5938815" cy="20430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</a:rPr>
              <a:t>Les </a:t>
            </a:r>
            <a:r>
              <a:rPr lang="en-US" sz="4000" dirty="0" err="1">
                <a:solidFill>
                  <a:schemeClr val="bg1"/>
                </a:solidFill>
              </a:rPr>
              <a:t>FONDamentaux</a:t>
            </a:r>
            <a:r>
              <a:rPr lang="en-US" sz="4000" dirty="0">
                <a:solidFill>
                  <a:schemeClr val="bg1"/>
                </a:solidFill>
              </a:rPr>
              <a:t> : directives et principes du Rotary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829AA-1B87-43A6-B7C4-044DAFA8D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023" y="2154438"/>
            <a:ext cx="4986867" cy="1975764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CA" sz="2800" dirty="0">
                <a:solidFill>
                  <a:srgbClr val="17458F"/>
                </a:solidFill>
              </a:rPr>
              <a:t>Valeurs fondamentales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CA" sz="2800" dirty="0" err="1">
                <a:solidFill>
                  <a:srgbClr val="17458F"/>
                </a:solidFill>
              </a:rPr>
              <a:t>Critère</a:t>
            </a:r>
            <a:r>
              <a:rPr lang="en-CA" sz="2800" dirty="0">
                <a:solidFill>
                  <a:srgbClr val="17458F"/>
                </a:solidFill>
              </a:rPr>
              <a:t> des quatre questions</a:t>
            </a:r>
            <a:endParaRPr lang="en-US" sz="2800" dirty="0">
              <a:solidFill>
                <a:srgbClr val="17458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17458F"/>
                </a:solidFill>
              </a:rPr>
              <a:t>4 </a:t>
            </a:r>
            <a:r>
              <a:rPr lang="en-US" sz="2800" dirty="0" err="1">
                <a:solidFill>
                  <a:srgbClr val="17458F"/>
                </a:solidFill>
              </a:rPr>
              <a:t>Objectifs</a:t>
            </a:r>
            <a:r>
              <a:rPr lang="en-US" sz="2800" dirty="0">
                <a:solidFill>
                  <a:srgbClr val="17458F"/>
                </a:solidFill>
              </a:rPr>
              <a:t> du Rotary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17458F"/>
                </a:solidFill>
              </a:rPr>
              <a:t>5 Avenues de service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17458F"/>
                </a:solidFill>
              </a:rPr>
              <a:t>7 Axes stratégiques</a:t>
            </a:r>
          </a:p>
          <a:p>
            <a:pPr>
              <a:defRPr/>
            </a:pPr>
            <a:endParaRPr lang="en-CA" sz="2000" dirty="0"/>
          </a:p>
          <a:p>
            <a:pPr lvl="0"/>
            <a:endParaRPr lang="en-US" sz="2800" dirty="0"/>
          </a:p>
          <a:p>
            <a:pPr lvl="0"/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8D0E4B-7A8D-44BA-A94D-6019BDC9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BB960550-D96E-553B-6B59-66A5CDE9D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36" y="5412150"/>
            <a:ext cx="3771923" cy="20519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19009-34D3-A081-7190-CAA437E5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206" y="5829834"/>
            <a:ext cx="2952289" cy="932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604602-C803-77C7-D7F6-5589A632D67D}"/>
              </a:ext>
            </a:extLst>
          </p:cNvPr>
          <p:cNvSpPr txBox="1"/>
          <p:nvPr/>
        </p:nvSpPr>
        <p:spPr>
          <a:xfrm>
            <a:off x="2721917" y="4386059"/>
            <a:ext cx="2886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Le Rotary détient le plus haut statut consultatif offert à une organisation non gouvernementale par le Conseil économique et social des Nations Unies</a:t>
            </a:r>
            <a:endParaRPr lang="en-CA" sz="16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21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070C20-D3E7-4BD1-9EDF-79D6C340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Valeurs fondamentales</a:t>
            </a:r>
          </a:p>
        </p:txBody>
      </p:sp>
      <p:pic>
        <p:nvPicPr>
          <p:cNvPr id="9" name="Picture 8" descr="A black background with white text">
            <a:extLst>
              <a:ext uri="{FF2B5EF4-FFF2-40B4-BE49-F238E27FC236}">
                <a16:creationId xmlns:a16="http://schemas.microsoft.com/office/drawing/2014/main" id="{481513A1-6E69-CA11-8B9C-05A48D412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36" y="5412150"/>
            <a:ext cx="3771923" cy="205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EA1BEA-94C3-4E2D-3914-189632E09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388" y="1782669"/>
            <a:ext cx="5890591" cy="49130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264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10654</TotalTime>
  <Words>2010</Words>
  <Application>Microsoft Macintosh PowerPoint</Application>
  <PresentationFormat>Widescreen</PresentationFormat>
  <Paragraphs>184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Narrow</vt:lpstr>
      <vt:lpstr>Blackadder ITC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Le Rotary – qu'est-ce que c'est ?</vt:lpstr>
      <vt:lpstr>Quelques chiffres…</vt:lpstr>
      <vt:lpstr>PowerPoint Presentation</vt:lpstr>
      <vt:lpstr>Histoire des origines et évolution</vt:lpstr>
      <vt:lpstr>PowerPoint Presentation</vt:lpstr>
      <vt:lpstr>Valeurs fondamentales</vt:lpstr>
      <vt:lpstr>Le Critère des quatre questions</vt:lpstr>
      <vt:lpstr>PowerPoint Presentation</vt:lpstr>
      <vt:lpstr>5 avenues de service</vt:lpstr>
      <vt:lpstr>7 axes stratégiques</vt:lpstr>
      <vt:lpstr>L’engagement du Rotary envers la dei</vt:lpstr>
      <vt:lpstr>À propos de la structure du Rotary</vt:lpstr>
      <vt:lpstr>districts</vt:lpstr>
      <vt:lpstr>La Fondation Rotary</vt:lpstr>
      <vt:lpstr>Polio Plus</vt:lpstr>
      <vt:lpstr>Les clubs Rotary, là où l'action se passe</vt:lpstr>
      <vt:lpstr>Soupe d'acronymes | les dix principaux !</vt:lpstr>
      <vt:lpstr>Vous -- Nos attentes</vt:lpstr>
      <vt:lpstr>Vos opportunités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Lise Dutrisac</cp:lastModifiedBy>
  <cp:revision>200</cp:revision>
  <cp:lastPrinted>2019-12-04T20:41:25Z</cp:lastPrinted>
  <dcterms:created xsi:type="dcterms:W3CDTF">2019-11-18T03:22:22Z</dcterms:created>
  <dcterms:modified xsi:type="dcterms:W3CDTF">2026-02-19T19:18:06Z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