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4.xml" ContentType="application/vnd.openxmlformats-officedocument.theme+xml"/>
  <Override PartName="/ppt/slideLayouts/slideLayout4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3718" r:id="rId4"/>
    <p:sldMasterId id="2147483768" r:id="rId5"/>
    <p:sldMasterId id="2147483785" r:id="rId6"/>
    <p:sldMasterId id="2147483788" r:id="rId7"/>
    <p:sldMasterId id="2147483790" r:id="rId8"/>
    <p:sldMasterId id="2147483794" r:id="rId9"/>
    <p:sldMasterId id="2147483797" r:id="rId10"/>
    <p:sldMasterId id="2147483800" r:id="rId11"/>
    <p:sldMasterId id="2147483803" r:id="rId12"/>
    <p:sldMasterId id="2147483806" r:id="rId13"/>
    <p:sldMasterId id="2147483809" r:id="rId14"/>
    <p:sldMasterId id="2147483812" r:id="rId15"/>
  </p:sldMasterIdLst>
  <p:notesMasterIdLst>
    <p:notesMasterId r:id="rId31"/>
  </p:notesMasterIdLst>
  <p:handoutMasterIdLst>
    <p:handoutMasterId r:id="rId32"/>
  </p:handoutMasterIdLst>
  <p:sldIdLst>
    <p:sldId id="514" r:id="rId16"/>
    <p:sldId id="475" r:id="rId17"/>
    <p:sldId id="482" r:id="rId18"/>
    <p:sldId id="498" r:id="rId19"/>
    <p:sldId id="499" r:id="rId20"/>
    <p:sldId id="529" r:id="rId21"/>
    <p:sldId id="521" r:id="rId22"/>
    <p:sldId id="535" r:id="rId23"/>
    <p:sldId id="522" r:id="rId24"/>
    <p:sldId id="531" r:id="rId25"/>
    <p:sldId id="534" r:id="rId26"/>
    <p:sldId id="536" r:id="rId27"/>
    <p:sldId id="530" r:id="rId28"/>
    <p:sldId id="533" r:id="rId29"/>
    <p:sldId id="532" r:id="rId3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09999"/>
    <a:srgbClr val="00246C"/>
    <a:srgbClr val="872175"/>
    <a:srgbClr val="FF7600"/>
    <a:srgbClr val="D91B5C"/>
    <a:srgbClr val="000000"/>
    <a:srgbClr val="58585A"/>
    <a:srgbClr val="E7E7E8"/>
    <a:srgbClr val="9192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1" autoAdjust="0"/>
    <p:restoredTop sz="80206" autoAdjust="0"/>
  </p:normalViewPr>
  <p:slideViewPr>
    <p:cSldViewPr snapToGrid="0">
      <p:cViewPr varScale="1">
        <p:scale>
          <a:sx n="55" d="100"/>
          <a:sy n="55" d="100"/>
        </p:scale>
        <p:origin x="-1592" y="-64"/>
      </p:cViewPr>
      <p:guideLst>
        <p:guide orient="horz" pos="2545"/>
        <p:guide pos="298"/>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51" d="100"/>
          <a:sy n="51" d="100"/>
        </p:scale>
        <p:origin x="-27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6FB9F-73F2-49BD-922A-073AA5213A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05D62E2-BFAA-43E1-9B6C-73818871AFD3}">
      <dgm:prSet phldrT="[Text]"/>
      <dgm:spPr/>
      <dgm:t>
        <a:bodyPr/>
        <a:lstStyle/>
        <a:p>
          <a:r>
            <a:rPr lang="en-US" i="0" dirty="0" smtClean="0"/>
            <a:t>Professional background in journalism or public relations</a:t>
          </a:r>
          <a:endParaRPr lang="en-US" dirty="0"/>
        </a:p>
      </dgm:t>
    </dgm:pt>
    <dgm:pt modelId="{01D76F04-8419-4219-894E-8490E05FC78E}" type="parTrans" cxnId="{E45F8A02-222D-4EAE-84BF-FDFF9A0BA78C}">
      <dgm:prSet/>
      <dgm:spPr/>
      <dgm:t>
        <a:bodyPr/>
        <a:lstStyle/>
        <a:p>
          <a:endParaRPr lang="en-US"/>
        </a:p>
      </dgm:t>
    </dgm:pt>
    <dgm:pt modelId="{16C0A8E5-5A52-4F2A-9C10-E43CCFEA23AB}" type="sibTrans" cxnId="{E45F8A02-222D-4EAE-84BF-FDFF9A0BA78C}">
      <dgm:prSet/>
      <dgm:spPr/>
      <dgm:t>
        <a:bodyPr/>
        <a:lstStyle/>
        <a:p>
          <a:endParaRPr lang="en-US"/>
        </a:p>
      </dgm:t>
    </dgm:pt>
    <dgm:pt modelId="{589CF5D9-D398-4A6A-B952-4368756B8681}">
      <dgm:prSet phldrT="[Text]"/>
      <dgm:spPr/>
      <dgm:t>
        <a:bodyPr/>
        <a:lstStyle/>
        <a:p>
          <a:r>
            <a:rPr lang="en-US" i="0" dirty="0" smtClean="0"/>
            <a:t>Has relationships </a:t>
          </a:r>
          <a:br>
            <a:rPr lang="en-US" i="0" dirty="0" smtClean="0"/>
          </a:br>
          <a:r>
            <a:rPr lang="en-US" i="0" dirty="0" smtClean="0"/>
            <a:t>with journalists </a:t>
          </a:r>
          <a:br>
            <a:rPr lang="en-US" i="0" dirty="0" smtClean="0"/>
          </a:br>
          <a:r>
            <a:rPr lang="en-US" i="0" dirty="0" smtClean="0"/>
            <a:t>or the ability to cultivate them</a:t>
          </a:r>
          <a:endParaRPr lang="en-US" dirty="0"/>
        </a:p>
      </dgm:t>
    </dgm:pt>
    <dgm:pt modelId="{F79C5E2D-13C0-4199-8CD4-C37EB4834119}" type="parTrans" cxnId="{68EB8B19-59BF-4ED4-8A9F-32640364D4B4}">
      <dgm:prSet/>
      <dgm:spPr/>
      <dgm:t>
        <a:bodyPr/>
        <a:lstStyle/>
        <a:p>
          <a:endParaRPr lang="en-US"/>
        </a:p>
      </dgm:t>
    </dgm:pt>
    <dgm:pt modelId="{15244CF6-E4B4-4D37-921B-AC36A531A39F}" type="sibTrans" cxnId="{68EB8B19-59BF-4ED4-8A9F-32640364D4B4}">
      <dgm:prSet/>
      <dgm:spPr/>
      <dgm:t>
        <a:bodyPr/>
        <a:lstStyle/>
        <a:p>
          <a:endParaRPr lang="en-US"/>
        </a:p>
      </dgm:t>
    </dgm:pt>
    <dgm:pt modelId="{CDF93C68-36E6-466F-BF9A-E30374D486E8}">
      <dgm:prSet phldrT="[Text]"/>
      <dgm:spPr/>
      <dgm:t>
        <a:bodyPr/>
        <a:lstStyle/>
        <a:p>
          <a:r>
            <a:rPr lang="en-US" i="0" dirty="0" smtClean="0"/>
            <a:t>Can effectively convey the essence of Rotary to an external, non-Rotarian audience</a:t>
          </a:r>
          <a:endParaRPr lang="en-US" dirty="0"/>
        </a:p>
      </dgm:t>
    </dgm:pt>
    <dgm:pt modelId="{8DBD2709-0B5B-4D07-A23A-9672452F6C49}" type="parTrans" cxnId="{388F7362-5CFC-44AD-843F-8F88270B6F5F}">
      <dgm:prSet/>
      <dgm:spPr/>
      <dgm:t>
        <a:bodyPr/>
        <a:lstStyle/>
        <a:p>
          <a:endParaRPr lang="en-US"/>
        </a:p>
      </dgm:t>
    </dgm:pt>
    <dgm:pt modelId="{4BC9FDBA-DEA4-4F4A-A2DE-635F34B51633}" type="sibTrans" cxnId="{388F7362-5CFC-44AD-843F-8F88270B6F5F}">
      <dgm:prSet/>
      <dgm:spPr/>
      <dgm:t>
        <a:bodyPr/>
        <a:lstStyle/>
        <a:p>
          <a:endParaRPr lang="en-US"/>
        </a:p>
      </dgm:t>
    </dgm:pt>
    <dgm:pt modelId="{DEA85DC5-FEE5-4272-B0E3-CAE332E0C661}">
      <dgm:prSet phldrT="[Text]"/>
      <dgm:spPr/>
      <dgm:t>
        <a:bodyPr/>
        <a:lstStyle/>
        <a:p>
          <a:r>
            <a:rPr lang="en-US" i="0" dirty="0" smtClean="0"/>
            <a:t>Excellent speaking, presentation, and writing skills </a:t>
          </a:r>
          <a:endParaRPr lang="en-US" dirty="0"/>
        </a:p>
      </dgm:t>
    </dgm:pt>
    <dgm:pt modelId="{FCABAEDE-F303-48D8-B351-E2290F742DE8}" type="parTrans" cxnId="{A23112C4-E6DE-4B66-B1B3-102495A96370}">
      <dgm:prSet/>
      <dgm:spPr/>
      <dgm:t>
        <a:bodyPr/>
        <a:lstStyle/>
        <a:p>
          <a:endParaRPr lang="en-US"/>
        </a:p>
      </dgm:t>
    </dgm:pt>
    <dgm:pt modelId="{17F424B5-D512-4600-BB07-58597397C11A}" type="sibTrans" cxnId="{A23112C4-E6DE-4B66-B1B3-102495A96370}">
      <dgm:prSet/>
      <dgm:spPr/>
      <dgm:t>
        <a:bodyPr/>
        <a:lstStyle/>
        <a:p>
          <a:endParaRPr lang="en-US"/>
        </a:p>
      </dgm:t>
    </dgm:pt>
    <dgm:pt modelId="{4C3D6408-FA10-4CAE-8D7D-70C66A5F392D}">
      <dgm:prSet phldrT="[Text]"/>
      <dgm:spPr/>
      <dgm:t>
        <a:bodyPr/>
        <a:lstStyle/>
        <a:p>
          <a:r>
            <a:rPr lang="en-US" i="0" dirty="0" smtClean="0"/>
            <a:t>Knowledge of media relations, the news industry, and electronic and social media </a:t>
          </a:r>
          <a:endParaRPr lang="en-US" dirty="0"/>
        </a:p>
      </dgm:t>
    </dgm:pt>
    <dgm:pt modelId="{F5234326-B660-465A-A303-71FA8C4B8923}" type="parTrans" cxnId="{15D99989-685A-4249-9BD3-EF42461F25F6}">
      <dgm:prSet/>
      <dgm:spPr/>
      <dgm:t>
        <a:bodyPr/>
        <a:lstStyle/>
        <a:p>
          <a:endParaRPr lang="en-US"/>
        </a:p>
      </dgm:t>
    </dgm:pt>
    <dgm:pt modelId="{8464E081-7D57-4A16-A3EA-A9305AF65E40}" type="sibTrans" cxnId="{15D99989-685A-4249-9BD3-EF42461F25F6}">
      <dgm:prSet/>
      <dgm:spPr/>
      <dgm:t>
        <a:bodyPr/>
        <a:lstStyle/>
        <a:p>
          <a:endParaRPr lang="en-US"/>
        </a:p>
      </dgm:t>
    </dgm:pt>
    <dgm:pt modelId="{144ABD96-66A4-4D82-A9C4-987D4148B78B}">
      <dgm:prSet phldrT="[Text]"/>
      <dgm:spPr/>
      <dgm:t>
        <a:bodyPr/>
        <a:lstStyle/>
        <a:p>
          <a:r>
            <a:rPr lang="en-US" i="0" dirty="0" smtClean="0"/>
            <a:t>A good news sense and understanding of the kinds of stories that interest local or regional media</a:t>
          </a:r>
          <a:endParaRPr lang="en-US" dirty="0"/>
        </a:p>
      </dgm:t>
    </dgm:pt>
    <dgm:pt modelId="{8021A6F7-C78B-44AD-9661-7FD6BBC107AB}" type="parTrans" cxnId="{7FE57579-D271-489D-ADB5-8F85CF8C9223}">
      <dgm:prSet/>
      <dgm:spPr/>
      <dgm:t>
        <a:bodyPr/>
        <a:lstStyle/>
        <a:p>
          <a:endParaRPr lang="en-US"/>
        </a:p>
      </dgm:t>
    </dgm:pt>
    <dgm:pt modelId="{F42E1508-4D07-4A76-8104-1DEDAF2DE576}" type="sibTrans" cxnId="{7FE57579-D271-489D-ADB5-8F85CF8C9223}">
      <dgm:prSet/>
      <dgm:spPr/>
      <dgm:t>
        <a:bodyPr/>
        <a:lstStyle/>
        <a:p>
          <a:endParaRPr lang="en-US"/>
        </a:p>
      </dgm:t>
    </dgm:pt>
    <dgm:pt modelId="{B588BBC4-4490-4B08-8978-E84A93ECF38F}">
      <dgm:prSet phldrT="[Text]"/>
      <dgm:spPr/>
      <dgm:t>
        <a:bodyPr/>
        <a:lstStyle/>
        <a:p>
          <a:r>
            <a:rPr lang="en-US" i="0" dirty="0" smtClean="0"/>
            <a:t>Thorough knowledge </a:t>
          </a:r>
          <a:br>
            <a:rPr lang="en-US" i="0" dirty="0" smtClean="0"/>
          </a:br>
          <a:r>
            <a:rPr lang="en-US" i="0" dirty="0" smtClean="0"/>
            <a:t>of club and district activities</a:t>
          </a:r>
          <a:endParaRPr lang="en-US" dirty="0"/>
        </a:p>
      </dgm:t>
    </dgm:pt>
    <dgm:pt modelId="{FDFF38F3-0122-4368-921D-9CFD188778AC}" type="parTrans" cxnId="{57D1793E-3910-43BB-8516-C51C6CE2A86E}">
      <dgm:prSet/>
      <dgm:spPr/>
      <dgm:t>
        <a:bodyPr/>
        <a:lstStyle/>
        <a:p>
          <a:endParaRPr lang="en-US"/>
        </a:p>
      </dgm:t>
    </dgm:pt>
    <dgm:pt modelId="{99275C9B-5E7A-42E2-BA4E-DD651B9FFFD0}" type="sibTrans" cxnId="{57D1793E-3910-43BB-8516-C51C6CE2A86E}">
      <dgm:prSet/>
      <dgm:spPr/>
      <dgm:t>
        <a:bodyPr/>
        <a:lstStyle/>
        <a:p>
          <a:endParaRPr lang="en-US"/>
        </a:p>
      </dgm:t>
    </dgm:pt>
    <dgm:pt modelId="{2C9EDDE3-F785-4510-98F8-C1F2C71FA0E1}" type="pres">
      <dgm:prSet presAssocID="{A4B6FB9F-73F2-49BD-922A-073AA5213A58}" presName="diagram" presStyleCnt="0">
        <dgm:presLayoutVars>
          <dgm:dir/>
          <dgm:resizeHandles val="exact"/>
        </dgm:presLayoutVars>
      </dgm:prSet>
      <dgm:spPr/>
      <dgm:t>
        <a:bodyPr/>
        <a:lstStyle/>
        <a:p>
          <a:endParaRPr lang="en-US"/>
        </a:p>
      </dgm:t>
    </dgm:pt>
    <dgm:pt modelId="{B732507F-1A40-480C-AD47-051548D15C70}" type="pres">
      <dgm:prSet presAssocID="{005D62E2-BFAA-43E1-9B6C-73818871AFD3}" presName="node" presStyleLbl="node1" presStyleIdx="0" presStyleCnt="7">
        <dgm:presLayoutVars>
          <dgm:bulletEnabled val="1"/>
        </dgm:presLayoutVars>
      </dgm:prSet>
      <dgm:spPr/>
      <dgm:t>
        <a:bodyPr/>
        <a:lstStyle/>
        <a:p>
          <a:endParaRPr lang="en-US"/>
        </a:p>
      </dgm:t>
    </dgm:pt>
    <dgm:pt modelId="{F4B42A7E-9063-42CF-95C6-F7A15DDD35D2}" type="pres">
      <dgm:prSet presAssocID="{16C0A8E5-5A52-4F2A-9C10-E43CCFEA23AB}" presName="sibTrans" presStyleCnt="0"/>
      <dgm:spPr/>
    </dgm:pt>
    <dgm:pt modelId="{9C9F6EE3-A838-4CCC-A989-949C37E733B3}" type="pres">
      <dgm:prSet presAssocID="{589CF5D9-D398-4A6A-B952-4368756B8681}" presName="node" presStyleLbl="node1" presStyleIdx="1" presStyleCnt="7">
        <dgm:presLayoutVars>
          <dgm:bulletEnabled val="1"/>
        </dgm:presLayoutVars>
      </dgm:prSet>
      <dgm:spPr/>
      <dgm:t>
        <a:bodyPr/>
        <a:lstStyle/>
        <a:p>
          <a:endParaRPr lang="en-US"/>
        </a:p>
      </dgm:t>
    </dgm:pt>
    <dgm:pt modelId="{08BFBAD3-1701-4D41-BEDA-836CE812A3E0}" type="pres">
      <dgm:prSet presAssocID="{15244CF6-E4B4-4D37-921B-AC36A531A39F}" presName="sibTrans" presStyleCnt="0"/>
      <dgm:spPr/>
    </dgm:pt>
    <dgm:pt modelId="{48304A1C-0EE7-46DB-A0A2-6C5DD097F84B}" type="pres">
      <dgm:prSet presAssocID="{CDF93C68-36E6-466F-BF9A-E30374D486E8}" presName="node" presStyleLbl="node1" presStyleIdx="2" presStyleCnt="7">
        <dgm:presLayoutVars>
          <dgm:bulletEnabled val="1"/>
        </dgm:presLayoutVars>
      </dgm:prSet>
      <dgm:spPr/>
      <dgm:t>
        <a:bodyPr/>
        <a:lstStyle/>
        <a:p>
          <a:endParaRPr lang="en-US"/>
        </a:p>
      </dgm:t>
    </dgm:pt>
    <dgm:pt modelId="{FA0E01D1-6360-45B3-BCDF-63749AC9CC45}" type="pres">
      <dgm:prSet presAssocID="{4BC9FDBA-DEA4-4F4A-A2DE-635F34B51633}" presName="sibTrans" presStyleCnt="0"/>
      <dgm:spPr/>
    </dgm:pt>
    <dgm:pt modelId="{8C56C0D4-7EE7-4CA0-A119-9AC857781888}" type="pres">
      <dgm:prSet presAssocID="{DEA85DC5-FEE5-4272-B0E3-CAE332E0C661}" presName="node" presStyleLbl="node1" presStyleIdx="3" presStyleCnt="7">
        <dgm:presLayoutVars>
          <dgm:bulletEnabled val="1"/>
        </dgm:presLayoutVars>
      </dgm:prSet>
      <dgm:spPr/>
      <dgm:t>
        <a:bodyPr/>
        <a:lstStyle/>
        <a:p>
          <a:endParaRPr lang="en-US"/>
        </a:p>
      </dgm:t>
    </dgm:pt>
    <dgm:pt modelId="{8E24D3E3-EC8C-4FF0-9322-8F58084A710B}" type="pres">
      <dgm:prSet presAssocID="{17F424B5-D512-4600-BB07-58597397C11A}" presName="sibTrans" presStyleCnt="0"/>
      <dgm:spPr/>
    </dgm:pt>
    <dgm:pt modelId="{C3489E40-623E-4A63-81FD-981E536CFAC4}" type="pres">
      <dgm:prSet presAssocID="{4C3D6408-FA10-4CAE-8D7D-70C66A5F392D}" presName="node" presStyleLbl="node1" presStyleIdx="4" presStyleCnt="7">
        <dgm:presLayoutVars>
          <dgm:bulletEnabled val="1"/>
        </dgm:presLayoutVars>
      </dgm:prSet>
      <dgm:spPr/>
      <dgm:t>
        <a:bodyPr/>
        <a:lstStyle/>
        <a:p>
          <a:endParaRPr lang="en-US"/>
        </a:p>
      </dgm:t>
    </dgm:pt>
    <dgm:pt modelId="{4F7FB82A-AAB4-4BA7-A51F-32425E7AFE41}" type="pres">
      <dgm:prSet presAssocID="{8464E081-7D57-4A16-A3EA-A9305AF65E40}" presName="sibTrans" presStyleCnt="0"/>
      <dgm:spPr/>
    </dgm:pt>
    <dgm:pt modelId="{61F902FD-3E36-4BE7-AAAD-D8E5583769B4}" type="pres">
      <dgm:prSet presAssocID="{144ABD96-66A4-4D82-A9C4-987D4148B78B}" presName="node" presStyleLbl="node1" presStyleIdx="5" presStyleCnt="7">
        <dgm:presLayoutVars>
          <dgm:bulletEnabled val="1"/>
        </dgm:presLayoutVars>
      </dgm:prSet>
      <dgm:spPr/>
      <dgm:t>
        <a:bodyPr/>
        <a:lstStyle/>
        <a:p>
          <a:endParaRPr lang="en-US"/>
        </a:p>
      </dgm:t>
    </dgm:pt>
    <dgm:pt modelId="{17CF511B-4C8F-42CD-94C4-1399C67780F8}" type="pres">
      <dgm:prSet presAssocID="{F42E1508-4D07-4A76-8104-1DEDAF2DE576}" presName="sibTrans" presStyleCnt="0"/>
      <dgm:spPr/>
    </dgm:pt>
    <dgm:pt modelId="{0A7EB0F7-AE61-4EDE-9F81-B57C513C12FA}" type="pres">
      <dgm:prSet presAssocID="{B588BBC4-4490-4B08-8978-E84A93ECF38F}" presName="node" presStyleLbl="node1" presStyleIdx="6" presStyleCnt="7" custLinFactNeighborY="-7185">
        <dgm:presLayoutVars>
          <dgm:bulletEnabled val="1"/>
        </dgm:presLayoutVars>
      </dgm:prSet>
      <dgm:spPr/>
      <dgm:t>
        <a:bodyPr/>
        <a:lstStyle/>
        <a:p>
          <a:endParaRPr lang="en-US"/>
        </a:p>
      </dgm:t>
    </dgm:pt>
  </dgm:ptLst>
  <dgm:cxnLst>
    <dgm:cxn modelId="{305E50D3-A83D-402F-B312-D8AC33D4F1C6}" type="presOf" srcId="{DEA85DC5-FEE5-4272-B0E3-CAE332E0C661}" destId="{8C56C0D4-7EE7-4CA0-A119-9AC857781888}" srcOrd="0" destOrd="0" presId="urn:microsoft.com/office/officeart/2005/8/layout/default"/>
    <dgm:cxn modelId="{C6B2EB60-D668-4A74-BB0B-2501870D8982}" type="presOf" srcId="{A4B6FB9F-73F2-49BD-922A-073AA5213A58}" destId="{2C9EDDE3-F785-4510-98F8-C1F2C71FA0E1}" srcOrd="0" destOrd="0" presId="urn:microsoft.com/office/officeart/2005/8/layout/default"/>
    <dgm:cxn modelId="{7FE57579-D271-489D-ADB5-8F85CF8C9223}" srcId="{A4B6FB9F-73F2-49BD-922A-073AA5213A58}" destId="{144ABD96-66A4-4D82-A9C4-987D4148B78B}" srcOrd="5" destOrd="0" parTransId="{8021A6F7-C78B-44AD-9661-7FD6BBC107AB}" sibTransId="{F42E1508-4D07-4A76-8104-1DEDAF2DE576}"/>
    <dgm:cxn modelId="{E45F8A02-222D-4EAE-84BF-FDFF9A0BA78C}" srcId="{A4B6FB9F-73F2-49BD-922A-073AA5213A58}" destId="{005D62E2-BFAA-43E1-9B6C-73818871AFD3}" srcOrd="0" destOrd="0" parTransId="{01D76F04-8419-4219-894E-8490E05FC78E}" sibTransId="{16C0A8E5-5A52-4F2A-9C10-E43CCFEA23AB}"/>
    <dgm:cxn modelId="{57D1793E-3910-43BB-8516-C51C6CE2A86E}" srcId="{A4B6FB9F-73F2-49BD-922A-073AA5213A58}" destId="{B588BBC4-4490-4B08-8978-E84A93ECF38F}" srcOrd="6" destOrd="0" parTransId="{FDFF38F3-0122-4368-921D-9CFD188778AC}" sibTransId="{99275C9B-5E7A-42E2-BA4E-DD651B9FFFD0}"/>
    <dgm:cxn modelId="{358506FB-06DA-47A8-B37B-23F08FB1668F}" type="presOf" srcId="{005D62E2-BFAA-43E1-9B6C-73818871AFD3}" destId="{B732507F-1A40-480C-AD47-051548D15C70}" srcOrd="0" destOrd="0" presId="urn:microsoft.com/office/officeart/2005/8/layout/default"/>
    <dgm:cxn modelId="{4B381626-502B-4872-9B20-7511F0484AE8}" type="presOf" srcId="{589CF5D9-D398-4A6A-B952-4368756B8681}" destId="{9C9F6EE3-A838-4CCC-A989-949C37E733B3}" srcOrd="0" destOrd="0" presId="urn:microsoft.com/office/officeart/2005/8/layout/default"/>
    <dgm:cxn modelId="{A23112C4-E6DE-4B66-B1B3-102495A96370}" srcId="{A4B6FB9F-73F2-49BD-922A-073AA5213A58}" destId="{DEA85DC5-FEE5-4272-B0E3-CAE332E0C661}" srcOrd="3" destOrd="0" parTransId="{FCABAEDE-F303-48D8-B351-E2290F742DE8}" sibTransId="{17F424B5-D512-4600-BB07-58597397C11A}"/>
    <dgm:cxn modelId="{15D99989-685A-4249-9BD3-EF42461F25F6}" srcId="{A4B6FB9F-73F2-49BD-922A-073AA5213A58}" destId="{4C3D6408-FA10-4CAE-8D7D-70C66A5F392D}" srcOrd="4" destOrd="0" parTransId="{F5234326-B660-465A-A303-71FA8C4B8923}" sibTransId="{8464E081-7D57-4A16-A3EA-A9305AF65E40}"/>
    <dgm:cxn modelId="{68EB8B19-59BF-4ED4-8A9F-32640364D4B4}" srcId="{A4B6FB9F-73F2-49BD-922A-073AA5213A58}" destId="{589CF5D9-D398-4A6A-B952-4368756B8681}" srcOrd="1" destOrd="0" parTransId="{F79C5E2D-13C0-4199-8CD4-C37EB4834119}" sibTransId="{15244CF6-E4B4-4D37-921B-AC36A531A39F}"/>
    <dgm:cxn modelId="{A2B4A778-E712-4E87-BDE8-7D135C8C1E27}" type="presOf" srcId="{B588BBC4-4490-4B08-8978-E84A93ECF38F}" destId="{0A7EB0F7-AE61-4EDE-9F81-B57C513C12FA}" srcOrd="0" destOrd="0" presId="urn:microsoft.com/office/officeart/2005/8/layout/default"/>
    <dgm:cxn modelId="{48AF35E5-4969-4037-A048-5CC9BF6AEB00}" type="presOf" srcId="{144ABD96-66A4-4D82-A9C4-987D4148B78B}" destId="{61F902FD-3E36-4BE7-AAAD-D8E5583769B4}" srcOrd="0" destOrd="0" presId="urn:microsoft.com/office/officeart/2005/8/layout/default"/>
    <dgm:cxn modelId="{6B0C5ED5-8B42-4F1B-AF27-F7D2DE81513B}" type="presOf" srcId="{CDF93C68-36E6-466F-BF9A-E30374D486E8}" destId="{48304A1C-0EE7-46DB-A0A2-6C5DD097F84B}" srcOrd="0" destOrd="0" presId="urn:microsoft.com/office/officeart/2005/8/layout/default"/>
    <dgm:cxn modelId="{388F7362-5CFC-44AD-843F-8F88270B6F5F}" srcId="{A4B6FB9F-73F2-49BD-922A-073AA5213A58}" destId="{CDF93C68-36E6-466F-BF9A-E30374D486E8}" srcOrd="2" destOrd="0" parTransId="{8DBD2709-0B5B-4D07-A23A-9672452F6C49}" sibTransId="{4BC9FDBA-DEA4-4F4A-A2DE-635F34B51633}"/>
    <dgm:cxn modelId="{FDA1B696-B0BC-4685-98EB-41B7B4231DA8}" type="presOf" srcId="{4C3D6408-FA10-4CAE-8D7D-70C66A5F392D}" destId="{C3489E40-623E-4A63-81FD-981E536CFAC4}" srcOrd="0" destOrd="0" presId="urn:microsoft.com/office/officeart/2005/8/layout/default"/>
    <dgm:cxn modelId="{B7BE30AA-A595-485B-BD34-4F73802AC227}" type="presParOf" srcId="{2C9EDDE3-F785-4510-98F8-C1F2C71FA0E1}" destId="{B732507F-1A40-480C-AD47-051548D15C70}" srcOrd="0" destOrd="0" presId="urn:microsoft.com/office/officeart/2005/8/layout/default"/>
    <dgm:cxn modelId="{295EA95E-C228-4BAF-8911-8193F135BCF6}" type="presParOf" srcId="{2C9EDDE3-F785-4510-98F8-C1F2C71FA0E1}" destId="{F4B42A7E-9063-42CF-95C6-F7A15DDD35D2}" srcOrd="1" destOrd="0" presId="urn:microsoft.com/office/officeart/2005/8/layout/default"/>
    <dgm:cxn modelId="{69A45E63-F429-4F81-BBEF-8B49ACBA971D}" type="presParOf" srcId="{2C9EDDE3-F785-4510-98F8-C1F2C71FA0E1}" destId="{9C9F6EE3-A838-4CCC-A989-949C37E733B3}" srcOrd="2" destOrd="0" presId="urn:microsoft.com/office/officeart/2005/8/layout/default"/>
    <dgm:cxn modelId="{1884C2D5-C8D6-4B2A-8121-C327122FFE2E}" type="presParOf" srcId="{2C9EDDE3-F785-4510-98F8-C1F2C71FA0E1}" destId="{08BFBAD3-1701-4D41-BEDA-836CE812A3E0}" srcOrd="3" destOrd="0" presId="urn:microsoft.com/office/officeart/2005/8/layout/default"/>
    <dgm:cxn modelId="{2E9A7A37-B405-40EC-B37F-85B6C0D3F946}" type="presParOf" srcId="{2C9EDDE3-F785-4510-98F8-C1F2C71FA0E1}" destId="{48304A1C-0EE7-46DB-A0A2-6C5DD097F84B}" srcOrd="4" destOrd="0" presId="urn:microsoft.com/office/officeart/2005/8/layout/default"/>
    <dgm:cxn modelId="{5F142C34-E5AF-40EA-8E77-5463AED3EE65}" type="presParOf" srcId="{2C9EDDE3-F785-4510-98F8-C1F2C71FA0E1}" destId="{FA0E01D1-6360-45B3-BCDF-63749AC9CC45}" srcOrd="5" destOrd="0" presId="urn:microsoft.com/office/officeart/2005/8/layout/default"/>
    <dgm:cxn modelId="{76E53EE9-8807-4562-AB3F-57B0DEF75F24}" type="presParOf" srcId="{2C9EDDE3-F785-4510-98F8-C1F2C71FA0E1}" destId="{8C56C0D4-7EE7-4CA0-A119-9AC857781888}" srcOrd="6" destOrd="0" presId="urn:microsoft.com/office/officeart/2005/8/layout/default"/>
    <dgm:cxn modelId="{07AF2A02-10D3-4A4A-9075-A254D5758A97}" type="presParOf" srcId="{2C9EDDE3-F785-4510-98F8-C1F2C71FA0E1}" destId="{8E24D3E3-EC8C-4FF0-9322-8F58084A710B}" srcOrd="7" destOrd="0" presId="urn:microsoft.com/office/officeart/2005/8/layout/default"/>
    <dgm:cxn modelId="{A9042B97-F05D-4137-9358-0603418F3F4A}" type="presParOf" srcId="{2C9EDDE3-F785-4510-98F8-C1F2C71FA0E1}" destId="{C3489E40-623E-4A63-81FD-981E536CFAC4}" srcOrd="8" destOrd="0" presId="urn:microsoft.com/office/officeart/2005/8/layout/default"/>
    <dgm:cxn modelId="{FC452027-E373-4AA1-877E-6DBC4734423C}" type="presParOf" srcId="{2C9EDDE3-F785-4510-98F8-C1F2C71FA0E1}" destId="{4F7FB82A-AAB4-4BA7-A51F-32425E7AFE41}" srcOrd="9" destOrd="0" presId="urn:microsoft.com/office/officeart/2005/8/layout/default"/>
    <dgm:cxn modelId="{BFFA4BCC-0ADB-4E4D-8D78-43C773DB16D8}" type="presParOf" srcId="{2C9EDDE3-F785-4510-98F8-C1F2C71FA0E1}" destId="{61F902FD-3E36-4BE7-AAAD-D8E5583769B4}" srcOrd="10" destOrd="0" presId="urn:microsoft.com/office/officeart/2005/8/layout/default"/>
    <dgm:cxn modelId="{D44A0880-EE1E-4387-9F6B-37A663CD0C35}" type="presParOf" srcId="{2C9EDDE3-F785-4510-98F8-C1F2C71FA0E1}" destId="{17CF511B-4C8F-42CD-94C4-1399C67780F8}" srcOrd="11" destOrd="0" presId="urn:microsoft.com/office/officeart/2005/8/layout/default"/>
    <dgm:cxn modelId="{48D349AB-B2EA-4D2D-8C41-0A41198A2985}" type="presParOf" srcId="{2C9EDDE3-F785-4510-98F8-C1F2C71FA0E1}" destId="{0A7EB0F7-AE61-4EDE-9F81-B57C513C12F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2507F-1A40-480C-AD47-051548D15C70}">
      <dsp:nvSpPr>
        <dsp:cNvPr id="0" name=""/>
        <dsp:cNvSpPr/>
      </dsp:nvSpPr>
      <dsp:spPr>
        <a:xfrm>
          <a:off x="134849" y="3380"/>
          <a:ext cx="2754663" cy="16527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i="0" kern="1200" dirty="0" smtClean="0"/>
            <a:t>Professional background in journalism or public relations</a:t>
          </a:r>
          <a:endParaRPr lang="en-US" sz="2100" kern="1200" dirty="0"/>
        </a:p>
      </dsp:txBody>
      <dsp:txXfrm>
        <a:off x="134849" y="3380"/>
        <a:ext cx="2754663" cy="1652798"/>
      </dsp:txXfrm>
    </dsp:sp>
    <dsp:sp modelId="{9C9F6EE3-A838-4CCC-A989-949C37E733B3}">
      <dsp:nvSpPr>
        <dsp:cNvPr id="0" name=""/>
        <dsp:cNvSpPr/>
      </dsp:nvSpPr>
      <dsp:spPr>
        <a:xfrm>
          <a:off x="3164980" y="3380"/>
          <a:ext cx="2754663" cy="16527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i="0" kern="1200" dirty="0" smtClean="0"/>
            <a:t>Has relationships </a:t>
          </a:r>
          <a:br>
            <a:rPr lang="en-US" sz="2100" i="0" kern="1200" dirty="0" smtClean="0"/>
          </a:br>
          <a:r>
            <a:rPr lang="en-US" sz="2100" i="0" kern="1200" dirty="0" smtClean="0"/>
            <a:t>with journalists </a:t>
          </a:r>
          <a:br>
            <a:rPr lang="en-US" sz="2100" i="0" kern="1200" dirty="0" smtClean="0"/>
          </a:br>
          <a:r>
            <a:rPr lang="en-US" sz="2100" i="0" kern="1200" dirty="0" smtClean="0"/>
            <a:t>or the ability to cultivate them</a:t>
          </a:r>
          <a:endParaRPr lang="en-US" sz="2100" kern="1200" dirty="0"/>
        </a:p>
      </dsp:txBody>
      <dsp:txXfrm>
        <a:off x="3164980" y="3380"/>
        <a:ext cx="2754663" cy="1652798"/>
      </dsp:txXfrm>
    </dsp:sp>
    <dsp:sp modelId="{48304A1C-0EE7-46DB-A0A2-6C5DD097F84B}">
      <dsp:nvSpPr>
        <dsp:cNvPr id="0" name=""/>
        <dsp:cNvSpPr/>
      </dsp:nvSpPr>
      <dsp:spPr>
        <a:xfrm>
          <a:off x="6195110" y="3380"/>
          <a:ext cx="2754663" cy="16527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i="0" kern="1200" dirty="0" smtClean="0"/>
            <a:t>Can effectively convey the essence of Rotary to an external, non-Rotarian audience</a:t>
          </a:r>
          <a:endParaRPr lang="en-US" sz="2100" kern="1200" dirty="0"/>
        </a:p>
      </dsp:txBody>
      <dsp:txXfrm>
        <a:off x="6195110" y="3380"/>
        <a:ext cx="2754663" cy="1652798"/>
      </dsp:txXfrm>
    </dsp:sp>
    <dsp:sp modelId="{8C56C0D4-7EE7-4CA0-A119-9AC857781888}">
      <dsp:nvSpPr>
        <dsp:cNvPr id="0" name=""/>
        <dsp:cNvSpPr/>
      </dsp:nvSpPr>
      <dsp:spPr>
        <a:xfrm>
          <a:off x="134849" y="1931644"/>
          <a:ext cx="2754663" cy="16527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i="0" kern="1200" dirty="0" smtClean="0"/>
            <a:t>Excellent speaking, presentation, and writing skills </a:t>
          </a:r>
          <a:endParaRPr lang="en-US" sz="2100" kern="1200" dirty="0"/>
        </a:p>
      </dsp:txBody>
      <dsp:txXfrm>
        <a:off x="134849" y="1931644"/>
        <a:ext cx="2754663" cy="1652798"/>
      </dsp:txXfrm>
    </dsp:sp>
    <dsp:sp modelId="{C3489E40-623E-4A63-81FD-981E536CFAC4}">
      <dsp:nvSpPr>
        <dsp:cNvPr id="0" name=""/>
        <dsp:cNvSpPr/>
      </dsp:nvSpPr>
      <dsp:spPr>
        <a:xfrm>
          <a:off x="3164980" y="1931644"/>
          <a:ext cx="2754663" cy="165279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i="0" kern="1200" dirty="0" smtClean="0"/>
            <a:t>Knowledge of media relations, the news industry, and electronic and social media </a:t>
          </a:r>
          <a:endParaRPr lang="en-US" sz="2100" kern="1200" dirty="0"/>
        </a:p>
      </dsp:txBody>
      <dsp:txXfrm>
        <a:off x="3164980" y="1931644"/>
        <a:ext cx="2754663" cy="1652798"/>
      </dsp:txXfrm>
    </dsp:sp>
    <dsp:sp modelId="{61F902FD-3E36-4BE7-AAAD-D8E5583769B4}">
      <dsp:nvSpPr>
        <dsp:cNvPr id="0" name=""/>
        <dsp:cNvSpPr/>
      </dsp:nvSpPr>
      <dsp:spPr>
        <a:xfrm>
          <a:off x="6195110" y="1931644"/>
          <a:ext cx="2754663" cy="16527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i="0" kern="1200" dirty="0" smtClean="0"/>
            <a:t>A good news sense and understanding of the kinds of stories that interest local or regional media</a:t>
          </a:r>
          <a:endParaRPr lang="en-US" sz="2100" kern="1200" dirty="0"/>
        </a:p>
      </dsp:txBody>
      <dsp:txXfrm>
        <a:off x="6195110" y="1931644"/>
        <a:ext cx="2754663" cy="1652798"/>
      </dsp:txXfrm>
    </dsp:sp>
    <dsp:sp modelId="{0A7EB0F7-AE61-4EDE-9F81-B57C513C12FA}">
      <dsp:nvSpPr>
        <dsp:cNvPr id="0" name=""/>
        <dsp:cNvSpPr/>
      </dsp:nvSpPr>
      <dsp:spPr>
        <a:xfrm>
          <a:off x="3164980" y="3741155"/>
          <a:ext cx="2754663" cy="16527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i="0" kern="1200" dirty="0" smtClean="0"/>
            <a:t>Thorough knowledge </a:t>
          </a:r>
          <a:br>
            <a:rPr lang="en-US" sz="2100" i="0" kern="1200" dirty="0" smtClean="0"/>
          </a:br>
          <a:r>
            <a:rPr lang="en-US" sz="2100" i="0" kern="1200" dirty="0" smtClean="0"/>
            <a:t>of club and district activities</a:t>
          </a:r>
          <a:endParaRPr lang="en-US" sz="2100" kern="1200" dirty="0"/>
        </a:p>
      </dsp:txBody>
      <dsp:txXfrm>
        <a:off x="3164980" y="3741155"/>
        <a:ext cx="2754663" cy="16527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dirty="0"/>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dirty="0"/>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dirty="0"/>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AFDC97CB-C952-1842-9006-430A38FFC392}" type="slidenum">
              <a:rPr lang="en-US"/>
              <a:pPr/>
              <a:t>‹#›</a:t>
            </a:fld>
            <a:endParaRPr lang="en-US" dirty="0"/>
          </a:p>
        </p:txBody>
      </p:sp>
    </p:spTree>
    <p:extLst>
      <p:ext uri="{BB962C8B-B14F-4D97-AF65-F5344CB8AC3E}">
        <p14:creationId xmlns:p14="http://schemas.microsoft.com/office/powerpoint/2010/main" val="2648195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dirty="0"/>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dirty="0"/>
          </a:p>
        </p:txBody>
      </p:sp>
      <p:sp>
        <p:nvSpPr>
          <p:cNvPr id="276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dirty="0"/>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89E82C3D-A443-7348-8464-B4A7F4F1A7AA}" type="slidenum">
              <a:rPr lang="en-US"/>
              <a:pPr/>
              <a:t>‹#›</a:t>
            </a:fld>
            <a:endParaRPr lang="en-US" dirty="0"/>
          </a:p>
        </p:txBody>
      </p:sp>
    </p:spTree>
    <p:extLst>
      <p:ext uri="{BB962C8B-B14F-4D97-AF65-F5344CB8AC3E}">
        <p14:creationId xmlns:p14="http://schemas.microsoft.com/office/powerpoint/2010/main" val="1601738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Use all forms of communication - from social media, to traditional media to the way that Rotarians do best - person to person, one on one with a handshake or a hug.</a:t>
            </a:r>
            <a:endParaRPr lang="en-US" dirty="0">
              <a:latin typeface="Arial" charset="0"/>
              <a:ea typeface="ヒラギノ角ゴ Pro W3" charset="0"/>
              <a:cs typeface="ヒラギノ角ゴ Pro W3"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ヒラギノ角ゴ Pro W3" charset="0"/>
                <a:cs typeface="ヒラギノ角ゴ Pro W3" charset="0"/>
              </a:defRPr>
            </a:lvl1pPr>
            <a:lvl2pPr marL="742950" indent="-285750" defTabSz="931863" eaLnBrk="0" hangingPunct="0">
              <a:defRPr sz="2400">
                <a:solidFill>
                  <a:schemeClr val="tx1"/>
                </a:solidFill>
                <a:latin typeface="Arial" charset="0"/>
                <a:ea typeface="ヒラギノ角ゴ Pro W3" charset="0"/>
                <a:cs typeface="ヒラギノ角ゴ Pro W3" charset="0"/>
              </a:defRPr>
            </a:lvl2pPr>
            <a:lvl3pPr marL="1143000" indent="-228600" defTabSz="931863" eaLnBrk="0" hangingPunct="0">
              <a:defRPr sz="2400">
                <a:solidFill>
                  <a:schemeClr val="tx1"/>
                </a:solidFill>
                <a:latin typeface="Arial" charset="0"/>
                <a:ea typeface="ヒラギノ角ゴ Pro W3" charset="0"/>
                <a:cs typeface="ヒラギノ角ゴ Pro W3" charset="0"/>
              </a:defRPr>
            </a:lvl3pPr>
            <a:lvl4pPr marL="1600200" indent="-228600" defTabSz="931863" eaLnBrk="0" hangingPunct="0">
              <a:defRPr sz="2400">
                <a:solidFill>
                  <a:schemeClr val="tx1"/>
                </a:solidFill>
                <a:latin typeface="Arial" charset="0"/>
                <a:ea typeface="ヒラギノ角ゴ Pro W3" charset="0"/>
                <a:cs typeface="ヒラギノ角ゴ Pro W3" charset="0"/>
              </a:defRPr>
            </a:lvl4pPr>
            <a:lvl5pPr marL="2057400" indent="-228600" defTabSz="931863" eaLnBrk="0" hangingPunct="0">
              <a:defRPr sz="2400">
                <a:solidFill>
                  <a:schemeClr val="tx1"/>
                </a:solidFill>
                <a:latin typeface="Arial" charset="0"/>
                <a:ea typeface="ヒラギノ角ゴ Pro W3"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6832796-5A7F-C546-AC97-C841D5DA85D2}" type="slidenum">
              <a:rPr lang="en-US" sz="1200">
                <a:solidFill>
                  <a:prstClr val="black"/>
                </a:solidFill>
              </a:rPr>
              <a:pPr/>
              <a:t>1</a:t>
            </a:fld>
            <a:endParaRPr lang="en-US"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Tell your Rotary story</a:t>
            </a:r>
          </a:p>
          <a:p>
            <a:endParaRPr lang="en-CA" dirty="0" smtClean="0"/>
          </a:p>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When you tell your story, remember these three essential elements:</a:t>
            </a:r>
            <a:endParaRPr lang="en-CA" dirty="0"/>
          </a:p>
        </p:txBody>
      </p:sp>
      <p:sp>
        <p:nvSpPr>
          <p:cNvPr id="4" name="Slide Number Placeholder 3"/>
          <p:cNvSpPr>
            <a:spLocks noGrp="1"/>
          </p:cNvSpPr>
          <p:nvPr>
            <p:ph type="sldNum" sz="quarter" idx="10"/>
          </p:nvPr>
        </p:nvSpPr>
        <p:spPr/>
        <p:txBody>
          <a:bodyPr/>
          <a:lstStyle/>
          <a:p>
            <a:fld id="{89E82C3D-A443-7348-8464-B4A7F4F1A7AA}" type="slidenum">
              <a:rPr lang="en-US" smtClean="0"/>
              <a:pPr/>
              <a:t>15</a:t>
            </a:fld>
            <a:endParaRPr lang="en-US" dirty="0"/>
          </a:p>
        </p:txBody>
      </p:sp>
    </p:spTree>
    <p:extLst>
      <p:ext uri="{BB962C8B-B14F-4D97-AF65-F5344CB8AC3E}">
        <p14:creationId xmlns:p14="http://schemas.microsoft.com/office/powerpoint/2010/main" val="185623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You can find many of these in the Rotary Brand Center.</a:t>
            </a:r>
          </a:p>
          <a:p>
            <a:endPar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endParaRPr>
          </a:p>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You will find our new logos, download our guidelines and learn more about our voice and visual identity.</a:t>
            </a:r>
          </a:p>
          <a:p>
            <a:endPar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endParaRPr>
          </a:p>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The Brand Center gives you access to images, videos and ”This Close” advertisements. </a:t>
            </a:r>
          </a:p>
          <a:p>
            <a:endPar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endParaRPr>
          </a:p>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You can download templates for PowerPoint, letterhead, business cards, news releases, and club newsletters. </a:t>
            </a:r>
          </a:p>
          <a:p>
            <a:endPar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endParaRPr>
          </a:p>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You can create a customizable club brochure and flyers.</a:t>
            </a:r>
          </a:p>
        </p:txBody>
      </p:sp>
      <p:sp>
        <p:nvSpPr>
          <p:cNvPr id="4" name="Slide Number Placeholder 3"/>
          <p:cNvSpPr>
            <a:spLocks noGrp="1"/>
          </p:cNvSpPr>
          <p:nvPr>
            <p:ph type="sldNum" sz="quarter" idx="10"/>
          </p:nvPr>
        </p:nvSpPr>
        <p:spPr/>
        <p:txBody>
          <a:bodyPr/>
          <a:lstStyle/>
          <a:p>
            <a:fld id="{89E82C3D-A443-7348-8464-B4A7F4F1A7AA}" type="slidenum">
              <a:rPr lang="en-US" smtClean="0"/>
              <a:pPr/>
              <a:t>2</a:t>
            </a:fld>
            <a:endParaRPr lang="en-US" dirty="0"/>
          </a:p>
        </p:txBody>
      </p:sp>
    </p:spTree>
    <p:extLst>
      <p:ext uri="{BB962C8B-B14F-4D97-AF65-F5344CB8AC3E}">
        <p14:creationId xmlns:p14="http://schemas.microsoft.com/office/powerpoint/2010/main" val="380023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You will find even more resources at our Zone website on Public Image, Membership and the Rotary Foundation.  </a:t>
            </a:r>
          </a:p>
          <a:p>
            <a:endPar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endParaRPr>
          </a:p>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We are part of Zone 24 and partner with Zone 32 so we have resources from 70 Districts across Canada, Washington State, Alaska and the north-eastern United States.</a:t>
            </a:r>
            <a:endParaRPr lang="en-US" baseline="0" dirty="0" smtClean="0"/>
          </a:p>
        </p:txBody>
      </p:sp>
      <p:sp>
        <p:nvSpPr>
          <p:cNvPr id="4" name="Slide Number Placeholder 3"/>
          <p:cNvSpPr>
            <a:spLocks noGrp="1"/>
          </p:cNvSpPr>
          <p:nvPr>
            <p:ph type="sldNum" sz="quarter" idx="10"/>
          </p:nvPr>
        </p:nvSpPr>
        <p:spPr/>
        <p:txBody>
          <a:bodyPr/>
          <a:lstStyle/>
          <a:p>
            <a:fld id="{89E82C3D-A443-7348-8464-B4A7F4F1A7AA}" type="slidenum">
              <a:rPr lang="en-US" smtClean="0"/>
              <a:pPr/>
              <a:t>3</a:t>
            </a:fld>
            <a:endParaRPr lang="en-US" dirty="0"/>
          </a:p>
        </p:txBody>
      </p:sp>
    </p:spTree>
    <p:extLst>
      <p:ext uri="{BB962C8B-B14F-4D97-AF65-F5344CB8AC3E}">
        <p14:creationId xmlns:p14="http://schemas.microsoft.com/office/powerpoint/2010/main" val="380023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Rotary has created a video channel on YouTube and Vimeo and is active on Facebook, Twitter and other social media sites, as well as specific Rotary sites such as Rotary Ideas, Rotary Showcase and Discussion Groups.</a:t>
            </a:r>
          </a:p>
          <a:p>
            <a:endPar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endParaRPr>
          </a:p>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And the newest program created by President Ravi is Rotary Global Rewards where we partner with many companies - both Rotary members and non-Rotarian organizations - to offer membership rewards, either as discounts to you or in the form of donations to The Rotary Foundation.</a:t>
            </a:r>
            <a:endParaRPr lang="en-CA" dirty="0"/>
          </a:p>
        </p:txBody>
      </p:sp>
      <p:sp>
        <p:nvSpPr>
          <p:cNvPr id="4" name="Slide Number Placeholder 3"/>
          <p:cNvSpPr>
            <a:spLocks noGrp="1"/>
          </p:cNvSpPr>
          <p:nvPr>
            <p:ph type="sldNum" sz="quarter" idx="10"/>
          </p:nvPr>
        </p:nvSpPr>
        <p:spPr/>
        <p:txBody>
          <a:bodyPr/>
          <a:lstStyle/>
          <a:p>
            <a:fld id="{89E82C3D-A443-7348-8464-B4A7F4F1A7AA}" type="slidenum">
              <a:rPr lang="en-US" smtClean="0"/>
              <a:pPr/>
              <a:t>4</a:t>
            </a:fld>
            <a:endParaRPr lang="en-US" dirty="0"/>
          </a:p>
        </p:txBody>
      </p:sp>
    </p:spTree>
    <p:extLst>
      <p:ext uri="{BB962C8B-B14F-4D97-AF65-F5344CB8AC3E}">
        <p14:creationId xmlns:p14="http://schemas.microsoft.com/office/powerpoint/2010/main" val="130910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Information on all of these resources is available on a double sided handout available to each of you.</a:t>
            </a:r>
          </a:p>
          <a:p>
            <a:endPar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endParaRPr>
          </a:p>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So with all of these tools at your disposal - what is the most powerful tool for the Rotary brand?</a:t>
            </a:r>
            <a:endParaRPr lang="en-CA" dirty="0"/>
          </a:p>
        </p:txBody>
      </p:sp>
      <p:sp>
        <p:nvSpPr>
          <p:cNvPr id="4" name="Slide Number Placeholder 3"/>
          <p:cNvSpPr>
            <a:spLocks noGrp="1"/>
          </p:cNvSpPr>
          <p:nvPr>
            <p:ph type="sldNum" sz="quarter" idx="10"/>
          </p:nvPr>
        </p:nvSpPr>
        <p:spPr/>
        <p:txBody>
          <a:bodyPr/>
          <a:lstStyle/>
          <a:p>
            <a:fld id="{89E82C3D-A443-7348-8464-B4A7F4F1A7AA}" type="slidenum">
              <a:rPr lang="en-US" smtClean="0"/>
              <a:pPr/>
              <a:t>5</a:t>
            </a:fld>
            <a:endParaRPr lang="en-US" dirty="0"/>
          </a:p>
        </p:txBody>
      </p:sp>
    </p:spTree>
    <p:extLst>
      <p:ext uri="{BB962C8B-B14F-4D97-AF65-F5344CB8AC3E}">
        <p14:creationId xmlns:p14="http://schemas.microsoft.com/office/powerpoint/2010/main" val="204587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Results of District 5050 survey (Points 1 &amp; 2)</a:t>
            </a:r>
            <a:endParaRPr lang="en-US" dirty="0">
              <a:latin typeface="Arial" charset="0"/>
              <a:ea typeface="ヒラギノ角ゴ Pro W3" charset="0"/>
              <a:cs typeface="ヒラギノ角ゴ Pro W3"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ヒラギノ角ゴ Pro W3" charset="0"/>
                <a:cs typeface="ヒラギノ角ゴ Pro W3" charset="0"/>
              </a:defRPr>
            </a:lvl1pPr>
            <a:lvl2pPr marL="742950" indent="-285750" defTabSz="931863" eaLnBrk="0" hangingPunct="0">
              <a:defRPr sz="2400">
                <a:solidFill>
                  <a:schemeClr val="tx1"/>
                </a:solidFill>
                <a:latin typeface="Arial" charset="0"/>
                <a:ea typeface="ヒラギノ角ゴ Pro W3" charset="0"/>
                <a:cs typeface="ヒラギノ角ゴ Pro W3" charset="0"/>
              </a:defRPr>
            </a:lvl2pPr>
            <a:lvl3pPr marL="1143000" indent="-228600" defTabSz="931863" eaLnBrk="0" hangingPunct="0">
              <a:defRPr sz="2400">
                <a:solidFill>
                  <a:schemeClr val="tx1"/>
                </a:solidFill>
                <a:latin typeface="Arial" charset="0"/>
                <a:ea typeface="ヒラギノ角ゴ Pro W3" charset="0"/>
                <a:cs typeface="ヒラギノ角ゴ Pro W3" charset="0"/>
              </a:defRPr>
            </a:lvl3pPr>
            <a:lvl4pPr marL="1600200" indent="-228600" defTabSz="931863" eaLnBrk="0" hangingPunct="0">
              <a:defRPr sz="2400">
                <a:solidFill>
                  <a:schemeClr val="tx1"/>
                </a:solidFill>
                <a:latin typeface="Arial" charset="0"/>
                <a:ea typeface="ヒラギノ角ゴ Pro W3" charset="0"/>
                <a:cs typeface="ヒラギノ角ゴ Pro W3" charset="0"/>
              </a:defRPr>
            </a:lvl4pPr>
            <a:lvl5pPr marL="2057400" indent="-228600" defTabSz="931863" eaLnBrk="0" hangingPunct="0">
              <a:defRPr sz="2400">
                <a:solidFill>
                  <a:schemeClr val="tx1"/>
                </a:solidFill>
                <a:latin typeface="Arial" charset="0"/>
                <a:ea typeface="ヒラギノ角ゴ Pro W3"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6832796-5A7F-C546-AC97-C841D5DA85D2}" type="slidenum">
              <a:rPr lang="en-US" sz="1200">
                <a:solidFill>
                  <a:prstClr val="black"/>
                </a:solidFill>
              </a:rPr>
              <a:pPr/>
              <a:t>7</a:t>
            </a:fld>
            <a:endParaRPr lang="en-US" sz="1200"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Results of District 5050 survey (Points 1 &amp; 2)</a:t>
            </a:r>
            <a:endParaRPr lang="en-US" dirty="0">
              <a:latin typeface="Arial" charset="0"/>
              <a:ea typeface="ヒラギノ角ゴ Pro W3" charset="0"/>
              <a:cs typeface="ヒラギノ角ゴ Pro W3"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ヒラギノ角ゴ Pro W3" charset="0"/>
                <a:cs typeface="ヒラギノ角ゴ Pro W3" charset="0"/>
              </a:defRPr>
            </a:lvl1pPr>
            <a:lvl2pPr marL="742950" indent="-285750" defTabSz="931863" eaLnBrk="0" hangingPunct="0">
              <a:defRPr sz="2400">
                <a:solidFill>
                  <a:schemeClr val="tx1"/>
                </a:solidFill>
                <a:latin typeface="Arial" charset="0"/>
                <a:ea typeface="ヒラギノ角ゴ Pro W3" charset="0"/>
                <a:cs typeface="ヒラギノ角ゴ Pro W3" charset="0"/>
              </a:defRPr>
            </a:lvl2pPr>
            <a:lvl3pPr marL="1143000" indent="-228600" defTabSz="931863" eaLnBrk="0" hangingPunct="0">
              <a:defRPr sz="2400">
                <a:solidFill>
                  <a:schemeClr val="tx1"/>
                </a:solidFill>
                <a:latin typeface="Arial" charset="0"/>
                <a:ea typeface="ヒラギノ角ゴ Pro W3" charset="0"/>
                <a:cs typeface="ヒラギノ角ゴ Pro W3" charset="0"/>
              </a:defRPr>
            </a:lvl3pPr>
            <a:lvl4pPr marL="1600200" indent="-228600" defTabSz="931863" eaLnBrk="0" hangingPunct="0">
              <a:defRPr sz="2400">
                <a:solidFill>
                  <a:schemeClr val="tx1"/>
                </a:solidFill>
                <a:latin typeface="Arial" charset="0"/>
                <a:ea typeface="ヒラギノ角ゴ Pro W3" charset="0"/>
                <a:cs typeface="ヒラギノ角ゴ Pro W3" charset="0"/>
              </a:defRPr>
            </a:lvl4pPr>
            <a:lvl5pPr marL="2057400" indent="-228600" defTabSz="931863" eaLnBrk="0" hangingPunct="0">
              <a:defRPr sz="2400">
                <a:solidFill>
                  <a:schemeClr val="tx1"/>
                </a:solidFill>
                <a:latin typeface="Arial" charset="0"/>
                <a:ea typeface="ヒラギノ角ゴ Pro W3"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6832796-5A7F-C546-AC97-C841D5DA85D2}" type="slidenum">
              <a:rPr lang="en-US" sz="1200">
                <a:solidFill>
                  <a:prstClr val="black"/>
                </a:solidFill>
              </a:rPr>
              <a:pPr/>
              <a:t>8</a:t>
            </a:fld>
            <a:endParaRPr lang="en-US" sz="1200"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CA" sz="1200" b="0" i="0" u="none" strike="noStrike" kern="1200" baseline="0" dirty="0" smtClean="0">
                <a:solidFill>
                  <a:schemeClr val="tx1"/>
                </a:solidFill>
                <a:latin typeface="Arial" pitchFamily="-107" charset="0"/>
                <a:ea typeface="ヒラギノ角ゴ Pro W3" pitchFamily="-107" charset="-128"/>
                <a:cs typeface="ヒラギノ角ゴ Pro W3" pitchFamily="-107" charset="-128"/>
              </a:rPr>
              <a:t>Results of District 5050 survey (Points 3 – 5)</a:t>
            </a:r>
            <a:endParaRPr lang="en-US" dirty="0">
              <a:latin typeface="Arial" charset="0"/>
              <a:ea typeface="ヒラギノ角ゴ Pro W3" charset="0"/>
              <a:cs typeface="ヒラギノ角ゴ Pro W3"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ヒラギノ角ゴ Pro W3" charset="0"/>
                <a:cs typeface="ヒラギノ角ゴ Pro W3" charset="0"/>
              </a:defRPr>
            </a:lvl1pPr>
            <a:lvl2pPr marL="742950" indent="-285750" defTabSz="931863" eaLnBrk="0" hangingPunct="0">
              <a:defRPr sz="2400">
                <a:solidFill>
                  <a:schemeClr val="tx1"/>
                </a:solidFill>
                <a:latin typeface="Arial" charset="0"/>
                <a:ea typeface="ヒラギノ角ゴ Pro W3" charset="0"/>
                <a:cs typeface="ヒラギノ角ゴ Pro W3" charset="0"/>
              </a:defRPr>
            </a:lvl2pPr>
            <a:lvl3pPr marL="1143000" indent="-228600" defTabSz="931863" eaLnBrk="0" hangingPunct="0">
              <a:defRPr sz="2400">
                <a:solidFill>
                  <a:schemeClr val="tx1"/>
                </a:solidFill>
                <a:latin typeface="Arial" charset="0"/>
                <a:ea typeface="ヒラギノ角ゴ Pro W3" charset="0"/>
                <a:cs typeface="ヒラギノ角ゴ Pro W3" charset="0"/>
              </a:defRPr>
            </a:lvl3pPr>
            <a:lvl4pPr marL="1600200" indent="-228600" defTabSz="931863" eaLnBrk="0" hangingPunct="0">
              <a:defRPr sz="2400">
                <a:solidFill>
                  <a:schemeClr val="tx1"/>
                </a:solidFill>
                <a:latin typeface="Arial" charset="0"/>
                <a:ea typeface="ヒラギノ角ゴ Pro W3" charset="0"/>
                <a:cs typeface="ヒラギノ角ゴ Pro W3" charset="0"/>
              </a:defRPr>
            </a:lvl4pPr>
            <a:lvl5pPr marL="2057400" indent="-228600" defTabSz="931863" eaLnBrk="0" hangingPunct="0">
              <a:defRPr sz="2400">
                <a:solidFill>
                  <a:schemeClr val="tx1"/>
                </a:solidFill>
                <a:latin typeface="Arial" charset="0"/>
                <a:ea typeface="ヒラギノ角ゴ Pro W3"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6832796-5A7F-C546-AC97-C841D5DA85D2}" type="slidenum">
              <a:rPr lang="en-US" sz="1200">
                <a:solidFill>
                  <a:prstClr val="black"/>
                </a:solidFill>
              </a:rPr>
              <a:pPr/>
              <a:t>9</a:t>
            </a:fld>
            <a:endParaRPr lang="en-US" sz="1200"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ヒラギノ角ゴ Pro W3" charset="0"/>
              <a:cs typeface="ヒラギノ角ゴ Pro W3"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ヒラギノ角ゴ Pro W3" charset="0"/>
                <a:cs typeface="ヒラギノ角ゴ Pro W3" charset="0"/>
              </a:defRPr>
            </a:lvl1pPr>
            <a:lvl2pPr marL="742950" indent="-285750" defTabSz="931863" eaLnBrk="0" hangingPunct="0">
              <a:defRPr sz="2400">
                <a:solidFill>
                  <a:schemeClr val="tx1"/>
                </a:solidFill>
                <a:latin typeface="Arial" charset="0"/>
                <a:ea typeface="ヒラギノ角ゴ Pro W3" charset="0"/>
                <a:cs typeface="ヒラギノ角ゴ Pro W3" charset="0"/>
              </a:defRPr>
            </a:lvl2pPr>
            <a:lvl3pPr marL="1143000" indent="-228600" defTabSz="931863" eaLnBrk="0" hangingPunct="0">
              <a:defRPr sz="2400">
                <a:solidFill>
                  <a:schemeClr val="tx1"/>
                </a:solidFill>
                <a:latin typeface="Arial" charset="0"/>
                <a:ea typeface="ヒラギノ角ゴ Pro W3" charset="0"/>
                <a:cs typeface="ヒラギノ角ゴ Pro W3" charset="0"/>
              </a:defRPr>
            </a:lvl3pPr>
            <a:lvl4pPr marL="1600200" indent="-228600" defTabSz="931863" eaLnBrk="0" hangingPunct="0">
              <a:defRPr sz="2400">
                <a:solidFill>
                  <a:schemeClr val="tx1"/>
                </a:solidFill>
                <a:latin typeface="Arial" charset="0"/>
                <a:ea typeface="ヒラギノ角ゴ Pro W3" charset="0"/>
                <a:cs typeface="ヒラギノ角ゴ Pro W3" charset="0"/>
              </a:defRPr>
            </a:lvl4pPr>
            <a:lvl5pPr marL="2057400" indent="-228600" defTabSz="931863" eaLnBrk="0" hangingPunct="0">
              <a:defRPr sz="2400">
                <a:solidFill>
                  <a:schemeClr val="tx1"/>
                </a:solidFill>
                <a:latin typeface="Arial" charset="0"/>
                <a:ea typeface="ヒラギノ角ゴ Pro W3"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6832796-5A7F-C546-AC97-C841D5DA85D2}" type="slidenum">
              <a:rPr lang="en-US" sz="1200">
                <a:solidFill>
                  <a:prstClr val="black"/>
                </a:solidFill>
              </a:rPr>
              <a:pPr/>
              <a:t>12</a:t>
            </a:fld>
            <a:endParaRPr lang="en-US" sz="1200"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101600" dist="63500" dir="2700000" algn="tl" rotWithShape="0">
              <a:srgbClr val="000000">
                <a:alpha val="25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535544"/>
            <a:ext cx="6400800" cy="1255656"/>
          </a:xfrm>
          <a:prstGeom prst="rect">
            <a:avLst/>
          </a:prstGeom>
        </p:spPr>
        <p:txBody>
          <a:bodyPr lIns="0" tIns="0" rIns="0" bIns="0">
            <a:normAutofit/>
          </a:bodyPr>
          <a:lstStyle>
            <a:lvl1pPr marL="0" indent="0" algn="l">
              <a:spcBef>
                <a:spcPts val="0"/>
              </a:spcBef>
              <a:buNone/>
              <a:defRPr sz="2000">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9918303"/>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accent1"/>
          </a:solidFill>
          <a:ln>
            <a:noFill/>
          </a:ln>
          <a:effectLst>
            <a:outerShdw blurRad="101600" dist="635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36189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rgbClr val="005DAA"/>
          </a:solidFill>
          <a:ln>
            <a:noFill/>
          </a:ln>
          <a:effectLst>
            <a:outerShdw blurRad="101600" dist="635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4444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tx2"/>
          </a:solidFill>
          <a:ln>
            <a:noFill/>
          </a:ln>
          <a:effectLst>
            <a:outerShdw blurRad="101600" dist="635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45070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accent3"/>
          </a:solidFill>
          <a:ln>
            <a:noFill/>
          </a:ln>
          <a:effectLst>
            <a:outerShdw blurRad="101600" dist="635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15918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accent6"/>
          </a:solidFill>
          <a:ln>
            <a:noFill/>
          </a:ln>
          <a:effectLst>
            <a:outerShdw blurRad="101600" dist="635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49675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24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01396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solidFill>
                  <a:srgbClr val="58585A"/>
                </a:solidFi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58585A"/>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7287373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solidFill>
                  <a:srgbClr val="58585A"/>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58585A"/>
                </a:solidFill>
                <a:latin typeface="Georgia"/>
                <a:cs typeface="Georgia"/>
              </a:defRPr>
            </a:lvl1pPr>
            <a:lvl2pPr>
              <a:defRPr sz="2400">
                <a:solidFill>
                  <a:srgbClr val="58585A"/>
                </a:solidFill>
                <a:latin typeface="Georgia"/>
                <a:cs typeface="Georgia"/>
              </a:defRPr>
            </a:lvl2pPr>
            <a:lvl3pPr>
              <a:defRPr sz="2000">
                <a:solidFill>
                  <a:srgbClr val="58585A"/>
                </a:solidFill>
                <a:latin typeface="Georgia"/>
                <a:cs typeface="Georgia"/>
              </a:defRPr>
            </a:lvl3pPr>
            <a:lvl4pPr>
              <a:defRPr sz="1800">
                <a:solidFill>
                  <a:srgbClr val="58585A"/>
                </a:solidFill>
                <a:latin typeface="Georgia"/>
                <a:cs typeface="Georgia"/>
              </a:defRPr>
            </a:lvl4pPr>
            <a:lvl5pPr>
              <a:defRPr sz="1800">
                <a:solidFill>
                  <a:srgbClr val="58585A"/>
                </a:solidFill>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58585A"/>
                </a:solidFill>
                <a:latin typeface="Georgia"/>
                <a:cs typeface="Georgia"/>
              </a:defRPr>
            </a:lvl1pPr>
            <a:lvl2pPr>
              <a:defRPr sz="2400">
                <a:solidFill>
                  <a:srgbClr val="58585A"/>
                </a:solidFill>
                <a:latin typeface="Georgia"/>
                <a:cs typeface="Georgia"/>
              </a:defRPr>
            </a:lvl2pPr>
            <a:lvl3pPr>
              <a:defRPr sz="2000">
                <a:solidFill>
                  <a:srgbClr val="58585A"/>
                </a:solidFill>
                <a:latin typeface="Georgia"/>
                <a:cs typeface="Georgia"/>
              </a:defRPr>
            </a:lvl3pPr>
            <a:lvl4pPr>
              <a:defRPr sz="1800">
                <a:solidFill>
                  <a:srgbClr val="58585A"/>
                </a:solidFill>
                <a:latin typeface="Georgia"/>
                <a:cs typeface="Georgia"/>
              </a:defRPr>
            </a:lvl4pPr>
            <a:lvl5pPr>
              <a:defRPr sz="1800">
                <a:solidFill>
                  <a:srgbClr val="58585A"/>
                </a:solidFill>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08299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solidFill>
                  <a:srgbClr val="58585A"/>
                </a:solidFi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58585A"/>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58585A"/>
                </a:solidFill>
                <a:latin typeface="Georgia"/>
                <a:cs typeface="Georgia"/>
              </a:defRPr>
            </a:lvl1pPr>
            <a:lvl2pPr>
              <a:defRPr sz="2000">
                <a:solidFill>
                  <a:srgbClr val="58585A"/>
                </a:solidFill>
                <a:latin typeface="Georgia"/>
                <a:cs typeface="Georgia"/>
              </a:defRPr>
            </a:lvl2pPr>
            <a:lvl3pPr>
              <a:defRPr sz="1800">
                <a:solidFill>
                  <a:srgbClr val="58585A"/>
                </a:solidFill>
                <a:latin typeface="Georgia"/>
                <a:cs typeface="Georgia"/>
              </a:defRPr>
            </a:lvl3pPr>
            <a:lvl4pPr>
              <a:defRPr sz="1600">
                <a:solidFill>
                  <a:srgbClr val="58585A"/>
                </a:solidFill>
                <a:latin typeface="Georgia"/>
                <a:cs typeface="Georgia"/>
              </a:defRPr>
            </a:lvl4pPr>
            <a:lvl5pPr>
              <a:defRPr sz="1600">
                <a:solidFill>
                  <a:srgbClr val="58585A"/>
                </a:solidFill>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58585A"/>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58585A"/>
                </a:solidFill>
                <a:latin typeface="Georgia"/>
                <a:cs typeface="Georgia"/>
              </a:defRPr>
            </a:lvl1pPr>
            <a:lvl2pPr>
              <a:defRPr sz="2000">
                <a:solidFill>
                  <a:srgbClr val="58585A"/>
                </a:solidFill>
                <a:latin typeface="Georgia"/>
                <a:cs typeface="Georgia"/>
              </a:defRPr>
            </a:lvl2pPr>
            <a:lvl3pPr>
              <a:defRPr sz="1800">
                <a:solidFill>
                  <a:srgbClr val="58585A"/>
                </a:solidFill>
                <a:latin typeface="Georgia"/>
                <a:cs typeface="Georgia"/>
              </a:defRPr>
            </a:lvl3pPr>
            <a:lvl4pPr>
              <a:defRPr sz="1600">
                <a:solidFill>
                  <a:srgbClr val="58585A"/>
                </a:solidFill>
                <a:latin typeface="Georgia"/>
                <a:cs typeface="Georgia"/>
              </a:defRPr>
            </a:lvl4pPr>
            <a:lvl5pPr>
              <a:defRPr sz="1600">
                <a:solidFill>
                  <a:srgbClr val="58585A"/>
                </a:solidFill>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40599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solidFill>
                  <a:srgbClr val="58585A"/>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55204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101600" dist="63500"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2000">
                <a:solidFill>
                  <a:srgbClr val="919295"/>
                </a:solidFill>
                <a:latin typeface="Georgia"/>
                <a:cs typeface="Georgia"/>
              </a:defRPr>
            </a:lvl2pPr>
            <a:lvl3pPr marL="0" indent="0">
              <a:buFontTx/>
              <a:buNone/>
              <a:defRPr sz="1800" b="1">
                <a:solidFill>
                  <a:srgbClr val="687D90"/>
                </a:solidFill>
                <a:latin typeface="Georgia"/>
                <a:cs typeface="Georgia"/>
              </a:defRPr>
            </a:lvl3pPr>
            <a:lvl4pPr marL="338328" indent="-219456">
              <a:buClr>
                <a:srgbClr val="005DAA"/>
              </a:buClr>
              <a:buFont typeface="Wingdings" charset="2"/>
              <a:buChar char="§"/>
              <a:defRPr sz="18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9790963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2764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628459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58585A"/>
                </a:solidFill>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58585A"/>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26097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38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28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430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95446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endParaRPr lang="en-US" sz="1800" dirty="0">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101600" dist="63500"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endParaRPr lang="en-US" sz="1800" dirty="0">
              <a:solidFill>
                <a:srgbClr val="FFFFFF"/>
              </a:solidFill>
              <a:latin typeface="Calibri" charset="0"/>
              <a:ea typeface="MS PGothic" pitchFamily="3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2000">
                <a:solidFill>
                  <a:srgbClr val="919295"/>
                </a:solidFill>
                <a:latin typeface="Georgia"/>
                <a:cs typeface="Georgia"/>
              </a:defRPr>
            </a:lvl2pPr>
            <a:lvl3pPr marL="0" indent="0">
              <a:buFontTx/>
              <a:buNone/>
              <a:defRPr sz="1800" b="1">
                <a:solidFill>
                  <a:srgbClr val="687D90"/>
                </a:solidFill>
                <a:latin typeface="Georgia"/>
                <a:cs typeface="Georgia"/>
              </a:defRPr>
            </a:lvl3pPr>
            <a:lvl4pPr marL="338328" indent="-219456">
              <a:buClr>
                <a:srgbClr val="005DAA"/>
              </a:buClr>
              <a:buFont typeface="Wingdings" charset="2"/>
              <a:buChar char="§"/>
              <a:defRPr sz="18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026688571"/>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67961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endParaRPr lang="en-US" sz="1800" dirty="0">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101600" dist="63500"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endParaRPr lang="en-US" sz="1800" dirty="0">
              <a:solidFill>
                <a:srgbClr val="FFFFFF"/>
              </a:solidFill>
              <a:latin typeface="Calibri" charset="0"/>
              <a:ea typeface="MS PGothic" pitchFamily="3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2000">
                <a:solidFill>
                  <a:srgbClr val="919295"/>
                </a:solidFill>
                <a:latin typeface="Georgia"/>
                <a:cs typeface="Georgia"/>
              </a:defRPr>
            </a:lvl2pPr>
            <a:lvl3pPr marL="0" indent="0">
              <a:buFontTx/>
              <a:buNone/>
              <a:defRPr sz="1800" b="1">
                <a:solidFill>
                  <a:srgbClr val="687D90"/>
                </a:solidFill>
                <a:latin typeface="Georgia"/>
                <a:cs typeface="Georgia"/>
              </a:defRPr>
            </a:lvl3pPr>
            <a:lvl4pPr marL="338328" indent="-219456">
              <a:buClr>
                <a:srgbClr val="005DAA"/>
              </a:buClr>
              <a:buFont typeface="Wingdings" charset="2"/>
              <a:buChar char="§"/>
              <a:defRPr sz="18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21958963"/>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63389"/>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7350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endParaRPr lang="en-US" sz="1800" dirty="0">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101600" dist="63500"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endParaRPr lang="en-US" sz="1800" dirty="0">
              <a:solidFill>
                <a:srgbClr val="FFFFFF"/>
              </a:solidFill>
              <a:latin typeface="Calibri" charset="0"/>
              <a:ea typeface="MS PGothic" pitchFamily="3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2000">
                <a:solidFill>
                  <a:srgbClr val="919295"/>
                </a:solidFill>
                <a:latin typeface="Georgia"/>
                <a:cs typeface="Georgia"/>
              </a:defRPr>
            </a:lvl2pPr>
            <a:lvl3pPr marL="0" indent="0">
              <a:buFontTx/>
              <a:buNone/>
              <a:defRPr sz="1800" b="1">
                <a:solidFill>
                  <a:srgbClr val="687D90"/>
                </a:solidFill>
                <a:latin typeface="Georgia"/>
                <a:cs typeface="Georgia"/>
              </a:defRPr>
            </a:lvl3pPr>
            <a:lvl4pPr marL="338328" indent="-219456">
              <a:buClr>
                <a:srgbClr val="005DAA"/>
              </a:buClr>
              <a:buFont typeface="Wingdings" charset="2"/>
              <a:buChar char="§"/>
              <a:defRPr sz="18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96165155"/>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14718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endParaRPr lang="en-US" sz="1800" dirty="0">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101600" dist="63500"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endParaRPr lang="en-US" sz="1800" dirty="0">
              <a:solidFill>
                <a:srgbClr val="FFFFFF"/>
              </a:solidFill>
              <a:latin typeface="Calibri" charset="0"/>
              <a:ea typeface="MS PGothic" pitchFamily="3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2000">
                <a:solidFill>
                  <a:srgbClr val="919295"/>
                </a:solidFill>
                <a:latin typeface="Georgia"/>
                <a:cs typeface="Georgia"/>
              </a:defRPr>
            </a:lvl2pPr>
            <a:lvl3pPr marL="0" indent="0">
              <a:buFontTx/>
              <a:buNone/>
              <a:defRPr sz="1800" b="1">
                <a:solidFill>
                  <a:srgbClr val="687D90"/>
                </a:solidFill>
                <a:latin typeface="Georgia"/>
                <a:cs typeface="Georgia"/>
              </a:defRPr>
            </a:lvl3pPr>
            <a:lvl4pPr marL="338328" indent="-219456">
              <a:buClr>
                <a:srgbClr val="005DAA"/>
              </a:buClr>
              <a:buFont typeface="Wingdings" charset="2"/>
              <a:buChar char="§"/>
              <a:defRPr sz="18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1609306"/>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7528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endParaRPr lang="en-US" sz="1800" dirty="0">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101600" dist="63500"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endParaRPr lang="en-US" sz="1800" dirty="0">
              <a:solidFill>
                <a:srgbClr val="FFFFFF"/>
              </a:solidFill>
              <a:latin typeface="Calibri" charset="0"/>
              <a:ea typeface="MS PGothic" pitchFamily="3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2000">
                <a:solidFill>
                  <a:srgbClr val="919295"/>
                </a:solidFill>
                <a:latin typeface="Georgia"/>
                <a:cs typeface="Georgia"/>
              </a:defRPr>
            </a:lvl2pPr>
            <a:lvl3pPr marL="0" indent="0">
              <a:buFontTx/>
              <a:buNone/>
              <a:defRPr sz="1800" b="1">
                <a:solidFill>
                  <a:srgbClr val="687D90"/>
                </a:solidFill>
                <a:latin typeface="Georgia"/>
                <a:cs typeface="Georgia"/>
              </a:defRPr>
            </a:lvl3pPr>
            <a:lvl4pPr marL="338328" indent="-219456">
              <a:buClr>
                <a:srgbClr val="005DAA"/>
              </a:buClr>
              <a:buFont typeface="Wingdings" charset="2"/>
              <a:buChar char="§"/>
              <a:defRPr sz="18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96264379"/>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8610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endParaRPr lang="en-US" sz="1800" dirty="0">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101600" dist="63500"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endParaRPr lang="en-US" sz="1800" dirty="0">
              <a:solidFill>
                <a:srgbClr val="FFFFFF"/>
              </a:solidFill>
              <a:latin typeface="Calibri" charset="0"/>
              <a:ea typeface="MS PGothic" pitchFamily="3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2000">
                <a:solidFill>
                  <a:srgbClr val="919295"/>
                </a:solidFill>
                <a:latin typeface="Georgia"/>
                <a:cs typeface="Georgia"/>
              </a:defRPr>
            </a:lvl2pPr>
            <a:lvl3pPr marL="0" indent="0">
              <a:buFontTx/>
              <a:buNone/>
              <a:defRPr sz="1800" b="1">
                <a:solidFill>
                  <a:srgbClr val="687D90"/>
                </a:solidFill>
                <a:latin typeface="Georgia"/>
                <a:cs typeface="Georgia"/>
              </a:defRPr>
            </a:lvl3pPr>
            <a:lvl4pPr marL="338328" indent="-219456">
              <a:buClr>
                <a:srgbClr val="005DAA"/>
              </a:buClr>
              <a:buFont typeface="Wingdings" charset="2"/>
              <a:buChar char="§"/>
              <a:defRPr sz="18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01477559"/>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9344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endParaRPr lang="en-US" sz="1800" dirty="0">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101600" dist="63500"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endParaRPr lang="en-US" sz="1800" dirty="0">
              <a:solidFill>
                <a:srgbClr val="FFFFFF"/>
              </a:solidFill>
              <a:latin typeface="Calibri" charset="0"/>
              <a:ea typeface="MS PGothic" pitchFamily="3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2000">
                <a:solidFill>
                  <a:srgbClr val="919295"/>
                </a:solidFill>
                <a:latin typeface="Georgia"/>
                <a:cs typeface="Georgia"/>
              </a:defRPr>
            </a:lvl2pPr>
            <a:lvl3pPr marL="0" indent="0">
              <a:buFontTx/>
              <a:buNone/>
              <a:defRPr sz="1800" b="1">
                <a:solidFill>
                  <a:srgbClr val="687D90"/>
                </a:solidFill>
                <a:latin typeface="Georgia"/>
                <a:cs typeface="Georgia"/>
              </a:defRPr>
            </a:lvl3pPr>
            <a:lvl4pPr marL="338328" indent="-219456">
              <a:buClr>
                <a:srgbClr val="005DAA"/>
              </a:buClr>
              <a:buFont typeface="Wingdings" charset="2"/>
              <a:buChar char="§"/>
              <a:defRPr sz="18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42223557"/>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30302275"/>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58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61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856855-8026-461C-BD13-73244BF89DB5}" type="datetimeFigureOut">
              <a:rPr lang="en-US" smtClean="0"/>
              <a:pPr/>
              <a:t>9/27/2016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EA59C5-E026-44CF-927E-E61771D32BF9}" type="slidenum">
              <a:rPr lang="en-US" smtClean="0"/>
              <a:pPr/>
              <a:t>‹#›</a:t>
            </a:fld>
            <a:endParaRPr lang="en-US" dirty="0"/>
          </a:p>
        </p:txBody>
      </p:sp>
    </p:spTree>
    <p:extLst>
      <p:ext uri="{BB962C8B-B14F-4D97-AF65-F5344CB8AC3E}">
        <p14:creationId xmlns:p14="http://schemas.microsoft.com/office/powerpoint/2010/main" val="96621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latin typeface="Calibri" charset="0"/>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101600" dist="63500"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565029256"/>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101600" dist="63500"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1600">
                <a:solidFill>
                  <a:srgbClr val="919295"/>
                </a:solidFill>
                <a:latin typeface="Georgia"/>
                <a:cs typeface="Georgia"/>
              </a:defRPr>
            </a:lvl2pPr>
            <a:lvl3pPr marL="0" indent="0">
              <a:buFontTx/>
              <a:buNone/>
              <a:defRPr sz="1600" b="1">
                <a:solidFill>
                  <a:srgbClr val="687D90"/>
                </a:solidFill>
                <a:latin typeface="Georgia"/>
                <a:cs typeface="Georgia"/>
              </a:defRPr>
            </a:lvl3pPr>
            <a:lvl4pPr marL="338328" indent="-219456">
              <a:buClr>
                <a:srgbClr val="005DAA"/>
              </a:buClr>
              <a:buFont typeface="Wingdings" charset="2"/>
              <a:buChar char="§"/>
              <a:defRPr sz="16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99526362"/>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687D90"/>
          </a:solidFill>
          <a:ln w="1651">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275903887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xml"/><Relationship Id="rId1" Type="http://schemas.openxmlformats.org/officeDocument/2006/relationships/slideLayout" Target="../slideLayouts/slideLayout4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5.png"/><Relationship Id="rId2" Type="http://schemas.openxmlformats.org/officeDocument/2006/relationships/slideLayout" Target="../slideLayouts/slideLayout11.xml"/><Relationship Id="rId16" Type="http://schemas.openxmlformats.org/officeDocument/2006/relationships/theme" Target="../theme/theme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687D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latin typeface="Calibri" charset="0"/>
              <a:ea typeface="ヒラギノ角ゴ Pro W3" charset="0"/>
              <a:cs typeface="ヒラギノ角ゴ Pro W3" charset="0"/>
            </a:endParaRPr>
          </a:p>
        </p:txBody>
      </p:sp>
      <p:pic>
        <p:nvPicPr>
          <p:cNvPr id="1027"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9" r:id="rId1"/>
  </p:sldLayoutIdLst>
  <p:transition spd="med">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solidFill>
                  <a:prstClr val="black"/>
                </a:solidFill>
                <a:latin typeface="Arial Narrow Bold"/>
                <a:cs typeface="Arial Narrow Bold"/>
              </a:rPr>
              <a:t>2016</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MS PGothic" pitchFamily="34" charset="-128"/>
            </a:endParaRPr>
          </a:p>
        </p:txBody>
      </p:sp>
    </p:spTree>
    <p:extLst>
      <p:ext uri="{BB962C8B-B14F-4D97-AF65-F5344CB8AC3E}">
        <p14:creationId xmlns:p14="http://schemas.microsoft.com/office/powerpoint/2010/main" val="318235664"/>
      </p:ext>
    </p:extLst>
  </p:cSld>
  <p:clrMap bg1="lt1" tx1="dk1" bg2="lt2" tx2="dk2" accent1="accent1" accent2="accent2" accent3="accent3" accent4="accent4" accent5="accent5" accent6="accent6" hlink="hlink" folHlink="folHlink"/>
  <p:sldLayoutIdLst>
    <p:sldLayoutId id="2147483798" r:id="rId1"/>
    <p:sldLayoutId id="2147483799"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solidFill>
                  <a:prstClr val="black"/>
                </a:solidFill>
                <a:latin typeface="Arial Narrow Bold"/>
                <a:cs typeface="Arial Narrow Bold"/>
              </a:rPr>
              <a:t>2016</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MS PGothic" pitchFamily="34" charset="-128"/>
            </a:endParaRPr>
          </a:p>
        </p:txBody>
      </p:sp>
    </p:spTree>
    <p:extLst>
      <p:ext uri="{BB962C8B-B14F-4D97-AF65-F5344CB8AC3E}">
        <p14:creationId xmlns:p14="http://schemas.microsoft.com/office/powerpoint/2010/main" val="3239196856"/>
      </p:ext>
    </p:extLst>
  </p:cSld>
  <p:clrMap bg1="lt1" tx1="dk1" bg2="lt2" tx2="dk2" accent1="accent1" accent2="accent2" accent3="accent3" accent4="accent4" accent5="accent5" accent6="accent6" hlink="hlink" folHlink="folHlink"/>
  <p:sldLayoutIdLst>
    <p:sldLayoutId id="2147483801" r:id="rId1"/>
    <p:sldLayoutId id="2147483802"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solidFill>
                  <a:prstClr val="black"/>
                </a:solidFill>
                <a:latin typeface="Arial Narrow Bold"/>
                <a:cs typeface="Arial Narrow Bold"/>
              </a:rPr>
              <a:t>2016</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MS PGothic" pitchFamily="34" charset="-128"/>
            </a:endParaRPr>
          </a:p>
        </p:txBody>
      </p:sp>
    </p:spTree>
    <p:extLst>
      <p:ext uri="{BB962C8B-B14F-4D97-AF65-F5344CB8AC3E}">
        <p14:creationId xmlns:p14="http://schemas.microsoft.com/office/powerpoint/2010/main" val="1580830095"/>
      </p:ext>
    </p:extLst>
  </p:cSld>
  <p:clrMap bg1="lt1" tx1="dk1" bg2="lt2" tx2="dk2" accent1="accent1" accent2="accent2" accent3="accent3" accent4="accent4" accent5="accent5" accent6="accent6" hlink="hlink" folHlink="folHlink"/>
  <p:sldLayoutIdLst>
    <p:sldLayoutId id="2147483804" r:id="rId1"/>
    <p:sldLayoutId id="2147483805"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solidFill>
                  <a:prstClr val="black"/>
                </a:solidFill>
                <a:latin typeface="Arial Narrow Bold"/>
                <a:cs typeface="Arial Narrow Bold"/>
              </a:rPr>
              <a:t>2016</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MS PGothic" pitchFamily="34" charset="-128"/>
            </a:endParaRPr>
          </a:p>
        </p:txBody>
      </p:sp>
    </p:spTree>
    <p:extLst>
      <p:ext uri="{BB962C8B-B14F-4D97-AF65-F5344CB8AC3E}">
        <p14:creationId xmlns:p14="http://schemas.microsoft.com/office/powerpoint/2010/main" val="2519600928"/>
      </p:ext>
    </p:extLst>
  </p:cSld>
  <p:clrMap bg1="lt1" tx1="dk1" bg2="lt2" tx2="dk2" accent1="accent1" accent2="accent2" accent3="accent3" accent4="accent4" accent5="accent5" accent6="accent6" hlink="hlink" folHlink="folHlink"/>
  <p:sldLayoutIdLst>
    <p:sldLayoutId id="2147483807" r:id="rId1"/>
    <p:sldLayoutId id="2147483808"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solidFill>
                  <a:prstClr val="black"/>
                </a:solidFill>
                <a:latin typeface="Arial Narrow Bold"/>
                <a:cs typeface="Arial Narrow Bold"/>
              </a:rPr>
              <a:t>2016</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MS PGothic" pitchFamily="34" charset="-128"/>
            </a:endParaRPr>
          </a:p>
        </p:txBody>
      </p:sp>
    </p:spTree>
    <p:extLst>
      <p:ext uri="{BB962C8B-B14F-4D97-AF65-F5344CB8AC3E}">
        <p14:creationId xmlns:p14="http://schemas.microsoft.com/office/powerpoint/2010/main" val="4120493649"/>
      </p:ext>
    </p:extLst>
  </p:cSld>
  <p:clrMap bg1="lt1" tx1="dk1" bg2="lt2" tx2="dk2" accent1="accent1" accent2="accent2" accent3="accent3" accent4="accent4" accent5="accent5" accent6="accent6" hlink="hlink" folHlink="folHlink"/>
  <p:sldLayoutIdLst>
    <p:sldLayoutId id="2147483810" r:id="rId1"/>
    <p:sldLayoutId id="2147483811"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solidFill>
                  <a:prstClr val="black"/>
                </a:solidFill>
                <a:latin typeface="Arial Narrow Bold"/>
                <a:cs typeface="Arial Narrow Bold"/>
              </a:rPr>
              <a:t>2015</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MS PGothic" pitchFamily="34" charset="-128"/>
            </a:endParaRPr>
          </a:p>
        </p:txBody>
      </p:sp>
    </p:spTree>
    <p:extLst>
      <p:ext uri="{BB962C8B-B14F-4D97-AF65-F5344CB8AC3E}">
        <p14:creationId xmlns:p14="http://schemas.microsoft.com/office/powerpoint/2010/main" val="3954790028"/>
      </p:ext>
    </p:extLst>
  </p:cSld>
  <p:clrMap bg1="lt1" tx1="dk1" bg2="lt2" tx2="dk2" accent1="accent1" accent2="accent2" accent3="accent3" accent4="accent4" accent5="accent5" accent6="accent6" hlink="hlink" folHlink="folHlink"/>
  <p:sldLayoutIdLst>
    <p:sldLayoutId id="2147483813"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r>
              <a:rPr lang="en-US" sz="900" dirty="0">
                <a:solidFill>
                  <a:srgbClr val="BCBDC0"/>
                </a:solidFill>
                <a:latin typeface="Arial Narrow" charset="0"/>
              </a:rPr>
              <a:t>STRENGTHENING ROTARY  |  </a:t>
            </a:r>
            <a:fld id="{D3CC0197-44E6-B140-B971-9DC8646D3AF2}" type="slidenum">
              <a:rPr lang="en-US" sz="900">
                <a:solidFill>
                  <a:srgbClr val="BCBDC0"/>
                </a:solidFill>
                <a:latin typeface="Arial Narrow" charset="0"/>
              </a:rPr>
              <a:pPr algn="r"/>
              <a:t>‹#›</a:t>
            </a:fld>
            <a:r>
              <a:rPr lang="en-US" sz="900" dirty="0">
                <a:solidFill>
                  <a:srgbClr val="BCBDC0"/>
                </a:solidFill>
                <a:latin typeface="Arial Narrow" charset="0"/>
              </a:rPr>
              <a:t>  </a:t>
            </a:r>
            <a:endParaRPr lang="en-US" sz="900" dirty="0">
              <a:solidFill>
                <a:srgbClr val="958D85"/>
              </a:solidFill>
              <a:latin typeface="Arial Narrow" charset="0"/>
            </a:endParaRPr>
          </a:p>
        </p:txBody>
      </p:sp>
      <p:pic>
        <p:nvPicPr>
          <p:cNvPr id="2051"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8788" y="6265863"/>
            <a:ext cx="10826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2" r:id="rId1"/>
    <p:sldLayoutId id="2147483760" r:id="rId2"/>
    <p:sldLayoutId id="2147483761" r:id="rId3"/>
    <p:sldLayoutId id="2147483767" r:id="rId4"/>
    <p:sldLayoutId id="2147483787" r:id="rId5"/>
  </p:sldLayoutIdLst>
  <p:transition spd="med">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sp>
        <p:nvSpPr>
          <p:cNvPr id="5" name="TextBox 4"/>
          <p:cNvSpPr txBox="1"/>
          <p:nvPr userDrawn="1"/>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r>
              <a:rPr lang="en-US" sz="900" dirty="0" smtClean="0">
                <a:solidFill>
                  <a:srgbClr val="BCBDC0"/>
                </a:solidFill>
                <a:latin typeface="Arial Narrow" charset="0"/>
              </a:rPr>
              <a:t>STRENGTHENING ROTARY  |  </a:t>
            </a:r>
            <a:fld id="{D3CC0197-44E6-B140-B971-9DC8646D3AF2}" type="slidenum">
              <a:rPr lang="en-US" sz="900" smtClean="0">
                <a:solidFill>
                  <a:srgbClr val="BCBDC0"/>
                </a:solidFill>
                <a:latin typeface="Arial Narrow" charset="0"/>
              </a:rPr>
              <a:pPr algn="r"/>
              <a:t>‹#›</a:t>
            </a:fld>
            <a:r>
              <a:rPr lang="en-US" sz="900" dirty="0" smtClean="0">
                <a:solidFill>
                  <a:srgbClr val="BCBDC0"/>
                </a:solidFill>
                <a:latin typeface="Arial Narrow" charset="0"/>
              </a:rPr>
              <a:t>  </a:t>
            </a:r>
            <a:endParaRPr lang="en-US" sz="900" dirty="0">
              <a:solidFill>
                <a:srgbClr val="958D85"/>
              </a:solidFill>
              <a:latin typeface="Arial Narrow" charset="0"/>
            </a:endParaRPr>
          </a:p>
        </p:txBody>
      </p:sp>
      <p:pic>
        <p:nvPicPr>
          <p:cNvPr id="3075"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3" r:id="rId1"/>
    <p:sldLayoutId id="2147483766" r:id="rId2"/>
  </p:sldLayoutIdLst>
  <p:transition spd="med">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687D90"/>
          </a:solidFill>
          <a:ln w="1651">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3764" r:id="rId1"/>
  </p:sldLayoutIdLst>
  <p:transition spd="med">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499"/>
          </a:xfrm>
          <a:prstGeom prst="rect">
            <a:avLst/>
          </a:prstGeom>
          <a:noFill/>
        </p:spPr>
        <p:txBody>
          <a:bodyPr wrap="square" lIns="0" tIns="0" rIns="0" bIns="0" rtlCol="0">
            <a:spAutoFit/>
          </a:bodyPr>
          <a:lstStyle/>
          <a:p>
            <a:pPr algn="r" eaLnBrk="0" hangingPunct="0"/>
            <a:r>
              <a:rPr lang="en-US" sz="900" dirty="0" smtClean="0">
                <a:solidFill>
                  <a:srgbClr val="BCBDC0"/>
                </a:solidFill>
                <a:latin typeface="Arial Narrow"/>
                <a:cs typeface="Arial Narrow"/>
              </a:rPr>
              <a:t>STRENGTHENING ROTARY  |  </a:t>
            </a:r>
            <a:fld id="{CF1A8821-C998-834A-B51E-54D54792926D}" type="slidenum">
              <a:rPr lang="en-US" sz="900" spc="300" smtClean="0">
                <a:solidFill>
                  <a:srgbClr val="BCBDC0"/>
                </a:solidFill>
                <a:latin typeface="Arial Narrow"/>
                <a:cs typeface="Arial Narrow"/>
              </a:rPr>
              <a:pPr algn="r" eaLnBrk="0" hangingPunct="0"/>
              <a:t>‹#›</a:t>
            </a:fld>
            <a:r>
              <a:rPr lang="en-US" sz="900" spc="300" dirty="0" smtClean="0">
                <a:solidFill>
                  <a:srgbClr val="BCBDC0"/>
                </a:solidFill>
                <a:latin typeface="Arial Narrow"/>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7613" y="6264610"/>
            <a:ext cx="1082949" cy="407124"/>
          </a:xfrm>
          <a:prstGeom prst="rect">
            <a:avLst/>
          </a:prstGeom>
        </p:spPr>
      </p:pic>
    </p:spTree>
    <p:extLst>
      <p:ext uri="{BB962C8B-B14F-4D97-AF65-F5344CB8AC3E}">
        <p14:creationId xmlns:p14="http://schemas.microsoft.com/office/powerpoint/2010/main" val="323129156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solidFill>
                  <a:prstClr val="black"/>
                </a:solidFill>
                <a:latin typeface="Arial Narrow Bold"/>
                <a:cs typeface="Arial Narrow Bold"/>
              </a:rPr>
              <a:t>2015</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MS PGothic" pitchFamily="34" charset="-128"/>
            </a:endParaRPr>
          </a:p>
        </p:txBody>
      </p:sp>
    </p:spTree>
    <p:extLst>
      <p:ext uri="{BB962C8B-B14F-4D97-AF65-F5344CB8AC3E}">
        <p14:creationId xmlns:p14="http://schemas.microsoft.com/office/powerpoint/2010/main" val="932373003"/>
      </p:ext>
    </p:extLst>
  </p:cSld>
  <p:clrMap bg1="lt1" tx1="dk1" bg2="lt2" tx2="dk2" accent1="accent1" accent2="accent2" accent3="accent3" accent4="accent4" accent5="accent5" accent6="accent6" hlink="hlink" folHlink="folHlink"/>
  <p:sldLayoutIdLst>
    <p:sldLayoutId id="2147483786"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RotaryMoE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9338" y="596900"/>
            <a:ext cx="36798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252416"/>
      </p:ext>
    </p:extLst>
  </p:cSld>
  <p:clrMap bg1="lt1" tx1="dk1" bg2="lt2" tx2="dk2" accent1="accent1" accent2="accent2" accent3="accent3" accent4="accent4" accent5="accent5" accent6="accent6" hlink="hlink" folHlink="folHlink"/>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solidFill>
                  <a:prstClr val="black"/>
                </a:solidFill>
                <a:latin typeface="Arial Narrow Bold"/>
                <a:cs typeface="Arial Narrow Bold"/>
              </a:rPr>
              <a:t>2016</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MS PGothic" pitchFamily="34" charset="-128"/>
            </a:endParaRPr>
          </a:p>
        </p:txBody>
      </p:sp>
    </p:spTree>
    <p:extLst>
      <p:ext uri="{BB962C8B-B14F-4D97-AF65-F5344CB8AC3E}">
        <p14:creationId xmlns:p14="http://schemas.microsoft.com/office/powerpoint/2010/main" val="759148612"/>
      </p:ext>
    </p:extLst>
  </p:cSld>
  <p:clrMap bg1="lt1" tx1="dk1" bg2="lt2" tx2="dk2" accent1="accent1" accent2="accent2" accent3="accent3" accent4="accent4" accent5="accent5" accent6="accent6" hlink="hlink" folHlink="folHlink"/>
  <p:sldLayoutIdLst>
    <p:sldLayoutId id="2147483791" r:id="rId1"/>
    <p:sldLayoutId id="2147483792"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solidFill>
                  <a:prstClr val="black"/>
                </a:solidFill>
                <a:latin typeface="Arial Narrow Bold"/>
                <a:cs typeface="Arial Narrow Bold"/>
              </a:rPr>
              <a:t>2016</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MS PGothic" pitchFamily="34" charset="-128"/>
            </a:endParaRPr>
          </a:p>
        </p:txBody>
      </p:sp>
    </p:spTree>
    <p:extLst>
      <p:ext uri="{BB962C8B-B14F-4D97-AF65-F5344CB8AC3E}">
        <p14:creationId xmlns:p14="http://schemas.microsoft.com/office/powerpoint/2010/main" val="879691445"/>
      </p:ext>
    </p:extLst>
  </p:cSld>
  <p:clrMap bg1="lt1" tx1="dk1" bg2="lt2" tx2="dk2" accent1="accent1" accent2="accent2" accent3="accent3" accent4="accent4" accent5="accent5" accent6="accent6" hlink="hlink" folHlink="folHlink"/>
  <p:sldLayoutIdLst>
    <p:sldLayoutId id="2147483795" r:id="rId1"/>
    <p:sldLayoutId id="2147483796"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mikered@shaw.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6" y="1079076"/>
            <a:ext cx="4735731" cy="29777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6849" y="1152260"/>
            <a:ext cx="3814902" cy="281443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631" y="4126759"/>
            <a:ext cx="8157216" cy="2425118"/>
          </a:xfrm>
          <a:prstGeom prst="rect">
            <a:avLst/>
          </a:prstGeom>
        </p:spPr>
      </p:pic>
      <p:sp>
        <p:nvSpPr>
          <p:cNvPr id="16" name="Title 1"/>
          <p:cNvSpPr>
            <a:spLocks noGrp="1"/>
          </p:cNvSpPr>
          <p:nvPr>
            <p:ph type="title"/>
          </p:nvPr>
        </p:nvSpPr>
        <p:spPr>
          <a:xfrm>
            <a:off x="381000" y="457200"/>
            <a:ext cx="8763000" cy="533400"/>
          </a:xfrm>
        </p:spPr>
        <p:txBody>
          <a:bodyPr/>
          <a:lstStyle/>
          <a:p>
            <a:r>
              <a:rPr lang="en-CA" sz="3600" dirty="0" smtClean="0">
                <a:latin typeface="Arial Narrow Bold" panose="020B0706020202030204" pitchFamily="34" charset="0"/>
              </a:rPr>
              <a:t>TELL YOUR ROTARY STORY</a:t>
            </a:r>
            <a:endParaRPr lang="en-CA" sz="3600" dirty="0">
              <a:latin typeface="Arial Narrow Bold" panose="020B0706020202030204" pitchFamily="34" charset="0"/>
            </a:endParaRPr>
          </a:p>
        </p:txBody>
      </p:sp>
    </p:spTree>
    <p:extLst>
      <p:ext uri="{BB962C8B-B14F-4D97-AF65-F5344CB8AC3E}">
        <p14:creationId xmlns:p14="http://schemas.microsoft.com/office/powerpoint/2010/main" val="415192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5625"/>
            <a:ext cx="8763000" cy="533400"/>
          </a:xfrm>
        </p:spPr>
        <p:txBody>
          <a:bodyPr/>
          <a:lstStyle/>
          <a:p>
            <a:r>
              <a:rPr lang="en-US" sz="3200" dirty="0" smtClean="0">
                <a:latin typeface="Arial Narrow Bold" panose="020B0706020202030204" pitchFamily="34" charset="0"/>
              </a:rPr>
              <a:t>DISTRICT TRAINING</a:t>
            </a:r>
            <a:endParaRPr lang="en-US" sz="3200" dirty="0">
              <a:latin typeface="Arial Narrow Bold" panose="020B0706020202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77" y="1087043"/>
            <a:ext cx="7690338" cy="3742102"/>
          </a:xfrm>
          <a:prstGeom prst="rect">
            <a:avLst/>
          </a:prstGeom>
        </p:spPr>
      </p:pic>
      <p:sp>
        <p:nvSpPr>
          <p:cNvPr id="6" name="TextBox 5"/>
          <p:cNvSpPr txBox="1"/>
          <p:nvPr/>
        </p:nvSpPr>
        <p:spPr>
          <a:xfrm>
            <a:off x="1113691" y="4454770"/>
            <a:ext cx="7737231" cy="1754326"/>
          </a:xfrm>
          <a:prstGeom prst="rect">
            <a:avLst/>
          </a:prstGeom>
          <a:noFill/>
        </p:spPr>
        <p:txBody>
          <a:bodyPr wrap="square" rtlCol="0">
            <a:spAutoFit/>
          </a:bodyPr>
          <a:lstStyle/>
          <a:p>
            <a:pPr algn="ctr"/>
            <a:r>
              <a:rPr lang="en-US" sz="3600" b="1" dirty="0" smtClean="0">
                <a:solidFill>
                  <a:srgbClr val="005DAA"/>
                </a:solidFill>
                <a:latin typeface="Georgia" panose="02040502050405020303" pitchFamily="18" charset="0"/>
              </a:rPr>
              <a:t>Facebook &amp; Social Media</a:t>
            </a:r>
          </a:p>
          <a:p>
            <a:pPr algn="ctr"/>
            <a:r>
              <a:rPr lang="en-US" sz="3600" b="1" dirty="0" err="1" smtClean="0">
                <a:solidFill>
                  <a:srgbClr val="005DAA"/>
                </a:solidFill>
                <a:latin typeface="Georgia" panose="02040502050405020303" pitchFamily="18" charset="0"/>
              </a:rPr>
              <a:t>ClubRunner</a:t>
            </a:r>
            <a:r>
              <a:rPr lang="en-US" sz="3600" b="1" dirty="0" smtClean="0">
                <a:solidFill>
                  <a:srgbClr val="005DAA"/>
                </a:solidFill>
                <a:latin typeface="Georgia" panose="02040502050405020303" pitchFamily="18" charset="0"/>
              </a:rPr>
              <a:t> &amp; websites</a:t>
            </a:r>
          </a:p>
          <a:p>
            <a:pPr algn="ctr"/>
            <a:r>
              <a:rPr lang="en-US" sz="3600" b="1" dirty="0" smtClean="0">
                <a:solidFill>
                  <a:srgbClr val="005DAA"/>
                </a:solidFill>
                <a:latin typeface="Georgia" panose="02040502050405020303" pitchFamily="18" charset="0"/>
              </a:rPr>
              <a:t>Marketing &amp; Strategic Planning</a:t>
            </a:r>
            <a:endParaRPr lang="en-US" sz="3600" b="1" dirty="0">
              <a:solidFill>
                <a:srgbClr val="005DAA"/>
              </a:solidFill>
              <a:latin typeface="Georgia" panose="02040502050405020303" pitchFamily="18" charset="0"/>
            </a:endParaRPr>
          </a:p>
        </p:txBody>
      </p:sp>
    </p:spTree>
    <p:extLst>
      <p:ext uri="{BB962C8B-B14F-4D97-AF65-F5344CB8AC3E}">
        <p14:creationId xmlns:p14="http://schemas.microsoft.com/office/powerpoint/2010/main" val="195842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379413" y="518204"/>
            <a:ext cx="8764587" cy="53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hangingPunct="1">
              <a:lnSpc>
                <a:spcPct val="80000"/>
              </a:lnSpc>
            </a:pPr>
            <a:r>
              <a:rPr lang="en-US" sz="3200" b="1" dirty="0" smtClean="0">
                <a:solidFill>
                  <a:prstClr val="white"/>
                </a:solidFill>
                <a:latin typeface="Arial Narrow Bold" pitchFamily="-84" charset="0"/>
                <a:cs typeface="+mn-cs"/>
              </a:rPr>
              <a:t>COMMUNICATIONS PLAN</a:t>
            </a:r>
            <a:endParaRPr lang="en-US" sz="3200" b="1" dirty="0">
              <a:solidFill>
                <a:prstClr val="white"/>
              </a:solidFill>
              <a:latin typeface="Arial Narrow Bold" pitchFamily="-84" charset="0"/>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87" y="1114150"/>
            <a:ext cx="8764587" cy="3835340"/>
          </a:xfrm>
          <a:prstGeom prst="rect">
            <a:avLst/>
          </a:prstGeom>
        </p:spPr>
      </p:pic>
      <p:sp>
        <p:nvSpPr>
          <p:cNvPr id="5" name="TextBox 4"/>
          <p:cNvSpPr txBox="1"/>
          <p:nvPr/>
        </p:nvSpPr>
        <p:spPr>
          <a:xfrm>
            <a:off x="473197" y="4970585"/>
            <a:ext cx="8586461" cy="1077218"/>
          </a:xfrm>
          <a:prstGeom prst="rect">
            <a:avLst/>
          </a:prstGeom>
          <a:noFill/>
        </p:spPr>
        <p:txBody>
          <a:bodyPr wrap="square" rtlCol="0">
            <a:spAutoFit/>
          </a:bodyPr>
          <a:lstStyle/>
          <a:p>
            <a:pPr algn="ctr"/>
            <a:r>
              <a:rPr lang="en-US" sz="3200" b="1" dirty="0" smtClean="0">
                <a:solidFill>
                  <a:srgbClr val="005DAA"/>
                </a:solidFill>
                <a:latin typeface="Georgia" panose="02040502050405020303" pitchFamily="18" charset="0"/>
              </a:rPr>
              <a:t>Discuss and develop a plan </a:t>
            </a:r>
          </a:p>
          <a:p>
            <a:pPr algn="ctr"/>
            <a:r>
              <a:rPr lang="en-US" sz="3200" b="1" dirty="0" smtClean="0">
                <a:solidFill>
                  <a:srgbClr val="005DAA"/>
                </a:solidFill>
                <a:latin typeface="Georgia" panose="02040502050405020303" pitchFamily="18" charset="0"/>
              </a:rPr>
              <a:t>to promote Rotary’s Public Image</a:t>
            </a:r>
            <a:endParaRPr lang="en-US" sz="3200" b="1" dirty="0">
              <a:solidFill>
                <a:srgbClr val="005DAA"/>
              </a:solidFill>
              <a:latin typeface="Georgia" panose="02040502050405020303" pitchFamily="18" charset="0"/>
            </a:endParaRPr>
          </a:p>
        </p:txBody>
      </p:sp>
    </p:spTree>
    <p:extLst>
      <p:ext uri="{BB962C8B-B14F-4D97-AF65-F5344CB8AC3E}">
        <p14:creationId xmlns:p14="http://schemas.microsoft.com/office/powerpoint/2010/main" val="316333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420" y="1095709"/>
            <a:ext cx="6417571" cy="6282621"/>
          </a:xfrm>
          <a:prstGeom prst="rect">
            <a:avLst/>
          </a:prstGeom>
        </p:spPr>
      </p:pic>
      <p:sp>
        <p:nvSpPr>
          <p:cNvPr id="3" name="TextBox 2"/>
          <p:cNvSpPr txBox="1"/>
          <p:nvPr/>
        </p:nvSpPr>
        <p:spPr>
          <a:xfrm>
            <a:off x="370390" y="450750"/>
            <a:ext cx="4757195" cy="584775"/>
          </a:xfrm>
          <a:prstGeom prst="rect">
            <a:avLst/>
          </a:prstGeom>
          <a:noFill/>
        </p:spPr>
        <p:txBody>
          <a:bodyPr wrap="square" rtlCol="0">
            <a:spAutoFit/>
          </a:bodyPr>
          <a:lstStyle/>
          <a:p>
            <a:r>
              <a:rPr lang="en-US" sz="3200" dirty="0" smtClean="0">
                <a:solidFill>
                  <a:schemeClr val="bg1"/>
                </a:solidFill>
                <a:latin typeface="Arial Narrow Bold" panose="020B0706020202030204" pitchFamily="34" charset="0"/>
              </a:rPr>
              <a:t>REPORT BACK TO GROUP</a:t>
            </a:r>
            <a:endParaRPr lang="en-US" sz="3200" dirty="0">
              <a:solidFill>
                <a:schemeClr val="bg1"/>
              </a:solidFill>
              <a:latin typeface="Arial Narrow Bold" panose="020B0706020202030204" pitchFamily="34" charset="0"/>
            </a:endParaRPr>
          </a:p>
        </p:txBody>
      </p:sp>
    </p:spTree>
    <p:extLst>
      <p:ext uri="{BB962C8B-B14F-4D97-AF65-F5344CB8AC3E}">
        <p14:creationId xmlns:p14="http://schemas.microsoft.com/office/powerpoint/2010/main" val="20268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12550" y="1587551"/>
            <a:ext cx="8210818" cy="412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indent="-457200" defTabSz="457200">
              <a:buFont typeface="Arial" panose="020B0604020202020204" pitchFamily="34" charset="0"/>
              <a:buChar char="•"/>
            </a:pPr>
            <a:r>
              <a:rPr lang="en-US" sz="3200" b="1" dirty="0" smtClean="0">
                <a:solidFill>
                  <a:srgbClr val="005DAA"/>
                </a:solidFill>
                <a:latin typeface="Georgia" pitchFamily="18" charset="0"/>
                <a:cs typeface="+mn-cs"/>
              </a:rPr>
              <a:t>Did membership and contributions, or interest in them, increase?</a:t>
            </a:r>
          </a:p>
          <a:p>
            <a:pPr marL="457200" indent="-457200" defTabSz="457200">
              <a:buFont typeface="Arial" panose="020B0604020202020204" pitchFamily="34" charset="0"/>
              <a:buChar char="•"/>
            </a:pPr>
            <a:r>
              <a:rPr lang="en-US" sz="3200" b="1" dirty="0" smtClean="0">
                <a:solidFill>
                  <a:srgbClr val="005DAA"/>
                </a:solidFill>
                <a:latin typeface="Georgia" pitchFamily="18" charset="0"/>
                <a:cs typeface="+mn-cs"/>
              </a:rPr>
              <a:t>Are current members more engaged?</a:t>
            </a:r>
          </a:p>
          <a:p>
            <a:pPr marL="457200" indent="-457200" defTabSz="457200">
              <a:buFont typeface="Arial" panose="020B0604020202020204" pitchFamily="34" charset="0"/>
              <a:buChar char="•"/>
            </a:pPr>
            <a:r>
              <a:rPr lang="en-US" sz="3200" b="1" dirty="0" smtClean="0">
                <a:solidFill>
                  <a:srgbClr val="005DAA"/>
                </a:solidFill>
                <a:latin typeface="Georgia" pitchFamily="18" charset="0"/>
                <a:cs typeface="+mn-cs"/>
              </a:rPr>
              <a:t>Does your Facebook page have more followers?</a:t>
            </a:r>
          </a:p>
          <a:p>
            <a:pPr marL="457200" indent="-457200" defTabSz="457200">
              <a:buFont typeface="Arial" panose="020B0604020202020204" pitchFamily="34" charset="0"/>
              <a:buChar char="•"/>
            </a:pPr>
            <a:r>
              <a:rPr lang="en-US" sz="3200" b="1" dirty="0" smtClean="0">
                <a:solidFill>
                  <a:srgbClr val="005DAA"/>
                </a:solidFill>
                <a:latin typeface="Georgia" pitchFamily="18" charset="0"/>
                <a:cs typeface="+mn-cs"/>
              </a:rPr>
              <a:t>Does your website get more views?</a:t>
            </a:r>
          </a:p>
          <a:p>
            <a:pPr marL="457200" indent="-457200" defTabSz="457200">
              <a:buFont typeface="Arial" panose="020B0604020202020204" pitchFamily="34" charset="0"/>
              <a:buChar char="•"/>
            </a:pPr>
            <a:r>
              <a:rPr lang="en-US" sz="3200" b="1" dirty="0" smtClean="0">
                <a:solidFill>
                  <a:srgbClr val="005DAA"/>
                </a:solidFill>
                <a:latin typeface="Georgia" pitchFamily="18" charset="0"/>
                <a:cs typeface="+mn-cs"/>
              </a:rPr>
              <a:t>Has event attendance increased?</a:t>
            </a:r>
          </a:p>
          <a:p>
            <a:pPr defTabSz="457200"/>
            <a:endParaRPr lang="en-US" sz="3200" dirty="0">
              <a:solidFill>
                <a:srgbClr val="585858"/>
              </a:solidFill>
              <a:latin typeface="Georgia" pitchFamily="18" charset="0"/>
              <a:cs typeface="+mn-cs"/>
            </a:endParaRPr>
          </a:p>
        </p:txBody>
      </p:sp>
      <p:sp>
        <p:nvSpPr>
          <p:cNvPr id="5123" name="Title 1"/>
          <p:cNvSpPr txBox="1">
            <a:spLocks/>
          </p:cNvSpPr>
          <p:nvPr/>
        </p:nvSpPr>
        <p:spPr bwMode="auto">
          <a:xfrm>
            <a:off x="188913" y="495054"/>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hangingPunct="1">
              <a:lnSpc>
                <a:spcPct val="80000"/>
              </a:lnSpc>
            </a:pPr>
            <a:r>
              <a:rPr lang="en-US" sz="3600" b="1" dirty="0" smtClean="0">
                <a:solidFill>
                  <a:prstClr val="white"/>
                </a:solidFill>
                <a:latin typeface="Arial Narrow Bold" pitchFamily="-84" charset="0"/>
                <a:cs typeface="+mn-cs"/>
              </a:rPr>
              <a:t>MEASURE IMPACT</a:t>
            </a:r>
            <a:endParaRPr lang="en-US" sz="3600" b="1" dirty="0">
              <a:solidFill>
                <a:prstClr val="white"/>
              </a:solidFill>
              <a:latin typeface="Arial Narrow Bold" pitchFamily="-84" charset="0"/>
              <a:cs typeface="+mn-cs"/>
            </a:endParaRPr>
          </a:p>
        </p:txBody>
      </p:sp>
    </p:spTree>
    <p:extLst>
      <p:ext uri="{BB962C8B-B14F-4D97-AF65-F5344CB8AC3E}">
        <p14:creationId xmlns:p14="http://schemas.microsoft.com/office/powerpoint/2010/main" val="11689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20663" y="1519238"/>
            <a:ext cx="8732837" cy="461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indent="-457200">
              <a:buFont typeface="Arial" panose="020B0604020202020204" pitchFamily="34" charset="0"/>
              <a:buChar char="•"/>
            </a:pPr>
            <a:r>
              <a:rPr lang="en-US" sz="2800" b="1" u="sng" dirty="0">
                <a:solidFill>
                  <a:srgbClr val="005DAA"/>
                </a:solidFill>
                <a:latin typeface="Tahoma" panose="020B0604030504040204" pitchFamily="34" charset="0"/>
                <a:ea typeface="Tahoma" panose="020B0604030504040204" pitchFamily="34" charset="0"/>
                <a:cs typeface="Tahoma" panose="020B0604030504040204" pitchFamily="34" charset="0"/>
              </a:rPr>
              <a:t>Plan</a:t>
            </a:r>
            <a:r>
              <a:rPr lang="en-US" sz="2800" b="1" dirty="0">
                <a:solidFill>
                  <a:srgbClr val="005DAA"/>
                </a:solidFill>
                <a:latin typeface="Georgia" panose="02040502050405020303" pitchFamily="18" charset="0"/>
              </a:rPr>
              <a:t> how you will use communications strategies to achieve your public image goals</a:t>
            </a:r>
          </a:p>
          <a:p>
            <a:endParaRPr lang="en-US" sz="2800" b="1" dirty="0">
              <a:solidFill>
                <a:srgbClr val="005DAA"/>
              </a:solidFill>
              <a:latin typeface="Georgia" panose="02040502050405020303" pitchFamily="18" charset="0"/>
            </a:endParaRPr>
          </a:p>
          <a:p>
            <a:pPr marL="457200" lvl="0" indent="-457200">
              <a:buFont typeface="Arial" panose="020B0604020202020204" pitchFamily="34" charset="0"/>
              <a:buChar char="•"/>
            </a:pPr>
            <a:r>
              <a:rPr lang="en-US" sz="2800" b="1" u="sng" dirty="0" smtClean="0">
                <a:solidFill>
                  <a:srgbClr val="005DAA"/>
                </a:solidFill>
                <a:latin typeface="Tahoma" panose="020B0604030504040204" pitchFamily="34" charset="0"/>
                <a:ea typeface="Tahoma" panose="020B0604030504040204" pitchFamily="34" charset="0"/>
                <a:cs typeface="Tahoma" panose="020B0604030504040204" pitchFamily="34" charset="0"/>
              </a:rPr>
              <a:t>Consider</a:t>
            </a:r>
            <a:r>
              <a:rPr lang="en-US" sz="2800" b="1" dirty="0" smtClean="0">
                <a:solidFill>
                  <a:srgbClr val="005DAA"/>
                </a:solidFill>
                <a:latin typeface="Georgia" panose="02040502050405020303" pitchFamily="18" charset="0"/>
              </a:rPr>
              <a:t> how to create and implement both an internal and external </a:t>
            </a:r>
            <a:r>
              <a:rPr lang="en-US" sz="2800" b="1" dirty="0">
                <a:solidFill>
                  <a:srgbClr val="005DAA"/>
                </a:solidFill>
                <a:latin typeface="Georgia" panose="02040502050405020303" pitchFamily="18" charset="0"/>
              </a:rPr>
              <a:t>communications plan for your district</a:t>
            </a:r>
          </a:p>
          <a:p>
            <a:pPr lvl="0"/>
            <a:endParaRPr lang="en-US" sz="2800" b="1" dirty="0">
              <a:solidFill>
                <a:srgbClr val="005DAA"/>
              </a:solidFill>
              <a:latin typeface="Georgia" panose="02040502050405020303" pitchFamily="18" charset="0"/>
            </a:endParaRPr>
          </a:p>
          <a:p>
            <a:pPr marL="457200" lvl="0" indent="-457200">
              <a:buFont typeface="Arial" panose="020B0604020202020204" pitchFamily="34" charset="0"/>
              <a:buChar char="•"/>
            </a:pPr>
            <a:r>
              <a:rPr lang="en-US" sz="2800" b="1" u="sng" dirty="0">
                <a:solidFill>
                  <a:srgbClr val="005DAA"/>
                </a:solidFill>
                <a:latin typeface="Tahoma" panose="020B0604030504040204" pitchFamily="34" charset="0"/>
                <a:ea typeface="Tahoma" panose="020B0604030504040204" pitchFamily="34" charset="0"/>
                <a:cs typeface="Tahoma" panose="020B0604030504040204" pitchFamily="34" charset="0"/>
              </a:rPr>
              <a:t>Use</a:t>
            </a:r>
            <a:r>
              <a:rPr lang="en-US" sz="2800" b="1" dirty="0">
                <a:solidFill>
                  <a:srgbClr val="005DAA"/>
                </a:solidFill>
                <a:latin typeface="Georgia" panose="02040502050405020303" pitchFamily="18" charset="0"/>
              </a:rPr>
              <a:t> the public image resources available </a:t>
            </a:r>
            <a:r>
              <a:rPr lang="en-US" sz="2800" b="1" dirty="0" smtClean="0">
                <a:solidFill>
                  <a:srgbClr val="005DAA"/>
                </a:solidFill>
                <a:latin typeface="Georgia" panose="02040502050405020303" pitchFamily="18" charset="0"/>
              </a:rPr>
              <a:t>to </a:t>
            </a:r>
            <a:r>
              <a:rPr lang="en-US" sz="2800" b="1" dirty="0">
                <a:solidFill>
                  <a:srgbClr val="005DAA"/>
                </a:solidFill>
                <a:latin typeface="Georgia" panose="02040502050405020303" pitchFamily="18" charset="0"/>
              </a:rPr>
              <a:t>enhance your communications efforts</a:t>
            </a:r>
          </a:p>
        </p:txBody>
      </p:sp>
      <p:sp>
        <p:nvSpPr>
          <p:cNvPr id="5123" name="Title 1"/>
          <p:cNvSpPr txBox="1">
            <a:spLocks/>
          </p:cNvSpPr>
          <p:nvPr/>
        </p:nvSpPr>
        <p:spPr bwMode="auto">
          <a:xfrm>
            <a:off x="188913" y="50495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smtClean="0">
                <a:solidFill>
                  <a:schemeClr val="bg1"/>
                </a:solidFill>
                <a:latin typeface="Arial Narrow Bold" pitchFamily="-84" charset="0"/>
              </a:rPr>
              <a:t>REVIEW LEARNING OBJECTIVES</a:t>
            </a:r>
          </a:p>
        </p:txBody>
      </p:sp>
    </p:spTree>
    <p:extLst>
      <p:ext uri="{BB962C8B-B14F-4D97-AF65-F5344CB8AC3E}">
        <p14:creationId xmlns:p14="http://schemas.microsoft.com/office/powerpoint/2010/main" val="353573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TELL YOUR ROTARY STORY</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2" y="1146238"/>
            <a:ext cx="2888010" cy="15508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3346" y="5019487"/>
            <a:ext cx="4383910" cy="164354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731" y="2228046"/>
            <a:ext cx="8208016" cy="308378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2445" y="1146238"/>
            <a:ext cx="3799306" cy="1484145"/>
          </a:xfrm>
          <a:prstGeom prst="rect">
            <a:avLst/>
          </a:prstGeom>
        </p:spPr>
      </p:pic>
    </p:spTree>
    <p:extLst>
      <p:ext uri="{BB962C8B-B14F-4D97-AF65-F5344CB8AC3E}">
        <p14:creationId xmlns:p14="http://schemas.microsoft.com/office/powerpoint/2010/main" val="127334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904" y="2138747"/>
            <a:ext cx="2273156" cy="2948789"/>
          </a:xfrm>
          <a:prstGeom prst="rect">
            <a:avLst/>
          </a:prstGeom>
          <a:noFill/>
          <a:ln w="9525">
            <a:solidFill>
              <a:srgbClr val="E7E7E8"/>
            </a:solidFill>
            <a:miter lim="800000"/>
            <a:headEnd/>
            <a:tailEnd/>
          </a:ln>
          <a:effectLst>
            <a:outerShdw blurRad="101600" dist="63500" dir="2700000" algn="tl" rotWithShape="0">
              <a:prstClr val="black">
                <a:alpha val="25000"/>
              </a:prst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309" y="4130399"/>
            <a:ext cx="2668991" cy="1986798"/>
          </a:xfrm>
          <a:prstGeom prst="rect">
            <a:avLst/>
          </a:prstGeom>
          <a:noFill/>
          <a:ln>
            <a:noFill/>
          </a:ln>
          <a:effectLst>
            <a:outerShdw blurRad="101600" dist="63500" dir="2700000" algn="tl"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3200" b="1" dirty="0" smtClean="0"/>
              <a:t>ROTARY BRAND CENTER</a:t>
            </a:r>
            <a:endParaRPr lang="en-US" sz="32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085" y="3479802"/>
            <a:ext cx="2310371" cy="3271081"/>
          </a:xfrm>
          <a:prstGeom prst="rect">
            <a:avLst/>
          </a:prstGeom>
          <a:noFill/>
          <a:ln>
            <a:noFill/>
          </a:ln>
          <a:effectLst>
            <a:outerShdw blurRad="101600" dist="63500" dir="2700000" algn="tl"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9012" y="1705297"/>
            <a:ext cx="2232022" cy="2882862"/>
          </a:xfrm>
          <a:prstGeom prst="rect">
            <a:avLst/>
          </a:prstGeom>
          <a:noFill/>
          <a:ln w="9525">
            <a:solidFill>
              <a:srgbClr val="E7E7E8"/>
            </a:solidFill>
            <a:miter lim="800000"/>
            <a:headEnd/>
            <a:tailEnd/>
          </a:ln>
          <a:effectLst>
            <a:outerShdw blurRad="101600" dist="63500" dir="2700000" algn="tl" rotWithShape="0">
              <a:prstClr val="black">
                <a:alpha val="25000"/>
              </a:prstClr>
            </a:outerShdw>
          </a:effectLst>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194" y="0"/>
            <a:ext cx="2978339" cy="1985360"/>
          </a:xfrm>
          <a:prstGeom prst="rect">
            <a:avLst/>
          </a:prstGeom>
          <a:effectLst>
            <a:outerShdw blurRad="101600" dist="63500" dir="2700000" algn="tl" rotWithShape="0">
              <a:prstClr val="black">
                <a:alpha val="25000"/>
              </a:prstClr>
            </a:outerShdw>
          </a:effec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4132" y="4490208"/>
            <a:ext cx="3089960" cy="2064501"/>
          </a:xfrm>
          <a:prstGeom prst="rect">
            <a:avLst/>
          </a:prstGeom>
          <a:noFill/>
          <a:ln>
            <a:noFill/>
          </a:ln>
          <a:effectLst>
            <a:outerShdw blurRad="101600" dist="63500" dir="2700000" algn="tl"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480" y="1130585"/>
            <a:ext cx="3212288" cy="2485564"/>
          </a:xfrm>
          <a:prstGeom prst="rect">
            <a:avLst/>
          </a:prstGeom>
          <a:noFill/>
          <a:ln>
            <a:noFill/>
          </a:ln>
          <a:effectLst>
            <a:outerShdw blurRad="101600" dist="63500" dir="2700000" algn="tl"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rot="20890512">
            <a:off x="1403303" y="3411817"/>
            <a:ext cx="6525253" cy="1384995"/>
          </a:xfrm>
          <a:prstGeom prst="rect">
            <a:avLst/>
          </a:prstGeom>
          <a:solidFill>
            <a:srgbClr val="872175"/>
          </a:solidFill>
          <a:ln>
            <a:noFill/>
          </a:ln>
          <a:effectLst>
            <a:outerShdw blurRad="101600" dist="63500" dir="2700000" algn="tl" rotWithShape="0">
              <a:prstClr val="black">
                <a:alpha val="25000"/>
              </a:prstClr>
            </a:outerShdw>
          </a:effectLst>
        </p:spPr>
        <p:txBody>
          <a:bodyPr wrap="square" rtlCol="0">
            <a:spAutoFit/>
          </a:bodyPr>
          <a:lstStyle/>
          <a:p>
            <a:endParaRPr lang="en-US" b="1" dirty="0" smtClean="0">
              <a:solidFill>
                <a:srgbClr val="D91B5C"/>
              </a:solidFill>
            </a:endParaRPr>
          </a:p>
          <a:p>
            <a:pPr algn="ctr"/>
            <a:r>
              <a:rPr lang="en-US" sz="3600" b="1" dirty="0" smtClean="0">
                <a:solidFill>
                  <a:schemeClr val="bg1"/>
                </a:solidFill>
              </a:rPr>
              <a:t>www.rotary.org/brandcenter</a:t>
            </a:r>
          </a:p>
          <a:p>
            <a:endParaRPr lang="en-US" b="1" dirty="0">
              <a:solidFill>
                <a:srgbClr val="D91B5C"/>
              </a:solidFill>
            </a:endParaRPr>
          </a:p>
        </p:txBody>
      </p:sp>
      <p:pic>
        <p:nvPicPr>
          <p:cNvPr id="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8345" y="5480817"/>
            <a:ext cx="2228331" cy="1271840"/>
          </a:xfrm>
          <a:prstGeom prst="rect">
            <a:avLst/>
          </a:prstGeom>
          <a:noFill/>
          <a:ln w="6350">
            <a:solidFill>
              <a:srgbClr val="58585A"/>
            </a:solidFill>
            <a:miter lim="800000"/>
            <a:headEnd/>
            <a:tailEnd/>
          </a:ln>
          <a:effectLst>
            <a:outerShdw blurRad="101600" dist="63500" dir="2700000" algn="tl"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484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48" y="1160539"/>
            <a:ext cx="5340526" cy="23940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3851" y="1300764"/>
            <a:ext cx="3421359" cy="17462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4807" y="4104314"/>
            <a:ext cx="5315436" cy="2543583"/>
          </a:xfrm>
          <a:prstGeom prst="rect">
            <a:avLst/>
          </a:prstGeom>
        </p:spPr>
      </p:pic>
      <p:sp>
        <p:nvSpPr>
          <p:cNvPr id="3" name="Title 2"/>
          <p:cNvSpPr>
            <a:spLocks noGrp="1"/>
          </p:cNvSpPr>
          <p:nvPr>
            <p:ph type="title"/>
          </p:nvPr>
        </p:nvSpPr>
        <p:spPr/>
        <p:txBody>
          <a:bodyPr/>
          <a:lstStyle/>
          <a:p>
            <a:r>
              <a:rPr lang="en-US" sz="3200" b="1" dirty="0" smtClean="0"/>
              <a:t>ZONE WEBSITE RESOURCES</a:t>
            </a:r>
            <a:endParaRPr lang="en-US" sz="3200" b="1" dirty="0"/>
          </a:p>
        </p:txBody>
      </p:sp>
      <p:sp>
        <p:nvSpPr>
          <p:cNvPr id="11" name="TextBox 10"/>
          <p:cNvSpPr txBox="1"/>
          <p:nvPr/>
        </p:nvSpPr>
        <p:spPr>
          <a:xfrm rot="20890512">
            <a:off x="1403303" y="3411817"/>
            <a:ext cx="6525253" cy="1384995"/>
          </a:xfrm>
          <a:prstGeom prst="rect">
            <a:avLst/>
          </a:prstGeom>
          <a:solidFill>
            <a:srgbClr val="872175"/>
          </a:solidFill>
          <a:ln>
            <a:noFill/>
          </a:ln>
          <a:effectLst>
            <a:outerShdw blurRad="101600" dist="63500" dir="2700000" algn="tl" rotWithShape="0">
              <a:prstClr val="black">
                <a:alpha val="25000"/>
              </a:prstClr>
            </a:outerShdw>
          </a:effectLst>
        </p:spPr>
        <p:txBody>
          <a:bodyPr wrap="square" rtlCol="0">
            <a:spAutoFit/>
          </a:bodyPr>
          <a:lstStyle/>
          <a:p>
            <a:endParaRPr lang="en-US" b="1" dirty="0" smtClean="0">
              <a:solidFill>
                <a:srgbClr val="D91B5C"/>
              </a:solidFill>
            </a:endParaRPr>
          </a:p>
          <a:p>
            <a:pPr algn="ctr"/>
            <a:r>
              <a:rPr lang="en-US" sz="3600" b="1" dirty="0" smtClean="0">
                <a:solidFill>
                  <a:schemeClr val="bg1"/>
                </a:solidFill>
              </a:rPr>
              <a:t>www.rotaryzones24-32.org</a:t>
            </a:r>
          </a:p>
          <a:p>
            <a:endParaRPr lang="en-US" b="1" dirty="0">
              <a:solidFill>
                <a:srgbClr val="D91B5C"/>
              </a:solidFill>
            </a:endParaRPr>
          </a:p>
        </p:txBody>
      </p:sp>
    </p:spTree>
    <p:extLst>
      <p:ext uri="{BB962C8B-B14F-4D97-AF65-F5344CB8AC3E}">
        <p14:creationId xmlns:p14="http://schemas.microsoft.com/office/powerpoint/2010/main" val="93253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63" y="2959711"/>
            <a:ext cx="2316859" cy="1663505"/>
          </a:xfrm>
          <a:prstGeom prst="rect">
            <a:avLst/>
          </a:prstGeom>
        </p:spPr>
      </p:pic>
      <p:sp>
        <p:nvSpPr>
          <p:cNvPr id="3" name="TextBox 2"/>
          <p:cNvSpPr txBox="1"/>
          <p:nvPr/>
        </p:nvSpPr>
        <p:spPr>
          <a:xfrm>
            <a:off x="0" y="4569520"/>
            <a:ext cx="4215534" cy="1754326"/>
          </a:xfrm>
          <a:prstGeom prst="rect">
            <a:avLst/>
          </a:prstGeom>
          <a:noFill/>
        </p:spPr>
        <p:txBody>
          <a:bodyPr wrap="square" rtlCol="0">
            <a:spAutoFit/>
          </a:bodyPr>
          <a:lstStyle/>
          <a:p>
            <a:pPr algn="ctr"/>
            <a:r>
              <a:rPr lang="en-CA" sz="3600" u="sng" dirty="0" smtClean="0">
                <a:solidFill>
                  <a:srgbClr val="D91B5C"/>
                </a:solidFill>
                <a:latin typeface="Tahoma" panose="020B0604030504040204" pitchFamily="34" charset="0"/>
                <a:ea typeface="Tahoma" panose="020B0604030504040204" pitchFamily="34" charset="0"/>
                <a:cs typeface="Tahoma" panose="020B0604030504040204" pitchFamily="34" charset="0"/>
              </a:rPr>
              <a:t>Discussion Groups</a:t>
            </a:r>
            <a:endParaRPr lang="en-CA" sz="3600" u="sng" dirty="0" smtClean="0">
              <a:solidFill>
                <a:srgbClr val="005DAA"/>
              </a:solidFill>
              <a:latin typeface="Tahoma" panose="020B0604030504040204" pitchFamily="34" charset="0"/>
              <a:ea typeface="Tahoma" panose="020B0604030504040204" pitchFamily="34" charset="0"/>
              <a:cs typeface="Tahoma" panose="020B0604030504040204" pitchFamily="34" charset="0"/>
            </a:endParaRPr>
          </a:p>
          <a:p>
            <a:pPr algn="ctr"/>
            <a:r>
              <a:rPr lang="en-CA" sz="3600" dirty="0" smtClean="0">
                <a:solidFill>
                  <a:srgbClr val="005DAA"/>
                </a:solidFill>
                <a:latin typeface="Tahoma" panose="020B0604030504040204" pitchFamily="34" charset="0"/>
                <a:ea typeface="Tahoma" panose="020B0604030504040204" pitchFamily="34" charset="0"/>
                <a:cs typeface="Tahoma" panose="020B0604030504040204" pitchFamily="34" charset="0"/>
              </a:rPr>
              <a:t>My Rotary under Exchange Ideas</a:t>
            </a:r>
          </a:p>
        </p:txBody>
      </p:sp>
      <p:sp>
        <p:nvSpPr>
          <p:cNvPr id="7" name="TextBox 6"/>
          <p:cNvSpPr txBox="1"/>
          <p:nvPr/>
        </p:nvSpPr>
        <p:spPr>
          <a:xfrm>
            <a:off x="3583754" y="2923091"/>
            <a:ext cx="3622469" cy="1200329"/>
          </a:xfrm>
          <a:prstGeom prst="rect">
            <a:avLst/>
          </a:prstGeom>
          <a:noFill/>
        </p:spPr>
        <p:txBody>
          <a:bodyPr wrap="square" rtlCol="0">
            <a:spAutoFit/>
          </a:bodyPr>
          <a:lstStyle/>
          <a:p>
            <a:pPr algn="ctr"/>
            <a:r>
              <a:rPr lang="en-CA" sz="3600" u="sng" dirty="0" smtClean="0">
                <a:solidFill>
                  <a:srgbClr val="D91B5C"/>
                </a:solidFill>
                <a:latin typeface="Tahoma" panose="020B0604030504040204" pitchFamily="34" charset="0"/>
                <a:ea typeface="Tahoma" panose="020B0604030504040204" pitchFamily="34" charset="0"/>
                <a:cs typeface="Tahoma" panose="020B0604030504040204" pitchFamily="34" charset="0"/>
              </a:rPr>
              <a:t>Rotary Ideas</a:t>
            </a:r>
          </a:p>
          <a:p>
            <a:r>
              <a:rPr lang="en-CA" sz="3600" dirty="0">
                <a:solidFill>
                  <a:srgbClr val="005DAA"/>
                </a:solidFill>
                <a:latin typeface="Tahoma" panose="020B0604030504040204" pitchFamily="34" charset="0"/>
                <a:ea typeface="Tahoma" panose="020B0604030504040204" pitchFamily="34" charset="0"/>
                <a:cs typeface="Tahoma" panose="020B0604030504040204" pitchFamily="34" charset="0"/>
              </a:rPr>
              <a:t>i</a:t>
            </a:r>
            <a:r>
              <a:rPr lang="en-CA" sz="3600" dirty="0" smtClean="0">
                <a:solidFill>
                  <a:srgbClr val="005DAA"/>
                </a:solidFill>
                <a:latin typeface="Tahoma" panose="020B0604030504040204" pitchFamily="34" charset="0"/>
                <a:ea typeface="Tahoma" panose="020B0604030504040204" pitchFamily="34" charset="0"/>
                <a:cs typeface="Tahoma" panose="020B0604030504040204" pitchFamily="34" charset="0"/>
              </a:rPr>
              <a:t>deas.rotary.org</a:t>
            </a:r>
          </a:p>
        </p:txBody>
      </p:sp>
      <p:sp>
        <p:nvSpPr>
          <p:cNvPr id="8" name="TextBox 7"/>
          <p:cNvSpPr txBox="1"/>
          <p:nvPr/>
        </p:nvSpPr>
        <p:spPr>
          <a:xfrm>
            <a:off x="5120351" y="4534239"/>
            <a:ext cx="3832940" cy="1754326"/>
          </a:xfrm>
          <a:prstGeom prst="rect">
            <a:avLst/>
          </a:prstGeom>
          <a:noFill/>
        </p:spPr>
        <p:txBody>
          <a:bodyPr wrap="square" rtlCol="0">
            <a:spAutoFit/>
          </a:bodyPr>
          <a:lstStyle/>
          <a:p>
            <a:pPr algn="r"/>
            <a:r>
              <a:rPr lang="en-CA" sz="3600" u="sng" dirty="0" smtClean="0">
                <a:solidFill>
                  <a:srgbClr val="D91B5C"/>
                </a:solidFill>
                <a:latin typeface="Tahoma" panose="020B0604030504040204" pitchFamily="34" charset="0"/>
                <a:ea typeface="Tahoma" panose="020B0604030504040204" pitchFamily="34" charset="0"/>
                <a:cs typeface="Tahoma" panose="020B0604030504040204" pitchFamily="34" charset="0"/>
              </a:rPr>
              <a:t>Rotary Showcase</a:t>
            </a:r>
          </a:p>
          <a:p>
            <a:pPr algn="r"/>
            <a:r>
              <a:rPr lang="en-CA" sz="3600" dirty="0" smtClean="0">
                <a:solidFill>
                  <a:srgbClr val="005DAA"/>
                </a:solidFill>
                <a:latin typeface="Tahoma" panose="020B0604030504040204" pitchFamily="34" charset="0"/>
                <a:ea typeface="Tahoma" panose="020B0604030504040204" pitchFamily="34" charset="0"/>
                <a:cs typeface="Tahoma" panose="020B0604030504040204" pitchFamily="34" charset="0"/>
              </a:rPr>
              <a:t>My Rotary under Take Action</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360" y="2445304"/>
            <a:ext cx="1282514" cy="1854967"/>
          </a:xfrm>
          <a:prstGeom prst="rect">
            <a:avLst/>
          </a:prstGeom>
        </p:spPr>
      </p:pic>
      <p:sp>
        <p:nvSpPr>
          <p:cNvPr id="11" name="Title 2"/>
          <p:cNvSpPr>
            <a:spLocks noGrp="1"/>
          </p:cNvSpPr>
          <p:nvPr>
            <p:ph type="title"/>
          </p:nvPr>
        </p:nvSpPr>
        <p:spPr>
          <a:xfrm>
            <a:off x="381000" y="457200"/>
            <a:ext cx="8763000" cy="533400"/>
          </a:xfrm>
        </p:spPr>
        <p:txBody>
          <a:bodyPr/>
          <a:lstStyle/>
          <a:p>
            <a:r>
              <a:rPr lang="en-US" sz="3200" b="1" dirty="0" smtClean="0"/>
              <a:t>ROTARY RESOURCES</a:t>
            </a:r>
            <a:endParaRPr lang="en-US" sz="3200" b="1"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4430" y="1003582"/>
            <a:ext cx="1318171" cy="131817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9101" y="1090650"/>
            <a:ext cx="1144037" cy="1144037"/>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619" y="648741"/>
            <a:ext cx="2669157" cy="200186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539" y="659407"/>
            <a:ext cx="3555106" cy="2212168"/>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86529" y="1090650"/>
            <a:ext cx="1676796" cy="3503307"/>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3808" y="4695375"/>
            <a:ext cx="1728969" cy="1984857"/>
          </a:xfrm>
          <a:prstGeom prst="rect">
            <a:avLst/>
          </a:prstGeom>
        </p:spPr>
      </p:pic>
    </p:spTree>
    <p:extLst>
      <p:ext uri="{BB962C8B-B14F-4D97-AF65-F5344CB8AC3E}">
        <p14:creationId xmlns:p14="http://schemas.microsoft.com/office/powerpoint/2010/main" val="187991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b="1" dirty="0" smtClean="0"/>
              <a:t>RESOURCES HANDOUT</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35" y="1146220"/>
            <a:ext cx="3836440" cy="49648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888" y="1146219"/>
            <a:ext cx="3836439" cy="4964805"/>
          </a:xfrm>
          <a:prstGeom prst="rect">
            <a:avLst/>
          </a:prstGeom>
        </p:spPr>
      </p:pic>
      <p:sp>
        <p:nvSpPr>
          <p:cNvPr id="10" name="TextBox 9"/>
          <p:cNvSpPr txBox="1"/>
          <p:nvPr/>
        </p:nvSpPr>
        <p:spPr>
          <a:xfrm rot="20890512">
            <a:off x="1403303" y="3411817"/>
            <a:ext cx="6525253" cy="1384995"/>
          </a:xfrm>
          <a:prstGeom prst="rect">
            <a:avLst/>
          </a:prstGeom>
          <a:solidFill>
            <a:srgbClr val="872175"/>
          </a:solidFill>
          <a:ln>
            <a:noFill/>
          </a:ln>
          <a:effectLst>
            <a:outerShdw blurRad="101600" dist="63500" dir="2700000" algn="tl" rotWithShape="0">
              <a:prstClr val="black">
                <a:alpha val="25000"/>
              </a:prstClr>
            </a:outerShdw>
          </a:effectLst>
        </p:spPr>
        <p:txBody>
          <a:bodyPr wrap="square" rtlCol="0">
            <a:spAutoFit/>
          </a:bodyPr>
          <a:lstStyle/>
          <a:p>
            <a:endParaRPr lang="en-US" b="1" dirty="0" smtClean="0">
              <a:solidFill>
                <a:srgbClr val="D91B5C"/>
              </a:solidFill>
            </a:endParaRPr>
          </a:p>
          <a:p>
            <a:pPr algn="ctr"/>
            <a:r>
              <a:rPr lang="en-US" sz="3600" b="1" dirty="0" smtClean="0">
                <a:solidFill>
                  <a:schemeClr val="bg1"/>
                </a:solidFill>
              </a:rPr>
              <a:t>Resources Handout</a:t>
            </a:r>
          </a:p>
          <a:p>
            <a:endParaRPr lang="en-US" b="1" dirty="0">
              <a:solidFill>
                <a:srgbClr val="D91B5C"/>
              </a:solidFill>
            </a:endParaRPr>
          </a:p>
        </p:txBody>
      </p:sp>
    </p:spTree>
    <p:extLst>
      <p:ext uri="{BB962C8B-B14F-4D97-AF65-F5344CB8AC3E}">
        <p14:creationId xmlns:p14="http://schemas.microsoft.com/office/powerpoint/2010/main" val="256786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30341342"/>
              </p:ext>
            </p:extLst>
          </p:nvPr>
        </p:nvGraphicFramePr>
        <p:xfrm>
          <a:off x="59376" y="1341912"/>
          <a:ext cx="9084624" cy="551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bwMode="auto">
          <a:xfrm>
            <a:off x="204665" y="524209"/>
            <a:ext cx="8939335" cy="92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hangingPunct="1">
              <a:lnSpc>
                <a:spcPct val="80000"/>
              </a:lnSpc>
            </a:pPr>
            <a:r>
              <a:rPr lang="en-US" sz="3200" b="1" dirty="0" smtClean="0">
                <a:solidFill>
                  <a:prstClr val="white"/>
                </a:solidFill>
                <a:latin typeface="Arial Narrow Bold" pitchFamily="-84" charset="0"/>
                <a:cs typeface="+mn-cs"/>
              </a:rPr>
              <a:t>YOUR DISTRICT CHAIR / COMMITTEE</a:t>
            </a:r>
            <a:endParaRPr lang="en-US" sz="3200" dirty="0">
              <a:solidFill>
                <a:srgbClr val="585858"/>
              </a:solidFill>
              <a:latin typeface="Georgia" pitchFamily="18" charset="0"/>
              <a:cs typeface="+mn-cs"/>
            </a:endParaRPr>
          </a:p>
        </p:txBody>
      </p:sp>
    </p:spTree>
    <p:extLst>
      <p:ext uri="{BB962C8B-B14F-4D97-AF65-F5344CB8AC3E}">
        <p14:creationId xmlns:p14="http://schemas.microsoft.com/office/powerpoint/2010/main" val="120953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381000" y="457200"/>
            <a:ext cx="8763000" cy="533400"/>
          </a:xfrm>
        </p:spPr>
        <p:txBody>
          <a:bodyPr/>
          <a:lstStyle/>
          <a:p>
            <a:r>
              <a:rPr lang="en-CA" sz="3200" b="1" dirty="0" smtClean="0"/>
              <a:t>ROTARY PUBLIC IMAGE SURVEY</a:t>
            </a:r>
            <a:endParaRPr lang="en-CA" sz="32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045" y="1162558"/>
            <a:ext cx="5534983" cy="3982364"/>
          </a:xfrm>
          <a:prstGeom prst="rect">
            <a:avLst/>
          </a:prstGeom>
        </p:spPr>
      </p:pic>
      <p:sp>
        <p:nvSpPr>
          <p:cNvPr id="5" name="TextBox 4"/>
          <p:cNvSpPr txBox="1"/>
          <p:nvPr/>
        </p:nvSpPr>
        <p:spPr>
          <a:xfrm>
            <a:off x="393539" y="5179647"/>
            <a:ext cx="8449519" cy="1200329"/>
          </a:xfrm>
          <a:prstGeom prst="rect">
            <a:avLst/>
          </a:prstGeom>
          <a:noFill/>
        </p:spPr>
        <p:txBody>
          <a:bodyPr wrap="square" rtlCol="0">
            <a:spAutoFit/>
          </a:bodyPr>
          <a:lstStyle/>
          <a:p>
            <a:pPr algn="ctr"/>
            <a:r>
              <a:rPr lang="en-US" b="1" dirty="0" smtClean="0">
                <a:solidFill>
                  <a:srgbClr val="005DAA"/>
                </a:solidFill>
                <a:latin typeface="Tahoma" panose="020B0604030504040204" pitchFamily="34" charset="0"/>
                <a:ea typeface="Tahoma" panose="020B0604030504040204" pitchFamily="34" charset="0"/>
                <a:cs typeface="Tahoma" panose="020B0604030504040204" pitchFamily="34" charset="0"/>
              </a:rPr>
              <a:t>Rotarian Mike </a:t>
            </a:r>
            <a:r>
              <a:rPr lang="en-US" b="1" dirty="0" err="1" smtClean="0">
                <a:solidFill>
                  <a:srgbClr val="005DAA"/>
                </a:solidFill>
                <a:latin typeface="Tahoma" panose="020B0604030504040204" pitchFamily="34" charset="0"/>
                <a:ea typeface="Tahoma" panose="020B0604030504040204" pitchFamily="34" charset="0"/>
                <a:cs typeface="Tahoma" panose="020B0604030504040204" pitchFamily="34" charset="0"/>
              </a:rPr>
              <a:t>Reddington</a:t>
            </a:r>
            <a:r>
              <a:rPr lang="en-US" b="1" dirty="0" smtClean="0">
                <a:solidFill>
                  <a:srgbClr val="005DAA"/>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005DAA"/>
                </a:solidFill>
                <a:latin typeface="Tahoma" panose="020B0604030504040204" pitchFamily="34" charset="0"/>
                <a:ea typeface="Tahoma" panose="020B0604030504040204" pitchFamily="34" charset="0"/>
                <a:cs typeface="Tahoma" panose="020B0604030504040204" pitchFamily="34" charset="0"/>
                <a:hlinkClick r:id="rId4"/>
              </a:rPr>
              <a:t>mikered@shaw.ca</a:t>
            </a:r>
            <a:r>
              <a:rPr lang="en-US" b="1" dirty="0" smtClean="0">
                <a:solidFill>
                  <a:srgbClr val="005DAA"/>
                </a:solidFill>
                <a:latin typeface="Tahoma" panose="020B0604030504040204" pitchFamily="34" charset="0"/>
                <a:ea typeface="Tahoma" panose="020B0604030504040204" pitchFamily="34" charset="0"/>
                <a:cs typeface="Tahoma" panose="020B0604030504040204" pitchFamily="34" charset="0"/>
              </a:rPr>
              <a:t>) </a:t>
            </a:r>
          </a:p>
          <a:p>
            <a:pPr algn="ctr"/>
            <a:r>
              <a:rPr lang="en-US" b="1" dirty="0" smtClean="0">
                <a:solidFill>
                  <a:srgbClr val="005DAA"/>
                </a:solidFill>
                <a:latin typeface="Tahoma" panose="020B0604030504040204" pitchFamily="34" charset="0"/>
                <a:ea typeface="Tahoma" panose="020B0604030504040204" pitchFamily="34" charset="0"/>
                <a:cs typeface="Tahoma" panose="020B0604030504040204" pitchFamily="34" charset="0"/>
              </a:rPr>
              <a:t>will design, run and provide results.  </a:t>
            </a:r>
          </a:p>
          <a:p>
            <a:pPr algn="ctr"/>
            <a:r>
              <a:rPr lang="en-US" b="1" dirty="0" smtClean="0">
                <a:solidFill>
                  <a:srgbClr val="005DAA"/>
                </a:solidFill>
                <a:latin typeface="Tahoma" panose="020B0604030504040204" pitchFamily="34" charset="0"/>
                <a:ea typeface="Tahoma" panose="020B0604030504040204" pitchFamily="34" charset="0"/>
                <a:cs typeface="Tahoma" panose="020B0604030504040204" pitchFamily="34" charset="0"/>
              </a:rPr>
              <a:t>All you have to do is promote it!</a:t>
            </a:r>
            <a:endParaRPr lang="en-US" b="1" dirty="0">
              <a:solidFill>
                <a:srgbClr val="005DA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0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381000" y="457200"/>
            <a:ext cx="8763000" cy="533400"/>
          </a:xfrm>
        </p:spPr>
        <p:txBody>
          <a:bodyPr/>
          <a:lstStyle/>
          <a:p>
            <a:r>
              <a:rPr lang="en-CA" sz="3200" b="1" dirty="0" smtClean="0"/>
              <a:t>SURVEY SAYS:</a:t>
            </a:r>
            <a:endParaRPr lang="en-CA" sz="32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61" y="1428777"/>
            <a:ext cx="3938001" cy="2833352"/>
          </a:xfrm>
          <a:prstGeom prst="rect">
            <a:avLst/>
          </a:prstGeom>
        </p:spPr>
      </p:pic>
      <p:sp>
        <p:nvSpPr>
          <p:cNvPr id="3" name="TextBox 2"/>
          <p:cNvSpPr txBox="1"/>
          <p:nvPr/>
        </p:nvSpPr>
        <p:spPr>
          <a:xfrm>
            <a:off x="4259973" y="1608297"/>
            <a:ext cx="4858269" cy="2062103"/>
          </a:xfrm>
          <a:prstGeom prst="rect">
            <a:avLst/>
          </a:prstGeom>
          <a:noFill/>
        </p:spPr>
        <p:txBody>
          <a:bodyPr wrap="square" rtlCol="0">
            <a:spAutoFit/>
          </a:bodyPr>
          <a:lstStyle/>
          <a:p>
            <a:r>
              <a:rPr lang="en-CA" sz="3200" dirty="0" smtClean="0">
                <a:solidFill>
                  <a:srgbClr val="005DAA"/>
                </a:solidFill>
                <a:latin typeface="Tahoma" panose="020B0604030504040204" pitchFamily="34" charset="0"/>
                <a:ea typeface="Tahoma" panose="020B0604030504040204" pitchFamily="34" charset="0"/>
                <a:cs typeface="Tahoma" panose="020B0604030504040204" pitchFamily="34" charset="0"/>
              </a:rPr>
              <a:t>1. Awareness of new logo &amp; branding but not in depth knowledge or use of Rotary resources.</a:t>
            </a:r>
            <a:endParaRPr lang="en-CA" sz="3200" dirty="0">
              <a:solidFill>
                <a:srgbClr val="005DAA"/>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53037" y="4468189"/>
            <a:ext cx="7791718" cy="1569660"/>
          </a:xfrm>
          <a:prstGeom prst="rect">
            <a:avLst/>
          </a:prstGeom>
          <a:noFill/>
        </p:spPr>
        <p:txBody>
          <a:bodyPr wrap="square" rtlCol="0">
            <a:spAutoFit/>
          </a:bodyPr>
          <a:lstStyle/>
          <a:p>
            <a:r>
              <a:rPr lang="en-CA" sz="3200" dirty="0" smtClean="0">
                <a:solidFill>
                  <a:srgbClr val="005DAA"/>
                </a:solidFill>
                <a:latin typeface="Tahoma" panose="020B0604030504040204" pitchFamily="34" charset="0"/>
                <a:ea typeface="Tahoma" panose="020B0604030504040204" pitchFamily="34" charset="0"/>
                <a:cs typeface="Tahoma" panose="020B0604030504040204" pitchFamily="34" charset="0"/>
              </a:rPr>
              <a:t>2. High interest in training &amp; information – especially to use for websites, Facebook and club projects, fundraisers &amp; events</a:t>
            </a:r>
            <a:endParaRPr lang="en-CA" sz="3200" dirty="0">
              <a:solidFill>
                <a:srgbClr val="005DA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26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381000" y="457200"/>
            <a:ext cx="8763000" cy="533400"/>
          </a:xfrm>
        </p:spPr>
        <p:txBody>
          <a:bodyPr/>
          <a:lstStyle/>
          <a:p>
            <a:r>
              <a:rPr lang="en-CA" sz="3200" b="1" dirty="0" smtClean="0"/>
              <a:t>SURVEY SAYS:</a:t>
            </a:r>
            <a:endParaRPr lang="en-CA" sz="32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61" y="1428777"/>
            <a:ext cx="3938001" cy="2833352"/>
          </a:xfrm>
          <a:prstGeom prst="rect">
            <a:avLst/>
          </a:prstGeom>
        </p:spPr>
      </p:pic>
      <p:sp>
        <p:nvSpPr>
          <p:cNvPr id="3" name="TextBox 2"/>
          <p:cNvSpPr txBox="1"/>
          <p:nvPr/>
        </p:nvSpPr>
        <p:spPr>
          <a:xfrm>
            <a:off x="4259973" y="1608297"/>
            <a:ext cx="4858269" cy="2062103"/>
          </a:xfrm>
          <a:prstGeom prst="rect">
            <a:avLst/>
          </a:prstGeom>
          <a:noFill/>
        </p:spPr>
        <p:txBody>
          <a:bodyPr wrap="square" rtlCol="0">
            <a:spAutoFit/>
          </a:bodyPr>
          <a:lstStyle/>
          <a:p>
            <a:r>
              <a:rPr lang="en-CA" sz="3200" dirty="0" smtClean="0">
                <a:solidFill>
                  <a:srgbClr val="005DAA"/>
                </a:solidFill>
                <a:latin typeface="Tahoma" panose="020B0604030504040204" pitchFamily="34" charset="0"/>
                <a:ea typeface="Tahoma" panose="020B0604030504040204" pitchFamily="34" charset="0"/>
                <a:cs typeface="Tahoma" panose="020B0604030504040204" pitchFamily="34" charset="0"/>
              </a:rPr>
              <a:t>3.  Interest in multi-club public image projects and building public relations plan.</a:t>
            </a:r>
            <a:endParaRPr lang="en-CA" sz="3200" dirty="0">
              <a:solidFill>
                <a:srgbClr val="005DAA"/>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53037" y="4468189"/>
            <a:ext cx="7791718" cy="1077218"/>
          </a:xfrm>
          <a:prstGeom prst="rect">
            <a:avLst/>
          </a:prstGeom>
          <a:noFill/>
        </p:spPr>
        <p:txBody>
          <a:bodyPr wrap="square" rtlCol="0">
            <a:spAutoFit/>
          </a:bodyPr>
          <a:lstStyle/>
          <a:p>
            <a:r>
              <a:rPr lang="en-CA" sz="3200" dirty="0" smtClean="0">
                <a:solidFill>
                  <a:srgbClr val="005DAA"/>
                </a:solidFill>
                <a:latin typeface="Tahoma" panose="020B0604030504040204" pitchFamily="34" charset="0"/>
                <a:ea typeface="Tahoma" panose="020B0604030504040204" pitchFamily="34" charset="0"/>
                <a:cs typeface="Tahoma" panose="020B0604030504040204" pitchFamily="34" charset="0"/>
              </a:rPr>
              <a:t>4. Preferred method of  training – Area seminars.</a:t>
            </a:r>
            <a:endParaRPr lang="en-CA" sz="3200" dirty="0">
              <a:solidFill>
                <a:srgbClr val="005DAA"/>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956543" y="5574580"/>
            <a:ext cx="8058670" cy="584775"/>
          </a:xfrm>
          <a:prstGeom prst="rect">
            <a:avLst/>
          </a:prstGeom>
          <a:noFill/>
        </p:spPr>
        <p:txBody>
          <a:bodyPr wrap="square" rtlCol="0">
            <a:spAutoFit/>
          </a:bodyPr>
          <a:lstStyle/>
          <a:p>
            <a:r>
              <a:rPr lang="en-CA" sz="3200" dirty="0" smtClean="0">
                <a:solidFill>
                  <a:srgbClr val="005DAA"/>
                </a:solidFill>
                <a:latin typeface="Tahoma" panose="020B0604030504040204" pitchFamily="34" charset="0"/>
                <a:ea typeface="Tahoma" panose="020B0604030504040204" pitchFamily="34" charset="0"/>
                <a:cs typeface="Tahoma" panose="020B0604030504040204" pitchFamily="34" charset="0"/>
              </a:rPr>
              <a:t>5. Over 120 potential volunteers identified.</a:t>
            </a:r>
            <a:endParaRPr lang="en-CA" sz="3200" dirty="0">
              <a:solidFill>
                <a:srgbClr val="005DA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279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RICommunications_white.potx</Template>
  <TotalTime>23011</TotalTime>
  <Words>676</Words>
  <Application>Microsoft Office PowerPoint</Application>
  <PresentationFormat>On-screen Show (4:3)</PresentationFormat>
  <Paragraphs>92</Paragraphs>
  <Slides>15</Slides>
  <Notes>10</Notes>
  <HiddenSlides>0</HiddenSlides>
  <MMClips>0</MMClips>
  <ScaleCrop>false</ScaleCrop>
  <HeadingPairs>
    <vt:vector size="4" baseType="variant">
      <vt:variant>
        <vt:lpstr>Theme</vt:lpstr>
      </vt:variant>
      <vt:variant>
        <vt:i4>15</vt:i4>
      </vt:variant>
      <vt:variant>
        <vt:lpstr>Slide Titles</vt:lpstr>
      </vt:variant>
      <vt:variant>
        <vt:i4>15</vt:i4>
      </vt:variant>
    </vt:vector>
  </HeadingPairs>
  <TitlesOfParts>
    <vt:vector size="30" baseType="lpstr">
      <vt:lpstr>RICommunications_white</vt:lpstr>
      <vt:lpstr>Custom Design</vt:lpstr>
      <vt:lpstr>2_Custom Design</vt:lpstr>
      <vt:lpstr>1_Custom Design</vt:lpstr>
      <vt:lpstr>3_Custom Design</vt:lpstr>
      <vt:lpstr>4_Custom Design</vt:lpstr>
      <vt:lpstr>LeadDev-Master_2013-NEW</vt:lpstr>
      <vt:lpstr>5_Custom Design</vt:lpstr>
      <vt:lpstr>6_Custom Design</vt:lpstr>
      <vt:lpstr>7_Custom Design</vt:lpstr>
      <vt:lpstr>8_Custom Design</vt:lpstr>
      <vt:lpstr>9_Custom Design</vt:lpstr>
      <vt:lpstr>10_Custom Design</vt:lpstr>
      <vt:lpstr>11_Custom Design</vt:lpstr>
      <vt:lpstr>12_Custom Design</vt:lpstr>
      <vt:lpstr>TELL YOUR ROTARY STORY</vt:lpstr>
      <vt:lpstr>ROTARY BRAND CENTER</vt:lpstr>
      <vt:lpstr>ZONE WEBSITE RESOURCES</vt:lpstr>
      <vt:lpstr>ROTARY RESOURCES</vt:lpstr>
      <vt:lpstr>RESOURCES HANDOUT</vt:lpstr>
      <vt:lpstr>PowerPoint Presentation</vt:lpstr>
      <vt:lpstr>ROTARY PUBLIC IMAGE SURVEY</vt:lpstr>
      <vt:lpstr>SURVEY SAYS:</vt:lpstr>
      <vt:lpstr>SURVEY SAYS:</vt:lpstr>
      <vt:lpstr>DISTRICT TRAINING</vt:lpstr>
      <vt:lpstr>PowerPoint Presentation</vt:lpstr>
      <vt:lpstr>PowerPoint Presentation</vt:lpstr>
      <vt:lpstr>PowerPoint Presentation</vt:lpstr>
      <vt:lpstr>PowerPoint Presentation</vt:lpstr>
      <vt:lpstr>TELL YOUR ROTARY STORY</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Sean Hogan</cp:lastModifiedBy>
  <cp:revision>1447</cp:revision>
  <cp:lastPrinted>2013-12-02T16:14:23Z</cp:lastPrinted>
  <dcterms:created xsi:type="dcterms:W3CDTF">2010-04-16T20:11:30Z</dcterms:created>
  <dcterms:modified xsi:type="dcterms:W3CDTF">2016-09-27T14:26:25Z</dcterms:modified>
</cp:coreProperties>
</file>