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6" r:id="rId2"/>
    <p:sldMasterId id="2147483708" r:id="rId3"/>
    <p:sldMasterId id="2147483711" r:id="rId4"/>
  </p:sldMasterIdLst>
  <p:notesMasterIdLst>
    <p:notesMasterId r:id="rId13"/>
  </p:notesMasterIdLst>
  <p:sldIdLst>
    <p:sldId id="256" r:id="rId5"/>
    <p:sldId id="293" r:id="rId6"/>
    <p:sldId id="272" r:id="rId7"/>
    <p:sldId id="270" r:id="rId8"/>
    <p:sldId id="265" r:id="rId9"/>
    <p:sldId id="275" r:id="rId10"/>
    <p:sldId id="285" r:id="rId11"/>
    <p:sldId id="286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lly Doherty" initials="KD" lastIdx="1" clrIdx="0"/>
  <p:cmAuthor id="1" name="Heather Antti" initials="HJ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A"/>
    <a:srgbClr val="D91B5C"/>
    <a:srgbClr val="FF7600"/>
    <a:srgbClr val="009999"/>
    <a:srgbClr val="0033CC"/>
    <a:srgbClr val="585858"/>
    <a:srgbClr val="9EA6B4"/>
    <a:srgbClr val="872175"/>
    <a:srgbClr val="01B4E7"/>
    <a:srgbClr val="C6BC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88" autoAdjust="0"/>
    <p:restoredTop sz="75061" autoAdjust="0"/>
  </p:normalViewPr>
  <p:slideViewPr>
    <p:cSldViewPr snapToGrid="0" snapToObjects="1">
      <p:cViewPr varScale="1">
        <p:scale>
          <a:sx n="69" d="100"/>
          <a:sy n="69" d="100"/>
        </p:scale>
        <p:origin x="-104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21222-1EF9-4F75-A44A-49D15E81C105}" type="datetimeFigureOut">
              <a:rPr lang="en-US" smtClean="0"/>
              <a:t>9/27/2016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07D07-8105-44F7-A69A-ED6901E313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867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82C3D-A443-7348-8464-B4A7F4F1A7A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289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xfrm>
            <a:off x="720587" y="4344025"/>
            <a:ext cx="5527089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Almost nothing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168244" indent="-168244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Four 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in 10 have never heard of us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.</a:t>
            </a:r>
          </a:p>
          <a:p>
            <a:pPr marL="168244" indent="-168244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168244" indent="-168244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Another four in 10 have heard of our “name only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.”</a:t>
            </a:r>
          </a:p>
          <a:p>
            <a:pPr marL="168244" indent="-168244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168244" indent="-168244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Only two in 10 claim to have “some familiarity” with Rotary. Unfortunately what much of this group knows is 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colored 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by misperceptions and half-truths. </a:t>
            </a:r>
          </a:p>
          <a:p>
            <a:endParaRPr lang="en-US" i="1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CA" dirty="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To help us change this lack of perception, Rotary has been undertaking a revitalization of our brand.</a:t>
            </a:r>
          </a:p>
          <a:p>
            <a:r>
              <a:rPr lang="en-CA" dirty="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For too many years, Rotary was a humble organization.  We did our work quietly and without any fanfare.  But we have come to realize this was a mistake because people don’t know about us and if they don’t know who we are and what we do, they won’t become Rotarians.</a:t>
            </a:r>
          </a:p>
          <a:p>
            <a:endParaRPr lang="en-CA" dirty="0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  <a:p>
            <a:r>
              <a:rPr lang="en-CA" dirty="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We now realize we have to tell our Rotary stories - we have a lot to brag about and we need to share those stories - not for our own benefit but so that we can do the work that needs to be done and help the people who need our help.</a:t>
            </a:r>
          </a:p>
          <a:p>
            <a:endParaRPr lang="en-CA" dirty="0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  <a:p>
            <a:r>
              <a:rPr lang="en-CA" dirty="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To assist us, Rotary has created a number of new tools.</a:t>
            </a:r>
          </a:p>
          <a:p>
            <a:endParaRPr lang="en-US" i="1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29057" indent="-280406" defTabSz="914437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2162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57027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18927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202A509A-E750-6543-9FD4-C25AD3AA9E71}" type="slidenum">
              <a:rPr lang="en-US" sz="1200">
                <a:solidFill>
                  <a:prstClr val="black"/>
                </a:solidFill>
              </a:rPr>
              <a:pPr/>
              <a:t>8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76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32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/>
            <a:endParaRPr lang="en-US" sz="2400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101600" dist="63500" dir="5400000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hangingPunct="0"/>
            <a:endParaRPr lang="en-US" sz="2400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600" b="1" i="0">
                <a:solidFill>
                  <a:srgbClr val="687D90"/>
                </a:solidFill>
                <a:latin typeface="Georgia"/>
                <a:cs typeface="Georgia"/>
              </a:defRPr>
            </a:lvl1pPr>
            <a:lvl2pPr marL="0" indent="0">
              <a:buFontTx/>
              <a:buNone/>
              <a:defRPr sz="2000">
                <a:solidFill>
                  <a:srgbClr val="919295"/>
                </a:solidFill>
                <a:latin typeface="Georgia"/>
                <a:cs typeface="Georgia"/>
              </a:defRPr>
            </a:lvl2pPr>
            <a:lvl3pPr marL="0" indent="0">
              <a:buFontTx/>
              <a:buNone/>
              <a:defRPr sz="1800" b="1">
                <a:solidFill>
                  <a:srgbClr val="687D90"/>
                </a:solidFill>
                <a:latin typeface="Georgia"/>
                <a:cs typeface="Georgia"/>
              </a:defRPr>
            </a:lvl3pPr>
            <a:lvl4pPr marL="338328" indent="-219456">
              <a:buClr>
                <a:srgbClr val="005DAA"/>
              </a:buClr>
              <a:buFont typeface="Wingdings" charset="2"/>
              <a:buChar char="§"/>
              <a:defRPr sz="1800">
                <a:solidFill>
                  <a:srgbClr val="919295"/>
                </a:solidFill>
                <a:latin typeface="Georgia"/>
                <a:cs typeface="Georgia"/>
              </a:defRPr>
            </a:lvl4pPr>
            <a:lvl5pPr marL="228600" indent="-228600">
              <a:buFont typeface="Wingdings" charset="2"/>
              <a:buChar char="§"/>
              <a:defRPr sz="1600">
                <a:solidFill>
                  <a:srgbClr val="919295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512393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9239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46554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17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6D856855-8026-461C-BD13-73244BF89DB5}" type="datetimeFigureOut">
              <a:rPr lang="en-US" sz="2400" smtClean="0">
                <a:solidFill>
                  <a:srgbClr val="958D85"/>
                </a:solidFill>
                <a:latin typeface="Arial" charset="0"/>
              </a:rPr>
              <a:pPr defTabSz="914400"/>
              <a:t>9/27/2016</a:t>
            </a:fld>
            <a:endParaRPr lang="en-US" sz="2400" dirty="0">
              <a:solidFill>
                <a:srgbClr val="958D85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2400" dirty="0">
              <a:solidFill>
                <a:srgbClr val="958D85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CAEA59C5-E026-44CF-927E-E61771D32BF9}" type="slidenum">
              <a:rPr lang="en-US" sz="2400" smtClean="0">
                <a:solidFill>
                  <a:srgbClr val="958D85"/>
                </a:solidFill>
                <a:latin typeface="Arial" charset="0"/>
              </a:rPr>
              <a:pPr defTabSz="914400"/>
              <a:t>‹#›</a:t>
            </a:fld>
            <a:endParaRPr lang="en-US" sz="2400" dirty="0">
              <a:solidFill>
                <a:srgbClr val="958D8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00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6" descr="RotaryMoE_RGB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596900"/>
            <a:ext cx="3679825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taryMBS_RG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77138" y="6073775"/>
            <a:ext cx="1317625" cy="33813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Arial Narrow Bold"/>
                <a:cs typeface="Arial Narrow Bold"/>
              </a:rPr>
              <a:t>2015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287463"/>
          </a:xfrm>
          <a:prstGeom prst="rect">
            <a:avLst/>
          </a:prstGeom>
          <a:solidFill>
            <a:srgbClr val="005DAA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7138" y="6073775"/>
            <a:ext cx="1317625" cy="33813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Arial Narrow Bold"/>
                <a:cs typeface="Arial Narrow Bold"/>
              </a:rPr>
              <a:t>2013</a:t>
            </a:r>
          </a:p>
        </p:txBody>
      </p:sp>
      <p:pic>
        <p:nvPicPr>
          <p:cNvPr id="3075" name="Picture 2" descr="RotaryMBS_RG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2pPr>
      <a:lvl3pPr marL="9144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3pPr>
      <a:lvl4pPr marL="1371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4pPr>
      <a:lvl5pPr marL="18288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defTabSz="914400"/>
            <a:r>
              <a:rPr lang="en-US" sz="900" dirty="0">
                <a:solidFill>
                  <a:srgbClr val="BCBDC0"/>
                </a:solidFill>
                <a:latin typeface="Arial Narrow" charset="0"/>
              </a:rPr>
              <a:t>STRENGTHENING ROTARY  |  </a:t>
            </a:r>
            <a:fld id="{D3CC0197-44E6-B140-B971-9DC8646D3AF2}" type="slidenum">
              <a:rPr lang="en-US" sz="900">
                <a:solidFill>
                  <a:srgbClr val="BCBDC0"/>
                </a:solidFill>
                <a:latin typeface="Arial Narrow" charset="0"/>
              </a:rPr>
              <a:pPr algn="r" defTabSz="914400"/>
              <a:t>‹#›</a:t>
            </a:fld>
            <a:r>
              <a:rPr lang="en-US" sz="900" dirty="0">
                <a:solidFill>
                  <a:srgbClr val="BCBDC0"/>
                </a:solidFill>
                <a:latin typeface="Arial Narrow" charset="0"/>
              </a:rPr>
              <a:t>  </a:t>
            </a:r>
            <a:endParaRPr lang="en-US" sz="900" dirty="0">
              <a:solidFill>
                <a:srgbClr val="958D85"/>
              </a:solidFill>
              <a:latin typeface="Arial Narrow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265863"/>
            <a:ext cx="108267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69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9648" y="1697038"/>
            <a:ext cx="4973637" cy="16605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5400" b="1" spc="-150" dirty="0" smtClean="0">
                <a:solidFill>
                  <a:srgbClr val="FFFFFF"/>
                </a:solidFill>
                <a:latin typeface="Arial Narrow Bold"/>
                <a:cs typeface="Arial Narrow Bold"/>
              </a:rPr>
              <a:t>EXTERNAL COMMUNICATION</a:t>
            </a:r>
            <a:endParaRPr lang="en-US" sz="5400" b="1" spc="-150" dirty="0">
              <a:solidFill>
                <a:srgbClr val="FFFFFF"/>
              </a:solidFill>
              <a:latin typeface="Arial Narrow Bold"/>
              <a:cs typeface="Arial Narrow Bold"/>
            </a:endParaRPr>
          </a:p>
        </p:txBody>
      </p:sp>
      <p:sp>
        <p:nvSpPr>
          <p:cNvPr id="4099" name="Title 1"/>
          <p:cNvSpPr txBox="1">
            <a:spLocks/>
          </p:cNvSpPr>
          <p:nvPr/>
        </p:nvSpPr>
        <p:spPr bwMode="auto">
          <a:xfrm>
            <a:off x="188913" y="3427413"/>
            <a:ext cx="4973637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WORKBOOK SESSION 17</a:t>
            </a:r>
            <a:endParaRPr lang="en-US" sz="3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506903"/>
            <a:ext cx="8764587" cy="5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 smtClean="0">
                <a:solidFill>
                  <a:prstClr val="white"/>
                </a:solidFill>
                <a:latin typeface="Arial Narrow Bold" pitchFamily="-84" charset="0"/>
              </a:rPr>
              <a:t>ROTARY PUBLIC IMAGE COORDINATORS</a:t>
            </a:r>
            <a:endParaRPr lang="en-US" sz="3600" b="1" dirty="0">
              <a:solidFill>
                <a:prstClr val="white"/>
              </a:solidFill>
              <a:latin typeface="Arial Narrow Bold" pitchFamily="-8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89" y="1558456"/>
            <a:ext cx="1758329" cy="2198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466" y="1558456"/>
            <a:ext cx="2198534" cy="21985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218" y="3919993"/>
            <a:ext cx="1940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Zone 24 West</a:t>
            </a:r>
            <a:endParaRPr lang="en-US" sz="2000" b="1" dirty="0">
              <a:solidFill>
                <a:srgbClr val="005DA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4324" y="3932841"/>
            <a:ext cx="1940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Zone 24 East</a:t>
            </a:r>
            <a:endParaRPr lang="en-US" sz="2000" b="1" dirty="0">
              <a:solidFill>
                <a:srgbClr val="005DA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50526" y="3919993"/>
            <a:ext cx="123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Zone 32</a:t>
            </a:r>
            <a:endParaRPr lang="en-US" b="1" dirty="0">
              <a:solidFill>
                <a:srgbClr val="005DA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482" y="4436828"/>
            <a:ext cx="2289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Sean Hogan, RPIC</a:t>
            </a:r>
          </a:p>
          <a:p>
            <a:endParaRPr lang="en-US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Ken Miller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Assistant RPIC</a:t>
            </a:r>
            <a:endParaRPr lang="en-US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9433" y="4436828"/>
            <a:ext cx="27239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Tanya Wolff, RPIC</a:t>
            </a:r>
          </a:p>
          <a:p>
            <a:endParaRPr lang="en-US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Guy </a:t>
            </a: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Bissonnette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Carrie Jones,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Brian Thompson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Assistant RPICS</a:t>
            </a:r>
            <a:endParaRPr lang="en-US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2611" y="4428880"/>
            <a:ext cx="2258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 Ceglia, RPIC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79" y="1558456"/>
            <a:ext cx="1776986" cy="219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2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201" y="3456229"/>
            <a:ext cx="6018534" cy="2811379"/>
          </a:xfrm>
          <a:prstGeom prst="rect">
            <a:avLst/>
          </a:prstGeom>
        </p:spPr>
      </p:pic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20663" y="1348652"/>
            <a:ext cx="8732837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457200" lvl="0" indent="-4572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Identify your audience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Determine the message and content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Format &amp; delivery of the message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</a:t>
            </a:r>
            <a:r>
              <a:rPr lang="en-US" sz="3200" b="1" dirty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refine </a:t>
            </a:r>
            <a:r>
              <a:rPr lang="en-US" sz="3200" b="1" dirty="0" smtClean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external </a:t>
            </a:r>
            <a:r>
              <a:rPr lang="en-US" sz="3200" b="1" dirty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communication </a:t>
            </a:r>
            <a:r>
              <a:rPr lang="en-US" sz="3200" b="1" dirty="0" smtClean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  <a:endParaRPr lang="en-US" sz="2400" dirty="0">
              <a:solidFill>
                <a:srgbClr val="585858"/>
              </a:solidFill>
              <a:latin typeface="Georgia" pitchFamily="18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503710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Arial Narrow Bold" pitchFamily="-84" charset="0"/>
              </a:rPr>
              <a:t>LEARNING OBJECTIVES</a:t>
            </a:r>
            <a:endParaRPr lang="en-US" sz="36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24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95" y="1306288"/>
            <a:ext cx="7148825" cy="4789712"/>
          </a:xfrm>
          <a:prstGeom prst="rect">
            <a:avLst/>
          </a:prstGeom>
        </p:spPr>
      </p:pic>
      <p:sp>
        <p:nvSpPr>
          <p:cNvPr id="5123" name="Title 1"/>
          <p:cNvSpPr txBox="1">
            <a:spLocks/>
          </p:cNvSpPr>
          <p:nvPr/>
        </p:nvSpPr>
        <p:spPr bwMode="auto">
          <a:xfrm>
            <a:off x="379413" y="479857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Arial Narrow Bold" pitchFamily="-84" charset="0"/>
              </a:rPr>
              <a:t>EXTERNAL COMMUNICATIONS</a:t>
            </a:r>
            <a:endParaRPr lang="en-US" sz="36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84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353624" y="5030316"/>
            <a:ext cx="8501411" cy="87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4500" b="1" dirty="0" smtClean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Audience - Content - Format </a:t>
            </a: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495759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Arial Narrow Bold" pitchFamily="-84" charset="0"/>
              </a:rPr>
              <a:t>EXTERNAL COMMUNICATION</a:t>
            </a:r>
            <a:endParaRPr lang="en-US" sz="36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24" y="1462832"/>
            <a:ext cx="8501411" cy="34303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364" y="5745018"/>
            <a:ext cx="8959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D91B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Who?   What?   How?</a:t>
            </a:r>
            <a:endParaRPr lang="en-US" sz="3200" b="1" dirty="0">
              <a:solidFill>
                <a:srgbClr val="D91B5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60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379413" y="498329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 smtClean="0">
                <a:solidFill>
                  <a:prstClr val="white"/>
                </a:solidFill>
                <a:latin typeface="Arial Narrow Bold" pitchFamily="-84" charset="0"/>
              </a:rPr>
              <a:t>AUDIENCE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544" y="2056506"/>
            <a:ext cx="1542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5DAA"/>
                </a:solidFill>
                <a:latin typeface="Georgia" panose="02040502050405020303" pitchFamily="18" charset="0"/>
              </a:rPr>
              <a:t>Who</a:t>
            </a:r>
          </a:p>
          <a:p>
            <a:pPr algn="ctr"/>
            <a:r>
              <a:rPr lang="en-US" sz="2800" b="1" dirty="0" smtClean="0">
                <a:solidFill>
                  <a:srgbClr val="005DAA"/>
                </a:solidFill>
                <a:latin typeface="Georgia" panose="02040502050405020303" pitchFamily="18" charset="0"/>
              </a:rPr>
              <a:t>Do You</a:t>
            </a:r>
          </a:p>
          <a:p>
            <a:pPr algn="ctr"/>
            <a:r>
              <a:rPr lang="en-US" sz="2800" b="1" dirty="0" smtClean="0">
                <a:solidFill>
                  <a:srgbClr val="005DAA"/>
                </a:solidFill>
                <a:latin typeface="Georgia" panose="02040502050405020303" pitchFamily="18" charset="0"/>
              </a:rPr>
              <a:t>Need To</a:t>
            </a:r>
          </a:p>
          <a:p>
            <a:pPr algn="ctr"/>
            <a:r>
              <a:rPr lang="en-US" sz="2800" b="1" dirty="0" smtClean="0">
                <a:solidFill>
                  <a:srgbClr val="005DAA"/>
                </a:solidFill>
                <a:latin typeface="Georgia" panose="02040502050405020303" pitchFamily="18" charset="0"/>
              </a:rPr>
              <a:t>Talk</a:t>
            </a:r>
          </a:p>
          <a:p>
            <a:pPr algn="ctr"/>
            <a:r>
              <a:rPr lang="en-US" sz="2800" b="1" dirty="0" smtClean="0">
                <a:solidFill>
                  <a:srgbClr val="005DAA"/>
                </a:solidFill>
                <a:latin typeface="Georgia" panose="02040502050405020303" pitchFamily="18" charset="0"/>
              </a:rPr>
              <a:t>To?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613" y="1210912"/>
            <a:ext cx="6174647" cy="38997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0280" y="5244611"/>
            <a:ext cx="726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D91B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Potential Members &amp; General Public</a:t>
            </a:r>
            <a:endParaRPr lang="en-US" sz="2800" b="1" dirty="0">
              <a:solidFill>
                <a:srgbClr val="D91B5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6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095" y="1292831"/>
            <a:ext cx="6898624" cy="3454660"/>
          </a:xfrm>
          <a:prstGeom prst="rect">
            <a:avLst/>
          </a:prstGeom>
        </p:spPr>
      </p:pic>
      <p:sp>
        <p:nvSpPr>
          <p:cNvPr id="5123" name="Title 1"/>
          <p:cNvSpPr txBox="1">
            <a:spLocks/>
          </p:cNvSpPr>
          <p:nvPr/>
        </p:nvSpPr>
        <p:spPr bwMode="auto">
          <a:xfrm>
            <a:off x="379413" y="498329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 smtClean="0">
                <a:solidFill>
                  <a:prstClr val="white"/>
                </a:solidFill>
                <a:latin typeface="Arial Narrow Bold" pitchFamily="-84" charset="0"/>
              </a:rPr>
              <a:t>MESSAGE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604" y="2065742"/>
            <a:ext cx="19534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5DAA"/>
                </a:solidFill>
                <a:latin typeface="Georgia" panose="02040502050405020303" pitchFamily="18" charset="0"/>
              </a:rPr>
              <a:t>What’s Your</a:t>
            </a:r>
          </a:p>
          <a:p>
            <a:pPr algn="ctr"/>
            <a:r>
              <a:rPr lang="en-US" sz="2800" b="1" dirty="0" smtClean="0">
                <a:solidFill>
                  <a:srgbClr val="005DAA"/>
                </a:solidFill>
                <a:latin typeface="Georgia" panose="02040502050405020303" pitchFamily="18" charset="0"/>
              </a:rPr>
              <a:t>Message?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26881" y="4078987"/>
            <a:ext cx="52268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D91B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Inform:     What is Rotary </a:t>
            </a:r>
          </a:p>
          <a:p>
            <a:r>
              <a:rPr lang="en-US" sz="2800" b="1" dirty="0" smtClean="0">
                <a:solidFill>
                  <a:srgbClr val="D91B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Invite:       Join Rotary</a:t>
            </a:r>
          </a:p>
          <a:p>
            <a:r>
              <a:rPr lang="en-US" sz="2800" b="1" dirty="0" smtClean="0">
                <a:solidFill>
                  <a:srgbClr val="D91B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Involve:     Youth</a:t>
            </a:r>
          </a:p>
          <a:p>
            <a:r>
              <a:rPr lang="en-US" sz="2800" b="1" dirty="0">
                <a:solidFill>
                  <a:srgbClr val="D91B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Support:  </a:t>
            </a:r>
            <a:r>
              <a:rPr lang="en-US" sz="2800" b="1" dirty="0" smtClean="0">
                <a:solidFill>
                  <a:srgbClr val="D91B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Fundraiser</a:t>
            </a:r>
          </a:p>
          <a:p>
            <a:r>
              <a:rPr lang="en-US" sz="2800" b="1" dirty="0" smtClean="0">
                <a:solidFill>
                  <a:srgbClr val="D91B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Promote:   Event</a:t>
            </a:r>
            <a:endParaRPr lang="en-US" sz="2800" b="1" dirty="0">
              <a:solidFill>
                <a:srgbClr val="D91B5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10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3"/>
          <p:cNvGrpSpPr>
            <a:grpSpLocks/>
          </p:cNvGrpSpPr>
          <p:nvPr/>
        </p:nvGrpSpPr>
        <p:grpSpPr bwMode="auto">
          <a:xfrm>
            <a:off x="0" y="990600"/>
            <a:ext cx="9144000" cy="6138863"/>
            <a:chOff x="505777" y="871658"/>
            <a:chExt cx="7869224" cy="5225969"/>
          </a:xfrm>
        </p:grpSpPr>
        <p:pic>
          <p:nvPicPr>
            <p:cNvPr id="1536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77" y="871658"/>
              <a:ext cx="7869224" cy="5225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5365" name="Rectangle 7"/>
            <p:cNvSpPr>
              <a:spLocks noChangeArrowheads="1"/>
            </p:cNvSpPr>
            <p:nvPr/>
          </p:nvSpPr>
          <p:spPr bwMode="auto">
            <a:xfrm>
              <a:off x="1287672" y="1464531"/>
              <a:ext cx="2407534" cy="102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914400" eaLnBrk="0" hangingPunct="0"/>
              <a:r>
                <a:rPr lang="en-US" sz="3600" b="1" dirty="0">
                  <a:solidFill>
                    <a:srgbClr val="898989"/>
                  </a:solidFill>
                  <a:latin typeface="Arial Narrow" charset="0"/>
                </a:rPr>
                <a:t>Never Heard </a:t>
              </a:r>
              <a:br>
                <a:rPr lang="en-US" sz="3600" b="1" dirty="0">
                  <a:solidFill>
                    <a:srgbClr val="898989"/>
                  </a:solidFill>
                  <a:latin typeface="Arial Narrow" charset="0"/>
                </a:rPr>
              </a:br>
              <a:r>
                <a:rPr lang="en-US" sz="3600" b="1" dirty="0">
                  <a:solidFill>
                    <a:srgbClr val="898989"/>
                  </a:solidFill>
                  <a:latin typeface="Arial Narrow" charset="0"/>
                </a:rPr>
                <a:t>of Rotary</a:t>
              </a:r>
            </a:p>
          </p:txBody>
        </p:sp>
        <p:sp>
          <p:nvSpPr>
            <p:cNvPr id="15366" name="Rectangle 8"/>
            <p:cNvSpPr>
              <a:spLocks noChangeArrowheads="1"/>
            </p:cNvSpPr>
            <p:nvPr/>
          </p:nvSpPr>
          <p:spPr bwMode="auto">
            <a:xfrm>
              <a:off x="3872698" y="1464531"/>
              <a:ext cx="1996633" cy="102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914400" eaLnBrk="0" hangingPunct="0"/>
              <a:r>
                <a:rPr lang="en-US" sz="3600" b="1" dirty="0">
                  <a:solidFill>
                    <a:srgbClr val="0070C0"/>
                  </a:solidFill>
                  <a:latin typeface="Arial Narrow" charset="0"/>
                </a:rPr>
                <a:t>Know </a:t>
              </a:r>
              <a:br>
                <a:rPr lang="en-US" sz="3600" b="1" dirty="0">
                  <a:solidFill>
                    <a:srgbClr val="0070C0"/>
                  </a:solidFill>
                  <a:latin typeface="Arial Narrow" charset="0"/>
                </a:rPr>
              </a:br>
              <a:r>
                <a:rPr lang="en-US" sz="3600" b="1" dirty="0">
                  <a:solidFill>
                    <a:srgbClr val="0070C0"/>
                  </a:solidFill>
                  <a:latin typeface="Arial Narrow" charset="0"/>
                </a:rPr>
                <a:t>Name Only</a:t>
              </a:r>
              <a:endParaRPr lang="en-US" sz="3600" dirty="0">
                <a:solidFill>
                  <a:srgbClr val="958D85"/>
                </a:solidFill>
                <a:latin typeface="Arial Narrow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68589" y="1454124"/>
              <a:ext cx="2373062" cy="102167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914400" eaLnBrk="0" hangingPunct="0"/>
              <a:r>
                <a:rPr lang="en-US" sz="36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Some</a:t>
              </a:r>
              <a:br>
                <a:rPr lang="en-US" sz="36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</a:br>
              <a:r>
                <a:rPr lang="en-US" sz="36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Familiarity</a:t>
              </a:r>
            </a:p>
          </p:txBody>
        </p:sp>
        <p:sp>
          <p:nvSpPr>
            <p:cNvPr id="15368" name="Left Brace 14"/>
            <p:cNvSpPr>
              <a:spLocks/>
            </p:cNvSpPr>
            <p:nvPr/>
          </p:nvSpPr>
          <p:spPr bwMode="auto">
            <a:xfrm rot="5400000">
              <a:off x="2404386" y="1477621"/>
              <a:ext cx="178063" cy="2324662"/>
            </a:xfrm>
            <a:prstGeom prst="leftBrace">
              <a:avLst>
                <a:gd name="adj1" fmla="val 8341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z="24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69" name="Left Brace 1"/>
            <p:cNvSpPr>
              <a:spLocks/>
            </p:cNvSpPr>
            <p:nvPr/>
          </p:nvSpPr>
          <p:spPr bwMode="auto">
            <a:xfrm rot="5400000">
              <a:off x="4756044" y="1524065"/>
              <a:ext cx="262730" cy="2216554"/>
            </a:xfrm>
            <a:prstGeom prst="leftBrace">
              <a:avLst>
                <a:gd name="adj1" fmla="val 8280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z="24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70" name="Left Brace 13"/>
            <p:cNvSpPr>
              <a:spLocks/>
            </p:cNvSpPr>
            <p:nvPr/>
          </p:nvSpPr>
          <p:spPr bwMode="auto">
            <a:xfrm rot="5400000">
              <a:off x="6662446" y="1966058"/>
              <a:ext cx="250825" cy="1347788"/>
            </a:xfrm>
            <a:prstGeom prst="leftBrace">
              <a:avLst>
                <a:gd name="adj1" fmla="val 835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z="24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-69342" y="443345"/>
            <a:ext cx="9379527" cy="547255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101600" dist="635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363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dirty="0">
                <a:solidFill>
                  <a:prstClr val="white"/>
                </a:solidFill>
                <a:latin typeface="Arial Narrow Bold" pitchFamily="-84" charset="0"/>
              </a:rPr>
              <a:t>MESSAGE</a:t>
            </a:r>
            <a:endParaRPr lang="en-US" sz="3600" dirty="0">
              <a:latin typeface="Arial Narrow" charset="0"/>
              <a:ea typeface="MS PGothic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6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dDev-Master_2013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/>
      <a:lstStyle>
        <a:defPPr algn="r">
          <a:defRPr sz="1600" b="1" i="0" dirty="0" smtClean="0">
            <a:solidFill>
              <a:srgbClr val="01B4E7"/>
            </a:solidFill>
            <a:latin typeface="Arial Narrow Bold"/>
            <a:cs typeface="Arial Narrow Bol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LeadDev-Master_2013-NEW</Template>
  <TotalTime>1327</TotalTime>
  <Words>316</Words>
  <Application>Microsoft Office PowerPoint</Application>
  <PresentationFormat>On-screen Show (4:3)</PresentationFormat>
  <Paragraphs>61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LeadDev-Master_2013-NEW</vt:lpstr>
      <vt:lpstr>1_Custom Design</vt:lpstr>
      <vt:lpstr>2_Custom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MESSAGE</vt:lpstr>
    </vt:vector>
  </TitlesOfParts>
  <Company>Rotary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McPeak</dc:creator>
  <cp:lastModifiedBy>Sean Hogan</cp:lastModifiedBy>
  <cp:revision>98</cp:revision>
  <cp:lastPrinted>2013-06-19T15:45:56Z</cp:lastPrinted>
  <dcterms:created xsi:type="dcterms:W3CDTF">2014-01-09T21:38:42Z</dcterms:created>
  <dcterms:modified xsi:type="dcterms:W3CDTF">2016-09-27T22:44:16Z</dcterms:modified>
</cp:coreProperties>
</file>