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56" r:id="rId2"/>
    <p:sldId id="288" r:id="rId3"/>
    <p:sldId id="289" r:id="rId4"/>
    <p:sldId id="280" r:id="rId5"/>
    <p:sldId id="277" r:id="rId6"/>
    <p:sldId id="278" r:id="rId7"/>
    <p:sldId id="279" r:id="rId8"/>
    <p:sldId id="267" r:id="rId9"/>
    <p:sldId id="282" r:id="rId10"/>
    <p:sldId id="287" r:id="rId11"/>
    <p:sldId id="281" r:id="rId12"/>
    <p:sldId id="275" r:id="rId13"/>
    <p:sldId id="276" r:id="rId14"/>
    <p:sldId id="274" r:id="rId15"/>
    <p:sldId id="273" r:id="rId16"/>
    <p:sldId id="272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A3C0F-5F28-444F-AD86-2AB830E3E925}" type="datetimeFigureOut">
              <a:rPr lang="en-US" smtClean="0"/>
              <a:t>9/7/2014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A7343-8A3F-4643-9EC9-3841E89283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544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A7343-8A3F-4643-9EC9-3841E89283B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957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DDD7-BC8C-4098-AA22-00AD85B2DC16}" type="datetimeFigureOut">
              <a:rPr lang="en-US" smtClean="0"/>
              <a:t>9/7/2014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61B9-6A79-4346-9A90-80078E1CA3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DDD7-BC8C-4098-AA22-00AD85B2DC16}" type="datetimeFigureOut">
              <a:rPr lang="en-US" smtClean="0"/>
              <a:t>9/7/2014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61B9-6A79-4346-9A90-80078E1CA3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DDD7-BC8C-4098-AA22-00AD85B2DC16}" type="datetimeFigureOut">
              <a:rPr lang="en-US" smtClean="0"/>
              <a:t>9/7/2014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61B9-6A79-4346-9A90-80078E1CA3D0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DDD7-BC8C-4098-AA22-00AD85B2DC16}" type="datetimeFigureOut">
              <a:rPr lang="en-US" smtClean="0"/>
              <a:t>9/7/2014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61B9-6A79-4346-9A90-80078E1CA3D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DDD7-BC8C-4098-AA22-00AD85B2DC16}" type="datetimeFigureOut">
              <a:rPr lang="en-US" smtClean="0"/>
              <a:t>9/7/2014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61B9-6A79-4346-9A90-80078E1CA3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DDD7-BC8C-4098-AA22-00AD85B2DC16}" type="datetimeFigureOut">
              <a:rPr lang="en-US" smtClean="0"/>
              <a:t>9/7/2014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61B9-6A79-4346-9A90-80078E1CA3D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DDD7-BC8C-4098-AA22-00AD85B2DC16}" type="datetimeFigureOut">
              <a:rPr lang="en-US" smtClean="0"/>
              <a:t>9/7/2014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61B9-6A79-4346-9A90-80078E1CA3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DDD7-BC8C-4098-AA22-00AD85B2DC16}" type="datetimeFigureOut">
              <a:rPr lang="en-US" smtClean="0"/>
              <a:t>9/7/2014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61B9-6A79-4346-9A90-80078E1CA3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DDD7-BC8C-4098-AA22-00AD85B2DC16}" type="datetimeFigureOut">
              <a:rPr lang="en-US" smtClean="0"/>
              <a:t>9/7/2014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61B9-6A79-4346-9A90-80078E1CA3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DDD7-BC8C-4098-AA22-00AD85B2DC16}" type="datetimeFigureOut">
              <a:rPr lang="en-US" smtClean="0"/>
              <a:t>9/7/2014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61B9-6A79-4346-9A90-80078E1CA3D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DDD7-BC8C-4098-AA22-00AD85B2DC16}" type="datetimeFigureOut">
              <a:rPr lang="en-US" smtClean="0"/>
              <a:t>9/7/2014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61B9-6A79-4346-9A90-80078E1CA3D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3E5DDD7-BC8C-4098-AA22-00AD85B2DC16}" type="datetimeFigureOut">
              <a:rPr lang="en-US" smtClean="0"/>
              <a:t>9/7/2014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DA961B9-6A79-4346-9A90-80078E1CA3D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ing.com/search?q=Rotaract%20handbook&amp;pc=cosp&amp;ptag=A6F2223F2F2114C09B7F&amp;form=CONBDF&amp;conlogo=CT3210127" TargetMode="External"/><Relationship Id="rId3" Type="http://schemas.openxmlformats.org/officeDocument/2006/relationships/hyperlink" Target="http://www.bing.com/search?q=Standard%20Rotaract%20Club%20Constitution&amp;pc=cosp&amp;ptag=A6F2223F2F2114C09B7F&amp;form=CONBDF&amp;conlogo=CT3210127" TargetMode="External"/><Relationship Id="rId7" Type="http://schemas.openxmlformats.org/officeDocument/2006/relationships/hyperlink" Target="http://www.cafepress.com/+rotaract+gifts" TargetMode="External"/><Relationship Id="rId2" Type="http://schemas.openxmlformats.org/officeDocument/2006/relationships/hyperlink" Target="http://www.bing.com/search?q=rotaract%20statement%20of%20policy&amp;pc=cosp&amp;ptag=A6F2223F2F2114C09B7F&amp;form=CONBDF&amp;conlogo=CT321012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ing.com/search?q=Rotaract+Logo&amp;FORM=R5FD6" TargetMode="External"/><Relationship Id="rId5" Type="http://schemas.openxmlformats.org/officeDocument/2006/relationships/hyperlink" Target="http://www.bing.com/search?q=rotact%20club%20certification%20form&amp;pc=cosp&amp;ptag=A6F2223F2F2114C09B7F&amp;conlogo=CT3210127" TargetMode="External"/><Relationship Id="rId4" Type="http://schemas.openxmlformats.org/officeDocument/2006/relationships/hyperlink" Target="http://bruinrotaract.org/UCLA%20Rotaract%20Club%20By%20Law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Rotaract Club </a:t>
            </a:r>
            <a:br>
              <a:rPr lang="en-US" dirty="0" smtClean="0"/>
            </a:br>
            <a:r>
              <a:rPr lang="en-US" dirty="0" smtClean="0"/>
              <a:t>District 7890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r"/>
            <a:r>
              <a:rPr lang="en-US" dirty="0" smtClean="0"/>
              <a:t>Kate Sims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4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14600"/>
            <a:ext cx="7408333" cy="3886200"/>
          </a:xfrm>
        </p:spPr>
        <p:txBody>
          <a:bodyPr>
            <a:normAutofit fontScale="77500" lnSpcReduction="20000"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Establish </a:t>
            </a:r>
            <a:r>
              <a:rPr lang="en-US" dirty="0"/>
              <a:t>Rotary club </a:t>
            </a:r>
            <a:r>
              <a:rPr lang="en-US" dirty="0" smtClean="0"/>
              <a:t>sponsorship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Identify </a:t>
            </a:r>
            <a:r>
              <a:rPr lang="en-US" dirty="0"/>
              <a:t>a Rotary committee to mentor Rotaract club </a:t>
            </a:r>
            <a:r>
              <a:rPr lang="en-US" dirty="0" smtClean="0"/>
              <a:t>members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Identify </a:t>
            </a:r>
            <a:r>
              <a:rPr lang="en-US" dirty="0"/>
              <a:t>and recruit a college faculty member to serve as liaison to the Rotaract </a:t>
            </a:r>
            <a:r>
              <a:rPr lang="en-US" dirty="0" smtClean="0"/>
              <a:t>club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Follow </a:t>
            </a:r>
            <a:r>
              <a:rPr lang="en-US" dirty="0"/>
              <a:t>the Rotaract handbook and complete all </a:t>
            </a:r>
            <a:r>
              <a:rPr lang="en-US" dirty="0" smtClean="0"/>
              <a:t>forms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Identify </a:t>
            </a:r>
            <a:r>
              <a:rPr lang="en-US" dirty="0"/>
              <a:t>and recruit a Rotaract club leadership team and build the club to 15+ </a:t>
            </a:r>
            <a:r>
              <a:rPr lang="en-US" dirty="0" smtClean="0"/>
              <a:t>members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Apply </a:t>
            </a:r>
            <a:r>
              <a:rPr lang="en-US" dirty="0"/>
              <a:t>for an official Rotaract club charter from Rotary International.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72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86000"/>
            <a:ext cx="7408333" cy="419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University administration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Defining </a:t>
            </a:r>
            <a:r>
              <a:rPr lang="en-US" dirty="0"/>
              <a:t>the purpose and goals of both Rotary and Rotaract.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Rotary’s </a:t>
            </a:r>
            <a:r>
              <a:rPr lang="en-US" dirty="0"/>
              <a:t>intention to comply with school regulations regarding student organizations.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Rotaract </a:t>
            </a:r>
            <a:r>
              <a:rPr lang="en-US" dirty="0"/>
              <a:t>club organizers should find a member of the faculty to serve as an advisor to the club.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faculty advisor must be willing to work closely with the students in a </a:t>
            </a:r>
            <a:r>
              <a:rPr lang="en-US" dirty="0"/>
              <a:t>nonclassroom</a:t>
            </a:r>
            <a:r>
              <a:rPr lang="en-US" dirty="0"/>
              <a:t> setting and should be generally well-liked by students.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faculty advisor should also work with an advisor from the sponsoring Rotary club and the Rotaract club organizers to develop a recruitment strategy to attract members to the new club.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Organizing a Rotaract </a:t>
            </a:r>
            <a:r>
              <a:rPr lang="en-US" dirty="0" smtClean="0"/>
              <a:t>Club</a:t>
            </a:r>
            <a:br>
              <a:rPr lang="en-US" dirty="0" smtClean="0"/>
            </a:br>
            <a:r>
              <a:rPr lang="en-US" dirty="0" smtClean="0"/>
              <a:t>“University Based”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84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572934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Invite </a:t>
            </a:r>
            <a:r>
              <a:rPr lang="en-US" dirty="0"/>
              <a:t>Rotary club members to invite family members, friends, or neighbors, who have sons or daughters, ages 18-30, who are attending </a:t>
            </a:r>
            <a:r>
              <a:rPr lang="en-US" dirty="0" smtClean="0"/>
              <a:t>college.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Identify </a:t>
            </a:r>
            <a:r>
              <a:rPr lang="en-US" dirty="0"/>
              <a:t>and recruit current Interact and Youth Exchange students, who are planning to attend a college with a Rotaract club, to join your Rotaract club       (as they will already be familiar with the Rotary culture and bring enthusiasm</a:t>
            </a:r>
            <a:r>
              <a:rPr lang="en-US" dirty="0" smtClean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Participate in college “Freshman orientation and/or Involvement Fairs”.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Identify </a:t>
            </a:r>
            <a:r>
              <a:rPr lang="en-US" dirty="0"/>
              <a:t>various faculty as Rotaract club advisors, who can share the Rotaract club opportunities with students in their respective </a:t>
            </a:r>
            <a:r>
              <a:rPr lang="en-US" dirty="0" smtClean="0"/>
              <a:t>colleges.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Help </a:t>
            </a:r>
            <a:r>
              <a:rPr lang="en-US" dirty="0"/>
              <a:t>mentor Rotaract club Membership development committee chairs to develop campus Rotaract club membership </a:t>
            </a:r>
            <a:r>
              <a:rPr lang="en-US" dirty="0" smtClean="0"/>
              <a:t>drives.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Strategies to Get Started </a:t>
            </a:r>
            <a:br>
              <a:rPr lang="en-US" dirty="0" smtClean="0"/>
            </a:br>
            <a:r>
              <a:rPr lang="en-US" dirty="0" smtClean="0"/>
              <a:t>“University Based”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6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Although community-based clubs offer greater flexibility and autonomy than university-based clubs, both approaches to Rotaract club organization have proven successful in various parts of the world.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Must follow Rotaract </a:t>
            </a:r>
            <a:r>
              <a:rPr lang="en-US" dirty="0"/>
              <a:t>Club Organization List and the Rotaract Membership Application </a:t>
            </a:r>
            <a:r>
              <a:rPr lang="en-US" dirty="0" smtClean="0"/>
              <a:t>noted in  </a:t>
            </a:r>
            <a:r>
              <a:rPr lang="en-US" dirty="0"/>
              <a:t>“Administrative Forms and Constitutional Documents</a:t>
            </a:r>
            <a:r>
              <a:rPr lang="en-US" dirty="0" smtClean="0"/>
              <a:t>”.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sections below include detailed strategies for recruiting potential Rotaract club members and the steps that must be taken by them to become officially recognized by RI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Organizing a Rotaract Club</a:t>
            </a:r>
            <a:br>
              <a:rPr lang="en-US" dirty="0"/>
            </a:br>
            <a:r>
              <a:rPr lang="en-US" dirty="0" smtClean="0"/>
              <a:t>“Community </a:t>
            </a:r>
            <a:r>
              <a:rPr lang="en-US" dirty="0"/>
              <a:t>Based”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68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2667000"/>
            <a:ext cx="7408333" cy="383169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strategies are similar, yet somewhat different form the college club: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Invite </a:t>
            </a:r>
            <a:r>
              <a:rPr lang="en-US" dirty="0"/>
              <a:t>Rotary club members to invite family members, friends, or neighbors, who have sons or daughters, ages 18-30, who are in the </a:t>
            </a:r>
            <a:r>
              <a:rPr lang="en-US" dirty="0" smtClean="0"/>
              <a:t>workforce.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Identify </a:t>
            </a:r>
            <a:r>
              <a:rPr lang="en-US" dirty="0"/>
              <a:t>and recruit current Rotaract college students, who are planning to enter the workforce in your community to join your Rotaract </a:t>
            </a:r>
            <a:r>
              <a:rPr lang="en-US" dirty="0" smtClean="0"/>
              <a:t>club  </a:t>
            </a:r>
            <a:r>
              <a:rPr lang="en-US" dirty="0"/>
              <a:t>(as they will already be familiar with the Rotary culture and bring enthusiasm</a:t>
            </a:r>
            <a:r>
              <a:rPr lang="en-US" dirty="0" smtClean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Participate </a:t>
            </a:r>
            <a:r>
              <a:rPr lang="en-US" dirty="0"/>
              <a:t>in young professional “Involvement Fairs</a:t>
            </a:r>
            <a:r>
              <a:rPr lang="en-US" dirty="0" smtClean="0"/>
              <a:t>”.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Host </a:t>
            </a:r>
            <a:r>
              <a:rPr lang="en-US" dirty="0"/>
              <a:t>a “Bring a Young Professional to Lunch” spotlight at a Rotary luncheon, (Rotarians bring young professionals from their various organizations</a:t>
            </a:r>
            <a:r>
              <a:rPr lang="en-US" dirty="0" smtClean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Help </a:t>
            </a:r>
            <a:r>
              <a:rPr lang="en-US" dirty="0"/>
              <a:t>mentor Rotaract club Membership development committee chairs to develop community wide membership drives, including area Chambers of Commerce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Strategies to Get Started </a:t>
            </a:r>
            <a:br>
              <a:rPr lang="en-US" dirty="0"/>
            </a:br>
            <a:r>
              <a:rPr lang="en-US" dirty="0" smtClean="0"/>
              <a:t>“Community Based</a:t>
            </a:r>
            <a:r>
              <a:rPr lang="en-US" dirty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48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Hold </a:t>
            </a:r>
            <a:r>
              <a:rPr lang="en-US" dirty="0"/>
              <a:t>organizational </a:t>
            </a:r>
            <a:r>
              <a:rPr lang="en-US" dirty="0" smtClean="0"/>
              <a:t>meetings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Complete organizational </a:t>
            </a:r>
            <a:r>
              <a:rPr lang="en-US" dirty="0" smtClean="0"/>
              <a:t>paperwork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Plan an inaugural ceremony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1433" y="381000"/>
            <a:ext cx="8229600" cy="1252728"/>
          </a:xfrm>
        </p:spPr>
        <p:txBody>
          <a:bodyPr>
            <a:normAutofit/>
          </a:bodyPr>
          <a:lstStyle/>
          <a:p>
            <a:r>
              <a:rPr lang="en-US" dirty="0" smtClean="0"/>
              <a:t>Rotaractor’s</a:t>
            </a:r>
            <a:r>
              <a:rPr lang="en-US" dirty="0" smtClean="0"/>
              <a:t>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54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Board of Directors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The board of directors serves as the governing body of a Rotaract club </a:t>
            </a:r>
            <a:r>
              <a:rPr lang="en-US" dirty="0" smtClean="0"/>
              <a:t>and Includes: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/>
              <a:t>president, immediate past president, vice president, </a:t>
            </a:r>
            <a:r>
              <a:rPr lang="en-US" dirty="0" smtClean="0"/>
              <a:t>secretary, treasurer</a:t>
            </a:r>
            <a:r>
              <a:rPr lang="en-US" dirty="0"/>
              <a:t>, and any additional officers your club decides it needs.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Rotarian and faculty </a:t>
            </a:r>
            <a:r>
              <a:rPr lang="en-US" dirty="0"/>
              <a:t>advisers should regularly attend board meetings to provide guidance.</a:t>
            </a:r>
          </a:p>
          <a:p>
            <a:endParaRPr lang="en-US" dirty="0" smtClean="0"/>
          </a:p>
          <a:p>
            <a:r>
              <a:rPr lang="en-US" dirty="0" smtClean="0"/>
              <a:t>During </a:t>
            </a:r>
            <a:r>
              <a:rPr lang="en-US" dirty="0"/>
              <a:t>its meetings, the board reviews and approves the club’s plans and </a:t>
            </a:r>
            <a:r>
              <a:rPr lang="en-US" dirty="0" smtClean="0"/>
              <a:t>service projects</a:t>
            </a:r>
            <a:r>
              <a:rPr lang="en-US" dirty="0"/>
              <a:t>, ensures the club’s financial solvency, and delegates responsibilities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At the end of the Rotary year, the board prepares a final report that describes </a:t>
            </a:r>
            <a:r>
              <a:rPr lang="en-US" dirty="0" smtClean="0"/>
              <a:t>the major </a:t>
            </a:r>
            <a:r>
              <a:rPr lang="en-US" dirty="0"/>
              <a:t>actions taken over the preceding 12 months.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copy of the report </a:t>
            </a:r>
            <a:r>
              <a:rPr lang="en-US" dirty="0" smtClean="0"/>
              <a:t>should be </a:t>
            </a:r>
            <a:r>
              <a:rPr lang="en-US" dirty="0"/>
              <a:t>sent to the sponsor Rotary club.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28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514600"/>
            <a:ext cx="7408333" cy="4267200"/>
          </a:xfrm>
        </p:spPr>
        <p:txBody>
          <a:bodyPr>
            <a:normAutofit fontScale="92500" lnSpcReduction="20000"/>
          </a:bodyPr>
          <a:lstStyle/>
          <a:p>
            <a:pPr marL="228600" indent="-228600">
              <a:buFont typeface="Symbol" pitchFamily="18" charset="2"/>
              <a:buAutoNum type="arabicPeriod"/>
            </a:pPr>
            <a:r>
              <a:rPr lang="en-US" sz="1200" b="1" dirty="0"/>
              <a:t>Rotaract Statement of </a:t>
            </a:r>
            <a:r>
              <a:rPr lang="en-US" sz="1200" b="1" dirty="0" smtClean="0"/>
              <a:t>Policy: </a:t>
            </a:r>
            <a:r>
              <a:rPr lang="en-US" sz="1200" dirty="0" smtClean="0">
                <a:hlinkClick r:id="rId2"/>
              </a:rPr>
              <a:t>http</a:t>
            </a:r>
            <a:r>
              <a:rPr lang="en-US" sz="1200" dirty="0">
                <a:hlinkClick r:id="rId2"/>
              </a:rPr>
              <a:t>://</a:t>
            </a:r>
            <a:r>
              <a:rPr lang="en-US" sz="1200" dirty="0" smtClean="0">
                <a:hlinkClick r:id="rId2"/>
              </a:rPr>
              <a:t>www.bing.com/search?q=rotaract%20statement%20of%20policy&amp;pc=cosp&amp;ptag=A6F2223F2F2114C09B7F&amp;form=CONBDF&amp;conlogo=CT3210127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endParaRPr lang="en-US" sz="1200" b="1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/>
              <a:t>Standard </a:t>
            </a:r>
            <a:r>
              <a:rPr lang="en-US" sz="1200" b="1" dirty="0"/>
              <a:t>Rotaract Club </a:t>
            </a:r>
            <a:r>
              <a:rPr lang="en-US" sz="1200" b="1" dirty="0" smtClean="0"/>
              <a:t>Constitution:</a:t>
            </a:r>
          </a:p>
          <a:p>
            <a:pPr marL="228600" indent="-1588">
              <a:buNone/>
            </a:pPr>
            <a:r>
              <a:rPr lang="en-US" sz="1200" b="1" dirty="0">
                <a:hlinkClick r:id="rId3"/>
              </a:rPr>
              <a:t>http://</a:t>
            </a:r>
            <a:r>
              <a:rPr lang="en-US" sz="1200" b="1" dirty="0" smtClean="0">
                <a:hlinkClick r:id="rId3"/>
              </a:rPr>
              <a:t>www.bing.com/search?q=Standard%20Rotaract%20Club%20Constitution&amp;pc=cosp&amp;ptag=A6F2223F2F2114C09B7F&amp;form=CONBDF&amp;conlogo=CT3210127</a:t>
            </a:r>
            <a:endParaRPr lang="en-US" sz="1200" b="1" dirty="0" smtClean="0"/>
          </a:p>
          <a:p>
            <a:pPr marL="228600" indent="-228600">
              <a:buNone/>
            </a:pPr>
            <a:endParaRPr lang="en-US" sz="1200" b="1" dirty="0"/>
          </a:p>
          <a:p>
            <a:pPr marL="228600" indent="-228600">
              <a:buFont typeface="+mj-lt"/>
              <a:buAutoNum type="arabicPeriod" startAt="3"/>
            </a:pPr>
            <a:r>
              <a:rPr lang="en-US" sz="1200" b="1" dirty="0" smtClean="0"/>
              <a:t>Standard </a:t>
            </a:r>
            <a:r>
              <a:rPr lang="en-US" sz="1200" b="1" dirty="0"/>
              <a:t>Rotaract Club </a:t>
            </a:r>
            <a:r>
              <a:rPr lang="en-US" sz="1200" b="1" dirty="0" smtClean="0"/>
              <a:t>Bylaws:</a:t>
            </a:r>
          </a:p>
          <a:p>
            <a:pPr marL="228600" indent="-174625">
              <a:buNone/>
            </a:pPr>
            <a:r>
              <a:rPr lang="en-US" sz="1200" b="1" dirty="0"/>
              <a:t> </a:t>
            </a:r>
            <a:r>
              <a:rPr lang="en-US" sz="1200" b="1" dirty="0" smtClean="0"/>
              <a:t>      </a:t>
            </a:r>
            <a:r>
              <a:rPr lang="en-US" sz="1200" b="1" dirty="0" smtClean="0">
                <a:hlinkClick r:id="rId4"/>
              </a:rPr>
              <a:t>http</a:t>
            </a:r>
            <a:r>
              <a:rPr lang="en-US" sz="1200" b="1" dirty="0">
                <a:hlinkClick r:id="rId4"/>
              </a:rPr>
              <a:t>://</a:t>
            </a:r>
            <a:r>
              <a:rPr lang="en-US" sz="1200" b="1" dirty="0" smtClean="0">
                <a:hlinkClick r:id="rId4"/>
              </a:rPr>
              <a:t>bruinrotaract.org/UCLA%20Rotaract%20Club%20By%20Laws.html</a:t>
            </a:r>
            <a:endParaRPr lang="en-US" sz="1200" b="1" dirty="0" smtClean="0"/>
          </a:p>
          <a:p>
            <a:pPr marL="228600" indent="-228600">
              <a:buNone/>
            </a:pPr>
            <a:endParaRPr lang="en-US" sz="1200" b="1" dirty="0"/>
          </a:p>
          <a:p>
            <a:pPr marL="228600" indent="-228600">
              <a:buFont typeface="+mj-lt"/>
              <a:buAutoNum type="arabicPeriod" startAt="3"/>
            </a:pPr>
            <a:r>
              <a:rPr lang="en-US" sz="1200" b="1" dirty="0" smtClean="0"/>
              <a:t>Rotaract </a:t>
            </a:r>
            <a:r>
              <a:rPr lang="en-US" sz="1200" b="1" dirty="0"/>
              <a:t>Club Certification </a:t>
            </a:r>
            <a:r>
              <a:rPr lang="en-US" sz="1200" b="1" dirty="0" smtClean="0"/>
              <a:t>Form</a:t>
            </a:r>
          </a:p>
          <a:p>
            <a:pPr marL="228600" lvl="1" indent="-1588">
              <a:buNone/>
            </a:pPr>
            <a:r>
              <a:rPr lang="en-US" sz="1200" dirty="0" smtClean="0">
                <a:hlinkClick r:id="rId5"/>
              </a:rPr>
              <a:t>http</a:t>
            </a:r>
            <a:r>
              <a:rPr lang="en-US" sz="1200" dirty="0">
                <a:hlinkClick r:id="rId5"/>
              </a:rPr>
              <a:t>://</a:t>
            </a:r>
            <a:r>
              <a:rPr lang="en-US" sz="1200" dirty="0" smtClean="0">
                <a:hlinkClick r:id="rId5"/>
              </a:rPr>
              <a:t>www.bing.com/search?q=rotact%20club%20certification%20form&amp;pc=cosp&amp;ptag=A6F2223F2F2114C09B7F&amp;conlogo=CT3210127</a:t>
            </a:r>
            <a:endParaRPr lang="en-US" sz="1200" dirty="0" smtClean="0"/>
          </a:p>
          <a:p>
            <a:pPr marL="228600" lvl="1" indent="-228600">
              <a:buNone/>
            </a:pPr>
            <a:endParaRPr lang="en-US" sz="1000" dirty="0"/>
          </a:p>
          <a:p>
            <a:pPr marL="228600" indent="-228600">
              <a:buFont typeface="+mj-lt"/>
              <a:buAutoNum type="arabicPeriod" startAt="3"/>
            </a:pPr>
            <a:r>
              <a:rPr lang="en-US" sz="1200" b="1" dirty="0" smtClean="0"/>
              <a:t>Rotaract </a:t>
            </a:r>
            <a:r>
              <a:rPr lang="en-US" sz="1200" b="1" dirty="0"/>
              <a:t>Emblem Usage </a:t>
            </a:r>
            <a:r>
              <a:rPr lang="en-US" sz="1200" b="1" dirty="0" smtClean="0"/>
              <a:t>Guidelines</a:t>
            </a:r>
          </a:p>
          <a:p>
            <a:pPr marL="0" indent="227013">
              <a:buNone/>
            </a:pPr>
            <a:r>
              <a:rPr lang="en-US" sz="1200" b="1" dirty="0" smtClean="0">
                <a:hlinkClick r:id="rId6"/>
              </a:rPr>
              <a:t>http</a:t>
            </a:r>
            <a:r>
              <a:rPr lang="en-US" sz="1200" b="1" dirty="0">
                <a:hlinkClick r:id="rId6"/>
              </a:rPr>
              <a:t>://</a:t>
            </a:r>
            <a:r>
              <a:rPr lang="en-US" sz="1200" b="1" dirty="0" smtClean="0">
                <a:hlinkClick r:id="rId6"/>
              </a:rPr>
              <a:t>www.bing.com/search?q=Rotaract+Logo&amp;FORM=R5FD6</a:t>
            </a:r>
            <a:endParaRPr lang="en-US" sz="1200" b="1" dirty="0" smtClean="0"/>
          </a:p>
          <a:p>
            <a:pPr marL="0" indent="0">
              <a:buNone/>
            </a:pPr>
            <a:endParaRPr lang="en-US" sz="1200" b="1" dirty="0" smtClean="0"/>
          </a:p>
          <a:p>
            <a:pPr marL="228600" indent="-228600">
              <a:buFont typeface="+mj-lt"/>
              <a:buAutoNum type="arabicPeriod" startAt="3"/>
            </a:pPr>
            <a:r>
              <a:rPr lang="en-US" sz="1200" b="1" dirty="0" smtClean="0"/>
              <a:t>Rotaract Merchandise</a:t>
            </a:r>
          </a:p>
          <a:p>
            <a:pPr marL="0" indent="227013">
              <a:buNone/>
            </a:pPr>
            <a:r>
              <a:rPr lang="en-US" sz="1200" b="1" dirty="0">
                <a:hlinkClick r:id="rId7"/>
              </a:rPr>
              <a:t>http://www.cafepress.com/+</a:t>
            </a:r>
            <a:r>
              <a:rPr lang="en-US" sz="1200" b="1" dirty="0" smtClean="0">
                <a:hlinkClick r:id="rId7"/>
              </a:rPr>
              <a:t>rotaract+gifts</a:t>
            </a:r>
            <a:endParaRPr lang="en-US" sz="1200" b="1" dirty="0" smtClean="0"/>
          </a:p>
          <a:p>
            <a:pPr marL="0" indent="0">
              <a:buNone/>
            </a:pPr>
            <a:endParaRPr lang="en-US" sz="1200" b="1" dirty="0"/>
          </a:p>
          <a:p>
            <a:pPr marL="228600" indent="-228600">
              <a:buFont typeface="+mj-lt"/>
              <a:buAutoNum type="arabicPeriod" startAt="3"/>
            </a:pPr>
            <a:r>
              <a:rPr lang="en-US" sz="1200" b="1" dirty="0" err="1" smtClean="0"/>
              <a:t>Rotatact</a:t>
            </a:r>
            <a:r>
              <a:rPr lang="en-US" sz="1200" b="1" dirty="0" smtClean="0"/>
              <a:t> Handbook </a:t>
            </a:r>
          </a:p>
          <a:p>
            <a:pPr marL="227013" indent="0">
              <a:buNone/>
            </a:pPr>
            <a:r>
              <a:rPr lang="en-US" sz="1200" b="1" dirty="0">
                <a:hlinkClick r:id="rId8"/>
              </a:rPr>
              <a:t>http://</a:t>
            </a:r>
            <a:r>
              <a:rPr lang="en-US" sz="1200" b="1" dirty="0" smtClean="0">
                <a:hlinkClick r:id="rId8"/>
              </a:rPr>
              <a:t>www.bing.com/search?q=Rotaract%20handbook&amp;pc=cosp&amp;ptag=A6F2223F2F2114C09B7F&amp;form=CONBDF&amp;conlogo=CT3210127</a:t>
            </a:r>
            <a:endParaRPr lang="en-US" sz="1200" b="1" dirty="0" smtClean="0"/>
          </a:p>
          <a:p>
            <a:pPr marL="0" indent="0">
              <a:buNone/>
            </a:pPr>
            <a:endParaRPr lang="en-US" sz="1200" b="1" dirty="0" smtClean="0"/>
          </a:p>
          <a:p>
            <a:pPr marL="228600" indent="-228600">
              <a:buFont typeface="+mj-lt"/>
              <a:buAutoNum type="arabicPeriod" startAt="3"/>
            </a:pPr>
            <a:endParaRPr lang="en-US" sz="1200" dirty="0"/>
          </a:p>
          <a:p>
            <a:pPr marL="228600" indent="-228600">
              <a:buAutoNum type="arabicPeriod" startAt="3"/>
            </a:pPr>
            <a:endParaRPr lang="en-US" sz="12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Getting Started</a:t>
            </a:r>
            <a:br>
              <a:rPr lang="en-US" dirty="0"/>
            </a:br>
            <a:r>
              <a:rPr lang="en-US" dirty="0"/>
              <a:t>“Resources” </a:t>
            </a:r>
          </a:p>
        </p:txBody>
      </p:sp>
    </p:spTree>
    <p:extLst>
      <p:ext uri="{BB962C8B-B14F-4D97-AF65-F5344CB8AC3E}">
        <p14:creationId xmlns:p14="http://schemas.microsoft.com/office/powerpoint/2010/main" val="175490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4000" i="1" dirty="0"/>
              <a:t>Every Rotary club in district </a:t>
            </a:r>
            <a:r>
              <a:rPr lang="en-US" sz="4000" i="1" dirty="0" smtClean="0"/>
              <a:t>7890 </a:t>
            </a:r>
          </a:p>
          <a:p>
            <a:pPr marL="0" indent="0" algn="ctr">
              <a:buNone/>
            </a:pPr>
            <a:r>
              <a:rPr lang="en-US" sz="4000" i="1" dirty="0" smtClean="0"/>
              <a:t>sponsors </a:t>
            </a:r>
          </a:p>
          <a:p>
            <a:pPr marL="0" indent="0" algn="ctr">
              <a:buNone/>
            </a:pPr>
            <a:r>
              <a:rPr lang="en-US" sz="4000" i="1" dirty="0" smtClean="0"/>
              <a:t>a</a:t>
            </a:r>
            <a:r>
              <a:rPr lang="en-US" sz="4000" i="1" dirty="0"/>
              <a:t> </a:t>
            </a:r>
            <a:r>
              <a:rPr lang="en-US" sz="4000" i="1" dirty="0" smtClean="0"/>
              <a:t>dynamic Rotaract club</a:t>
            </a:r>
            <a:endParaRPr lang="en-US" sz="4000" i="1" dirty="0"/>
          </a:p>
          <a:p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Vision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27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To engage young men, and women </a:t>
            </a:r>
            <a:r>
              <a:rPr lang="en-US" sz="4000" dirty="0" smtClean="0"/>
              <a:t>ages </a:t>
            </a:r>
            <a:r>
              <a:rPr lang="en-US" sz="4000" dirty="0"/>
              <a:t>18 to </a:t>
            </a:r>
            <a:r>
              <a:rPr lang="en-US" sz="4000" dirty="0" smtClean="0"/>
              <a:t>30</a:t>
            </a:r>
          </a:p>
          <a:p>
            <a:pPr marL="0" indent="0" algn="ctr">
              <a:buNone/>
            </a:pPr>
            <a:r>
              <a:rPr lang="en-US" sz="4000" dirty="0" smtClean="0"/>
              <a:t>In </a:t>
            </a:r>
            <a:r>
              <a:rPr lang="en-US" sz="4000" dirty="0"/>
              <a:t>service, leadership, and fellowship opportunities through Rotaract club service.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Mission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24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Rotaract clubs are part of a global effort to bring peace and international understanding to the world. This effort starts at the community level but knows no limits in its outreach.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Rotaract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11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7890 District:</a:t>
            </a:r>
          </a:p>
          <a:p>
            <a:endParaRPr lang="en-US" sz="3600" dirty="0" smtClean="0"/>
          </a:p>
          <a:p>
            <a:pPr lvl="1"/>
            <a:r>
              <a:rPr lang="en-US" b="1" u="sng" dirty="0" smtClean="0"/>
              <a:t>Amherst – Area #2 </a:t>
            </a:r>
          </a:p>
          <a:p>
            <a:pPr lvl="2"/>
            <a:r>
              <a:rPr lang="en-US" dirty="0" smtClean="0"/>
              <a:t>Active since xyz </a:t>
            </a:r>
          </a:p>
          <a:p>
            <a:pPr lvl="2"/>
            <a:r>
              <a:rPr lang="en-US" dirty="0" smtClean="0"/>
              <a:t>Total Members:</a:t>
            </a:r>
          </a:p>
          <a:p>
            <a:pPr lvl="1"/>
            <a:r>
              <a:rPr lang="en-US" b="1" u="sng" dirty="0" smtClean="0"/>
              <a:t>Danielson – Area #5</a:t>
            </a:r>
          </a:p>
          <a:p>
            <a:pPr lvl="2"/>
            <a:r>
              <a:rPr lang="en-US" dirty="0"/>
              <a:t>Active since xyz </a:t>
            </a:r>
          </a:p>
          <a:p>
            <a:pPr lvl="2"/>
            <a:r>
              <a:rPr lang="en-US" dirty="0"/>
              <a:t>Total </a:t>
            </a:r>
            <a:r>
              <a:rPr lang="en-US" dirty="0" smtClean="0"/>
              <a:t>Members:</a:t>
            </a:r>
            <a:endParaRPr lang="en-US" dirty="0"/>
          </a:p>
          <a:p>
            <a:pPr lvl="1"/>
            <a:r>
              <a:rPr lang="en-US" b="1" u="sng" dirty="0" smtClean="0"/>
              <a:t>Enfield – Area #7</a:t>
            </a:r>
          </a:p>
          <a:p>
            <a:pPr lvl="2"/>
            <a:r>
              <a:rPr lang="en-US" dirty="0"/>
              <a:t>Active since xyz </a:t>
            </a:r>
          </a:p>
          <a:p>
            <a:pPr lvl="2"/>
            <a:r>
              <a:rPr lang="en-US" dirty="0"/>
              <a:t>Total </a:t>
            </a:r>
            <a:r>
              <a:rPr lang="en-US" dirty="0" smtClean="0"/>
              <a:t>Members:</a:t>
            </a:r>
          </a:p>
          <a:p>
            <a:pPr lvl="1"/>
            <a:r>
              <a:rPr lang="en-US" b="1" u="sng" dirty="0" smtClean="0"/>
              <a:t>Putnam – Area #5</a:t>
            </a:r>
          </a:p>
          <a:p>
            <a:pPr lvl="2"/>
            <a:r>
              <a:rPr lang="en-US" dirty="0"/>
              <a:t>Active since xyz </a:t>
            </a:r>
          </a:p>
          <a:p>
            <a:pPr lvl="2"/>
            <a:r>
              <a:rPr lang="en-US" dirty="0"/>
              <a:t>Total </a:t>
            </a:r>
            <a:r>
              <a:rPr lang="en-US" dirty="0" smtClean="0"/>
              <a:t>Members: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Rotaract Clubs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33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64913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Early </a:t>
            </a:r>
            <a:r>
              <a:rPr lang="en-US" dirty="0"/>
              <a:t>1960s, Rotary clubs around the world began to sponsor university youth groups as Community Service projects.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1967-68 Rotary International (RI) President, Luther Hodges, and the RI Board of Directors considered this club activity to have international </a:t>
            </a:r>
            <a:r>
              <a:rPr lang="en-US" dirty="0" smtClean="0"/>
              <a:t>relevance.</a:t>
            </a:r>
          </a:p>
          <a:p>
            <a:endParaRPr lang="en-US" dirty="0" smtClean="0"/>
          </a:p>
          <a:p>
            <a:r>
              <a:rPr lang="en-US" dirty="0" smtClean="0"/>
              <a:t>1968 Rotaract </a:t>
            </a:r>
            <a:r>
              <a:rPr lang="en-US" dirty="0"/>
              <a:t>was approved </a:t>
            </a:r>
            <a:r>
              <a:rPr lang="en-US" dirty="0" smtClean="0"/>
              <a:t>as </a:t>
            </a:r>
            <a:r>
              <a:rPr lang="en-US" dirty="0"/>
              <a:t>an official program for Rotary clubs.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March 13, 1968, the </a:t>
            </a:r>
            <a:r>
              <a:rPr lang="en-US" dirty="0"/>
              <a:t>first club chartered was the Rotaract Club of North Charlotte, North Carolina, U.S.A.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Rotaract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9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64913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Several </a:t>
            </a:r>
            <a:r>
              <a:rPr lang="en-US" dirty="0"/>
              <a:t>decades later, the Rotaract program has grown into a strong international network of </a:t>
            </a:r>
            <a:r>
              <a:rPr lang="en-US" dirty="0" smtClean="0"/>
              <a:t>clubs: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Active in </a:t>
            </a:r>
            <a:r>
              <a:rPr lang="en-US" dirty="0"/>
              <a:t>over 170 countries and geographical areas,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More </a:t>
            </a:r>
            <a:r>
              <a:rPr lang="en-US" dirty="0"/>
              <a:t>than 145,000 </a:t>
            </a:r>
            <a:r>
              <a:rPr lang="en-US" dirty="0" smtClean="0"/>
              <a:t>members,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Over </a:t>
            </a:r>
            <a:r>
              <a:rPr lang="en-US" dirty="0"/>
              <a:t>6,400 </a:t>
            </a:r>
            <a:r>
              <a:rPr lang="en-US" dirty="0" smtClean="0"/>
              <a:t>clubs of </a:t>
            </a:r>
            <a:r>
              <a:rPr lang="en-US" dirty="0"/>
              <a:t>young men and women (ages 18 to 30) </a:t>
            </a:r>
            <a:r>
              <a:rPr lang="en-US" dirty="0" smtClean="0"/>
              <a:t>organized to: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serve </a:t>
            </a:r>
            <a:r>
              <a:rPr lang="en-US" dirty="0"/>
              <a:t>the physical and social needs of their communities, 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widen </a:t>
            </a:r>
            <a:r>
              <a:rPr lang="en-US" dirty="0"/>
              <a:t>their friendships and professional contacts, and 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increase </a:t>
            </a:r>
            <a:r>
              <a:rPr lang="en-US" dirty="0"/>
              <a:t>their understanding of the world.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Rotaract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87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purpose of Rotaract is to provide an opportunity for young men and women to enhance the knowledge and skills that will assist them </a:t>
            </a:r>
            <a:r>
              <a:rPr lang="en-US" dirty="0" smtClean="0"/>
              <a:t>in: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Personal </a:t>
            </a:r>
            <a:r>
              <a:rPr lang="en-US" dirty="0"/>
              <a:t>development,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Ability to </a:t>
            </a:r>
            <a:r>
              <a:rPr lang="en-US" dirty="0"/>
              <a:t>address the physical and social needs of their communities, </a:t>
            </a:r>
            <a:r>
              <a:rPr lang="en-US" dirty="0" smtClean="0"/>
              <a:t>and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To assist in promoting </a:t>
            </a:r>
            <a:r>
              <a:rPr lang="en-US" dirty="0"/>
              <a:t>better relations between all people worldwide through a framework of friendship and service.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Rotaract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96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200" dirty="0"/>
              <a:t>Rotaract clubs are usually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b="1" i="1" dirty="0" smtClean="0"/>
              <a:t>“Community-based” </a:t>
            </a:r>
            <a:r>
              <a:rPr lang="en-US" sz="3200" dirty="0" smtClean="0"/>
              <a:t>or </a:t>
            </a:r>
            <a:r>
              <a:rPr lang="en-US" sz="3200" b="1" i="1" dirty="0" smtClean="0"/>
              <a:t>“University-based</a:t>
            </a:r>
            <a:r>
              <a:rPr lang="en-US" sz="3200" dirty="0" smtClean="0"/>
              <a:t>” </a:t>
            </a:r>
          </a:p>
          <a:p>
            <a:pPr marL="0" indent="0" algn="ctr">
              <a:buNone/>
            </a:pPr>
            <a:r>
              <a:rPr lang="en-US" sz="3200" dirty="0" smtClean="0"/>
              <a:t>And</a:t>
            </a:r>
          </a:p>
          <a:p>
            <a:pPr marL="0" indent="0" algn="ctr">
              <a:buNone/>
            </a:pPr>
            <a:r>
              <a:rPr lang="en-US" sz="3200" dirty="0" smtClean="0"/>
              <a:t> </a:t>
            </a:r>
            <a:r>
              <a:rPr lang="en-US" sz="3200" dirty="0"/>
              <a:t>are sponsored by a local Rotary club making them true "partners in service" and key members of the Rotary </a:t>
            </a:r>
            <a:r>
              <a:rPr lang="en-US" sz="3200" dirty="0" smtClean="0"/>
              <a:t>family</a:t>
            </a:r>
            <a:r>
              <a:rPr lang="en-US" sz="3200" dirty="0"/>
              <a:t>  </a:t>
            </a: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Rotaract “Clubs”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07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466</TotalTime>
  <Words>994</Words>
  <Application>Microsoft Office PowerPoint</Application>
  <PresentationFormat>On-screen Show (4:3)</PresentationFormat>
  <Paragraphs>156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Candara</vt:lpstr>
      <vt:lpstr>Symbol</vt:lpstr>
      <vt:lpstr>Wingdings</vt:lpstr>
      <vt:lpstr>Waveform</vt:lpstr>
      <vt:lpstr>Rotaract Club  District 7890</vt:lpstr>
      <vt:lpstr>The Vision </vt:lpstr>
      <vt:lpstr>The Mission </vt:lpstr>
      <vt:lpstr>Why Rotaract </vt:lpstr>
      <vt:lpstr>Current Rotaract Clubs </vt:lpstr>
      <vt:lpstr>About Rotaract </vt:lpstr>
      <vt:lpstr>About Rotaract </vt:lpstr>
      <vt:lpstr>Purpose of Rotaract </vt:lpstr>
      <vt:lpstr>Rotaract “Clubs”</vt:lpstr>
      <vt:lpstr>Core Requirements</vt:lpstr>
      <vt:lpstr>Organizing a Rotaract Club “University Based”</vt:lpstr>
      <vt:lpstr>Strategies to Get Started  “University Based”</vt:lpstr>
      <vt:lpstr>Organizing a Rotaract Club “Community Based”</vt:lpstr>
      <vt:lpstr>Strategies to Get Started  “Community Based”</vt:lpstr>
      <vt:lpstr>Rotaractor’s Role</vt:lpstr>
      <vt:lpstr>Board of Directors </vt:lpstr>
      <vt:lpstr>Getting Started “Resources” </vt:lpstr>
    </vt:vector>
  </TitlesOfParts>
  <Company>Hartford HealthCare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Rotaract Club  District 7890</dc:title>
  <dc:creator>Kathleen L Sims</dc:creator>
  <cp:lastModifiedBy>kate</cp:lastModifiedBy>
  <cp:revision>19</cp:revision>
  <dcterms:created xsi:type="dcterms:W3CDTF">2014-08-20T16:47:46Z</dcterms:created>
  <dcterms:modified xsi:type="dcterms:W3CDTF">2014-09-07T12:04:38Z</dcterms:modified>
</cp:coreProperties>
</file>