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1-05T01:34:58.163"/>
    </inkml:context>
    <inkml:brush xml:id="br0">
      <inkml:brushProperty name="width" value="0.03333" units="cm"/>
      <inkml:brushProperty name="height" value="0.03333" units="cm"/>
    </inkml:brush>
  </inkml:definitions>
  <inkml:traceGroup>
    <inkml:annotationXML>
      <emma:emma xmlns:emma="http://www.w3.org/2003/04/emma" version="1.0">
        <emma:interpretation id="{38FA2DC0-AC38-45D9-B253-4FC15B0402B7}" emma:medium="tactile" emma:mode="ink">
          <msink:context xmlns:msink="http://schemas.microsoft.com/ink/2010/main" type="writingRegion" rotatedBoundingBox="13715,8635 14187,8635 14187,8723 13715,8723"/>
        </emma:interpretation>
      </emma:emma>
    </inkml:annotationXML>
    <inkml:traceGroup>
      <inkml:annotationXML>
        <emma:emma xmlns:emma="http://www.w3.org/2003/04/emma" version="1.0">
          <emma:interpretation id="{A6478B79-C695-4D69-910B-763BA4104DF3}" emma:medium="tactile" emma:mode="ink">
            <msink:context xmlns:msink="http://schemas.microsoft.com/ink/2010/main" type="paragraph" rotatedBoundingBox="13715,8635 14187,8635 14187,8723 13715,87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B28553-C175-4164-BDB5-A673F3D8A511}" emma:medium="tactile" emma:mode="ink">
              <msink:context xmlns:msink="http://schemas.microsoft.com/ink/2010/main" type="line" rotatedBoundingBox="13715,8635 14187,8635 14187,8723 13715,8723"/>
            </emma:interpretation>
          </emma:emma>
        </inkml:annotationXML>
        <inkml:traceGroup>
          <inkml:annotationXML>
            <emma:emma xmlns:emma="http://www.w3.org/2003/04/emma" version="1.0">
              <emma:interpretation id="{6FE83CAF-2A54-49A0-8E85-4AE9BB31B66A}" emma:medium="tactile" emma:mode="ink">
                <msink:context xmlns:msink="http://schemas.microsoft.com/ink/2010/main" type="inkWord" rotatedBoundingBox="13715,8635 13787,8635 13787,8671 13715,8671"/>
              </emma:interpretation>
              <emma:one-of disjunction-type="recognition" id="oneOf0">
                <emma:interpretation id="interp0" emma:lang="en-AU" emma:confidence="0">
                  <emma:literal>N</emma:literal>
                </emma:interpretation>
                <emma:interpretation id="interp1" emma:lang="en-AU" emma:confidence="0">
                  <emma:literal>n</emma:literal>
                </emma:interpretation>
                <emma:interpretation id="interp2" emma:lang="en-AU" emma:confidence="0">
                  <emma:literal>d</emma:literal>
                </emma:interpretation>
                <emma:interpretation id="interp3" emma:lang="en-AU" emma:confidence="0">
                  <emma:literal>a</emma:literal>
                </emma:interpretation>
                <emma:interpretation id="interp4" emma:lang="en-AU" emma:confidence="0">
                  <emma:literal>w</emma:literal>
                </emma:interpretation>
              </emma:one-of>
            </emma:emma>
          </inkml:annotationXML>
          <inkml:trace contextRef="#ctx0" brushRef="#br0">7166 6206 3712,'-36'0'1792,"36"0"-2048,0 0 1920,0 0-2048,0 0 128,36 0-1152,-36 0 128,36 0 1280,-36-36 0</inkml:trace>
        </inkml:traceGroup>
        <inkml:traceGroup>
          <inkml:annotationXML>
            <emma:emma xmlns:emma="http://www.w3.org/2003/04/emma" version="1.0">
              <emma:interpretation id="{87408904-B24D-4281-8C6B-866D74823FDE}" emma:medium="tactile" emma:mode="ink">
                <msink:context xmlns:msink="http://schemas.microsoft.com/ink/2010/main" type="inkWord" rotatedBoundingBox="14115,8708 14187,8708 14187,8723 14115,8723"/>
              </emma:interpretation>
              <emma:one-of disjunction-type="recognition" id="oneOf1">
                <emma:interpretation id="interp5" emma:lang="en-AU" emma:confidence="0">
                  <emma:literal>-</emma:literal>
                </emma:interpretation>
                <emma:interpretation id="interp6" emma:lang="en-AU" emma:confidence="0">
                  <emma:literal>r</emma:literal>
                </emma:interpretation>
                <emma:interpretation id="interp7" emma:lang="en-AU" emma:confidence="0">
                  <emma:literal>_</emma:literal>
                </emma:interpretation>
                <emma:interpretation id="interp8" emma:lang="en-AU" emma:confidence="0">
                  <emma:literal>.</emma:literal>
                </emma:interpretation>
                <emma:interpretation id="interp9" emma:lang="en-AU" emma:confidence="0">
                  <emma:literal>&lt;</emma:literal>
                </emma:interpretation>
              </emma:one-of>
            </emma:emma>
          </inkml:annotationXML>
          <inkml:trace contextRef="#ctx0" brushRef="#br0" timeOffset="234">7566 6243 2432,'-37'0'1152,"109"0"-3840,-72 0 2176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65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243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150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269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873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848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041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0970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120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24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453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27B06-B669-436D-91B0-0428F1D22D68}" type="datetimeFigureOut">
              <a:rPr lang="en-AU" smtClean="0"/>
              <a:t>5/11/2016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AA50-1A8B-485C-850F-4F339DDD7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97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WWC – Why do I need it?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4937657" y="3108789"/>
              <a:ext cx="170160" cy="264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4412" y="3106292"/>
                <a:ext cx="175207" cy="3139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928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Not every member needs to have WWC</a:t>
            </a:r>
          </a:p>
          <a:p>
            <a:r>
              <a:rPr lang="en-AU" dirty="0"/>
              <a:t>Youth programs or programs with youth involvement</a:t>
            </a:r>
          </a:p>
          <a:p>
            <a:pPr lvl="1"/>
            <a:r>
              <a:rPr lang="en-AU" dirty="0"/>
              <a:t>Members can be involved in any youth program</a:t>
            </a:r>
          </a:p>
          <a:p>
            <a:pPr lvl="1"/>
            <a:r>
              <a:rPr lang="en-AU" dirty="0"/>
              <a:t>Youth protected</a:t>
            </a:r>
          </a:p>
          <a:p>
            <a:pPr lvl="1"/>
            <a:r>
              <a:rPr lang="en-AU" dirty="0"/>
              <a:t>Rotarians protected</a:t>
            </a:r>
          </a:p>
          <a:p>
            <a:pPr lvl="1"/>
            <a:r>
              <a:rPr lang="en-AU" dirty="0"/>
              <a:t>Brand protected</a:t>
            </a:r>
          </a:p>
          <a:p>
            <a:r>
              <a:rPr lang="en-AU" dirty="0"/>
              <a:t>Confidentiality</a:t>
            </a:r>
          </a:p>
          <a:p>
            <a:pPr lvl="1"/>
            <a:r>
              <a:rPr lang="en-AU" dirty="0"/>
              <a:t>Details limited to Club WWC Officer</a:t>
            </a:r>
          </a:p>
          <a:p>
            <a:pPr lvl="1"/>
            <a:r>
              <a:rPr lang="en-AU" dirty="0"/>
              <a:t>District YPO available for independent support/progression</a:t>
            </a:r>
          </a:p>
        </p:txBody>
      </p:sp>
    </p:spTree>
    <p:extLst>
      <p:ext uri="{BB962C8B-B14F-4D97-AF65-F5344CB8AC3E}">
        <p14:creationId xmlns:p14="http://schemas.microsoft.com/office/powerpoint/2010/main" val="376099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 Clubs/members feel their privacy compromised</a:t>
            </a:r>
          </a:p>
          <a:p>
            <a:r>
              <a:rPr lang="en-AU" dirty="0"/>
              <a:t>Each Club needs a WWC officer</a:t>
            </a:r>
          </a:p>
          <a:p>
            <a:r>
              <a:rPr lang="en-AU" dirty="0"/>
              <a:t>WWC Officer needs to maintain necessary details</a:t>
            </a:r>
          </a:p>
          <a:p>
            <a:r>
              <a:rPr lang="en-AU" dirty="0"/>
              <a:t>WWC interaction required with any third parties involved in events for cross-checking</a:t>
            </a:r>
          </a:p>
          <a:p>
            <a:r>
              <a:rPr lang="en-AU" dirty="0"/>
              <a:t>Exchange hosting – regular family contacts (uncles, aunts, cousins </a:t>
            </a:r>
            <a:r>
              <a:rPr lang="en-AU" dirty="0" err="1"/>
              <a:t>etc</a:t>
            </a:r>
            <a:r>
              <a:rPr lang="en-AU" dirty="0"/>
              <a:t>) all need WWC</a:t>
            </a:r>
          </a:p>
          <a:p>
            <a:r>
              <a:rPr lang="en-AU" dirty="0"/>
              <a:t>Non-</a:t>
            </a:r>
            <a:r>
              <a:rPr lang="en-AU" dirty="0" err="1"/>
              <a:t>rotarians</a:t>
            </a:r>
            <a:r>
              <a:rPr lang="en-AU" dirty="0"/>
              <a:t> associating with youth need WWC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28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Club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WWC Officer</a:t>
            </a:r>
          </a:p>
          <a:p>
            <a:r>
              <a:rPr lang="en-AU" dirty="0"/>
              <a:t>WWC Policy and Procedure</a:t>
            </a:r>
          </a:p>
          <a:p>
            <a:r>
              <a:rPr lang="en-AU" dirty="0"/>
              <a:t>Answers to:</a:t>
            </a:r>
          </a:p>
          <a:p>
            <a:pPr lvl="1"/>
            <a:r>
              <a:rPr lang="en-AU" dirty="0"/>
              <a:t>Procedures for child-related events?</a:t>
            </a:r>
          </a:p>
          <a:p>
            <a:pPr lvl="1"/>
            <a:r>
              <a:rPr lang="en-AU" dirty="0"/>
              <a:t>Complaint process for a child?</a:t>
            </a:r>
          </a:p>
          <a:p>
            <a:r>
              <a:rPr lang="en-AU" dirty="0"/>
              <a:t>Club-hosted District youth events must have Risk Assessment completed including WWC for all involved</a:t>
            </a:r>
          </a:p>
          <a:p>
            <a:r>
              <a:rPr lang="en-AU" dirty="0"/>
              <a:t>District Youth Protection Officer as reference point</a:t>
            </a:r>
          </a:p>
        </p:txBody>
      </p:sp>
    </p:spTree>
    <p:extLst>
      <p:ext uri="{BB962C8B-B14F-4D97-AF65-F5344CB8AC3E}">
        <p14:creationId xmlns:p14="http://schemas.microsoft.com/office/powerpoint/2010/main" val="98746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If…?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 if I don’t want to get my WWC?</a:t>
            </a:r>
          </a:p>
          <a:p>
            <a:r>
              <a:rPr lang="en-AU" dirty="0"/>
              <a:t>What if I never have anything to do with youth?</a:t>
            </a:r>
          </a:p>
          <a:p>
            <a:r>
              <a:rPr lang="en-AU" dirty="0"/>
              <a:t>What if I object to my privacy being compromised?</a:t>
            </a:r>
          </a:p>
          <a:p>
            <a:r>
              <a:rPr lang="en-AU" dirty="0"/>
              <a:t>What if we can’t find anyone to take on the WWC role?</a:t>
            </a:r>
          </a:p>
          <a:p>
            <a:r>
              <a:rPr lang="en-AU" dirty="0"/>
              <a:t>What if someone’s check gets rejected?</a:t>
            </a:r>
          </a:p>
          <a:p>
            <a:r>
              <a:rPr lang="en-AU" dirty="0"/>
              <a:t>How many need to be in the Club WWC Committee?</a:t>
            </a:r>
          </a:p>
          <a:p>
            <a:r>
              <a:rPr lang="en-AU" dirty="0"/>
              <a:t>How often does the Committee need to change?</a:t>
            </a:r>
          </a:p>
          <a:p>
            <a:r>
              <a:rPr lang="en-AU" dirty="0"/>
              <a:t>What happens after I refer an event to the DYPO?</a:t>
            </a:r>
          </a:p>
        </p:txBody>
      </p:sp>
    </p:spTree>
    <p:extLst>
      <p:ext uri="{BB962C8B-B14F-4D97-AF65-F5344CB8AC3E}">
        <p14:creationId xmlns:p14="http://schemas.microsoft.com/office/powerpoint/2010/main" val="47515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236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WWC – Why do I need it?</vt:lpstr>
      <vt:lpstr>The Pros</vt:lpstr>
      <vt:lpstr>The Cons</vt:lpstr>
      <vt:lpstr>The Club Requirements</vt:lpstr>
      <vt:lpstr>What If…?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WWC – Why do I need it?</dc:title>
  <dc:creator>Kalma McLellan</dc:creator>
  <cp:lastModifiedBy>Kalma McLellan</cp:lastModifiedBy>
  <cp:revision>4</cp:revision>
  <dcterms:created xsi:type="dcterms:W3CDTF">2016-11-05T01:43:44Z</dcterms:created>
  <dcterms:modified xsi:type="dcterms:W3CDTF">2016-11-05T02:00:16Z</dcterms:modified>
</cp:coreProperties>
</file>