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3" r:id="rId13"/>
    <p:sldId id="267" r:id="rId14"/>
    <p:sldId id="272" r:id="rId15"/>
  </p:sldIdLst>
  <p:sldSz cx="9144000" cy="5143500" type="screen16x9"/>
  <p:notesSz cx="6858000" cy="9144000"/>
  <p:embeddedFontLst>
    <p:embeddedFont>
      <p:font typeface="Montserrat Light" panose="020B0604020202020204" charset="0"/>
      <p:regular r:id="rId17"/>
      <p:bold r:id="rId18"/>
      <p:italic r:id="rId19"/>
      <p:boldItalic r:id="rId20"/>
    </p:embeddedFont>
    <p:embeddedFont>
      <p:font typeface="Roboto Light" panose="020B0604020202020204" charset="0"/>
      <p:regular r:id="rId21"/>
      <p:bold r:id="rId22"/>
      <p:italic r:id="rId23"/>
      <p:boldItalic r:id="rId24"/>
    </p:embeddedFont>
    <p:embeddedFont>
      <p:font typeface="Nunito" panose="020B0604020202020204" charset="0"/>
      <p:regular r:id="rId25"/>
      <p:bold r:id="rId26"/>
      <p:italic r:id="rId27"/>
      <p:boldItalic r:id="rId28"/>
    </p:embeddedFont>
    <p:embeddedFont>
      <p:font typeface="Roboto" panose="020B0604020202020204" charset="0"/>
      <p:regular r:id="rId29"/>
      <p:bold r:id="rId30"/>
      <p:italic r:id="rId31"/>
      <p:boldItalic r:id="rId32"/>
    </p:embeddedFont>
    <p:embeddedFont>
      <p:font typeface="Montserrat" panose="020B0604020202020204" charset="0"/>
      <p:regular r:id="rId33"/>
      <p:bold r:id="rId34"/>
      <p:italic r:id="rId35"/>
      <p:boldItalic r:id="rId36"/>
    </p:embeddedFont>
    <p:embeddedFont>
      <p:font typeface="Montserrat Black" panose="020B0604020202020204" charset="0"/>
      <p:bold r:id="rId37"/>
      <p:italic r:id="rId38"/>
      <p:boldItalic r:id="rId39"/>
    </p:embeddedFont>
    <p:embeddedFont>
      <p:font typeface="Nunito Light" panose="020B0604020202020204" charset="0"/>
      <p:regular r:id="rId40"/>
      <p: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ri Butterworth" initials="" lastIdx="1" clrIdx="0"/>
  <p:cmAuthor id="1" name="Jill Voege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38"/>
    <p:restoredTop sz="94681"/>
  </p:normalViewPr>
  <p:slideViewPr>
    <p:cSldViewPr snapToGrid="0">
      <p:cViewPr varScale="1">
        <p:scale>
          <a:sx n="148" d="100"/>
          <a:sy n="148" d="100"/>
        </p:scale>
        <p:origin x="-56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8208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23eeb595db2_0_1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23eeb595db2_0_1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3eeb595db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3eeb595db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3eeb595db2_0_2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3eeb595db2_0_2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7883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3eeb595db2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3eeb595db2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23eeb595db2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23eeb595db2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3eeb595db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3eeb595db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eeb6f17ca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eeb6f17ca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3eeb595db2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3eeb595db2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23eeb595db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23eeb595db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3eeb595db2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3eeb595db2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23eeb595db2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23eeb595db2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3eeb595db2_0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3eeb595db2_0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3eeb595db2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3eeb595db2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619625"/>
            <a:ext cx="5424000" cy="23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5000"/>
              <a:buNone/>
              <a:defRPr sz="5000">
                <a:solidFill>
                  <a:srgbClr val="0B635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B06E"/>
              </a:buClr>
              <a:buSzPts val="5200"/>
              <a:buNone/>
              <a:defRPr sz="5200">
                <a:solidFill>
                  <a:srgbClr val="FFB06E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0000" y="3062013"/>
            <a:ext cx="2476200" cy="82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2000"/>
              <a:buFont typeface="Roboto"/>
              <a:buNone/>
              <a:defRPr sz="1800">
                <a:solidFill>
                  <a:srgbClr val="99999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/>
          <p:nvPr/>
        </p:nvSpPr>
        <p:spPr>
          <a:xfrm>
            <a:off x="7041625" y="-75550"/>
            <a:ext cx="2133600" cy="5218908"/>
          </a:xfrm>
          <a:custGeom>
            <a:avLst/>
            <a:gdLst/>
            <a:ahLst/>
            <a:cxnLst/>
            <a:rect l="l" t="t" r="r" b="b"/>
            <a:pathLst>
              <a:path w="85344" h="207264" extrusionOk="0">
                <a:moveTo>
                  <a:pt x="0" y="0"/>
                </a:moveTo>
                <a:lnTo>
                  <a:pt x="85344" y="1524"/>
                </a:lnTo>
                <a:lnTo>
                  <a:pt x="85344" y="207264"/>
                </a:lnTo>
                <a:lnTo>
                  <a:pt x="28194" y="207264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</p:sp>
      <p:sp>
        <p:nvSpPr>
          <p:cNvPr id="48" name="Google Shape;48;p13"/>
          <p:cNvSpPr txBox="1">
            <a:spLocks noGrp="1"/>
          </p:cNvSpPr>
          <p:nvPr>
            <p:ph type="subTitle" idx="1"/>
          </p:nvPr>
        </p:nvSpPr>
        <p:spPr>
          <a:xfrm>
            <a:off x="720000" y="2063825"/>
            <a:ext cx="2380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2"/>
          </p:nvPr>
        </p:nvSpPr>
        <p:spPr>
          <a:xfrm>
            <a:off x="720000" y="18144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hasCustomPrompt="1"/>
          </p:nvPr>
        </p:nvSpPr>
        <p:spPr>
          <a:xfrm>
            <a:off x="720000" y="11740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3500"/>
              <a:buFont typeface="Montserrat Black"/>
              <a:buNone/>
              <a:defRPr sz="3500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3"/>
          </p:nvPr>
        </p:nvSpPr>
        <p:spPr>
          <a:xfrm>
            <a:off x="3814825" y="2063825"/>
            <a:ext cx="2380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4" hasCustomPrompt="1"/>
          </p:nvPr>
        </p:nvSpPr>
        <p:spPr>
          <a:xfrm>
            <a:off x="3814825" y="11740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3500"/>
              <a:buFont typeface="Montserrat Black"/>
              <a:buNone/>
              <a:defRPr sz="3500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subTitle" idx="5"/>
          </p:nvPr>
        </p:nvSpPr>
        <p:spPr>
          <a:xfrm>
            <a:off x="720000" y="3715025"/>
            <a:ext cx="2380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6"/>
          </p:nvPr>
        </p:nvSpPr>
        <p:spPr>
          <a:xfrm>
            <a:off x="720000" y="34656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7" hasCustomPrompt="1"/>
          </p:nvPr>
        </p:nvSpPr>
        <p:spPr>
          <a:xfrm>
            <a:off x="720000" y="28252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3500"/>
              <a:buFont typeface="Montserrat Black"/>
              <a:buNone/>
              <a:defRPr sz="3500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8"/>
          </p:nvPr>
        </p:nvSpPr>
        <p:spPr>
          <a:xfrm>
            <a:off x="3814825" y="3715025"/>
            <a:ext cx="23808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9"/>
          </p:nvPr>
        </p:nvSpPr>
        <p:spPr>
          <a:xfrm>
            <a:off x="3814825" y="34656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3" hasCustomPrompt="1"/>
          </p:nvPr>
        </p:nvSpPr>
        <p:spPr>
          <a:xfrm>
            <a:off x="3814825" y="28252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3500"/>
              <a:buFont typeface="Montserrat Black"/>
              <a:buNone/>
              <a:defRPr sz="3500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12000">
                <a:solidFill>
                  <a:srgbClr val="0B6357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4"/>
          </p:nvPr>
        </p:nvSpPr>
        <p:spPr>
          <a:xfrm>
            <a:off x="3814825" y="18144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23223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">
  <p:cSld name="CUSTOM_4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 rot="10800000">
            <a:off x="-27" y="-7490"/>
            <a:ext cx="732527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750000" y="1732025"/>
            <a:ext cx="3837000" cy="20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4587000" y="1732025"/>
            <a:ext cx="3837000" cy="20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720000" y="1264675"/>
            <a:ext cx="954000" cy="262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3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lists 2">
  <p:cSld name="CUSTOM_4_1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8424173" y="-7502"/>
            <a:ext cx="732527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720000" y="1407575"/>
            <a:ext cx="38370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2"/>
          </p:nvPr>
        </p:nvSpPr>
        <p:spPr>
          <a:xfrm>
            <a:off x="4587000" y="1407575"/>
            <a:ext cx="3837000" cy="21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rial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hree columns">
  <p:cSld name="CUSTOM_1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subTitle" idx="1"/>
          </p:nvPr>
        </p:nvSpPr>
        <p:spPr>
          <a:xfrm>
            <a:off x="3082500" y="1713900"/>
            <a:ext cx="40467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subTitle" idx="2"/>
          </p:nvPr>
        </p:nvSpPr>
        <p:spPr>
          <a:xfrm>
            <a:off x="3082500" y="1442600"/>
            <a:ext cx="26631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5" name="Google Shape;75;p16"/>
          <p:cNvSpPr txBox="1">
            <a:spLocks noGrp="1"/>
          </p:cNvSpPr>
          <p:nvPr>
            <p:ph type="subTitle" idx="3"/>
          </p:nvPr>
        </p:nvSpPr>
        <p:spPr>
          <a:xfrm>
            <a:off x="3082500" y="2779800"/>
            <a:ext cx="40467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subTitle" idx="4"/>
          </p:nvPr>
        </p:nvSpPr>
        <p:spPr>
          <a:xfrm>
            <a:off x="3082500" y="2508500"/>
            <a:ext cx="26631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subTitle" idx="5"/>
          </p:nvPr>
        </p:nvSpPr>
        <p:spPr>
          <a:xfrm>
            <a:off x="3082500" y="3845700"/>
            <a:ext cx="40467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subTitle" idx="6"/>
          </p:nvPr>
        </p:nvSpPr>
        <p:spPr>
          <a:xfrm>
            <a:off x="3082500" y="3574400"/>
            <a:ext cx="2663100" cy="32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9" name="Google Shape;79;p16"/>
          <p:cNvSpPr/>
          <p:nvPr/>
        </p:nvSpPr>
        <p:spPr>
          <a:xfrm>
            <a:off x="8423999" y="-7500"/>
            <a:ext cx="719988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hree columns 2">
  <p:cSld name="CUSTOM_1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subTitle" idx="1"/>
          </p:nvPr>
        </p:nvSpPr>
        <p:spPr>
          <a:xfrm>
            <a:off x="1615825" y="1713900"/>
            <a:ext cx="22377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2"/>
          </p:nvPr>
        </p:nvSpPr>
        <p:spPr>
          <a:xfrm>
            <a:off x="1615825" y="1390800"/>
            <a:ext cx="266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ubTitle" idx="3"/>
          </p:nvPr>
        </p:nvSpPr>
        <p:spPr>
          <a:xfrm>
            <a:off x="1615825" y="2779800"/>
            <a:ext cx="23505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4"/>
          </p:nvPr>
        </p:nvSpPr>
        <p:spPr>
          <a:xfrm>
            <a:off x="1615825" y="2456700"/>
            <a:ext cx="266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subTitle" idx="5"/>
          </p:nvPr>
        </p:nvSpPr>
        <p:spPr>
          <a:xfrm>
            <a:off x="1615825" y="3845700"/>
            <a:ext cx="2350500" cy="59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6"/>
          </p:nvPr>
        </p:nvSpPr>
        <p:spPr>
          <a:xfrm>
            <a:off x="1615825" y="3522600"/>
            <a:ext cx="26631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33579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three columns 1">
  <p:cSld name="CUSTOM_1_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subTitle" idx="1"/>
          </p:nvPr>
        </p:nvSpPr>
        <p:spPr>
          <a:xfrm>
            <a:off x="938950" y="3114219"/>
            <a:ext cx="2107800" cy="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subTitle" idx="2"/>
          </p:nvPr>
        </p:nvSpPr>
        <p:spPr>
          <a:xfrm>
            <a:off x="1213975" y="2741725"/>
            <a:ext cx="15576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8423999" y="-7500"/>
            <a:ext cx="719988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3"/>
          </p:nvPr>
        </p:nvSpPr>
        <p:spPr>
          <a:xfrm>
            <a:off x="3521850" y="3114219"/>
            <a:ext cx="2107800" cy="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ubTitle" idx="4"/>
          </p:nvPr>
        </p:nvSpPr>
        <p:spPr>
          <a:xfrm>
            <a:off x="3806074" y="2741725"/>
            <a:ext cx="15393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5"/>
          </p:nvPr>
        </p:nvSpPr>
        <p:spPr>
          <a:xfrm>
            <a:off x="6107400" y="3106450"/>
            <a:ext cx="2107800" cy="78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subTitle" idx="6"/>
          </p:nvPr>
        </p:nvSpPr>
        <p:spPr>
          <a:xfrm>
            <a:off x="6391625" y="2735850"/>
            <a:ext cx="1539300" cy="32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six columns">
  <p:cSld name="CUSTOM_2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>
            <a:spLocks noGrp="1"/>
          </p:cNvSpPr>
          <p:nvPr>
            <p:ph type="subTitle" idx="1"/>
          </p:nvPr>
        </p:nvSpPr>
        <p:spPr>
          <a:xfrm>
            <a:off x="719950" y="2247250"/>
            <a:ext cx="2212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2"/>
          </p:nvPr>
        </p:nvSpPr>
        <p:spPr>
          <a:xfrm>
            <a:off x="886450" y="1952600"/>
            <a:ext cx="1875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9"/>
          <p:cNvSpPr txBox="1">
            <a:spLocks noGrp="1"/>
          </p:cNvSpPr>
          <p:nvPr>
            <p:ph type="subTitle" idx="3"/>
          </p:nvPr>
        </p:nvSpPr>
        <p:spPr>
          <a:xfrm>
            <a:off x="3465825" y="2247250"/>
            <a:ext cx="2212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2" name="Google Shape;102;p19"/>
          <p:cNvSpPr txBox="1">
            <a:spLocks noGrp="1"/>
          </p:cNvSpPr>
          <p:nvPr>
            <p:ph type="subTitle" idx="4"/>
          </p:nvPr>
        </p:nvSpPr>
        <p:spPr>
          <a:xfrm>
            <a:off x="3632350" y="1952600"/>
            <a:ext cx="1875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9"/>
          <p:cNvSpPr txBox="1">
            <a:spLocks noGrp="1"/>
          </p:cNvSpPr>
          <p:nvPr>
            <p:ph type="subTitle" idx="5"/>
          </p:nvPr>
        </p:nvSpPr>
        <p:spPr>
          <a:xfrm>
            <a:off x="6211900" y="2247250"/>
            <a:ext cx="2212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subTitle" idx="6"/>
          </p:nvPr>
        </p:nvSpPr>
        <p:spPr>
          <a:xfrm>
            <a:off x="6375113" y="1955825"/>
            <a:ext cx="1875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subTitle" idx="7"/>
          </p:nvPr>
        </p:nvSpPr>
        <p:spPr>
          <a:xfrm>
            <a:off x="720000" y="4053000"/>
            <a:ext cx="2212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8"/>
          </p:nvPr>
        </p:nvSpPr>
        <p:spPr>
          <a:xfrm>
            <a:off x="886450" y="3758350"/>
            <a:ext cx="1875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9"/>
          </p:nvPr>
        </p:nvSpPr>
        <p:spPr>
          <a:xfrm>
            <a:off x="3465975" y="4053000"/>
            <a:ext cx="2212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subTitle" idx="13"/>
          </p:nvPr>
        </p:nvSpPr>
        <p:spPr>
          <a:xfrm>
            <a:off x="3632350" y="3758350"/>
            <a:ext cx="1875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9" name="Google Shape;109;p19"/>
          <p:cNvSpPr txBox="1">
            <a:spLocks noGrp="1"/>
          </p:cNvSpPr>
          <p:nvPr>
            <p:ph type="subTitle" idx="14"/>
          </p:nvPr>
        </p:nvSpPr>
        <p:spPr>
          <a:xfrm>
            <a:off x="6202250" y="4053000"/>
            <a:ext cx="22122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0" name="Google Shape;110;p19"/>
          <p:cNvSpPr txBox="1">
            <a:spLocks noGrp="1"/>
          </p:cNvSpPr>
          <p:nvPr>
            <p:ph type="subTitle" idx="15"/>
          </p:nvPr>
        </p:nvSpPr>
        <p:spPr>
          <a:xfrm>
            <a:off x="6370850" y="3758350"/>
            <a:ext cx="18750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2761450" y="540000"/>
            <a:ext cx="3666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5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subTitle" idx="1"/>
          </p:nvPr>
        </p:nvSpPr>
        <p:spPr>
          <a:xfrm>
            <a:off x="5644575" y="2133232"/>
            <a:ext cx="2460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ubTitle" idx="2"/>
          </p:nvPr>
        </p:nvSpPr>
        <p:spPr>
          <a:xfrm>
            <a:off x="5644575" y="1850075"/>
            <a:ext cx="1345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5" name="Google Shape;115;p20"/>
          <p:cNvSpPr txBox="1">
            <a:spLocks noGrp="1"/>
          </p:cNvSpPr>
          <p:nvPr>
            <p:ph type="subTitle" idx="3"/>
          </p:nvPr>
        </p:nvSpPr>
        <p:spPr>
          <a:xfrm>
            <a:off x="5644575" y="3274032"/>
            <a:ext cx="24600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16" name="Google Shape;116;p20"/>
          <p:cNvSpPr txBox="1">
            <a:spLocks noGrp="1"/>
          </p:cNvSpPr>
          <p:nvPr>
            <p:ph type="subTitle" idx="4"/>
          </p:nvPr>
        </p:nvSpPr>
        <p:spPr>
          <a:xfrm>
            <a:off x="5644575" y="2990875"/>
            <a:ext cx="13455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17" name="Google Shape;117;p20"/>
          <p:cNvSpPr/>
          <p:nvPr/>
        </p:nvSpPr>
        <p:spPr>
          <a:xfrm rot="10800000">
            <a:off x="1" y="-12"/>
            <a:ext cx="719988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18" name="Google Shape;118;p20"/>
          <p:cNvSpPr txBox="1">
            <a:spLocks noGrp="1"/>
          </p:cNvSpPr>
          <p:nvPr>
            <p:ph type="title"/>
          </p:nvPr>
        </p:nvSpPr>
        <p:spPr>
          <a:xfrm>
            <a:off x="2828925" y="540000"/>
            <a:ext cx="3531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ctrTitle"/>
          </p:nvPr>
        </p:nvSpPr>
        <p:spPr>
          <a:xfrm>
            <a:off x="956825" y="451175"/>
            <a:ext cx="3158100" cy="9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5000"/>
              <a:buNone/>
              <a:defRPr sz="5000">
                <a:solidFill>
                  <a:srgbClr val="0B635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956825" y="1389450"/>
            <a:ext cx="32913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2" name="Google Shape;122;p21"/>
          <p:cNvSpPr txBox="1"/>
          <p:nvPr/>
        </p:nvSpPr>
        <p:spPr>
          <a:xfrm>
            <a:off x="956825" y="3453875"/>
            <a:ext cx="34317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CREDITS: This presentation template was created by </a:t>
            </a:r>
            <a:r>
              <a:rPr lang="en" sz="1200" b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including icons by </a:t>
            </a:r>
            <a:r>
              <a:rPr lang="en" sz="1200" b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, infographics &amp; images by </a:t>
            </a:r>
            <a:r>
              <a:rPr lang="en" sz="1200" b="1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sz="1200" b="1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Title and four columns">
  <p:cSld name="CUSTOM_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>
            <a:spLocks noGrp="1"/>
          </p:cNvSpPr>
          <p:nvPr>
            <p:ph type="subTitle" idx="1"/>
          </p:nvPr>
        </p:nvSpPr>
        <p:spPr>
          <a:xfrm>
            <a:off x="658325" y="3120175"/>
            <a:ext cx="17976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5" name="Google Shape;125;p22"/>
          <p:cNvSpPr txBox="1">
            <a:spLocks noGrp="1"/>
          </p:cNvSpPr>
          <p:nvPr>
            <p:ph type="subTitle" idx="2"/>
          </p:nvPr>
        </p:nvSpPr>
        <p:spPr>
          <a:xfrm>
            <a:off x="842675" y="2781163"/>
            <a:ext cx="14289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subTitle" idx="3"/>
          </p:nvPr>
        </p:nvSpPr>
        <p:spPr>
          <a:xfrm>
            <a:off x="2612500" y="3120175"/>
            <a:ext cx="17976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subTitle" idx="4"/>
          </p:nvPr>
        </p:nvSpPr>
        <p:spPr>
          <a:xfrm>
            <a:off x="2796831" y="2781163"/>
            <a:ext cx="14289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ubTitle" idx="5"/>
          </p:nvPr>
        </p:nvSpPr>
        <p:spPr>
          <a:xfrm>
            <a:off x="4566675" y="3120175"/>
            <a:ext cx="17976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ubTitle" idx="6"/>
          </p:nvPr>
        </p:nvSpPr>
        <p:spPr>
          <a:xfrm>
            <a:off x="4750975" y="2781163"/>
            <a:ext cx="14289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subTitle" idx="7"/>
          </p:nvPr>
        </p:nvSpPr>
        <p:spPr>
          <a:xfrm>
            <a:off x="6520850" y="3120175"/>
            <a:ext cx="1797600" cy="7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subTitle" idx="8"/>
          </p:nvPr>
        </p:nvSpPr>
        <p:spPr>
          <a:xfrm>
            <a:off x="6612788" y="2781163"/>
            <a:ext cx="16137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32" name="Google Shape;132;p22"/>
          <p:cNvSpPr/>
          <p:nvPr/>
        </p:nvSpPr>
        <p:spPr>
          <a:xfrm>
            <a:off x="8421574" y="0"/>
            <a:ext cx="722450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6357"/>
              </a:solidFill>
            </a:endParaRPr>
          </a:p>
        </p:txBody>
      </p:sp>
      <p:sp>
        <p:nvSpPr>
          <p:cNvPr id="133" name="Google Shape;133;p22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720000" y="2105725"/>
            <a:ext cx="2773200" cy="9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720000" y="3519388"/>
            <a:ext cx="2773200" cy="51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333333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1533338"/>
            <a:ext cx="14277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4000"/>
              <a:buFont typeface="Montserrat Black"/>
              <a:buNone/>
              <a:defRPr sz="4000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7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566925" y="1272725"/>
            <a:ext cx="4433700" cy="320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unito Light"/>
              <a:buChar char="■"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4218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8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/>
          <p:nvPr/>
        </p:nvSpPr>
        <p:spPr>
          <a:xfrm>
            <a:off x="8421574" y="0"/>
            <a:ext cx="722450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139" name="Google Shape;139;p24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0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subTitle" idx="1"/>
          </p:nvPr>
        </p:nvSpPr>
        <p:spPr>
          <a:xfrm>
            <a:off x="3219325" y="1802613"/>
            <a:ext cx="5204700" cy="10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>
                <a:latin typeface="Roboto"/>
                <a:ea typeface="Roboto"/>
                <a:cs typeface="Roboto"/>
                <a:sym typeface="Roboto"/>
              </a:defRPr>
            </a:lvl1pPr>
            <a:lvl2pPr lvl="1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2pPr>
            <a:lvl3pPr lvl="2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3pPr>
            <a:lvl4pPr lvl="3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4pPr>
            <a:lvl5pPr lvl="4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5pPr>
            <a:lvl6pPr lvl="5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6pPr>
            <a:lvl7pPr lvl="6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7pPr>
            <a:lvl8pPr lvl="7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8pPr>
            <a:lvl9pPr lvl="8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  <a:defRPr sz="2200"/>
            </a:lvl9pPr>
          </a:lstStyle>
          <a:p>
            <a:endParaRPr/>
          </a:p>
        </p:txBody>
      </p:sp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6046400" y="3031400"/>
            <a:ext cx="2377500" cy="29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/>
          <p:nvPr/>
        </p:nvSpPr>
        <p:spPr>
          <a:xfrm flipH="1">
            <a:off x="-29400" y="-37700"/>
            <a:ext cx="2133600" cy="5218908"/>
          </a:xfrm>
          <a:custGeom>
            <a:avLst/>
            <a:gdLst/>
            <a:ahLst/>
            <a:cxnLst/>
            <a:rect l="l" t="t" r="r" b="b"/>
            <a:pathLst>
              <a:path w="85344" h="207264" extrusionOk="0">
                <a:moveTo>
                  <a:pt x="0" y="0"/>
                </a:moveTo>
                <a:lnTo>
                  <a:pt x="85344" y="1524"/>
                </a:lnTo>
                <a:lnTo>
                  <a:pt x="85344" y="207264"/>
                </a:lnTo>
                <a:lnTo>
                  <a:pt x="28194" y="207264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/>
          <p:nvPr/>
        </p:nvSpPr>
        <p:spPr>
          <a:xfrm>
            <a:off x="8423999" y="-7512"/>
            <a:ext cx="722450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8"/>
          <p:cNvSpPr/>
          <p:nvPr/>
        </p:nvSpPr>
        <p:spPr>
          <a:xfrm rot="10800000">
            <a:off x="-29399" y="0"/>
            <a:ext cx="719988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B635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3215900" y="1844833"/>
            <a:ext cx="32883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3215900" y="1473638"/>
            <a:ext cx="21258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/>
          <p:nvPr/>
        </p:nvSpPr>
        <p:spPr>
          <a:xfrm>
            <a:off x="8424001" y="-7512"/>
            <a:ext cx="719988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3"/>
          </p:nvPr>
        </p:nvSpPr>
        <p:spPr>
          <a:xfrm>
            <a:off x="3922350" y="3608950"/>
            <a:ext cx="37104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4"/>
          </p:nvPr>
        </p:nvSpPr>
        <p:spPr>
          <a:xfrm>
            <a:off x="3922350" y="3237763"/>
            <a:ext cx="2125800" cy="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/>
          <p:nvPr/>
        </p:nvSpPr>
        <p:spPr>
          <a:xfrm rot="10800000">
            <a:off x="-27" y="-7490"/>
            <a:ext cx="732527" cy="5158515"/>
          </a:xfrm>
          <a:custGeom>
            <a:avLst/>
            <a:gdLst/>
            <a:ahLst/>
            <a:cxnLst/>
            <a:rect l="l" t="t" r="r" b="b"/>
            <a:pathLst>
              <a:path w="30772" h="209016" extrusionOk="0">
                <a:moveTo>
                  <a:pt x="0" y="0"/>
                </a:moveTo>
                <a:lnTo>
                  <a:pt x="30771" y="209016"/>
                </a:lnTo>
                <a:lnTo>
                  <a:pt x="30771" y="0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1"/>
              </a:solidFill>
            </a:endParaRPr>
          </a:p>
        </p:txBody>
      </p:sp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1909450" y="5400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subTitle" idx="1"/>
          </p:nvPr>
        </p:nvSpPr>
        <p:spPr>
          <a:xfrm>
            <a:off x="5034925" y="2315875"/>
            <a:ext cx="3389100" cy="113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title"/>
          </p:nvPr>
        </p:nvSpPr>
        <p:spPr>
          <a:xfrm>
            <a:off x="5598125" y="1879625"/>
            <a:ext cx="2826000" cy="5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2238225" y="1542550"/>
            <a:ext cx="6138000" cy="197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4800"/>
              <a:buNone/>
              <a:defRPr sz="5000">
                <a:solidFill>
                  <a:srgbClr val="0B635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/>
          <p:nvPr/>
        </p:nvSpPr>
        <p:spPr>
          <a:xfrm flipH="1">
            <a:off x="-545225" y="-58700"/>
            <a:ext cx="2133600" cy="5181600"/>
          </a:xfrm>
          <a:custGeom>
            <a:avLst/>
            <a:gdLst/>
            <a:ahLst/>
            <a:cxnLst/>
            <a:rect l="l" t="t" r="r" b="b"/>
            <a:pathLst>
              <a:path w="85344" h="207264" extrusionOk="0">
                <a:moveTo>
                  <a:pt x="0" y="0"/>
                </a:moveTo>
                <a:lnTo>
                  <a:pt x="85344" y="1524"/>
                </a:lnTo>
                <a:lnTo>
                  <a:pt x="85344" y="207264"/>
                </a:lnTo>
                <a:lnTo>
                  <a:pt x="28194" y="207264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Roboto"/>
              <a:buNone/>
              <a:defRPr sz="2100"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 hasCustomPrompt="1"/>
          </p:nvPr>
        </p:nvSpPr>
        <p:spPr>
          <a:xfrm>
            <a:off x="3493150" y="1606975"/>
            <a:ext cx="4930800" cy="121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2000"/>
              <a:buNone/>
              <a:defRPr sz="8000">
                <a:solidFill>
                  <a:srgbClr val="0B6357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" name="Google Shape;43;p11"/>
          <p:cNvSpPr txBox="1"/>
          <p:nvPr/>
        </p:nvSpPr>
        <p:spPr>
          <a:xfrm>
            <a:off x="2613150" y="3069625"/>
            <a:ext cx="39177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44" name="Google Shape;44;p11"/>
          <p:cNvSpPr txBox="1">
            <a:spLocks noGrp="1"/>
          </p:cNvSpPr>
          <p:nvPr>
            <p:ph type="subTitle" idx="1"/>
          </p:nvPr>
        </p:nvSpPr>
        <p:spPr>
          <a:xfrm>
            <a:off x="5616650" y="2754850"/>
            <a:ext cx="27471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371275"/>
            <a:ext cx="8112300" cy="1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Montserrat"/>
              <a:buNone/>
              <a:defRPr sz="2500" b="1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None/>
              <a:defRPr sz="28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●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○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■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●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○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■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●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Light"/>
              <a:buChar char="○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400"/>
              <a:buFont typeface="Roboto Light"/>
              <a:buChar char="■"/>
              <a:defRPr>
                <a:solidFill>
                  <a:srgbClr val="666666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lori@ccamh.org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9"/>
          <p:cNvPicPr preferRelativeResize="0"/>
          <p:nvPr/>
        </p:nvPicPr>
        <p:blipFill rotWithShape="1">
          <a:blip r:embed="rId3">
            <a:alphaModFix/>
          </a:blip>
          <a:srcRect l="21274" t="2932" r="23206" b="-2932"/>
          <a:stretch/>
        </p:blipFill>
        <p:spPr>
          <a:xfrm>
            <a:off x="4257964" y="211030"/>
            <a:ext cx="3870036" cy="493246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9"/>
          <p:cNvSpPr/>
          <p:nvPr/>
        </p:nvSpPr>
        <p:spPr>
          <a:xfrm>
            <a:off x="7283022" y="-19047"/>
            <a:ext cx="2026067" cy="5181600"/>
          </a:xfrm>
          <a:custGeom>
            <a:avLst/>
            <a:gdLst/>
            <a:ahLst/>
            <a:cxnLst/>
            <a:rect l="l" t="t" r="r" b="b"/>
            <a:pathLst>
              <a:path w="85344" h="207264" extrusionOk="0">
                <a:moveTo>
                  <a:pt x="0" y="0"/>
                </a:moveTo>
                <a:lnTo>
                  <a:pt x="85344" y="1524"/>
                </a:lnTo>
                <a:lnTo>
                  <a:pt x="85344" y="207264"/>
                </a:lnTo>
                <a:lnTo>
                  <a:pt x="28194" y="207264"/>
                </a:lnTo>
                <a:close/>
              </a:path>
            </a:pathLst>
          </a:custGeom>
          <a:solidFill>
            <a:srgbClr val="6FD1B3"/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55" name="Google Shape;155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91" y="707222"/>
            <a:ext cx="3283150" cy="1025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3B71B4A-E23E-B587-E11F-A6EC99EFCB23}"/>
              </a:ext>
            </a:extLst>
          </p:cNvPr>
          <p:cNvSpPr txBox="1"/>
          <p:nvPr/>
        </p:nvSpPr>
        <p:spPr>
          <a:xfrm>
            <a:off x="707021" y="1935989"/>
            <a:ext cx="26642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It’s about access…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6C10849-8382-C842-1D44-42324C3F4FC5}"/>
              </a:ext>
            </a:extLst>
          </p:cNvPr>
          <p:cNvSpPr txBox="1"/>
          <p:nvPr/>
        </p:nvSpPr>
        <p:spPr>
          <a:xfrm>
            <a:off x="470019" y="2894775"/>
            <a:ext cx="29843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Lori Butterworth, MA, MEd</a:t>
            </a:r>
          </a:p>
          <a:p>
            <a:pPr algn="ctr"/>
            <a:endParaRPr lang="en-US" sz="1400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  <a:hlinkClick r:id="rId5"/>
              </a:rPr>
              <a:t>lori@ccamh.org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  <a:p>
            <a:pPr algn="ctr"/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 pitchFamily="2" charset="77"/>
              </a:rPr>
              <a:t>831-239-2015</a:t>
            </a:r>
          </a:p>
          <a:p>
            <a:endParaRPr lang="en-US" sz="1400" i="1" dirty="0">
              <a:solidFill>
                <a:schemeClr val="tx1">
                  <a:lumMod val="50000"/>
                  <a:lumOff val="50000"/>
                </a:schemeClr>
              </a:solidFill>
              <a:latin typeface="Montserrat" pitchFamily="2" charset="77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8"/>
          <p:cNvSpPr txBox="1"/>
          <p:nvPr/>
        </p:nvSpPr>
        <p:spPr>
          <a:xfrm>
            <a:off x="667300" y="1340575"/>
            <a:ext cx="49896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Caring for a child or teen struggling with their mental health is a terrifying and isolating experience. Finding treatment is frustrating, waitlists are long, and accessing treatment that addresses your child’s condition can feel impossible.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The CCAMH Parent Center provides training and resources to help caregivers support a child before, during, and after treatment. 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Parents can talk with a youth mental health expert in monthly </a:t>
            </a:r>
            <a:r>
              <a:rPr lang="en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Parent Drop-In Sessions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, attend in-person or virtual </a:t>
            </a:r>
            <a:r>
              <a:rPr lang="en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Parent Support Groups</a:t>
            </a: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, and build listening and support skills by getting trained and certified in </a:t>
            </a:r>
            <a:r>
              <a:rPr lang="en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Youth Mental Health First Aid</a:t>
            </a:r>
            <a:r>
              <a:rPr lang="en">
                <a:solidFill>
                  <a:srgbClr val="0B63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>
              <a:solidFill>
                <a:srgbClr val="0B63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35" name="Google Shape;23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900" y="1340575"/>
            <a:ext cx="3504607" cy="38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8"/>
          <p:cNvSpPr txBox="1">
            <a:spLocks noGrp="1"/>
          </p:cNvSpPr>
          <p:nvPr>
            <p:ph type="title" idx="4294967295"/>
          </p:nvPr>
        </p:nvSpPr>
        <p:spPr>
          <a:xfrm>
            <a:off x="1909450" y="4572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Parent Center</a:t>
            </a:r>
            <a:endParaRPr b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/>
          <p:nvPr/>
        </p:nvSpPr>
        <p:spPr>
          <a:xfrm>
            <a:off x="4147127" y="1053600"/>
            <a:ext cx="4609800" cy="36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The CCAMH Teen Center is home of it’s </a:t>
            </a: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Teen Advisory Board</a:t>
            </a: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, a group of youth experts - the real experts when it comes to youth mental health. 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Teen Advisory Board members share perspectives and make recommendations to the Center's Board of Directors about how to address the youth mental health crisis. 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They work with other high school students to create peer-to-peer surveys and share the experiences of thousands of teens. The Teen Advisory Board actively engages in promoting mental health by </a:t>
            </a: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providing support to peers and classmates</a:t>
            </a:r>
            <a:r>
              <a:rPr lang="en" dirty="0">
                <a:solidFill>
                  <a:srgbClr val="0B63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</a:t>
            </a:r>
            <a:endParaRPr dirty="0">
              <a:solidFill>
                <a:srgbClr val="0B63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175" y="4671233"/>
            <a:ext cx="1099376" cy="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>
            <a:spLocks noGrp="1"/>
          </p:cNvSpPr>
          <p:nvPr>
            <p:ph type="title" idx="4294967295"/>
          </p:nvPr>
        </p:nvSpPr>
        <p:spPr>
          <a:xfrm>
            <a:off x="1909450" y="4572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Teen Center</a:t>
            </a:r>
            <a:endParaRPr b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44" name="Google Shape;244;p39"/>
          <p:cNvPicPr preferRelativeResize="0"/>
          <p:nvPr/>
        </p:nvPicPr>
        <p:blipFill rotWithShape="1">
          <a:blip r:embed="rId4">
            <a:alphaModFix/>
          </a:blip>
          <a:srcRect b="3679"/>
          <a:stretch/>
        </p:blipFill>
        <p:spPr>
          <a:xfrm>
            <a:off x="0" y="1126837"/>
            <a:ext cx="4147127" cy="4016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and a child smiling&#10;&#10;Description automatically generated">
            <a:extLst>
              <a:ext uri="{FF2B5EF4-FFF2-40B4-BE49-F238E27FC236}">
                <a16:creationId xmlns:a16="http://schemas.microsoft.com/office/drawing/2014/main" xmlns="" id="{A9209E0D-FFB8-2987-55AF-515AEFA3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7171" y="1608994"/>
            <a:ext cx="4226308" cy="3534506"/>
          </a:xfrm>
          <a:prstGeom prst="rect">
            <a:avLst/>
          </a:prstGeom>
        </p:spPr>
      </p:pic>
      <p:sp>
        <p:nvSpPr>
          <p:cNvPr id="241" name="Google Shape;241;p39"/>
          <p:cNvSpPr txBox="1"/>
          <p:nvPr/>
        </p:nvSpPr>
        <p:spPr>
          <a:xfrm>
            <a:off x="254989" y="1053600"/>
            <a:ext cx="4861956" cy="381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 pitchFamily="2" charset="77"/>
                <a:ea typeface="Montserrat Light"/>
                <a:cs typeface="Montserrat Light"/>
                <a:sym typeface="Montserrat Light"/>
              </a:rPr>
              <a:t>Do you know what the #1 protective factor for youth mental health is? ….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latin typeface="Montserrat" pitchFamily="2" charset="77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 dirty="0">
                <a:latin typeface="Montserrat" pitchFamily="2" charset="77"/>
                <a:ea typeface="Montserrat Light"/>
                <a:cs typeface="Montserrat Light"/>
                <a:sym typeface="Montserrat Light"/>
              </a:rPr>
              <a:t>YOU! Get trained in youth mental health first aid!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latin typeface="Montserrat" pitchFamily="2" charset="77"/>
              <a:ea typeface="Montserrat Light"/>
              <a:cs typeface="Montserrat Light"/>
              <a:sym typeface="Montserrat Light"/>
            </a:endParaRPr>
          </a:p>
          <a:p>
            <a:pPr algn="l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</a:t>
            </a:r>
            <a:r>
              <a:rPr lang="en-US" sz="1200" b="1" i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seven-hour course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starts with</a:t>
            </a:r>
            <a:r>
              <a:rPr lang="en-US" sz="1200" b="1" i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two hours of self-paced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, online coursework that you can do anytime followed by </a:t>
            </a:r>
            <a:r>
              <a:rPr lang="en-US" sz="1200" b="1" i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five hours of instructor-led</a:t>
            </a:r>
            <a:r>
              <a:rPr lang="en-US" sz="1200" b="1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training. For most trainings, the instructor-led portion of the training is done via Zoom. Upon completion, you will be </a:t>
            </a:r>
            <a:r>
              <a:rPr lang="en-US" sz="1200" b="1" i="1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certified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 in Youth Mental Health First Aid.</a:t>
            </a:r>
          </a:p>
          <a:p>
            <a:pPr algn="l" fontAlgn="base"/>
            <a:endParaRPr lang="en-US" sz="800" b="0" i="0" u="none" strike="noStrike" dirty="0">
              <a:solidFill>
                <a:srgbClr val="000000"/>
              </a:solidFill>
              <a:effectLst/>
              <a:latin typeface="Montserrat" pitchFamily="2" charset="77"/>
            </a:endParaRPr>
          </a:p>
          <a:p>
            <a:pPr algn="l" fontAlgn="base"/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Montserrat" pitchFamily="2" charset="77"/>
              </a:rPr>
              <a:t>The training introduces common mental health challenges for youth and teaches a five-step action plan for how to help young people in both crisis and non-crisis situations; among the topics covered are anxiety, depression, substance use, disorders in which psychosis may occur, disruptive behavior disorders including ADHD, and eating disorders.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200" b="1" dirty="0">
              <a:latin typeface="Montserrat" pitchFamily="2" charset="77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rgbClr val="0B6357"/>
              </a:solidFill>
              <a:latin typeface="Montserrat" pitchFamily="2" charset="77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42" name="Google Shape;242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0521" y="4643524"/>
            <a:ext cx="1099376" cy="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9"/>
          <p:cNvSpPr txBox="1">
            <a:spLocks noGrp="1"/>
          </p:cNvSpPr>
          <p:nvPr>
            <p:ph type="title" idx="4294967295"/>
          </p:nvPr>
        </p:nvSpPr>
        <p:spPr>
          <a:xfrm>
            <a:off x="1909450" y="4572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Y</a:t>
            </a:r>
            <a:r>
              <a:rPr lang="en-US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</a:t>
            </a:r>
            <a:r>
              <a:rPr lang="en" b="0" dirty="0" err="1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uth</a:t>
            </a:r>
            <a:r>
              <a:rPr lang="en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Mental Health First Aid</a:t>
            </a:r>
            <a:endParaRPr b="0" dirty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  <p:extLst>
      <p:ext uri="{BB962C8B-B14F-4D97-AF65-F5344CB8AC3E}">
        <p14:creationId xmlns:p14="http://schemas.microsoft.com/office/powerpoint/2010/main" val="406764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175" y="4671233"/>
            <a:ext cx="1099376" cy="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40"/>
          <p:cNvSpPr txBox="1">
            <a:spLocks noGrp="1"/>
          </p:cNvSpPr>
          <p:nvPr>
            <p:ph type="title" idx="4294967295"/>
          </p:nvPr>
        </p:nvSpPr>
        <p:spPr>
          <a:xfrm>
            <a:off x="685800" y="457200"/>
            <a:ext cx="80901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We can improve the lives of youth.</a:t>
            </a:r>
            <a:endParaRPr b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51" name="Google Shape;251;p40"/>
          <p:cNvSpPr txBox="1">
            <a:spLocks noGrp="1"/>
          </p:cNvSpPr>
          <p:nvPr>
            <p:ph type="subTitle" idx="4294967295"/>
          </p:nvPr>
        </p:nvSpPr>
        <p:spPr>
          <a:xfrm>
            <a:off x="685800" y="1028700"/>
            <a:ext cx="7595700" cy="68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Help us reach these goals over the next year:</a:t>
            </a: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600" b="1" dirty="0">
              <a:solidFill>
                <a:schemeClr val="tx1">
                  <a:lumMod val="50000"/>
                  <a:lumOff val="50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52" name="Google Shape;252;p40"/>
          <p:cNvSpPr txBox="1"/>
          <p:nvPr/>
        </p:nvSpPr>
        <p:spPr>
          <a:xfrm>
            <a:off x="685800" y="1457421"/>
            <a:ext cx="7864200" cy="3385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Goal #1:</a:t>
            </a:r>
            <a:endParaRPr sz="1600"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10 new therapists</a:t>
            </a:r>
            <a:r>
              <a:rPr lang="en" sz="1600" dirty="0">
                <a:latin typeface="Montserrat Light"/>
                <a:ea typeface="Montserrat Light"/>
                <a:cs typeface="Montserrat Light"/>
                <a:sym typeface="Montserrat Light"/>
              </a:rPr>
              <a:t> will be well-trained in evidence-based treatments for the specific challenges of young people, thus multiplying the number of youth able to access quality mental health care.</a:t>
            </a: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Goal #2:</a:t>
            </a:r>
            <a:endParaRPr sz="1600"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400 teens</a:t>
            </a:r>
            <a:r>
              <a:rPr lang="en" sz="1600" dirty="0">
                <a:solidFill>
                  <a:srgbClr val="0B63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sz="1600" dirty="0">
                <a:latin typeface="Montserrat Light"/>
                <a:ea typeface="Montserrat Light"/>
                <a:cs typeface="Montserrat Light"/>
                <a:sym typeface="Montserrat Light"/>
              </a:rPr>
              <a:t>will experience measurable improvements in their mental health, quality of life, and school attendance.</a:t>
            </a: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Goal #3: </a:t>
            </a:r>
            <a:endParaRPr sz="1600"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200 parents</a:t>
            </a:r>
            <a:r>
              <a:rPr lang="en" sz="1600" dirty="0">
                <a:latin typeface="Montserrat Light"/>
                <a:ea typeface="Montserrat Light"/>
                <a:cs typeface="Montserrat Light"/>
                <a:sym typeface="Montserrat Light"/>
              </a:rPr>
              <a:t> will be better able to recognize opportunities to approach, listen non-judgmentally, provide support, and choose the best type of support and treatment for their children.</a:t>
            </a: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5"/>
          <p:cNvSpPr/>
          <p:nvPr/>
        </p:nvSpPr>
        <p:spPr>
          <a:xfrm>
            <a:off x="-65925" y="-10275"/>
            <a:ext cx="9219300" cy="5143500"/>
          </a:xfrm>
          <a:prstGeom prst="rect">
            <a:avLst/>
          </a:prstGeom>
          <a:solidFill>
            <a:srgbClr val="0B6357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45"/>
          <p:cNvSpPr txBox="1"/>
          <p:nvPr/>
        </p:nvSpPr>
        <p:spPr>
          <a:xfrm>
            <a:off x="1586925" y="3192875"/>
            <a:ext cx="5913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CCAMH is a  501(c)(3) non-profit. Tax ID#: 93-1943489.</a:t>
            </a:r>
            <a:endParaRPr>
              <a:solidFill>
                <a:schemeClr val="lt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300" name="Google Shape;300;p45"/>
          <p:cNvSpPr txBox="1"/>
          <p:nvPr/>
        </p:nvSpPr>
        <p:spPr>
          <a:xfrm>
            <a:off x="1734707" y="1513250"/>
            <a:ext cx="5266457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Thank you.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CCAMH.ORG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0"/>
          <p:cNvSpPr txBox="1">
            <a:spLocks noGrp="1"/>
          </p:cNvSpPr>
          <p:nvPr>
            <p:ph type="title" idx="4294967295"/>
          </p:nvPr>
        </p:nvSpPr>
        <p:spPr>
          <a:xfrm>
            <a:off x="685800" y="457200"/>
            <a:ext cx="64242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Our children are suffering…</a:t>
            </a:r>
            <a:endParaRPr b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61" name="Google Shape;161;p30"/>
          <p:cNvSpPr/>
          <p:nvPr/>
        </p:nvSpPr>
        <p:spPr>
          <a:xfrm>
            <a:off x="-22200" y="3650625"/>
            <a:ext cx="9188400" cy="1513500"/>
          </a:xfrm>
          <a:prstGeom prst="rect">
            <a:avLst/>
          </a:pr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B6357"/>
              </a:highlight>
            </a:endParaRPr>
          </a:p>
        </p:txBody>
      </p:sp>
      <p:sp>
        <p:nvSpPr>
          <p:cNvPr id="162" name="Google Shape;162;p30"/>
          <p:cNvSpPr txBox="1"/>
          <p:nvPr/>
        </p:nvSpPr>
        <p:spPr>
          <a:xfrm>
            <a:off x="1045500" y="3851025"/>
            <a:ext cx="70530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The challenges today’s generation of young people face are unprecedented and uniquely hard to navigate. [...] And the effect these challenges have had on their mental health is devastating.</a:t>
            </a:r>
            <a:endParaRPr b="1" i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Dr. Vivek Murthy, US Surgeon General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63" name="Google Shape;163;p30"/>
          <p:cNvSpPr txBox="1"/>
          <p:nvPr/>
        </p:nvSpPr>
        <p:spPr>
          <a:xfrm>
            <a:off x="1045500" y="3771025"/>
            <a:ext cx="595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endParaRPr sz="3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p30"/>
          <p:cNvSpPr txBox="1"/>
          <p:nvPr/>
        </p:nvSpPr>
        <p:spPr>
          <a:xfrm>
            <a:off x="5797700" y="4255725"/>
            <a:ext cx="72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3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5" name="Google Shape;165;p30"/>
          <p:cNvSpPr txBox="1">
            <a:spLocks noGrp="1"/>
          </p:cNvSpPr>
          <p:nvPr>
            <p:ph type="subTitle" idx="4294967295"/>
          </p:nvPr>
        </p:nvSpPr>
        <p:spPr>
          <a:xfrm>
            <a:off x="685800" y="1032025"/>
            <a:ext cx="79437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Suicide</a:t>
            </a: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remains the </a:t>
            </a:r>
            <a:r>
              <a:rPr lang="en" sz="1900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second leading cause of death</a:t>
            </a: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in teens; </a:t>
            </a:r>
            <a:endParaRPr sz="19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30% </a:t>
            </a: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of teen girls suffer from debilitating </a:t>
            </a:r>
            <a:r>
              <a:rPr lang="en" sz="1900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anxiety</a:t>
            </a: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. </a:t>
            </a:r>
            <a:endParaRPr sz="19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Alarmingly, the average wait time for youth mental health </a:t>
            </a:r>
            <a:r>
              <a:rPr lang="en" sz="1900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emergency</a:t>
            </a: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is 50 days; </a:t>
            </a:r>
            <a:r>
              <a:rPr lang="en" sz="1900" b="1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7 weeks wait time</a:t>
            </a:r>
            <a:r>
              <a:rPr lang="en" sz="1900">
                <a:solidFill>
                  <a:srgbClr val="99999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for a life-threatening crisis…imagine if the same were true for an earache.</a:t>
            </a:r>
            <a:endParaRPr sz="1900">
              <a:solidFill>
                <a:srgbClr val="99999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1"/>
          <p:cNvSpPr txBox="1">
            <a:spLocks noGrp="1"/>
          </p:cNvSpPr>
          <p:nvPr>
            <p:ph type="subTitle" idx="4294967295"/>
          </p:nvPr>
        </p:nvSpPr>
        <p:spPr>
          <a:xfrm>
            <a:off x="685800" y="1143000"/>
            <a:ext cx="74322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The American Academy of Pediatrics, the American Academy of Child and Adolescent Psychiatry, and the Children’s Hospital Association have all declared a   </a:t>
            </a:r>
            <a:endParaRPr sz="1900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9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National State of Emergency in Children’s Mental Health</a:t>
            </a:r>
            <a:r>
              <a:rPr lang="en" sz="1900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700" dirty="0">
              <a:solidFill>
                <a:srgbClr val="0B6357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71" name="Google Shape;171;p31"/>
          <p:cNvSpPr txBox="1">
            <a:spLocks noGrp="1"/>
          </p:cNvSpPr>
          <p:nvPr>
            <p:ph type="title" idx="4294967295"/>
          </p:nvPr>
        </p:nvSpPr>
        <p:spPr>
          <a:xfrm>
            <a:off x="685800" y="457200"/>
            <a:ext cx="6424200" cy="5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Our children are suffering.</a:t>
            </a:r>
            <a:endParaRPr b="0" dirty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72" name="Google Shape;172;p31"/>
          <p:cNvSpPr/>
          <p:nvPr/>
        </p:nvSpPr>
        <p:spPr>
          <a:xfrm>
            <a:off x="-22200" y="3650625"/>
            <a:ext cx="9188400" cy="1513500"/>
          </a:xfrm>
          <a:prstGeom prst="rect">
            <a:avLst/>
          </a:prstGeom>
          <a:solidFill>
            <a:srgbClr val="6FD1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highlight>
                <a:srgbClr val="0B6357"/>
              </a:highlight>
            </a:endParaRPr>
          </a:p>
        </p:txBody>
      </p:sp>
      <p:sp>
        <p:nvSpPr>
          <p:cNvPr id="173" name="Google Shape;173;p31"/>
          <p:cNvSpPr txBox="1"/>
          <p:nvPr/>
        </p:nvSpPr>
        <p:spPr>
          <a:xfrm>
            <a:off x="1045500" y="3851025"/>
            <a:ext cx="7053000" cy="111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The challenges today’s generation of young people face are unprecedented and uniquely hard to navigate. [...] And the effect these challenges have had on their mental health is devastating.</a:t>
            </a:r>
            <a:endParaRPr b="1" i="1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rPr>
              <a:t> Dr. Vivek Murthy, US Surgeon General</a:t>
            </a:r>
            <a:endParaRPr sz="120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74" name="Google Shape;174;p31"/>
          <p:cNvSpPr txBox="1"/>
          <p:nvPr/>
        </p:nvSpPr>
        <p:spPr>
          <a:xfrm>
            <a:off x="1045500" y="3771025"/>
            <a:ext cx="595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“</a:t>
            </a:r>
            <a:endParaRPr sz="3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5" name="Google Shape;175;p31"/>
          <p:cNvSpPr txBox="1"/>
          <p:nvPr/>
        </p:nvSpPr>
        <p:spPr>
          <a:xfrm>
            <a:off x="5797700" y="4255725"/>
            <a:ext cx="7275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 b="1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”</a:t>
            </a:r>
            <a:endParaRPr sz="3400" b="1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2"/>
          <p:cNvSpPr txBox="1">
            <a:spLocks noGrp="1"/>
          </p:cNvSpPr>
          <p:nvPr>
            <p:ph type="subTitle" idx="2"/>
          </p:nvPr>
        </p:nvSpPr>
        <p:spPr>
          <a:xfrm>
            <a:off x="1253400" y="20430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Anxiety</a:t>
            </a:r>
            <a:endParaRPr/>
          </a:p>
        </p:txBody>
      </p:sp>
      <p:sp>
        <p:nvSpPr>
          <p:cNvPr id="181" name="Google Shape;181;p32"/>
          <p:cNvSpPr txBox="1">
            <a:spLocks noGrp="1"/>
          </p:cNvSpPr>
          <p:nvPr>
            <p:ph type="title"/>
          </p:nvPr>
        </p:nvSpPr>
        <p:spPr>
          <a:xfrm>
            <a:off x="1253400" y="24134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86%</a:t>
            </a:r>
            <a:endParaRPr/>
          </a:p>
        </p:txBody>
      </p:sp>
      <p:sp>
        <p:nvSpPr>
          <p:cNvPr id="182" name="Google Shape;182;p32"/>
          <p:cNvSpPr txBox="1">
            <a:spLocks noGrp="1"/>
          </p:cNvSpPr>
          <p:nvPr>
            <p:ph type="title" idx="4"/>
          </p:nvPr>
        </p:nvSpPr>
        <p:spPr>
          <a:xfrm>
            <a:off x="4348225" y="24134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76%</a:t>
            </a:r>
            <a:endParaRPr/>
          </a:p>
        </p:txBody>
      </p:sp>
      <p:sp>
        <p:nvSpPr>
          <p:cNvPr id="183" name="Google Shape;183;p32"/>
          <p:cNvSpPr txBox="1">
            <a:spLocks noGrp="1"/>
          </p:cNvSpPr>
          <p:nvPr>
            <p:ph type="subTitle" idx="6"/>
          </p:nvPr>
        </p:nvSpPr>
        <p:spPr>
          <a:xfrm>
            <a:off x="1253400" y="3389475"/>
            <a:ext cx="28236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self-worth</a:t>
            </a:r>
            <a:endParaRPr/>
          </a:p>
        </p:txBody>
      </p:sp>
      <p:sp>
        <p:nvSpPr>
          <p:cNvPr id="184" name="Google Shape;184;p32"/>
          <p:cNvSpPr txBox="1">
            <a:spLocks noGrp="1"/>
          </p:cNvSpPr>
          <p:nvPr>
            <p:ph type="title" idx="7"/>
          </p:nvPr>
        </p:nvSpPr>
        <p:spPr>
          <a:xfrm>
            <a:off x="1253400" y="36634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72%</a:t>
            </a:r>
            <a:endParaRPr/>
          </a:p>
        </p:txBody>
      </p:sp>
      <p:sp>
        <p:nvSpPr>
          <p:cNvPr id="185" name="Google Shape;185;p32"/>
          <p:cNvSpPr txBox="1">
            <a:spLocks noGrp="1"/>
          </p:cNvSpPr>
          <p:nvPr>
            <p:ph type="subTitle" idx="9"/>
          </p:nvPr>
        </p:nvSpPr>
        <p:spPr>
          <a:xfrm>
            <a:off x="4348225" y="33894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Thoughts of ending life</a:t>
            </a:r>
            <a:endParaRPr/>
          </a:p>
        </p:txBody>
      </p:sp>
      <p:sp>
        <p:nvSpPr>
          <p:cNvPr id="186" name="Google Shape;186;p32"/>
          <p:cNvSpPr txBox="1">
            <a:spLocks noGrp="1"/>
          </p:cNvSpPr>
          <p:nvPr>
            <p:ph type="title" idx="13"/>
          </p:nvPr>
        </p:nvSpPr>
        <p:spPr>
          <a:xfrm>
            <a:off x="4348225" y="3663425"/>
            <a:ext cx="1427700" cy="69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46%</a:t>
            </a:r>
            <a:endParaRPr/>
          </a:p>
        </p:txBody>
      </p:sp>
      <p:sp>
        <p:nvSpPr>
          <p:cNvPr id="187" name="Google Shape;187;p32"/>
          <p:cNvSpPr txBox="1">
            <a:spLocks noGrp="1"/>
          </p:cNvSpPr>
          <p:nvPr>
            <p:ph type="subTitle" idx="14"/>
          </p:nvPr>
        </p:nvSpPr>
        <p:spPr>
          <a:xfrm>
            <a:off x="4348225" y="2043075"/>
            <a:ext cx="2823600" cy="3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Depression</a:t>
            </a:r>
            <a:endParaRPr/>
          </a:p>
        </p:txBody>
      </p:sp>
      <p:sp>
        <p:nvSpPr>
          <p:cNvPr id="189" name="Google Shape;189;p32"/>
          <p:cNvSpPr txBox="1"/>
          <p:nvPr/>
        </p:nvSpPr>
        <p:spPr>
          <a:xfrm>
            <a:off x="685800" y="1143000"/>
            <a:ext cx="6606600" cy="920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5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In peer-to-peer surveys conducted last year, youth report that they and their friends suffer from:</a:t>
            </a:r>
            <a:endParaRPr sz="1500" b="1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" name="Google Shape;171;p31">
            <a:extLst>
              <a:ext uri="{FF2B5EF4-FFF2-40B4-BE49-F238E27FC236}">
                <a16:creationId xmlns:a16="http://schemas.microsoft.com/office/drawing/2014/main" xmlns="" id="{098F04EE-777C-00F1-34CD-4C25206218DD}"/>
              </a:ext>
            </a:extLst>
          </p:cNvPr>
          <p:cNvSpPr txBox="1">
            <a:spLocks/>
          </p:cNvSpPr>
          <p:nvPr/>
        </p:nvSpPr>
        <p:spPr>
          <a:xfrm>
            <a:off x="685800" y="457200"/>
            <a:ext cx="6424200" cy="50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500"/>
              <a:buFont typeface="Montserrat"/>
              <a:buNone/>
              <a:defRPr sz="2500" b="1" i="0" u="none" strike="noStrike" cap="non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Our children are suffering.</a:t>
            </a:r>
            <a:endParaRPr lang="en-US" b="0" dirty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>
            <a:spLocks noGrp="1"/>
          </p:cNvSpPr>
          <p:nvPr>
            <p:ph type="subTitle" idx="4294967295"/>
          </p:nvPr>
        </p:nvSpPr>
        <p:spPr>
          <a:xfrm>
            <a:off x="685800" y="1268725"/>
            <a:ext cx="74982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Three in four (75%) teens said they </a:t>
            </a:r>
            <a:r>
              <a:rPr lang="en" sz="18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don’t know anyone they can trust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 with mental health challenges.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Two in three (62%) said that if they go through a tough time, they’d </a:t>
            </a:r>
            <a:r>
              <a:rPr lang="en" sz="18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have no one to talk to.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Three in four (72%) believe their mental health is worsened by the fact that their </a:t>
            </a:r>
            <a:r>
              <a:rPr lang="en" sz="18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family does not acknowledge mental health issues</a:t>
            </a:r>
            <a:r>
              <a:rPr lang="en" sz="1800" dirty="0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8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5" name="Google Shape;195;p33"/>
          <p:cNvSpPr txBox="1">
            <a:spLocks noGrp="1"/>
          </p:cNvSpPr>
          <p:nvPr>
            <p:ph type="title" idx="4294967295"/>
          </p:nvPr>
        </p:nvSpPr>
        <p:spPr>
          <a:xfrm>
            <a:off x="685800" y="457200"/>
            <a:ext cx="75972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Our children don’t know where to turn.</a:t>
            </a:r>
            <a:endParaRPr b="0" dirty="0"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4"/>
          <p:cNvSpPr txBox="1">
            <a:spLocks noGrp="1"/>
          </p:cNvSpPr>
          <p:nvPr>
            <p:ph type="title" idx="4294967295"/>
          </p:nvPr>
        </p:nvSpPr>
        <p:spPr>
          <a:xfrm>
            <a:off x="685800" y="457200"/>
            <a:ext cx="75627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And there is a shortage of access to care.</a:t>
            </a:r>
            <a:endParaRPr b="0" dirty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01" name="Google Shape;201;p34"/>
          <p:cNvSpPr txBox="1">
            <a:spLocks noGrp="1"/>
          </p:cNvSpPr>
          <p:nvPr>
            <p:ph type="subTitle" idx="4294967295"/>
          </p:nvPr>
        </p:nvSpPr>
        <p:spPr>
          <a:xfrm>
            <a:off x="685800" y="1143000"/>
            <a:ext cx="7432200" cy="344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 Light"/>
                <a:ea typeface="Montserrat Light"/>
                <a:cs typeface="Montserrat Light"/>
                <a:sym typeface="Montserrat Light"/>
              </a:rPr>
              <a:t>The challenges youth are facing are multi-layered, complex, and uniquely hard to navigate. </a:t>
            </a: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dirty="0">
                <a:latin typeface="Montserrat Light"/>
                <a:ea typeface="Montserrat Light"/>
                <a:cs typeface="Montserrat Light"/>
                <a:sym typeface="Montserrat Light"/>
              </a:rPr>
              <a:t>Not all mental health treatments are equal. Some are backed by science; others are not. Scientifically based treatments are called </a:t>
            </a: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evidence-based treatments (EBT),</a:t>
            </a:r>
            <a:r>
              <a:rPr lang="en" sz="1600" dirty="0">
                <a:latin typeface="Montserrat Light"/>
                <a:ea typeface="Montserrat Light"/>
                <a:cs typeface="Montserrat Light"/>
                <a:sym typeface="Montserrat Light"/>
              </a:rPr>
              <a:t> and are considered best practice and preferred by the American Psychiatric Association and the American Psychological Association.</a:t>
            </a:r>
            <a:endParaRPr sz="16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solutions lie in access to high-quality, evidence-based care, 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but there is a </a:t>
            </a:r>
            <a:r>
              <a:rPr lang="en" sz="16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dramatic shortage </a:t>
            </a: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of youth mental health 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providers in SLO County.</a:t>
            </a:r>
            <a:endParaRPr sz="16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>
            <a:spLocks noGrp="1"/>
          </p:cNvSpPr>
          <p:nvPr>
            <p:ph type="ctrTitle"/>
          </p:nvPr>
        </p:nvSpPr>
        <p:spPr>
          <a:xfrm>
            <a:off x="4076530" y="718951"/>
            <a:ext cx="5424000" cy="17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That’s why we’re here.</a:t>
            </a:r>
            <a:endParaRPr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600" b="0" dirty="0"/>
          </a:p>
        </p:txBody>
      </p:sp>
      <p:sp>
        <p:nvSpPr>
          <p:cNvPr id="208" name="Google Shape;208;p35"/>
          <p:cNvSpPr txBox="1"/>
          <p:nvPr/>
        </p:nvSpPr>
        <p:spPr>
          <a:xfrm>
            <a:off x="4178130" y="2485587"/>
            <a:ext cx="4377486" cy="2246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We are </a:t>
            </a:r>
            <a:r>
              <a:rPr lang="en" sz="2000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The Center for Child and Adolescent Mental Health</a:t>
            </a:r>
            <a:r>
              <a:rPr lang="en" sz="2000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, and we’re expanding access to quality, evidence-based care for children and teens as quickly as possible.</a:t>
            </a:r>
            <a:endParaRPr sz="2000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FE18CE-A4CA-345D-FD4C-0A50C9165B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8686" t="-8068" r="1403" b="785"/>
          <a:stretch/>
        </p:blipFill>
        <p:spPr>
          <a:xfrm>
            <a:off x="-159294" y="0"/>
            <a:ext cx="4235824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175" y="4671233"/>
            <a:ext cx="1099376" cy="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title" idx="4294967295"/>
          </p:nvPr>
        </p:nvSpPr>
        <p:spPr>
          <a:xfrm>
            <a:off x="397500" y="448625"/>
            <a:ext cx="77205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CCAMH has a comprehensive plan </a:t>
            </a:r>
            <a:endParaRPr b="0" dirty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215" name="Google Shape;215;p36"/>
          <p:cNvSpPr txBox="1">
            <a:spLocks noGrp="1"/>
          </p:cNvSpPr>
          <p:nvPr>
            <p:ph type="subTitle" idx="4294967295"/>
          </p:nvPr>
        </p:nvSpPr>
        <p:spPr>
          <a:xfrm>
            <a:off x="397500" y="1113407"/>
            <a:ext cx="74322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Our three-part plan will expand access to quality, evidence-based care </a:t>
            </a:r>
            <a:r>
              <a:rPr lang="en-US" sz="1600" b="1" dirty="0">
                <a:solidFill>
                  <a:srgbClr val="999999"/>
                </a:solidFill>
                <a:latin typeface="Montserrat"/>
                <a:ea typeface="Montserrat"/>
                <a:cs typeface="Montserrat"/>
                <a:sym typeface="Montserrat"/>
              </a:rPr>
              <a:t>across California.</a:t>
            </a:r>
            <a:endParaRPr b="1" dirty="0">
              <a:solidFill>
                <a:srgbClr val="999999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16" name="Google Shape;216;p36"/>
          <p:cNvSpPr txBox="1"/>
          <p:nvPr/>
        </p:nvSpPr>
        <p:spPr>
          <a:xfrm>
            <a:off x="530389" y="2607050"/>
            <a:ext cx="2330700" cy="1261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Increasing the number </a:t>
            </a:r>
            <a:r>
              <a:rPr lang="en" dirty="0">
                <a:highlight>
                  <a:schemeClr val="lt1"/>
                </a:highlight>
                <a:latin typeface="Montserrat Light"/>
                <a:ea typeface="Montserrat Light"/>
                <a:cs typeface="Montserrat Light"/>
                <a:sym typeface="Montserrat Light"/>
              </a:rPr>
              <a:t>of children and families with access to quality, evidence-based mental health treatment.</a:t>
            </a:r>
            <a:endParaRPr dirty="0">
              <a:highlight>
                <a:schemeClr val="lt1"/>
              </a:highlight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7" name="Google Shape;217;p36"/>
          <p:cNvSpPr txBox="1"/>
          <p:nvPr/>
        </p:nvSpPr>
        <p:spPr>
          <a:xfrm>
            <a:off x="3361800" y="2607050"/>
            <a:ext cx="2420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Giving parents and caregivers education, a support network, and resources to help deal with youth mental health issues.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8" name="Google Shape;218;p36"/>
          <p:cNvSpPr txBox="1"/>
          <p:nvPr/>
        </p:nvSpPr>
        <p:spPr>
          <a:xfrm>
            <a:off x="6282900" y="2607050"/>
            <a:ext cx="2281500" cy="14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 Light"/>
                <a:ea typeface="Montserrat Light"/>
                <a:cs typeface="Montserrat Light"/>
                <a:sym typeface="Montserrat Light"/>
              </a:rPr>
              <a:t>Providing a safe space for teens to offer feedback, learn from their peers, and guide CCAMH programs to better suit their needs.</a:t>
            </a:r>
            <a:endParaRPr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19" name="Google Shape;219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0389" y="2311207"/>
            <a:ext cx="2510826" cy="3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7987" y="2296312"/>
            <a:ext cx="1988026" cy="30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9050" y="2296300"/>
            <a:ext cx="1789182" cy="30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/>
        </p:nvSpPr>
        <p:spPr>
          <a:xfrm>
            <a:off x="3657600" y="1371600"/>
            <a:ext cx="49896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The CCAMH Treatment Center specializes in evidence-based treatments that have been extensively researched and shown to be effective. We help determine the best treatment to address for every child’s specific condition, and</a:t>
            </a:r>
            <a:r>
              <a:rPr lang="en" dirty="0">
                <a:solidFill>
                  <a:srgbClr val="0B6357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 </a:t>
            </a: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match children and teens with a qualified mental health care provider</a:t>
            </a: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 who specializes in evidence-based treatments for: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Anxiety and OCD</a:t>
            </a:r>
            <a:endParaRPr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Depression and Mood Disorders</a:t>
            </a:r>
            <a:endParaRPr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Attention Deficit and Behavior Disorders</a:t>
            </a:r>
            <a:endParaRPr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0B6357"/>
              </a:buClr>
              <a:buSzPts val="1400"/>
              <a:buFont typeface="Montserrat"/>
              <a:buChar char="●"/>
            </a:pPr>
            <a:r>
              <a:rPr lang="en" b="1" dirty="0">
                <a:solidFill>
                  <a:srgbClr val="0B6357"/>
                </a:solidFill>
                <a:latin typeface="Montserrat"/>
                <a:ea typeface="Montserrat"/>
                <a:cs typeface="Montserrat"/>
                <a:sym typeface="Montserrat"/>
              </a:rPr>
              <a:t>And others</a:t>
            </a:r>
            <a:endParaRPr b="1" dirty="0">
              <a:solidFill>
                <a:srgbClr val="0B6357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Montserrat Light"/>
                <a:ea typeface="Montserrat Light"/>
                <a:cs typeface="Montserrat Light"/>
                <a:sym typeface="Montserrat Light"/>
              </a:rPr>
              <a:t>We also offer clinical supervision to LMFT, LCSW, LPCC, PsyD, and PhD candidates and graduates seeking licensure in California. </a:t>
            </a: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27" name="Google Shape;22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05175" y="4671233"/>
            <a:ext cx="1099376" cy="343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 txBox="1">
            <a:spLocks noGrp="1"/>
          </p:cNvSpPr>
          <p:nvPr>
            <p:ph type="title" idx="4294967295"/>
          </p:nvPr>
        </p:nvSpPr>
        <p:spPr>
          <a:xfrm>
            <a:off x="1909450" y="457200"/>
            <a:ext cx="5370600" cy="2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>
                <a:solidFill>
                  <a:srgbClr val="0B635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The Treatment Center</a:t>
            </a:r>
            <a:endParaRPr b="0">
              <a:solidFill>
                <a:srgbClr val="0B6357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229" name="Google Shape;2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2437" y="1191491"/>
            <a:ext cx="3083110" cy="3952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AMH Pitch Deck Slid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9E9E9E"/>
      </a:accent2>
      <a:accent3>
        <a:srgbClr val="FFAB40"/>
      </a:accent3>
      <a:accent4>
        <a:srgbClr val="9E9E9E"/>
      </a:accent4>
      <a:accent5>
        <a:srgbClr val="FFAB40"/>
      </a:accent5>
      <a:accent6>
        <a:srgbClr val="9E9E9E"/>
      </a:accent6>
      <a:hlink>
        <a:srgbClr val="9E9E9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980</Words>
  <Application>Microsoft Office PowerPoint</Application>
  <PresentationFormat>On-screen Show (16:9)</PresentationFormat>
  <Paragraphs>89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Montserrat Light</vt:lpstr>
      <vt:lpstr>Roboto Light</vt:lpstr>
      <vt:lpstr>Nunito</vt:lpstr>
      <vt:lpstr>Roboto</vt:lpstr>
      <vt:lpstr>Montserrat</vt:lpstr>
      <vt:lpstr>Montserrat Black</vt:lpstr>
      <vt:lpstr>Nunito Light</vt:lpstr>
      <vt:lpstr>CCAMH Pitch Deck Slides</vt:lpstr>
      <vt:lpstr>PowerPoint Presentation</vt:lpstr>
      <vt:lpstr>Our children are suffering…</vt:lpstr>
      <vt:lpstr>Our children are suffering.</vt:lpstr>
      <vt:lpstr>86%</vt:lpstr>
      <vt:lpstr>Our children don’t know where to turn.</vt:lpstr>
      <vt:lpstr>And there is a shortage of access to care.</vt:lpstr>
      <vt:lpstr>That’s why we’re here. </vt:lpstr>
      <vt:lpstr>CCAMH has a comprehensive plan </vt:lpstr>
      <vt:lpstr>The Treatment Center</vt:lpstr>
      <vt:lpstr>The Parent Center</vt:lpstr>
      <vt:lpstr>The Teen Center</vt:lpstr>
      <vt:lpstr>Youth Mental Health First Aid</vt:lpstr>
      <vt:lpstr>We can improve the lives of youth.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Orrin Mahoney</cp:lastModifiedBy>
  <cp:revision>10</cp:revision>
  <dcterms:modified xsi:type="dcterms:W3CDTF">2024-01-11T23:05:43Z</dcterms:modified>
</cp:coreProperties>
</file>