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85" r:id="rId1"/>
  </p:sldMasterIdLst>
  <p:notesMasterIdLst>
    <p:notesMasterId r:id="rId33"/>
  </p:notesMasterIdLst>
  <p:handoutMasterIdLst>
    <p:handoutMasterId r:id="rId34"/>
  </p:handoutMasterIdLst>
  <p:sldIdLst>
    <p:sldId id="480" r:id="rId2"/>
    <p:sldId id="538" r:id="rId3"/>
    <p:sldId id="474" r:id="rId4"/>
    <p:sldId id="518" r:id="rId5"/>
    <p:sldId id="521" r:id="rId6"/>
    <p:sldId id="522" r:id="rId7"/>
    <p:sldId id="523" r:id="rId8"/>
    <p:sldId id="524" r:id="rId9"/>
    <p:sldId id="540" r:id="rId10"/>
    <p:sldId id="507" r:id="rId11"/>
    <p:sldId id="509" r:id="rId12"/>
    <p:sldId id="515" r:id="rId13"/>
    <p:sldId id="486" r:id="rId14"/>
    <p:sldId id="544" r:id="rId15"/>
    <p:sldId id="530" r:id="rId16"/>
    <p:sldId id="488" r:id="rId17"/>
    <p:sldId id="531" r:id="rId18"/>
    <p:sldId id="532" r:id="rId19"/>
    <p:sldId id="533" r:id="rId20"/>
    <p:sldId id="539" r:id="rId21"/>
    <p:sldId id="537" r:id="rId22"/>
    <p:sldId id="541" r:id="rId23"/>
    <p:sldId id="543" r:id="rId24"/>
    <p:sldId id="504" r:id="rId25"/>
    <p:sldId id="494" r:id="rId26"/>
    <p:sldId id="503" r:id="rId27"/>
    <p:sldId id="490" r:id="rId28"/>
    <p:sldId id="502" r:id="rId29"/>
    <p:sldId id="497" r:id="rId30"/>
    <p:sldId id="496" r:id="rId31"/>
    <p:sldId id="513" r:id="rId32"/>
  </p:sldIdLst>
  <p:sldSz cx="9144000" cy="6858000" type="screen4x3"/>
  <p:notesSz cx="7315200" cy="9601200"/>
  <p:defaultTextStyle>
    <a:defPPr>
      <a:defRPr lang="en-US"/>
    </a:defPPr>
    <a:lvl1pPr algn="l" rtl="0" eaLnBrk="0" fontAlgn="base" hangingPunct="0">
      <a:spcBef>
        <a:spcPct val="0"/>
      </a:spcBef>
      <a:spcAft>
        <a:spcPct val="0"/>
      </a:spcAft>
      <a:defRPr sz="2400" kern="1200">
        <a:solidFill>
          <a:schemeClr val="tx1"/>
        </a:solidFill>
        <a:latin typeface="Arial" pitchFamily="34" charset="0"/>
        <a:ea typeface="+mn-ea"/>
        <a:cs typeface="+mn-cs"/>
      </a:defRPr>
    </a:lvl1pPr>
    <a:lvl2pPr marL="457200" algn="l" rtl="0" eaLnBrk="0" fontAlgn="base" hangingPunct="0">
      <a:spcBef>
        <a:spcPct val="0"/>
      </a:spcBef>
      <a:spcAft>
        <a:spcPct val="0"/>
      </a:spcAft>
      <a:defRPr sz="2400" kern="1200">
        <a:solidFill>
          <a:schemeClr val="tx1"/>
        </a:solidFill>
        <a:latin typeface="Arial" pitchFamily="34" charset="0"/>
        <a:ea typeface="+mn-ea"/>
        <a:cs typeface="+mn-cs"/>
      </a:defRPr>
    </a:lvl2pPr>
    <a:lvl3pPr marL="914400" algn="l" rtl="0" eaLnBrk="0" fontAlgn="base" hangingPunct="0">
      <a:spcBef>
        <a:spcPct val="0"/>
      </a:spcBef>
      <a:spcAft>
        <a:spcPct val="0"/>
      </a:spcAft>
      <a:defRPr sz="2400" kern="1200">
        <a:solidFill>
          <a:schemeClr val="tx1"/>
        </a:solidFill>
        <a:latin typeface="Arial"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Arial"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Arial" pitchFamily="34" charset="0"/>
        <a:ea typeface="+mn-ea"/>
        <a:cs typeface="+mn-cs"/>
      </a:defRPr>
    </a:lvl5pPr>
    <a:lvl6pPr marL="2286000" algn="l" defTabSz="914400" rtl="0" eaLnBrk="1" latinLnBrk="0" hangingPunct="1">
      <a:defRPr sz="2400" kern="1200">
        <a:solidFill>
          <a:schemeClr val="tx1"/>
        </a:solidFill>
        <a:latin typeface="Arial" pitchFamily="34" charset="0"/>
        <a:ea typeface="+mn-ea"/>
        <a:cs typeface="+mn-cs"/>
      </a:defRPr>
    </a:lvl6pPr>
    <a:lvl7pPr marL="2743200" algn="l" defTabSz="914400" rtl="0" eaLnBrk="1" latinLnBrk="0" hangingPunct="1">
      <a:defRPr sz="2400" kern="1200">
        <a:solidFill>
          <a:schemeClr val="tx1"/>
        </a:solidFill>
        <a:latin typeface="Arial" pitchFamily="34" charset="0"/>
        <a:ea typeface="+mn-ea"/>
        <a:cs typeface="+mn-cs"/>
      </a:defRPr>
    </a:lvl7pPr>
    <a:lvl8pPr marL="3200400" algn="l" defTabSz="914400" rtl="0" eaLnBrk="1" latinLnBrk="0" hangingPunct="1">
      <a:defRPr sz="2400" kern="1200">
        <a:solidFill>
          <a:schemeClr val="tx1"/>
        </a:solidFill>
        <a:latin typeface="Arial" pitchFamily="34" charset="0"/>
        <a:ea typeface="+mn-ea"/>
        <a:cs typeface="+mn-cs"/>
      </a:defRPr>
    </a:lvl8pPr>
    <a:lvl9pPr marL="3657600" algn="l" defTabSz="914400" rtl="0" eaLnBrk="1" latinLnBrk="0" hangingPunct="1">
      <a:defRPr sz="2400"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39B0D"/>
    <a:srgbClr val="FFFFCC"/>
    <a:srgbClr val="FF4000"/>
    <a:srgbClr val="BE660E"/>
    <a:srgbClr val="BEA10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476" autoAdjust="0"/>
    <p:restoredTop sz="94660"/>
  </p:normalViewPr>
  <p:slideViewPr>
    <p:cSldViewPr>
      <p:cViewPr>
        <p:scale>
          <a:sx n="90" d="100"/>
          <a:sy n="90" d="100"/>
        </p:scale>
        <p:origin x="-2340" y="-6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p:scale>
          <a:sx n="75" d="100"/>
          <a:sy n="75" d="100"/>
        </p:scale>
        <p:origin x="-258" y="300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3172858" cy="450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790" tIns="46895" rIns="93790" bIns="46895" numCol="1" anchor="t" anchorCtr="0" compatLnSpc="1">
            <a:prstTxWarp prst="textNoShape">
              <a:avLst/>
            </a:prstTxWarp>
          </a:bodyPr>
          <a:lstStyle>
            <a:lvl1pPr>
              <a:defRPr sz="1200">
                <a:latin typeface="Abadi MT Condensed Light" pitchFamily="34" charset="0"/>
              </a:defRPr>
            </a:lvl1pPr>
          </a:lstStyle>
          <a:p>
            <a:pPr>
              <a:defRPr/>
            </a:pPr>
            <a:endParaRPr lang="en-US" altLang="en-US"/>
          </a:p>
        </p:txBody>
      </p:sp>
      <p:sp>
        <p:nvSpPr>
          <p:cNvPr id="102403" name="Rectangle 3"/>
          <p:cNvSpPr>
            <a:spLocks noGrp="1" noChangeArrowheads="1"/>
          </p:cNvSpPr>
          <p:nvPr>
            <p:ph type="dt" sz="quarter" idx="1"/>
          </p:nvPr>
        </p:nvSpPr>
        <p:spPr bwMode="auto">
          <a:xfrm>
            <a:off x="4149122" y="0"/>
            <a:ext cx="3172858" cy="450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790" tIns="46895" rIns="93790" bIns="46895" numCol="1" anchor="t" anchorCtr="0" compatLnSpc="1">
            <a:prstTxWarp prst="textNoShape">
              <a:avLst/>
            </a:prstTxWarp>
          </a:bodyPr>
          <a:lstStyle>
            <a:lvl1pPr algn="r">
              <a:defRPr sz="1200">
                <a:latin typeface="Abadi MT Condensed Light" pitchFamily="34" charset="0"/>
              </a:defRPr>
            </a:lvl1pPr>
          </a:lstStyle>
          <a:p>
            <a:pPr>
              <a:defRPr/>
            </a:pPr>
            <a:endParaRPr lang="en-US" altLang="en-US"/>
          </a:p>
        </p:txBody>
      </p:sp>
      <p:sp>
        <p:nvSpPr>
          <p:cNvPr id="102404" name="Rectangle 4"/>
          <p:cNvSpPr>
            <a:spLocks noGrp="1" noChangeArrowheads="1"/>
          </p:cNvSpPr>
          <p:nvPr>
            <p:ph type="ftr" sz="quarter" idx="2"/>
          </p:nvPr>
        </p:nvSpPr>
        <p:spPr bwMode="auto">
          <a:xfrm>
            <a:off x="0" y="9157106"/>
            <a:ext cx="3172858" cy="450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790" tIns="46895" rIns="93790" bIns="46895" numCol="1" anchor="b" anchorCtr="0" compatLnSpc="1">
            <a:prstTxWarp prst="textNoShape">
              <a:avLst/>
            </a:prstTxWarp>
          </a:bodyPr>
          <a:lstStyle>
            <a:lvl1pPr>
              <a:defRPr sz="1200">
                <a:latin typeface="Abadi MT Condensed Light" pitchFamily="34" charset="0"/>
              </a:defRPr>
            </a:lvl1pPr>
          </a:lstStyle>
          <a:p>
            <a:pPr>
              <a:defRPr/>
            </a:pPr>
            <a:endParaRPr lang="en-US" altLang="en-US"/>
          </a:p>
        </p:txBody>
      </p:sp>
      <p:sp>
        <p:nvSpPr>
          <p:cNvPr id="102405" name="Rectangle 5"/>
          <p:cNvSpPr>
            <a:spLocks noGrp="1" noChangeArrowheads="1"/>
          </p:cNvSpPr>
          <p:nvPr>
            <p:ph type="sldNum" sz="quarter" idx="3"/>
          </p:nvPr>
        </p:nvSpPr>
        <p:spPr bwMode="auto">
          <a:xfrm>
            <a:off x="4149122" y="9157106"/>
            <a:ext cx="3172858" cy="450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790" tIns="46895" rIns="93790" bIns="46895" numCol="1" anchor="b" anchorCtr="0" compatLnSpc="1">
            <a:prstTxWarp prst="textNoShape">
              <a:avLst/>
            </a:prstTxWarp>
          </a:bodyPr>
          <a:lstStyle>
            <a:lvl1pPr algn="r">
              <a:defRPr sz="1200">
                <a:latin typeface="Abadi MT Condensed Light" pitchFamily="34" charset="0"/>
              </a:defRPr>
            </a:lvl1pPr>
          </a:lstStyle>
          <a:p>
            <a:pPr>
              <a:defRPr/>
            </a:pPr>
            <a:fld id="{E228F4C4-0C5D-4FEF-BCC3-2E433390E296}" type="slidenum">
              <a:rPr lang="en-US" altLang="en-US"/>
              <a:pPr>
                <a:defRPr/>
              </a:pPr>
              <a:t>‹#›</a:t>
            </a:fld>
            <a:endParaRPr lang="en-US" altLang="en-US"/>
          </a:p>
        </p:txBody>
      </p:sp>
    </p:spTree>
    <p:extLst>
      <p:ext uri="{BB962C8B-B14F-4D97-AF65-F5344CB8AC3E}">
        <p14:creationId xmlns:p14="http://schemas.microsoft.com/office/powerpoint/2010/main" val="34509623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1" y="1"/>
            <a:ext cx="3169468"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790" tIns="46895" rIns="93790" bIns="46895" numCol="1" anchor="t" anchorCtr="0" compatLnSpc="1">
            <a:prstTxWarp prst="textNoShape">
              <a:avLst/>
            </a:prstTxWarp>
          </a:bodyPr>
          <a:lstStyle>
            <a:lvl1pPr>
              <a:defRPr sz="1200">
                <a:latin typeface="Abadi MT Condensed Light" pitchFamily="34" charset="0"/>
              </a:defRPr>
            </a:lvl1pPr>
          </a:lstStyle>
          <a:p>
            <a:pPr>
              <a:defRPr/>
            </a:pPr>
            <a:endParaRPr lang="en-US" altLang="en-US"/>
          </a:p>
        </p:txBody>
      </p:sp>
      <p:sp>
        <p:nvSpPr>
          <p:cNvPr id="5123" name="Rectangle 3"/>
          <p:cNvSpPr>
            <a:spLocks noGrp="1" noChangeArrowheads="1"/>
          </p:cNvSpPr>
          <p:nvPr>
            <p:ph type="dt" idx="1"/>
          </p:nvPr>
        </p:nvSpPr>
        <p:spPr bwMode="auto">
          <a:xfrm>
            <a:off x="4145732" y="1"/>
            <a:ext cx="3169468"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790" tIns="46895" rIns="93790" bIns="46895" numCol="1" anchor="t" anchorCtr="0" compatLnSpc="1">
            <a:prstTxWarp prst="textNoShape">
              <a:avLst/>
            </a:prstTxWarp>
          </a:bodyPr>
          <a:lstStyle>
            <a:lvl1pPr algn="r">
              <a:defRPr sz="1200">
                <a:latin typeface="Abadi MT Condensed Light" pitchFamily="34" charset="0"/>
              </a:defRPr>
            </a:lvl1pPr>
          </a:lstStyle>
          <a:p>
            <a:pPr>
              <a:defRPr/>
            </a:pPr>
            <a:endParaRPr lang="en-US" altLang="en-US"/>
          </a:p>
        </p:txBody>
      </p:sp>
      <p:sp>
        <p:nvSpPr>
          <p:cNvPr id="50180" name="Rectangle 4"/>
          <p:cNvSpPr>
            <a:spLocks noGrp="1" noRot="1" noChangeAspect="1" noChangeArrowheads="1" noTextEdit="1"/>
          </p:cNvSpPr>
          <p:nvPr>
            <p:ph type="sldImg" idx="2"/>
          </p:nvPr>
        </p:nvSpPr>
        <p:spPr bwMode="auto">
          <a:xfrm>
            <a:off x="1258888" y="720725"/>
            <a:ext cx="4797425" cy="3598863"/>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974571" y="4561353"/>
            <a:ext cx="5366062" cy="4320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790" tIns="46895" rIns="93790" bIns="46895" numCol="1" anchor="t" anchorCtr="0" compatLnSpc="1">
            <a:prstTxWarp prst="textNoShape">
              <a:avLst/>
            </a:prstTxWarp>
          </a:bodyPr>
          <a:lstStyle/>
          <a:p>
            <a:pPr lvl="0"/>
            <a:r>
              <a:rPr lang="en-US" altLang="en-US" noProof="0" smtClean="0"/>
              <a:t>Click to edit Master text styles</a:t>
            </a:r>
          </a:p>
          <a:p>
            <a:pPr lvl="1"/>
            <a:r>
              <a:rPr lang="en-US" altLang="en-US" noProof="0" smtClean="0"/>
              <a:t>Second level</a:t>
            </a:r>
          </a:p>
          <a:p>
            <a:pPr lvl="2"/>
            <a:r>
              <a:rPr lang="en-US" altLang="en-US" noProof="0" smtClean="0"/>
              <a:t>Third level</a:t>
            </a:r>
          </a:p>
          <a:p>
            <a:pPr lvl="3"/>
            <a:r>
              <a:rPr lang="en-US" altLang="en-US" noProof="0" smtClean="0"/>
              <a:t>Fourth level</a:t>
            </a:r>
          </a:p>
          <a:p>
            <a:pPr lvl="4"/>
            <a:r>
              <a:rPr lang="en-US" altLang="en-US" noProof="0" smtClean="0"/>
              <a:t>Fifth level</a:t>
            </a:r>
          </a:p>
        </p:txBody>
      </p:sp>
      <p:sp>
        <p:nvSpPr>
          <p:cNvPr id="5126" name="Rectangle 6"/>
          <p:cNvSpPr>
            <a:spLocks noGrp="1" noChangeArrowheads="1"/>
          </p:cNvSpPr>
          <p:nvPr>
            <p:ph type="ftr" sz="quarter" idx="4"/>
          </p:nvPr>
        </p:nvSpPr>
        <p:spPr bwMode="auto">
          <a:xfrm>
            <a:off x="1" y="9121141"/>
            <a:ext cx="3169468" cy="480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790" tIns="46895" rIns="93790" bIns="46895" numCol="1" anchor="b" anchorCtr="0" compatLnSpc="1">
            <a:prstTxWarp prst="textNoShape">
              <a:avLst/>
            </a:prstTxWarp>
          </a:bodyPr>
          <a:lstStyle>
            <a:lvl1pPr>
              <a:defRPr sz="1200">
                <a:latin typeface="Abadi MT Condensed Light" pitchFamily="34" charset="0"/>
              </a:defRPr>
            </a:lvl1pPr>
          </a:lstStyle>
          <a:p>
            <a:pPr>
              <a:defRPr/>
            </a:pPr>
            <a:endParaRPr lang="en-US" altLang="en-US"/>
          </a:p>
        </p:txBody>
      </p:sp>
      <p:sp>
        <p:nvSpPr>
          <p:cNvPr id="5127" name="Rectangle 7"/>
          <p:cNvSpPr>
            <a:spLocks noGrp="1" noChangeArrowheads="1"/>
          </p:cNvSpPr>
          <p:nvPr>
            <p:ph type="sldNum" sz="quarter" idx="5"/>
          </p:nvPr>
        </p:nvSpPr>
        <p:spPr bwMode="auto">
          <a:xfrm>
            <a:off x="4145732" y="9121141"/>
            <a:ext cx="3169468" cy="480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790" tIns="46895" rIns="93790" bIns="46895" numCol="1" anchor="b" anchorCtr="0" compatLnSpc="1">
            <a:prstTxWarp prst="textNoShape">
              <a:avLst/>
            </a:prstTxWarp>
          </a:bodyPr>
          <a:lstStyle>
            <a:lvl1pPr algn="r">
              <a:defRPr sz="1200">
                <a:latin typeface="Abadi MT Condensed Light" pitchFamily="34" charset="0"/>
              </a:defRPr>
            </a:lvl1pPr>
          </a:lstStyle>
          <a:p>
            <a:pPr>
              <a:defRPr/>
            </a:pPr>
            <a:fld id="{CAC190BD-98B4-47A4-9F2E-AE9115D7765B}" type="slidenum">
              <a:rPr lang="en-US" altLang="en-US"/>
              <a:pPr>
                <a:defRPr/>
              </a:pPr>
              <a:t>‹#›</a:t>
            </a:fld>
            <a:endParaRPr lang="en-US" altLang="en-US"/>
          </a:p>
        </p:txBody>
      </p:sp>
    </p:spTree>
    <p:extLst>
      <p:ext uri="{BB962C8B-B14F-4D97-AF65-F5344CB8AC3E}">
        <p14:creationId xmlns:p14="http://schemas.microsoft.com/office/powerpoint/2010/main" val="305238709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lstStyle/>
          <a:p>
            <a:pPr marL="179198" indent="-179198">
              <a:buFont typeface="Arial" panose="020B0604020202020204" pitchFamily="34" charset="0"/>
              <a:buChar char="•"/>
            </a:pPr>
            <a:r>
              <a:rPr lang="en-US" altLang="en-US" dirty="0">
                <a:latin typeface="Arial" pitchFamily="34" charset="0"/>
                <a:ea typeface="ＭＳ Ｐゴシック" pitchFamily="34" charset="-128"/>
                <a:cs typeface="ヒラギノ角ゴ Pro W3" pitchFamily="-84" charset="-128"/>
              </a:rPr>
              <a:t>The Rotary Foundation is a primary source of funding for Rotary’s humanitarian activities and Rotary’s effort to eradicate polio worldwide. </a:t>
            </a:r>
          </a:p>
          <a:p>
            <a:endParaRPr lang="en-US" altLang="en-US" dirty="0">
              <a:latin typeface="Arial" pitchFamily="34" charset="0"/>
              <a:ea typeface="ＭＳ Ｐゴシック" pitchFamily="34" charset="-128"/>
              <a:cs typeface="ヒラギノ角ゴ Pro W3" pitchFamily="-84" charset="-128"/>
            </a:endParaRPr>
          </a:p>
          <a:p>
            <a:pPr marL="179198" indent="-179198">
              <a:buFont typeface="Arial" panose="020B0604020202020204" pitchFamily="34" charset="0"/>
              <a:buChar char="•"/>
            </a:pPr>
            <a:r>
              <a:rPr lang="en-US" altLang="en-US" dirty="0">
                <a:latin typeface="Arial" pitchFamily="34" charset="0"/>
                <a:ea typeface="ＭＳ Ｐゴシック" pitchFamily="34" charset="-128"/>
                <a:cs typeface="ヒラギノ角ゴ Pro W3" pitchFamily="-84" charset="-128"/>
              </a:rPr>
              <a:t>Our Foundation is able to achieve its mission through the generous contributions and active participation of Rotarians and friends of Rotary.</a:t>
            </a:r>
          </a:p>
          <a:p>
            <a:endParaRPr lang="en-US" dirty="0"/>
          </a:p>
        </p:txBody>
      </p:sp>
      <p:sp>
        <p:nvSpPr>
          <p:cNvPr id="4" name="Slide Number Placeholder 3"/>
          <p:cNvSpPr>
            <a:spLocks noGrp="1"/>
          </p:cNvSpPr>
          <p:nvPr>
            <p:ph type="sldNum" sz="quarter" idx="10"/>
          </p:nvPr>
        </p:nvSpPr>
        <p:spPr/>
        <p:txBody>
          <a:bodyPr/>
          <a:lstStyle/>
          <a:p>
            <a:fld id="{8BAB0936-A299-40F2-A345-9E79BAA43F3C}" type="slidenum">
              <a:rPr lang="en-US" smtClean="0"/>
              <a:t>2</a:t>
            </a:fld>
            <a:endParaRPr lang="en-US" dirty="0"/>
          </a:p>
        </p:txBody>
      </p:sp>
    </p:spTree>
    <p:extLst>
      <p:ext uri="{BB962C8B-B14F-4D97-AF65-F5344CB8AC3E}">
        <p14:creationId xmlns:p14="http://schemas.microsoft.com/office/powerpoint/2010/main" val="28339243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lstStyle/>
          <a:p>
            <a:pPr marL="179198" indent="-179198">
              <a:buFont typeface="Arial" panose="020B0604020202020204" pitchFamily="34" charset="0"/>
              <a:buChar char="•"/>
            </a:pPr>
            <a:r>
              <a:rPr lang="en-US" altLang="en-US" dirty="0">
                <a:latin typeface="Arial" pitchFamily="34" charset="0"/>
                <a:ea typeface="ＭＳ Ｐゴシック" pitchFamily="34" charset="-128"/>
                <a:cs typeface="ヒラギノ角ゴ Pro W3" pitchFamily="-84" charset="-128"/>
              </a:rPr>
              <a:t>The Rotary Foundation is a primary source of funding for Rotary’s humanitarian activities and Rotary’s effort to eradicate polio worldwide. </a:t>
            </a:r>
          </a:p>
          <a:p>
            <a:endParaRPr lang="en-US" altLang="en-US" dirty="0">
              <a:latin typeface="Arial" pitchFamily="34" charset="0"/>
              <a:ea typeface="ＭＳ Ｐゴシック" pitchFamily="34" charset="-128"/>
              <a:cs typeface="ヒラギノ角ゴ Pro W3" pitchFamily="-84" charset="-128"/>
            </a:endParaRPr>
          </a:p>
          <a:p>
            <a:pPr marL="179198" indent="-179198">
              <a:buFont typeface="Arial" panose="020B0604020202020204" pitchFamily="34" charset="0"/>
              <a:buChar char="•"/>
            </a:pPr>
            <a:r>
              <a:rPr lang="en-US" altLang="en-US" dirty="0">
                <a:latin typeface="Arial" pitchFamily="34" charset="0"/>
                <a:ea typeface="ＭＳ Ｐゴシック" pitchFamily="34" charset="-128"/>
                <a:cs typeface="ヒラギノ角ゴ Pro W3" pitchFamily="-84" charset="-128"/>
              </a:rPr>
              <a:t>Our Foundation is able to achieve its mission through the generous contributions and active participation of Rotarians and friends of Rotary.</a:t>
            </a:r>
          </a:p>
          <a:p>
            <a:endParaRPr lang="en-US" dirty="0"/>
          </a:p>
        </p:txBody>
      </p:sp>
      <p:sp>
        <p:nvSpPr>
          <p:cNvPr id="4" name="Slide Number Placeholder 3"/>
          <p:cNvSpPr>
            <a:spLocks noGrp="1"/>
          </p:cNvSpPr>
          <p:nvPr>
            <p:ph type="sldNum" sz="quarter" idx="10"/>
          </p:nvPr>
        </p:nvSpPr>
        <p:spPr/>
        <p:txBody>
          <a:bodyPr/>
          <a:lstStyle/>
          <a:p>
            <a:fld id="{8BAB0936-A299-40F2-A345-9E79BAA43F3C}" type="slidenum">
              <a:rPr lang="en-US" smtClean="0"/>
              <a:t>7</a:t>
            </a:fld>
            <a:endParaRPr lang="en-US" dirty="0"/>
          </a:p>
        </p:txBody>
      </p:sp>
    </p:spTree>
    <p:extLst>
      <p:ext uri="{BB962C8B-B14F-4D97-AF65-F5344CB8AC3E}">
        <p14:creationId xmlns:p14="http://schemas.microsoft.com/office/powerpoint/2010/main" val="28339243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xfrm>
            <a:off x="1258888" y="720725"/>
            <a:ext cx="4797425" cy="3598863"/>
          </a:xfrm>
          <a:ln/>
        </p:spPr>
      </p:sp>
      <p:sp>
        <p:nvSpPr>
          <p:cNvPr id="3481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ea typeface="ヒラギノ角ゴ Pro W3" pitchFamily="-84" charset="-128"/>
            </a:endParaRPr>
          </a:p>
        </p:txBody>
      </p:sp>
      <p:sp>
        <p:nvSpPr>
          <p:cNvPr id="3482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812">
              <a:spcBef>
                <a:spcPct val="30000"/>
              </a:spcBef>
              <a:defRPr kumimoji="1" sz="1200">
                <a:solidFill>
                  <a:schemeClr val="tx1"/>
                </a:solidFill>
                <a:latin typeface="Times New Roman" pitchFamily="18" charset="0"/>
              </a:defRPr>
            </a:lvl1pPr>
            <a:lvl2pPr marL="762044" indent="-293094" defTabSz="955812">
              <a:spcBef>
                <a:spcPct val="30000"/>
              </a:spcBef>
              <a:defRPr kumimoji="1" sz="1200">
                <a:solidFill>
                  <a:schemeClr val="tx1"/>
                </a:solidFill>
                <a:latin typeface="Times New Roman" pitchFamily="18" charset="0"/>
              </a:defRPr>
            </a:lvl2pPr>
            <a:lvl3pPr marL="1172375" indent="-234475" defTabSz="955812">
              <a:spcBef>
                <a:spcPct val="30000"/>
              </a:spcBef>
              <a:defRPr kumimoji="1" sz="1200">
                <a:solidFill>
                  <a:schemeClr val="tx1"/>
                </a:solidFill>
                <a:latin typeface="Times New Roman" pitchFamily="18" charset="0"/>
              </a:defRPr>
            </a:lvl3pPr>
            <a:lvl4pPr marL="1641325" indent="-234475" defTabSz="955812">
              <a:spcBef>
                <a:spcPct val="30000"/>
              </a:spcBef>
              <a:defRPr kumimoji="1" sz="1200">
                <a:solidFill>
                  <a:schemeClr val="tx1"/>
                </a:solidFill>
                <a:latin typeface="Times New Roman" pitchFamily="18" charset="0"/>
              </a:defRPr>
            </a:lvl4pPr>
            <a:lvl5pPr marL="2110275" indent="-234475" defTabSz="955812">
              <a:spcBef>
                <a:spcPct val="30000"/>
              </a:spcBef>
              <a:defRPr kumimoji="1" sz="1200">
                <a:solidFill>
                  <a:schemeClr val="tx1"/>
                </a:solidFill>
                <a:latin typeface="Times New Roman" pitchFamily="18" charset="0"/>
              </a:defRPr>
            </a:lvl5pPr>
            <a:lvl6pPr marL="2579225" indent="-234475" defTabSz="955812" eaLnBrk="0" fontAlgn="base" hangingPunct="0">
              <a:spcBef>
                <a:spcPct val="30000"/>
              </a:spcBef>
              <a:spcAft>
                <a:spcPct val="0"/>
              </a:spcAft>
              <a:defRPr kumimoji="1" sz="1200">
                <a:solidFill>
                  <a:schemeClr val="tx1"/>
                </a:solidFill>
                <a:latin typeface="Times New Roman" pitchFamily="18" charset="0"/>
              </a:defRPr>
            </a:lvl6pPr>
            <a:lvl7pPr marL="3048175" indent="-234475" defTabSz="955812" eaLnBrk="0" fontAlgn="base" hangingPunct="0">
              <a:spcBef>
                <a:spcPct val="30000"/>
              </a:spcBef>
              <a:spcAft>
                <a:spcPct val="0"/>
              </a:spcAft>
              <a:defRPr kumimoji="1" sz="1200">
                <a:solidFill>
                  <a:schemeClr val="tx1"/>
                </a:solidFill>
                <a:latin typeface="Times New Roman" pitchFamily="18" charset="0"/>
              </a:defRPr>
            </a:lvl7pPr>
            <a:lvl8pPr marL="3517125" indent="-234475" defTabSz="955812" eaLnBrk="0" fontAlgn="base" hangingPunct="0">
              <a:spcBef>
                <a:spcPct val="30000"/>
              </a:spcBef>
              <a:spcAft>
                <a:spcPct val="0"/>
              </a:spcAft>
              <a:defRPr kumimoji="1" sz="1200">
                <a:solidFill>
                  <a:schemeClr val="tx1"/>
                </a:solidFill>
                <a:latin typeface="Times New Roman" pitchFamily="18" charset="0"/>
              </a:defRPr>
            </a:lvl8pPr>
            <a:lvl9pPr marL="3986075" indent="-234475" defTabSz="955812" eaLnBrk="0" fontAlgn="base" hangingPunct="0">
              <a:spcBef>
                <a:spcPct val="30000"/>
              </a:spcBef>
              <a:spcAft>
                <a:spcPct val="0"/>
              </a:spcAft>
              <a:defRPr kumimoji="1" sz="1200">
                <a:solidFill>
                  <a:schemeClr val="tx1"/>
                </a:solidFill>
                <a:latin typeface="Times New Roman" pitchFamily="18" charset="0"/>
              </a:defRPr>
            </a:lvl9pPr>
          </a:lstStyle>
          <a:p>
            <a:pPr>
              <a:spcBef>
                <a:spcPct val="0"/>
              </a:spcBef>
            </a:pPr>
            <a:fld id="{99F53057-772C-4285-87CE-7F593E917617}" type="slidenum">
              <a:rPr kumimoji="0" lang="en-US" altLang="en-US" smtClean="0">
                <a:latin typeface="Arial" pitchFamily="34" charset="0"/>
                <a:ea typeface="ヒラギノ角ゴ Pro W3" pitchFamily="-84" charset="-128"/>
              </a:rPr>
              <a:pPr>
                <a:spcBef>
                  <a:spcPct val="0"/>
                </a:spcBef>
              </a:pPr>
              <a:t>9</a:t>
            </a:fld>
            <a:endParaRPr kumimoji="0" lang="en-US" altLang="en-US" smtClean="0">
              <a:latin typeface="Arial" pitchFamily="34" charset="0"/>
              <a:ea typeface="ヒラギノ角ゴ Pro W3" pitchFamily="-8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F95CB817-4FC8-42A5-B38D-27235ACC463F}" type="slidenum">
              <a:rPr lang="en-US" altLang="en-US"/>
              <a:pPr>
                <a:defRPr/>
              </a:pPr>
              <a:t>‹#›</a:t>
            </a:fld>
            <a:endParaRPr lang="en-US" altLang="en-US"/>
          </a:p>
        </p:txBody>
      </p:sp>
    </p:spTree>
    <p:extLst>
      <p:ext uri="{BB962C8B-B14F-4D97-AF65-F5344CB8AC3E}">
        <p14:creationId xmlns:p14="http://schemas.microsoft.com/office/powerpoint/2010/main" val="639883957"/>
      </p:ext>
    </p:extLst>
  </p:cSld>
  <p:clrMapOvr>
    <a:masterClrMapping/>
  </p:clrMapOvr>
  <mc:AlternateContent xmlns:mc="http://schemas.openxmlformats.org/markup-compatibility/2006" xmlns:p14="http://schemas.microsoft.com/office/powerpoint/2010/main">
    <mc:Choice Requires="p14">
      <p:transition spd="slow" p14:dur="1250" advClick="0" advTm="3000">
        <p:fade/>
      </p:transition>
    </mc:Choice>
    <mc:Fallback xmlns="">
      <p:transition spd="slow" advClick="0" advTm="3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6844CFD8-B9D7-452E-ACE3-B415AE62EAFB}" type="slidenum">
              <a:rPr lang="en-US" altLang="en-US"/>
              <a:pPr>
                <a:defRPr/>
              </a:pPr>
              <a:t>‹#›</a:t>
            </a:fld>
            <a:endParaRPr lang="en-US" altLang="en-US"/>
          </a:p>
        </p:txBody>
      </p:sp>
    </p:spTree>
    <p:extLst>
      <p:ext uri="{BB962C8B-B14F-4D97-AF65-F5344CB8AC3E}">
        <p14:creationId xmlns:p14="http://schemas.microsoft.com/office/powerpoint/2010/main" val="693861138"/>
      </p:ext>
    </p:extLst>
  </p:cSld>
  <p:clrMapOvr>
    <a:masterClrMapping/>
  </p:clrMapOvr>
  <mc:AlternateContent xmlns:mc="http://schemas.openxmlformats.org/markup-compatibility/2006" xmlns:p14="http://schemas.microsoft.com/office/powerpoint/2010/main">
    <mc:Choice Requires="p14">
      <p:transition spd="slow" p14:dur="1250" advClick="0" advTm="3000">
        <p:fade/>
      </p:transition>
    </mc:Choice>
    <mc:Fallback xmlns="">
      <p:transition spd="slow" advClick="0" advTm="3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2EA3D1A6-524E-4BC9-9C9E-F9E54377186F}" type="slidenum">
              <a:rPr lang="en-US" altLang="en-US"/>
              <a:pPr>
                <a:defRPr/>
              </a:pPr>
              <a:t>‹#›</a:t>
            </a:fld>
            <a:endParaRPr lang="en-US" altLang="en-US"/>
          </a:p>
        </p:txBody>
      </p:sp>
    </p:spTree>
    <p:extLst>
      <p:ext uri="{BB962C8B-B14F-4D97-AF65-F5344CB8AC3E}">
        <p14:creationId xmlns:p14="http://schemas.microsoft.com/office/powerpoint/2010/main" val="1408420057"/>
      </p:ext>
    </p:extLst>
  </p:cSld>
  <p:clrMapOvr>
    <a:masterClrMapping/>
  </p:clrMapOvr>
  <mc:AlternateContent xmlns:mc="http://schemas.openxmlformats.org/markup-compatibility/2006" xmlns:p14="http://schemas.microsoft.com/office/powerpoint/2010/main">
    <mc:Choice Requires="p14">
      <p:transition spd="slow" p14:dur="1250" advClick="0" advTm="3000">
        <p:fade/>
      </p:transition>
    </mc:Choice>
    <mc:Fallback xmlns="">
      <p:transition spd="slow" advClick="0" advTm="3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892973" y="2268143"/>
            <a:ext cx="7358063" cy="2321719"/>
          </a:xfrm>
          <a:prstGeom prst="rect">
            <a:avLst/>
          </a:prstGeom>
        </p:spPr>
        <p:txBody>
          <a:bodyPr/>
          <a:lstStyle/>
          <a:p>
            <a:r>
              <a:t>Title Text</a:t>
            </a:r>
          </a:p>
        </p:txBody>
      </p:sp>
      <p:sp>
        <p:nvSpPr>
          <p:cNvPr id="3" name="Slide Number"/>
          <p:cNvSpPr txBox="1">
            <a:spLocks noGrp="1"/>
          </p:cNvSpPr>
          <p:nvPr>
            <p:ph type="sldNum" sz="quarter" idx="10"/>
          </p:nvPr>
        </p:nvSpPr>
        <p:spPr/>
        <p:txBody>
          <a:bodyPr/>
          <a:lstStyle>
            <a:lvl1pPr>
              <a:defRPr/>
            </a:lvl1pPr>
          </a:lstStyle>
          <a:p>
            <a:pPr>
              <a:defRPr/>
            </a:pPr>
            <a:fld id="{0893C299-2801-4120-AEDD-4FD94A6DB012}" type="slidenum">
              <a:rPr/>
              <a:pPr>
                <a:defRPr/>
              </a:pPr>
              <a:t>‹#›</a:t>
            </a:fld>
            <a:endParaRPr/>
          </a:p>
        </p:txBody>
      </p:sp>
    </p:spTree>
    <p:extLst>
      <p:ext uri="{BB962C8B-B14F-4D97-AF65-F5344CB8AC3E}">
        <p14:creationId xmlns:p14="http://schemas.microsoft.com/office/powerpoint/2010/main" val="1496846775"/>
      </p:ext>
    </p:extLst>
  </p:cSld>
  <p:clrMapOvr>
    <a:masterClrMapping/>
  </p:clrMapOvr>
  <mc:AlternateContent xmlns:mc="http://schemas.openxmlformats.org/markup-compatibility/2006" xmlns:p14="http://schemas.microsoft.com/office/powerpoint/2010/main">
    <mc:Choice Requires="p14">
      <p:transition spd="slow" p14:dur="1250" advClick="0" advTm="3000">
        <p:fade/>
      </p:transition>
    </mc:Choice>
    <mc:Fallback xmlns="">
      <p:transition spd="slow" advClick="0" advTm="3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68625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6F6664FA-0D87-4B18-A22D-C7C4C8888789}" type="slidenum">
              <a:rPr lang="en-US" altLang="en-US"/>
              <a:pPr>
                <a:defRPr/>
              </a:pPr>
              <a:t>‹#›</a:t>
            </a:fld>
            <a:endParaRPr lang="en-US" altLang="en-US"/>
          </a:p>
        </p:txBody>
      </p:sp>
    </p:spTree>
    <p:extLst>
      <p:ext uri="{BB962C8B-B14F-4D97-AF65-F5344CB8AC3E}">
        <p14:creationId xmlns:p14="http://schemas.microsoft.com/office/powerpoint/2010/main" val="4042241498"/>
      </p:ext>
    </p:extLst>
  </p:cSld>
  <p:clrMapOvr>
    <a:masterClrMapping/>
  </p:clrMapOvr>
  <mc:AlternateContent xmlns:mc="http://schemas.openxmlformats.org/markup-compatibility/2006" xmlns:p14="http://schemas.microsoft.com/office/powerpoint/2010/main">
    <mc:Choice Requires="p14">
      <p:transition spd="slow" p14:dur="1250" advClick="0" advTm="3000">
        <p:fade/>
      </p:transition>
    </mc:Choice>
    <mc:Fallback xmlns="">
      <p:transition spd="slow" advClick="0" advTm="3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0519D3D8-2374-48D3-B191-725EC01CBE82}" type="slidenum">
              <a:rPr lang="en-US" altLang="en-US"/>
              <a:pPr>
                <a:defRPr/>
              </a:pPr>
              <a:t>‹#›</a:t>
            </a:fld>
            <a:endParaRPr lang="en-US" altLang="en-US"/>
          </a:p>
        </p:txBody>
      </p:sp>
    </p:spTree>
    <p:extLst>
      <p:ext uri="{BB962C8B-B14F-4D97-AF65-F5344CB8AC3E}">
        <p14:creationId xmlns:p14="http://schemas.microsoft.com/office/powerpoint/2010/main" val="296841061"/>
      </p:ext>
    </p:extLst>
  </p:cSld>
  <p:clrMapOvr>
    <a:masterClrMapping/>
  </p:clrMapOvr>
  <mc:AlternateContent xmlns:mc="http://schemas.openxmlformats.org/markup-compatibility/2006" xmlns:p14="http://schemas.microsoft.com/office/powerpoint/2010/main">
    <mc:Choice Requires="p14">
      <p:transition spd="slow" p14:dur="1250" advClick="0" advTm="3000">
        <p:fade/>
      </p:transition>
    </mc:Choice>
    <mc:Fallback xmlns="">
      <p:transition spd="slow" advClick="0" advTm="3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a:lvl1pPr>
          </a:lstStyle>
          <a:p>
            <a:pPr>
              <a:defRPr/>
            </a:pPr>
            <a:fld id="{CCA1A99C-84B2-4371-ADDB-B7ED5DB4FF18}" type="slidenum">
              <a:rPr lang="en-US" altLang="en-US"/>
              <a:pPr>
                <a:defRPr/>
              </a:pPr>
              <a:t>‹#›</a:t>
            </a:fld>
            <a:endParaRPr lang="en-US" altLang="en-US"/>
          </a:p>
        </p:txBody>
      </p:sp>
    </p:spTree>
    <p:extLst>
      <p:ext uri="{BB962C8B-B14F-4D97-AF65-F5344CB8AC3E}">
        <p14:creationId xmlns:p14="http://schemas.microsoft.com/office/powerpoint/2010/main" val="46026975"/>
      </p:ext>
    </p:extLst>
  </p:cSld>
  <p:clrMapOvr>
    <a:masterClrMapping/>
  </p:clrMapOvr>
  <mc:AlternateContent xmlns:mc="http://schemas.openxmlformats.org/markup-compatibility/2006" xmlns:p14="http://schemas.microsoft.com/office/powerpoint/2010/main">
    <mc:Choice Requires="p14">
      <p:transition spd="slow" p14:dur="1250" advClick="0" advTm="3000">
        <p:fade/>
      </p:transition>
    </mc:Choice>
    <mc:Fallback xmlns="">
      <p:transition spd="slow" advClick="0" advTm="3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ltLang="en-US"/>
          </a:p>
        </p:txBody>
      </p:sp>
      <p:sp>
        <p:nvSpPr>
          <p:cNvPr id="9" name="Slide Number Placeholder 5"/>
          <p:cNvSpPr>
            <a:spLocks noGrp="1"/>
          </p:cNvSpPr>
          <p:nvPr>
            <p:ph type="sldNum" sz="quarter" idx="12"/>
          </p:nvPr>
        </p:nvSpPr>
        <p:spPr/>
        <p:txBody>
          <a:bodyPr/>
          <a:lstStyle>
            <a:lvl1pPr>
              <a:defRPr/>
            </a:lvl1pPr>
          </a:lstStyle>
          <a:p>
            <a:pPr>
              <a:defRPr/>
            </a:pPr>
            <a:fld id="{48BE3A57-E28D-4787-9F13-240C0AB18427}" type="slidenum">
              <a:rPr lang="en-US" altLang="en-US"/>
              <a:pPr>
                <a:defRPr/>
              </a:pPr>
              <a:t>‹#›</a:t>
            </a:fld>
            <a:endParaRPr lang="en-US" altLang="en-US"/>
          </a:p>
        </p:txBody>
      </p:sp>
    </p:spTree>
    <p:extLst>
      <p:ext uri="{BB962C8B-B14F-4D97-AF65-F5344CB8AC3E}">
        <p14:creationId xmlns:p14="http://schemas.microsoft.com/office/powerpoint/2010/main" val="196353476"/>
      </p:ext>
    </p:extLst>
  </p:cSld>
  <p:clrMapOvr>
    <a:masterClrMapping/>
  </p:clrMapOvr>
  <mc:AlternateContent xmlns:mc="http://schemas.openxmlformats.org/markup-compatibility/2006" xmlns:p14="http://schemas.microsoft.com/office/powerpoint/2010/main">
    <mc:Choice Requires="p14">
      <p:transition spd="slow" p14:dur="1250" advClick="0" advTm="3000">
        <p:fade/>
      </p:transition>
    </mc:Choice>
    <mc:Fallback xmlns="">
      <p:transition spd="slow" advClick="0" advTm="3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ltLang="en-US"/>
          </a:p>
        </p:txBody>
      </p:sp>
      <p:sp>
        <p:nvSpPr>
          <p:cNvPr id="5" name="Slide Number Placeholder 5"/>
          <p:cNvSpPr>
            <a:spLocks noGrp="1"/>
          </p:cNvSpPr>
          <p:nvPr>
            <p:ph type="sldNum" sz="quarter" idx="12"/>
          </p:nvPr>
        </p:nvSpPr>
        <p:spPr/>
        <p:txBody>
          <a:bodyPr/>
          <a:lstStyle>
            <a:lvl1pPr>
              <a:defRPr/>
            </a:lvl1pPr>
          </a:lstStyle>
          <a:p>
            <a:pPr>
              <a:defRPr/>
            </a:pPr>
            <a:fld id="{C2571FCD-9069-40B2-911D-03B27182D5F2}" type="slidenum">
              <a:rPr lang="en-US" altLang="en-US"/>
              <a:pPr>
                <a:defRPr/>
              </a:pPr>
              <a:t>‹#›</a:t>
            </a:fld>
            <a:endParaRPr lang="en-US" altLang="en-US"/>
          </a:p>
        </p:txBody>
      </p:sp>
    </p:spTree>
    <p:extLst>
      <p:ext uri="{BB962C8B-B14F-4D97-AF65-F5344CB8AC3E}">
        <p14:creationId xmlns:p14="http://schemas.microsoft.com/office/powerpoint/2010/main" val="3245584247"/>
      </p:ext>
    </p:extLst>
  </p:cSld>
  <p:clrMapOvr>
    <a:masterClrMapping/>
  </p:clrMapOvr>
  <mc:AlternateContent xmlns:mc="http://schemas.openxmlformats.org/markup-compatibility/2006" xmlns:p14="http://schemas.microsoft.com/office/powerpoint/2010/main">
    <mc:Choice Requires="p14">
      <p:transition spd="slow" p14:dur="1250" advClick="0" advTm="3000">
        <p:fade/>
      </p:transition>
    </mc:Choice>
    <mc:Fallback xmlns="">
      <p:transition spd="slow" advClick="0" advTm="3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ltLang="en-US"/>
          </a:p>
        </p:txBody>
      </p:sp>
      <p:sp>
        <p:nvSpPr>
          <p:cNvPr id="4" name="Slide Number Placeholder 5"/>
          <p:cNvSpPr>
            <a:spLocks noGrp="1"/>
          </p:cNvSpPr>
          <p:nvPr>
            <p:ph type="sldNum" sz="quarter" idx="12"/>
          </p:nvPr>
        </p:nvSpPr>
        <p:spPr/>
        <p:txBody>
          <a:bodyPr/>
          <a:lstStyle>
            <a:lvl1pPr>
              <a:defRPr/>
            </a:lvl1pPr>
          </a:lstStyle>
          <a:p>
            <a:pPr>
              <a:defRPr/>
            </a:pPr>
            <a:fld id="{6E080193-F10E-4223-A6BA-BBE02F8B7D62}" type="slidenum">
              <a:rPr lang="en-US" altLang="en-US"/>
              <a:pPr>
                <a:defRPr/>
              </a:pPr>
              <a:t>‹#›</a:t>
            </a:fld>
            <a:endParaRPr lang="en-US" altLang="en-US"/>
          </a:p>
        </p:txBody>
      </p:sp>
    </p:spTree>
    <p:extLst>
      <p:ext uri="{BB962C8B-B14F-4D97-AF65-F5344CB8AC3E}">
        <p14:creationId xmlns:p14="http://schemas.microsoft.com/office/powerpoint/2010/main" val="1677814932"/>
      </p:ext>
    </p:extLst>
  </p:cSld>
  <p:clrMapOvr>
    <a:masterClrMapping/>
  </p:clrMapOvr>
  <mc:AlternateContent xmlns:mc="http://schemas.openxmlformats.org/markup-compatibility/2006" xmlns:p14="http://schemas.microsoft.com/office/powerpoint/2010/main">
    <mc:Choice Requires="p14">
      <p:transition spd="slow" p14:dur="1250" advClick="0" advTm="3000">
        <p:fade/>
      </p:transition>
    </mc:Choice>
    <mc:Fallback xmlns="">
      <p:transition spd="slow" advClick="0" advTm="3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a:lvl1pPr>
          </a:lstStyle>
          <a:p>
            <a:pPr>
              <a:defRPr/>
            </a:pPr>
            <a:fld id="{FD6DA67C-3ED2-44EC-91EE-A6575F2273FA}" type="slidenum">
              <a:rPr lang="en-US" altLang="en-US"/>
              <a:pPr>
                <a:defRPr/>
              </a:pPr>
              <a:t>‹#›</a:t>
            </a:fld>
            <a:endParaRPr lang="en-US" altLang="en-US"/>
          </a:p>
        </p:txBody>
      </p:sp>
    </p:spTree>
    <p:extLst>
      <p:ext uri="{BB962C8B-B14F-4D97-AF65-F5344CB8AC3E}">
        <p14:creationId xmlns:p14="http://schemas.microsoft.com/office/powerpoint/2010/main" val="439885467"/>
      </p:ext>
    </p:extLst>
  </p:cSld>
  <p:clrMapOvr>
    <a:masterClrMapping/>
  </p:clrMapOvr>
  <mc:AlternateContent xmlns:mc="http://schemas.openxmlformats.org/markup-compatibility/2006" xmlns:p14="http://schemas.microsoft.com/office/powerpoint/2010/main">
    <mc:Choice Requires="p14">
      <p:transition spd="slow" p14:dur="1250" advClick="0" advTm="3000">
        <p:fade/>
      </p:transition>
    </mc:Choice>
    <mc:Fallback xmlns="">
      <p:transition spd="slow" advClick="0" advTm="3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a:lvl1pPr>
          </a:lstStyle>
          <a:p>
            <a:pPr>
              <a:defRPr/>
            </a:pPr>
            <a:fld id="{758D303E-EB32-4496-8926-4AE23AF01B9C}" type="slidenum">
              <a:rPr lang="en-US" altLang="en-US"/>
              <a:pPr>
                <a:defRPr/>
              </a:pPr>
              <a:t>‹#›</a:t>
            </a:fld>
            <a:endParaRPr lang="en-US" altLang="en-US"/>
          </a:p>
        </p:txBody>
      </p:sp>
    </p:spTree>
    <p:extLst>
      <p:ext uri="{BB962C8B-B14F-4D97-AF65-F5344CB8AC3E}">
        <p14:creationId xmlns:p14="http://schemas.microsoft.com/office/powerpoint/2010/main" val="1808695453"/>
      </p:ext>
    </p:extLst>
  </p:cSld>
  <p:clrMapOvr>
    <a:masterClrMapping/>
  </p:clrMapOvr>
  <mc:AlternateContent xmlns:mc="http://schemas.openxmlformats.org/markup-compatibility/2006" xmlns:p14="http://schemas.microsoft.com/office/powerpoint/2010/main">
    <mc:Choice Requires="p14">
      <p:transition spd="slow" p14:dur="1250" advClick="0" advTm="3000">
        <p:fade/>
      </p:transition>
    </mc:Choice>
    <mc:Fallback xmlns="">
      <p:transition spd="slow" advClick="0" advTm="3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9"/>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1"/>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lt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lt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BEFEC27C-E2D9-4E4E-BBF2-85B1A60DA3A6}"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4" r:id="rId13"/>
  </p:sldLayoutIdLst>
  <mc:AlternateContent xmlns:mc="http://schemas.openxmlformats.org/markup-compatibility/2006" xmlns:p14="http://schemas.microsoft.com/office/powerpoint/2010/main">
    <mc:Choice Requires="p14">
      <p:transition spd="slow" p14:dur="1250" advClick="0" advTm="3000">
        <p:fade/>
      </p:transition>
    </mc:Choice>
    <mc:Fallback xmlns="">
      <p:transition spd="slow" advClick="0" advTm="3000">
        <p:fade/>
      </p:transition>
    </mc:Fallback>
  </mc:AlternateConten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emf"/><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3.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tags" Target="../tags/tag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033026" y="1219198"/>
            <a:ext cx="5181600" cy="1905002"/>
          </a:xfrm>
          <a:prstGeom prst="rect">
            <a:avLst/>
          </a:prstGeom>
          <a:solidFill>
            <a:schemeClr val="tx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85800" y="3048000"/>
            <a:ext cx="7696200" cy="1752601"/>
          </a:xfrm>
        </p:spPr>
        <p:txBody>
          <a:bodyPr/>
          <a:lstStyle/>
          <a:p>
            <a:r>
              <a:rPr lang="en-US" sz="6000" dirty="0" smtClean="0"/>
              <a:t/>
            </a:r>
            <a:br>
              <a:rPr lang="en-US" sz="6000" dirty="0" smtClean="0"/>
            </a:br>
            <a:r>
              <a:rPr lang="en-US" sz="6000" dirty="0"/>
              <a:t/>
            </a:r>
            <a:br>
              <a:rPr lang="en-US" sz="6000" dirty="0"/>
            </a:b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0" y="1253061"/>
            <a:ext cx="4852426" cy="1828804"/>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29400" y="5791200"/>
            <a:ext cx="2057400" cy="803885"/>
          </a:xfrm>
          <a:prstGeom prst="rect">
            <a:avLst/>
          </a:prstGeom>
        </p:spPr>
      </p:pic>
    </p:spTree>
    <p:extLst>
      <p:ext uri="{BB962C8B-B14F-4D97-AF65-F5344CB8AC3E}">
        <p14:creationId xmlns:p14="http://schemas.microsoft.com/office/powerpoint/2010/main" val="1179049553"/>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76400" y="2771241"/>
            <a:ext cx="6019800" cy="385816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http://www.rotaryportaugusta.org.au/images/image_2012-05-01_044603_EREY-EN-c.jpg"/>
          <p:cNvPicPr>
            <a:picLocks noChangeAspect="1" noChangeArrowheads="1"/>
          </p:cNvPicPr>
          <p:nvPr/>
        </p:nvPicPr>
        <p:blipFill>
          <a:blip r:embed="rId2"/>
          <a:srcRect/>
          <a:stretch>
            <a:fillRect/>
          </a:stretch>
        </p:blipFill>
        <p:spPr bwMode="auto">
          <a:xfrm>
            <a:off x="1883004" y="2992797"/>
            <a:ext cx="5638800" cy="3484203"/>
          </a:xfrm>
          <a:prstGeom prst="rect">
            <a:avLst/>
          </a:prstGeom>
          <a:noFill/>
        </p:spPr>
      </p:pic>
      <p:grpSp>
        <p:nvGrpSpPr>
          <p:cNvPr id="7" name="Group 6"/>
          <p:cNvGrpSpPr/>
          <p:nvPr/>
        </p:nvGrpSpPr>
        <p:grpSpPr>
          <a:xfrm>
            <a:off x="2740024" y="287868"/>
            <a:ext cx="3763585" cy="932688"/>
            <a:chOff x="2740024" y="287868"/>
            <a:chExt cx="3763585" cy="932688"/>
          </a:xfrm>
        </p:grpSpPr>
        <p:sp>
          <p:nvSpPr>
            <p:cNvPr id="5" name="Rectangle 4"/>
            <p:cNvSpPr/>
            <p:nvPr/>
          </p:nvSpPr>
          <p:spPr>
            <a:xfrm>
              <a:off x="5105400" y="287868"/>
              <a:ext cx="1398209" cy="93268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42601"/>
            <a:stretch/>
          </p:blipFill>
          <p:spPr bwMode="auto">
            <a:xfrm>
              <a:off x="2740024" y="304802"/>
              <a:ext cx="2389337" cy="914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22508" y="338293"/>
              <a:ext cx="963991" cy="847415"/>
            </a:xfrm>
            <a:prstGeom prst="rect">
              <a:avLst/>
            </a:prstGeom>
          </p:spPr>
        </p:pic>
      </p:grpSp>
    </p:spTree>
    <p:extLst>
      <p:ext uri="{BB962C8B-B14F-4D97-AF65-F5344CB8AC3E}">
        <p14:creationId xmlns:p14="http://schemas.microsoft.com/office/powerpoint/2010/main" val="2127964476"/>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41762" y="1150569"/>
            <a:ext cx="5919184" cy="138499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err="1" smtClean="0">
                <a:ln>
                  <a:noFill/>
                </a:ln>
                <a:solidFill>
                  <a:srgbClr val="FFFF00"/>
                </a:solidFill>
                <a:effectLst>
                  <a:outerShdw blurRad="38100" dist="38100" dir="2700000" algn="tl">
                    <a:srgbClr val="000000">
                      <a:alpha val="43137"/>
                    </a:srgbClr>
                  </a:outerShdw>
                </a:effectLst>
                <a:uLnTx/>
                <a:uFillTx/>
                <a:latin typeface="Calibri"/>
                <a:ea typeface="+mn-ea"/>
                <a:cs typeface="+mn-cs"/>
              </a:rPr>
              <a:t>RotaryDirect</a:t>
            </a:r>
            <a:r>
              <a:rPr kumimoji="0" lang="en-US" sz="2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a:ea typeface="+mn-ea"/>
                <a:cs typeface="+mn-cs"/>
              </a:rPr>
              <a:t> “Fill it, Sign it, Send it, and Forget 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a:ea typeface="+mn-ea"/>
                <a:cs typeface="+mn-cs"/>
              </a:rPr>
              <a:t>An Easy $25/month = $300 per year!</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2552497"/>
            <a:ext cx="6580188" cy="4087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2740024" y="228600"/>
            <a:ext cx="3763585" cy="932688"/>
            <a:chOff x="2740024" y="287868"/>
            <a:chExt cx="3763585" cy="932688"/>
          </a:xfrm>
        </p:grpSpPr>
        <p:sp>
          <p:nvSpPr>
            <p:cNvPr id="6" name="Rectangle 5"/>
            <p:cNvSpPr/>
            <p:nvPr/>
          </p:nvSpPr>
          <p:spPr>
            <a:xfrm>
              <a:off x="5105400" y="287868"/>
              <a:ext cx="1398209" cy="93268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42601"/>
            <a:stretch/>
          </p:blipFill>
          <p:spPr bwMode="auto">
            <a:xfrm>
              <a:off x="2740024" y="304802"/>
              <a:ext cx="2389337" cy="914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22508" y="338293"/>
              <a:ext cx="963991" cy="847415"/>
            </a:xfrm>
            <a:prstGeom prst="rect">
              <a:avLst/>
            </a:prstGeom>
          </p:spPr>
        </p:pic>
      </p:grpSp>
    </p:spTree>
    <p:extLst>
      <p:ext uri="{BB962C8B-B14F-4D97-AF65-F5344CB8AC3E}">
        <p14:creationId xmlns:p14="http://schemas.microsoft.com/office/powerpoint/2010/main" val="514654486"/>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Paul Harris Fellow</a:t>
            </a:r>
            <a:endParaRPr lang="en-US" dirty="0"/>
          </a:p>
        </p:txBody>
      </p:sp>
      <p:sp>
        <p:nvSpPr>
          <p:cNvPr id="3" name="Content Placeholder 2"/>
          <p:cNvSpPr>
            <a:spLocks noGrp="1"/>
          </p:cNvSpPr>
          <p:nvPr>
            <p:ph idx="1"/>
          </p:nvPr>
        </p:nvSpPr>
        <p:spPr>
          <a:xfrm>
            <a:off x="304800" y="1219200"/>
            <a:ext cx="8229600" cy="4525963"/>
          </a:xfrm>
        </p:spPr>
        <p:txBody>
          <a:bodyPr/>
          <a:lstStyle/>
          <a:p>
            <a:r>
              <a:rPr lang="en-US" dirty="0"/>
              <a:t>The Paul Harris Fellow recognition acknowledges individuals </a:t>
            </a:r>
            <a:r>
              <a:rPr lang="en-US" dirty="0" smtClean="0"/>
              <a:t>who</a:t>
            </a:r>
            <a:br>
              <a:rPr lang="en-US" dirty="0" smtClean="0"/>
            </a:br>
            <a:r>
              <a:rPr lang="en-US" dirty="0" smtClean="0"/>
              <a:t>contribute</a:t>
            </a:r>
            <a:r>
              <a:rPr lang="en-US" dirty="0"/>
              <a:t>, or who have </a:t>
            </a:r>
            <a:r>
              <a:rPr lang="en-US" dirty="0" smtClean="0"/>
              <a:t>contributions</a:t>
            </a:r>
            <a:br>
              <a:rPr lang="en-US" dirty="0" smtClean="0"/>
            </a:br>
            <a:r>
              <a:rPr lang="en-US" dirty="0" smtClean="0"/>
              <a:t>made </a:t>
            </a:r>
            <a:r>
              <a:rPr lang="en-US" dirty="0"/>
              <a:t>in their name, of $1,000 </a:t>
            </a:r>
            <a:r>
              <a:rPr lang="en-US" dirty="0" smtClean="0"/>
              <a:t>to</a:t>
            </a:r>
            <a:br>
              <a:rPr lang="en-US" dirty="0" smtClean="0"/>
            </a:br>
            <a:r>
              <a:rPr lang="en-US" dirty="0" smtClean="0"/>
              <a:t>The Rotary Foundation.</a:t>
            </a:r>
            <a:endParaRPr lang="en-US" dirty="0"/>
          </a:p>
          <a:p>
            <a:r>
              <a:rPr lang="en-US" dirty="0"/>
              <a:t>Rotary established the </a:t>
            </a:r>
            <a:r>
              <a:rPr lang="en-US" dirty="0" smtClean="0"/>
              <a:t>recognition in </a:t>
            </a:r>
            <a:r>
              <a:rPr lang="en-US" dirty="0"/>
              <a:t>1957 to encourage and show appreciation for substantial contributions to what was then the Foundation’s only program, Rotary Foundation Fellowships for Advanced Study, the precursor to Ambassadorial Scholarships. </a:t>
            </a:r>
          </a:p>
          <a:p>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51603" r="14797"/>
          <a:stretch/>
        </p:blipFill>
        <p:spPr>
          <a:xfrm>
            <a:off x="7086600" y="762000"/>
            <a:ext cx="1920240" cy="2857500"/>
          </a:xfrm>
          <a:prstGeom prst="rect">
            <a:avLst/>
          </a:prstGeom>
        </p:spPr>
      </p:pic>
    </p:spTree>
    <p:extLst>
      <p:ext uri="{BB962C8B-B14F-4D97-AF65-F5344CB8AC3E}">
        <p14:creationId xmlns:p14="http://schemas.microsoft.com/office/powerpoint/2010/main" val="2696011519"/>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Paul Harris Society</a:t>
            </a:r>
            <a:endParaRPr lang="en-US" dirty="0"/>
          </a:p>
        </p:txBody>
      </p:sp>
      <p:sp>
        <p:nvSpPr>
          <p:cNvPr id="3" name="Content Placeholder 2"/>
          <p:cNvSpPr>
            <a:spLocks noGrp="1"/>
          </p:cNvSpPr>
          <p:nvPr>
            <p:ph idx="1"/>
          </p:nvPr>
        </p:nvSpPr>
        <p:spPr>
          <a:xfrm>
            <a:off x="304800" y="1219200"/>
            <a:ext cx="8229600" cy="4525963"/>
          </a:xfrm>
        </p:spPr>
        <p:txBody>
          <a:bodyPr/>
          <a:lstStyle/>
          <a:p>
            <a:r>
              <a:rPr lang="en-US" dirty="0" smtClean="0"/>
              <a:t>The </a:t>
            </a:r>
            <a:r>
              <a:rPr lang="en-US" dirty="0"/>
              <a:t>Paul Harris Society </a:t>
            </a:r>
            <a:r>
              <a:rPr lang="en-US" dirty="0" smtClean="0"/>
              <a:t>is</a:t>
            </a:r>
            <a:br>
              <a:rPr lang="en-US" dirty="0" smtClean="0"/>
            </a:br>
            <a:r>
              <a:rPr lang="en-US" dirty="0" smtClean="0"/>
              <a:t>named </a:t>
            </a:r>
            <a:r>
              <a:rPr lang="en-US" dirty="0"/>
              <a:t>for Rotary’s </a:t>
            </a:r>
            <a:r>
              <a:rPr lang="en-US" dirty="0" smtClean="0"/>
              <a:t>founder,</a:t>
            </a:r>
            <a:br>
              <a:rPr lang="en-US" dirty="0" smtClean="0"/>
            </a:br>
            <a:r>
              <a:rPr lang="en-US" dirty="0" smtClean="0"/>
              <a:t>and </a:t>
            </a:r>
            <a:r>
              <a:rPr lang="en-US" dirty="0"/>
              <a:t>is </a:t>
            </a:r>
            <a:r>
              <a:rPr lang="en-US" dirty="0" smtClean="0"/>
              <a:t>made </a:t>
            </a:r>
            <a:r>
              <a:rPr lang="en-US" dirty="0"/>
              <a:t>up of </a:t>
            </a:r>
            <a:r>
              <a:rPr lang="en-US" dirty="0" smtClean="0"/>
              <a:t>dedicated</a:t>
            </a:r>
            <a:br>
              <a:rPr lang="en-US" dirty="0" smtClean="0"/>
            </a:br>
            <a:r>
              <a:rPr lang="en-US" dirty="0" smtClean="0"/>
              <a:t>supporters </a:t>
            </a:r>
            <a:r>
              <a:rPr lang="en-US" dirty="0"/>
              <a:t>who </a:t>
            </a:r>
            <a:r>
              <a:rPr lang="en-US" dirty="0" smtClean="0"/>
              <a:t>annually</a:t>
            </a:r>
            <a:br>
              <a:rPr lang="en-US" dirty="0" smtClean="0"/>
            </a:br>
            <a:r>
              <a:rPr lang="en-US" dirty="0" smtClean="0"/>
              <a:t>contribute $1,000 </a:t>
            </a:r>
            <a:r>
              <a:rPr lang="en-US" dirty="0"/>
              <a:t>or more </a:t>
            </a:r>
            <a:r>
              <a:rPr lang="en-US" dirty="0" smtClean="0"/>
              <a:t>to</a:t>
            </a:r>
            <a:br>
              <a:rPr lang="en-US" dirty="0" smtClean="0"/>
            </a:br>
            <a:r>
              <a:rPr lang="en-US" dirty="0" smtClean="0"/>
              <a:t>the </a:t>
            </a:r>
            <a:r>
              <a:rPr lang="en-US" dirty="0"/>
              <a:t>Annual Fund, </a:t>
            </a:r>
            <a:r>
              <a:rPr lang="en-US" dirty="0" err="1"/>
              <a:t>PolioPlus</a:t>
            </a:r>
            <a:r>
              <a:rPr lang="en-US" dirty="0"/>
              <a:t> or </a:t>
            </a:r>
            <a:r>
              <a:rPr lang="en-US" dirty="0" smtClean="0"/>
              <a:t>a Global Grant.</a:t>
            </a:r>
          </a:p>
          <a:p>
            <a:r>
              <a:rPr lang="en-US" dirty="0" smtClean="0"/>
              <a:t>319 PHS members last year (40% of our total Annual Fund donations)</a:t>
            </a:r>
          </a:p>
          <a:p>
            <a:r>
              <a:rPr lang="en-US" dirty="0" smtClean="0"/>
              <a:t>Special recognition, including event at the District Conference</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43600" y="1295400"/>
            <a:ext cx="2875478" cy="2294467"/>
          </a:xfrm>
          <a:prstGeom prst="rect">
            <a:avLst/>
          </a:prstGeom>
          <a:ln w="38100">
            <a:solidFill>
              <a:srgbClr val="FFC000"/>
            </a:solidFill>
          </a:ln>
        </p:spPr>
      </p:pic>
    </p:spTree>
    <p:extLst>
      <p:ext uri="{BB962C8B-B14F-4D97-AF65-F5344CB8AC3E}">
        <p14:creationId xmlns:p14="http://schemas.microsoft.com/office/powerpoint/2010/main" val="913371189"/>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b="1" dirty="0"/>
              <a:t>TRF </a:t>
            </a:r>
            <a:r>
              <a:rPr lang="en-US" b="1"/>
              <a:t>2020-21 </a:t>
            </a:r>
            <a:r>
              <a:rPr lang="en-US" b="1" smtClean="0"/>
              <a:t>Drawing</a:t>
            </a:r>
            <a:endParaRPr lang="en-US" dirty="0"/>
          </a:p>
        </p:txBody>
      </p:sp>
      <p:sp>
        <p:nvSpPr>
          <p:cNvPr id="3" name="Content Placeholder 2"/>
          <p:cNvSpPr>
            <a:spLocks noGrp="1"/>
          </p:cNvSpPr>
          <p:nvPr>
            <p:ph idx="1"/>
          </p:nvPr>
        </p:nvSpPr>
        <p:spPr>
          <a:xfrm>
            <a:off x="152400" y="1295400"/>
            <a:ext cx="8839200" cy="4525963"/>
          </a:xfrm>
        </p:spPr>
        <p:txBody>
          <a:bodyPr/>
          <a:lstStyle/>
          <a:p>
            <a:pPr marL="0" indent="0">
              <a:buNone/>
            </a:pPr>
            <a:r>
              <a:rPr lang="en-US" sz="2600" dirty="0"/>
              <a:t>Club competition rather than </a:t>
            </a:r>
            <a:r>
              <a:rPr lang="en-US" sz="2600" dirty="0" smtClean="0"/>
              <a:t>individual with two drawings</a:t>
            </a:r>
            <a:br>
              <a:rPr lang="en-US" sz="2600" dirty="0" smtClean="0"/>
            </a:br>
            <a:endParaRPr lang="en-US" sz="1100" dirty="0"/>
          </a:p>
          <a:p>
            <a:pPr marL="0" indent="0">
              <a:buNone/>
            </a:pPr>
            <a:r>
              <a:rPr lang="en-US" sz="2600" b="1" dirty="0"/>
              <a:t>Overall Annual Fund</a:t>
            </a:r>
            <a:endParaRPr lang="en-US" sz="2600" dirty="0"/>
          </a:p>
          <a:p>
            <a:r>
              <a:rPr lang="en-US" sz="2600" dirty="0"/>
              <a:t>1 point for every $100 contribution to the Annual Fund</a:t>
            </a:r>
          </a:p>
          <a:p>
            <a:r>
              <a:rPr lang="en-US" sz="2600" dirty="0"/>
              <a:t>Prize is $5,000 in DDF. Worth $10,000 if used in a Global Grant</a:t>
            </a:r>
          </a:p>
          <a:p>
            <a:pPr marL="0" indent="0">
              <a:buNone/>
            </a:pPr>
            <a:r>
              <a:rPr lang="en-US" sz="2600" b="1" dirty="0"/>
              <a:t>EREY Drawing</a:t>
            </a:r>
            <a:endParaRPr lang="en-US" sz="2600" dirty="0"/>
          </a:p>
          <a:p>
            <a:r>
              <a:rPr lang="en-US" sz="2600" dirty="0"/>
              <a:t>Each Club has an equal chance if they achieve EREY status.</a:t>
            </a:r>
          </a:p>
          <a:p>
            <a:r>
              <a:rPr lang="en-US" sz="2600" dirty="0"/>
              <a:t>Prize is $2500 in DDF. Worth $5,000 if used in a Global </a:t>
            </a:r>
            <a:r>
              <a:rPr lang="en-US" sz="2600" dirty="0" smtClean="0"/>
              <a:t>Grant</a:t>
            </a:r>
            <a:br>
              <a:rPr lang="en-US" sz="2600" dirty="0" smtClean="0"/>
            </a:br>
            <a:endParaRPr lang="en-US" sz="1100" dirty="0"/>
          </a:p>
          <a:p>
            <a:pPr marL="0" indent="0">
              <a:buNone/>
            </a:pPr>
            <a:r>
              <a:rPr lang="en-US" sz="2600" dirty="0"/>
              <a:t>Contributions as of </a:t>
            </a:r>
            <a:r>
              <a:rPr lang="en-US" sz="2600" dirty="0" smtClean="0"/>
              <a:t>Feb </a:t>
            </a:r>
            <a:r>
              <a:rPr lang="en-US" sz="2600" dirty="0"/>
              <a:t>1, </a:t>
            </a:r>
            <a:r>
              <a:rPr lang="en-US" sz="2600" dirty="0" smtClean="0"/>
              <a:t>2021</a:t>
            </a:r>
            <a:br>
              <a:rPr lang="en-US" sz="2600" dirty="0" smtClean="0"/>
            </a:br>
            <a:endParaRPr lang="en-US" sz="1100" dirty="0"/>
          </a:p>
          <a:p>
            <a:pPr marL="0" indent="0">
              <a:buNone/>
            </a:pPr>
            <a:r>
              <a:rPr lang="en-US" sz="2600" dirty="0"/>
              <a:t>Drawing at the </a:t>
            </a:r>
            <a:r>
              <a:rPr lang="en-US" sz="2600" dirty="0" smtClean="0"/>
              <a:t>February </a:t>
            </a:r>
            <a:r>
              <a:rPr lang="en-US" sz="2600" dirty="0"/>
              <a:t>Leadership Meeting</a:t>
            </a:r>
          </a:p>
          <a:p>
            <a:endParaRPr lang="en-US" sz="2600" dirty="0"/>
          </a:p>
        </p:txBody>
      </p:sp>
    </p:spTree>
    <p:extLst>
      <p:ext uri="{BB962C8B-B14F-4D97-AF65-F5344CB8AC3E}">
        <p14:creationId xmlns:p14="http://schemas.microsoft.com/office/powerpoint/2010/main" val="1279461526"/>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Current Projects"/>
          <p:cNvSpPr>
            <a:spLocks noGrp="1"/>
          </p:cNvSpPr>
          <p:nvPr>
            <p:ph type="title"/>
          </p:nvPr>
        </p:nvSpPr>
        <p:spPr>
          <a:xfrm>
            <a:off x="893763" y="690563"/>
            <a:ext cx="7358062" cy="1519237"/>
          </a:xfrm>
        </p:spPr>
        <p:txBody>
          <a:bodyPr/>
          <a:lstStyle/>
          <a:p>
            <a:pPr eaLnBrk="1" hangingPunct="1"/>
            <a:r>
              <a:rPr lang="en-US" altLang="en-US" sz="6600" b="1" dirty="0" smtClean="0">
                <a:solidFill>
                  <a:srgbClr val="FFFFFF"/>
                </a:solidFill>
                <a:latin typeface="Helvetica" pitchFamily="34" charset="0"/>
                <a:cs typeface="Helvetica" pitchFamily="34" charset="0"/>
                <a:sym typeface="Helvetica" pitchFamily="34" charset="0"/>
              </a:rPr>
              <a:t>Polio Plus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2768600"/>
            <a:ext cx="6553200" cy="2560522"/>
          </a:xfrm>
          <a:prstGeom prst="rect">
            <a:avLst/>
          </a:prstGeom>
        </p:spPr>
      </p:pic>
    </p:spTree>
    <p:extLst>
      <p:ext uri="{BB962C8B-B14F-4D97-AF65-F5344CB8AC3E}">
        <p14:creationId xmlns:p14="http://schemas.microsoft.com/office/powerpoint/2010/main" val="3546883322"/>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447800"/>
          </a:xfrm>
        </p:spPr>
        <p:txBody>
          <a:bodyPr/>
          <a:lstStyle/>
          <a:p>
            <a:r>
              <a:rPr lang="en-US" dirty="0" smtClean="0"/>
              <a:t>Polio- Good News</a:t>
            </a:r>
            <a:endParaRPr lang="en-US" dirty="0"/>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18666" r="1579" b="10452"/>
          <a:stretch/>
        </p:blipFill>
        <p:spPr>
          <a:xfrm>
            <a:off x="1066800" y="914397"/>
            <a:ext cx="6766560" cy="5943601"/>
          </a:xfrm>
          <a:prstGeom prst="rect">
            <a:avLst/>
          </a:prstGeom>
        </p:spPr>
      </p:pic>
    </p:spTree>
    <p:extLst>
      <p:ext uri="{BB962C8B-B14F-4D97-AF65-F5344CB8AC3E}">
        <p14:creationId xmlns:p14="http://schemas.microsoft.com/office/powerpoint/2010/main" val="3727872155"/>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 y="457200"/>
            <a:ext cx="8153400" cy="47705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Arial Narrow Bold" panose="020B0706020202030204" pitchFamily="34" charset="0"/>
              </a:rPr>
              <a:t>Polio </a:t>
            </a:r>
            <a:r>
              <a:rPr lang="en-US" sz="4800" b="1" dirty="0" smtClean="0">
                <a:solidFill>
                  <a:srgbClr val="FFFF00"/>
                </a:solidFill>
                <a:effectLst>
                  <a:outerShdw blurRad="38100" dist="38100" dir="2700000" algn="tl">
                    <a:srgbClr val="000000">
                      <a:alpha val="43137"/>
                    </a:srgbClr>
                  </a:outerShdw>
                </a:effectLst>
                <a:latin typeface="Arial Narrow Bold" panose="020B0706020202030204" pitchFamily="34" charset="0"/>
              </a:rPr>
              <a:t>Plus</a:t>
            </a:r>
            <a:endParaRPr kumimoji="0" lang="en-US" sz="4800" b="1" i="0" u="none" strike="noStrike" kern="120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Arial Narrow Bold" panose="020B0706020202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smtClean="0">
                <a:ln>
                  <a:noFill/>
                </a:ln>
                <a:effectLst/>
                <a:uLnTx/>
                <a:uFillTx/>
                <a:latin typeface="+mj-lt"/>
                <a:sym typeface="Wingdings 2"/>
              </a:rPr>
              <a:t>Campaign is done annually in the spring</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smtClean="0">
                <a:ln>
                  <a:noFill/>
                </a:ln>
                <a:effectLst/>
                <a:uLnTx/>
                <a:uFillTx/>
                <a:latin typeface="+mj-lt"/>
                <a:sym typeface="Wingdings 2"/>
              </a:rPr>
              <a:t>Just finished implementing this years campaign by visiting Clubs with slides and video</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b="1" dirty="0" smtClean="0">
                <a:latin typeface="+mj-lt"/>
                <a:sym typeface="Wingdings 2"/>
              </a:rPr>
              <a:t>DDF for polio now matched by TRF</a:t>
            </a:r>
            <a:endParaRPr kumimoji="0" lang="en-US" sz="3200" b="1" i="0" u="none" strike="noStrike" kern="1200" cap="none" spc="0" normalizeH="0" baseline="0" noProof="0" dirty="0" smtClean="0">
              <a:ln>
                <a:noFill/>
              </a:ln>
              <a:effectLst/>
              <a:uLnTx/>
              <a:uFillTx/>
              <a:latin typeface="+mj-lt"/>
              <a:sym typeface="Wingdings 2"/>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b="1" dirty="0" smtClean="0">
                <a:latin typeface="+mj-lt"/>
                <a:sym typeface="Wingdings 2"/>
              </a:rPr>
              <a:t>Polio Plus infrastructure being utilized for Covid-19 pandemic</a:t>
            </a:r>
          </a:p>
        </p:txBody>
      </p:sp>
    </p:spTree>
    <p:extLst>
      <p:ext uri="{BB962C8B-B14F-4D97-AF65-F5344CB8AC3E}">
        <p14:creationId xmlns:p14="http://schemas.microsoft.com/office/powerpoint/2010/main" val="3924960018"/>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Current Projects"/>
          <p:cNvSpPr>
            <a:spLocks noGrp="1"/>
          </p:cNvSpPr>
          <p:nvPr>
            <p:ph type="title"/>
          </p:nvPr>
        </p:nvSpPr>
        <p:spPr>
          <a:xfrm>
            <a:off x="893763" y="690563"/>
            <a:ext cx="7358062" cy="1519237"/>
          </a:xfrm>
        </p:spPr>
        <p:txBody>
          <a:bodyPr/>
          <a:lstStyle/>
          <a:p>
            <a:pPr eaLnBrk="1" hangingPunct="1"/>
            <a:r>
              <a:rPr lang="en-US" altLang="en-US" sz="6600" b="1" dirty="0" smtClean="0">
                <a:solidFill>
                  <a:srgbClr val="FFFFFF"/>
                </a:solidFill>
                <a:latin typeface="Helvetica" pitchFamily="34" charset="0"/>
                <a:cs typeface="Helvetica" pitchFamily="34" charset="0"/>
                <a:sym typeface="Helvetica" pitchFamily="34" charset="0"/>
              </a:rPr>
              <a:t>Endowment</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2768600"/>
            <a:ext cx="6553200" cy="2560522"/>
          </a:xfrm>
          <a:prstGeom prst="rect">
            <a:avLst/>
          </a:prstGeom>
        </p:spPr>
      </p:pic>
    </p:spTree>
    <p:extLst>
      <p:ext uri="{BB962C8B-B14F-4D97-AF65-F5344CB8AC3E}">
        <p14:creationId xmlns:p14="http://schemas.microsoft.com/office/powerpoint/2010/main" val="1773645567"/>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latin typeface="Arial Narrow Bold" panose="020B0706020202030204" pitchFamily="34" charset="0"/>
              </a:rPr>
              <a:t>Endowments and Legacy Giving</a:t>
            </a:r>
            <a:endParaRPr lang="en-US" dirty="0">
              <a:solidFill>
                <a:srgbClr val="FFFF00"/>
              </a:solidFill>
              <a:latin typeface="Arial Narrow Bold" panose="020B0706020202030204" pitchFamily="34" charset="0"/>
            </a:endParaRPr>
          </a:p>
        </p:txBody>
      </p:sp>
      <p:sp>
        <p:nvSpPr>
          <p:cNvPr id="3" name="Content Placeholder 2"/>
          <p:cNvSpPr>
            <a:spLocks noGrp="1"/>
          </p:cNvSpPr>
          <p:nvPr>
            <p:ph idx="1"/>
          </p:nvPr>
        </p:nvSpPr>
        <p:spPr>
          <a:xfrm>
            <a:off x="609600" y="1752600"/>
            <a:ext cx="7315200" cy="4525963"/>
          </a:xfrm>
        </p:spPr>
        <p:txBody>
          <a:bodyPr/>
          <a:lstStyle/>
          <a:p>
            <a:r>
              <a:rPr lang="en-US" dirty="0"/>
              <a:t>Be a </a:t>
            </a:r>
            <a:r>
              <a:rPr lang="en-US" b="1" dirty="0"/>
              <a:t>Major Donor</a:t>
            </a:r>
            <a:r>
              <a:rPr lang="en-US" dirty="0"/>
              <a:t> – When your cash donations to the Foundation total at least $10,000. </a:t>
            </a:r>
          </a:p>
          <a:p>
            <a:r>
              <a:rPr lang="en-US" dirty="0"/>
              <a:t>Be a member of the </a:t>
            </a:r>
            <a:r>
              <a:rPr lang="en-US" b="1" dirty="0"/>
              <a:t>Bequest Society</a:t>
            </a:r>
            <a:r>
              <a:rPr lang="en-US" dirty="0"/>
              <a:t> – When you commit a total of $10,000 or more to the Permanent Fund of the Foundation via your Estate Plan. </a:t>
            </a:r>
            <a:endParaRPr lang="en-US" dirty="0" smtClean="0"/>
          </a:p>
        </p:txBody>
      </p:sp>
    </p:spTree>
    <p:extLst>
      <p:ext uri="{BB962C8B-B14F-4D97-AF65-F5344CB8AC3E}">
        <p14:creationId xmlns:p14="http://schemas.microsoft.com/office/powerpoint/2010/main" val="2381074960"/>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552566" y="1642455"/>
            <a:ext cx="7787870" cy="358924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2800" dirty="0">
              <a:solidFill>
                <a:srgbClr val="585858"/>
              </a:solidFill>
              <a:latin typeface="Georgia"/>
              <a:cs typeface="Georgia"/>
            </a:endParaRPr>
          </a:p>
        </p:txBody>
      </p:sp>
      <p:sp>
        <p:nvSpPr>
          <p:cNvPr id="4" name="Title 1"/>
          <p:cNvSpPr txBox="1">
            <a:spLocks/>
          </p:cNvSpPr>
          <p:nvPr/>
        </p:nvSpPr>
        <p:spPr>
          <a:xfrm>
            <a:off x="375561" y="354843"/>
            <a:ext cx="8577464" cy="617431"/>
          </a:xfrm>
          <a:prstGeom prst="rect">
            <a:avLst/>
          </a:prstGeom>
        </p:spPr>
        <p:txBody>
          <a:bodyPr vert="horz" lIns="91440" tIns="45720" rIns="91440" bIns="45720" rtlCol="0" anchor="t">
            <a:normAutofit/>
          </a:bodyPr>
          <a:lstStyle>
            <a:lvl1pPr algn="l" defTabSz="457200" rtl="0" eaLnBrk="1" latinLnBrk="0" hangingPunct="1">
              <a:lnSpc>
                <a:spcPct val="80000"/>
              </a:lnSpc>
              <a:spcBef>
                <a:spcPct val="0"/>
              </a:spcBef>
              <a:buNone/>
              <a:defRPr sz="4800" b="1" i="0" kern="1200" spc="-150" baseline="0">
                <a:solidFill>
                  <a:srgbClr val="005DAA"/>
                </a:solidFill>
                <a:latin typeface="Arial Narrow Bold"/>
                <a:ea typeface="+mj-ea"/>
                <a:cs typeface="Arial Narrow Bold"/>
              </a:defRPr>
            </a:lvl1pPr>
          </a:lstStyle>
          <a:p>
            <a:r>
              <a:rPr lang="en-US" sz="3600" spc="0" dirty="0">
                <a:solidFill>
                  <a:schemeClr val="tx1"/>
                </a:solidFill>
              </a:rPr>
              <a:t>WHAT IS THE ROTARY FOUNDATION?</a:t>
            </a:r>
          </a:p>
        </p:txBody>
      </p:sp>
      <p:sp>
        <p:nvSpPr>
          <p:cNvPr id="8" name="Content Placeholder 15"/>
          <p:cNvSpPr txBox="1">
            <a:spLocks/>
          </p:cNvSpPr>
          <p:nvPr/>
        </p:nvSpPr>
        <p:spPr>
          <a:xfrm>
            <a:off x="375563" y="1371600"/>
            <a:ext cx="7777837" cy="4180860"/>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Font typeface="Arial"/>
              <a:buNone/>
            </a:pPr>
            <a:r>
              <a:rPr lang="en-US" altLang="en-US" sz="3600" dirty="0">
                <a:latin typeface="Georgia" panose="02040502050405020303" pitchFamily="18" charset="0"/>
                <a:ea typeface="ＭＳ Ｐゴシック" pitchFamily="34" charset="-128"/>
              </a:rPr>
              <a:t>The mission of The Rotary Foundation is to enable Rotarians to advance world understanding, goodwill, and peace through the improvement of health, the support of education, and the alleviation of poverty</a:t>
            </a:r>
            <a:r>
              <a:rPr lang="en-US" altLang="en-US" sz="3600" dirty="0" smtClean="0">
                <a:latin typeface="Georgia" panose="02040502050405020303" pitchFamily="18" charset="0"/>
                <a:ea typeface="ＭＳ Ｐゴシック" pitchFamily="34" charset="-128"/>
              </a:rPr>
              <a:t>.</a:t>
            </a:r>
          </a:p>
          <a:p>
            <a:pPr marL="0" indent="0">
              <a:spcBef>
                <a:spcPts val="0"/>
              </a:spcBef>
              <a:buFont typeface="Arial"/>
              <a:buNone/>
            </a:pPr>
            <a:endParaRPr lang="en-US" altLang="en-US" sz="2600" dirty="0">
              <a:latin typeface="Georgia" panose="02040502050405020303" pitchFamily="18" charset="0"/>
              <a:ea typeface="ＭＳ Ｐゴシック" pitchFamily="34" charset="-128"/>
              <a:cs typeface="ヒラギノ角ゴ Pro W3" pitchFamily="-84" charset="-128"/>
            </a:endParaRPr>
          </a:p>
          <a:p>
            <a:pPr marL="0" indent="0">
              <a:spcBef>
                <a:spcPts val="0"/>
              </a:spcBef>
              <a:buFont typeface="Arial"/>
              <a:buNone/>
            </a:pPr>
            <a:r>
              <a:rPr lang="en-US" altLang="en-US" sz="2600" dirty="0" smtClean="0">
                <a:latin typeface="Georgia" panose="02040502050405020303" pitchFamily="18" charset="0"/>
                <a:ea typeface="ＭＳ Ｐゴシック" pitchFamily="34" charset="-128"/>
                <a:cs typeface="ヒラギノ角ゴ Pro W3" pitchFamily="-84" charset="-128"/>
              </a:rPr>
              <a:t>Rotary’s charitable arm</a:t>
            </a:r>
          </a:p>
          <a:p>
            <a:pPr marL="0" indent="0">
              <a:spcBef>
                <a:spcPts val="0"/>
              </a:spcBef>
              <a:buFont typeface="Arial"/>
              <a:buNone/>
            </a:pPr>
            <a:r>
              <a:rPr lang="en-US" altLang="en-US" sz="2600" dirty="0">
                <a:latin typeface="Georgia" panose="02040502050405020303" pitchFamily="18" charset="0"/>
                <a:ea typeface="ＭＳ Ｐゴシック" pitchFamily="34" charset="-128"/>
                <a:cs typeface="ヒラギノ角ゴ Pro W3" pitchFamily="-84" charset="-128"/>
              </a:rPr>
              <a:t> </a:t>
            </a:r>
            <a:r>
              <a:rPr lang="en-US" altLang="en-US" sz="2600" dirty="0" smtClean="0">
                <a:latin typeface="Georgia" panose="02040502050405020303" pitchFamily="18" charset="0"/>
                <a:ea typeface="ＭＳ Ｐゴシック" pitchFamily="34" charset="-128"/>
                <a:cs typeface="ヒラギノ角ゴ Pro W3" pitchFamily="-84" charset="-128"/>
              </a:rPr>
              <a:t>           ( 501c3)</a:t>
            </a:r>
            <a:endParaRPr lang="en-US" altLang="en-US" sz="2600" dirty="0">
              <a:latin typeface="Georgia" panose="02040502050405020303" pitchFamily="18" charset="0"/>
              <a:ea typeface="ＭＳ Ｐゴシック" pitchFamily="34" charset="-128"/>
              <a:cs typeface="ヒラギノ角ゴ Pro W3" pitchFamily="-84" charset="-128"/>
            </a:endParaRPr>
          </a:p>
          <a:p>
            <a:pPr marL="0" indent="0">
              <a:spcBef>
                <a:spcPts val="0"/>
              </a:spcBef>
              <a:buFont typeface="Arial"/>
              <a:buNone/>
            </a:pPr>
            <a:endParaRPr lang="en-US" sz="2600" dirty="0"/>
          </a:p>
        </p:txBody>
      </p:sp>
    </p:spTree>
    <p:custDataLst>
      <p:tags r:id="rId1"/>
    </p:custDataLst>
    <p:extLst>
      <p:ext uri="{BB962C8B-B14F-4D97-AF65-F5344CB8AC3E}">
        <p14:creationId xmlns:p14="http://schemas.microsoft.com/office/powerpoint/2010/main" val="2935943740"/>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TRF Triple Crown</a:t>
            </a:r>
            <a:endParaRPr lang="en-US" dirty="0"/>
          </a:p>
        </p:txBody>
      </p:sp>
      <p:sp>
        <p:nvSpPr>
          <p:cNvPr id="3" name="Content Placeholder 2"/>
          <p:cNvSpPr>
            <a:spLocks noGrp="1"/>
          </p:cNvSpPr>
          <p:nvPr>
            <p:ph idx="1"/>
          </p:nvPr>
        </p:nvSpPr>
        <p:spPr>
          <a:xfrm>
            <a:off x="0" y="2385218"/>
            <a:ext cx="8229600" cy="4525963"/>
          </a:xfrm>
        </p:spPr>
        <p:txBody>
          <a:bodyPr/>
          <a:lstStyle/>
          <a:p>
            <a:r>
              <a:rPr lang="en-US" dirty="0"/>
              <a:t>Be a </a:t>
            </a:r>
            <a:r>
              <a:rPr lang="en-US" b="1" dirty="0"/>
              <a:t>Major Donor</a:t>
            </a:r>
            <a:r>
              <a:rPr lang="en-US" dirty="0"/>
              <a:t> </a:t>
            </a:r>
          </a:p>
          <a:p>
            <a:r>
              <a:rPr lang="en-US" dirty="0"/>
              <a:t>Be a member </a:t>
            </a:r>
            <a:r>
              <a:rPr lang="en-US" dirty="0" smtClean="0"/>
              <a:t>of</a:t>
            </a:r>
            <a:br>
              <a:rPr lang="en-US" dirty="0" smtClean="0"/>
            </a:br>
            <a:r>
              <a:rPr lang="en-US" dirty="0" smtClean="0"/>
              <a:t>the</a:t>
            </a:r>
            <a:r>
              <a:rPr lang="en-US" dirty="0"/>
              <a:t> </a:t>
            </a:r>
            <a:r>
              <a:rPr lang="en-US" b="1" dirty="0"/>
              <a:t>Bequest </a:t>
            </a:r>
            <a:r>
              <a:rPr lang="en-US" b="1" dirty="0" smtClean="0"/>
              <a:t>Society</a:t>
            </a:r>
            <a:r>
              <a:rPr lang="en-US" dirty="0" smtClean="0"/>
              <a:t> </a:t>
            </a:r>
          </a:p>
          <a:p>
            <a:r>
              <a:rPr lang="en-US" dirty="0" smtClean="0"/>
              <a:t>Be </a:t>
            </a:r>
            <a:r>
              <a:rPr lang="en-US" dirty="0"/>
              <a:t>a </a:t>
            </a:r>
            <a:r>
              <a:rPr lang="en-US" b="1" dirty="0" smtClean="0"/>
              <a:t>Paul Harris</a:t>
            </a:r>
            <a:br>
              <a:rPr lang="en-US" b="1" dirty="0" smtClean="0"/>
            </a:br>
            <a:r>
              <a:rPr lang="en-US" b="1" dirty="0" smtClean="0"/>
              <a:t>Society </a:t>
            </a:r>
            <a:r>
              <a:rPr lang="en-US" dirty="0" smtClean="0"/>
              <a:t>member</a:t>
            </a:r>
            <a:r>
              <a:rPr lang="en-US" dirty="0"/>
              <a:t> </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r="7229"/>
          <a:stretch/>
        </p:blipFill>
        <p:spPr>
          <a:xfrm>
            <a:off x="4114800" y="1905000"/>
            <a:ext cx="4754880" cy="3962400"/>
          </a:xfrm>
          <a:prstGeom prst="rect">
            <a:avLst/>
          </a:prstGeom>
          <a:ln w="38100">
            <a:solidFill>
              <a:srgbClr val="FFC000"/>
            </a:solidFill>
          </a:ln>
        </p:spPr>
      </p:pic>
    </p:spTree>
    <p:extLst>
      <p:ext uri="{BB962C8B-B14F-4D97-AF65-F5344CB8AC3E}">
        <p14:creationId xmlns:p14="http://schemas.microsoft.com/office/powerpoint/2010/main" val="3856865935"/>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Current Projects"/>
          <p:cNvSpPr>
            <a:spLocks noGrp="1"/>
          </p:cNvSpPr>
          <p:nvPr>
            <p:ph type="title"/>
          </p:nvPr>
        </p:nvSpPr>
        <p:spPr>
          <a:xfrm>
            <a:off x="893763" y="690563"/>
            <a:ext cx="7358062" cy="1519237"/>
          </a:xfrm>
        </p:spPr>
        <p:txBody>
          <a:bodyPr/>
          <a:lstStyle/>
          <a:p>
            <a:pPr eaLnBrk="1" hangingPunct="1"/>
            <a:r>
              <a:rPr lang="en-US" altLang="en-US" sz="6600" b="1" dirty="0" smtClean="0">
                <a:solidFill>
                  <a:srgbClr val="FFFFFF"/>
                </a:solidFill>
                <a:latin typeface="Helvetica" pitchFamily="34" charset="0"/>
                <a:cs typeface="Helvetica" pitchFamily="34" charset="0"/>
                <a:sym typeface="Helvetica" pitchFamily="34" charset="0"/>
              </a:rPr>
              <a:t>Grants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2768600"/>
            <a:ext cx="6553200" cy="2560522"/>
          </a:xfrm>
          <a:prstGeom prst="rect">
            <a:avLst/>
          </a:prstGeom>
        </p:spPr>
      </p:pic>
    </p:spTree>
    <p:extLst>
      <p:ext uri="{BB962C8B-B14F-4D97-AF65-F5344CB8AC3E}">
        <p14:creationId xmlns:p14="http://schemas.microsoft.com/office/powerpoint/2010/main" val="177007144"/>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b="1" dirty="0" smtClean="0"/>
              <a:t>What is DDF?</a:t>
            </a:r>
            <a:endParaRPr lang="en-US" sz="4800" b="1" dirty="0"/>
          </a:p>
        </p:txBody>
      </p:sp>
      <p:sp>
        <p:nvSpPr>
          <p:cNvPr id="3" name="Content Placeholder 2"/>
          <p:cNvSpPr>
            <a:spLocks noGrp="1"/>
          </p:cNvSpPr>
          <p:nvPr>
            <p:ph idx="1"/>
          </p:nvPr>
        </p:nvSpPr>
        <p:spPr>
          <a:xfrm>
            <a:off x="457200" y="1600200"/>
            <a:ext cx="8077200" cy="4876800"/>
          </a:xfrm>
        </p:spPr>
        <p:txBody>
          <a:bodyPr/>
          <a:lstStyle/>
          <a:p>
            <a:r>
              <a:rPr lang="en-US" sz="3200" dirty="0" smtClean="0"/>
              <a:t>DDF stands for District Designated funds</a:t>
            </a:r>
            <a:br>
              <a:rPr lang="en-US" sz="3200" dirty="0" smtClean="0"/>
            </a:br>
            <a:endParaRPr lang="en-US" sz="3200" dirty="0" smtClean="0"/>
          </a:p>
          <a:p>
            <a:r>
              <a:rPr lang="en-US" sz="3200" dirty="0" smtClean="0"/>
              <a:t>Roughly 50% of the Districts Annual Fund Contribution</a:t>
            </a:r>
            <a:br>
              <a:rPr lang="en-US" sz="3200" dirty="0" smtClean="0"/>
            </a:br>
            <a:endParaRPr lang="en-US" sz="3200" dirty="0" smtClean="0"/>
          </a:p>
          <a:p>
            <a:r>
              <a:rPr lang="en-US" sz="3200" dirty="0" smtClean="0"/>
              <a:t>Allocated back to the Clubs in proportion to previous giving</a:t>
            </a:r>
          </a:p>
        </p:txBody>
      </p:sp>
    </p:spTree>
    <p:extLst>
      <p:ext uri="{BB962C8B-B14F-4D97-AF65-F5344CB8AC3E}">
        <p14:creationId xmlns:p14="http://schemas.microsoft.com/office/powerpoint/2010/main" val="3391608823"/>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smtClean="0"/>
              <a:t>DDF can be used for two types of grants</a:t>
            </a:r>
            <a:endParaRPr lang="en-US" sz="3200" b="1" dirty="0"/>
          </a:p>
        </p:txBody>
      </p:sp>
      <p:sp>
        <p:nvSpPr>
          <p:cNvPr id="5" name="TextBox 4"/>
          <p:cNvSpPr txBox="1"/>
          <p:nvPr/>
        </p:nvSpPr>
        <p:spPr>
          <a:xfrm>
            <a:off x="438150" y="1600200"/>
            <a:ext cx="3829050" cy="4278094"/>
          </a:xfrm>
          <a:prstGeom prst="rect">
            <a:avLst/>
          </a:prstGeom>
          <a:solidFill>
            <a:schemeClr val="accent1"/>
          </a:solidFill>
          <a:ln>
            <a:solidFill>
              <a:schemeClr val="tx2"/>
            </a:solidFill>
          </a:ln>
        </p:spPr>
        <p:txBody>
          <a:bodyPr wrap="square" rtlCol="0">
            <a:spAutoFit/>
          </a:bodyPr>
          <a:lstStyle/>
          <a:p>
            <a:r>
              <a:rPr lang="en-US" dirty="0" smtClean="0">
                <a:solidFill>
                  <a:schemeClr val="tx2"/>
                </a:solidFill>
              </a:rPr>
              <a:t>         </a:t>
            </a:r>
          </a:p>
          <a:p>
            <a:r>
              <a:rPr lang="en-US" dirty="0">
                <a:solidFill>
                  <a:schemeClr val="tx2"/>
                </a:solidFill>
              </a:rPr>
              <a:t> </a:t>
            </a:r>
            <a:r>
              <a:rPr lang="en-US" dirty="0" smtClean="0">
                <a:solidFill>
                  <a:schemeClr val="tx2"/>
                </a:solidFill>
              </a:rPr>
              <a:t>      </a:t>
            </a:r>
            <a:r>
              <a:rPr lang="en-US" sz="3200" b="1" dirty="0" smtClean="0">
                <a:solidFill>
                  <a:schemeClr val="tx2"/>
                </a:solidFill>
              </a:rPr>
              <a:t>District grants</a:t>
            </a:r>
            <a:endParaRPr lang="en-US" b="1" dirty="0" smtClean="0">
              <a:solidFill>
                <a:schemeClr val="tx2"/>
              </a:solidFill>
            </a:endParaRPr>
          </a:p>
          <a:p>
            <a:endParaRPr lang="en-US" dirty="0" smtClean="0">
              <a:solidFill>
                <a:schemeClr val="tx2"/>
              </a:solidFill>
            </a:endParaRPr>
          </a:p>
          <a:p>
            <a:pPr marL="342900" indent="-342900">
              <a:buFont typeface="Arial" panose="020B0604020202020204" pitchFamily="34" charset="0"/>
              <a:buChar char="•"/>
            </a:pPr>
            <a:r>
              <a:rPr lang="en-US" dirty="0" smtClean="0">
                <a:solidFill>
                  <a:schemeClr val="tx2"/>
                </a:solidFill>
              </a:rPr>
              <a:t>Managed by the district</a:t>
            </a:r>
          </a:p>
          <a:p>
            <a:pPr marL="342900" indent="-342900">
              <a:buFont typeface="Arial" panose="020B0604020202020204" pitchFamily="34" charset="0"/>
              <a:buChar char="•"/>
            </a:pPr>
            <a:r>
              <a:rPr lang="en-US" dirty="0" smtClean="0">
                <a:solidFill>
                  <a:schemeClr val="tx2"/>
                </a:solidFill>
              </a:rPr>
              <a:t>No minimum $</a:t>
            </a:r>
          </a:p>
          <a:p>
            <a:pPr marL="342900" indent="-342900">
              <a:buFont typeface="Arial" panose="020B0604020202020204" pitchFamily="34" charset="0"/>
              <a:buChar char="•"/>
            </a:pPr>
            <a:r>
              <a:rPr lang="en-US" dirty="0" smtClean="0">
                <a:solidFill>
                  <a:schemeClr val="tx2"/>
                </a:solidFill>
              </a:rPr>
              <a:t>Can be Local or International</a:t>
            </a:r>
          </a:p>
          <a:p>
            <a:pPr marL="342900" indent="-342900">
              <a:buFont typeface="Arial" panose="020B0604020202020204" pitchFamily="34" charset="0"/>
              <a:buChar char="•"/>
            </a:pPr>
            <a:r>
              <a:rPr lang="en-US" dirty="0" smtClean="0">
                <a:solidFill>
                  <a:schemeClr val="tx2"/>
                </a:solidFill>
              </a:rPr>
              <a:t>Minimum paperwork</a:t>
            </a:r>
          </a:p>
          <a:p>
            <a:pPr marL="342900" indent="-342900">
              <a:buFont typeface="Arial" panose="020B0604020202020204" pitchFamily="34" charset="0"/>
              <a:buChar char="•"/>
            </a:pPr>
            <a:r>
              <a:rPr lang="en-US" dirty="0" smtClean="0">
                <a:solidFill>
                  <a:schemeClr val="tx2"/>
                </a:solidFill>
              </a:rPr>
              <a:t>May get a Max the Match bonus</a:t>
            </a:r>
          </a:p>
          <a:p>
            <a:pPr marL="342900" indent="-342900">
              <a:buFont typeface="Arial" panose="020B0604020202020204" pitchFamily="34" charset="0"/>
              <a:buChar char="•"/>
            </a:pPr>
            <a:r>
              <a:rPr lang="en-US" dirty="0" smtClean="0">
                <a:solidFill>
                  <a:schemeClr val="tx2"/>
                </a:solidFill>
              </a:rPr>
              <a:t>No TRF matching</a:t>
            </a:r>
            <a:endParaRPr lang="en-US" dirty="0">
              <a:solidFill>
                <a:schemeClr val="tx2"/>
              </a:solidFill>
            </a:endParaRPr>
          </a:p>
        </p:txBody>
      </p:sp>
      <p:sp>
        <p:nvSpPr>
          <p:cNvPr id="6" name="TextBox 5"/>
          <p:cNvSpPr txBox="1"/>
          <p:nvPr/>
        </p:nvSpPr>
        <p:spPr>
          <a:xfrm>
            <a:off x="4572000" y="1600200"/>
            <a:ext cx="4267200" cy="5016758"/>
          </a:xfrm>
          <a:prstGeom prst="rect">
            <a:avLst/>
          </a:prstGeom>
          <a:solidFill>
            <a:schemeClr val="accent1"/>
          </a:solidFill>
          <a:ln>
            <a:solidFill>
              <a:schemeClr val="tx2"/>
            </a:solidFill>
          </a:ln>
        </p:spPr>
        <p:txBody>
          <a:bodyPr wrap="square" rtlCol="0">
            <a:spAutoFit/>
          </a:bodyPr>
          <a:lstStyle/>
          <a:p>
            <a:r>
              <a:rPr lang="en-US" dirty="0" smtClean="0">
                <a:solidFill>
                  <a:schemeClr val="tx2"/>
                </a:solidFill>
              </a:rPr>
              <a:t>             </a:t>
            </a:r>
          </a:p>
          <a:p>
            <a:r>
              <a:rPr lang="en-US" sz="3200" b="1" dirty="0" smtClean="0">
                <a:solidFill>
                  <a:schemeClr val="tx2"/>
                </a:solidFill>
              </a:rPr>
              <a:t>      Global grants</a:t>
            </a:r>
          </a:p>
          <a:p>
            <a:endParaRPr lang="en-US" dirty="0" smtClean="0">
              <a:solidFill>
                <a:schemeClr val="tx2"/>
              </a:solidFill>
            </a:endParaRPr>
          </a:p>
          <a:p>
            <a:pPr marL="342900" indent="-342900">
              <a:buFont typeface="Arial" panose="020B0604020202020204" pitchFamily="34" charset="0"/>
              <a:buChar char="•"/>
            </a:pPr>
            <a:r>
              <a:rPr lang="en-US" dirty="0" smtClean="0">
                <a:solidFill>
                  <a:schemeClr val="tx2"/>
                </a:solidFill>
              </a:rPr>
              <a:t>Must be International</a:t>
            </a:r>
          </a:p>
          <a:p>
            <a:pPr marL="342900" indent="-342900">
              <a:buFont typeface="Arial" panose="020B0604020202020204" pitchFamily="34" charset="0"/>
              <a:buChar char="•"/>
            </a:pPr>
            <a:r>
              <a:rPr lang="en-US" dirty="0" smtClean="0">
                <a:solidFill>
                  <a:schemeClr val="tx2"/>
                </a:solidFill>
              </a:rPr>
              <a:t>Minimum project $30K</a:t>
            </a:r>
          </a:p>
          <a:p>
            <a:pPr marL="342900" indent="-342900">
              <a:buFont typeface="Arial" panose="020B0604020202020204" pitchFamily="34" charset="0"/>
              <a:buChar char="•"/>
            </a:pPr>
            <a:r>
              <a:rPr lang="en-US" dirty="0" smtClean="0">
                <a:solidFill>
                  <a:schemeClr val="tx2"/>
                </a:solidFill>
              </a:rPr>
              <a:t>Formal grant process</a:t>
            </a:r>
          </a:p>
          <a:p>
            <a:pPr marL="342900" indent="-342900">
              <a:buFont typeface="Arial" panose="020B0604020202020204" pitchFamily="34" charset="0"/>
              <a:buChar char="•"/>
            </a:pPr>
            <a:r>
              <a:rPr lang="en-US" dirty="0" smtClean="0">
                <a:solidFill>
                  <a:schemeClr val="tx2"/>
                </a:solidFill>
              </a:rPr>
              <a:t>Needs Assessment required</a:t>
            </a:r>
          </a:p>
          <a:p>
            <a:pPr marL="342900" indent="-342900">
              <a:buFont typeface="Arial" panose="020B0604020202020204" pitchFamily="34" charset="0"/>
              <a:buChar char="•"/>
            </a:pPr>
            <a:r>
              <a:rPr lang="en-US" dirty="0" smtClean="0">
                <a:solidFill>
                  <a:schemeClr val="tx2"/>
                </a:solidFill>
              </a:rPr>
              <a:t>Sustainability required</a:t>
            </a:r>
          </a:p>
          <a:p>
            <a:pPr marL="342900" indent="-342900">
              <a:buFont typeface="Arial" panose="020B0604020202020204" pitchFamily="34" charset="0"/>
              <a:buChar char="•"/>
            </a:pPr>
            <a:r>
              <a:rPr lang="en-US" dirty="0" smtClean="0">
                <a:solidFill>
                  <a:schemeClr val="tx2"/>
                </a:solidFill>
              </a:rPr>
              <a:t>Must fit Areas of focus</a:t>
            </a:r>
          </a:p>
          <a:p>
            <a:pPr marL="342900" indent="-342900">
              <a:buFont typeface="Arial" panose="020B0604020202020204" pitchFamily="34" charset="0"/>
              <a:buChar char="•"/>
            </a:pPr>
            <a:r>
              <a:rPr lang="en-US" dirty="0" smtClean="0">
                <a:solidFill>
                  <a:schemeClr val="tx2"/>
                </a:solidFill>
              </a:rPr>
              <a:t>DDF matched $ for $</a:t>
            </a:r>
          </a:p>
          <a:p>
            <a:pPr marL="342900" indent="-342900">
              <a:buFont typeface="Arial" panose="020B0604020202020204" pitchFamily="34" charset="0"/>
              <a:buChar char="•"/>
            </a:pPr>
            <a:r>
              <a:rPr lang="en-US" dirty="0" smtClean="0">
                <a:solidFill>
                  <a:schemeClr val="tx2"/>
                </a:solidFill>
              </a:rPr>
              <a:t>Cash no longer matched</a:t>
            </a:r>
          </a:p>
          <a:p>
            <a:endParaRPr lang="en-US" dirty="0">
              <a:solidFill>
                <a:schemeClr val="tx2"/>
              </a:solidFill>
            </a:endParaRPr>
          </a:p>
        </p:txBody>
      </p:sp>
    </p:spTree>
    <p:extLst>
      <p:ext uri="{BB962C8B-B14F-4D97-AF65-F5344CB8AC3E}">
        <p14:creationId xmlns:p14="http://schemas.microsoft.com/office/powerpoint/2010/main" val="421030004"/>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608669"/>
            <a:ext cx="8915400" cy="5014913"/>
          </a:xfrm>
          <a:prstGeom prst="rect">
            <a:avLst/>
          </a:prstGeom>
        </p:spPr>
      </p:pic>
      <p:sp>
        <p:nvSpPr>
          <p:cNvPr id="5" name="Title 1"/>
          <p:cNvSpPr>
            <a:spLocks noGrp="1"/>
          </p:cNvSpPr>
          <p:nvPr>
            <p:ph type="title"/>
          </p:nvPr>
        </p:nvSpPr>
        <p:spPr>
          <a:xfrm>
            <a:off x="76202" y="152400"/>
            <a:ext cx="9211733" cy="1143000"/>
          </a:xfrm>
        </p:spPr>
        <p:txBody>
          <a:bodyPr/>
          <a:lstStyle/>
          <a:p>
            <a:r>
              <a:rPr lang="en-US" dirty="0" smtClean="0"/>
              <a:t>Grant Section on the District Website</a:t>
            </a:r>
            <a:br>
              <a:rPr lang="en-US" dirty="0" smtClean="0"/>
            </a:br>
            <a:r>
              <a:rPr lang="en-US" dirty="0" smtClean="0"/>
              <a:t>Everything you need to know</a:t>
            </a:r>
            <a:endParaRPr lang="en-US" dirty="0"/>
          </a:p>
        </p:txBody>
      </p:sp>
    </p:spTree>
    <p:extLst>
      <p:ext uri="{BB962C8B-B14F-4D97-AF65-F5344CB8AC3E}">
        <p14:creationId xmlns:p14="http://schemas.microsoft.com/office/powerpoint/2010/main" val="1749707006"/>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Grants</a:t>
            </a:r>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2004" t="12475" r="22995" b="9116"/>
          <a:stretch/>
        </p:blipFill>
        <p:spPr>
          <a:xfrm>
            <a:off x="457200" y="304800"/>
            <a:ext cx="7823200" cy="6309360"/>
          </a:xfrm>
          <a:prstGeom prst="rect">
            <a:avLst/>
          </a:prstGeom>
        </p:spPr>
      </p:pic>
      <p:cxnSp>
        <p:nvCxnSpPr>
          <p:cNvPr id="6" name="Straight Arrow Connector 5"/>
          <p:cNvCxnSpPr/>
          <p:nvPr/>
        </p:nvCxnSpPr>
        <p:spPr>
          <a:xfrm flipH="1">
            <a:off x="7162800" y="4038600"/>
            <a:ext cx="1600200" cy="1828800"/>
          </a:xfrm>
          <a:prstGeom prst="straightConnector1">
            <a:avLst/>
          </a:prstGeom>
          <a:ln w="104775">
            <a:solidFill>
              <a:schemeClr val="accent2"/>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5180211"/>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Global Grants</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1295400"/>
            <a:ext cx="8708208" cy="5105400"/>
          </a:xfrm>
          <a:prstGeom prst="rect">
            <a:avLst/>
          </a:prstGeom>
        </p:spPr>
      </p:pic>
    </p:spTree>
    <p:extLst>
      <p:ext uri="{BB962C8B-B14F-4D97-AF65-F5344CB8AC3E}">
        <p14:creationId xmlns:p14="http://schemas.microsoft.com/office/powerpoint/2010/main" val="229156069"/>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Global Grant Scholarships</a:t>
            </a:r>
            <a:endParaRPr lang="en-US" dirty="0"/>
          </a:p>
        </p:txBody>
      </p:sp>
      <p:sp>
        <p:nvSpPr>
          <p:cNvPr id="3" name="Content Placeholder 2"/>
          <p:cNvSpPr>
            <a:spLocks noGrp="1"/>
          </p:cNvSpPr>
          <p:nvPr>
            <p:ph idx="1"/>
          </p:nvPr>
        </p:nvSpPr>
        <p:spPr>
          <a:xfrm>
            <a:off x="396240" y="1371601"/>
            <a:ext cx="7299960" cy="3962400"/>
          </a:xfrm>
        </p:spPr>
        <p:txBody>
          <a:bodyPr/>
          <a:lstStyle/>
          <a:p>
            <a:r>
              <a:rPr lang="en-US" dirty="0" smtClean="0"/>
              <a:t>Graduate study at an International University</a:t>
            </a:r>
          </a:p>
          <a:p>
            <a:r>
              <a:rPr lang="en-US" dirty="0" smtClean="0"/>
              <a:t>$30,000 per student, including TRF match.</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9800" y="3200400"/>
            <a:ext cx="5410200" cy="3395992"/>
          </a:xfrm>
          <a:prstGeom prst="rect">
            <a:avLst/>
          </a:prstGeom>
        </p:spPr>
      </p:pic>
    </p:spTree>
    <p:extLst>
      <p:ext uri="{BB962C8B-B14F-4D97-AF65-F5344CB8AC3E}">
        <p14:creationId xmlns:p14="http://schemas.microsoft.com/office/powerpoint/2010/main" val="3727872155"/>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676484"/>
            <a:ext cx="8763000" cy="5517308"/>
          </a:xfrm>
          <a:prstGeom prst="rect">
            <a:avLst/>
          </a:prstGeom>
        </p:spPr>
      </p:pic>
    </p:spTree>
    <p:extLst>
      <p:ext uri="{BB962C8B-B14F-4D97-AF65-F5344CB8AC3E}">
        <p14:creationId xmlns:p14="http://schemas.microsoft.com/office/powerpoint/2010/main" val="1824687596"/>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92855" y="0"/>
            <a:ext cx="6358290" cy="6858000"/>
          </a:xfrm>
          <a:prstGeom prst="rect">
            <a:avLst/>
          </a:prstGeom>
        </p:spPr>
      </p:pic>
    </p:spTree>
    <p:extLst>
      <p:ext uri="{BB962C8B-B14F-4D97-AF65-F5344CB8AC3E}">
        <p14:creationId xmlns:p14="http://schemas.microsoft.com/office/powerpoint/2010/main" val="921170209"/>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 name="Screen Shot 2019-10-01 at 3.02.50 PM.png" descr="Screen Shot 2019-10-01 at 3.02.50 PM.png"/>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Lst>
          </a:blip>
          <a:stretch>
            <a:fillRect/>
          </a:stretch>
        </p:blipFill>
        <p:spPr>
          <a:xfrm>
            <a:off x="318901" y="966441"/>
            <a:ext cx="8506198" cy="5705928"/>
          </a:xfrm>
          <a:prstGeom prst="rect">
            <a:avLst/>
          </a:prstGeom>
          <a:ln w="12700">
            <a:miter lim="400000"/>
          </a:ln>
        </p:spPr>
      </p:pic>
      <p:sp>
        <p:nvSpPr>
          <p:cNvPr id="4" name="World Community Service"/>
          <p:cNvSpPr txBox="1"/>
          <p:nvPr/>
        </p:nvSpPr>
        <p:spPr>
          <a:xfrm>
            <a:off x="2514600" y="0"/>
            <a:ext cx="4278411" cy="9489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798" tIns="50798" rIns="50798" bIns="50798" anchor="ctr">
            <a:spAutoFit/>
          </a:bodyPr>
          <a:lstStyle>
            <a:lvl1pPr defTabSz="577991">
              <a:defRPr sz="5500">
                <a:solidFill>
                  <a:srgbClr val="FFFFFF"/>
                </a:solidFill>
                <a:latin typeface="Gill Sans"/>
                <a:ea typeface="Gill Sans"/>
                <a:cs typeface="Gill Sans"/>
                <a:sym typeface="Gill Sans"/>
              </a:defRPr>
            </a:lvl1pPr>
          </a:lstStyle>
          <a:p>
            <a:r>
              <a:rPr lang="en-US" dirty="0" smtClean="0">
                <a:latin typeface="Arial Narrow Bold" panose="020B0706020202030204" pitchFamily="34" charset="0"/>
              </a:rPr>
              <a:t>Areas of Focus</a:t>
            </a:r>
            <a:endParaRPr dirty="0">
              <a:latin typeface="Arial Narrow Bold" panose="020B0706020202030204" pitchFamily="34" charset="0"/>
            </a:endParaRPr>
          </a:p>
        </p:txBody>
      </p:sp>
    </p:spTree>
    <p:extLst>
      <p:ext uri="{BB962C8B-B14F-4D97-AF65-F5344CB8AC3E}">
        <p14:creationId xmlns:p14="http://schemas.microsoft.com/office/powerpoint/2010/main" val="562185368"/>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6316" y="533400"/>
            <a:ext cx="8534400" cy="4267200"/>
          </a:xfrm>
          <a:prstGeom prst="rect">
            <a:avLst/>
          </a:prstGeom>
        </p:spPr>
      </p:pic>
      <p:sp>
        <p:nvSpPr>
          <p:cNvPr id="6" name="TextBox 5"/>
          <p:cNvSpPr txBox="1"/>
          <p:nvPr/>
        </p:nvSpPr>
        <p:spPr>
          <a:xfrm>
            <a:off x="1219200" y="5181602"/>
            <a:ext cx="6629400" cy="1015663"/>
          </a:xfrm>
          <a:prstGeom prst="rect">
            <a:avLst/>
          </a:prstGeom>
          <a:noFill/>
        </p:spPr>
        <p:txBody>
          <a:bodyPr wrap="square" rtlCol="0">
            <a:spAutoFit/>
          </a:bodyPr>
          <a:lstStyle/>
          <a:p>
            <a:r>
              <a:rPr lang="en-US" sz="6000" b="1" dirty="0" smtClean="0"/>
              <a:t>12 Years in a Row</a:t>
            </a:r>
            <a:endParaRPr lang="en-US" sz="6000" b="1" dirty="0"/>
          </a:p>
        </p:txBody>
      </p:sp>
    </p:spTree>
    <p:extLst>
      <p:ext uri="{BB962C8B-B14F-4D97-AF65-F5344CB8AC3E}">
        <p14:creationId xmlns:p14="http://schemas.microsoft.com/office/powerpoint/2010/main" val="3681178070"/>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246976" y="1943099"/>
            <a:ext cx="6705600" cy="35052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Thank you for Your Support of </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5921" y="2514598"/>
            <a:ext cx="6267709" cy="2362202"/>
          </a:xfrm>
          <a:prstGeom prst="rect">
            <a:avLst/>
          </a:prstGeom>
        </p:spPr>
      </p:pic>
    </p:spTree>
    <p:extLst>
      <p:ext uri="{BB962C8B-B14F-4D97-AF65-F5344CB8AC3E}">
        <p14:creationId xmlns:p14="http://schemas.microsoft.com/office/powerpoint/2010/main" val="942824867"/>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 name="Screen Shot 2019-10-01 at 3.02.50 PM.png" descr="Screen Shot 2019-10-01 at 3.02.50 PM.png"/>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Lst>
          </a:blip>
          <a:stretch>
            <a:fillRect/>
          </a:stretch>
        </p:blipFill>
        <p:spPr>
          <a:xfrm>
            <a:off x="318901" y="966441"/>
            <a:ext cx="8506198" cy="5705928"/>
          </a:xfrm>
          <a:prstGeom prst="rect">
            <a:avLst/>
          </a:prstGeom>
          <a:ln w="12700">
            <a:miter lim="400000"/>
          </a:ln>
        </p:spPr>
      </p:pic>
      <p:sp>
        <p:nvSpPr>
          <p:cNvPr id="147" name="World Community Service"/>
          <p:cNvSpPr txBox="1"/>
          <p:nvPr/>
        </p:nvSpPr>
        <p:spPr>
          <a:xfrm>
            <a:off x="2148261" y="-3798"/>
            <a:ext cx="4278411" cy="9489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798" tIns="50798" rIns="50798" bIns="50798" anchor="ctr">
            <a:spAutoFit/>
          </a:bodyPr>
          <a:lstStyle>
            <a:lvl1pPr defTabSz="577991">
              <a:defRPr sz="5500">
                <a:solidFill>
                  <a:srgbClr val="FFFFFF"/>
                </a:solidFill>
                <a:latin typeface="Gill Sans"/>
                <a:ea typeface="Gill Sans"/>
                <a:cs typeface="Gill Sans"/>
                <a:sym typeface="Gill Sans"/>
              </a:defRPr>
            </a:lvl1pPr>
          </a:lstStyle>
          <a:p>
            <a:r>
              <a:rPr lang="en-US" dirty="0" smtClean="0">
                <a:latin typeface="Arial Narrow Bold" panose="020B0706020202030204" pitchFamily="34" charset="0"/>
              </a:rPr>
              <a:t>Areas of Focus</a:t>
            </a:r>
            <a:endParaRPr dirty="0">
              <a:latin typeface="Arial Narrow Bold" panose="020B0706020202030204" pitchFamily="34" charset="0"/>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21250" r="5000"/>
          <a:stretch/>
        </p:blipFill>
        <p:spPr>
          <a:xfrm>
            <a:off x="2743200" y="2057400"/>
            <a:ext cx="3453783" cy="3131820"/>
          </a:xfrm>
          <a:prstGeom prst="rect">
            <a:avLst/>
          </a:prstGeom>
          <a:ln w="133350">
            <a:solidFill>
              <a:schemeClr val="tx1"/>
            </a:solidFill>
          </a:ln>
        </p:spPr>
      </p:pic>
      <p:sp>
        <p:nvSpPr>
          <p:cNvPr id="3" name="TextBox 2"/>
          <p:cNvSpPr txBox="1"/>
          <p:nvPr/>
        </p:nvSpPr>
        <p:spPr>
          <a:xfrm>
            <a:off x="4323017" y="4724400"/>
            <a:ext cx="1890899" cy="338554"/>
          </a:xfrm>
          <a:prstGeom prst="rect">
            <a:avLst/>
          </a:prstGeom>
          <a:noFill/>
        </p:spPr>
        <p:txBody>
          <a:bodyPr wrap="square" rtlCol="0">
            <a:spAutoFit/>
          </a:bodyPr>
          <a:lstStyle/>
          <a:p>
            <a:r>
              <a:rPr lang="en-US" sz="1600" dirty="0" smtClean="0"/>
              <a:t>The Environment</a:t>
            </a:r>
            <a:endParaRPr lang="en-US" sz="1600" dirty="0"/>
          </a:p>
        </p:txBody>
      </p:sp>
    </p:spTree>
    <p:extLst>
      <p:ext uri="{BB962C8B-B14F-4D97-AF65-F5344CB8AC3E}">
        <p14:creationId xmlns:p14="http://schemas.microsoft.com/office/powerpoint/2010/main" val="2807792641"/>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Arial Narrow Bold" panose="020B0706020202030204" pitchFamily="34" charset="0"/>
              </a:rPr>
              <a:t>Three basic TRF elements</a:t>
            </a:r>
            <a:endParaRPr lang="en-US" b="1" dirty="0">
              <a:latin typeface="Arial Narrow Bold" panose="020B0706020202030204" pitchFamily="34" charset="0"/>
            </a:endParaRPr>
          </a:p>
        </p:txBody>
      </p:sp>
      <p:sp>
        <p:nvSpPr>
          <p:cNvPr id="5" name="TextBox 4"/>
          <p:cNvSpPr txBox="1"/>
          <p:nvPr/>
        </p:nvSpPr>
        <p:spPr>
          <a:xfrm>
            <a:off x="457200" y="1981200"/>
            <a:ext cx="2590800" cy="2308324"/>
          </a:xfrm>
          <a:prstGeom prst="rect">
            <a:avLst/>
          </a:prstGeom>
          <a:solidFill>
            <a:schemeClr val="accent1"/>
          </a:solidFill>
          <a:ln>
            <a:solidFill>
              <a:schemeClr val="tx2"/>
            </a:solidFill>
          </a:ln>
        </p:spPr>
        <p:txBody>
          <a:bodyPr wrap="square" rtlCol="0">
            <a:spAutoFit/>
          </a:bodyPr>
          <a:lstStyle/>
          <a:p>
            <a:endParaRPr lang="en-US" dirty="0" smtClean="0">
              <a:solidFill>
                <a:schemeClr val="tx2"/>
              </a:solidFill>
            </a:endParaRPr>
          </a:p>
          <a:p>
            <a:endParaRPr lang="en-US" dirty="0">
              <a:solidFill>
                <a:schemeClr val="tx2"/>
              </a:solidFill>
            </a:endParaRPr>
          </a:p>
          <a:p>
            <a:r>
              <a:rPr lang="en-US" dirty="0" smtClean="0">
                <a:solidFill>
                  <a:schemeClr val="tx2"/>
                </a:solidFill>
              </a:rPr>
              <a:t>    Annual Fund</a:t>
            </a:r>
          </a:p>
          <a:p>
            <a:r>
              <a:rPr lang="en-US" dirty="0">
                <a:solidFill>
                  <a:schemeClr val="tx2"/>
                </a:solidFill>
              </a:rPr>
              <a:t> </a:t>
            </a:r>
            <a:r>
              <a:rPr lang="en-US" dirty="0" smtClean="0">
                <a:solidFill>
                  <a:schemeClr val="tx2"/>
                </a:solidFill>
              </a:rPr>
              <a:t>     (SHARE)</a:t>
            </a:r>
          </a:p>
          <a:p>
            <a:endParaRPr lang="en-US" dirty="0" smtClean="0">
              <a:solidFill>
                <a:schemeClr val="tx2"/>
              </a:solidFill>
            </a:endParaRPr>
          </a:p>
          <a:p>
            <a:endParaRPr lang="en-US" dirty="0">
              <a:solidFill>
                <a:schemeClr val="tx2"/>
              </a:solidFill>
            </a:endParaRPr>
          </a:p>
        </p:txBody>
      </p:sp>
      <p:sp>
        <p:nvSpPr>
          <p:cNvPr id="6" name="TextBox 5"/>
          <p:cNvSpPr txBox="1"/>
          <p:nvPr/>
        </p:nvSpPr>
        <p:spPr>
          <a:xfrm>
            <a:off x="3352800" y="1981200"/>
            <a:ext cx="2590800" cy="2308324"/>
          </a:xfrm>
          <a:prstGeom prst="rect">
            <a:avLst/>
          </a:prstGeom>
          <a:solidFill>
            <a:schemeClr val="accent1"/>
          </a:solidFill>
          <a:ln>
            <a:solidFill>
              <a:schemeClr val="tx2"/>
            </a:solidFill>
          </a:ln>
        </p:spPr>
        <p:txBody>
          <a:bodyPr wrap="square" rtlCol="0">
            <a:spAutoFit/>
          </a:bodyPr>
          <a:lstStyle/>
          <a:p>
            <a:endParaRPr lang="en-US" dirty="0" smtClean="0">
              <a:solidFill>
                <a:schemeClr val="tx2"/>
              </a:solidFill>
            </a:endParaRPr>
          </a:p>
          <a:p>
            <a:endParaRPr lang="en-US" dirty="0">
              <a:solidFill>
                <a:schemeClr val="tx2"/>
              </a:solidFill>
            </a:endParaRPr>
          </a:p>
          <a:p>
            <a:r>
              <a:rPr lang="en-US" dirty="0" smtClean="0">
                <a:solidFill>
                  <a:schemeClr val="tx2"/>
                </a:solidFill>
              </a:rPr>
              <a:t>    Polio Plus</a:t>
            </a:r>
          </a:p>
          <a:p>
            <a:r>
              <a:rPr lang="en-US" dirty="0">
                <a:solidFill>
                  <a:schemeClr val="tx2"/>
                </a:solidFill>
              </a:rPr>
              <a:t> </a:t>
            </a:r>
            <a:r>
              <a:rPr lang="en-US" dirty="0" smtClean="0">
                <a:solidFill>
                  <a:schemeClr val="tx2"/>
                </a:solidFill>
              </a:rPr>
              <a:t>        Fund</a:t>
            </a:r>
          </a:p>
          <a:p>
            <a:endParaRPr lang="en-US" dirty="0" smtClean="0">
              <a:solidFill>
                <a:schemeClr val="tx2"/>
              </a:solidFill>
            </a:endParaRPr>
          </a:p>
          <a:p>
            <a:endParaRPr lang="en-US" dirty="0">
              <a:solidFill>
                <a:schemeClr val="tx2"/>
              </a:solidFill>
            </a:endParaRPr>
          </a:p>
        </p:txBody>
      </p:sp>
      <p:sp>
        <p:nvSpPr>
          <p:cNvPr id="7" name="TextBox 6"/>
          <p:cNvSpPr txBox="1"/>
          <p:nvPr/>
        </p:nvSpPr>
        <p:spPr>
          <a:xfrm>
            <a:off x="6248400" y="1981200"/>
            <a:ext cx="2590800" cy="2308324"/>
          </a:xfrm>
          <a:prstGeom prst="rect">
            <a:avLst/>
          </a:prstGeom>
          <a:solidFill>
            <a:schemeClr val="accent1"/>
          </a:solidFill>
          <a:ln>
            <a:solidFill>
              <a:schemeClr val="tx2"/>
            </a:solidFill>
          </a:ln>
        </p:spPr>
        <p:txBody>
          <a:bodyPr wrap="square" rtlCol="0">
            <a:spAutoFit/>
          </a:bodyPr>
          <a:lstStyle/>
          <a:p>
            <a:endParaRPr lang="en-US" dirty="0" smtClean="0">
              <a:solidFill>
                <a:schemeClr val="tx2"/>
              </a:solidFill>
            </a:endParaRPr>
          </a:p>
          <a:p>
            <a:endParaRPr lang="en-US" dirty="0">
              <a:solidFill>
                <a:schemeClr val="tx2"/>
              </a:solidFill>
            </a:endParaRPr>
          </a:p>
          <a:p>
            <a:r>
              <a:rPr lang="en-US" dirty="0" smtClean="0">
                <a:solidFill>
                  <a:schemeClr val="tx2"/>
                </a:solidFill>
              </a:rPr>
              <a:t>    Endowment</a:t>
            </a:r>
          </a:p>
          <a:p>
            <a:endParaRPr lang="en-US" dirty="0">
              <a:solidFill>
                <a:schemeClr val="tx2"/>
              </a:solidFill>
            </a:endParaRPr>
          </a:p>
          <a:p>
            <a:endParaRPr lang="en-US" dirty="0" smtClean="0">
              <a:solidFill>
                <a:schemeClr val="tx2"/>
              </a:solidFill>
            </a:endParaRPr>
          </a:p>
          <a:p>
            <a:endParaRPr lang="en-US" dirty="0">
              <a:solidFill>
                <a:schemeClr val="tx2"/>
              </a:solidFill>
            </a:endParaRPr>
          </a:p>
        </p:txBody>
      </p:sp>
    </p:spTree>
    <p:extLst>
      <p:ext uri="{BB962C8B-B14F-4D97-AF65-F5344CB8AC3E}">
        <p14:creationId xmlns:p14="http://schemas.microsoft.com/office/powerpoint/2010/main" val="2958506395"/>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Current Projects"/>
          <p:cNvSpPr>
            <a:spLocks noGrp="1"/>
          </p:cNvSpPr>
          <p:nvPr>
            <p:ph type="title"/>
          </p:nvPr>
        </p:nvSpPr>
        <p:spPr>
          <a:xfrm>
            <a:off x="893763" y="690563"/>
            <a:ext cx="7358062" cy="1519237"/>
          </a:xfrm>
        </p:spPr>
        <p:txBody>
          <a:bodyPr/>
          <a:lstStyle/>
          <a:p>
            <a:pPr eaLnBrk="1" hangingPunct="1"/>
            <a:r>
              <a:rPr lang="en-US" altLang="en-US" sz="6600" b="1" dirty="0" smtClean="0">
                <a:solidFill>
                  <a:srgbClr val="FFFFFF"/>
                </a:solidFill>
                <a:latin typeface="Helvetica" pitchFamily="34" charset="0"/>
                <a:cs typeface="Helvetica" pitchFamily="34" charset="0"/>
                <a:sym typeface="Helvetica" pitchFamily="34" charset="0"/>
              </a:rPr>
              <a:t>Annual Fund</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2768600"/>
            <a:ext cx="6553200" cy="2560522"/>
          </a:xfrm>
          <a:prstGeom prst="rect">
            <a:avLst/>
          </a:prstGeom>
        </p:spPr>
      </p:pic>
    </p:spTree>
    <p:extLst>
      <p:ext uri="{BB962C8B-B14F-4D97-AF65-F5344CB8AC3E}">
        <p14:creationId xmlns:p14="http://schemas.microsoft.com/office/powerpoint/2010/main" val="1690465673"/>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552566" y="1642455"/>
            <a:ext cx="7787870" cy="358924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2800" dirty="0">
              <a:solidFill>
                <a:srgbClr val="585858"/>
              </a:solidFill>
              <a:latin typeface="Georgia"/>
              <a:cs typeface="Georgia"/>
            </a:endParaRPr>
          </a:p>
        </p:txBody>
      </p:sp>
      <p:sp>
        <p:nvSpPr>
          <p:cNvPr id="4" name="Title 1"/>
          <p:cNvSpPr txBox="1">
            <a:spLocks/>
          </p:cNvSpPr>
          <p:nvPr/>
        </p:nvSpPr>
        <p:spPr>
          <a:xfrm>
            <a:off x="3124200" y="457200"/>
            <a:ext cx="4114800" cy="617431"/>
          </a:xfrm>
          <a:prstGeom prst="rect">
            <a:avLst/>
          </a:prstGeom>
        </p:spPr>
        <p:txBody>
          <a:bodyPr vert="horz" lIns="91440" tIns="45720" rIns="91440" bIns="45720" rtlCol="0" anchor="t">
            <a:normAutofit/>
          </a:bodyPr>
          <a:lstStyle>
            <a:lvl1pPr algn="l" defTabSz="457200" rtl="0" eaLnBrk="1" latinLnBrk="0" hangingPunct="1">
              <a:lnSpc>
                <a:spcPct val="80000"/>
              </a:lnSpc>
              <a:spcBef>
                <a:spcPct val="0"/>
              </a:spcBef>
              <a:buNone/>
              <a:defRPr sz="4800" b="1" i="0" kern="1200" spc="-150" baseline="0">
                <a:solidFill>
                  <a:srgbClr val="005DAA"/>
                </a:solidFill>
                <a:latin typeface="Arial Narrow Bold"/>
                <a:ea typeface="+mj-ea"/>
                <a:cs typeface="Arial Narrow Bold"/>
              </a:defRPr>
            </a:lvl1pPr>
          </a:lstStyle>
          <a:p>
            <a:r>
              <a:rPr lang="en-US" sz="3600" spc="0" dirty="0" smtClean="0">
                <a:solidFill>
                  <a:schemeClr val="tx1"/>
                </a:solidFill>
              </a:rPr>
              <a:t>Annual Fund</a:t>
            </a:r>
            <a:endParaRPr lang="en-US" sz="3600" spc="0" dirty="0">
              <a:solidFill>
                <a:schemeClr val="tx1"/>
              </a:solidFill>
            </a:endParaRPr>
          </a:p>
        </p:txBody>
      </p:sp>
      <p:sp>
        <p:nvSpPr>
          <p:cNvPr id="8" name="Content Placeholder 15"/>
          <p:cNvSpPr txBox="1">
            <a:spLocks/>
          </p:cNvSpPr>
          <p:nvPr/>
        </p:nvSpPr>
        <p:spPr>
          <a:xfrm>
            <a:off x="357842" y="1346645"/>
            <a:ext cx="7964873" cy="4180860"/>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pPr>
            <a:r>
              <a:rPr lang="en-US" dirty="0" smtClean="0">
                <a:latin typeface="Georgia" panose="02040502050405020303" pitchFamily="18" charset="0"/>
              </a:rPr>
              <a:t>The primary funding mechanism for local and international projects </a:t>
            </a:r>
          </a:p>
          <a:p>
            <a:pPr>
              <a:spcBef>
                <a:spcPts val="0"/>
              </a:spcBef>
            </a:pPr>
            <a:r>
              <a:rPr lang="en-US" dirty="0" smtClean="0">
                <a:latin typeface="Georgia" panose="02040502050405020303" pitchFamily="18" charset="0"/>
              </a:rPr>
              <a:t>One half of all money donated comes back to the District (and the Clubs) in the form of District Designated Funds (DDF) </a:t>
            </a:r>
          </a:p>
          <a:p>
            <a:pPr>
              <a:spcBef>
                <a:spcPts val="0"/>
              </a:spcBef>
            </a:pPr>
            <a:r>
              <a:rPr lang="en-US" dirty="0" smtClean="0">
                <a:latin typeface="Georgia" panose="02040502050405020303" pitchFamily="18" charset="0"/>
              </a:rPr>
              <a:t>The rest is used to match funding for Global Grant projects</a:t>
            </a:r>
          </a:p>
          <a:p>
            <a:pPr>
              <a:spcBef>
                <a:spcPts val="0"/>
              </a:spcBef>
            </a:pPr>
            <a:endParaRPr lang="en-US" dirty="0"/>
          </a:p>
          <a:p>
            <a:pPr marL="0" indent="0">
              <a:spcBef>
                <a:spcPts val="0"/>
              </a:spcBef>
              <a:buNone/>
            </a:pPr>
            <a:r>
              <a:rPr lang="en-US" dirty="0" smtClean="0"/>
              <a:t>  </a:t>
            </a:r>
            <a:r>
              <a:rPr lang="en-US" sz="4000" dirty="0" smtClean="0">
                <a:solidFill>
                  <a:srgbClr val="FFFF00"/>
                </a:solidFill>
              </a:rPr>
              <a:t>The more you give, the more you get </a:t>
            </a:r>
            <a:endParaRPr lang="en-US" dirty="0">
              <a:solidFill>
                <a:srgbClr val="FFFF00"/>
              </a:solidFill>
            </a:endParaRPr>
          </a:p>
        </p:txBody>
      </p:sp>
    </p:spTree>
    <p:custDataLst>
      <p:tags r:id="rId1"/>
    </p:custDataLst>
    <p:extLst>
      <p:ext uri="{BB962C8B-B14F-4D97-AF65-F5344CB8AC3E}">
        <p14:creationId xmlns:p14="http://schemas.microsoft.com/office/powerpoint/2010/main" val="899159069"/>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5"/>
          <p:cNvSpPr>
            <a:spLocks noGrp="1"/>
          </p:cNvSpPr>
          <p:nvPr>
            <p:ph type="title"/>
          </p:nvPr>
        </p:nvSpPr>
        <p:spPr>
          <a:xfrm>
            <a:off x="1371600" y="457200"/>
            <a:ext cx="6904038" cy="1143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4800" b="1" dirty="0" smtClean="0">
                <a:latin typeface="Georgia" pitchFamily="18" charset="0"/>
              </a:rPr>
              <a:t>It seems like magic</a:t>
            </a:r>
          </a:p>
        </p:txBody>
      </p:sp>
      <p:sp>
        <p:nvSpPr>
          <p:cNvPr id="29699" name="Content Placeholder 1"/>
          <p:cNvSpPr>
            <a:spLocks noGrp="1"/>
          </p:cNvSpPr>
          <p:nvPr>
            <p:ph idx="1"/>
          </p:nvPr>
        </p:nvSpPr>
        <p:spPr>
          <a:xfrm>
            <a:off x="1219200" y="1981200"/>
            <a:ext cx="7696200" cy="29718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Font typeface="Monotype Sorts" pitchFamily="2" charset="2"/>
              <a:buNone/>
            </a:pPr>
            <a:r>
              <a:rPr lang="en-US" altLang="en-US" sz="6000" dirty="0" smtClean="0">
                <a:latin typeface="Georgia" pitchFamily="18" charset="0"/>
              </a:rPr>
              <a:t>What charity can you give to where you get more back than you donate? </a:t>
            </a:r>
          </a:p>
        </p:txBody>
      </p:sp>
    </p:spTree>
    <p:extLst>
      <p:ext uri="{BB962C8B-B14F-4D97-AF65-F5344CB8AC3E}">
        <p14:creationId xmlns:p14="http://schemas.microsoft.com/office/powerpoint/2010/main" val="2083237308"/>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648200" y="1164168"/>
            <a:ext cx="3352800" cy="12742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sz="3200" b="1" dirty="0" smtClean="0">
              <a:solidFill>
                <a:schemeClr val="tx1"/>
              </a:solidFill>
              <a:ea typeface="ヒラギノ角ゴ Pro W3" pitchFamily="-84" charset="-128"/>
            </a:endParaRPr>
          </a:p>
          <a:p>
            <a:pPr algn="ctr"/>
            <a:r>
              <a:rPr lang="en-US" altLang="en-US" sz="3200" b="1" dirty="0" smtClean="0">
                <a:solidFill>
                  <a:schemeClr val="tx1"/>
                </a:solidFill>
                <a:ea typeface="ヒラギノ角ゴ Pro W3" pitchFamily="-84" charset="-128"/>
              </a:rPr>
              <a:t>The </a:t>
            </a:r>
            <a:r>
              <a:rPr lang="en-US" altLang="en-US" sz="3200" b="1" dirty="0">
                <a:solidFill>
                  <a:schemeClr val="tx1"/>
                </a:solidFill>
                <a:ea typeface="ヒラギノ角ゴ Pro W3" pitchFamily="-84" charset="-128"/>
              </a:rPr>
              <a:t>Rotary Foundation</a:t>
            </a:r>
          </a:p>
          <a:p>
            <a:pPr algn="ctr"/>
            <a:endParaRPr lang="en-US" dirty="0">
              <a:solidFill>
                <a:schemeClr val="tx1"/>
              </a:solidFill>
            </a:endParaRPr>
          </a:p>
        </p:txBody>
      </p:sp>
      <p:sp>
        <p:nvSpPr>
          <p:cNvPr id="30722" name="Title 1"/>
          <p:cNvSpPr>
            <a:spLocks noGrp="1"/>
          </p:cNvSpPr>
          <p:nvPr>
            <p:ph type="title"/>
          </p:nvPr>
        </p:nvSpPr>
        <p:spPr>
          <a:xfrm>
            <a:off x="845344" y="100399"/>
            <a:ext cx="7772400" cy="1143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3600" b="1" dirty="0" smtClean="0">
                <a:latin typeface="Arial Narrow Bold" panose="020B0706020202030204" pitchFamily="34" charset="0"/>
                <a:cs typeface="Arial" pitchFamily="34" charset="0"/>
              </a:rPr>
              <a:t>The Rotary Foundation and Leverage</a:t>
            </a:r>
          </a:p>
        </p:txBody>
      </p:sp>
      <p:cxnSp>
        <p:nvCxnSpPr>
          <p:cNvPr id="29" name="Straight Arrow Connector 28"/>
          <p:cNvCxnSpPr/>
          <p:nvPr/>
        </p:nvCxnSpPr>
        <p:spPr>
          <a:xfrm flipV="1">
            <a:off x="3200400" y="1600200"/>
            <a:ext cx="1447800" cy="509589"/>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7" name="Rounded Rectangle 16"/>
          <p:cNvSpPr/>
          <p:nvPr/>
        </p:nvSpPr>
        <p:spPr>
          <a:xfrm>
            <a:off x="708554" y="1600200"/>
            <a:ext cx="2491846" cy="12742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hangingPunct="1"/>
            <a:endParaRPr lang="en-US" altLang="en-US" sz="2000" dirty="0" smtClean="0">
              <a:solidFill>
                <a:schemeClr val="bg1"/>
              </a:solidFill>
              <a:ea typeface="ヒラギノ角ゴ Pro W3" pitchFamily="-84" charset="-128"/>
            </a:endParaRPr>
          </a:p>
          <a:p>
            <a:pPr eaLnBrk="1" hangingPunct="1"/>
            <a:r>
              <a:rPr lang="en-US" altLang="en-US" sz="2000" dirty="0" smtClean="0">
                <a:solidFill>
                  <a:schemeClr val="tx1"/>
                </a:solidFill>
                <a:ea typeface="ヒラギノ角ゴ Pro W3" pitchFamily="-84" charset="-128"/>
              </a:rPr>
              <a:t>Donated </a:t>
            </a:r>
            <a:r>
              <a:rPr lang="en-US" altLang="en-US" sz="2000" dirty="0">
                <a:solidFill>
                  <a:schemeClr val="tx1"/>
                </a:solidFill>
                <a:ea typeface="ヒラギノ角ゴ Pro W3" pitchFamily="-84" charset="-128"/>
              </a:rPr>
              <a:t>by Club Members to the Rotary Foundation</a:t>
            </a:r>
          </a:p>
          <a:p>
            <a:pPr eaLnBrk="1" hangingPunct="1"/>
            <a:r>
              <a:rPr lang="en-US" altLang="en-US" sz="2000" b="1" dirty="0">
                <a:solidFill>
                  <a:schemeClr val="tx1"/>
                </a:solidFill>
                <a:ea typeface="ヒラギノ角ゴ Pro W3" pitchFamily="-84" charset="-128"/>
              </a:rPr>
              <a:t>$20,000</a:t>
            </a:r>
          </a:p>
          <a:p>
            <a:pPr algn="ctr"/>
            <a:endParaRPr lang="en-US" dirty="0">
              <a:solidFill>
                <a:schemeClr val="tx1"/>
              </a:solidFill>
            </a:endParaRPr>
          </a:p>
        </p:txBody>
      </p:sp>
      <p:sp>
        <p:nvSpPr>
          <p:cNvPr id="18" name="Rounded Rectangle 17"/>
          <p:cNvSpPr/>
          <p:nvPr/>
        </p:nvSpPr>
        <p:spPr>
          <a:xfrm>
            <a:off x="708554" y="3352800"/>
            <a:ext cx="2491846" cy="12742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hangingPunct="1"/>
            <a:endParaRPr lang="en-US" altLang="en-US" sz="2000" dirty="0" smtClean="0">
              <a:solidFill>
                <a:schemeClr val="bg1"/>
              </a:solidFill>
              <a:ea typeface="ヒラギノ角ゴ Pro W3" pitchFamily="-84" charset="-128"/>
            </a:endParaRPr>
          </a:p>
          <a:p>
            <a:pPr eaLnBrk="1" hangingPunct="1"/>
            <a:r>
              <a:rPr lang="en-US" altLang="en-US" sz="2000" dirty="0" smtClean="0">
                <a:solidFill>
                  <a:schemeClr val="tx1"/>
                </a:solidFill>
                <a:ea typeface="ヒラギノ角ゴ Pro W3" pitchFamily="-84" charset="-128"/>
              </a:rPr>
              <a:t>Club </a:t>
            </a:r>
            <a:r>
              <a:rPr lang="en-US" altLang="en-US" sz="2000" dirty="0">
                <a:solidFill>
                  <a:schemeClr val="tx1"/>
                </a:solidFill>
                <a:ea typeface="ヒラギノ角ゴ Pro W3" pitchFamily="-84" charset="-128"/>
              </a:rPr>
              <a:t>uses </a:t>
            </a:r>
            <a:r>
              <a:rPr lang="en-US" altLang="en-US" sz="2000" b="1" dirty="0">
                <a:solidFill>
                  <a:schemeClr val="tx1"/>
                </a:solidFill>
                <a:ea typeface="ヒラギノ角ゴ Pro W3" pitchFamily="-84" charset="-128"/>
              </a:rPr>
              <a:t>$10,000 </a:t>
            </a:r>
            <a:r>
              <a:rPr lang="en-US" altLang="en-US" sz="2000" dirty="0">
                <a:solidFill>
                  <a:schemeClr val="tx1"/>
                </a:solidFill>
                <a:ea typeface="ヒラギノ角ゴ Pro W3" pitchFamily="-84" charset="-128"/>
              </a:rPr>
              <a:t>cash</a:t>
            </a:r>
            <a:r>
              <a:rPr lang="en-US" altLang="en-US" sz="2000" b="1" dirty="0">
                <a:solidFill>
                  <a:schemeClr val="tx1"/>
                </a:solidFill>
                <a:ea typeface="ヒラギノ角ゴ Pro W3" pitchFamily="-84" charset="-128"/>
              </a:rPr>
              <a:t> </a:t>
            </a:r>
            <a:r>
              <a:rPr lang="en-US" altLang="en-US" sz="2000" dirty="0">
                <a:solidFill>
                  <a:schemeClr val="tx1"/>
                </a:solidFill>
                <a:ea typeface="ヒラギノ角ゴ Pro W3" pitchFamily="-84" charset="-128"/>
              </a:rPr>
              <a:t>for a Global Grant to buy </a:t>
            </a:r>
            <a:r>
              <a:rPr lang="en-US" altLang="en-US" sz="2000" b="1" dirty="0">
                <a:solidFill>
                  <a:schemeClr val="tx1"/>
                </a:solidFill>
                <a:ea typeface="ヒラギノ角ゴ Pro W3" pitchFamily="-84" charset="-128"/>
              </a:rPr>
              <a:t>$8,000 </a:t>
            </a:r>
            <a:r>
              <a:rPr lang="en-US" altLang="en-US" sz="2000" dirty="0">
                <a:solidFill>
                  <a:schemeClr val="tx1"/>
                </a:solidFill>
                <a:ea typeface="ヒラギノ角ゴ Pro W3" pitchFamily="-84" charset="-128"/>
              </a:rPr>
              <a:t>of DDF</a:t>
            </a:r>
          </a:p>
          <a:p>
            <a:pPr eaLnBrk="1" hangingPunct="1"/>
            <a:endParaRPr lang="en-US" dirty="0">
              <a:solidFill>
                <a:schemeClr val="tx1"/>
              </a:solidFill>
            </a:endParaRPr>
          </a:p>
        </p:txBody>
      </p:sp>
      <p:sp>
        <p:nvSpPr>
          <p:cNvPr id="19" name="Rounded Rectangle 18"/>
          <p:cNvSpPr/>
          <p:nvPr/>
        </p:nvSpPr>
        <p:spPr>
          <a:xfrm>
            <a:off x="6705600" y="3131262"/>
            <a:ext cx="2294467" cy="12742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hangingPunct="1"/>
            <a:endParaRPr lang="en-US" altLang="en-US" sz="2000" dirty="0" smtClean="0">
              <a:solidFill>
                <a:schemeClr val="bg1"/>
              </a:solidFill>
              <a:ea typeface="ヒラギノ角ゴ Pro W3" pitchFamily="-84" charset="-128"/>
            </a:endParaRPr>
          </a:p>
          <a:p>
            <a:pPr eaLnBrk="1" hangingPunct="1"/>
            <a:r>
              <a:rPr lang="en-US" altLang="en-US" sz="2000" dirty="0">
                <a:solidFill>
                  <a:schemeClr val="tx1"/>
                </a:solidFill>
                <a:ea typeface="ヒラギノ角ゴ Pro W3" pitchFamily="-84" charset="-128"/>
              </a:rPr>
              <a:t>TRF Match</a:t>
            </a:r>
          </a:p>
          <a:p>
            <a:pPr eaLnBrk="1" hangingPunct="1"/>
            <a:r>
              <a:rPr lang="en-US" altLang="en-US" sz="2000" b="1" dirty="0">
                <a:solidFill>
                  <a:schemeClr val="tx1"/>
                </a:solidFill>
                <a:ea typeface="ヒラギノ角ゴ Pro W3" pitchFamily="-84" charset="-128"/>
              </a:rPr>
              <a:t>$18,000 </a:t>
            </a:r>
            <a:r>
              <a:rPr lang="en-US" altLang="en-US" sz="2000" dirty="0">
                <a:solidFill>
                  <a:schemeClr val="tx1"/>
                </a:solidFill>
                <a:ea typeface="ヒラギノ角ゴ Pro W3" pitchFamily="-84" charset="-128"/>
              </a:rPr>
              <a:t>for DDF for a Global Grant</a:t>
            </a:r>
          </a:p>
          <a:p>
            <a:pPr eaLnBrk="1" hangingPunct="1"/>
            <a:endParaRPr lang="en-US" dirty="0">
              <a:solidFill>
                <a:schemeClr val="tx1"/>
              </a:solidFill>
            </a:endParaRPr>
          </a:p>
        </p:txBody>
      </p:sp>
      <p:sp>
        <p:nvSpPr>
          <p:cNvPr id="20" name="Rounded Rectangle 19"/>
          <p:cNvSpPr/>
          <p:nvPr/>
        </p:nvSpPr>
        <p:spPr>
          <a:xfrm>
            <a:off x="3908954" y="3109307"/>
            <a:ext cx="2491846" cy="12742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hangingPunct="1"/>
            <a:endParaRPr lang="en-US" altLang="en-US" sz="2000" dirty="0" smtClean="0">
              <a:solidFill>
                <a:schemeClr val="bg1"/>
              </a:solidFill>
              <a:ea typeface="ヒラギノ角ゴ Pro W3" pitchFamily="-84" charset="-128"/>
            </a:endParaRPr>
          </a:p>
          <a:p>
            <a:pPr eaLnBrk="1" hangingPunct="1"/>
            <a:r>
              <a:rPr lang="en-US" altLang="en-US" sz="2000" dirty="0">
                <a:solidFill>
                  <a:schemeClr val="tx1"/>
                </a:solidFill>
                <a:ea typeface="ヒラギノ角ゴ Pro W3" pitchFamily="-84" charset="-128"/>
              </a:rPr>
              <a:t>Half returned to Clubs as District  Designated Funds (DDF) </a:t>
            </a:r>
            <a:r>
              <a:rPr lang="en-US" altLang="en-US" sz="2000" b="1" dirty="0">
                <a:solidFill>
                  <a:schemeClr val="tx1"/>
                </a:solidFill>
                <a:ea typeface="ヒラギノ角ゴ Pro W3" pitchFamily="-84" charset="-128"/>
              </a:rPr>
              <a:t>$10,000</a:t>
            </a:r>
          </a:p>
          <a:p>
            <a:pPr eaLnBrk="1" hangingPunct="1"/>
            <a:endParaRPr lang="en-US" dirty="0">
              <a:solidFill>
                <a:schemeClr val="tx1"/>
              </a:solidFill>
            </a:endParaRPr>
          </a:p>
        </p:txBody>
      </p:sp>
      <p:sp>
        <p:nvSpPr>
          <p:cNvPr id="21" name="Rounded Rectangle 20"/>
          <p:cNvSpPr/>
          <p:nvPr/>
        </p:nvSpPr>
        <p:spPr>
          <a:xfrm>
            <a:off x="3554676" y="5105400"/>
            <a:ext cx="2769923" cy="12742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hangingPunct="1"/>
            <a:endParaRPr lang="en-US" altLang="en-US" sz="2000" dirty="0" smtClean="0">
              <a:solidFill>
                <a:schemeClr val="bg1"/>
              </a:solidFill>
              <a:ea typeface="ヒラギノ角ゴ Pro W3" pitchFamily="-84" charset="-128"/>
            </a:endParaRPr>
          </a:p>
          <a:p>
            <a:pPr eaLnBrk="1" hangingPunct="1"/>
            <a:r>
              <a:rPr lang="en-US" altLang="en-US" sz="2000" b="1" dirty="0">
                <a:solidFill>
                  <a:schemeClr val="tx1"/>
                </a:solidFill>
                <a:ea typeface="ヒラギノ角ゴ Pro W3" pitchFamily="-84" charset="-128"/>
              </a:rPr>
              <a:t>$36,000 </a:t>
            </a:r>
            <a:r>
              <a:rPr lang="en-US" altLang="en-US" sz="2000" dirty="0">
                <a:solidFill>
                  <a:schemeClr val="tx1"/>
                </a:solidFill>
                <a:ea typeface="ヒラギノ角ゴ Pro W3" pitchFamily="-84" charset="-128"/>
              </a:rPr>
              <a:t>International project</a:t>
            </a:r>
          </a:p>
          <a:p>
            <a:pPr eaLnBrk="1" hangingPunct="1"/>
            <a:r>
              <a:rPr lang="en-US" altLang="en-US" sz="2000" dirty="0">
                <a:solidFill>
                  <a:schemeClr val="tx1"/>
                </a:solidFill>
                <a:ea typeface="ヒラギノ角ゴ Pro W3" pitchFamily="-84" charset="-128"/>
              </a:rPr>
              <a:t>$18,000 DDF</a:t>
            </a:r>
          </a:p>
          <a:p>
            <a:pPr eaLnBrk="1" hangingPunct="1"/>
            <a:r>
              <a:rPr lang="en-US" altLang="en-US" sz="2000" dirty="0">
                <a:solidFill>
                  <a:schemeClr val="tx1"/>
                </a:solidFill>
                <a:ea typeface="ヒラギノ角ゴ Pro W3" pitchFamily="-84" charset="-128"/>
              </a:rPr>
              <a:t>$18,000 TRF DDF match</a:t>
            </a:r>
          </a:p>
          <a:p>
            <a:pPr eaLnBrk="1" hangingPunct="1"/>
            <a:endParaRPr lang="en-US" dirty="0">
              <a:solidFill>
                <a:schemeClr val="tx1"/>
              </a:solidFill>
            </a:endParaRPr>
          </a:p>
        </p:txBody>
      </p:sp>
      <p:cxnSp>
        <p:nvCxnSpPr>
          <p:cNvPr id="22" name="Straight Arrow Connector 21"/>
          <p:cNvCxnSpPr/>
          <p:nvPr/>
        </p:nvCxnSpPr>
        <p:spPr>
          <a:xfrm flipH="1">
            <a:off x="6324600" y="4495800"/>
            <a:ext cx="1092993" cy="990600"/>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7593276" y="2438399"/>
            <a:ext cx="0" cy="670908"/>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5257800" y="2438399"/>
            <a:ext cx="0" cy="679446"/>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2347118" y="4627030"/>
            <a:ext cx="1207558" cy="859370"/>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a:off x="4876800" y="4425954"/>
            <a:ext cx="0" cy="679446"/>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60883738"/>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46972</TotalTime>
  <Words>541</Words>
  <Application>Microsoft Office PowerPoint</Application>
  <PresentationFormat>On-screen Show (4:3)</PresentationFormat>
  <Paragraphs>127</Paragraphs>
  <Slides>31</Slides>
  <Notes>3</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Office Theme</vt:lpstr>
      <vt:lpstr>  </vt:lpstr>
      <vt:lpstr>PowerPoint Presentation</vt:lpstr>
      <vt:lpstr>PowerPoint Presentation</vt:lpstr>
      <vt:lpstr>PowerPoint Presentation</vt:lpstr>
      <vt:lpstr>Three basic TRF elements</vt:lpstr>
      <vt:lpstr>Annual Fund</vt:lpstr>
      <vt:lpstr>PowerPoint Presentation</vt:lpstr>
      <vt:lpstr>It seems like magic</vt:lpstr>
      <vt:lpstr>The Rotary Foundation and Leverage</vt:lpstr>
      <vt:lpstr>PowerPoint Presentation</vt:lpstr>
      <vt:lpstr>PowerPoint Presentation</vt:lpstr>
      <vt:lpstr>Paul Harris Fellow</vt:lpstr>
      <vt:lpstr>Paul Harris Society</vt:lpstr>
      <vt:lpstr>TRF 2020-21 Drawing</vt:lpstr>
      <vt:lpstr>Polio Plus</vt:lpstr>
      <vt:lpstr>Polio- Good News</vt:lpstr>
      <vt:lpstr>PowerPoint Presentation</vt:lpstr>
      <vt:lpstr>Endowment</vt:lpstr>
      <vt:lpstr>Endowments and Legacy Giving</vt:lpstr>
      <vt:lpstr>TRF Triple Crown</vt:lpstr>
      <vt:lpstr>Grants</vt:lpstr>
      <vt:lpstr>What is DDF?</vt:lpstr>
      <vt:lpstr>DDF can be used for two types of grants</vt:lpstr>
      <vt:lpstr>Grant Section on the District Website Everything you need to know</vt:lpstr>
      <vt:lpstr>Grants</vt:lpstr>
      <vt:lpstr>Global Grants</vt:lpstr>
      <vt:lpstr>Global Grant Scholarships</vt:lpstr>
      <vt:lpstr>PowerPoint Presentation</vt:lpstr>
      <vt:lpstr>PowerPoint Presentation</vt:lpstr>
      <vt:lpstr>PowerPoint Presentation</vt:lpstr>
      <vt:lpstr>Thank you for Your Support of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Ghana   An Obroni’s Perspective</dc:title>
  <dc:creator>Arlene Freeman</dc:creator>
  <cp:lastModifiedBy>Orrin Mahoney</cp:lastModifiedBy>
  <cp:revision>248</cp:revision>
  <cp:lastPrinted>2019-11-05T01:03:38Z</cp:lastPrinted>
  <dcterms:created xsi:type="dcterms:W3CDTF">2002-12-05T08:34:03Z</dcterms:created>
  <dcterms:modified xsi:type="dcterms:W3CDTF">2020-12-18T23:12:41Z</dcterms:modified>
</cp:coreProperties>
</file>