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882" r:id="rId4"/>
    <p:sldMasterId id="2147483900" r:id="rId5"/>
  </p:sldMasterIdLst>
  <p:notesMasterIdLst>
    <p:notesMasterId r:id="rId49"/>
  </p:notesMasterIdLst>
  <p:handoutMasterIdLst>
    <p:handoutMasterId r:id="rId50"/>
  </p:handoutMasterIdLst>
  <p:sldIdLst>
    <p:sldId id="361" r:id="rId6"/>
    <p:sldId id="483" r:id="rId7"/>
    <p:sldId id="484" r:id="rId8"/>
    <p:sldId id="366" r:id="rId9"/>
    <p:sldId id="367" r:id="rId10"/>
    <p:sldId id="448" r:id="rId11"/>
    <p:sldId id="369" r:id="rId12"/>
    <p:sldId id="486" r:id="rId13"/>
    <p:sldId id="445" r:id="rId14"/>
    <p:sldId id="371" r:id="rId15"/>
    <p:sldId id="492" r:id="rId16"/>
    <p:sldId id="457" r:id="rId17"/>
    <p:sldId id="495" r:id="rId18"/>
    <p:sldId id="522" r:id="rId19"/>
    <p:sldId id="496" r:id="rId20"/>
    <p:sldId id="424" r:id="rId21"/>
    <p:sldId id="512" r:id="rId22"/>
    <p:sldId id="513" r:id="rId23"/>
    <p:sldId id="501" r:id="rId24"/>
    <p:sldId id="520" r:id="rId25"/>
    <p:sldId id="524" r:id="rId26"/>
    <p:sldId id="461" r:id="rId27"/>
    <p:sldId id="504" r:id="rId28"/>
    <p:sldId id="505" r:id="rId29"/>
    <p:sldId id="515" r:id="rId30"/>
    <p:sldId id="503" r:id="rId31"/>
    <p:sldId id="487" r:id="rId32"/>
    <p:sldId id="491" r:id="rId33"/>
    <p:sldId id="439" r:id="rId34"/>
    <p:sldId id="440" r:id="rId35"/>
    <p:sldId id="379" r:id="rId36"/>
    <p:sldId id="381" r:id="rId37"/>
    <p:sldId id="468" r:id="rId38"/>
    <p:sldId id="396" r:id="rId39"/>
    <p:sldId id="397" r:id="rId40"/>
    <p:sldId id="507" r:id="rId41"/>
    <p:sldId id="393" r:id="rId42"/>
    <p:sldId id="525" r:id="rId43"/>
    <p:sldId id="395" r:id="rId44"/>
    <p:sldId id="517" r:id="rId45"/>
    <p:sldId id="470" r:id="rId46"/>
    <p:sldId id="523" r:id="rId47"/>
    <p:sldId id="510" r:id="rId48"/>
  </p:sldIdLst>
  <p:sldSz cx="9144000" cy="6858000" type="screen4x3"/>
  <p:notesSz cx="6858000" cy="9313863"/>
  <p:custDataLst>
    <p:tags r:id="rId51"/>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Murphy" initials="TM" lastIdx="1" clrIdx="0">
    <p:extLst>
      <p:ext uri="{19B8F6BF-5375-455C-9EA6-DF929625EA0E}">
        <p15:presenceInfo xmlns:p15="http://schemas.microsoft.com/office/powerpoint/2012/main" userId="e384fd7fef5f03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5BA3"/>
    <a:srgbClr val="BE5108"/>
    <a:srgbClr val="FF3300"/>
    <a:srgbClr val="01B4E7"/>
    <a:srgbClr val="CA1E2A"/>
    <a:srgbClr val="00246C"/>
    <a:srgbClr val="005DAA"/>
    <a:srgbClr val="FFFFFF"/>
    <a:srgbClr val="EAE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939" autoAdjust="0"/>
  </p:normalViewPr>
  <p:slideViewPr>
    <p:cSldViewPr>
      <p:cViewPr varScale="1">
        <p:scale>
          <a:sx n="55" d="100"/>
          <a:sy n="55" d="100"/>
        </p:scale>
        <p:origin x="1589" y="43"/>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ts Laptop" userId="cea3b9e8db154074" providerId="LiveId" clId="{D1D0B28F-DDD8-416E-B555-AB9365390DAC}"/>
    <pc:docChg chg="custSel modSld">
      <pc:chgData name="Deets Laptop" userId="cea3b9e8db154074" providerId="LiveId" clId="{D1D0B28F-DDD8-416E-B555-AB9365390DAC}" dt="2024-04-14T01:55:59.885" v="0" actId="478"/>
      <pc:docMkLst>
        <pc:docMk/>
      </pc:docMkLst>
      <pc:sldChg chg="delSp mod delAnim">
        <pc:chgData name="Deets Laptop" userId="cea3b9e8db154074" providerId="LiveId" clId="{D1D0B28F-DDD8-416E-B555-AB9365390DAC}" dt="2024-04-14T01:55:59.885" v="0" actId="478"/>
        <pc:sldMkLst>
          <pc:docMk/>
          <pc:sldMk cId="0" sldId="367"/>
        </pc:sldMkLst>
        <pc:picChg chg="del">
          <ac:chgData name="Deets Laptop" userId="cea3b9e8db154074" providerId="LiveId" clId="{D1D0B28F-DDD8-416E-B555-AB9365390DAC}" dt="2024-04-14T01:55:59.885" v="0" actId="478"/>
          <ac:picMkLst>
            <pc:docMk/>
            <pc:sldMk cId="0" sldId="367"/>
            <ac:picMk id="4" creationId="{3721191A-3D68-0B97-F653-B6932AC8FA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2972421" cy="466012"/>
          </a:xfrm>
          <a:prstGeom prst="rect">
            <a:avLst/>
          </a:prstGeom>
          <a:noFill/>
          <a:ln w="9525">
            <a:noFill/>
            <a:miter lim="800000"/>
            <a:headEnd/>
            <a:tailEnd/>
          </a:ln>
        </p:spPr>
        <p:txBody>
          <a:bodyPr vert="horz" wrap="square" lIns="91975" tIns="45988" rIns="91975" bIns="45988" numCol="1" anchor="t" anchorCtr="0" compatLnSpc="1">
            <a:prstTxWarp prst="textNoShape">
              <a:avLst/>
            </a:prstTxWarp>
          </a:bodyPr>
          <a:lstStyle>
            <a:lvl1pPr defTabSz="919837"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59" name="Rectangle 3"/>
          <p:cNvSpPr>
            <a:spLocks noGrp="1" noChangeArrowheads="1"/>
          </p:cNvSpPr>
          <p:nvPr>
            <p:ph type="dt" sz="quarter" idx="1"/>
          </p:nvPr>
        </p:nvSpPr>
        <p:spPr bwMode="auto">
          <a:xfrm>
            <a:off x="3885581" y="1"/>
            <a:ext cx="2972421" cy="466012"/>
          </a:xfrm>
          <a:prstGeom prst="rect">
            <a:avLst/>
          </a:prstGeom>
          <a:noFill/>
          <a:ln w="9525">
            <a:noFill/>
            <a:miter lim="800000"/>
            <a:headEnd/>
            <a:tailEnd/>
          </a:ln>
        </p:spPr>
        <p:txBody>
          <a:bodyPr vert="horz" wrap="square" lIns="91975" tIns="45988" rIns="91975" bIns="45988" numCol="1" anchor="t" anchorCtr="0" compatLnSpc="1">
            <a:prstTxWarp prst="textNoShape">
              <a:avLst/>
            </a:prstTxWarp>
          </a:bodyPr>
          <a:lstStyle>
            <a:lvl1pPr algn="r" defTabSz="919837"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0" name="Rectangle 4"/>
          <p:cNvSpPr>
            <a:spLocks noGrp="1" noChangeArrowheads="1"/>
          </p:cNvSpPr>
          <p:nvPr>
            <p:ph type="ftr" sz="quarter" idx="2"/>
          </p:nvPr>
        </p:nvSpPr>
        <p:spPr bwMode="auto">
          <a:xfrm>
            <a:off x="1" y="8847853"/>
            <a:ext cx="2972421" cy="466011"/>
          </a:xfrm>
          <a:prstGeom prst="rect">
            <a:avLst/>
          </a:prstGeom>
          <a:noFill/>
          <a:ln w="9525">
            <a:noFill/>
            <a:miter lim="800000"/>
            <a:headEnd/>
            <a:tailEnd/>
          </a:ln>
        </p:spPr>
        <p:txBody>
          <a:bodyPr vert="horz" wrap="square" lIns="91975" tIns="45988" rIns="91975" bIns="45988" numCol="1" anchor="b" anchorCtr="0" compatLnSpc="1">
            <a:prstTxWarp prst="textNoShape">
              <a:avLst/>
            </a:prstTxWarp>
          </a:bodyPr>
          <a:lstStyle>
            <a:lvl1pPr defTabSz="919837"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1" name="Rectangle 5"/>
          <p:cNvSpPr>
            <a:spLocks noGrp="1" noChangeArrowheads="1"/>
          </p:cNvSpPr>
          <p:nvPr>
            <p:ph type="sldNum" sz="quarter" idx="3"/>
          </p:nvPr>
        </p:nvSpPr>
        <p:spPr bwMode="auto">
          <a:xfrm>
            <a:off x="3885581" y="8847853"/>
            <a:ext cx="2972421" cy="466011"/>
          </a:xfrm>
          <a:prstGeom prst="rect">
            <a:avLst/>
          </a:prstGeom>
          <a:noFill/>
          <a:ln w="9525">
            <a:noFill/>
            <a:miter lim="800000"/>
            <a:headEnd/>
            <a:tailEnd/>
          </a:ln>
        </p:spPr>
        <p:txBody>
          <a:bodyPr vert="horz" wrap="square" lIns="91975" tIns="45988" rIns="91975" bIns="45988" numCol="1" anchor="b" anchorCtr="0" compatLnSpc="1">
            <a:prstTxWarp prst="textNoShape">
              <a:avLst/>
            </a:prstTxWarp>
          </a:bodyPr>
          <a:lstStyle>
            <a:lvl1pPr algn="r" defTabSz="919837" eaLnBrk="0" hangingPunct="0">
              <a:defRPr sz="1200"/>
            </a:lvl1pPr>
          </a:lstStyle>
          <a:p>
            <a:pPr>
              <a:defRPr/>
            </a:pPr>
            <a:fld id="{43641662-7064-4032-B66D-7870C0ADACC9}" type="slidenum">
              <a:rPr lang="en-US" altLang="en-US"/>
              <a:pPr>
                <a:defRPr/>
              </a:pPr>
              <a:t>‹#›</a:t>
            </a:fld>
            <a:endParaRPr lang="en-US" altLang="en-US" dirty="0"/>
          </a:p>
        </p:txBody>
      </p:sp>
    </p:spTree>
    <p:extLst>
      <p:ext uri="{BB962C8B-B14F-4D97-AF65-F5344CB8AC3E}">
        <p14:creationId xmlns:p14="http://schemas.microsoft.com/office/powerpoint/2010/main" val="274858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72421" cy="466012"/>
          </a:xfrm>
          <a:prstGeom prst="rect">
            <a:avLst/>
          </a:prstGeom>
          <a:noFill/>
          <a:ln w="9525">
            <a:noFill/>
            <a:miter lim="800000"/>
            <a:headEnd/>
            <a:tailEnd/>
          </a:ln>
        </p:spPr>
        <p:txBody>
          <a:bodyPr vert="horz" wrap="square" lIns="91975" tIns="45988" rIns="91975" bIns="45988" numCol="1" anchor="t" anchorCtr="0" compatLnSpc="1">
            <a:prstTxWarp prst="textNoShape">
              <a:avLst/>
            </a:prstTxWarp>
          </a:bodyPr>
          <a:lstStyle>
            <a:lvl1pPr defTabSz="919837"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5" name="Rectangle 3"/>
          <p:cNvSpPr>
            <a:spLocks noGrp="1" noChangeArrowheads="1"/>
          </p:cNvSpPr>
          <p:nvPr>
            <p:ph type="dt" idx="1"/>
          </p:nvPr>
        </p:nvSpPr>
        <p:spPr bwMode="auto">
          <a:xfrm>
            <a:off x="3885581" y="1"/>
            <a:ext cx="2972421" cy="466012"/>
          </a:xfrm>
          <a:prstGeom prst="rect">
            <a:avLst/>
          </a:prstGeom>
          <a:noFill/>
          <a:ln w="9525">
            <a:noFill/>
            <a:miter lim="800000"/>
            <a:headEnd/>
            <a:tailEnd/>
          </a:ln>
        </p:spPr>
        <p:txBody>
          <a:bodyPr vert="horz" wrap="square" lIns="91975" tIns="45988" rIns="91975" bIns="45988" numCol="1" anchor="t" anchorCtr="0" compatLnSpc="1">
            <a:prstTxWarp prst="textNoShape">
              <a:avLst/>
            </a:prstTxWarp>
          </a:bodyPr>
          <a:lstStyle>
            <a:lvl1pPr algn="r" defTabSz="919837"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712" y="4424723"/>
            <a:ext cx="5028579" cy="4190920"/>
          </a:xfrm>
          <a:prstGeom prst="rect">
            <a:avLst/>
          </a:prstGeom>
          <a:noFill/>
          <a:ln w="9525">
            <a:noFill/>
            <a:miter lim="800000"/>
            <a:headEnd/>
            <a:tailEnd/>
          </a:ln>
        </p:spPr>
        <p:txBody>
          <a:bodyPr vert="horz" wrap="square" lIns="91975" tIns="45988" rIns="91975" bIns="459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47853"/>
            <a:ext cx="2972421" cy="466011"/>
          </a:xfrm>
          <a:prstGeom prst="rect">
            <a:avLst/>
          </a:prstGeom>
          <a:noFill/>
          <a:ln w="9525">
            <a:noFill/>
            <a:miter lim="800000"/>
            <a:headEnd/>
            <a:tailEnd/>
          </a:ln>
        </p:spPr>
        <p:txBody>
          <a:bodyPr vert="horz" wrap="square" lIns="91975" tIns="45988" rIns="91975" bIns="45988" numCol="1" anchor="b" anchorCtr="0" compatLnSpc="1">
            <a:prstTxWarp prst="textNoShape">
              <a:avLst/>
            </a:prstTxWarp>
          </a:bodyPr>
          <a:lstStyle>
            <a:lvl1pPr defTabSz="919837"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3885581" y="8847853"/>
            <a:ext cx="2972421" cy="466011"/>
          </a:xfrm>
          <a:prstGeom prst="rect">
            <a:avLst/>
          </a:prstGeom>
          <a:noFill/>
          <a:ln w="9525">
            <a:noFill/>
            <a:miter lim="800000"/>
            <a:headEnd/>
            <a:tailEnd/>
          </a:ln>
        </p:spPr>
        <p:txBody>
          <a:bodyPr vert="horz" wrap="square" lIns="91975" tIns="45988" rIns="91975" bIns="45988" numCol="1" anchor="b" anchorCtr="0" compatLnSpc="1">
            <a:prstTxWarp prst="textNoShape">
              <a:avLst/>
            </a:prstTxWarp>
          </a:bodyPr>
          <a:lstStyle>
            <a:lvl1pPr algn="r" defTabSz="919837" eaLnBrk="0" hangingPunct="0">
              <a:defRPr sz="1200"/>
            </a:lvl1pPr>
          </a:lstStyle>
          <a:p>
            <a:pPr>
              <a:defRPr/>
            </a:pPr>
            <a:fld id="{47685DFA-DB8B-4305-A157-0B1DAC9A5822}" type="slidenum">
              <a:rPr lang="en-US" altLang="en-US"/>
              <a:pPr>
                <a:defRPr/>
              </a:pPr>
              <a:t>‹#›</a:t>
            </a:fld>
            <a:endParaRPr lang="en-US" altLang="en-US" dirty="0"/>
          </a:p>
        </p:txBody>
      </p:sp>
    </p:spTree>
    <p:extLst>
      <p:ext uri="{BB962C8B-B14F-4D97-AF65-F5344CB8AC3E}">
        <p14:creationId xmlns:p14="http://schemas.microsoft.com/office/powerpoint/2010/main" val="2938712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37">
              <a:spcBef>
                <a:spcPct val="30000"/>
              </a:spcBef>
              <a:defRPr sz="1200">
                <a:solidFill>
                  <a:schemeClr val="tx1"/>
                </a:solidFill>
                <a:latin typeface="Arial" panose="020B0604020202020204" pitchFamily="34" charset="0"/>
                <a:ea typeface="ヒラギノ角ゴ Pro W3" pitchFamily="-84" charset="-128"/>
              </a:defRPr>
            </a:lvl1pPr>
            <a:lvl2pPr marL="733362" indent="-282062" defTabSz="919837">
              <a:spcBef>
                <a:spcPct val="30000"/>
              </a:spcBef>
              <a:defRPr sz="1200">
                <a:solidFill>
                  <a:schemeClr val="tx1"/>
                </a:solidFill>
                <a:latin typeface="Arial" panose="020B0604020202020204" pitchFamily="34" charset="0"/>
                <a:ea typeface="ヒラギノ角ゴ Pro W3" pitchFamily="-84" charset="-128"/>
              </a:defRPr>
            </a:lvl2pPr>
            <a:lvl3pPr marL="1128250" indent="-225650" defTabSz="919837">
              <a:spcBef>
                <a:spcPct val="30000"/>
              </a:spcBef>
              <a:defRPr sz="1200">
                <a:solidFill>
                  <a:schemeClr val="tx1"/>
                </a:solidFill>
                <a:latin typeface="Arial" panose="020B0604020202020204" pitchFamily="34" charset="0"/>
                <a:ea typeface="ヒラギノ角ゴ Pro W3" pitchFamily="-84" charset="-128"/>
              </a:defRPr>
            </a:lvl3pPr>
            <a:lvl4pPr marL="1579550" indent="-225650" defTabSz="919837">
              <a:spcBef>
                <a:spcPct val="30000"/>
              </a:spcBef>
              <a:defRPr sz="1200">
                <a:solidFill>
                  <a:schemeClr val="tx1"/>
                </a:solidFill>
                <a:latin typeface="Arial" panose="020B0604020202020204" pitchFamily="34" charset="0"/>
                <a:ea typeface="ヒラギノ角ゴ Pro W3" pitchFamily="-84" charset="-128"/>
              </a:defRPr>
            </a:lvl4pPr>
            <a:lvl5pPr marL="2030850" indent="-225650" defTabSz="919837">
              <a:spcBef>
                <a:spcPct val="30000"/>
              </a:spcBef>
              <a:defRPr sz="1200">
                <a:solidFill>
                  <a:schemeClr val="tx1"/>
                </a:solidFill>
                <a:latin typeface="Arial" panose="020B0604020202020204" pitchFamily="34" charset="0"/>
                <a:ea typeface="ヒラギノ角ゴ Pro W3" pitchFamily="-84" charset="-128"/>
              </a:defRPr>
            </a:lvl5pPr>
            <a:lvl6pPr marL="24821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334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3847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360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7DD36372-F0FA-49E2-B542-5644CA9E3416}" type="slidenum">
              <a:rPr lang="en-US" altLang="en-US" smtClean="0"/>
              <a:pPr>
                <a:spcBef>
                  <a:spcPct val="0"/>
                </a:spcBef>
              </a:pPr>
              <a:t>1</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56844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dirty="0">
                <a:solidFill>
                  <a:srgbClr val="000000"/>
                </a:solidFill>
              </a:rPr>
              <a:t>Program Chair (</a:t>
            </a:r>
            <a:r>
              <a:rPr lang="en-US" dirty="0"/>
              <a:t>Steve Johnson</a:t>
            </a:r>
            <a:r>
              <a:rPr lang="en-US" dirty="0">
                <a:solidFill>
                  <a:srgbClr val="000000"/>
                </a:solidFill>
              </a:rPr>
              <a:t>) </a:t>
            </a:r>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All Rotarians are requested to contribute to The Rotary Foundation.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TRF suggests that clubs become Every Rotarian Every Year (EREY) … ALL members make SOME donation</a:t>
            </a:r>
          </a:p>
          <a:p>
            <a:r>
              <a:rPr lang="en-US" altLang="en-US" dirty="0">
                <a:latin typeface="Arial" panose="020B0604020202020204" pitchFamily="34" charset="0"/>
                <a:ea typeface="ヒラギノ角ゴ Pro W3" pitchFamily="-84" charset="-128"/>
              </a:rPr>
              <a:t>	5950 has set a goal of $365 per member though any amount is acceptable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Paul Harris Society:  Individuals who pledge to contribute $1,000 per year for as long as s/he is able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Major Donor:  individuals who contribute outright or cumulative gift of $10,000 to any of the Rotary accounts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Since contributions to The Rotary Foundation are source of dollars to fund grants &amp; those dollars allow us to match funds for projects, it is important that all Rotarians consider contributing.   We suggest that as a GMS participant, you become a </a:t>
            </a:r>
            <a:r>
              <a:rPr lang="en-US" altLang="en-US" b="1" dirty="0">
                <a:latin typeface="Arial" panose="020B0604020202020204" pitchFamily="34" charset="0"/>
                <a:ea typeface="ヒラギノ角ゴ Pro W3" pitchFamily="-84" charset="-128"/>
              </a:rPr>
              <a:t>TRF champion in your club.  Spread the word about the relationship of contributions to grant awards.  </a:t>
            </a:r>
          </a:p>
          <a:p>
            <a:endParaRPr lang="en-US" altLang="en-US" dirty="0">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5"/>
          </p:nvPr>
        </p:nvSpPr>
        <p:spPr/>
        <p:txBody>
          <a:bodyPr/>
          <a:lstStyle/>
          <a:p>
            <a:pPr defTabSz="902491" eaLnBrk="1" fontAlgn="auto" hangingPunct="1">
              <a:spcBef>
                <a:spcPts val="0"/>
              </a:spcBef>
              <a:spcAft>
                <a:spcPts val="0"/>
              </a:spcAft>
              <a:defRPr/>
            </a:pPr>
            <a:fld id="{49412D4C-0636-4236-984A-F34F7F4B1DA1}" type="slidenum">
              <a:rPr lang="en-US" sz="1800" kern="0">
                <a:solidFill>
                  <a:sysClr val="windowText" lastClr="000000"/>
                </a:solidFill>
              </a:rPr>
              <a:pPr defTabSz="902491" eaLnBrk="1" fontAlgn="auto" hangingPunct="1">
                <a:spcBef>
                  <a:spcPts val="0"/>
                </a:spcBef>
                <a:spcAft>
                  <a:spcPts val="0"/>
                </a:spcAft>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257570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dirty="0">
                <a:solidFill>
                  <a:srgbClr val="000000"/>
                </a:solidFill>
              </a:rPr>
              <a:t>Program Chair (</a:t>
            </a:r>
            <a:r>
              <a:rPr lang="en-US" dirty="0"/>
              <a:t>Steve Johnson</a:t>
            </a:r>
            <a:r>
              <a:rPr lang="en-US" dirty="0">
                <a:solidFill>
                  <a:srgbClr val="000000"/>
                </a:solidFill>
              </a:rPr>
              <a:t>) </a:t>
            </a:r>
          </a:p>
          <a:p>
            <a:br>
              <a:rPr lang="en-US" altLang="en-US" dirty="0">
                <a:latin typeface="Arial" panose="020B0604020202020204" pitchFamily="34" charset="0"/>
                <a:ea typeface="ヒラギノ角ゴ Pro W3" pitchFamily="-84" charset="-128"/>
              </a:rPr>
            </a:br>
            <a:br>
              <a:rPr lang="en-US" altLang="en-US" dirty="0">
                <a:latin typeface="Arial" panose="020B0604020202020204" pitchFamily="34" charset="0"/>
                <a:ea typeface="ヒラギノ角ゴ Pro W3" pitchFamily="-84" charset="-128"/>
              </a:rPr>
            </a:br>
            <a:r>
              <a:rPr lang="en-US" altLang="en-US" dirty="0">
                <a:latin typeface="Arial" panose="020B0604020202020204" pitchFamily="34" charset="0"/>
                <a:ea typeface="ヒラギノ角ゴ Pro W3" pitchFamily="-84" charset="-128"/>
              </a:rPr>
              <a:t>How the dollars flow  to TRF and back to districts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37EF8162-FC3D-448B-AAA6-7BC7A3CF6E5D}" type="slidenum">
              <a:rPr lang="en-US" altLang="en-US" sz="1200">
                <a:solidFill>
                  <a:srgbClr val="000000"/>
                </a:solidFill>
              </a:rPr>
              <a:pPr>
                <a:defRPr/>
              </a:pPr>
              <a:t>11</a:t>
            </a:fld>
            <a:endParaRPr lang="en-US" altLang="en-US" sz="1200">
              <a:solidFill>
                <a:srgbClr val="000000"/>
              </a:solidFill>
            </a:endParaRPr>
          </a:p>
        </p:txBody>
      </p:sp>
    </p:spTree>
    <p:extLst>
      <p:ext uri="{BB962C8B-B14F-4D97-AF65-F5344CB8AC3E}">
        <p14:creationId xmlns:p14="http://schemas.microsoft.com/office/powerpoint/2010/main" val="108139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dirty="0">
                <a:solidFill>
                  <a:srgbClr val="000000"/>
                </a:solidFill>
              </a:rPr>
              <a:t>Program Chair (</a:t>
            </a:r>
            <a:r>
              <a:rPr lang="en-US" dirty="0"/>
              <a:t>Steve Johnson</a:t>
            </a:r>
            <a:r>
              <a:rPr lang="en-US" dirty="0">
                <a:solidFill>
                  <a:srgbClr val="000000"/>
                </a:solidFill>
              </a:rPr>
              <a: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So let’s look at our 5950 funds for 2023-2024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Remind how the funds are collected and returned to the district</a:t>
            </a:r>
          </a:p>
          <a:p>
            <a:r>
              <a:rPr lang="en-US" altLang="en-US" dirty="0">
                <a:latin typeface="Arial" panose="020B0604020202020204" pitchFamily="34" charset="0"/>
                <a:ea typeface="ヒラギノ角ゴ Pro W3" pitchFamily="-84" charset="-128"/>
              </a:rPr>
              <a:t> </a:t>
            </a:r>
          </a:p>
          <a:p>
            <a:r>
              <a:rPr lang="en-US" altLang="en-US" dirty="0">
                <a:latin typeface="Arial" panose="020B0604020202020204" pitchFamily="34" charset="0"/>
                <a:ea typeface="ヒラギノ角ゴ Pro W3" pitchFamily="-84" charset="-128"/>
              </a:rPr>
              <a:t>Explain how funds are allocated in our district</a:t>
            </a:r>
          </a:p>
        </p:txBody>
      </p:sp>
      <p:sp>
        <p:nvSpPr>
          <p:cNvPr id="4" name="Slide Number Placeholder 3"/>
          <p:cNvSpPr>
            <a:spLocks noGrp="1"/>
          </p:cNvSpPr>
          <p:nvPr>
            <p:ph type="sldNum" sz="quarter" idx="5"/>
          </p:nvPr>
        </p:nvSpPr>
        <p:spPr/>
        <p:txBody>
          <a:bodyPr/>
          <a:lstStyle/>
          <a:p>
            <a:pPr defTabSz="910884" eaLnBrk="1" fontAlgn="auto" hangingPunct="1">
              <a:spcBef>
                <a:spcPts val="0"/>
              </a:spcBef>
              <a:spcAft>
                <a:spcPts val="0"/>
              </a:spcAft>
              <a:defRPr/>
            </a:pPr>
            <a:fld id="{566C660B-30CC-47BB-803A-49633F56EE53}" type="slidenum">
              <a:rPr lang="en-US" sz="1800" kern="0">
                <a:solidFill>
                  <a:sysClr val="windowText" lastClr="000000"/>
                </a:solidFill>
              </a:rPr>
              <a:pPr defTabSz="910884" eaLnBrk="1" fontAlgn="auto" hangingPunct="1">
                <a:spcBef>
                  <a:spcPts val="0"/>
                </a:spcBef>
                <a:spcAft>
                  <a:spcPts val="0"/>
                </a:spcAft>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260720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894283">
              <a:defRPr/>
            </a:pPr>
            <a:r>
              <a:rPr lang="en-US" dirty="0">
                <a:solidFill>
                  <a:srgbClr val="000000"/>
                </a:solidFill>
              </a:rPr>
              <a:t>Program Chair (</a:t>
            </a:r>
            <a:r>
              <a:rPr lang="en-US" dirty="0"/>
              <a:t>Steve Johnson</a:t>
            </a:r>
            <a:r>
              <a:rPr lang="en-US" dirty="0">
                <a:solidFill>
                  <a:srgbClr val="000000"/>
                </a:solidFill>
              </a:rPr>
              <a:t>) </a:t>
            </a:r>
          </a:p>
          <a:p>
            <a:pPr defTabSz="902600"/>
            <a:endParaRPr lang="en-US" altLang="en-US" dirty="0">
              <a:solidFill>
                <a:srgbClr val="000000"/>
              </a:solidFill>
              <a:latin typeface="Arial" panose="020B0604020202020204" pitchFamily="34" charset="0"/>
              <a:ea typeface="ヒラギノ角ゴ Pro W3" pitchFamily="-84" charset="-128"/>
            </a:endParaRPr>
          </a:p>
          <a:p>
            <a:pPr defTabSz="902600"/>
            <a:r>
              <a:rPr lang="en-US" altLang="en-US" dirty="0">
                <a:solidFill>
                  <a:srgbClr val="000000"/>
                </a:solidFill>
                <a:latin typeface="Arial" panose="020B0604020202020204" pitchFamily="34" charset="0"/>
                <a:ea typeface="ヒラギノ角ゴ Pro W3" pitchFamily="-84" charset="-128"/>
              </a:rPr>
              <a:t>Invite questions only … no narrative offered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37">
              <a:defRPr sz="2300">
                <a:solidFill>
                  <a:schemeClr val="tx1"/>
                </a:solidFill>
                <a:latin typeface="Arial" panose="020B0604020202020204" pitchFamily="34" charset="0"/>
                <a:ea typeface="ヒラギノ角ゴ Pro W3" pitchFamily="-84" charset="-128"/>
              </a:defRPr>
            </a:lvl1pPr>
            <a:lvl2pPr marL="733362" indent="-282062" defTabSz="919837">
              <a:defRPr sz="2300">
                <a:solidFill>
                  <a:schemeClr val="tx1"/>
                </a:solidFill>
                <a:latin typeface="Arial" panose="020B0604020202020204" pitchFamily="34" charset="0"/>
                <a:ea typeface="ヒラギノ角ゴ Pro W3" pitchFamily="-84" charset="-128"/>
              </a:defRPr>
            </a:lvl2pPr>
            <a:lvl3pPr marL="1128250" indent="-225650" defTabSz="919837">
              <a:defRPr sz="2300">
                <a:solidFill>
                  <a:schemeClr val="tx1"/>
                </a:solidFill>
                <a:latin typeface="Arial" panose="020B0604020202020204" pitchFamily="34" charset="0"/>
                <a:ea typeface="ヒラギノ角ゴ Pro W3" pitchFamily="-84" charset="-128"/>
              </a:defRPr>
            </a:lvl3pPr>
            <a:lvl4pPr marL="1579550" indent="-225650" defTabSz="919837">
              <a:defRPr sz="2300">
                <a:solidFill>
                  <a:schemeClr val="tx1"/>
                </a:solidFill>
                <a:latin typeface="Arial" panose="020B0604020202020204" pitchFamily="34" charset="0"/>
                <a:ea typeface="ヒラギノ角ゴ Pro W3" pitchFamily="-84" charset="-128"/>
              </a:defRPr>
            </a:lvl4pPr>
            <a:lvl5pPr marL="2030850" indent="-225650" defTabSz="919837">
              <a:defRPr sz="2300">
                <a:solidFill>
                  <a:schemeClr val="tx1"/>
                </a:solidFill>
                <a:latin typeface="Arial" panose="020B0604020202020204" pitchFamily="34" charset="0"/>
                <a:ea typeface="ヒラギノ角ゴ Pro W3" pitchFamily="-84" charset="-128"/>
              </a:defRPr>
            </a:lvl5pPr>
            <a:lvl6pPr marL="24821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4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7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60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585E6B2F-B6EF-4FAD-A924-1605D74D42BB}" type="slidenum">
              <a:rPr lang="en-US" altLang="en-US" sz="1200">
                <a:solidFill>
                  <a:srgbClr val="000000"/>
                </a:solidFill>
              </a:rPr>
              <a:pPr>
                <a:defRPr/>
              </a:pPr>
              <a:t>13</a:t>
            </a:fld>
            <a:endParaRPr lang="en-US" altLang="en-US" sz="1200" dirty="0">
              <a:solidFill>
                <a:srgbClr val="000000"/>
              </a:solidFill>
            </a:endParaRPr>
          </a:p>
        </p:txBody>
      </p:sp>
    </p:spTree>
    <p:extLst>
      <p:ext uri="{BB962C8B-B14F-4D97-AF65-F5344CB8AC3E}">
        <p14:creationId xmlns:p14="http://schemas.microsoft.com/office/powerpoint/2010/main" val="161398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dirty="0">
                <a:solidFill>
                  <a:srgbClr val="000000"/>
                </a:solidFill>
              </a:rPr>
              <a:t>Program Chair (Steve Johnson)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This is a reminder (it was shared at the beginning … remind now) </a:t>
            </a:r>
          </a:p>
          <a:p>
            <a:r>
              <a:rPr lang="en-US" altLang="en-US" dirty="0">
                <a:latin typeface="Arial" panose="020B0604020202020204" pitchFamily="34" charset="0"/>
                <a:ea typeface="ヒラギノ角ゴ Pro W3" pitchFamily="-84" charset="-128"/>
              </a:rPr>
              <a:t>Define what qualifies the club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These apply to global and district grants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I want to draw attention to the fact that the District does not make grants to other non-profit organizations, i.e., it has to be a club service project that ultimately benefits the community local or international</a:t>
            </a:r>
          </a:p>
        </p:txBody>
      </p:sp>
      <p:sp>
        <p:nvSpPr>
          <p:cNvPr id="4" name="Slide Number Placeholder 3"/>
          <p:cNvSpPr>
            <a:spLocks noGrp="1"/>
          </p:cNvSpPr>
          <p:nvPr>
            <p:ph type="sldNum" sz="quarter" idx="5"/>
          </p:nvPr>
        </p:nvSpPr>
        <p:spPr/>
        <p:txBody>
          <a:bodyPr/>
          <a:lstStyle/>
          <a:p>
            <a:pPr defTabSz="902491" eaLnBrk="1" fontAlgn="auto" hangingPunct="1">
              <a:spcBef>
                <a:spcPts val="0"/>
              </a:spcBef>
              <a:spcAft>
                <a:spcPts val="0"/>
              </a:spcAft>
              <a:defRPr/>
            </a:pPr>
            <a:fld id="{9D0C1A6D-59DB-48E2-A64D-ED5F1EF2F9F3}" type="slidenum">
              <a:rPr lang="en-US" sz="1800" kern="0">
                <a:solidFill>
                  <a:sysClr val="windowText" lastClr="000000"/>
                </a:solidFill>
              </a:rPr>
              <a:pPr defTabSz="902491" eaLnBrk="1" fontAlgn="auto" hangingPunct="1">
                <a:spcBef>
                  <a:spcPts val="0"/>
                </a:spcBef>
                <a:spcAft>
                  <a:spcPts val="0"/>
                </a:spcAft>
                <a:defRPr/>
              </a:pPr>
              <a:t>14</a:t>
            </a:fld>
            <a:endParaRPr lang="en-US" sz="1800" kern="0" dirty="0">
              <a:solidFill>
                <a:sysClr val="windowText" lastClr="000000"/>
              </a:solidFill>
            </a:endParaRPr>
          </a:p>
        </p:txBody>
      </p:sp>
    </p:spTree>
    <p:extLst>
      <p:ext uri="{BB962C8B-B14F-4D97-AF65-F5344CB8AC3E}">
        <p14:creationId xmlns:p14="http://schemas.microsoft.com/office/powerpoint/2010/main" val="108299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District Grant Chair Kris Dirks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Just the essentials – there are resources outside of this GMS – see this website, which has applications, PowerPoint, project examples, etc.</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https://portal.clubrunner.ca/50084/sitepage/district-local-small-international-grants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We are expecting you will still have questions about grants after the presentation.  Don’t be scared, we will be there to answer any of your questions and guide you through the process.</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37">
              <a:spcBef>
                <a:spcPct val="30000"/>
              </a:spcBef>
              <a:defRPr sz="1200">
                <a:solidFill>
                  <a:schemeClr val="tx1"/>
                </a:solidFill>
                <a:latin typeface="Arial" panose="020B0604020202020204" pitchFamily="34" charset="0"/>
                <a:ea typeface="ヒラギノ角ゴ Pro W3" pitchFamily="-84" charset="-128"/>
              </a:defRPr>
            </a:lvl1pPr>
            <a:lvl2pPr marL="733362" indent="-282062" defTabSz="919837">
              <a:spcBef>
                <a:spcPct val="30000"/>
              </a:spcBef>
              <a:defRPr sz="1200">
                <a:solidFill>
                  <a:schemeClr val="tx1"/>
                </a:solidFill>
                <a:latin typeface="Arial" panose="020B0604020202020204" pitchFamily="34" charset="0"/>
                <a:ea typeface="ヒラギノ角ゴ Pro W3" pitchFamily="-84" charset="-128"/>
              </a:defRPr>
            </a:lvl2pPr>
            <a:lvl3pPr marL="1128250" indent="-225650" defTabSz="919837">
              <a:spcBef>
                <a:spcPct val="30000"/>
              </a:spcBef>
              <a:defRPr sz="1200">
                <a:solidFill>
                  <a:schemeClr val="tx1"/>
                </a:solidFill>
                <a:latin typeface="Arial" panose="020B0604020202020204" pitchFamily="34" charset="0"/>
                <a:ea typeface="ヒラギノ角ゴ Pro W3" pitchFamily="-84" charset="-128"/>
              </a:defRPr>
            </a:lvl3pPr>
            <a:lvl4pPr marL="1579550" indent="-225650" defTabSz="919837">
              <a:spcBef>
                <a:spcPct val="30000"/>
              </a:spcBef>
              <a:defRPr sz="1200">
                <a:solidFill>
                  <a:schemeClr val="tx1"/>
                </a:solidFill>
                <a:latin typeface="Arial" panose="020B0604020202020204" pitchFamily="34" charset="0"/>
                <a:ea typeface="ヒラギノ角ゴ Pro W3" pitchFamily="-84" charset="-128"/>
              </a:defRPr>
            </a:lvl4pPr>
            <a:lvl5pPr marL="2030850" indent="-225650" defTabSz="919837">
              <a:spcBef>
                <a:spcPct val="30000"/>
              </a:spcBef>
              <a:defRPr sz="1200">
                <a:solidFill>
                  <a:schemeClr val="tx1"/>
                </a:solidFill>
                <a:latin typeface="Arial" panose="020B0604020202020204" pitchFamily="34" charset="0"/>
                <a:ea typeface="ヒラギノ角ゴ Pro W3" pitchFamily="-84" charset="-128"/>
              </a:defRPr>
            </a:lvl5pPr>
            <a:lvl6pPr marL="24821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334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3847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36050" indent="-225650" defTabSz="9198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defRPr/>
            </a:pPr>
            <a:fld id="{79E33EAE-0D7B-469D-B443-50A5FF32969D}" type="slidenum">
              <a:rPr lang="en-US" altLang="en-US">
                <a:solidFill>
                  <a:srgbClr val="000000"/>
                </a:solidFill>
              </a:rPr>
              <a:pPr>
                <a:spcBef>
                  <a:spcPct val="0"/>
                </a:spcBef>
                <a:defRPr/>
              </a:pPr>
              <a:t>15</a:t>
            </a:fld>
            <a:endParaRPr lang="en-US" altLang="en-US" dirty="0">
              <a:solidFill>
                <a:srgbClr val="000000"/>
              </a:solidFill>
            </a:endParaRPr>
          </a:p>
        </p:txBody>
      </p:sp>
    </p:spTree>
    <p:extLst>
      <p:ext uri="{BB962C8B-B14F-4D97-AF65-F5344CB8AC3E}">
        <p14:creationId xmlns:p14="http://schemas.microsoft.com/office/powerpoint/2010/main" val="295022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District Grant Chair Fred </a:t>
            </a:r>
          </a:p>
          <a:p>
            <a:pPr defTabSz="927560"/>
            <a:endParaRPr lang="en-US" altLang="en-US" sz="1100" dirty="0">
              <a:solidFill>
                <a:srgbClr val="000000"/>
              </a:solidFill>
              <a:latin typeface="Arial" panose="020B0604020202020204" pitchFamily="34" charset="0"/>
              <a:ea typeface="ヒラギノ角ゴ Pro W3" pitchFamily="-84" charset="-128"/>
            </a:endParaRPr>
          </a:p>
          <a:p>
            <a:pPr defTabSz="927560"/>
            <a:r>
              <a:rPr lang="en-US" altLang="en-US" sz="1100" dirty="0">
                <a:solidFill>
                  <a:srgbClr val="000000"/>
                </a:solidFill>
                <a:latin typeface="Arial" panose="020B0604020202020204" pitchFamily="34" charset="0"/>
                <a:ea typeface="ヒラギノ角ゴ Pro W3" pitchFamily="-84" charset="-128"/>
              </a:rPr>
              <a:t>Must be a Rotary project … NOT funds to another organization </a:t>
            </a:r>
          </a:p>
          <a:p>
            <a:pPr defTabSz="927560"/>
            <a:endParaRPr lang="en-US" altLang="en-US" sz="1100" dirty="0">
              <a:solidFill>
                <a:srgbClr val="000000"/>
              </a:solidFill>
              <a:latin typeface="Arial" panose="020B0604020202020204" pitchFamily="34" charset="0"/>
              <a:ea typeface="ヒラギノ角ゴ Pro W3" pitchFamily="-84" charset="-128"/>
            </a:endParaRPr>
          </a:p>
          <a:p>
            <a:pPr defTabSz="927560"/>
            <a:r>
              <a:rPr lang="en-US" altLang="en-US" sz="1100" dirty="0">
                <a:solidFill>
                  <a:srgbClr val="000000"/>
                </a:solidFill>
                <a:latin typeface="Arial" panose="020B0604020202020204" pitchFamily="34" charset="0"/>
                <a:ea typeface="ヒラギノ角ゴ Pro W3" pitchFamily="-84" charset="-128"/>
              </a:rPr>
              <a:t>Must involve sweat equity</a:t>
            </a:r>
          </a:p>
          <a:p>
            <a:pPr defTabSz="927560"/>
            <a:endParaRPr lang="en-US" altLang="en-US" sz="1100" dirty="0">
              <a:solidFill>
                <a:srgbClr val="000000"/>
              </a:solidFill>
              <a:latin typeface="Arial" panose="020B0604020202020204" pitchFamily="34" charset="0"/>
              <a:ea typeface="ヒラギノ角ゴ Pro W3" pitchFamily="-84" charset="-128"/>
            </a:endParaRPr>
          </a:p>
          <a:p>
            <a:pPr defTabSz="927560"/>
            <a:r>
              <a:rPr lang="en-US" altLang="en-US" sz="1100" dirty="0">
                <a:solidFill>
                  <a:srgbClr val="000000"/>
                </a:solidFill>
                <a:latin typeface="Arial" panose="020B0604020202020204" pitchFamily="34" charset="0"/>
                <a:ea typeface="ヒラギノ角ゴ Pro W3" pitchFamily="-84" charset="-128"/>
              </a:rPr>
              <a:t>Must complete by June 30, 2024</a:t>
            </a:r>
          </a:p>
          <a:p>
            <a:pPr defTabSz="927560"/>
            <a:endParaRPr lang="en-US" altLang="en-US" sz="1100" dirty="0">
              <a:solidFill>
                <a:srgbClr val="000000"/>
              </a:solidFill>
              <a:latin typeface="Arial" panose="020B0604020202020204" pitchFamily="34" charset="0"/>
              <a:ea typeface="ヒラギノ角ゴ Pro W3" pitchFamily="-84" charset="-128"/>
            </a:endParaRPr>
          </a:p>
          <a:p>
            <a:pPr defTabSz="927560"/>
            <a:r>
              <a:rPr lang="en-US" altLang="en-US" sz="1100" dirty="0">
                <a:solidFill>
                  <a:srgbClr val="000000"/>
                </a:solidFill>
                <a:latin typeface="Arial" panose="020B0604020202020204" pitchFamily="34" charset="0"/>
                <a:ea typeface="ヒラギノ角ゴ Pro W3" pitchFamily="-84" charset="-128"/>
              </a:rPr>
              <a:t>Club’s must be in good standing – Non-Delinquent, updated president signature, fundraising goals, and Grant Management Seminar Attended </a:t>
            </a:r>
          </a:p>
          <a:p>
            <a:pPr defTabSz="927560"/>
            <a:endParaRPr lang="en-US" altLang="en-US" sz="1100" dirty="0">
              <a:solidFill>
                <a:srgbClr val="000000"/>
              </a:solidFill>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5"/>
          </p:nvPr>
        </p:nvSpPr>
        <p:spPr/>
        <p:txBody>
          <a:bodyPr/>
          <a:lstStyle/>
          <a:p>
            <a:pPr defTabSz="902491" eaLnBrk="1" fontAlgn="auto" hangingPunct="1">
              <a:spcBef>
                <a:spcPts val="0"/>
              </a:spcBef>
              <a:spcAft>
                <a:spcPts val="0"/>
              </a:spcAft>
              <a:defRPr/>
            </a:pPr>
            <a:fld id="{72702BCB-F864-440A-B077-F4CAF6C453A9}" type="slidenum">
              <a:rPr lang="en-US" sz="1800" kern="0">
                <a:solidFill>
                  <a:sysClr val="windowText" lastClr="000000"/>
                </a:solidFill>
              </a:rPr>
              <a:pPr defTabSz="902491" eaLnBrk="1" fontAlgn="auto" hangingPunct="1">
                <a:spcBef>
                  <a:spcPts val="0"/>
                </a:spcBef>
                <a:spcAft>
                  <a:spcPts val="0"/>
                </a:spcAft>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340537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This is simply a hypothetical for a max contribution for a single club</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A single club can contribute $500 and receive $3,000 from the District as well</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B115DC10-4808-4953-8A7A-3C4D40EB8954}" type="slidenum">
              <a:rPr lang="en-US" altLang="en-US" sz="1200">
                <a:solidFill>
                  <a:srgbClr val="000000"/>
                </a:solidFill>
              </a:rPr>
              <a:pPr>
                <a:defRPr/>
              </a:pPr>
              <a:t>17</a:t>
            </a:fld>
            <a:endParaRPr lang="en-US" altLang="en-US" sz="1200" dirty="0">
              <a:solidFill>
                <a:srgbClr val="000000"/>
              </a:solidFill>
            </a:endParaRPr>
          </a:p>
        </p:txBody>
      </p:sp>
    </p:spTree>
    <p:extLst>
      <p:ext uri="{BB962C8B-B14F-4D97-AF65-F5344CB8AC3E}">
        <p14:creationId xmlns:p14="http://schemas.microsoft.com/office/powerpoint/2010/main" val="90856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4 clubs with total contributions of $4,000 = $10,000 from the District – min club contribution of $500 still</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04ED29E1-E7F0-4F26-8EC6-AF596617AA1E}" type="slidenum">
              <a:rPr lang="en-US" altLang="en-US" sz="1200">
                <a:solidFill>
                  <a:srgbClr val="000000"/>
                </a:solidFill>
              </a:rPr>
              <a:pPr>
                <a:defRPr/>
              </a:pPr>
              <a:t>18</a:t>
            </a:fld>
            <a:endParaRPr lang="en-US" altLang="en-US" sz="1200" dirty="0">
              <a:solidFill>
                <a:srgbClr val="000000"/>
              </a:solidFill>
            </a:endParaRPr>
          </a:p>
        </p:txBody>
      </p:sp>
    </p:spTree>
    <p:extLst>
      <p:ext uri="{BB962C8B-B14F-4D97-AF65-F5344CB8AC3E}">
        <p14:creationId xmlns:p14="http://schemas.microsoft.com/office/powerpoint/2010/main" val="3444092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District Grant Chair Kris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Steps to prepare and submit a grant </a:t>
            </a:r>
          </a:p>
          <a:p>
            <a:r>
              <a:rPr lang="en-US" altLang="en-US" dirty="0">
                <a:latin typeface="Arial" panose="020B0604020202020204" pitchFamily="34" charset="0"/>
                <a:ea typeface="ヒラギノ角ゴ Pro W3" pitchFamily="-84" charset="-128"/>
              </a:rPr>
              <a:t>#2. https://portal.clubrunner.ca/50084/sitepage/district-local-small-international-grants - use this website to access application and additional resources</a:t>
            </a:r>
          </a:p>
          <a:p>
            <a:pPr defTabSz="450397">
              <a:spcBef>
                <a:spcPct val="0"/>
              </a:spcBef>
              <a:defRPr/>
            </a:pPr>
            <a:endParaRPr lang="en-US" altLang="en-US" sz="18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defTabSz="450397">
              <a:spcBef>
                <a:spcPct val="0"/>
              </a:spcBef>
              <a:defRPr/>
            </a:pPr>
            <a:r>
              <a:rPr lang="en-US" altLang="en-US" sz="1800" dirty="0">
                <a:solidFill>
                  <a:srgbClr val="000000"/>
                </a:solidFill>
                <a:latin typeface="Arial" panose="020B0604020202020204" pitchFamily="34" charset="0"/>
                <a:ea typeface="MS PGothic" panose="020B0600070205080204" pitchFamily="34" charset="-128"/>
                <a:cs typeface="Arial" panose="020B0604020202020204" pitchFamily="34" charset="0"/>
              </a:rPr>
              <a:t>#3.  Committee meeting (December 1 applications) … after Nov. can sponsor more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#4. </a:t>
            </a:r>
            <a:r>
              <a:rPr lang="en-US" altLang="en-US" dirty="0">
                <a:solidFill>
                  <a:srgbClr val="000000"/>
                </a:solidFill>
                <a:latin typeface="Arial" panose="020B0604020202020204" pitchFamily="34" charset="0"/>
                <a:cs typeface="Arial" panose="020B0604020202020204" pitchFamily="34" charset="0"/>
              </a:rPr>
              <a:t>Grants must be for </a:t>
            </a:r>
            <a:r>
              <a:rPr lang="en-US" altLang="en-US" dirty="0">
                <a:solidFill>
                  <a:srgbClr val="C00000"/>
                </a:solidFill>
                <a:latin typeface="Arial" panose="020B0604020202020204" pitchFamily="34" charset="0"/>
                <a:cs typeface="Arial" panose="020B0604020202020204" pitchFamily="34" charset="0"/>
              </a:rPr>
              <a:t>NEW</a:t>
            </a:r>
            <a:r>
              <a:rPr lang="en-US" altLang="en-US" dirty="0">
                <a:solidFill>
                  <a:srgbClr val="000000"/>
                </a:solidFill>
                <a:latin typeface="Arial" panose="020B0604020202020204" pitchFamily="34" charset="0"/>
                <a:cs typeface="Arial" panose="020B0604020202020204" pitchFamily="34" charset="0"/>
              </a:rPr>
              <a:t> Rotary project (not part of an operational budget) for one fiscal year; future funding can be supported by the club. </a:t>
            </a:r>
            <a:r>
              <a:rPr lang="en-US" dirty="0">
                <a:solidFill>
                  <a:srgbClr val="000000"/>
                </a:solidFill>
                <a:latin typeface="Arial" panose="020B0604020202020204" pitchFamily="34" charset="0"/>
                <a:cs typeface="Arial" panose="020B0604020202020204" pitchFamily="34" charset="0"/>
              </a:rPr>
              <a:t>When the  same benefiting organization receives Grants several years in succession, it may be considered a planned annual income source for the organization rather than a Rotary project, and may be subject to additional scrutiny. </a:t>
            </a:r>
            <a:r>
              <a:rPr lang="en-US" altLang="en-US" dirty="0">
                <a:solidFill>
                  <a:srgbClr val="000000"/>
                </a:solidFill>
                <a:latin typeface="Arial" panose="020B0604020202020204" pitchFamily="34" charset="0"/>
                <a:cs typeface="Arial" panose="020B0604020202020204" pitchFamily="34" charset="0"/>
              </a:rPr>
              <a:t> </a:t>
            </a:r>
          </a:p>
          <a:p>
            <a:endParaRPr lang="en-US" altLang="en-US" dirty="0">
              <a:solidFill>
                <a:srgbClr val="000000"/>
              </a:solidFill>
              <a:latin typeface="Arial" panose="020B0604020202020204" pitchFamily="34" charset="0"/>
              <a:ea typeface="ヒラギノ角ゴ Pro W3" pitchFamily="-84" charset="-128"/>
              <a:cs typeface="Arial" panose="020B0604020202020204" pitchFamily="34" charset="0"/>
            </a:endParaRPr>
          </a:p>
          <a:p>
            <a:pPr defTabSz="894283">
              <a:defRPr/>
            </a:pPr>
            <a:r>
              <a:rPr lang="en-US" altLang="en-US" sz="1600" dirty="0">
                <a:solidFill>
                  <a:srgbClr val="000000"/>
                </a:solidFill>
                <a:latin typeface="Arial" panose="020B0604020202020204" pitchFamily="34" charset="0"/>
                <a:ea typeface="ヒラギノ角ゴ Pro W3" pitchFamily="-84" charset="-128"/>
                <a:cs typeface="Arial" panose="020B0604020202020204" pitchFamily="34" charset="0"/>
              </a:rPr>
              <a:t>#5. Don’t forget all the accompanying information.  Check with Mentor if you are concerned if anything is missing.</a:t>
            </a:r>
            <a:endParaRPr lang="en-US" altLang="en-US" sz="1600" dirty="0">
              <a:solidFill>
                <a:srgbClr val="000000"/>
              </a:solidFill>
              <a:latin typeface="Arial" panose="020B0604020202020204" pitchFamily="34" charset="0"/>
              <a:ea typeface="ヒラギノ角ゴ Pro W3" pitchFamily="-84" charset="-128"/>
            </a:endParaRPr>
          </a:p>
          <a:p>
            <a:endParaRPr lang="en-US" altLang="en-US" dirty="0">
              <a:solidFill>
                <a:srgbClr val="000000"/>
              </a:solidFill>
              <a:latin typeface="Arial" panose="020B0604020202020204" pitchFamily="34" charset="0"/>
              <a:ea typeface="ヒラギノ角ゴ Pro W3" pitchFamily="-84" charset="-128"/>
              <a:cs typeface="Arial" panose="020B0604020202020204" pitchFamily="34" charset="0"/>
            </a:endParaRPr>
          </a:p>
          <a:p>
            <a:endParaRPr lang="en-US" altLang="en-US" dirty="0">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5"/>
          </p:nvPr>
        </p:nvSpPr>
        <p:spPr/>
        <p:txBody>
          <a:bodyPr/>
          <a:lstStyle/>
          <a:p>
            <a:pPr defTabSz="910884" eaLnBrk="1" fontAlgn="auto" hangingPunct="1">
              <a:spcBef>
                <a:spcPts val="0"/>
              </a:spcBef>
              <a:spcAft>
                <a:spcPts val="0"/>
              </a:spcAft>
              <a:defRPr/>
            </a:pPr>
            <a:fld id="{3215224F-5F23-461F-BECB-A7469C1D62EE}" type="slidenum">
              <a:rPr lang="en-US" sz="1800" kern="0">
                <a:solidFill>
                  <a:prstClr val="black"/>
                </a:solidFill>
              </a:rPr>
              <a:pPr defTabSz="910884" eaLnBrk="1" fontAlgn="auto" hangingPunct="1">
                <a:spcBef>
                  <a:spcPts val="0"/>
                </a:spcBef>
                <a:spcAft>
                  <a:spcPts val="0"/>
                </a:spcAft>
                <a:defRPr/>
              </a:pPr>
              <a:t>19</a:t>
            </a:fld>
            <a:endParaRPr lang="en-US" sz="1800" kern="0" dirty="0">
              <a:solidFill>
                <a:prstClr val="black"/>
              </a:solidFill>
            </a:endParaRPr>
          </a:p>
        </p:txBody>
      </p:sp>
    </p:spTree>
    <p:extLst>
      <p:ext uri="{BB962C8B-B14F-4D97-AF65-F5344CB8AC3E}">
        <p14:creationId xmlns:p14="http://schemas.microsoft.com/office/powerpoint/2010/main" val="112678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0"/>
            <a:endParaRPr lang="en-US" altLang="en-US" dirty="0">
              <a:solidFill>
                <a:srgbClr val="000000"/>
              </a:solidFill>
              <a:latin typeface="Arial" panose="020B0604020202020204" pitchFamily="34" charset="0"/>
              <a:ea typeface="ヒラギノ角ゴ Pro W3" pitchFamily="-84" charset="-128"/>
            </a:endParaRPr>
          </a:p>
          <a:p>
            <a:r>
              <a:rPr lang="en-US" altLang="en-US" dirty="0">
                <a:solidFill>
                  <a:srgbClr val="000000"/>
                </a:solidFill>
                <a:latin typeface="Arial" panose="020B0604020202020204" pitchFamily="34" charset="0"/>
                <a:ea typeface="ヒラギノ角ゴ Pro W3" pitchFamily="-84" charset="-128"/>
              </a:rPr>
              <a:t>Facilitator  </a:t>
            </a:r>
            <a:r>
              <a:rPr lang="en-US" altLang="en-US" dirty="0">
                <a:latin typeface="Arial" panose="020B0604020202020204" pitchFamily="34" charset="0"/>
                <a:ea typeface="ヒラギノ角ゴ Pro W3" pitchFamily="-84" charset="-128"/>
              </a:rPr>
              <a:t>(Tim </a:t>
            </a:r>
            <a:r>
              <a:rPr lang="en-US" altLang="en-US" dirty="0" err="1">
                <a:latin typeface="Arial" panose="020B0604020202020204" pitchFamily="34" charset="0"/>
                <a:ea typeface="ヒラギノ角ゴ Pro W3" pitchFamily="-84" charset="-128"/>
              </a:rPr>
              <a:t>Deets</a:t>
            </a:r>
            <a:r>
              <a:rPr lang="en-US" altLang="en-US" dirty="0">
                <a:latin typeface="Arial" panose="020B0604020202020204" pitchFamily="34" charset="0"/>
                <a:ea typeface="ヒラギノ角ゴ Pro W3" pitchFamily="-84" charset="-128"/>
              </a:rPr>
              <a:t>/Don Stiles/Fred </a:t>
            </a:r>
            <a:r>
              <a:rPr lang="en-US" altLang="en-US" dirty="0" err="1">
                <a:latin typeface="Arial" panose="020B0604020202020204" pitchFamily="34" charset="0"/>
                <a:ea typeface="ヒラギノ角ゴ Pro W3" pitchFamily="-84" charset="-128"/>
              </a:rPr>
              <a:t>Semmer</a:t>
            </a:r>
            <a:r>
              <a:rPr lang="en-US" altLang="en-US" dirty="0">
                <a:latin typeface="Arial" panose="020B0604020202020204" pitchFamily="34" charset="0"/>
                <a:ea typeface="ヒラギノ角ゴ Pro W3" pitchFamily="-84" charset="-128"/>
              </a:rPr>
              <a:t>)</a:t>
            </a:r>
            <a:endParaRPr lang="en-US" altLang="en-US" dirty="0">
              <a:solidFill>
                <a:srgbClr val="000000"/>
              </a:solidFill>
              <a:latin typeface="Arial" panose="020B0604020202020204" pitchFamily="34" charset="0"/>
              <a:ea typeface="ヒラギノ角ゴ Pro W3" pitchFamily="-84" charset="-128"/>
            </a:endParaRPr>
          </a:p>
          <a:p>
            <a:pPr defTabSz="927560"/>
            <a:endParaRPr lang="en-US" altLang="en-US" dirty="0">
              <a:solidFill>
                <a:srgbClr val="000000"/>
              </a:solidFill>
              <a:latin typeface="Arial" panose="020B0604020202020204" pitchFamily="34" charset="0"/>
              <a:ea typeface="ヒラギノ角ゴ Pro W3" pitchFamily="-84" charset="-128"/>
            </a:endParaRPr>
          </a:p>
          <a:p>
            <a:pPr defTabSz="927560"/>
            <a:r>
              <a:rPr lang="en-US" altLang="en-US" dirty="0">
                <a:solidFill>
                  <a:srgbClr val="000000"/>
                </a:solidFill>
                <a:latin typeface="Arial" panose="020B0604020202020204" pitchFamily="34" charset="0"/>
                <a:ea typeface="ヒラギノ角ゴ Pro W3" pitchFamily="-84" charset="-128"/>
              </a:rPr>
              <a:t>Welcome </a:t>
            </a:r>
          </a:p>
          <a:p>
            <a:pPr defTabSz="927560"/>
            <a:r>
              <a:rPr lang="en-US" altLang="en-US" dirty="0">
                <a:solidFill>
                  <a:srgbClr val="000000"/>
                </a:solidFill>
                <a:latin typeface="Arial" panose="020B0604020202020204" pitchFamily="34" charset="0"/>
                <a:ea typeface="ヒラギノ角ゴ Pro W3" pitchFamily="-84" charset="-128"/>
              </a:rPr>
              <a:t>   Thank you for your participation … acknowledge team </a:t>
            </a:r>
          </a:p>
          <a:p>
            <a:pPr defTabSz="927560"/>
            <a:r>
              <a:rPr lang="en-US" altLang="en-US" dirty="0">
                <a:solidFill>
                  <a:srgbClr val="000000"/>
                </a:solidFill>
                <a:latin typeface="Arial" panose="020B0604020202020204" pitchFamily="34" charset="0"/>
                <a:ea typeface="ヒラギノ角ゴ Pro W3" pitchFamily="-84" charset="-128"/>
              </a:rPr>
              <a:t>  Rest rooms, 1</a:t>
            </a:r>
            <a:r>
              <a:rPr lang="en-US" altLang="en-US" baseline="30000" dirty="0">
                <a:solidFill>
                  <a:srgbClr val="000000"/>
                </a:solidFill>
                <a:latin typeface="Arial" panose="020B0604020202020204" pitchFamily="34" charset="0"/>
                <a:ea typeface="ヒラギノ角ゴ Pro W3" pitchFamily="-84" charset="-128"/>
              </a:rPr>
              <a:t>st</a:t>
            </a:r>
            <a:r>
              <a:rPr lang="en-US" altLang="en-US" dirty="0">
                <a:solidFill>
                  <a:srgbClr val="000000"/>
                </a:solidFill>
                <a:latin typeface="Arial" panose="020B0604020202020204" pitchFamily="34" charset="0"/>
                <a:ea typeface="ヒラギノ角ゴ Pro W3" pitchFamily="-84" charset="-128"/>
              </a:rPr>
              <a:t> global grant project in Chicago  / breaks – transitions </a:t>
            </a:r>
          </a:p>
          <a:p>
            <a:pPr defTabSz="927560"/>
            <a:endParaRPr lang="en-US" altLang="en-US" dirty="0">
              <a:solidFill>
                <a:srgbClr val="000000"/>
              </a:solidFill>
              <a:latin typeface="Arial" panose="020B0604020202020204" pitchFamily="34" charset="0"/>
              <a:ea typeface="ヒラギノ角ゴ Pro W3" pitchFamily="-84" charset="-128"/>
            </a:endParaRPr>
          </a:p>
          <a:p>
            <a:pPr defTabSz="927560"/>
            <a:r>
              <a:rPr lang="en-US" altLang="en-US" dirty="0">
                <a:solidFill>
                  <a:srgbClr val="000000"/>
                </a:solidFill>
                <a:latin typeface="Arial" panose="020B0604020202020204" pitchFamily="34" charset="0"/>
                <a:ea typeface="ヒラギノ角ゴ Pro W3" pitchFamily="-84" charset="-128"/>
              </a:rPr>
              <a:t>   </a:t>
            </a:r>
          </a:p>
          <a:p>
            <a:pPr defTabSz="927560"/>
            <a:r>
              <a:rPr lang="en-US" altLang="en-US" dirty="0">
                <a:solidFill>
                  <a:srgbClr val="000000"/>
                </a:solidFill>
                <a:latin typeface="Arial" panose="020B0604020202020204" pitchFamily="34" charset="0"/>
                <a:ea typeface="ヒラギノ角ゴ Pro W3" pitchFamily="-84" charset="-128"/>
              </a:rPr>
              <a:t>Goal for every club to participate … 100%</a:t>
            </a:r>
          </a:p>
          <a:p>
            <a:pPr defTabSz="927560"/>
            <a:r>
              <a:rPr lang="en-US" altLang="en-US" dirty="0">
                <a:solidFill>
                  <a:srgbClr val="000000"/>
                </a:solidFill>
                <a:latin typeface="Arial" panose="020B0604020202020204" pitchFamily="34" charset="0"/>
                <a:ea typeface="ヒラギノ角ゴ Pro W3" pitchFamily="-84" charset="-128"/>
              </a:rPr>
              <a:t>   Requirement to garner grant funds  … also requirement that club PE enter TRF goal</a:t>
            </a:r>
          </a:p>
          <a:p>
            <a:pPr defTabSz="927560"/>
            <a:endParaRPr lang="en-US" altLang="en-US" dirty="0">
              <a:solidFill>
                <a:srgbClr val="000000"/>
              </a:solidFill>
              <a:latin typeface="Arial" panose="020B0604020202020204" pitchFamily="34" charset="0"/>
              <a:ea typeface="ヒラギノ角ゴ Pro W3" pitchFamily="-84" charset="-128"/>
            </a:endParaRPr>
          </a:p>
          <a:p>
            <a:pPr defTabSz="927560"/>
            <a:r>
              <a:rPr lang="en-US" altLang="en-US" dirty="0">
                <a:solidFill>
                  <a:srgbClr val="000000"/>
                </a:solidFill>
                <a:latin typeface="Arial" panose="020B0604020202020204" pitchFamily="34" charset="0"/>
                <a:ea typeface="ヒラギノ角ゴ Pro W3" pitchFamily="-84" charset="-128"/>
              </a:rPr>
              <a:t>Put notions aside … no “stupid” questions … here to get all ?? Answered </a:t>
            </a:r>
          </a:p>
          <a:p>
            <a:pPr defTabSz="927560"/>
            <a:r>
              <a:rPr lang="en-US" altLang="en-US" dirty="0">
                <a:solidFill>
                  <a:srgbClr val="000000"/>
                </a:solidFill>
                <a:latin typeface="Arial" panose="020B0604020202020204" pitchFamily="34" charset="0"/>
                <a:ea typeface="ヒラギノ角ゴ Pro W3" pitchFamily="-84" charset="-128"/>
              </a:rPr>
              <a:t>Interactive …  WANT you to participate</a:t>
            </a:r>
          </a:p>
          <a:p>
            <a:pPr defTabSz="927560"/>
            <a:endParaRPr lang="en-US" altLang="en-US" dirty="0">
              <a:solidFill>
                <a:srgbClr val="000000"/>
              </a:solidFill>
              <a:latin typeface="Arial" panose="020B0604020202020204" pitchFamily="34" charset="0"/>
              <a:ea typeface="ヒラギノ角ゴ Pro W3" pitchFamily="-84" charset="-128"/>
            </a:endParaRPr>
          </a:p>
          <a:p>
            <a:pPr defTabSz="927560"/>
            <a:endParaRPr lang="en-US" altLang="en-US" dirty="0">
              <a:latin typeface="Arial" panose="020B0604020202020204" pitchFamily="34" charset="0"/>
              <a:ea typeface="ヒラギノ角ゴ Pro W3" pitchFamily="-8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9FC0A7F8-589C-471A-83C6-4BFDFB8127E4}" type="slidenum">
              <a:rPr lang="en-US" altLang="en-US" sz="1200">
                <a:solidFill>
                  <a:srgbClr val="000000"/>
                </a:solidFill>
              </a:rPr>
              <a:pPr>
                <a:defRPr/>
              </a:pPr>
              <a:t>2</a:t>
            </a:fld>
            <a:endParaRPr lang="en-US" altLang="en-US" sz="1200">
              <a:solidFill>
                <a:srgbClr val="000000"/>
              </a:solidFill>
            </a:endParaRPr>
          </a:p>
        </p:txBody>
      </p:sp>
    </p:spTree>
    <p:extLst>
      <p:ext uri="{BB962C8B-B14F-4D97-AF65-F5344CB8AC3E}">
        <p14:creationId xmlns:p14="http://schemas.microsoft.com/office/powerpoint/2010/main" val="271385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District Grant Chair Fred </a:t>
            </a: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6. Incomplete applications submitted will not be up for review by the committee</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7. Club funds and non-district contributions can be used to start project until receiving TRF funds.  Applications submitted June 1</a:t>
            </a:r>
            <a:r>
              <a:rPr lang="en-US" altLang="en-US" baseline="30000" dirty="0">
                <a:latin typeface="Arial" panose="020B0604020202020204" pitchFamily="34" charset="0"/>
                <a:ea typeface="ヒラギノ角ゴ Pro W3" pitchFamily="-84" charset="-128"/>
              </a:rPr>
              <a:t>st</a:t>
            </a:r>
            <a:r>
              <a:rPr lang="en-US" altLang="en-US" dirty="0">
                <a:latin typeface="Arial" panose="020B0604020202020204" pitchFamily="34" charset="0"/>
                <a:ea typeface="ヒラギノ角ゴ Pro W3" pitchFamily="-84" charset="-128"/>
              </a:rPr>
              <a:t> will be reviewed on June 17</a:t>
            </a:r>
            <a:r>
              <a:rPr lang="en-US" altLang="en-US" baseline="30000" dirty="0">
                <a:latin typeface="Arial" panose="020B0604020202020204" pitchFamily="34" charset="0"/>
                <a:ea typeface="ヒラギノ角ゴ Pro W3" pitchFamily="-84" charset="-128"/>
              </a:rPr>
              <a:t>th</a:t>
            </a:r>
            <a:r>
              <a:rPr lang="en-US" altLang="en-US" dirty="0">
                <a:latin typeface="Arial" panose="020B0604020202020204" pitchFamily="34" charset="0"/>
                <a:ea typeface="ヒラギノ角ゴ Pro W3" pitchFamily="-84" charset="-128"/>
              </a:rPr>
              <a:t>, July 1</a:t>
            </a:r>
            <a:r>
              <a:rPr lang="en-US" altLang="en-US" baseline="30000" dirty="0">
                <a:latin typeface="Arial" panose="020B0604020202020204" pitchFamily="34" charset="0"/>
                <a:ea typeface="ヒラギノ角ゴ Pro W3" pitchFamily="-84" charset="-128"/>
              </a:rPr>
              <a:t>st</a:t>
            </a:r>
            <a:r>
              <a:rPr lang="en-US" altLang="en-US" dirty="0">
                <a:latin typeface="Arial" panose="020B0604020202020204" pitchFamily="34" charset="0"/>
                <a:ea typeface="ヒラギノ角ゴ Pro W3" pitchFamily="-84" charset="-128"/>
              </a:rPr>
              <a:t> on July 15</a:t>
            </a:r>
            <a:r>
              <a:rPr lang="en-US" altLang="en-US" baseline="30000" dirty="0">
                <a:latin typeface="Arial" panose="020B0604020202020204" pitchFamily="34" charset="0"/>
                <a:ea typeface="ヒラギノ角ゴ Pro W3" pitchFamily="-84" charset="-128"/>
              </a:rPr>
              <a:t>th</a:t>
            </a:r>
            <a:r>
              <a:rPr lang="en-US" altLang="en-US" dirty="0">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8. Do not start projects until they are approved by the District Grants Committee.  Otherwise, they will be ineligible to receive District Grant funding</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9 &amp; 10. Projects are expected to be completed with final report submitted as indicated on the application.  If delayed for any reason, it is incumbent upon applicant to notify mentor &amp; chair.  Otherwise club will delinquent and committee may require that District Grant Fund contributions be returned.</a:t>
            </a:r>
          </a:p>
          <a:p>
            <a:endParaRPr lang="en-US" altLang="en-US" dirty="0">
              <a:latin typeface="Arial" panose="020B0604020202020204" pitchFamily="34" charset="0"/>
              <a:ea typeface="ヒラギノ角ゴ Pro W3" pitchFamily="-8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279">
              <a:defRPr sz="2300">
                <a:solidFill>
                  <a:schemeClr val="tx1"/>
                </a:solidFill>
                <a:latin typeface="Arial" panose="020B0604020202020204" pitchFamily="34" charset="0"/>
                <a:ea typeface="ヒラギノ角ゴ Pro W3" pitchFamily="-84" charset="-128"/>
              </a:defRPr>
            </a:lvl1pPr>
            <a:lvl2pPr marL="740093" indent="-284651" defTabSz="928279">
              <a:defRPr sz="2300">
                <a:solidFill>
                  <a:schemeClr val="tx1"/>
                </a:solidFill>
                <a:latin typeface="Arial" panose="020B0604020202020204" pitchFamily="34" charset="0"/>
                <a:ea typeface="ヒラギノ角ゴ Pro W3" pitchFamily="-84" charset="-128"/>
              </a:defRPr>
            </a:lvl2pPr>
            <a:lvl3pPr marL="1138604" indent="-227720" defTabSz="928279">
              <a:defRPr sz="2300">
                <a:solidFill>
                  <a:schemeClr val="tx1"/>
                </a:solidFill>
                <a:latin typeface="Arial" panose="020B0604020202020204" pitchFamily="34" charset="0"/>
                <a:ea typeface="ヒラギノ角ゴ Pro W3" pitchFamily="-84" charset="-128"/>
              </a:defRPr>
            </a:lvl3pPr>
            <a:lvl4pPr marL="1594046" indent="-227720" defTabSz="928279">
              <a:defRPr sz="2300">
                <a:solidFill>
                  <a:schemeClr val="tx1"/>
                </a:solidFill>
                <a:latin typeface="Arial" panose="020B0604020202020204" pitchFamily="34" charset="0"/>
                <a:ea typeface="ヒラギノ角ゴ Pro W3" pitchFamily="-84" charset="-128"/>
              </a:defRPr>
            </a:lvl4pPr>
            <a:lvl5pPr marL="2049488" indent="-227720" defTabSz="928279">
              <a:defRPr sz="2300">
                <a:solidFill>
                  <a:schemeClr val="tx1"/>
                </a:solidFill>
                <a:latin typeface="Arial" panose="020B0604020202020204" pitchFamily="34" charset="0"/>
                <a:ea typeface="ヒラギノ角ゴ Pro W3" pitchFamily="-84" charset="-128"/>
              </a:defRPr>
            </a:lvl5pPr>
            <a:lvl6pPr marL="2504930"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60372"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415814"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71256"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8CC98768-211D-4F85-B13F-53EEE03F960F}" type="slidenum">
              <a:rPr lang="en-US" altLang="en-US" sz="1200">
                <a:solidFill>
                  <a:srgbClr val="000000"/>
                </a:solidFill>
              </a:rPr>
              <a:pPr>
                <a:defRPr/>
              </a:pPr>
              <a:t>22</a:t>
            </a:fld>
            <a:endParaRPr lang="en-US" altLang="en-US" sz="1200" dirty="0">
              <a:solidFill>
                <a:srgbClr val="000000"/>
              </a:solidFill>
            </a:endParaRPr>
          </a:p>
        </p:txBody>
      </p:sp>
    </p:spTree>
    <p:extLst>
      <p:ext uri="{BB962C8B-B14F-4D97-AF65-F5344CB8AC3E}">
        <p14:creationId xmlns:p14="http://schemas.microsoft.com/office/powerpoint/2010/main" val="79895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Highlights the effectiveness of partnerships, club collaborations, and District Grant Funds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2022-2023 Grant Funds were distributed by November, historically funds have lasted through January, but we strongly encourage applicants to submit as early as possible to ensure funds are available and to give you enough time to complete the project before June 30</a:t>
            </a:r>
            <a:r>
              <a:rPr lang="en-US" altLang="en-US" baseline="30000" dirty="0">
                <a:latin typeface="Arial" panose="020B0604020202020204" pitchFamily="34" charset="0"/>
                <a:ea typeface="ヒラギノ角ゴ Pro W3" pitchFamily="-84" charset="-128"/>
              </a:rPr>
              <a:t>th</a:t>
            </a:r>
            <a:r>
              <a:rPr lang="en-US" altLang="en-US" dirty="0">
                <a:latin typeface="Arial" panose="020B0604020202020204" pitchFamily="34" charset="0"/>
                <a:ea typeface="ヒラギノ角ゴ Pro W3" pitchFamily="-84" charset="-128"/>
              </a:rPr>
              <a:t>.</a:t>
            </a:r>
          </a:p>
        </p:txBody>
      </p:sp>
      <p:sp>
        <p:nvSpPr>
          <p:cNvPr id="4" name="Slide Number Placeholder 3"/>
          <p:cNvSpPr>
            <a:spLocks noGrp="1"/>
          </p:cNvSpPr>
          <p:nvPr>
            <p:ph type="sldNum" sz="quarter" idx="5"/>
          </p:nvPr>
        </p:nvSpPr>
        <p:spPr/>
        <p:txBody>
          <a:bodyPr/>
          <a:lstStyle/>
          <a:p>
            <a:pPr defTabSz="910884" eaLnBrk="1" fontAlgn="auto" hangingPunct="1">
              <a:spcBef>
                <a:spcPts val="0"/>
              </a:spcBef>
              <a:spcAft>
                <a:spcPts val="0"/>
              </a:spcAft>
              <a:defRPr/>
            </a:pPr>
            <a:fld id="{AD47A1D1-38EB-40DD-843E-014A97AA4C1B}" type="slidenum">
              <a:rPr lang="en-US" sz="1800" kern="0">
                <a:solidFill>
                  <a:sysClr val="windowText" lastClr="000000"/>
                </a:solidFill>
              </a:rPr>
              <a:pPr defTabSz="910884" eaLnBrk="1" fontAlgn="auto" hangingPunct="1">
                <a:spcBef>
                  <a:spcPts val="0"/>
                </a:spcBef>
                <a:spcAft>
                  <a:spcPts val="0"/>
                </a:spcAft>
                <a:defRPr/>
              </a:pPr>
              <a:t>23</a:t>
            </a:fld>
            <a:endParaRPr lang="en-US" sz="1800" kern="0" dirty="0">
              <a:solidFill>
                <a:sysClr val="windowText" lastClr="000000"/>
              </a:solidFill>
            </a:endParaRPr>
          </a:p>
        </p:txBody>
      </p:sp>
    </p:spTree>
    <p:extLst>
      <p:ext uri="{BB962C8B-B14F-4D97-AF65-F5344CB8AC3E}">
        <p14:creationId xmlns:p14="http://schemas.microsoft.com/office/powerpoint/2010/main" val="1564647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The budget has historically been allocated about 50/50 between local and district small international grants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International projects are only eligible for District Grant funds if the project totals less than $30k.</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2023-2024 Budget is expected to be about $200,000 </a:t>
            </a: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5"/>
          </p:nvPr>
        </p:nvSpPr>
        <p:spPr/>
        <p:txBody>
          <a:bodyPr/>
          <a:lstStyle/>
          <a:p>
            <a:pPr defTabSz="910884" eaLnBrk="1" fontAlgn="auto" hangingPunct="1">
              <a:spcBef>
                <a:spcPts val="0"/>
              </a:spcBef>
              <a:spcAft>
                <a:spcPts val="0"/>
              </a:spcAft>
              <a:defRPr/>
            </a:pPr>
            <a:fld id="{C9B7D7A6-1E2E-40F4-A481-ED6E146E2B60}" type="slidenum">
              <a:rPr lang="en-US" sz="1800" kern="0">
                <a:solidFill>
                  <a:sysClr val="windowText" lastClr="000000"/>
                </a:solidFill>
              </a:rPr>
              <a:pPr defTabSz="910884" eaLnBrk="1" fontAlgn="auto" hangingPunct="1">
                <a:spcBef>
                  <a:spcPts val="0"/>
                </a:spcBef>
                <a:spcAft>
                  <a:spcPts val="0"/>
                </a:spcAft>
                <a:defRPr/>
              </a:pPr>
              <a:t>24</a:t>
            </a:fld>
            <a:endParaRPr lang="en-US" sz="1800" kern="0" dirty="0">
              <a:solidFill>
                <a:sysClr val="windowText" lastClr="000000"/>
              </a:solidFill>
            </a:endParaRPr>
          </a:p>
        </p:txBody>
      </p:sp>
    </p:spTree>
    <p:extLst>
      <p:ext uri="{BB962C8B-B14F-4D97-AF65-F5344CB8AC3E}">
        <p14:creationId xmlns:p14="http://schemas.microsoft.com/office/powerpoint/2010/main" val="402621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Reach out to Chair if you have any questions as you consider embarking on a project</a:t>
            </a:r>
          </a:p>
          <a:p>
            <a:pPr defTabSz="894283">
              <a:defRPr/>
            </a:pPr>
            <a:endParaRPr lang="en-US" altLang="en-US" dirty="0">
              <a:solidFill>
                <a:srgbClr val="000000"/>
              </a:solidFill>
              <a:latin typeface="Arial" panose="020B0604020202020204" pitchFamily="34" charset="0"/>
              <a:ea typeface="ヒラギノ角ゴ Pro W3" pitchFamily="-84" charset="-128"/>
            </a:endParaRPr>
          </a:p>
          <a:p>
            <a:pPr defTabSz="894283">
              <a:defRPr/>
            </a:pPr>
            <a:r>
              <a:rPr lang="en-US" altLang="en-US" dirty="0">
                <a:solidFill>
                  <a:srgbClr val="000000"/>
                </a:solidFill>
                <a:latin typeface="Arial" panose="020B0604020202020204" pitchFamily="34" charset="0"/>
                <a:ea typeface="ヒラギノ角ゴ Pro W3" pitchFamily="-84" charset="-128"/>
              </a:rPr>
              <a:t>Work with your mentor if you have any questions as you go through your applications</a:t>
            </a:r>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F7AB75CB-90D3-454B-A5C5-9503AD105D2D}" type="slidenum">
              <a:rPr lang="en-US" altLang="en-US" sz="1200">
                <a:solidFill>
                  <a:srgbClr val="000000"/>
                </a:solidFill>
              </a:rPr>
              <a:pPr>
                <a:defRPr/>
              </a:pPr>
              <a:t>25</a:t>
            </a:fld>
            <a:endParaRPr lang="en-US" altLang="en-US" sz="1200">
              <a:solidFill>
                <a:srgbClr val="000000"/>
              </a:solidFill>
            </a:endParaRPr>
          </a:p>
        </p:txBody>
      </p:sp>
    </p:spTree>
    <p:extLst>
      <p:ext uri="{BB962C8B-B14F-4D97-AF65-F5344CB8AC3E}">
        <p14:creationId xmlns:p14="http://schemas.microsoft.com/office/powerpoint/2010/main" val="3288548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585">
              <a:spcBef>
                <a:spcPct val="30000"/>
              </a:spcBef>
              <a:defRPr sz="1200">
                <a:solidFill>
                  <a:schemeClr val="tx1"/>
                </a:solidFill>
                <a:latin typeface="Arial" panose="020B0604020202020204" pitchFamily="34" charset="0"/>
                <a:ea typeface="ヒラギノ角ゴ Pro W3" pitchFamily="-84" charset="-128"/>
              </a:defRPr>
            </a:lvl1pPr>
            <a:lvl2pPr marL="734756" indent="-282598" defTabSz="921585">
              <a:spcBef>
                <a:spcPct val="30000"/>
              </a:spcBef>
              <a:defRPr sz="1200">
                <a:solidFill>
                  <a:schemeClr val="tx1"/>
                </a:solidFill>
                <a:latin typeface="Arial" panose="020B0604020202020204" pitchFamily="34" charset="0"/>
                <a:ea typeface="ヒラギノ角ゴ Pro W3" pitchFamily="-84" charset="-128"/>
              </a:defRPr>
            </a:lvl2pPr>
            <a:lvl3pPr marL="1130394" indent="-226078" defTabSz="921585">
              <a:spcBef>
                <a:spcPct val="30000"/>
              </a:spcBef>
              <a:defRPr sz="1200">
                <a:solidFill>
                  <a:schemeClr val="tx1"/>
                </a:solidFill>
                <a:latin typeface="Arial" panose="020B0604020202020204" pitchFamily="34" charset="0"/>
                <a:ea typeface="ヒラギノ角ゴ Pro W3" pitchFamily="-84" charset="-128"/>
              </a:defRPr>
            </a:lvl3pPr>
            <a:lvl4pPr marL="1582552" indent="-226078" defTabSz="921585">
              <a:spcBef>
                <a:spcPct val="30000"/>
              </a:spcBef>
              <a:defRPr sz="1200">
                <a:solidFill>
                  <a:schemeClr val="tx1"/>
                </a:solidFill>
                <a:latin typeface="Arial" panose="020B0604020202020204" pitchFamily="34" charset="0"/>
                <a:ea typeface="ヒラギノ角ゴ Pro W3" pitchFamily="-84" charset="-128"/>
              </a:defRPr>
            </a:lvl4pPr>
            <a:lvl5pPr marL="2034708" indent="-226078" defTabSz="921585">
              <a:spcBef>
                <a:spcPct val="30000"/>
              </a:spcBef>
              <a:defRPr sz="1200">
                <a:solidFill>
                  <a:schemeClr val="tx1"/>
                </a:solidFill>
                <a:latin typeface="Arial" panose="020B0604020202020204" pitchFamily="34" charset="0"/>
                <a:ea typeface="ヒラギノ角ゴ Pro W3" pitchFamily="-84" charset="-128"/>
              </a:defRPr>
            </a:lvl5pPr>
            <a:lvl6pPr marL="2486866" indent="-226078" defTabSz="92158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39024" indent="-226078" defTabSz="92158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391182" indent="-226078" defTabSz="92158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43339" indent="-226078" defTabSz="92158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defRPr/>
            </a:pPr>
            <a:fld id="{79E33EAE-0D7B-469D-B443-50A5FF32969D}" type="slidenum">
              <a:rPr lang="en-US" altLang="en-US">
                <a:solidFill>
                  <a:srgbClr val="000000"/>
                </a:solidFill>
              </a:rPr>
              <a:pPr>
                <a:spcBef>
                  <a:spcPct val="0"/>
                </a:spcBef>
                <a:defRPr/>
              </a:pPr>
              <a:t>26</a:t>
            </a:fld>
            <a:endParaRPr lang="en-US" altLang="en-US" dirty="0">
              <a:solidFill>
                <a:srgbClr val="000000"/>
              </a:solidFill>
            </a:endParaRPr>
          </a:p>
        </p:txBody>
      </p:sp>
    </p:spTree>
    <p:extLst>
      <p:ext uri="{BB962C8B-B14F-4D97-AF65-F5344CB8AC3E}">
        <p14:creationId xmlns:p14="http://schemas.microsoft.com/office/powerpoint/2010/main" val="102492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04316"/>
            <a:r>
              <a:rPr lang="en-US" altLang="en-US" sz="1000" dirty="0">
                <a:solidFill>
                  <a:srgbClr val="000000"/>
                </a:solidFill>
                <a:latin typeface="Arial" panose="020B0604020202020204" pitchFamily="34" charset="0"/>
                <a:ea typeface="ヒラギノ角ゴ Pro W3" pitchFamily="-84" charset="-128"/>
              </a:rPr>
              <a:t>Global Grant Chair  Dave </a:t>
            </a:r>
            <a:r>
              <a:rPr lang="en-US" altLang="en-US" sz="1000" dirty="0" err="1">
                <a:solidFill>
                  <a:srgbClr val="000000"/>
                </a:solidFill>
                <a:latin typeface="Arial" panose="020B0604020202020204" pitchFamily="34" charset="0"/>
                <a:ea typeface="ヒラギノ角ゴ Pro W3" pitchFamily="-84" charset="-128"/>
              </a:rPr>
              <a:t>Senness</a:t>
            </a:r>
            <a:r>
              <a:rPr lang="en-US" altLang="en-US" sz="1000" dirty="0">
                <a:solidFill>
                  <a:srgbClr val="000000"/>
                </a:solidFill>
                <a:latin typeface="Arial" panose="020B0604020202020204" pitchFamily="34" charset="0"/>
                <a:ea typeface="ヒラギノ角ゴ Pro W3" pitchFamily="-84" charset="-128"/>
              </a:rPr>
              <a:t>/Steve Johnson</a:t>
            </a:r>
          </a:p>
          <a:p>
            <a:pPr defTabSz="904316"/>
            <a:endParaRPr lang="en-US" altLang="en-US" sz="1000" dirty="0">
              <a:solidFill>
                <a:srgbClr val="000000"/>
              </a:solidFill>
              <a:latin typeface="Arial" panose="020B0604020202020204" pitchFamily="34" charset="0"/>
              <a:ea typeface="ヒラギノ角ゴ Pro W3" pitchFamily="-84" charset="-128"/>
            </a:endParaRPr>
          </a:p>
          <a:p>
            <a:pPr defTabSz="904316"/>
            <a:r>
              <a:rPr lang="en-US" altLang="en-US" sz="1000" dirty="0">
                <a:solidFill>
                  <a:prstClr val="black"/>
                </a:solidFill>
              </a:rPr>
              <a:t>Grant Essentials … Needs Assessment     Collaboration     Sustainability     Training Template</a:t>
            </a:r>
          </a:p>
          <a:p>
            <a:pPr defTabSz="938624">
              <a:defRPr/>
            </a:pPr>
            <a:endParaRPr lang="en-US" altLang="en-US" sz="1000" b="1" dirty="0">
              <a:solidFill>
                <a:prstClr val="black"/>
              </a:solidFill>
            </a:endParaRPr>
          </a:p>
          <a:p>
            <a:pPr defTabSz="938624">
              <a:defRPr/>
            </a:pPr>
            <a:r>
              <a:rPr lang="en-US" altLang="en-US" sz="1000" b="1" dirty="0">
                <a:solidFill>
                  <a:prstClr val="black"/>
                </a:solidFill>
              </a:rPr>
              <a:t>Collaboration … goal is to emphasize importance</a:t>
            </a:r>
          </a:p>
          <a:p>
            <a:pPr defTabSz="938624">
              <a:defRPr/>
            </a:pPr>
            <a:r>
              <a:rPr lang="en-US" altLang="en-US" sz="1000" dirty="0">
                <a:solidFill>
                  <a:prstClr val="black"/>
                </a:solidFill>
              </a:rPr>
              <a:t> </a:t>
            </a:r>
            <a:r>
              <a:rPr lang="en-US" altLang="en-US" sz="1000" u="sng" dirty="0">
                <a:solidFill>
                  <a:prstClr val="black"/>
                </a:solidFill>
              </a:rPr>
              <a:t>Ask for examples from those who have worked on a project</a:t>
            </a:r>
            <a:r>
              <a:rPr lang="en-US" altLang="en-US" sz="1000" dirty="0">
                <a:solidFill>
                  <a:prstClr val="black"/>
                </a:solidFill>
              </a:rPr>
              <a:t>; OR ask for personal professional examples; grant assessment is similar … </a:t>
            </a:r>
          </a:p>
          <a:p>
            <a:pPr defTabSz="938624">
              <a:defRPr/>
            </a:pPr>
            <a:endParaRPr lang="en-US" altLang="en-US" sz="1000" dirty="0">
              <a:solidFill>
                <a:prstClr val="black"/>
              </a:solidFill>
            </a:endParaRPr>
          </a:p>
          <a:p>
            <a:pPr defTabSz="938624">
              <a:defRPr/>
            </a:pPr>
            <a:r>
              <a:rPr lang="en-US" altLang="en-US" sz="1000" dirty="0">
                <a:solidFill>
                  <a:prstClr val="black"/>
                </a:solidFill>
              </a:rPr>
              <a:t>Establish a relationship with the Host Club. They are your EYES and EARS…</a:t>
            </a:r>
          </a:p>
          <a:p>
            <a:pPr defTabSz="938624">
              <a:defRPr/>
            </a:pPr>
            <a:endParaRPr lang="en-US" altLang="en-US" sz="1000" dirty="0">
              <a:solidFill>
                <a:prstClr val="black"/>
              </a:solidFill>
            </a:endParaRPr>
          </a:p>
          <a:p>
            <a:pPr defTabSz="938624">
              <a:defRPr/>
            </a:pPr>
            <a:r>
              <a:rPr lang="en-US" altLang="en-US" sz="1000" dirty="0">
                <a:solidFill>
                  <a:prstClr val="black"/>
                </a:solidFill>
              </a:rPr>
              <a:t> Build partnerships for Rotary grants – Cooperating Organizations…    </a:t>
            </a:r>
          </a:p>
          <a:p>
            <a:pPr defTabSz="938624">
              <a:defRPr/>
            </a:pPr>
            <a:endParaRPr lang="en-US" altLang="en-US" sz="1000" u="sng" dirty="0">
              <a:solidFill>
                <a:prstClr val="black"/>
              </a:solidFill>
            </a:endParaRPr>
          </a:p>
          <a:p>
            <a:pPr defTabSz="938624">
              <a:defRPr/>
            </a:pPr>
            <a:r>
              <a:rPr lang="en-US" altLang="en-US" sz="1000" u="sng" dirty="0">
                <a:solidFill>
                  <a:prstClr val="black"/>
                </a:solidFill>
              </a:rPr>
              <a:t>Share examples from your experience </a:t>
            </a:r>
            <a:r>
              <a:rPr lang="en-US" altLang="en-US" sz="1000" dirty="0">
                <a:solidFill>
                  <a:prstClr val="black"/>
                </a:solidFill>
              </a:rPr>
              <a:t>/ other grants that have been awarded</a:t>
            </a:r>
          </a:p>
          <a:p>
            <a:pPr defTabSz="938624">
              <a:defRPr/>
            </a:pPr>
            <a:endParaRPr lang="en-US" altLang="en-US" sz="1000" b="1" dirty="0">
              <a:solidFill>
                <a:prstClr val="black"/>
              </a:solidFill>
            </a:endParaRPr>
          </a:p>
          <a:p>
            <a:pPr defTabSz="938624">
              <a:defRPr/>
            </a:pPr>
            <a:r>
              <a:rPr lang="en-US" altLang="en-US" sz="1000" b="1" dirty="0">
                <a:solidFill>
                  <a:prstClr val="black"/>
                </a:solidFill>
              </a:rPr>
              <a:t>How do you conduct a needs assessment?</a:t>
            </a:r>
          </a:p>
          <a:p>
            <a:pPr defTabSz="938624">
              <a:defRPr/>
            </a:pPr>
            <a:r>
              <a:rPr lang="en-US" altLang="en-US" sz="1000" u="sng" dirty="0">
                <a:solidFill>
                  <a:prstClr val="black"/>
                </a:solidFill>
              </a:rPr>
              <a:t>Ask the group if anyone has conducted one</a:t>
            </a:r>
            <a:r>
              <a:rPr lang="en-US" altLang="en-US" sz="1000" dirty="0">
                <a:solidFill>
                  <a:prstClr val="black"/>
                </a:solidFill>
              </a:rPr>
              <a:t>; be prepared to offer example if not </a:t>
            </a:r>
          </a:p>
          <a:p>
            <a:pPr defTabSz="938624">
              <a:defRPr/>
            </a:pPr>
            <a:endParaRPr lang="en-US" altLang="en-US" sz="1000" dirty="0">
              <a:solidFill>
                <a:prstClr val="black"/>
              </a:solidFill>
            </a:endParaRPr>
          </a:p>
          <a:p>
            <a:pPr defTabSz="938624">
              <a:defRPr/>
            </a:pPr>
            <a:r>
              <a:rPr lang="en-US" altLang="en-US" sz="1000" dirty="0">
                <a:solidFill>
                  <a:prstClr val="black"/>
                </a:solidFill>
              </a:rPr>
              <a:t>Template will be provided with instructions.</a:t>
            </a:r>
          </a:p>
          <a:p>
            <a:pPr defTabSz="938624">
              <a:defRPr/>
            </a:pPr>
            <a:endParaRPr lang="en-US" altLang="en-US" sz="1000" dirty="0">
              <a:solidFill>
                <a:prstClr val="black"/>
              </a:solidFill>
            </a:endParaRPr>
          </a:p>
          <a:p>
            <a:pPr defTabSz="938624">
              <a:defRPr/>
            </a:pPr>
            <a:r>
              <a:rPr lang="en-US" altLang="en-US" sz="1000" dirty="0">
                <a:solidFill>
                  <a:prstClr val="black"/>
                </a:solidFill>
              </a:rPr>
              <a:t>Conducted by Host Club. NGO</a:t>
            </a:r>
          </a:p>
          <a:p>
            <a:pPr defTabSz="938624">
              <a:defRPr/>
            </a:pPr>
            <a:endParaRPr lang="en-US" altLang="en-US" sz="1000" dirty="0">
              <a:solidFill>
                <a:prstClr val="black"/>
              </a:solidFill>
            </a:endParaRPr>
          </a:p>
          <a:p>
            <a:pPr defTabSz="938624">
              <a:defRPr/>
            </a:pPr>
            <a:r>
              <a:rPr lang="en-US" altLang="en-US" sz="1000" dirty="0">
                <a:solidFill>
                  <a:prstClr val="black"/>
                </a:solidFill>
              </a:rPr>
              <a:t>Community Participation is a MUST. – Rotary Grants are built from the GROND UP.</a:t>
            </a:r>
          </a:p>
          <a:p>
            <a:pPr defTabSz="938624">
              <a:defRPr/>
            </a:pPr>
            <a:r>
              <a:rPr lang="en-US" altLang="en-US" sz="1000" dirty="0">
                <a:solidFill>
                  <a:prstClr val="black"/>
                </a:solidFill>
              </a:rPr>
              <a:t>  </a:t>
            </a:r>
          </a:p>
          <a:p>
            <a:pPr defTabSz="938624">
              <a:defRPr/>
            </a:pPr>
            <a:r>
              <a:rPr lang="en-US" altLang="en-US" sz="1000" dirty="0">
                <a:solidFill>
                  <a:prstClr val="black"/>
                </a:solidFill>
              </a:rPr>
              <a:t>Team fill in missing pieces … Point out any things to be especially aware of </a:t>
            </a:r>
          </a:p>
          <a:p>
            <a:pPr defTabSz="938624">
              <a:defRPr/>
            </a:pPr>
            <a:endParaRPr lang="en-US" altLang="en-US" sz="1000" dirty="0">
              <a:solidFill>
                <a:prstClr val="black"/>
              </a:solidFill>
            </a:endParaRPr>
          </a:p>
          <a:p>
            <a:pPr defTabSz="938624">
              <a:defRPr/>
            </a:pPr>
            <a:endParaRPr lang="en-US" altLang="en-US" sz="1000" dirty="0">
              <a:solidFill>
                <a:prstClr val="black"/>
              </a:solidFill>
            </a:endParaRPr>
          </a:p>
          <a:p>
            <a:pPr defTabSz="938624">
              <a:defRPr/>
            </a:pPr>
            <a:r>
              <a:rPr lang="en-US" altLang="en-US" sz="1000" b="1" dirty="0">
                <a:solidFill>
                  <a:prstClr val="black"/>
                </a:solidFill>
              </a:rPr>
              <a:t>Sustainability</a:t>
            </a:r>
            <a:r>
              <a:rPr lang="en-US" altLang="en-US" sz="1000" dirty="0">
                <a:solidFill>
                  <a:prstClr val="black"/>
                </a:solidFill>
              </a:rPr>
              <a:t> </a:t>
            </a:r>
            <a:r>
              <a:rPr lang="en-US" altLang="en-US" sz="1000" b="1" dirty="0">
                <a:solidFill>
                  <a:prstClr val="black"/>
                </a:solidFill>
              </a:rPr>
              <a:t>… goal is to define sustainability; make clear what it entails</a:t>
            </a:r>
          </a:p>
          <a:p>
            <a:pPr defTabSz="938624">
              <a:defRPr/>
            </a:pPr>
            <a:endParaRPr lang="en-US" altLang="en-US" sz="1000" b="1" dirty="0">
              <a:solidFill>
                <a:prstClr val="black"/>
              </a:solidFill>
            </a:endParaRPr>
          </a:p>
          <a:p>
            <a:pPr defTabSz="938624">
              <a:defRPr/>
            </a:pPr>
            <a:r>
              <a:rPr lang="en-US" altLang="en-US" sz="1000" b="1" u="sng" dirty="0">
                <a:solidFill>
                  <a:prstClr val="black"/>
                </a:solidFill>
              </a:rPr>
              <a:t>Ask</a:t>
            </a:r>
            <a:r>
              <a:rPr lang="en-US" altLang="en-US" sz="1000" u="sng" dirty="0">
                <a:solidFill>
                  <a:prstClr val="black"/>
                </a:solidFill>
              </a:rPr>
              <a:t> for a definition  </a:t>
            </a:r>
            <a:r>
              <a:rPr lang="en-US" altLang="en-US" sz="1000" dirty="0">
                <a:solidFill>
                  <a:prstClr val="black"/>
                </a:solidFill>
              </a:rPr>
              <a:t>… </a:t>
            </a:r>
          </a:p>
          <a:p>
            <a:pPr defTabSz="938624">
              <a:defRPr/>
            </a:pPr>
            <a:endParaRPr lang="en-US" altLang="en-US" sz="1000" dirty="0">
              <a:solidFill>
                <a:prstClr val="black"/>
              </a:solidFill>
            </a:endParaRPr>
          </a:p>
          <a:p>
            <a:pPr defTabSz="938624">
              <a:defRPr/>
            </a:pPr>
            <a:r>
              <a:rPr lang="en-US" altLang="en-US" sz="1000" u="sng" dirty="0">
                <a:solidFill>
                  <a:prstClr val="black"/>
                </a:solidFill>
              </a:rPr>
              <a:t>Confirm that it fits RI’s definition </a:t>
            </a:r>
            <a:r>
              <a:rPr lang="en-US" altLang="en-US" sz="1000" dirty="0">
                <a:solidFill>
                  <a:prstClr val="black"/>
                </a:solidFill>
              </a:rPr>
              <a:t>re grants; Share RI’s definition</a:t>
            </a:r>
          </a:p>
          <a:p>
            <a:pPr defTabSz="938624">
              <a:defRPr/>
            </a:pPr>
            <a:r>
              <a:rPr lang="en-US" altLang="en-US" sz="1000" dirty="0">
                <a:solidFill>
                  <a:prstClr val="black"/>
                </a:solidFill>
              </a:rPr>
              <a:t> </a:t>
            </a:r>
          </a:p>
          <a:p>
            <a:pPr defTabSz="938624">
              <a:defRPr/>
            </a:pPr>
            <a:r>
              <a:rPr lang="en-US" altLang="en-US" sz="1000" dirty="0">
                <a:solidFill>
                  <a:prstClr val="black"/>
                </a:solidFill>
              </a:rPr>
              <a:t>Examples from our district … pose an example situation;  is it sustainable or not?  clarify </a:t>
            </a:r>
          </a:p>
          <a:p>
            <a:pPr defTabSz="938624">
              <a:defRPr/>
            </a:pPr>
            <a:endParaRPr lang="en-US" altLang="en-US" sz="1000" dirty="0">
              <a:solidFill>
                <a:prstClr val="black"/>
              </a:solidFill>
            </a:endParaRPr>
          </a:p>
          <a:p>
            <a:pPr defTabSz="938624">
              <a:defRPr/>
            </a:pPr>
            <a:r>
              <a:rPr lang="en-US" altLang="en-US" sz="1000" b="1" dirty="0">
                <a:solidFill>
                  <a:prstClr val="black"/>
                </a:solidFill>
              </a:rPr>
              <a:t>Training Component … VERY important </a:t>
            </a:r>
            <a:r>
              <a:rPr lang="en-US" altLang="en-US" sz="1000" dirty="0">
                <a:solidFill>
                  <a:prstClr val="black"/>
                </a:solidFill>
              </a:rPr>
              <a:t>…</a:t>
            </a:r>
          </a:p>
          <a:p>
            <a:pPr defTabSz="938624">
              <a:defRPr/>
            </a:pPr>
            <a:endParaRPr lang="en-US" altLang="en-US" sz="1000" dirty="0">
              <a:solidFill>
                <a:prstClr val="black"/>
              </a:solidFill>
            </a:endParaRPr>
          </a:p>
          <a:p>
            <a:pPr defTabSz="938624">
              <a:defRPr/>
            </a:pPr>
            <a:r>
              <a:rPr lang="en-US" altLang="en-US" sz="1000" u="sng" dirty="0">
                <a:solidFill>
                  <a:prstClr val="black"/>
                </a:solidFill>
              </a:rPr>
              <a:t>Contributes to sustainability</a:t>
            </a:r>
            <a:r>
              <a:rPr lang="en-US" altLang="en-US" sz="1000" dirty="0">
                <a:solidFill>
                  <a:prstClr val="black"/>
                </a:solidFill>
              </a:rPr>
              <a:t> -Training Template with instructions provided</a:t>
            </a:r>
          </a:p>
          <a:p>
            <a:pPr defTabSz="938624">
              <a:defRPr/>
            </a:pPr>
            <a:endParaRPr lang="en-US" altLang="en-US" sz="1000" u="sng" dirty="0">
              <a:solidFill>
                <a:prstClr val="black"/>
              </a:solidFill>
            </a:endParaRPr>
          </a:p>
          <a:p>
            <a:pPr defTabSz="938624">
              <a:defRPr/>
            </a:pPr>
            <a:r>
              <a:rPr lang="en-US" altLang="en-US" sz="1000" dirty="0">
                <a:solidFill>
                  <a:prstClr val="black"/>
                </a:solidFill>
              </a:rPr>
              <a:t>What does it look like?  What does it include?  How do you create if for a specific project?  </a:t>
            </a:r>
          </a:p>
          <a:p>
            <a:pPr defTabSz="938624">
              <a:defRPr/>
            </a:pPr>
            <a:endParaRPr lang="en-US" altLang="en-US" sz="1000" b="1" dirty="0">
              <a:solidFill>
                <a:prstClr val="black"/>
              </a:solidFill>
            </a:endParaRPr>
          </a:p>
          <a:p>
            <a:pPr defTabSz="938624">
              <a:defRPr/>
            </a:pPr>
            <a:r>
              <a:rPr lang="en-US" altLang="en-US" sz="1000" b="1" dirty="0">
                <a:solidFill>
                  <a:prstClr val="black"/>
                </a:solidFill>
              </a:rPr>
              <a:t>Wrap up … </a:t>
            </a:r>
            <a:r>
              <a:rPr lang="en-US" altLang="en-US" sz="1000" u="sng" dirty="0">
                <a:solidFill>
                  <a:prstClr val="black"/>
                </a:solidFill>
              </a:rPr>
              <a:t>Short summary</a:t>
            </a:r>
            <a:r>
              <a:rPr lang="en-US" altLang="en-US" sz="1000" dirty="0">
                <a:solidFill>
                  <a:prstClr val="black"/>
                </a:solidFill>
              </a:rPr>
              <a:t> </a:t>
            </a:r>
            <a:endParaRPr lang="en-US" altLang="en-US" sz="1000" b="1" dirty="0">
              <a:solidFill>
                <a:prstClr val="black"/>
              </a:solidFill>
            </a:endParaRPr>
          </a:p>
          <a:p>
            <a:pPr defTabSz="938624">
              <a:defRPr/>
            </a:pPr>
            <a:endParaRPr lang="en-US" altLang="en-US" sz="1000" b="1" dirty="0">
              <a:solidFill>
                <a:prstClr val="black"/>
              </a:solidFill>
            </a:endParaRPr>
          </a:p>
          <a:p>
            <a:pPr defTabSz="938624">
              <a:defRPr/>
            </a:pPr>
            <a:r>
              <a:rPr lang="en-US" altLang="en-US" sz="1000" u="sng" dirty="0">
                <a:solidFill>
                  <a:prstClr val="black"/>
                </a:solidFill>
              </a:rPr>
              <a:t>A step by step flow sheet </a:t>
            </a:r>
            <a:r>
              <a:rPr lang="en-US" altLang="en-US" sz="1000" dirty="0">
                <a:solidFill>
                  <a:prstClr val="black"/>
                </a:solidFill>
              </a:rPr>
              <a:t>will guide you through the process. incorporating these elements</a:t>
            </a:r>
          </a:p>
        </p:txBody>
      </p:sp>
      <p:sp>
        <p:nvSpPr>
          <p:cNvPr id="4" name="Slide Number Placeholder 3"/>
          <p:cNvSpPr>
            <a:spLocks noGrp="1"/>
          </p:cNvSpPr>
          <p:nvPr>
            <p:ph type="sldNum" sz="quarter" idx="5"/>
          </p:nvPr>
        </p:nvSpPr>
        <p:spPr/>
        <p:txBody>
          <a:bodyPr/>
          <a:lstStyle/>
          <a:p>
            <a:pPr defTabSz="904316" eaLnBrk="1" fontAlgn="auto" hangingPunct="1">
              <a:spcBef>
                <a:spcPts val="0"/>
              </a:spcBef>
              <a:spcAft>
                <a:spcPts val="0"/>
              </a:spcAft>
              <a:defRPr/>
            </a:pPr>
            <a:fld id="{96F96E62-6066-4BBA-9808-FEED6BA60197}" type="slidenum">
              <a:rPr lang="en-US" sz="1800" kern="0">
                <a:solidFill>
                  <a:sysClr val="windowText" lastClr="000000"/>
                </a:solidFill>
              </a:rPr>
              <a:pPr defTabSz="904316" eaLnBrk="1" fontAlgn="auto" hangingPunct="1">
                <a:spcBef>
                  <a:spcPts val="0"/>
                </a:spcBef>
                <a:spcAft>
                  <a:spcPts val="0"/>
                </a:spcAft>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811545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190">
              <a:defRPr/>
            </a:pPr>
            <a:r>
              <a:rPr lang="en-US" altLang="en-US" dirty="0">
                <a:latin typeface="Arial" panose="020B0604020202020204" pitchFamily="34" charset="0"/>
                <a:ea typeface="ヒラギノ角ゴ Pro W3" pitchFamily="-84" charset="-128"/>
              </a:rPr>
              <a:t>Global Grant Chair  </a:t>
            </a:r>
            <a:r>
              <a:rPr lang="en-US" altLang="en-US" dirty="0">
                <a:solidFill>
                  <a:srgbClr val="000000"/>
                </a:solidFill>
                <a:latin typeface="Arial" panose="020B0604020202020204" pitchFamily="34" charset="0"/>
                <a:ea typeface="ヒラギノ角ゴ Pro W3" pitchFamily="-84" charset="-128"/>
              </a:rPr>
              <a:t>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pPr defTabSz="894190">
              <a:defRPr/>
            </a:pPr>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A global grant must fit one of the Areas of Focus … hard not to! </a:t>
            </a:r>
          </a:p>
          <a:p>
            <a:endParaRPr lang="en-US" altLang="en-US" dirty="0">
              <a:latin typeface="Arial" panose="020B0604020202020204" pitchFamily="34" charset="0"/>
              <a:ea typeface="ヒラギノ角ゴ Pro W3" pitchFamily="-84" charset="-128"/>
            </a:endParaRPr>
          </a:p>
          <a:p>
            <a:pPr eaLnBrk="1" hangingPunct="1">
              <a:spcBef>
                <a:spcPct val="0"/>
              </a:spcBef>
            </a:pPr>
            <a:endParaRPr lang="en-US" altLang="en-US" dirty="0">
              <a:latin typeface="Arial" panose="020B0604020202020204" pitchFamily="34" charset="0"/>
              <a:ea typeface="ヒラギノ角ゴ Pro W3" pitchFamily="-84" charset="-128"/>
            </a:endParaRPr>
          </a:p>
          <a:p>
            <a:pPr eaLnBrk="1" hangingPunct="1">
              <a:spcBef>
                <a:spcPct val="0"/>
              </a:spcBef>
            </a:pPr>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74">
              <a:defRPr sz="2300">
                <a:solidFill>
                  <a:schemeClr val="tx1"/>
                </a:solidFill>
                <a:latin typeface="Arial" panose="020B0604020202020204" pitchFamily="34" charset="0"/>
                <a:ea typeface="ヒラギノ角ゴ Pro W3" pitchFamily="-84" charset="-128"/>
              </a:defRPr>
            </a:lvl1pPr>
            <a:lvl2pPr marL="734667" indent="-282564" defTabSz="921474">
              <a:defRPr sz="2300">
                <a:solidFill>
                  <a:schemeClr val="tx1"/>
                </a:solidFill>
                <a:latin typeface="Arial" panose="020B0604020202020204" pitchFamily="34" charset="0"/>
                <a:ea typeface="ヒラギノ角ゴ Pro W3" pitchFamily="-84" charset="-128"/>
              </a:defRPr>
            </a:lvl2pPr>
            <a:lvl3pPr marL="1130257" indent="-226051" defTabSz="921474">
              <a:defRPr sz="2300">
                <a:solidFill>
                  <a:schemeClr val="tx1"/>
                </a:solidFill>
                <a:latin typeface="Arial" panose="020B0604020202020204" pitchFamily="34" charset="0"/>
                <a:ea typeface="ヒラギノ角ゴ Pro W3" pitchFamily="-84" charset="-128"/>
              </a:defRPr>
            </a:lvl3pPr>
            <a:lvl4pPr marL="1582359" indent="-226051" defTabSz="921474">
              <a:defRPr sz="2300">
                <a:solidFill>
                  <a:schemeClr val="tx1"/>
                </a:solidFill>
                <a:latin typeface="Arial" panose="020B0604020202020204" pitchFamily="34" charset="0"/>
                <a:ea typeface="ヒラギノ角ゴ Pro W3" pitchFamily="-84" charset="-128"/>
              </a:defRPr>
            </a:lvl4pPr>
            <a:lvl5pPr marL="2034462" indent="-226051" defTabSz="921474">
              <a:defRPr sz="2300">
                <a:solidFill>
                  <a:schemeClr val="tx1"/>
                </a:solidFill>
                <a:latin typeface="Arial" panose="020B0604020202020204" pitchFamily="34" charset="0"/>
                <a:ea typeface="ヒラギノ角ゴ Pro W3" pitchFamily="-84" charset="-128"/>
              </a:defRPr>
            </a:lvl5pPr>
            <a:lvl6pPr marL="2486565"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8667"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90770"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42873"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793B902B-416B-448A-9686-F2E72D9790AE}" type="slidenum">
              <a:rPr lang="en-US" altLang="en-US" sz="1200">
                <a:solidFill>
                  <a:srgbClr val="000000"/>
                </a:solidFill>
              </a:rPr>
              <a:pPr>
                <a:defRPr/>
              </a:pPr>
              <a:t>28</a:t>
            </a:fld>
            <a:endParaRPr lang="en-US" altLang="en-US" sz="1200">
              <a:solidFill>
                <a:srgbClr val="000000"/>
              </a:solidFill>
            </a:endParaRPr>
          </a:p>
        </p:txBody>
      </p:sp>
    </p:spTree>
    <p:extLst>
      <p:ext uri="{BB962C8B-B14F-4D97-AF65-F5344CB8AC3E}">
        <p14:creationId xmlns:p14="http://schemas.microsoft.com/office/powerpoint/2010/main" val="3167367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Global Grant Chair  </a:t>
            </a:r>
            <a:r>
              <a:rPr lang="en-US" altLang="en-US" dirty="0">
                <a:solidFill>
                  <a:srgbClr val="000000"/>
                </a:solidFill>
                <a:latin typeface="Arial" panose="020B0604020202020204" pitchFamily="34" charset="0"/>
                <a:ea typeface="ヒラギノ角ゴ Pro W3" pitchFamily="-84" charset="-128"/>
              </a:rPr>
              <a:t>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Here is how it works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74">
              <a:defRPr sz="2300">
                <a:solidFill>
                  <a:schemeClr val="tx1"/>
                </a:solidFill>
                <a:latin typeface="Arial" panose="020B0604020202020204" pitchFamily="34" charset="0"/>
                <a:ea typeface="ヒラギノ角ゴ Pro W3" pitchFamily="-84" charset="-128"/>
              </a:defRPr>
            </a:lvl1pPr>
            <a:lvl2pPr marL="734667" indent="-282564" defTabSz="921474">
              <a:defRPr sz="2300">
                <a:solidFill>
                  <a:schemeClr val="tx1"/>
                </a:solidFill>
                <a:latin typeface="Arial" panose="020B0604020202020204" pitchFamily="34" charset="0"/>
                <a:ea typeface="ヒラギノ角ゴ Pro W3" pitchFamily="-84" charset="-128"/>
              </a:defRPr>
            </a:lvl2pPr>
            <a:lvl3pPr marL="1130257" indent="-226051" defTabSz="921474">
              <a:defRPr sz="2300">
                <a:solidFill>
                  <a:schemeClr val="tx1"/>
                </a:solidFill>
                <a:latin typeface="Arial" panose="020B0604020202020204" pitchFamily="34" charset="0"/>
                <a:ea typeface="ヒラギノ角ゴ Pro W3" pitchFamily="-84" charset="-128"/>
              </a:defRPr>
            </a:lvl3pPr>
            <a:lvl4pPr marL="1582359" indent="-226051" defTabSz="921474">
              <a:defRPr sz="2300">
                <a:solidFill>
                  <a:schemeClr val="tx1"/>
                </a:solidFill>
                <a:latin typeface="Arial" panose="020B0604020202020204" pitchFamily="34" charset="0"/>
                <a:ea typeface="ヒラギノ角ゴ Pro W3" pitchFamily="-84" charset="-128"/>
              </a:defRPr>
            </a:lvl4pPr>
            <a:lvl5pPr marL="2034462" indent="-226051" defTabSz="921474">
              <a:defRPr sz="2300">
                <a:solidFill>
                  <a:schemeClr val="tx1"/>
                </a:solidFill>
                <a:latin typeface="Arial" panose="020B0604020202020204" pitchFamily="34" charset="0"/>
                <a:ea typeface="ヒラギノ角ゴ Pro W3" pitchFamily="-84" charset="-128"/>
              </a:defRPr>
            </a:lvl5pPr>
            <a:lvl6pPr marL="2486565"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8667"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90770"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42873"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B115DC10-4808-4953-8A7A-3C4D40EB8954}" type="slidenum">
              <a:rPr lang="en-US" altLang="en-US" sz="1200">
                <a:solidFill>
                  <a:srgbClr val="000000"/>
                </a:solidFill>
              </a:rPr>
              <a:pPr>
                <a:defRPr/>
              </a:pPr>
              <a:t>29</a:t>
            </a:fld>
            <a:endParaRPr lang="en-US" altLang="en-US" sz="1200">
              <a:solidFill>
                <a:srgbClr val="000000"/>
              </a:solidFill>
            </a:endParaRPr>
          </a:p>
        </p:txBody>
      </p:sp>
    </p:spTree>
    <p:extLst>
      <p:ext uri="{BB962C8B-B14F-4D97-AF65-F5344CB8AC3E}">
        <p14:creationId xmlns:p14="http://schemas.microsoft.com/office/powerpoint/2010/main" val="162275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Global Grant Chair  </a:t>
            </a:r>
            <a:r>
              <a:rPr lang="en-US" altLang="en-US" dirty="0">
                <a:solidFill>
                  <a:srgbClr val="000000"/>
                </a:solidFill>
                <a:latin typeface="Arial" panose="020B0604020202020204" pitchFamily="34" charset="0"/>
                <a:ea typeface="ヒラギノ角ゴ Pro W3" pitchFamily="-84" charset="-128"/>
              </a:rPr>
              <a:t>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endParaRPr lang="en-US" altLang="en-US" dirty="0">
              <a:solidFill>
                <a:srgbClr val="000000"/>
              </a:solidFill>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Here is how it works </a:t>
            </a: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74">
              <a:defRPr sz="2300">
                <a:solidFill>
                  <a:schemeClr val="tx1"/>
                </a:solidFill>
                <a:latin typeface="Arial" panose="020B0604020202020204" pitchFamily="34" charset="0"/>
                <a:ea typeface="ヒラギノ角ゴ Pro W3" pitchFamily="-84" charset="-128"/>
              </a:defRPr>
            </a:lvl1pPr>
            <a:lvl2pPr marL="734667" indent="-282564" defTabSz="921474">
              <a:defRPr sz="2300">
                <a:solidFill>
                  <a:schemeClr val="tx1"/>
                </a:solidFill>
                <a:latin typeface="Arial" panose="020B0604020202020204" pitchFamily="34" charset="0"/>
                <a:ea typeface="ヒラギノ角ゴ Pro W3" pitchFamily="-84" charset="-128"/>
              </a:defRPr>
            </a:lvl2pPr>
            <a:lvl3pPr marL="1130257" indent="-226051" defTabSz="921474">
              <a:defRPr sz="2300">
                <a:solidFill>
                  <a:schemeClr val="tx1"/>
                </a:solidFill>
                <a:latin typeface="Arial" panose="020B0604020202020204" pitchFamily="34" charset="0"/>
                <a:ea typeface="ヒラギノ角ゴ Pro W3" pitchFamily="-84" charset="-128"/>
              </a:defRPr>
            </a:lvl3pPr>
            <a:lvl4pPr marL="1582359" indent="-226051" defTabSz="921474">
              <a:defRPr sz="2300">
                <a:solidFill>
                  <a:schemeClr val="tx1"/>
                </a:solidFill>
                <a:latin typeface="Arial" panose="020B0604020202020204" pitchFamily="34" charset="0"/>
                <a:ea typeface="ヒラギノ角ゴ Pro W3" pitchFamily="-84" charset="-128"/>
              </a:defRPr>
            </a:lvl4pPr>
            <a:lvl5pPr marL="2034462" indent="-226051" defTabSz="921474">
              <a:defRPr sz="2300">
                <a:solidFill>
                  <a:schemeClr val="tx1"/>
                </a:solidFill>
                <a:latin typeface="Arial" panose="020B0604020202020204" pitchFamily="34" charset="0"/>
                <a:ea typeface="ヒラギノ角ゴ Pro W3" pitchFamily="-84" charset="-128"/>
              </a:defRPr>
            </a:lvl5pPr>
            <a:lvl6pPr marL="2486565"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8667"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90770"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42873" indent="-226051" defTabSz="921474"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B115DC10-4808-4953-8A7A-3C4D40EB8954}" type="slidenum">
              <a:rPr lang="en-US" altLang="en-US" sz="1200">
                <a:solidFill>
                  <a:srgbClr val="000000"/>
                </a:solidFill>
              </a:rPr>
              <a:pPr>
                <a:defRPr/>
              </a:pPr>
              <a:t>30</a:t>
            </a:fld>
            <a:endParaRPr lang="en-US" altLang="en-US" sz="1200">
              <a:solidFill>
                <a:srgbClr val="000000"/>
              </a:solidFill>
            </a:endParaRPr>
          </a:p>
        </p:txBody>
      </p:sp>
    </p:spTree>
    <p:extLst>
      <p:ext uri="{BB962C8B-B14F-4D97-AF65-F5344CB8AC3E}">
        <p14:creationId xmlns:p14="http://schemas.microsoft.com/office/powerpoint/2010/main" val="139761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Global Grant Chair  </a:t>
            </a:r>
            <a:r>
              <a:rPr lang="en-US" altLang="en-US" dirty="0">
                <a:solidFill>
                  <a:srgbClr val="000000"/>
                </a:solidFill>
                <a:latin typeface="Arial" panose="020B0604020202020204" pitchFamily="34" charset="0"/>
                <a:ea typeface="ヒラギノ角ゴ Pro W3" pitchFamily="-84" charset="-128"/>
              </a:rPr>
              <a:t>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Steps to prepare and submit a grant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Follow the detailed chronological Process Guide  - Downloaded to you</a:t>
            </a:r>
          </a:p>
          <a:p>
            <a:endParaRPr lang="en-US" altLang="en-US" dirty="0">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5"/>
          </p:nvPr>
        </p:nvSpPr>
        <p:spPr/>
        <p:txBody>
          <a:bodyPr/>
          <a:lstStyle/>
          <a:p>
            <a:pPr defTabSz="904205" eaLnBrk="1" fontAlgn="auto" hangingPunct="1">
              <a:spcBef>
                <a:spcPts val="0"/>
              </a:spcBef>
              <a:spcAft>
                <a:spcPts val="0"/>
              </a:spcAft>
              <a:defRPr/>
            </a:pPr>
            <a:fld id="{3215224F-5F23-461F-BECB-A7469C1D62EE}" type="slidenum">
              <a:rPr lang="en-US" sz="1800" kern="0">
                <a:solidFill>
                  <a:prstClr val="black"/>
                </a:solidFill>
              </a:rPr>
              <a:pPr defTabSz="904205" eaLnBrk="1" fontAlgn="auto" hangingPunct="1">
                <a:spcBef>
                  <a:spcPts val="0"/>
                </a:spcBef>
                <a:spcAft>
                  <a:spcPts val="0"/>
                </a:spcAft>
                <a:defRPr/>
              </a:pPr>
              <a:t>31</a:t>
            </a:fld>
            <a:endParaRPr lang="en-US" sz="1800" kern="0" dirty="0">
              <a:solidFill>
                <a:prstClr val="black"/>
              </a:solidFill>
            </a:endParaRPr>
          </a:p>
        </p:txBody>
      </p:sp>
    </p:spTree>
    <p:extLst>
      <p:ext uri="{BB962C8B-B14F-4D97-AF65-F5344CB8AC3E}">
        <p14:creationId xmlns:p14="http://schemas.microsoft.com/office/powerpoint/2010/main" val="422531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Facilitator (Tim </a:t>
            </a:r>
            <a:r>
              <a:rPr lang="en-US" altLang="en-US" dirty="0" err="1">
                <a:latin typeface="Arial" panose="020B0604020202020204" pitchFamily="34" charset="0"/>
                <a:ea typeface="ヒラギノ角ゴ Pro W3" pitchFamily="-84" charset="-128"/>
              </a:rPr>
              <a:t>Deets</a:t>
            </a:r>
            <a:r>
              <a:rPr lang="en-US" altLang="en-US" dirty="0">
                <a:latin typeface="Arial" panose="020B0604020202020204" pitchFamily="34" charset="0"/>
                <a:ea typeface="ヒラギノ角ゴ Pro W3" pitchFamily="-84" charset="-128"/>
              </a:rPr>
              <a:t>/Don Stiles/Fred </a:t>
            </a:r>
            <a:r>
              <a:rPr lang="en-US" altLang="en-US" dirty="0" err="1">
                <a:latin typeface="Arial" panose="020B0604020202020204" pitchFamily="34" charset="0"/>
                <a:ea typeface="ヒラギノ角ゴ Pro W3" pitchFamily="-84" charset="-128"/>
              </a:rPr>
              <a:t>Semmer</a:t>
            </a:r>
            <a:r>
              <a:rPr lang="en-US" altLang="en-US" dirty="0">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Bear with us as we launch our GMS virtual learning</a:t>
            </a:r>
          </a:p>
          <a:p>
            <a:r>
              <a:rPr lang="en-US" altLang="en-US" dirty="0">
                <a:latin typeface="Arial" panose="020B0604020202020204" pitchFamily="34" charset="0"/>
                <a:ea typeface="ヒラギノ角ゴ Pro W3" pitchFamily="-84" charset="-128"/>
              </a:rPr>
              <a:t>	first attempt … may have some snags </a:t>
            </a:r>
          </a:p>
          <a:p>
            <a:r>
              <a:rPr lang="en-US" altLang="en-US" dirty="0">
                <a:latin typeface="Arial" panose="020B0604020202020204" pitchFamily="34" charset="0"/>
                <a:ea typeface="ヒラギノ角ゴ Pro W3" pitchFamily="-84" charset="-128"/>
              </a:rPr>
              <a:t>	share your feedback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Review controls … had not planned to use the chat box … Richard can you monitor it?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Review process &amp; remind of feedback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279">
              <a:defRPr sz="2300">
                <a:solidFill>
                  <a:schemeClr val="tx1"/>
                </a:solidFill>
                <a:latin typeface="Arial" panose="020B0604020202020204" pitchFamily="34" charset="0"/>
                <a:ea typeface="ヒラギノ角ゴ Pro W3" pitchFamily="-84" charset="-128"/>
              </a:defRPr>
            </a:lvl1pPr>
            <a:lvl2pPr marL="740093" indent="-284651" defTabSz="928279">
              <a:defRPr sz="2300">
                <a:solidFill>
                  <a:schemeClr val="tx1"/>
                </a:solidFill>
                <a:latin typeface="Arial" panose="020B0604020202020204" pitchFamily="34" charset="0"/>
                <a:ea typeface="ヒラギノ角ゴ Pro W3" pitchFamily="-84" charset="-128"/>
              </a:defRPr>
            </a:lvl2pPr>
            <a:lvl3pPr marL="1138604" indent="-227720" defTabSz="928279">
              <a:defRPr sz="2300">
                <a:solidFill>
                  <a:schemeClr val="tx1"/>
                </a:solidFill>
                <a:latin typeface="Arial" panose="020B0604020202020204" pitchFamily="34" charset="0"/>
                <a:ea typeface="ヒラギノ角ゴ Pro W3" pitchFamily="-84" charset="-128"/>
              </a:defRPr>
            </a:lvl3pPr>
            <a:lvl4pPr marL="1594046" indent="-227720" defTabSz="928279">
              <a:defRPr sz="2300">
                <a:solidFill>
                  <a:schemeClr val="tx1"/>
                </a:solidFill>
                <a:latin typeface="Arial" panose="020B0604020202020204" pitchFamily="34" charset="0"/>
                <a:ea typeface="ヒラギノ角ゴ Pro W3" pitchFamily="-84" charset="-128"/>
              </a:defRPr>
            </a:lvl4pPr>
            <a:lvl5pPr marL="2049488" indent="-227720" defTabSz="928279">
              <a:defRPr sz="2300">
                <a:solidFill>
                  <a:schemeClr val="tx1"/>
                </a:solidFill>
                <a:latin typeface="Arial" panose="020B0604020202020204" pitchFamily="34" charset="0"/>
                <a:ea typeface="ヒラギノ角ゴ Pro W3" pitchFamily="-84" charset="-128"/>
              </a:defRPr>
            </a:lvl5pPr>
            <a:lvl6pPr marL="2504930"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60372"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415814"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71256"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2622F2DF-D2C5-41A7-8D90-95F967E0878A}" type="slidenum">
              <a:rPr lang="en-US" altLang="en-US" sz="1200">
                <a:solidFill>
                  <a:srgbClr val="000000"/>
                </a:solidFill>
              </a:rPr>
              <a:pPr>
                <a:defRPr/>
              </a:pPr>
              <a:t>3</a:t>
            </a:fld>
            <a:endParaRPr lang="en-US" altLang="en-US" sz="1200" dirty="0">
              <a:solidFill>
                <a:srgbClr val="000000"/>
              </a:solidFill>
            </a:endParaRPr>
          </a:p>
        </p:txBody>
      </p:sp>
    </p:spTree>
    <p:extLst>
      <p:ext uri="{BB962C8B-B14F-4D97-AF65-F5344CB8AC3E}">
        <p14:creationId xmlns:p14="http://schemas.microsoft.com/office/powerpoint/2010/main" val="3301609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190">
              <a:defRPr/>
            </a:pPr>
            <a:r>
              <a:rPr lang="en-US" altLang="en-US" dirty="0">
                <a:latin typeface="Arial" panose="020B0604020202020204" pitchFamily="34" charset="0"/>
                <a:ea typeface="ヒラギノ角ゴ Pro W3" pitchFamily="-84" charset="-128"/>
              </a:rPr>
              <a:t>Global Grant Chair  </a:t>
            </a:r>
            <a:r>
              <a:rPr lang="en-US" altLang="en-US" dirty="0">
                <a:solidFill>
                  <a:srgbClr val="000000"/>
                </a:solidFill>
                <a:latin typeface="Arial" panose="020B0604020202020204" pitchFamily="34" charset="0"/>
                <a:ea typeface="ヒラギノ角ゴ Pro W3" pitchFamily="-84" charset="-128"/>
              </a:rPr>
              <a:t>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pPr defTabSz="894190">
              <a:defRPr/>
            </a:pPr>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Once approved … next steps in order to be compliant</a:t>
            </a:r>
          </a:p>
        </p:txBody>
      </p:sp>
      <p:sp>
        <p:nvSpPr>
          <p:cNvPr id="4" name="Slide Number Placeholder 3"/>
          <p:cNvSpPr>
            <a:spLocks noGrp="1"/>
          </p:cNvSpPr>
          <p:nvPr>
            <p:ph type="sldNum" sz="quarter" idx="5"/>
          </p:nvPr>
        </p:nvSpPr>
        <p:spPr/>
        <p:txBody>
          <a:bodyPr/>
          <a:lstStyle/>
          <a:p>
            <a:pPr defTabSz="904205" eaLnBrk="1" fontAlgn="auto" hangingPunct="1">
              <a:spcBef>
                <a:spcPts val="0"/>
              </a:spcBef>
              <a:spcAft>
                <a:spcPts val="0"/>
              </a:spcAft>
              <a:defRPr/>
            </a:pPr>
            <a:fld id="{25EA35EF-04CA-4E21-8DBA-E26A72C522A9}" type="slidenum">
              <a:rPr lang="en-US" sz="1800" kern="0">
                <a:solidFill>
                  <a:sysClr val="windowText" lastClr="000000"/>
                </a:solidFill>
              </a:rPr>
              <a:pPr defTabSz="904205" eaLnBrk="1" fontAlgn="auto" hangingPunct="1">
                <a:spcBef>
                  <a:spcPts val="0"/>
                </a:spcBef>
                <a:spcAft>
                  <a:spcPts val="0"/>
                </a:spcAft>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1320550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altLang="en-US" sz="1400" dirty="0">
                <a:latin typeface="Arial" panose="020B0604020202020204" pitchFamily="34" charset="0"/>
                <a:ea typeface="ヒラギノ角ゴ Pro W3" pitchFamily="-84" charset="-128"/>
              </a:rPr>
              <a:t>Global Grant Chair  </a:t>
            </a:r>
            <a:r>
              <a:rPr lang="en-US" altLang="en-US" sz="1400" dirty="0">
                <a:solidFill>
                  <a:srgbClr val="000000"/>
                </a:solidFill>
                <a:latin typeface="Arial" panose="020B0604020202020204" pitchFamily="34" charset="0"/>
                <a:ea typeface="ヒラギノ角ゴ Pro W3" pitchFamily="-84" charset="-128"/>
              </a:rPr>
              <a:t>Dave </a:t>
            </a:r>
            <a:r>
              <a:rPr lang="en-US" altLang="en-US" sz="1400" dirty="0" err="1">
                <a:solidFill>
                  <a:srgbClr val="000000"/>
                </a:solidFill>
                <a:latin typeface="Arial" panose="020B0604020202020204" pitchFamily="34" charset="0"/>
                <a:ea typeface="ヒラギノ角ゴ Pro W3" pitchFamily="-84" charset="-128"/>
              </a:rPr>
              <a:t>Senness</a:t>
            </a:r>
            <a:r>
              <a:rPr lang="en-US" altLang="en-US" sz="1400" dirty="0">
                <a:solidFill>
                  <a:srgbClr val="000000"/>
                </a:solidFill>
                <a:latin typeface="Arial" panose="020B0604020202020204" pitchFamily="34" charset="0"/>
                <a:ea typeface="ヒラギノ角ゴ Pro W3" pitchFamily="-84" charset="-128"/>
              </a:rPr>
              <a:t>/Steve Johnson</a:t>
            </a:r>
          </a:p>
          <a:p>
            <a:endParaRPr lang="en-US" altLang="en-US" sz="1400" dirty="0">
              <a:solidFill>
                <a:prstClr val="black"/>
              </a:solidFill>
              <a:latin typeface="Arial"/>
              <a:cs typeface="Arial"/>
            </a:endParaRPr>
          </a:p>
          <a:p>
            <a:pPr>
              <a:lnSpc>
                <a:spcPct val="90000"/>
              </a:lnSpc>
              <a:spcBef>
                <a:spcPts val="295"/>
              </a:spcBef>
              <a:buClr>
                <a:srgbClr val="A04DA3"/>
              </a:buClr>
              <a:defRPr/>
            </a:pPr>
            <a:r>
              <a:rPr lang="en-US" altLang="en-US" sz="1400" dirty="0">
                <a:solidFill>
                  <a:prstClr val="black"/>
                </a:solidFill>
                <a:latin typeface="Arial" panose="020B0604020202020204" pitchFamily="34" charset="0"/>
                <a:cs typeface="Arial" panose="020B0604020202020204" pitchFamily="34" charset="0"/>
              </a:rPr>
              <a:t>Lots of leverage this year because of partnering with other Districts and communities</a:t>
            </a:r>
          </a:p>
          <a:p>
            <a:pPr>
              <a:lnSpc>
                <a:spcPct val="90000"/>
              </a:lnSpc>
              <a:spcBef>
                <a:spcPts val="295"/>
              </a:spcBef>
              <a:buClr>
                <a:srgbClr val="A04DA3"/>
              </a:buClr>
              <a:defRPr/>
            </a:pPr>
            <a:endParaRPr lang="en-US" altLang="en-US" sz="1400" dirty="0">
              <a:solidFill>
                <a:prstClr val="black"/>
              </a:solidFill>
              <a:latin typeface="Arial" panose="020B0604020202020204" pitchFamily="34" charset="0"/>
              <a:cs typeface="Arial" panose="020B0604020202020204" pitchFamily="34" charset="0"/>
            </a:endParaRPr>
          </a:p>
          <a:p>
            <a:pPr>
              <a:lnSpc>
                <a:spcPct val="90000"/>
              </a:lnSpc>
              <a:spcBef>
                <a:spcPts val="295"/>
              </a:spcBef>
              <a:buClr>
                <a:srgbClr val="A04DA3"/>
              </a:buClr>
              <a:defRPr/>
            </a:pPr>
            <a:r>
              <a:rPr lang="en-US" altLang="en-US" sz="1400" dirty="0">
                <a:solidFill>
                  <a:prstClr val="black"/>
                </a:solidFill>
                <a:latin typeface="Arial" panose="020B0604020202020204" pitchFamily="34" charset="0"/>
                <a:cs typeface="Arial" panose="020B0604020202020204" pitchFamily="34" charset="0"/>
              </a:rPr>
              <a:t>Explain special donor </a:t>
            </a:r>
            <a:br>
              <a:rPr lang="en-US" altLang="en-US" sz="2700" dirty="0">
                <a:solidFill>
                  <a:prstClr val="black"/>
                </a:solidFill>
                <a:latin typeface="Arial" panose="020B0604020202020204" pitchFamily="34" charset="0"/>
                <a:cs typeface="Arial" panose="020B0604020202020204" pitchFamily="34" charset="0"/>
              </a:rPr>
            </a:br>
            <a:endParaRPr lang="en-US" altLang="en-US" sz="2700" dirty="0">
              <a:solidFill>
                <a:prstClr val="black"/>
              </a:solidFill>
              <a:latin typeface="Arial" panose="020B0604020202020204" pitchFamily="34" charset="0"/>
              <a:cs typeface="Arial" panose="020B0604020202020204" pitchFamily="34" charset="0"/>
            </a:endParaRPr>
          </a:p>
          <a:p>
            <a:pPr>
              <a:defRPr/>
            </a:pPr>
            <a:br>
              <a:rPr lang="en-US" dirty="0">
                <a:latin typeface="Calibri"/>
              </a:rPr>
            </a:br>
            <a:endParaRPr lang="en-US" dirty="0">
              <a:latin typeface="Calibri"/>
            </a:endParaRPr>
          </a:p>
        </p:txBody>
      </p:sp>
      <p:sp>
        <p:nvSpPr>
          <p:cNvPr id="4" name="Slide Number Placeholder 3"/>
          <p:cNvSpPr>
            <a:spLocks noGrp="1"/>
          </p:cNvSpPr>
          <p:nvPr>
            <p:ph type="sldNum" sz="quarter" idx="5"/>
          </p:nvPr>
        </p:nvSpPr>
        <p:spPr/>
        <p:txBody>
          <a:bodyPr/>
          <a:lstStyle/>
          <a:p>
            <a:pPr defTabSz="902412" eaLnBrk="1" fontAlgn="auto" hangingPunct="1">
              <a:spcBef>
                <a:spcPts val="0"/>
              </a:spcBef>
              <a:spcAft>
                <a:spcPts val="0"/>
              </a:spcAft>
              <a:defRPr/>
            </a:pPr>
            <a:fld id="{DFDD76EC-683D-4A5B-B6BA-8A8BC726F935}" type="slidenum">
              <a:rPr lang="en-US" sz="1800" kern="0">
                <a:solidFill>
                  <a:sysClr val="windowText" lastClr="000000"/>
                </a:solidFill>
              </a:rPr>
              <a:pPr defTabSz="902412" eaLnBrk="1" fontAlgn="auto" hangingPunct="1">
                <a:spcBef>
                  <a:spcPts val="0"/>
                </a:spcBef>
                <a:spcAft>
                  <a:spcPts val="0"/>
                </a:spcAft>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701423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Arial" panose="020B0604020202020204" pitchFamily="34" charset="0"/>
                <a:ea typeface="ヒラギノ角ゴ Pro W3" pitchFamily="-84" charset="-128"/>
              </a:rPr>
              <a:t>Global Grant Chair  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endParaRPr lang="en-US" altLang="en-US" dirty="0">
              <a:solidFill>
                <a:srgbClr val="000000"/>
              </a:solidFill>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Review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Project checklist to be sent post session </a:t>
            </a:r>
          </a:p>
        </p:txBody>
      </p:sp>
      <p:sp>
        <p:nvSpPr>
          <p:cNvPr id="4" name="Slide Number Placeholder 3"/>
          <p:cNvSpPr>
            <a:spLocks noGrp="1"/>
          </p:cNvSpPr>
          <p:nvPr>
            <p:ph type="sldNum" sz="quarter" idx="5"/>
          </p:nvPr>
        </p:nvSpPr>
        <p:spPr/>
        <p:txBody>
          <a:bodyPr/>
          <a:lstStyle/>
          <a:p>
            <a:pPr defTabSz="904205" eaLnBrk="1" fontAlgn="auto" hangingPunct="1">
              <a:spcBef>
                <a:spcPts val="0"/>
              </a:spcBef>
              <a:spcAft>
                <a:spcPts val="0"/>
              </a:spcAft>
              <a:defRPr/>
            </a:pPr>
            <a:fld id="{4C35F93A-0E88-4701-A141-44D9FCE5F3BF}" type="slidenum">
              <a:rPr lang="en-US" sz="1800" kern="0">
                <a:solidFill>
                  <a:sysClr val="windowText" lastClr="000000"/>
                </a:solidFill>
              </a:rPr>
              <a:pPr defTabSz="904205" eaLnBrk="1" fontAlgn="auto" hangingPunct="1">
                <a:spcBef>
                  <a:spcPts val="0"/>
                </a:spcBef>
                <a:spcAft>
                  <a:spcPts val="0"/>
                </a:spcAft>
                <a:defRPr/>
              </a:pPr>
              <a:t>34</a:t>
            </a:fld>
            <a:endParaRPr lang="en-US" sz="1800" kern="0" dirty="0">
              <a:solidFill>
                <a:sysClr val="windowText" lastClr="000000"/>
              </a:solidFill>
            </a:endParaRPr>
          </a:p>
        </p:txBody>
      </p:sp>
    </p:spTree>
    <p:extLst>
      <p:ext uri="{BB962C8B-B14F-4D97-AF65-F5344CB8AC3E}">
        <p14:creationId xmlns:p14="http://schemas.microsoft.com/office/powerpoint/2010/main" val="702132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Arial" panose="020B0604020202020204" pitchFamily="34" charset="0"/>
                <a:ea typeface="ヒラギノ角ゴ Pro W3" pitchFamily="-84" charset="-128"/>
              </a:rPr>
              <a:t>Global Grant Chair  Dave </a:t>
            </a:r>
            <a:r>
              <a:rPr lang="en-US" altLang="en-US" dirty="0" err="1">
                <a:solidFill>
                  <a:srgbClr val="000000"/>
                </a:solidFill>
                <a:latin typeface="Arial" panose="020B0604020202020204" pitchFamily="34" charset="0"/>
                <a:ea typeface="ヒラギノ角ゴ Pro W3" pitchFamily="-84" charset="-128"/>
              </a:rPr>
              <a:t>Senness</a:t>
            </a:r>
            <a:r>
              <a:rPr lang="en-US" altLang="en-US" dirty="0">
                <a:solidFill>
                  <a:srgbClr val="000000"/>
                </a:solidFill>
                <a:latin typeface="Arial" panose="020B0604020202020204" pitchFamily="34" charset="0"/>
                <a:ea typeface="ヒラギノ角ゴ Pro W3" pitchFamily="-84" charset="-128"/>
              </a:rPr>
              <a:t>/Steve Johnson</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Review continued </a:t>
            </a:r>
          </a:p>
          <a:p>
            <a:r>
              <a:rPr lang="en-US" altLang="en-US" dirty="0">
                <a:latin typeface="Arial" panose="020B0604020202020204" pitchFamily="34" charset="0"/>
                <a:ea typeface="ヒラギノ角ゴ Pro W3" pitchFamily="-84" charset="-128"/>
              </a:rPr>
              <a:t>	What is needed to complete application</a:t>
            </a:r>
          </a:p>
        </p:txBody>
      </p:sp>
      <p:sp>
        <p:nvSpPr>
          <p:cNvPr id="4" name="Slide Number Placeholder 3"/>
          <p:cNvSpPr>
            <a:spLocks noGrp="1"/>
          </p:cNvSpPr>
          <p:nvPr>
            <p:ph type="sldNum" sz="quarter" idx="5"/>
          </p:nvPr>
        </p:nvSpPr>
        <p:spPr/>
        <p:txBody>
          <a:bodyPr/>
          <a:lstStyle/>
          <a:p>
            <a:pPr defTabSz="904205" eaLnBrk="1" fontAlgn="auto" hangingPunct="1">
              <a:spcBef>
                <a:spcPts val="0"/>
              </a:spcBef>
              <a:spcAft>
                <a:spcPts val="0"/>
              </a:spcAft>
              <a:defRPr/>
            </a:pPr>
            <a:fld id="{B398E2BC-8BC1-4F25-A789-C91E13017B1B}" type="slidenum">
              <a:rPr lang="en-US" sz="1800" kern="0">
                <a:solidFill>
                  <a:sysClr val="windowText" lastClr="000000"/>
                </a:solidFill>
              </a:rPr>
              <a:pPr defTabSz="904205" eaLnBrk="1" fontAlgn="auto" hangingPunct="1">
                <a:spcBef>
                  <a:spcPts val="0"/>
                </a:spcBef>
                <a:spcAft>
                  <a:spcPts val="0"/>
                </a:spcAft>
                <a:defRPr/>
              </a:pPr>
              <a:t>35</a:t>
            </a:fld>
            <a:endParaRPr lang="en-US" sz="1800" kern="0" dirty="0">
              <a:solidFill>
                <a:sysClr val="windowText" lastClr="000000"/>
              </a:solidFill>
            </a:endParaRPr>
          </a:p>
        </p:txBody>
      </p:sp>
    </p:spTree>
    <p:extLst>
      <p:ext uri="{BB962C8B-B14F-4D97-AF65-F5344CB8AC3E}">
        <p14:creationId xmlns:p14="http://schemas.microsoft.com/office/powerpoint/2010/main" val="71425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How to provide value to your club </a:t>
            </a:r>
          </a:p>
          <a:p>
            <a:pPr marL="167343" indent="-167343">
              <a:buFont typeface="Arial" panose="020B0604020202020204" pitchFamily="34" charset="0"/>
              <a:buChar char="•"/>
            </a:pPr>
            <a:r>
              <a:rPr lang="en-US" altLang="en-US" dirty="0">
                <a:latin typeface="Arial" panose="020B0604020202020204" pitchFamily="34" charset="0"/>
                <a:ea typeface="ヒラギノ角ゴ Pro W3" pitchFamily="-84" charset="-128"/>
              </a:rPr>
              <a:t>Ask for a few minutes after you have attended this GMS to let club members know what you learned, how it provides value</a:t>
            </a:r>
          </a:p>
          <a:p>
            <a:endParaRPr lang="en-US" altLang="en-US" dirty="0">
              <a:latin typeface="Arial" panose="020B0604020202020204" pitchFamily="34" charset="0"/>
              <a:ea typeface="ヒラギノ角ゴ Pro W3" pitchFamily="-84" charset="-128"/>
            </a:endParaRPr>
          </a:p>
          <a:p>
            <a:pPr marL="167343" indent="-167343">
              <a:buFont typeface="Arial" panose="020B0604020202020204" pitchFamily="34" charset="0"/>
              <a:buChar char="•"/>
            </a:pPr>
            <a:r>
              <a:rPr lang="en-US" altLang="en-US" dirty="0">
                <a:latin typeface="Arial" panose="020B0604020202020204" pitchFamily="34" charset="0"/>
                <a:ea typeface="ヒラギノ角ゴ Pro W3" pitchFamily="-84" charset="-128"/>
              </a:rPr>
              <a:t>Suggest global travel </a:t>
            </a:r>
          </a:p>
          <a:p>
            <a:endParaRPr lang="en-US" altLang="en-US" dirty="0">
              <a:latin typeface="Arial" panose="020B0604020202020204" pitchFamily="34" charset="0"/>
              <a:ea typeface="ヒラギノ角ゴ Pro W3" pitchFamily="-84" charset="-128"/>
            </a:endParaRPr>
          </a:p>
          <a:p>
            <a:pPr marL="167343" indent="-167343">
              <a:buFont typeface="Arial" panose="020B0604020202020204" pitchFamily="34" charset="0"/>
              <a:buChar char="•"/>
            </a:pPr>
            <a:r>
              <a:rPr lang="en-US" altLang="en-US" dirty="0">
                <a:latin typeface="Arial" panose="020B0604020202020204" pitchFamily="34" charset="0"/>
                <a:ea typeface="ヒラギノ角ゴ Pro W3" pitchFamily="-84" charset="-128"/>
              </a:rPr>
              <a:t>Get members engaged in projects </a:t>
            </a:r>
          </a:p>
          <a:p>
            <a:r>
              <a:rPr lang="en-US" altLang="en-US" dirty="0">
                <a:latin typeface="Arial" panose="020B0604020202020204" pitchFamily="34" charset="0"/>
                <a:ea typeface="ヒラギノ角ゴ Pro W3" pitchFamily="-84" charset="-128"/>
              </a:rPr>
              <a:t>	Ex.  Create video of projects , invite another member to work with you to author a grant </a:t>
            </a:r>
          </a:p>
        </p:txBody>
      </p:sp>
      <p:sp>
        <p:nvSpPr>
          <p:cNvPr id="4" name="Slide Number Placeholder 3"/>
          <p:cNvSpPr>
            <a:spLocks noGrp="1"/>
          </p:cNvSpPr>
          <p:nvPr>
            <p:ph type="sldNum" sz="quarter" idx="5"/>
          </p:nvPr>
        </p:nvSpPr>
        <p:spPr/>
        <p:txBody>
          <a:bodyPr/>
          <a:lstStyle/>
          <a:p>
            <a:pPr defTabSz="902491" eaLnBrk="1" fontAlgn="auto" hangingPunct="1">
              <a:spcBef>
                <a:spcPts val="0"/>
              </a:spcBef>
              <a:spcAft>
                <a:spcPts val="0"/>
              </a:spcAft>
              <a:defRPr/>
            </a:pPr>
            <a:fld id="{E3FAAC46-E346-439A-9ED0-AA93231A1E99}" type="slidenum">
              <a:rPr lang="en-US" sz="1800" kern="0">
                <a:solidFill>
                  <a:sysClr val="windowText" lastClr="000000"/>
                </a:solidFill>
              </a:rPr>
              <a:pPr defTabSz="902491" eaLnBrk="1" fontAlgn="auto" hangingPunct="1">
                <a:spcBef>
                  <a:spcPts val="0"/>
                </a:spcBef>
                <a:spcAft>
                  <a:spcPts val="0"/>
                </a:spcAft>
                <a:defRPr/>
              </a:pPr>
              <a:t>36</a:t>
            </a:fld>
            <a:endParaRPr lang="en-US" sz="1800" kern="0" dirty="0">
              <a:solidFill>
                <a:sysClr val="windowText" lastClr="000000"/>
              </a:solidFill>
            </a:endParaRPr>
          </a:p>
        </p:txBody>
      </p:sp>
    </p:spTree>
    <p:extLst>
      <p:ext uri="{BB962C8B-B14F-4D97-AF65-F5344CB8AC3E}">
        <p14:creationId xmlns:p14="http://schemas.microsoft.com/office/powerpoint/2010/main" val="3232830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pPr>
              <a:defRPr/>
            </a:pPr>
            <a:endParaRPr lang="en-US" dirty="0"/>
          </a:p>
          <a:p>
            <a:pPr>
              <a:defRPr/>
            </a:pPr>
            <a:r>
              <a:rPr lang="en-US" dirty="0"/>
              <a:t>Time to get to work DOING … what will that be  </a:t>
            </a:r>
          </a:p>
          <a:p>
            <a:pPr>
              <a:defRPr/>
            </a:pPr>
            <a:endParaRPr lang="en-US" dirty="0"/>
          </a:p>
          <a:p>
            <a:pPr>
              <a:defRPr/>
            </a:pPr>
            <a:r>
              <a:rPr lang="en-US" dirty="0"/>
              <a:t>Remind distinction re District / District SM Int’l  &amp; Global</a:t>
            </a:r>
          </a:p>
          <a:p>
            <a:pPr>
              <a:defRPr/>
            </a:pPr>
            <a:endParaRPr lang="en-US" dirty="0"/>
          </a:p>
          <a:p>
            <a:pPr>
              <a:defRPr/>
            </a:pPr>
            <a:r>
              <a:rPr lang="en-US" dirty="0"/>
              <a:t>Share ideas … encourage participants to share personal ideas for consideration  </a:t>
            </a:r>
          </a:p>
          <a:p>
            <a:pPr>
              <a:defRPr/>
            </a:pPr>
            <a:endParaRPr lang="en-US" dirty="0"/>
          </a:p>
          <a:p>
            <a:pPr>
              <a:defRPr/>
            </a:pPr>
            <a:r>
              <a:rPr lang="en-US" dirty="0"/>
              <a:t>Remind ideas importance of collaboration on projects with other clubs in their communities AND with organizations in addition to other Rotary clubs.</a:t>
            </a:r>
          </a:p>
          <a:p>
            <a:pPr>
              <a:defRPr/>
            </a:pPr>
            <a:endParaRPr lang="en-US" dirty="0"/>
          </a:p>
          <a:p>
            <a:pPr>
              <a:defRPr/>
            </a:pPr>
            <a:endParaRPr lang="en-US" dirty="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F1FF5115-29CD-4EEE-B40A-ED47A0383F72}" type="slidenum">
              <a:rPr lang="en-US" altLang="en-US" sz="1200">
                <a:solidFill>
                  <a:srgbClr val="000000"/>
                </a:solidFill>
              </a:rPr>
              <a:pPr>
                <a:defRPr/>
              </a:pPr>
              <a:t>37</a:t>
            </a:fld>
            <a:endParaRPr lang="en-US" altLang="en-US" sz="1200">
              <a:solidFill>
                <a:srgbClr val="000000"/>
              </a:solidFill>
            </a:endParaRPr>
          </a:p>
        </p:txBody>
      </p:sp>
    </p:spTree>
    <p:extLst>
      <p:ext uri="{BB962C8B-B14F-4D97-AF65-F5344CB8AC3E}">
        <p14:creationId xmlns:p14="http://schemas.microsoft.com/office/powerpoint/2010/main" val="2305332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dirty="0">
                <a:solidFill>
                  <a:srgbClr val="000000"/>
                </a:solidFill>
              </a:rPr>
              <a:t>Program Chair (Steve Johnson)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This is a reminder (it was shared at the beginning … remind now) </a:t>
            </a:r>
          </a:p>
          <a:p>
            <a:r>
              <a:rPr lang="en-US" altLang="en-US" dirty="0">
                <a:latin typeface="Arial" panose="020B0604020202020204" pitchFamily="34" charset="0"/>
                <a:ea typeface="ヒラギノ角ゴ Pro W3" pitchFamily="-84" charset="-128"/>
              </a:rPr>
              <a:t>Define what qualifies the club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These apply to global and district grants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I want to draw attention to the fact that the District does not make grants to other non-profit organizations, i.e., it has to be a club service project that ultimately benefits the community local or international</a:t>
            </a:r>
          </a:p>
        </p:txBody>
      </p:sp>
      <p:sp>
        <p:nvSpPr>
          <p:cNvPr id="4" name="Slide Number Placeholder 3"/>
          <p:cNvSpPr>
            <a:spLocks noGrp="1"/>
          </p:cNvSpPr>
          <p:nvPr>
            <p:ph type="sldNum" sz="quarter" idx="5"/>
          </p:nvPr>
        </p:nvSpPr>
        <p:spPr/>
        <p:txBody>
          <a:bodyPr/>
          <a:lstStyle/>
          <a:p>
            <a:pPr defTabSz="902491" eaLnBrk="1" fontAlgn="auto" hangingPunct="1">
              <a:spcBef>
                <a:spcPts val="0"/>
              </a:spcBef>
              <a:spcAft>
                <a:spcPts val="0"/>
              </a:spcAft>
              <a:defRPr/>
            </a:pPr>
            <a:fld id="{9D0C1A6D-59DB-48E2-A64D-ED5F1EF2F9F3}" type="slidenum">
              <a:rPr lang="en-US" sz="1800" kern="0">
                <a:solidFill>
                  <a:sysClr val="windowText" lastClr="000000"/>
                </a:solidFill>
              </a:rPr>
              <a:pPr defTabSz="902491" eaLnBrk="1" fontAlgn="auto" hangingPunct="1">
                <a:spcBef>
                  <a:spcPts val="0"/>
                </a:spcBef>
                <a:spcAft>
                  <a:spcPts val="0"/>
                </a:spcAft>
                <a:defRPr/>
              </a:pPr>
              <a:t>38</a:t>
            </a:fld>
            <a:endParaRPr lang="en-US" sz="1800" kern="0" dirty="0">
              <a:solidFill>
                <a:sysClr val="windowText" lastClr="000000"/>
              </a:solidFill>
            </a:endParaRPr>
          </a:p>
        </p:txBody>
      </p:sp>
    </p:spTree>
    <p:extLst>
      <p:ext uri="{BB962C8B-B14F-4D97-AF65-F5344CB8AC3E}">
        <p14:creationId xmlns:p14="http://schemas.microsoft.com/office/powerpoint/2010/main" val="3843381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endParaRPr lang="en-US" altLang="en-US" b="1" dirty="0">
              <a:solidFill>
                <a:srgbClr val="FF0000"/>
              </a:solidFill>
              <a:latin typeface="Arial" panose="020B0604020202020204" pitchFamily="34" charset="0"/>
              <a:ea typeface="ヒラギノ角ゴ Pro W3" pitchFamily="-84" charset="-128"/>
            </a:endParaRPr>
          </a:p>
          <a:p>
            <a:r>
              <a:rPr lang="en-US" altLang="en-US" b="1" dirty="0">
                <a:solidFill>
                  <a:srgbClr val="FF0000"/>
                </a:solidFill>
                <a:latin typeface="Arial" panose="020B0604020202020204" pitchFamily="34" charset="0"/>
                <a:ea typeface="ヒラギノ角ゴ Pro W3" pitchFamily="-84" charset="-128"/>
              </a:rPr>
              <a:t>Work on Global or District as preferred … use the ideas generated to create a list of items to be included in application</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Arrange by pairs or </a:t>
            </a:r>
            <a:r>
              <a:rPr lang="en-US" altLang="en-US" dirty="0" err="1">
                <a:latin typeface="Arial" panose="020B0604020202020204" pitchFamily="34" charset="0"/>
                <a:ea typeface="ヒラギノ角ゴ Pro W3" pitchFamily="-84" charset="-128"/>
              </a:rPr>
              <a:t>traids</a:t>
            </a:r>
            <a:r>
              <a:rPr lang="en-US" altLang="en-US" dirty="0">
                <a:latin typeface="Arial" panose="020B0604020202020204" pitchFamily="34" charset="0"/>
                <a:ea typeface="ヒラギノ角ゴ Pro W3" pitchFamily="-84" charset="-128"/>
              </a:rPr>
              <a:t> </a:t>
            </a:r>
          </a:p>
          <a:p>
            <a:r>
              <a:rPr lang="en-US" altLang="en-US" dirty="0">
                <a:latin typeface="Arial" panose="020B0604020202020204" pitchFamily="34" charset="0"/>
                <a:ea typeface="ヒラギノ角ゴ Pro W3" pitchFamily="-84" charset="-128"/>
              </a:rPr>
              <a:t>Develop idea from list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Review the application to notice what questions arise 	</a:t>
            </a:r>
          </a:p>
          <a:p>
            <a:r>
              <a:rPr lang="en-US" altLang="en-US" dirty="0">
                <a:latin typeface="Arial" panose="020B0604020202020204" pitchFamily="34" charset="0"/>
                <a:ea typeface="ヒラギノ角ゴ Pro W3" pitchFamily="-84" charset="-128"/>
              </a:rPr>
              <a:t>	What is not clear? </a:t>
            </a:r>
          </a:p>
          <a:p>
            <a:r>
              <a:rPr lang="en-US" altLang="en-US" dirty="0">
                <a:latin typeface="Arial" panose="020B0604020202020204" pitchFamily="34" charset="0"/>
                <a:ea typeface="ヒラギノ角ゴ Pro W3" pitchFamily="-84" charset="-128"/>
              </a:rPr>
              <a:t>	What would cause you to get “stuck”  </a:t>
            </a:r>
          </a:p>
          <a:p>
            <a:r>
              <a:rPr lang="en-US" altLang="en-US" dirty="0">
                <a:latin typeface="Arial" panose="020B0604020202020204" pitchFamily="34" charset="0"/>
                <a:ea typeface="ヒラギノ角ゴ Pro W3" pitchFamily="-84" charset="-128"/>
              </a:rPr>
              <a:t>	What else do you need?  </a:t>
            </a:r>
          </a:p>
          <a:p>
            <a:r>
              <a:rPr lang="en-US" altLang="en-US" dirty="0">
                <a:latin typeface="Arial" panose="020B0604020202020204" pitchFamily="34" charset="0"/>
                <a:ea typeface="ヒラギノ角ゴ Pro W3" pitchFamily="-84" charset="-128"/>
              </a:rPr>
              <a:t>	</a:t>
            </a:r>
          </a:p>
          <a:p>
            <a:r>
              <a:rPr lang="en-US" altLang="en-US" dirty="0">
                <a:latin typeface="Arial" panose="020B0604020202020204" pitchFamily="34" charset="0"/>
                <a:ea typeface="ヒラギノ角ゴ Pro W3" pitchFamily="-84" charset="-128"/>
              </a:rPr>
              <a:t>Allocate time to generate questions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Each group will share their chosen project &amp; questions that would cause them to be “stuck”</a:t>
            </a:r>
          </a:p>
          <a:p>
            <a:endParaRPr lang="en-US" altLang="en-US" dirty="0">
              <a:latin typeface="Arial" panose="020B0604020202020204" pitchFamily="34" charset="0"/>
              <a:ea typeface="ヒラギノ角ゴ Pro W3" pitchFamily="-8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4356C6C5-0ED0-4284-8EC0-ED5B57150C3D}" type="slidenum">
              <a:rPr lang="en-US" altLang="en-US" sz="1200">
                <a:solidFill>
                  <a:srgbClr val="000000"/>
                </a:solidFill>
              </a:rPr>
              <a:pPr>
                <a:defRPr/>
              </a:pPr>
              <a:t>39</a:t>
            </a:fld>
            <a:endParaRPr lang="en-US" altLang="en-US" sz="1200">
              <a:solidFill>
                <a:srgbClr val="000000"/>
              </a:solidFill>
            </a:endParaRPr>
          </a:p>
        </p:txBody>
      </p:sp>
    </p:spTree>
    <p:extLst>
      <p:ext uri="{BB962C8B-B14F-4D97-AF65-F5344CB8AC3E}">
        <p14:creationId xmlns:p14="http://schemas.microsoft.com/office/powerpoint/2010/main" val="2445889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Review continued </a:t>
            </a:r>
          </a:p>
          <a:p>
            <a:r>
              <a:rPr lang="en-US" altLang="en-US" dirty="0">
                <a:latin typeface="Arial" panose="020B0604020202020204" pitchFamily="34" charset="0"/>
                <a:ea typeface="ヒラギノ角ゴ Pro W3" pitchFamily="-84" charset="-128"/>
              </a:rPr>
              <a:t>What is needed to complete application</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Calendar for district training </a:t>
            </a: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5"/>
          </p:nvPr>
        </p:nvSpPr>
        <p:spPr/>
        <p:txBody>
          <a:bodyPr/>
          <a:lstStyle/>
          <a:p>
            <a:pPr defTabSz="910884" eaLnBrk="1" fontAlgn="auto" hangingPunct="1">
              <a:spcBef>
                <a:spcPts val="0"/>
              </a:spcBef>
              <a:spcAft>
                <a:spcPts val="0"/>
              </a:spcAft>
              <a:defRPr/>
            </a:pPr>
            <a:fld id="{B398E2BC-8BC1-4F25-A789-C91E13017B1B}" type="slidenum">
              <a:rPr lang="en-US" sz="1800" kern="0">
                <a:solidFill>
                  <a:sysClr val="windowText" lastClr="000000"/>
                </a:solidFill>
              </a:rPr>
              <a:pPr defTabSz="910884" eaLnBrk="1" fontAlgn="auto" hangingPunct="1">
                <a:spcBef>
                  <a:spcPts val="0"/>
                </a:spcBef>
                <a:spcAft>
                  <a:spcPts val="0"/>
                </a:spcAft>
                <a:defRPr/>
              </a:pPr>
              <a:t>40</a:t>
            </a:fld>
            <a:endParaRPr lang="en-US" sz="1800" kern="0" dirty="0">
              <a:solidFill>
                <a:sysClr val="windowText" lastClr="000000"/>
              </a:solidFill>
            </a:endParaRPr>
          </a:p>
        </p:txBody>
      </p:sp>
    </p:spTree>
    <p:extLst>
      <p:ext uri="{BB962C8B-B14F-4D97-AF65-F5344CB8AC3E}">
        <p14:creationId xmlns:p14="http://schemas.microsoft.com/office/powerpoint/2010/main" val="1661044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pPr defTabSz="900795">
              <a:defRPr/>
            </a:pPr>
            <a:r>
              <a:rPr lang="en-US" dirty="0">
                <a:solidFill>
                  <a:srgbClr val="000000"/>
                </a:solidFill>
                <a:cs typeface="Arial" panose="020B0604020202020204" pitchFamily="34" charset="0"/>
              </a:rPr>
              <a:t>Best Projects are developed by relationships your club members have in the International Community you wish to work </a:t>
            </a:r>
          </a:p>
          <a:p>
            <a:endParaRPr lang="en-US" altLang="en-US" dirty="0">
              <a:latin typeface="Arial" panose="020B0604020202020204" pitchFamily="34" charset="0"/>
              <a:ea typeface="ヒラギノ角ゴ Pro W3" pitchFamily="-8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279">
              <a:defRPr sz="2300">
                <a:solidFill>
                  <a:schemeClr val="tx1"/>
                </a:solidFill>
                <a:latin typeface="Arial" panose="020B0604020202020204" pitchFamily="34" charset="0"/>
                <a:ea typeface="ヒラギノ角ゴ Pro W3" pitchFamily="-84" charset="-128"/>
              </a:defRPr>
            </a:lvl1pPr>
            <a:lvl2pPr marL="740093" indent="-284651" defTabSz="928279">
              <a:defRPr sz="2300">
                <a:solidFill>
                  <a:schemeClr val="tx1"/>
                </a:solidFill>
                <a:latin typeface="Arial" panose="020B0604020202020204" pitchFamily="34" charset="0"/>
                <a:ea typeface="ヒラギノ角ゴ Pro W3" pitchFamily="-84" charset="-128"/>
              </a:defRPr>
            </a:lvl2pPr>
            <a:lvl3pPr marL="1138604" indent="-227720" defTabSz="928279">
              <a:defRPr sz="2300">
                <a:solidFill>
                  <a:schemeClr val="tx1"/>
                </a:solidFill>
                <a:latin typeface="Arial" panose="020B0604020202020204" pitchFamily="34" charset="0"/>
                <a:ea typeface="ヒラギノ角ゴ Pro W3" pitchFamily="-84" charset="-128"/>
              </a:defRPr>
            </a:lvl3pPr>
            <a:lvl4pPr marL="1594046" indent="-227720" defTabSz="928279">
              <a:defRPr sz="2300">
                <a:solidFill>
                  <a:schemeClr val="tx1"/>
                </a:solidFill>
                <a:latin typeface="Arial" panose="020B0604020202020204" pitchFamily="34" charset="0"/>
                <a:ea typeface="ヒラギノ角ゴ Pro W3" pitchFamily="-84" charset="-128"/>
              </a:defRPr>
            </a:lvl4pPr>
            <a:lvl5pPr marL="2049488" indent="-227720" defTabSz="928279">
              <a:defRPr sz="2300">
                <a:solidFill>
                  <a:schemeClr val="tx1"/>
                </a:solidFill>
                <a:latin typeface="Arial" panose="020B0604020202020204" pitchFamily="34" charset="0"/>
                <a:ea typeface="ヒラギノ角ゴ Pro W3" pitchFamily="-84" charset="-128"/>
              </a:defRPr>
            </a:lvl5pPr>
            <a:lvl6pPr marL="2504930"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60372"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415814"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71256"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0852BF05-E693-4A0F-BD00-DD485ACBAC5E}" type="slidenum">
              <a:rPr lang="en-US" altLang="en-US" sz="1200">
                <a:solidFill>
                  <a:srgbClr val="000000"/>
                </a:solidFill>
              </a:rPr>
              <a:pPr>
                <a:defRPr/>
              </a:pPr>
              <a:t>41</a:t>
            </a:fld>
            <a:endParaRPr lang="en-US" altLang="en-US" sz="1200" dirty="0">
              <a:solidFill>
                <a:srgbClr val="000000"/>
              </a:solidFill>
            </a:endParaRPr>
          </a:p>
        </p:txBody>
      </p:sp>
    </p:spTree>
    <p:extLst>
      <p:ext uri="{BB962C8B-B14F-4D97-AF65-F5344CB8AC3E}">
        <p14:creationId xmlns:p14="http://schemas.microsoft.com/office/powerpoint/2010/main" val="382611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(Tim </a:t>
            </a:r>
            <a:r>
              <a:rPr lang="en-US" altLang="en-US" dirty="0" err="1">
                <a:latin typeface="Arial" panose="020B0604020202020204" pitchFamily="34" charset="0"/>
                <a:ea typeface="ヒラギノ角ゴ Pro W3" pitchFamily="-84" charset="-128"/>
              </a:rPr>
              <a:t>Deets</a:t>
            </a:r>
            <a:r>
              <a:rPr lang="en-US" altLang="en-US" dirty="0">
                <a:latin typeface="Arial" panose="020B0604020202020204" pitchFamily="34" charset="0"/>
                <a:ea typeface="ヒラギノ角ゴ Pro W3" pitchFamily="-84" charset="-128"/>
              </a:rPr>
              <a:t>/Don Stiles/Fred </a:t>
            </a:r>
            <a:r>
              <a:rPr lang="en-US" altLang="en-US" dirty="0" err="1">
                <a:latin typeface="Arial" panose="020B0604020202020204" pitchFamily="34" charset="0"/>
                <a:ea typeface="ヒラギノ角ゴ Pro W3" pitchFamily="-84" charset="-128"/>
              </a:rPr>
              <a:t>Semmer</a:t>
            </a:r>
            <a:r>
              <a:rPr lang="en-US" altLang="en-US" dirty="0">
                <a:latin typeface="Arial" panose="020B0604020202020204" pitchFamily="34" charset="0"/>
                <a:ea typeface="ヒラギノ角ゴ Pro W3" pitchFamily="-84" charset="-128"/>
              </a:rPr>
              <a:t>)</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37">
              <a:defRPr sz="2300">
                <a:solidFill>
                  <a:schemeClr val="tx1"/>
                </a:solidFill>
                <a:latin typeface="Arial" panose="020B0604020202020204" pitchFamily="34" charset="0"/>
                <a:ea typeface="ヒラギノ角ゴ Pro W3" pitchFamily="-84" charset="-128"/>
              </a:defRPr>
            </a:lvl1pPr>
            <a:lvl2pPr marL="733362" indent="-282062" defTabSz="919837">
              <a:defRPr sz="2300">
                <a:solidFill>
                  <a:schemeClr val="tx1"/>
                </a:solidFill>
                <a:latin typeface="Arial" panose="020B0604020202020204" pitchFamily="34" charset="0"/>
                <a:ea typeface="ヒラギノ角ゴ Pro W3" pitchFamily="-84" charset="-128"/>
              </a:defRPr>
            </a:lvl2pPr>
            <a:lvl3pPr marL="1128250" indent="-225650" defTabSz="919837">
              <a:defRPr sz="2300">
                <a:solidFill>
                  <a:schemeClr val="tx1"/>
                </a:solidFill>
                <a:latin typeface="Arial" panose="020B0604020202020204" pitchFamily="34" charset="0"/>
                <a:ea typeface="ヒラギノ角ゴ Pro W3" pitchFamily="-84" charset="-128"/>
              </a:defRPr>
            </a:lvl3pPr>
            <a:lvl4pPr marL="1579550" indent="-225650" defTabSz="919837">
              <a:defRPr sz="2300">
                <a:solidFill>
                  <a:schemeClr val="tx1"/>
                </a:solidFill>
                <a:latin typeface="Arial" panose="020B0604020202020204" pitchFamily="34" charset="0"/>
                <a:ea typeface="ヒラギノ角ゴ Pro W3" pitchFamily="-84" charset="-128"/>
              </a:defRPr>
            </a:lvl4pPr>
            <a:lvl5pPr marL="2030850" indent="-225650" defTabSz="919837">
              <a:defRPr sz="2300">
                <a:solidFill>
                  <a:schemeClr val="tx1"/>
                </a:solidFill>
                <a:latin typeface="Arial" panose="020B0604020202020204" pitchFamily="34" charset="0"/>
                <a:ea typeface="ヒラギノ角ゴ Pro W3" pitchFamily="-84" charset="-128"/>
              </a:defRPr>
            </a:lvl5pPr>
            <a:lvl6pPr marL="24821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4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7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6050" indent="-225650" defTabSz="919837"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fld id="{16F5857C-E073-407A-AAD8-E7AB03F782BF}" type="slidenum">
              <a:rPr lang="en-US" altLang="en-US" sz="1200"/>
              <a:pPr/>
              <a:t>4</a:t>
            </a:fld>
            <a:endParaRPr lang="en-US" altLang="en-US" sz="1200" dirty="0"/>
          </a:p>
        </p:txBody>
      </p:sp>
    </p:spTree>
    <p:extLst>
      <p:ext uri="{BB962C8B-B14F-4D97-AF65-F5344CB8AC3E}">
        <p14:creationId xmlns:p14="http://schemas.microsoft.com/office/powerpoint/2010/main" val="4035052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For reference … slides will be on the 5950 website</a:t>
            </a:r>
          </a:p>
        </p:txBody>
      </p:sp>
      <p:sp>
        <p:nvSpPr>
          <p:cNvPr id="4" name="Slide Number Placeholder 3"/>
          <p:cNvSpPr>
            <a:spLocks noGrp="1"/>
          </p:cNvSpPr>
          <p:nvPr>
            <p:ph type="sldNum" sz="quarter" idx="5"/>
          </p:nvPr>
        </p:nvSpPr>
        <p:spPr/>
        <p:txBody>
          <a:bodyPr/>
          <a:lstStyle/>
          <a:p>
            <a:pPr defTabSz="910884" eaLnBrk="1" fontAlgn="auto" hangingPunct="1">
              <a:spcBef>
                <a:spcPts val="0"/>
              </a:spcBef>
              <a:spcAft>
                <a:spcPts val="0"/>
              </a:spcAft>
              <a:defRPr/>
            </a:pPr>
            <a:fld id="{3E6AC356-4BB6-4950-AFB2-E85F78189DF5}" type="slidenum">
              <a:rPr lang="en-US" sz="1800" kern="0">
                <a:solidFill>
                  <a:sysClr val="windowText" lastClr="000000"/>
                </a:solidFill>
              </a:rPr>
              <a:pPr defTabSz="910884" eaLnBrk="1" fontAlgn="auto" hangingPunct="1">
                <a:spcBef>
                  <a:spcPts val="0"/>
                </a:spcBef>
                <a:spcAft>
                  <a:spcPts val="0"/>
                </a:spcAft>
                <a:defRPr/>
              </a:pPr>
              <a:t>42</a:t>
            </a:fld>
            <a:endParaRPr lang="en-US" sz="1800" kern="0" dirty="0">
              <a:solidFill>
                <a:sysClr val="windowText" lastClr="000000"/>
              </a:solidFill>
            </a:endParaRPr>
          </a:p>
        </p:txBody>
      </p:sp>
    </p:spTree>
    <p:extLst>
      <p:ext uri="{BB962C8B-B14F-4D97-AF65-F5344CB8AC3E}">
        <p14:creationId xmlns:p14="http://schemas.microsoft.com/office/powerpoint/2010/main" val="481422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a:solidFill>
                  <a:srgbClr val="000000"/>
                </a:solidFill>
                <a:latin typeface="Arial" panose="020B0604020202020204" pitchFamily="34" charset="0"/>
                <a:ea typeface="ヒラギノ角ゴ Pro W3" pitchFamily="-84" charset="-128"/>
              </a:rPr>
              <a:t>Semmer) </a:t>
            </a:r>
            <a:endParaRPr lang="en-US" altLang="en-US" dirty="0">
              <a:solidFill>
                <a:srgbClr val="000000"/>
              </a:solidFill>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Final Thoughts and Comments </a:t>
            </a:r>
          </a:p>
          <a:p>
            <a:endParaRPr lang="en-US" altLang="en-US" dirty="0">
              <a:latin typeface="Arial" panose="020B0604020202020204" pitchFamily="34" charset="0"/>
              <a:ea typeface="ヒラギノ角ゴ Pro W3" pitchFamily="-84" charset="-128"/>
            </a:endParaRP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 </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62">
              <a:defRPr sz="2300">
                <a:solidFill>
                  <a:schemeClr val="tx1"/>
                </a:solidFill>
                <a:latin typeface="Arial" panose="020B0604020202020204" pitchFamily="34" charset="0"/>
                <a:ea typeface="ヒラギノ角ゴ Pro W3" pitchFamily="-84" charset="-128"/>
              </a:defRPr>
            </a:lvl1pPr>
            <a:lvl2pPr marL="726605" indent="-279464" defTabSz="911362">
              <a:defRPr sz="2300">
                <a:solidFill>
                  <a:schemeClr val="tx1"/>
                </a:solidFill>
                <a:latin typeface="Arial" panose="020B0604020202020204" pitchFamily="34" charset="0"/>
                <a:ea typeface="ヒラギノ角ゴ Pro W3" pitchFamily="-84" charset="-128"/>
              </a:defRPr>
            </a:lvl2pPr>
            <a:lvl3pPr marL="1117854" indent="-223571" defTabSz="911362">
              <a:defRPr sz="2300">
                <a:solidFill>
                  <a:schemeClr val="tx1"/>
                </a:solidFill>
                <a:latin typeface="Arial" panose="020B0604020202020204" pitchFamily="34" charset="0"/>
                <a:ea typeface="ヒラギノ角ゴ Pro W3" pitchFamily="-84" charset="-128"/>
              </a:defRPr>
            </a:lvl3pPr>
            <a:lvl4pPr marL="1564996" indent="-223571" defTabSz="911362">
              <a:defRPr sz="2300">
                <a:solidFill>
                  <a:schemeClr val="tx1"/>
                </a:solidFill>
                <a:latin typeface="Arial" panose="020B0604020202020204" pitchFamily="34" charset="0"/>
                <a:ea typeface="ヒラギノ角ゴ Pro W3" pitchFamily="-84" charset="-128"/>
              </a:defRPr>
            </a:lvl4pPr>
            <a:lvl5pPr marL="2012137" indent="-223571" defTabSz="911362">
              <a:defRPr sz="2300">
                <a:solidFill>
                  <a:schemeClr val="tx1"/>
                </a:solidFill>
                <a:latin typeface="Arial" panose="020B0604020202020204" pitchFamily="34" charset="0"/>
                <a:ea typeface="ヒラギノ角ゴ Pro W3" pitchFamily="-84" charset="-128"/>
              </a:defRPr>
            </a:lvl5pPr>
            <a:lvl6pPr marL="2459279" indent="-223571" defTabSz="911362"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06420" indent="-223571" defTabSz="911362"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53562" indent="-223571" defTabSz="911362"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00704" indent="-223571" defTabSz="911362"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24B980C9-0985-4AA8-A911-AFB614D33DD7}" type="slidenum">
              <a:rPr lang="en-US" altLang="en-US" sz="1200">
                <a:solidFill>
                  <a:srgbClr val="000000"/>
                </a:solidFill>
              </a:rPr>
              <a:pPr>
                <a:defRPr/>
              </a:pPr>
              <a:t>43</a:t>
            </a:fld>
            <a:endParaRPr lang="en-US" altLang="en-US" sz="1200">
              <a:solidFill>
                <a:srgbClr val="000000"/>
              </a:solidFill>
            </a:endParaRPr>
          </a:p>
        </p:txBody>
      </p:sp>
    </p:spTree>
    <p:extLst>
      <p:ext uri="{BB962C8B-B14F-4D97-AF65-F5344CB8AC3E}">
        <p14:creationId xmlns:p14="http://schemas.microsoft.com/office/powerpoint/2010/main" val="48543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pPr defTabSz="894283">
              <a:defRPr/>
            </a:pPr>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Offer </a:t>
            </a:r>
            <a:r>
              <a:rPr lang="en-US" altLang="en-US" dirty="0" err="1">
                <a:latin typeface="Arial" panose="020B0604020202020204" pitchFamily="34" charset="0"/>
                <a:ea typeface="ヒラギノ角ゴ Pro W3" pitchFamily="-84" charset="-128"/>
              </a:rPr>
              <a:t>Jewelie's</a:t>
            </a:r>
            <a:r>
              <a:rPr lang="en-US" altLang="en-US" dirty="0">
                <a:latin typeface="Arial" panose="020B0604020202020204" pitchFamily="34" charset="0"/>
                <a:ea typeface="ヒラギノ角ゴ Pro W3" pitchFamily="-84" charset="-128"/>
              </a:rPr>
              <a:t> acknowledgment for taking the time to attend </a:t>
            </a:r>
          </a:p>
          <a:p>
            <a:r>
              <a:rPr lang="en-US" altLang="en-US" dirty="0">
                <a:latin typeface="Arial" panose="020B0604020202020204" pitchFamily="34" charset="0"/>
                <a:ea typeface="ヒラギノ角ゴ Pro W3" pitchFamily="-84" charset="-128"/>
              </a:rPr>
              <a:t>Encouragement to use the grant process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F4362905-5925-43B6-8367-D763F9C97D5C}" type="slidenum">
              <a:rPr lang="en-US" altLang="en-US" sz="1200">
                <a:solidFill>
                  <a:srgbClr val="000000"/>
                </a:solidFill>
              </a:rPr>
              <a:pPr>
                <a:defRPr/>
              </a:pPr>
              <a:t>5</a:t>
            </a:fld>
            <a:endParaRPr lang="en-US" altLang="en-US" sz="1200">
              <a:solidFill>
                <a:srgbClr val="000000"/>
              </a:solidFill>
            </a:endParaRPr>
          </a:p>
        </p:txBody>
      </p:sp>
    </p:spTree>
    <p:extLst>
      <p:ext uri="{BB962C8B-B14F-4D97-AF65-F5344CB8AC3E}">
        <p14:creationId xmlns:p14="http://schemas.microsoft.com/office/powerpoint/2010/main" val="171154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4283">
              <a:defRPr/>
            </a:pPr>
            <a:r>
              <a:rPr lang="en-US" altLang="en-US" dirty="0">
                <a:solidFill>
                  <a:srgbClr val="000000"/>
                </a:solidFill>
                <a:latin typeface="Arial" panose="020B0604020202020204" pitchFamily="34" charset="0"/>
                <a:ea typeface="ヒラギノ角ゴ Pro W3" pitchFamily="-84" charset="-128"/>
              </a:rPr>
              <a:t>Facilitator (Tim </a:t>
            </a:r>
            <a:r>
              <a:rPr lang="en-US" altLang="en-US" dirty="0" err="1">
                <a:solidFill>
                  <a:srgbClr val="000000"/>
                </a:solidFill>
                <a:latin typeface="Arial" panose="020B0604020202020204" pitchFamily="34" charset="0"/>
                <a:ea typeface="ヒラギノ角ゴ Pro W3" pitchFamily="-84" charset="-128"/>
              </a:rPr>
              <a:t>Deets</a:t>
            </a:r>
            <a:r>
              <a:rPr lang="en-US" altLang="en-US" dirty="0">
                <a:solidFill>
                  <a:srgbClr val="000000"/>
                </a:solidFill>
                <a:latin typeface="Arial" panose="020B0604020202020204" pitchFamily="34" charset="0"/>
                <a:ea typeface="ヒラギノ角ゴ Pro W3" pitchFamily="-84" charset="-128"/>
              </a:rPr>
              <a:t>/Don Stiles/Fred </a:t>
            </a:r>
            <a:r>
              <a:rPr lang="en-US" altLang="en-US" dirty="0" err="1">
                <a:solidFill>
                  <a:srgbClr val="000000"/>
                </a:solidFill>
                <a:latin typeface="Arial" panose="020B0604020202020204" pitchFamily="34" charset="0"/>
                <a:ea typeface="ヒラギノ角ゴ Pro W3" pitchFamily="-84" charset="-128"/>
              </a:rPr>
              <a:t>Semmer</a:t>
            </a:r>
            <a:r>
              <a:rPr lang="en-US" altLang="en-US" dirty="0">
                <a:solidFill>
                  <a:srgbClr val="000000"/>
                </a:solidFill>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All make introduction to the entire group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ONE word will help us identify the emotional state of the group … we can assess how to manage that</a:t>
            </a:r>
          </a:p>
          <a:p>
            <a:r>
              <a:rPr lang="en-US" altLang="en-US" dirty="0">
                <a:latin typeface="Arial" panose="020B0604020202020204" pitchFamily="34" charset="0"/>
                <a:ea typeface="ヒラギノ角ゴ Pro W3" pitchFamily="-84" charset="-128"/>
              </a:rPr>
              <a:t>	Write or remember it … we’ll come back to it later </a:t>
            </a:r>
          </a:p>
          <a:p>
            <a:endParaRPr lang="en-US" altLang="en-US" dirty="0">
              <a:latin typeface="Arial" panose="020B0604020202020204" pitchFamily="34" charset="0"/>
              <a:ea typeface="ヒラギノ角ゴ Pro W3" pitchFamily="-8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279">
              <a:defRPr sz="2300">
                <a:solidFill>
                  <a:schemeClr val="tx1"/>
                </a:solidFill>
                <a:latin typeface="Arial" panose="020B0604020202020204" pitchFamily="34" charset="0"/>
                <a:ea typeface="ヒラギノ角ゴ Pro W3" pitchFamily="-84" charset="-128"/>
              </a:defRPr>
            </a:lvl1pPr>
            <a:lvl2pPr marL="740093" indent="-284651" defTabSz="928279">
              <a:defRPr sz="2300">
                <a:solidFill>
                  <a:schemeClr val="tx1"/>
                </a:solidFill>
                <a:latin typeface="Arial" panose="020B0604020202020204" pitchFamily="34" charset="0"/>
                <a:ea typeface="ヒラギノ角ゴ Pro W3" pitchFamily="-84" charset="-128"/>
              </a:defRPr>
            </a:lvl2pPr>
            <a:lvl3pPr marL="1138604" indent="-227720" defTabSz="928279">
              <a:defRPr sz="2300">
                <a:solidFill>
                  <a:schemeClr val="tx1"/>
                </a:solidFill>
                <a:latin typeface="Arial" panose="020B0604020202020204" pitchFamily="34" charset="0"/>
                <a:ea typeface="ヒラギノ角ゴ Pro W3" pitchFamily="-84" charset="-128"/>
              </a:defRPr>
            </a:lvl3pPr>
            <a:lvl4pPr marL="1594046" indent="-227720" defTabSz="928279">
              <a:defRPr sz="2300">
                <a:solidFill>
                  <a:schemeClr val="tx1"/>
                </a:solidFill>
                <a:latin typeface="Arial" panose="020B0604020202020204" pitchFamily="34" charset="0"/>
                <a:ea typeface="ヒラギノ角ゴ Pro W3" pitchFamily="-84" charset="-128"/>
              </a:defRPr>
            </a:lvl4pPr>
            <a:lvl5pPr marL="2049488" indent="-227720" defTabSz="928279">
              <a:defRPr sz="2300">
                <a:solidFill>
                  <a:schemeClr val="tx1"/>
                </a:solidFill>
                <a:latin typeface="Arial" panose="020B0604020202020204" pitchFamily="34" charset="0"/>
                <a:ea typeface="ヒラギノ角ゴ Pro W3" pitchFamily="-84" charset="-128"/>
              </a:defRPr>
            </a:lvl5pPr>
            <a:lvl6pPr marL="2504930"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60372"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415814"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71256" indent="-227720" defTabSz="928279"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fld id="{E0914EE8-2EE5-4883-A83E-E0FC9C6F9534}" type="slidenum">
              <a:rPr lang="en-US" altLang="en-US" sz="1200">
                <a:solidFill>
                  <a:srgbClr val="000000"/>
                </a:solidFill>
              </a:rPr>
              <a:pPr/>
              <a:t>6</a:t>
            </a:fld>
            <a:endParaRPr lang="en-US" altLang="en-US" sz="1200" dirty="0">
              <a:solidFill>
                <a:srgbClr val="000000"/>
              </a:solidFill>
            </a:endParaRPr>
          </a:p>
        </p:txBody>
      </p:sp>
    </p:spTree>
    <p:extLst>
      <p:ext uri="{BB962C8B-B14F-4D97-AF65-F5344CB8AC3E}">
        <p14:creationId xmlns:p14="http://schemas.microsoft.com/office/powerpoint/2010/main" val="37666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Program Chair (Steve Johnson) </a:t>
            </a:r>
          </a:p>
          <a:p>
            <a:pPr>
              <a:defRPr/>
            </a:pPr>
            <a:r>
              <a:rPr lang="en-US" dirty="0"/>
              <a:t>     Scribes  assist </a:t>
            </a:r>
          </a:p>
          <a:p>
            <a:pPr>
              <a:defRPr/>
            </a:pPr>
            <a:endParaRPr lang="en-US" dirty="0"/>
          </a:p>
          <a:p>
            <a:pPr>
              <a:defRPr/>
            </a:pPr>
            <a:r>
              <a:rPr lang="en-US" dirty="0"/>
              <a:t>Ask and record what they know about each … we’ll fill in the blanks based on what we hear</a:t>
            </a:r>
          </a:p>
          <a:p>
            <a:pPr>
              <a:defRPr/>
            </a:pPr>
            <a:endParaRPr lang="en-US" dirty="0"/>
          </a:p>
          <a:p>
            <a:pPr>
              <a:defRPr/>
            </a:pPr>
            <a:r>
              <a:rPr lang="en-US" dirty="0"/>
              <a:t>Re TRF </a:t>
            </a:r>
          </a:p>
          <a:p>
            <a:pPr>
              <a:defRPr/>
            </a:pPr>
            <a:r>
              <a:rPr lang="en-US" dirty="0"/>
              <a:t>	Funds donated returned to district after 3 years</a:t>
            </a:r>
          </a:p>
          <a:p>
            <a:pPr>
              <a:defRPr/>
            </a:pPr>
            <a:r>
              <a:rPr lang="en-US" dirty="0"/>
              <a:t>	Funds matched by TRF </a:t>
            </a:r>
          </a:p>
          <a:p>
            <a:pPr>
              <a:defRPr/>
            </a:pPr>
            <a:endParaRPr lang="en-US" dirty="0"/>
          </a:p>
          <a:p>
            <a:pPr>
              <a:defRPr/>
            </a:pPr>
            <a:r>
              <a:rPr lang="en-US" dirty="0"/>
              <a:t>Re Global Grants … be sure</a:t>
            </a:r>
          </a:p>
          <a:p>
            <a:pPr>
              <a:defRPr/>
            </a:pPr>
            <a:r>
              <a:rPr lang="en-US" dirty="0"/>
              <a:t>	Collaboration</a:t>
            </a:r>
          </a:p>
          <a:p>
            <a:pPr>
              <a:defRPr/>
            </a:pPr>
            <a:r>
              <a:rPr lang="en-US" dirty="0"/>
              <a:t>	Sustainability </a:t>
            </a:r>
          </a:p>
          <a:p>
            <a:pPr>
              <a:defRPr/>
            </a:pPr>
            <a:r>
              <a:rPr lang="en-US" dirty="0"/>
              <a:t>	Separate Bank Account</a:t>
            </a:r>
          </a:p>
          <a:p>
            <a:pPr>
              <a:defRPr/>
            </a:pPr>
            <a:r>
              <a:rPr lang="en-US" i="1" dirty="0">
                <a:solidFill>
                  <a:schemeClr val="accent3">
                    <a:lumMod val="75000"/>
                  </a:schemeClr>
                </a:solidFill>
              </a:rPr>
              <a:t>	</a:t>
            </a:r>
            <a:r>
              <a:rPr lang="en-US" i="1" dirty="0">
                <a:solidFill>
                  <a:schemeClr val="accent3">
                    <a:lumMod val="50000"/>
                  </a:schemeClr>
                </a:solidFill>
              </a:rPr>
              <a:t>What else new in 2023-2024???</a:t>
            </a:r>
          </a:p>
          <a:p>
            <a:pPr>
              <a:defRPr/>
            </a:pPr>
            <a:endParaRPr lang="en-US" dirty="0">
              <a:solidFill>
                <a:schemeClr val="accent3">
                  <a:lumMod val="50000"/>
                </a:schemeClr>
              </a:solidFill>
            </a:endParaRPr>
          </a:p>
          <a:p>
            <a:pPr>
              <a:defRPr/>
            </a:pPr>
            <a:r>
              <a:rPr lang="en-US" dirty="0"/>
              <a:t>Re District Grants</a:t>
            </a:r>
          </a:p>
          <a:p>
            <a:pPr>
              <a:defRPr/>
            </a:pPr>
            <a:r>
              <a:rPr lang="en-US" dirty="0"/>
              <a:t>	Complete by June 30 </a:t>
            </a:r>
          </a:p>
          <a:p>
            <a:pPr>
              <a:defRPr/>
            </a:pPr>
            <a:r>
              <a:rPr lang="en-US" dirty="0"/>
              <a:t>	</a:t>
            </a:r>
          </a:p>
          <a:p>
            <a:pPr>
              <a:defRPr/>
            </a:pPr>
            <a:r>
              <a:rPr lang="en-US" dirty="0"/>
              <a:t>Both 	Current reporting deadlines /parameters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585E6B2F-B6EF-4FAD-A924-1605D74D42BB}" type="slidenum">
              <a:rPr lang="en-US" altLang="en-US" sz="1200">
                <a:solidFill>
                  <a:srgbClr val="000000"/>
                </a:solidFill>
              </a:rPr>
              <a:pPr>
                <a:defRPr/>
              </a:pPr>
              <a:t>7</a:t>
            </a:fld>
            <a:endParaRPr lang="en-US" altLang="en-US" sz="1200">
              <a:solidFill>
                <a:srgbClr val="000000"/>
              </a:solidFill>
            </a:endParaRPr>
          </a:p>
        </p:txBody>
      </p:sp>
    </p:spTree>
    <p:extLst>
      <p:ext uri="{BB962C8B-B14F-4D97-AF65-F5344CB8AC3E}">
        <p14:creationId xmlns:p14="http://schemas.microsoft.com/office/powerpoint/2010/main" val="161398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Facilitator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Record knowledge on slide / use annotate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  </a:t>
            </a:r>
          </a:p>
          <a:p>
            <a:endParaRPr lang="en-US" altLang="en-US" dirty="0">
              <a:latin typeface="Arial" panose="020B0604020202020204" pitchFamily="34" charset="0"/>
              <a:ea typeface="ヒラギノ角ゴ Pro W3" pitchFamily="-8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E0914EE8-2EE5-4883-A83E-E0FC9C6F9534}" type="slidenum">
              <a:rPr lang="en-US" altLang="en-US" sz="1200">
                <a:solidFill>
                  <a:srgbClr val="000000"/>
                </a:solidFill>
              </a:rPr>
              <a:pPr>
                <a:defRPr/>
              </a:pPr>
              <a:t>8</a:t>
            </a:fld>
            <a:endParaRPr lang="en-US" altLang="en-US" sz="1200">
              <a:solidFill>
                <a:srgbClr val="000000"/>
              </a:solidFill>
            </a:endParaRPr>
          </a:p>
        </p:txBody>
      </p:sp>
    </p:spTree>
    <p:extLst>
      <p:ext uri="{BB962C8B-B14F-4D97-AF65-F5344CB8AC3E}">
        <p14:creationId xmlns:p14="http://schemas.microsoft.com/office/powerpoint/2010/main" val="282353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894283">
              <a:defRPr/>
            </a:pPr>
            <a:r>
              <a:rPr lang="en-US" dirty="0">
                <a:solidFill>
                  <a:srgbClr val="000000"/>
                </a:solidFill>
              </a:rPr>
              <a:t>Program Chair (</a:t>
            </a:r>
            <a:r>
              <a:rPr lang="en-US" dirty="0"/>
              <a:t>Steve Johnson</a:t>
            </a:r>
            <a:r>
              <a:rPr lang="en-US" dirty="0">
                <a:solidFill>
                  <a:srgbClr val="000000"/>
                </a:solidFill>
              </a:rPr>
              <a:t>) </a:t>
            </a:r>
          </a:p>
          <a:p>
            <a:pPr>
              <a:defRPr/>
            </a:pPr>
            <a:endParaRPr lang="en-US" dirty="0"/>
          </a:p>
          <a:p>
            <a:pPr>
              <a:defRPr/>
            </a:pPr>
            <a:r>
              <a:rPr lang="en-US" dirty="0"/>
              <a:t>Your club may have a foundation </a:t>
            </a:r>
          </a:p>
          <a:p>
            <a:pPr>
              <a:defRPr/>
            </a:pPr>
            <a:endParaRPr lang="en-US" dirty="0"/>
          </a:p>
          <a:p>
            <a:pPr>
              <a:defRPr/>
            </a:pPr>
            <a:r>
              <a:rPr lang="en-US" dirty="0"/>
              <a:t>Our district has a foundation for clubs that do not have one and want of offer a tax-deductible advantage  for donors</a:t>
            </a:r>
          </a:p>
          <a:p>
            <a:pPr>
              <a:defRPr/>
            </a:pPr>
            <a:endParaRPr lang="en-US" dirty="0"/>
          </a:p>
          <a:p>
            <a:pPr>
              <a:defRPr/>
            </a:pPr>
            <a:r>
              <a:rPr lang="en-US" dirty="0"/>
              <a:t>The Rotary Foundation (TRF) is the bucket where we contribute funds in one Rotary year and receive ½ of the contributions three years later to fund our grants.  </a:t>
            </a:r>
          </a:p>
          <a:p>
            <a:pPr>
              <a:defRPr/>
            </a:pPr>
            <a:r>
              <a:rPr lang="en-US" dirty="0"/>
              <a:t>	Example:  5950 Rotarians contributed $ 790, 000 in 2017-2018</a:t>
            </a:r>
          </a:p>
          <a:p>
            <a:pPr>
              <a:defRPr/>
            </a:pPr>
            <a:r>
              <a:rPr lang="en-US" dirty="0"/>
              <a:t>		$ 395,000 will be returned to 5950 in 2020-2021 to fund grants </a:t>
            </a:r>
          </a:p>
          <a:p>
            <a:pPr>
              <a:defRPr/>
            </a:pPr>
            <a:endParaRPr lang="en-US" dirty="0"/>
          </a:p>
          <a:p>
            <a:pPr>
              <a:defRPr/>
            </a:pPr>
            <a:r>
              <a:rPr lang="en-US" dirty="0"/>
              <a:t>In 5950, we allocate 50% each to district and global grants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26">
              <a:defRPr sz="2300">
                <a:solidFill>
                  <a:schemeClr val="tx1"/>
                </a:solidFill>
                <a:latin typeface="Arial" panose="020B0604020202020204" pitchFamily="34" charset="0"/>
                <a:ea typeface="ヒラギノ角ゴ Pro W3" pitchFamily="-84" charset="-128"/>
              </a:defRPr>
            </a:lvl1pPr>
            <a:lvl2pPr marL="733273" indent="-282028" defTabSz="919726">
              <a:defRPr sz="2300">
                <a:solidFill>
                  <a:schemeClr val="tx1"/>
                </a:solidFill>
                <a:latin typeface="Arial" panose="020B0604020202020204" pitchFamily="34" charset="0"/>
                <a:ea typeface="ヒラギノ角ゴ Pro W3" pitchFamily="-84" charset="-128"/>
              </a:defRPr>
            </a:lvl2pPr>
            <a:lvl3pPr marL="1128113" indent="-225623" defTabSz="919726">
              <a:defRPr sz="2300">
                <a:solidFill>
                  <a:schemeClr val="tx1"/>
                </a:solidFill>
                <a:latin typeface="Arial" panose="020B0604020202020204" pitchFamily="34" charset="0"/>
                <a:ea typeface="ヒラギノ角ゴ Pro W3" pitchFamily="-84" charset="-128"/>
              </a:defRPr>
            </a:lvl3pPr>
            <a:lvl4pPr marL="1579359" indent="-225623" defTabSz="919726">
              <a:defRPr sz="2300">
                <a:solidFill>
                  <a:schemeClr val="tx1"/>
                </a:solidFill>
                <a:latin typeface="Arial" panose="020B0604020202020204" pitchFamily="34" charset="0"/>
                <a:ea typeface="ヒラギノ角ゴ Pro W3" pitchFamily="-84" charset="-128"/>
              </a:defRPr>
            </a:lvl4pPr>
            <a:lvl5pPr marL="2030604" indent="-225623" defTabSz="919726">
              <a:defRPr sz="2300">
                <a:solidFill>
                  <a:schemeClr val="tx1"/>
                </a:solidFill>
                <a:latin typeface="Arial" panose="020B0604020202020204" pitchFamily="34" charset="0"/>
                <a:ea typeface="ヒラギノ角ゴ Pro W3" pitchFamily="-84" charset="-128"/>
              </a:defRPr>
            </a:lvl5pPr>
            <a:lvl6pPr marL="2481849"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6pPr>
            <a:lvl7pPr marL="2933094"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7pPr>
            <a:lvl8pPr marL="3384340"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8pPr>
            <a:lvl9pPr marL="3835585" indent="-225623" defTabSz="919726" eaLnBrk="0" fontAlgn="base" hangingPunct="0">
              <a:spcBef>
                <a:spcPct val="0"/>
              </a:spcBef>
              <a:spcAft>
                <a:spcPct val="0"/>
              </a:spcAft>
              <a:defRPr sz="2300">
                <a:solidFill>
                  <a:schemeClr val="tx1"/>
                </a:solidFill>
                <a:latin typeface="Arial" panose="020B0604020202020204" pitchFamily="34" charset="0"/>
                <a:ea typeface="ヒラギノ角ゴ Pro W3" pitchFamily="-84" charset="-128"/>
              </a:defRPr>
            </a:lvl9pPr>
          </a:lstStyle>
          <a:p>
            <a:pPr>
              <a:defRPr/>
            </a:pPr>
            <a:fld id="{585E6B2F-B6EF-4FAD-A924-1605D74D42BB}" type="slidenum">
              <a:rPr lang="en-US" altLang="en-US" sz="1200">
                <a:solidFill>
                  <a:srgbClr val="000000"/>
                </a:solidFill>
              </a:rPr>
              <a:pPr>
                <a:defRPr/>
              </a:pPr>
              <a:t>9</a:t>
            </a:fld>
            <a:endParaRPr lang="en-US" altLang="en-US" sz="1200">
              <a:solidFill>
                <a:srgbClr val="000000"/>
              </a:solidFill>
            </a:endParaRPr>
          </a:p>
        </p:txBody>
      </p:sp>
    </p:spTree>
    <p:extLst>
      <p:ext uri="{BB962C8B-B14F-4D97-AF65-F5344CB8AC3E}">
        <p14:creationId xmlns:p14="http://schemas.microsoft.com/office/powerpoint/2010/main" val="182029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287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145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9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283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1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2263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130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2400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8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1367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414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5476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7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9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12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2979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054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718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686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15324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70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6550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45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5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9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40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94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549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04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3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355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75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29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4649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559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0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1054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9278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83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67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634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229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09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35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523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054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415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0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0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7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7610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9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9097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0217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83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2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0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013">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18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9607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013">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18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1801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0416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3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1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7"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10">
            <a:extLst>
              <a:ext uri="{28A0092B-C50C-407E-A947-70E740481C1C}">
                <a14:useLocalDpi xmlns:a14="http://schemas.microsoft.com/office/drawing/2010/main" val="0"/>
              </a:ext>
            </a:extLst>
          </a:blip>
          <a:srcRect t="18842" b="18034"/>
          <a:stretch>
            <a:fillRect/>
          </a:stretch>
        </p:blipFill>
        <p:spPr bwMode="auto">
          <a:xfrm>
            <a:off x="152400" y="62484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7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E4F42AC6-FE0C-47B3-87BF-9815459E2F1F}"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70" r:id="rId14"/>
    <p:sldLayoutId id="214748387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517AC3B0-3ABD-448F-A578-DB21B5CDBECF}"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E4F42AC6-FE0C-47B3-87BF-9815459E2F1F}"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97358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2"/>
            <a:ext cx="1600200" cy="103875"/>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675">
                <a:solidFill>
                  <a:srgbClr val="BCBDC0"/>
                </a:solidFill>
                <a:latin typeface="Arial Narrow" panose="020B0606020202030204" pitchFamily="34" charset="0"/>
              </a:rPr>
              <a:t>TITLE  |  </a:t>
            </a:r>
            <a:fld id="{E4F42AC6-FE0C-47B3-87BF-9815459E2F1F}" type="slidenum">
              <a:rPr lang="en-US" altLang="en-US" sz="675" smtClean="0">
                <a:solidFill>
                  <a:srgbClr val="BCBDC0"/>
                </a:solidFill>
                <a:latin typeface="Arial Narrow" panose="020B0606020202030204" pitchFamily="34" charset="0"/>
              </a:rPr>
              <a:pPr algn="r">
                <a:defRPr/>
              </a:pPr>
              <a:t>‹#›</a:t>
            </a:fld>
            <a:r>
              <a:rPr lang="en-US" altLang="en-US" sz="675">
                <a:solidFill>
                  <a:srgbClr val="BCBDC0"/>
                </a:solidFill>
                <a:latin typeface="Arial Narrow" panose="020B0606020202030204" pitchFamily="34" charset="0"/>
              </a:rPr>
              <a:t>  </a:t>
            </a:r>
            <a:endParaRPr lang="en-US" altLang="en-US" sz="675">
              <a:solidFill>
                <a:srgbClr val="958D85"/>
              </a:solidFill>
              <a:latin typeface="Arial Narrow" panose="020B0606020202030204" pitchFamily="34" charset="0"/>
            </a:endParaRPr>
          </a:p>
        </p:txBody>
      </p:sp>
      <p:pic>
        <p:nvPicPr>
          <p:cNvPr id="2051" name="Picture 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37123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mailto:Carol.Hedblom@gmail.com"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22.JPG"/><Relationship Id="rId5" Type="http://schemas.openxmlformats.org/officeDocument/2006/relationships/image" Target="../media/image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mailto:dsenness@cap-mgt.com" TargetMode="External"/><Relationship Id="rId2" Type="http://schemas.openxmlformats.org/officeDocument/2006/relationships/notesSlide" Target="../notesSlides/notesSlide29.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9.xml"/><Relationship Id="rId1" Type="http://schemas.openxmlformats.org/officeDocument/2006/relationships/tags" Target="../tags/tag4.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https://map.rotary.org/showcase"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hyperlink" Target="http://www.rotary5950.or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rotary5950.org/" TargetMode="External"/><Relationship Id="rId3" Type="http://schemas.openxmlformats.org/officeDocument/2006/relationships/hyperlink" Target="mailto:stile.don@gmail.com" TargetMode="External"/><Relationship Id="rId7" Type="http://schemas.openxmlformats.org/officeDocument/2006/relationships/hyperlink" Target="http://www.rotary.org/" TargetMode="External"/><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hyperlink" Target="mailto:wkdirks2@gmail.com" TargetMode="External"/><Relationship Id="rId5" Type="http://schemas.openxmlformats.org/officeDocument/2006/relationships/hyperlink" Target="mailto:dsenness@cap-mgt.com" TargetMode="External"/><Relationship Id="rId4" Type="http://schemas.openxmlformats.org/officeDocument/2006/relationships/hyperlink" Target="mailto:steve.johnson@ix.netcom.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314700"/>
            <a:ext cx="9753600" cy="12573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9459" name="Rectangle 10"/>
          <p:cNvSpPr txBox="1">
            <a:spLocks noChangeArrowheads="1"/>
          </p:cNvSpPr>
          <p:nvPr/>
        </p:nvSpPr>
        <p:spPr bwMode="auto">
          <a:xfrm>
            <a:off x="463550" y="32766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en-US" sz="4200" dirty="0">
                <a:solidFill>
                  <a:schemeClr val="bg1"/>
                </a:solidFill>
                <a:latin typeface="Arial Narrow Bold" panose="020B0706020202030204" pitchFamily="34" charset="0"/>
              </a:rPr>
              <a:t>Rotary District 5950 </a:t>
            </a:r>
            <a:br>
              <a:rPr lang="en-US" altLang="en-US" sz="4200" dirty="0">
                <a:solidFill>
                  <a:schemeClr val="bg1"/>
                </a:solidFill>
                <a:latin typeface="Arial Narrow Bold" panose="020B0706020202030204" pitchFamily="34" charset="0"/>
              </a:rPr>
            </a:br>
            <a:r>
              <a:rPr lang="en-US" altLang="en-US" sz="4200" dirty="0">
                <a:solidFill>
                  <a:schemeClr val="bg1"/>
                </a:solidFill>
                <a:latin typeface="Arial Narrow Bold" panose="020B0706020202030204" pitchFamily="34" charset="0"/>
              </a:rPr>
              <a:t>Grant Management Seminar</a:t>
            </a:r>
            <a:br>
              <a:rPr lang="en-US" altLang="en-US" sz="700" dirty="0">
                <a:solidFill>
                  <a:schemeClr val="bg1"/>
                </a:solidFill>
                <a:latin typeface="Arial Narrow Bold" panose="020B0706020202030204" pitchFamily="34" charset="0"/>
              </a:rPr>
            </a:br>
            <a:br>
              <a:rPr lang="en-US" altLang="en-US" sz="700" dirty="0">
                <a:solidFill>
                  <a:schemeClr val="bg1"/>
                </a:solidFill>
                <a:latin typeface="Arial Narrow Bold" panose="020B0706020202030204" pitchFamily="34" charset="0"/>
              </a:rPr>
            </a:br>
            <a:r>
              <a:rPr lang="en-US" altLang="en-US" sz="3200" dirty="0">
                <a:solidFill>
                  <a:srgbClr val="01B4E7"/>
                </a:solidFill>
                <a:latin typeface="Georgia" panose="02040502050405020303" pitchFamily="18" charset="0"/>
              </a:rPr>
              <a:t>Rotary Grant “Refresher”</a:t>
            </a:r>
            <a:br>
              <a:rPr lang="en-US" altLang="en-US" sz="3200" dirty="0">
                <a:solidFill>
                  <a:srgbClr val="01B4E7"/>
                </a:solidFill>
                <a:latin typeface="Georgia" panose="02040502050405020303" pitchFamily="18" charset="0"/>
              </a:rPr>
            </a:br>
            <a:r>
              <a:rPr lang="en-US" altLang="en-US" sz="3200" dirty="0">
                <a:solidFill>
                  <a:srgbClr val="01B4E7"/>
                </a:solidFill>
                <a:latin typeface="Georgia" panose="02040502050405020303" pitchFamily="18" charset="0"/>
              </a:rPr>
              <a:t>Fiscal year 2024-2025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a:t>TRF … How funds accumulate </a:t>
            </a:r>
          </a:p>
        </p:txBody>
      </p:sp>
      <p:pic>
        <p:nvPicPr>
          <p:cNvPr id="35843" name="Picture 2" descr="http://columbiametrorotary.org/wp-content/uploads/2015/10/Every-Rotarian-Every-Yea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967" y="4346909"/>
            <a:ext cx="3550504"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3333" r="23334" b="45023"/>
          <a:stretch/>
        </p:blipFill>
        <p:spPr>
          <a:xfrm>
            <a:off x="4684219" y="1181682"/>
            <a:ext cx="1143000" cy="2525316"/>
          </a:xfrm>
          <a:prstGeom prst="rect">
            <a:avLst/>
          </a:prstGeom>
        </p:spPr>
      </p:pic>
      <p:sp>
        <p:nvSpPr>
          <p:cNvPr id="6" name="Rectangle 5"/>
          <p:cNvSpPr/>
          <p:nvPr/>
        </p:nvSpPr>
        <p:spPr>
          <a:xfrm>
            <a:off x="3882571" y="2539647"/>
            <a:ext cx="1242969" cy="1546577"/>
          </a:xfrm>
          <a:prstGeom prst="rect">
            <a:avLst/>
          </a:prstGeom>
          <a:noFill/>
        </p:spPr>
        <p:txBody>
          <a:bodyPr wrap="none" lIns="68580" tIns="34290" rIns="68580" bIns="3429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5DAA"/>
                </a:solidFill>
                <a:effectLst/>
                <a:uLnTx/>
                <a:uFillTx/>
                <a:latin typeface="Arial Narrow" panose="020B0606020202030204" pitchFamily="34" charset="0"/>
                <a:ea typeface="ヒラギノ角ゴ Pro W3" pitchFamily="-84" charset="-128"/>
                <a:cs typeface="+mn-cs"/>
              </a:rPr>
              <a:t>Paul</a:t>
            </a:r>
            <a:br>
              <a:rPr kumimoji="0" lang="en-US" sz="3200" b="0" i="0" u="none" strike="noStrike" kern="1200" cap="none" spc="0" normalizeH="0" baseline="0" noProof="0" dirty="0">
                <a:ln w="0"/>
                <a:solidFill>
                  <a:srgbClr val="005DAA"/>
                </a:solidFill>
                <a:effectLst/>
                <a:uLnTx/>
                <a:uFillTx/>
                <a:latin typeface="Arial Narrow" panose="020B0606020202030204" pitchFamily="34" charset="0"/>
                <a:ea typeface="ヒラギノ角ゴ Pro W3" pitchFamily="-84" charset="-128"/>
                <a:cs typeface="+mn-cs"/>
              </a:rPr>
            </a:br>
            <a:r>
              <a:rPr kumimoji="0" lang="en-US" sz="3200" b="0" i="0" u="none" strike="noStrike" kern="1200" cap="none" spc="0" normalizeH="0" baseline="0" noProof="0" dirty="0">
                <a:ln w="0"/>
                <a:solidFill>
                  <a:srgbClr val="005DAA"/>
                </a:solidFill>
                <a:effectLst/>
                <a:uLnTx/>
                <a:uFillTx/>
                <a:latin typeface="Arial Narrow" panose="020B0606020202030204" pitchFamily="34" charset="0"/>
                <a:ea typeface="ヒラギノ角ゴ Pro W3" pitchFamily="-84" charset="-128"/>
                <a:cs typeface="+mn-cs"/>
              </a:rPr>
              <a:t>Harris</a:t>
            </a:r>
            <a:br>
              <a:rPr kumimoji="0" lang="en-US" sz="3200" b="0" i="0" u="none" strike="noStrike" kern="1200" cap="none" spc="0" normalizeH="0" baseline="0" noProof="0" dirty="0">
                <a:ln w="0"/>
                <a:solidFill>
                  <a:srgbClr val="005DAA"/>
                </a:solidFill>
                <a:effectLst/>
                <a:uLnTx/>
                <a:uFillTx/>
                <a:latin typeface="Arial Narrow" panose="020B0606020202030204" pitchFamily="34" charset="0"/>
                <a:ea typeface="ヒラギノ角ゴ Pro W3" pitchFamily="-84" charset="-128"/>
                <a:cs typeface="+mn-cs"/>
              </a:rPr>
            </a:br>
            <a:r>
              <a:rPr kumimoji="0" lang="en-US" sz="3200" b="0" i="0" u="none" strike="noStrike" kern="1200" cap="none" spc="0" normalizeH="0" baseline="0" noProof="0" dirty="0">
                <a:ln w="0"/>
                <a:solidFill>
                  <a:srgbClr val="005DAA"/>
                </a:solidFill>
                <a:effectLst/>
                <a:uLnTx/>
                <a:uFillTx/>
                <a:latin typeface="Arial Narrow" panose="020B0606020202030204" pitchFamily="34" charset="0"/>
                <a:ea typeface="ヒラギノ角ゴ Pro W3" pitchFamily="-84" charset="-128"/>
                <a:cs typeface="+mn-cs"/>
              </a:rPr>
              <a:t>Society</a:t>
            </a:r>
          </a:p>
        </p:txBody>
      </p:sp>
      <p:pic>
        <p:nvPicPr>
          <p:cNvPr id="3074" name="Picture 2" descr="Rotary International Paul Harris Fellow Major Donor Award Pin | eBay">
            <a:extLst>
              <a:ext uri="{FF2B5EF4-FFF2-40B4-BE49-F238E27FC236}">
                <a16:creationId xmlns:a16="http://schemas.microsoft.com/office/drawing/2014/main" id="{FF994450-ED7B-4F12-9572-0F2F33748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6217" y="1621380"/>
            <a:ext cx="172800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F75883-5913-4D1C-995C-CBB8AE484812}"/>
              </a:ext>
            </a:extLst>
          </p:cNvPr>
          <p:cNvSpPr txBox="1"/>
          <p:nvPr/>
        </p:nvSpPr>
        <p:spPr>
          <a:xfrm>
            <a:off x="6629383" y="3312935"/>
            <a:ext cx="255230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5DAA"/>
                </a:solidFill>
                <a:effectLst/>
                <a:uLnTx/>
                <a:uFillTx/>
                <a:latin typeface="Arial" panose="020B0604020202020204" pitchFamily="34" charset="0"/>
                <a:ea typeface="ヒラギノ角ゴ Pro W3" pitchFamily="-84" charset="-128"/>
                <a:cs typeface="+mn-cs"/>
              </a:rPr>
              <a:t>Major Donor </a:t>
            </a:r>
          </a:p>
        </p:txBody>
      </p:sp>
      <p:pic>
        <p:nvPicPr>
          <p:cNvPr id="3076" name="Picture 4" descr="Paul Harris Fellow | Rotary Club of Woonsocket">
            <a:extLst>
              <a:ext uri="{FF2B5EF4-FFF2-40B4-BE49-F238E27FC236}">
                <a16:creationId xmlns:a16="http://schemas.microsoft.com/office/drawing/2014/main" id="{A4829425-A3E8-425D-ACA8-65F54878CE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860781"/>
            <a:ext cx="274712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eft-Right-Up Arrow 14"/>
          <p:cNvSpPr/>
          <p:nvPr/>
        </p:nvSpPr>
        <p:spPr>
          <a:xfrm>
            <a:off x="1843406" y="2648017"/>
            <a:ext cx="2810795" cy="1411157"/>
          </a:xfrm>
          <a:prstGeom prst="leftRightUpArrow">
            <a:avLst>
              <a:gd name="adj1" fmla="val 15181"/>
              <a:gd name="adj2" fmla="val 16010"/>
              <a:gd name="adj3" fmla="val 25000"/>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How Does The Rotary Foundation Work?</a:t>
            </a:r>
          </a:p>
        </p:txBody>
      </p:sp>
      <p:grpSp>
        <p:nvGrpSpPr>
          <p:cNvPr id="3" name="Group 2"/>
          <p:cNvGrpSpPr/>
          <p:nvPr/>
        </p:nvGrpSpPr>
        <p:grpSpPr>
          <a:xfrm>
            <a:off x="458887" y="3119536"/>
            <a:ext cx="1371600" cy="1116367"/>
            <a:chOff x="2514600" y="1219200"/>
            <a:chExt cx="2351103" cy="18288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950" y="1219200"/>
              <a:ext cx="1219200" cy="12192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24000"/>
              <a:ext cx="1219200" cy="1219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503" y="1489229"/>
              <a:ext cx="1219200" cy="1219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759" y="1828800"/>
              <a:ext cx="1219200" cy="1219200"/>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903" y="1995175"/>
            <a:ext cx="525393" cy="444563"/>
          </a:xfrm>
          <a:prstGeom prst="rect">
            <a:avLst/>
          </a:prstGeom>
        </p:spPr>
      </p:pic>
      <p:sp>
        <p:nvSpPr>
          <p:cNvPr id="12" name="Rectangle 11"/>
          <p:cNvSpPr/>
          <p:nvPr/>
        </p:nvSpPr>
        <p:spPr>
          <a:xfrm>
            <a:off x="393700" y="4277257"/>
            <a:ext cx="1363323" cy="761747"/>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w="0"/>
                <a:solidFill>
                  <a:srgbClr val="00246C"/>
                </a:solidFill>
                <a:effectLst/>
                <a:uLnTx/>
                <a:uFillTx/>
                <a:latin typeface="Arial" panose="020B0604020202020204" pitchFamily="34" charset="0"/>
                <a:ea typeface="ヒラギノ角ゴ Pro W3" pitchFamily="-84" charset="-128"/>
                <a:cs typeface="+mn-cs"/>
              </a:rPr>
              <a:t>MONEY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w="0"/>
                <a:solidFill>
                  <a:srgbClr val="00246C"/>
                </a:solidFill>
                <a:effectLst/>
                <a:uLnTx/>
                <a:uFillTx/>
                <a:latin typeface="Arial" panose="020B0604020202020204" pitchFamily="34" charset="0"/>
                <a:ea typeface="ヒラギノ角ゴ Pro W3" pitchFamily="-84" charset="-128"/>
                <a:cs typeface="+mn-cs"/>
              </a:rPr>
              <a:t>IS DONATED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w="0"/>
                <a:solidFill>
                  <a:srgbClr val="00246C"/>
                </a:solidFill>
                <a:effectLst/>
                <a:uLnTx/>
                <a:uFillTx/>
                <a:latin typeface="Arial" panose="020B0604020202020204" pitchFamily="34" charset="0"/>
                <a:ea typeface="ヒラギノ角ゴ Pro W3" pitchFamily="-84" charset="-128"/>
                <a:cs typeface="+mn-cs"/>
              </a:rPr>
              <a:t>TO TRF</a:t>
            </a:r>
          </a:p>
        </p:txBody>
      </p:sp>
      <p:sp>
        <p:nvSpPr>
          <p:cNvPr id="16" name="Rectangle 15"/>
          <p:cNvSpPr/>
          <p:nvPr/>
        </p:nvSpPr>
        <p:spPr>
          <a:xfrm>
            <a:off x="2456337" y="1616486"/>
            <a:ext cx="1488036" cy="438582"/>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w="0"/>
                <a:solidFill>
                  <a:srgbClr val="00246C">
                    <a:lumMod val="40000"/>
                    <a:lumOff val="60000"/>
                  </a:srgbClr>
                </a:solidFill>
                <a:effectLst/>
                <a:uLnTx/>
                <a:uFillTx/>
                <a:latin typeface="Arial" panose="020B0604020202020204" pitchFamily="34" charset="0"/>
                <a:ea typeface="ヒラギノ角ゴ Pro W3" pitchFamily="-84" charset="-128"/>
                <a:cs typeface="+mn-cs"/>
              </a:rPr>
              <a:t>INTEREST FUNDS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w="0"/>
                <a:solidFill>
                  <a:srgbClr val="00246C">
                    <a:lumMod val="40000"/>
                    <a:lumOff val="60000"/>
                  </a:srgbClr>
                </a:solidFill>
                <a:effectLst/>
                <a:uLnTx/>
                <a:uFillTx/>
                <a:latin typeface="Arial" panose="020B0604020202020204" pitchFamily="34" charset="0"/>
                <a:ea typeface="ヒラギノ角ゴ Pro W3" pitchFamily="-84" charset="-128"/>
                <a:cs typeface="+mn-cs"/>
              </a:rPr>
              <a:t>TRF OPERATIONS</a:t>
            </a:r>
          </a:p>
        </p:txBody>
      </p:sp>
      <p:grpSp>
        <p:nvGrpSpPr>
          <p:cNvPr id="27" name="Group 26"/>
          <p:cNvGrpSpPr/>
          <p:nvPr/>
        </p:nvGrpSpPr>
        <p:grpSpPr>
          <a:xfrm>
            <a:off x="4450803" y="1524196"/>
            <a:ext cx="1037116" cy="909080"/>
            <a:chOff x="4939525" y="2869331"/>
            <a:chExt cx="1382821" cy="1212107"/>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525" y="2869331"/>
              <a:ext cx="948352" cy="99232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994" y="3089112"/>
              <a:ext cx="948352" cy="992326"/>
            </a:xfrm>
            <a:prstGeom prst="rect">
              <a:avLst/>
            </a:prstGeom>
          </p:spPr>
        </p:pic>
      </p:grpSp>
      <p:grpSp>
        <p:nvGrpSpPr>
          <p:cNvPr id="28" name="Group 27"/>
          <p:cNvGrpSpPr/>
          <p:nvPr/>
        </p:nvGrpSpPr>
        <p:grpSpPr>
          <a:xfrm>
            <a:off x="4487689" y="5205940"/>
            <a:ext cx="1066896" cy="930305"/>
            <a:chOff x="4493546" y="3117413"/>
            <a:chExt cx="1422528" cy="1240407"/>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46" y="3117413"/>
              <a:ext cx="948352" cy="99232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722" y="3365494"/>
              <a:ext cx="948352" cy="992326"/>
            </a:xfrm>
            <a:prstGeom prst="rect">
              <a:avLst/>
            </a:prstGeom>
          </p:spPr>
        </p:pic>
      </p:grpSp>
      <p:sp>
        <p:nvSpPr>
          <p:cNvPr id="29" name="Rectangle 28"/>
          <p:cNvSpPr/>
          <p:nvPr/>
        </p:nvSpPr>
        <p:spPr>
          <a:xfrm>
            <a:off x="4148373" y="2568742"/>
            <a:ext cx="1715854" cy="623248"/>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872175"/>
                </a:solidFill>
                <a:effectLst/>
                <a:uLnTx/>
                <a:uFillTx/>
                <a:latin typeface="Arial" panose="020B0604020202020204" pitchFamily="34" charset="0"/>
                <a:ea typeface="ヒラギノ角ゴ Pro W3" pitchFamily="-84" charset="-128"/>
                <a:cs typeface="+mn-cs"/>
              </a:rPr>
              <a:t>50%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872175"/>
                </a:solidFill>
                <a:effectLst/>
                <a:uLnTx/>
                <a:uFillTx/>
                <a:latin typeface="Arial" panose="020B0604020202020204" pitchFamily="34" charset="0"/>
                <a:ea typeface="ヒラギノ角ゴ Pro W3" pitchFamily="-84" charset="-128"/>
                <a:cs typeface="+mn-cs"/>
              </a:rPr>
              <a:t>WORLD FUND</a:t>
            </a:r>
          </a:p>
        </p:txBody>
      </p:sp>
      <p:sp>
        <p:nvSpPr>
          <p:cNvPr id="30" name="Rectangle 29"/>
          <p:cNvSpPr/>
          <p:nvPr/>
        </p:nvSpPr>
        <p:spPr>
          <a:xfrm>
            <a:off x="3972570" y="4530552"/>
            <a:ext cx="1741502" cy="623248"/>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solidFill>
                <a:effectLst/>
                <a:uLnTx/>
                <a:uFillTx/>
                <a:latin typeface="Arial" panose="020B0604020202020204" pitchFamily="34" charset="0"/>
                <a:ea typeface="ヒラギノ角ゴ Pro W3" pitchFamily="-84" charset="-128"/>
                <a:cs typeface="+mn-cs"/>
              </a:rPr>
              <a:t>50%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solidFill>
                <a:effectLst/>
                <a:uLnTx/>
                <a:uFillTx/>
                <a:latin typeface="Arial" panose="020B0604020202020204" pitchFamily="34" charset="0"/>
                <a:ea typeface="ヒラギノ角ゴ Pro W3" pitchFamily="-84" charset="-128"/>
                <a:cs typeface="+mn-cs"/>
              </a:rPr>
              <a:t>DISTRICT DDF</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333" y="2003972"/>
            <a:ext cx="525393" cy="444563"/>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789" y="2439738"/>
            <a:ext cx="711264" cy="744245"/>
          </a:xfrm>
          <a:prstGeom prst="rect">
            <a:avLst/>
          </a:prstGeom>
        </p:spPr>
      </p:pic>
      <p:sp>
        <p:nvSpPr>
          <p:cNvPr id="34" name="Rectangle 33"/>
          <p:cNvSpPr/>
          <p:nvPr/>
        </p:nvSpPr>
        <p:spPr>
          <a:xfrm>
            <a:off x="6954076" y="2563652"/>
            <a:ext cx="1480726" cy="623248"/>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872175">
                    <a:lumMod val="50000"/>
                  </a:srgbClr>
                </a:solidFill>
                <a:effectLst/>
                <a:uLnTx/>
                <a:uFillTx/>
                <a:latin typeface="Arial" panose="020B0604020202020204" pitchFamily="34" charset="0"/>
                <a:ea typeface="ヒラギノ角ゴ Pro W3" pitchFamily="-84" charset="-128"/>
                <a:cs typeface="+mn-cs"/>
              </a:rPr>
              <a:t>.8:1 MATCH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872175">
                    <a:lumMod val="50000"/>
                  </a:srgbClr>
                </a:solidFill>
                <a:effectLst/>
                <a:uLnTx/>
                <a:uFillTx/>
                <a:latin typeface="Arial" panose="020B0604020202020204" pitchFamily="34" charset="0"/>
                <a:ea typeface="ヒラギノ角ゴ Pro W3" pitchFamily="-84" charset="-128"/>
                <a:cs typeface="+mn-cs"/>
              </a:rPr>
              <a:t>DDF</a:t>
            </a:r>
          </a:p>
        </p:txBody>
      </p:sp>
      <p:grpSp>
        <p:nvGrpSpPr>
          <p:cNvPr id="42" name="Group 41"/>
          <p:cNvGrpSpPr/>
          <p:nvPr/>
        </p:nvGrpSpPr>
        <p:grpSpPr>
          <a:xfrm>
            <a:off x="6186767" y="3941931"/>
            <a:ext cx="2002716" cy="900245"/>
            <a:chOff x="6699682" y="3847994"/>
            <a:chExt cx="2670288" cy="1200328"/>
          </a:xfrm>
        </p:grpSpPr>
        <p:sp>
          <p:nvSpPr>
            <p:cNvPr id="31" name="Rectangle 30"/>
            <p:cNvSpPr/>
            <p:nvPr/>
          </p:nvSpPr>
          <p:spPr>
            <a:xfrm>
              <a:off x="7805866" y="3847994"/>
              <a:ext cx="1564104" cy="1200328"/>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lumMod val="75000"/>
                    </a:srgbClr>
                  </a:solidFill>
                  <a:effectLst/>
                  <a:uLnTx/>
                  <a:uFillTx/>
                  <a:latin typeface="Arial" panose="020B0604020202020204" pitchFamily="34" charset="0"/>
                  <a:ea typeface="ヒラギノ角ゴ Pro W3" pitchFamily="-84" charset="-128"/>
                  <a:cs typeface="+mn-cs"/>
                </a:rPr>
                <a:t>50%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lumMod val="75000"/>
                    </a:srgbClr>
                  </a:solidFill>
                  <a:effectLst/>
                  <a:uLnTx/>
                  <a:uFillTx/>
                  <a:latin typeface="Arial" panose="020B0604020202020204" pitchFamily="34" charset="0"/>
                  <a:ea typeface="ヒラギノ角ゴ Pro W3" pitchFamily="-84" charset="-128"/>
                  <a:cs typeface="+mn-cs"/>
                </a:rPr>
                <a:t>GLOBAL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lumMod val="75000"/>
                    </a:srgbClr>
                  </a:solidFill>
                  <a:effectLst/>
                  <a:uLnTx/>
                  <a:uFillTx/>
                  <a:latin typeface="Arial" panose="020B0604020202020204" pitchFamily="34" charset="0"/>
                  <a:ea typeface="ヒラギノ角ゴ Pro W3" pitchFamily="-84" charset="-128"/>
                  <a:cs typeface="+mn-cs"/>
                </a:rPr>
                <a:t>GRANTS</a:t>
              </a: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682" y="3905681"/>
              <a:ext cx="948352" cy="992326"/>
            </a:xfrm>
            <a:prstGeom prst="rect">
              <a:avLst/>
            </a:prstGeom>
          </p:spPr>
        </p:pic>
      </p:grpSp>
      <p:grpSp>
        <p:nvGrpSpPr>
          <p:cNvPr id="43" name="Group 42"/>
          <p:cNvGrpSpPr/>
          <p:nvPr/>
        </p:nvGrpSpPr>
        <p:grpSpPr>
          <a:xfrm>
            <a:off x="6186766" y="5044901"/>
            <a:ext cx="2043377" cy="935457"/>
            <a:chOff x="6702736" y="5318620"/>
            <a:chExt cx="2724503" cy="1247275"/>
          </a:xfrm>
        </p:grpSpPr>
        <p:sp>
          <p:nvSpPr>
            <p:cNvPr id="32" name="Rectangle 31"/>
            <p:cNvSpPr/>
            <p:nvPr/>
          </p:nvSpPr>
          <p:spPr>
            <a:xfrm>
              <a:off x="7737887" y="5365568"/>
              <a:ext cx="1689352" cy="1200327"/>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lumMod val="50000"/>
                    </a:srgbClr>
                  </a:solidFill>
                  <a:effectLst/>
                  <a:uLnTx/>
                  <a:uFillTx/>
                  <a:latin typeface="Arial" panose="020B0604020202020204" pitchFamily="34" charset="0"/>
                  <a:ea typeface="ヒラギノ角ゴ Pro W3" pitchFamily="-84" charset="-128"/>
                  <a:cs typeface="+mn-cs"/>
                </a:rPr>
                <a:t>50%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lumMod val="50000"/>
                    </a:srgbClr>
                  </a:solidFill>
                  <a:effectLst/>
                  <a:uLnTx/>
                  <a:uFillTx/>
                  <a:latin typeface="Arial" panose="020B0604020202020204" pitchFamily="34" charset="0"/>
                  <a:ea typeface="ヒラギノ角ゴ Pro W3" pitchFamily="-84" charset="-128"/>
                  <a:cs typeface="+mn-cs"/>
                </a:rPr>
                <a:t>DISTRICT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1B4E7">
                      <a:lumMod val="50000"/>
                    </a:srgbClr>
                  </a:solidFill>
                  <a:effectLst/>
                  <a:uLnTx/>
                  <a:uFillTx/>
                  <a:latin typeface="Arial" panose="020B0604020202020204" pitchFamily="34" charset="0"/>
                  <a:ea typeface="ヒラギノ角ゴ Pro W3" pitchFamily="-84" charset="-128"/>
                  <a:cs typeface="+mn-cs"/>
                </a:rPr>
                <a:t>GRANTS</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736" y="5318620"/>
              <a:ext cx="948352" cy="992326"/>
            </a:xfrm>
            <a:prstGeom prst="rect">
              <a:avLst/>
            </a:prstGeom>
          </p:spPr>
        </p:pic>
      </p:grpSp>
      <p:sp>
        <p:nvSpPr>
          <p:cNvPr id="44" name="Bent-Up Arrow 43"/>
          <p:cNvSpPr/>
          <p:nvPr/>
        </p:nvSpPr>
        <p:spPr>
          <a:xfrm>
            <a:off x="4777159" y="3370177"/>
            <a:ext cx="617750" cy="429272"/>
          </a:xfrm>
          <a:prstGeom prst="bentUp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Bent-Up Arrow 44"/>
          <p:cNvSpPr/>
          <p:nvPr/>
        </p:nvSpPr>
        <p:spPr>
          <a:xfrm flipV="1">
            <a:off x="4786450" y="3898446"/>
            <a:ext cx="617750" cy="429272"/>
          </a:xfrm>
          <a:prstGeom prst="bentUp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 name="Elbow Connector 46"/>
          <p:cNvCxnSpPr>
            <a:stCxn id="30" idx="3"/>
            <a:endCxn id="38" idx="1"/>
          </p:cNvCxnSpPr>
          <p:nvPr/>
        </p:nvCxnSpPr>
        <p:spPr>
          <a:xfrm flipV="1">
            <a:off x="5714072" y="4357318"/>
            <a:ext cx="472695" cy="484858"/>
          </a:xfrm>
          <a:prstGeom prst="bentConnector3">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a:off x="5689949" y="4972050"/>
            <a:ext cx="507125" cy="467780"/>
          </a:xfrm>
          <a:prstGeom prst="bentConnector3">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48"/>
          <p:cNvCxnSpPr>
            <a:cxnSpLocks/>
          </p:cNvCxnSpPr>
          <p:nvPr/>
        </p:nvCxnSpPr>
        <p:spPr>
          <a:xfrm flipV="1">
            <a:off x="5837723" y="2830333"/>
            <a:ext cx="349043" cy="1"/>
          </a:xfrm>
          <a:prstGeom prst="bentConnector3">
            <a:avLst>
              <a:gd name="adj1" fmla="val 50000"/>
            </a:avLst>
          </a:prstGeom>
          <a:ln>
            <a:solidFill>
              <a:schemeClr val="accent4">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2346122" y="3677720"/>
            <a:ext cx="1218603" cy="31162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25" b="0" i="1"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84" charset="-128"/>
                <a:cs typeface="+mn-cs"/>
              </a:rPr>
              <a:t>3 years pass</a:t>
            </a:r>
          </a:p>
        </p:txBody>
      </p:sp>
    </p:spTree>
    <p:extLst>
      <p:ext uri="{BB962C8B-B14F-4D97-AF65-F5344CB8AC3E}">
        <p14:creationId xmlns:p14="http://schemas.microsoft.com/office/powerpoint/2010/main" val="12658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114550"/>
            <a:ext cx="5600700" cy="2085975"/>
          </a:xfrm>
        </p:spPr>
        <p:txBody>
          <a:bodyPr>
            <a:noAutofit/>
          </a:bodyPr>
          <a:lstStyle/>
          <a:p>
            <a:pPr marL="0" indent="0">
              <a:buNone/>
              <a:defRPr/>
            </a:pPr>
            <a:endParaRPr lang="en-US" sz="2100" dirty="0">
              <a:cs typeface="Arial" panose="020B0604020202020204" pitchFamily="34" charset="0"/>
            </a:endParaRPr>
          </a:p>
          <a:p>
            <a:pPr marL="0" indent="0">
              <a:buNone/>
              <a:defRPr/>
            </a:pPr>
            <a:endParaRPr lang="en-US" sz="2100" dirty="0">
              <a:cs typeface="Arial" panose="020B0604020202020204" pitchFamily="34" charset="0"/>
            </a:endParaRPr>
          </a:p>
          <a:p>
            <a:pPr marL="61722" indent="0">
              <a:buNone/>
              <a:defRPr/>
            </a:pPr>
            <a:endParaRPr lang="en-US" sz="2100" dirty="0">
              <a:cs typeface="Arial" panose="020B0604020202020204" pitchFamily="34" charset="0"/>
            </a:endParaRPr>
          </a:p>
          <a:p>
            <a:pPr marL="61722" indent="0">
              <a:buNone/>
              <a:defRPr/>
            </a:pPr>
            <a:r>
              <a:rPr lang="en-US" sz="2100" dirty="0">
                <a:cs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785664212"/>
              </p:ext>
            </p:extLst>
          </p:nvPr>
        </p:nvGraphicFramePr>
        <p:xfrm>
          <a:off x="1247774" y="2577465"/>
          <a:ext cx="6905625" cy="1703070"/>
        </p:xfrm>
        <a:graphic>
          <a:graphicData uri="http://schemas.openxmlformats.org/drawingml/2006/table">
            <a:tbl>
              <a:tblPr firstRow="1" bandRow="1">
                <a:tableStyleId>{5C22544A-7EE6-4342-B048-85BDC9FD1C3A}</a:tableStyleId>
              </a:tblPr>
              <a:tblGrid>
                <a:gridCol w="5213261">
                  <a:extLst>
                    <a:ext uri="{9D8B030D-6E8A-4147-A177-3AD203B41FA5}">
                      <a16:colId xmlns:a16="http://schemas.microsoft.com/office/drawing/2014/main" val="20000"/>
                    </a:ext>
                  </a:extLst>
                </a:gridCol>
                <a:gridCol w="1692364">
                  <a:extLst>
                    <a:ext uri="{9D8B030D-6E8A-4147-A177-3AD203B41FA5}">
                      <a16:colId xmlns:a16="http://schemas.microsoft.com/office/drawing/2014/main" val="20001"/>
                    </a:ext>
                  </a:extLst>
                </a:gridCol>
              </a:tblGrid>
              <a:tr h="567690">
                <a:tc>
                  <a:txBody>
                    <a:bodyPr/>
                    <a:lstStyle/>
                    <a:p>
                      <a:r>
                        <a:rPr lang="en-US" sz="2600" dirty="0">
                          <a:solidFill>
                            <a:schemeClr val="bg1"/>
                          </a:solidFill>
                          <a:latin typeface="Arial" panose="020B0604020202020204" pitchFamily="34" charset="0"/>
                          <a:cs typeface="Arial" panose="020B0604020202020204" pitchFamily="34" charset="0"/>
                        </a:rPr>
                        <a:t>TRF Allocation (Total)</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dirty="0">
                          <a:solidFill>
                            <a:schemeClr val="bg1"/>
                          </a:solidFill>
                          <a:latin typeface="Arial" panose="020B0604020202020204" pitchFamily="34" charset="0"/>
                          <a:cs typeface="Arial" panose="020B0604020202020204" pitchFamily="34" charset="0"/>
                        </a:rPr>
                        <a:t>$300,000</a:t>
                      </a:r>
                    </a:p>
                  </a:txBody>
                  <a:tcPr marL="68580" marR="68580" marT="34290" marB="34290"/>
                </a:tc>
                <a:extLst>
                  <a:ext uri="{0D108BD9-81ED-4DB2-BD59-A6C34878D82A}">
                    <a16:rowId xmlns:a16="http://schemas.microsoft.com/office/drawing/2014/main" val="10000"/>
                  </a:ext>
                </a:extLst>
              </a:tr>
              <a:tr h="567690">
                <a:tc>
                  <a:txBody>
                    <a:bodyPr/>
                    <a:lstStyle/>
                    <a:p>
                      <a:r>
                        <a:rPr lang="en-US" sz="2600" dirty="0">
                          <a:solidFill>
                            <a:srgbClr val="000000"/>
                          </a:solidFill>
                          <a:latin typeface="Arial" panose="020B0604020202020204" pitchFamily="34" charset="0"/>
                          <a:cs typeface="Arial" panose="020B0604020202020204" pitchFamily="34" charset="0"/>
                        </a:rPr>
                        <a:t>50%  Global Grants </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dirty="0">
                          <a:solidFill>
                            <a:srgbClr val="000000"/>
                          </a:solidFill>
                          <a:latin typeface="Arial" panose="020B0604020202020204" pitchFamily="34" charset="0"/>
                          <a:cs typeface="Arial" panose="020B0604020202020204" pitchFamily="34" charset="0"/>
                        </a:rPr>
                        <a:t> $150,000</a:t>
                      </a:r>
                    </a:p>
                  </a:txBody>
                  <a:tcPr marL="68580" marR="68580" marT="34290" marB="34290"/>
                </a:tc>
                <a:extLst>
                  <a:ext uri="{0D108BD9-81ED-4DB2-BD59-A6C34878D82A}">
                    <a16:rowId xmlns:a16="http://schemas.microsoft.com/office/drawing/2014/main" val="2698228301"/>
                  </a:ext>
                </a:extLst>
              </a:tr>
              <a:tr h="567690">
                <a:tc>
                  <a:txBody>
                    <a:bodyPr/>
                    <a:lstStyle/>
                    <a:p>
                      <a:r>
                        <a:rPr lang="en-US" sz="2600" dirty="0">
                          <a:solidFill>
                            <a:srgbClr val="000000"/>
                          </a:solidFill>
                          <a:latin typeface="Arial" panose="020B0604020202020204" pitchFamily="34" charset="0"/>
                          <a:cs typeface="Arial" panose="020B0604020202020204" pitchFamily="34" charset="0"/>
                        </a:rPr>
                        <a:t>50%  District Grants </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dirty="0">
                          <a:solidFill>
                            <a:srgbClr val="000000"/>
                          </a:solidFill>
                          <a:latin typeface="Arial" panose="020B0604020202020204" pitchFamily="34" charset="0"/>
                          <a:cs typeface="Arial" panose="020B0604020202020204" pitchFamily="34" charset="0"/>
                        </a:rPr>
                        <a:t> $150,000</a:t>
                      </a:r>
                    </a:p>
                  </a:txBody>
                  <a:tcPr marL="68580" marR="68580" marT="34290" marB="34290"/>
                </a:tc>
                <a:extLst>
                  <a:ext uri="{0D108BD9-81ED-4DB2-BD59-A6C34878D82A}">
                    <a16:rowId xmlns:a16="http://schemas.microsoft.com/office/drawing/2014/main" val="1050057676"/>
                  </a:ext>
                </a:extLst>
              </a:tr>
            </a:tbl>
          </a:graphicData>
        </a:graphic>
      </p:graphicFrame>
      <p:sp>
        <p:nvSpPr>
          <p:cNvPr id="5" name="Title 1">
            <a:extLst>
              <a:ext uri="{FF2B5EF4-FFF2-40B4-BE49-F238E27FC236}">
                <a16:creationId xmlns:a16="http://schemas.microsoft.com/office/drawing/2014/main" id="{6C54DE8B-D0A8-494C-926D-A176F5228C6E}"/>
              </a:ext>
            </a:extLst>
          </p:cNvPr>
          <p:cNvSpPr txBox="1">
            <a:spLocks/>
          </p:cNvSpPr>
          <p:nvPr/>
        </p:nvSpPr>
        <p:spPr>
          <a:xfrm>
            <a:off x="381000" y="457200"/>
            <a:ext cx="8763000" cy="533400"/>
          </a:xfrm>
          <a:prstGeom prst="rect">
            <a:avLst/>
          </a:prstGeom>
        </p:spPr>
        <p:txBody>
          <a:bodyPr lIns="0" tIns="0" rIns="0" bIns="0" anchor="ctr" anchorCtr="0">
            <a:normAutofit fontScale="2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00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120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Available DDF 2024-2025</a:t>
            </a:r>
            <a:br>
              <a:rPr kumimoji="0" lang="en-US" sz="80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spTree>
    <p:extLst>
      <p:ext uri="{BB962C8B-B14F-4D97-AF65-F5344CB8AC3E}">
        <p14:creationId xmlns:p14="http://schemas.microsoft.com/office/powerpoint/2010/main" val="187635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Arial Narrow" panose="020B0606020202030204" pitchFamily="34" charset="0"/>
              </a:rPr>
              <a:t>Grant Definitions</a:t>
            </a:r>
          </a:p>
        </p:txBody>
      </p:sp>
      <p:pic>
        <p:nvPicPr>
          <p:cNvPr id="317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8138"/>
            <a:ext cx="24828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1370" y="1600200"/>
            <a:ext cx="26146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785902" y="1429971"/>
            <a:ext cx="2977098" cy="2523270"/>
            <a:chOff x="5657337" y="1356509"/>
            <a:chExt cx="2977098" cy="2523270"/>
          </a:xfrm>
        </p:grpSpPr>
        <p:pic>
          <p:nvPicPr>
            <p:cNvPr id="7" name="Picture 5"/>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5912076" y="2188028"/>
              <a:ext cx="2482850" cy="1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358969" y="2569028"/>
              <a:ext cx="1573834" cy="105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657337" y="1356509"/>
              <a:ext cx="2977098" cy="95410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5BA3"/>
                  </a:solidFill>
                  <a:effectLst/>
                  <a:uLnTx/>
                  <a:uFillTx/>
                  <a:latin typeface="Arial Narrow" panose="020B0606020202030204" pitchFamily="34" charset="0"/>
                  <a:ea typeface="ヒラギノ角ゴ Pro W3" pitchFamily="-84" charset="-128"/>
                  <a:cs typeface="+mn-cs"/>
                </a:rPr>
                <a:t>District: </a:t>
              </a:r>
              <a:r>
                <a:rPr kumimoji="0" lang="en-US" sz="2800" b="1" i="0" u="none" strike="noStrike" kern="1200" cap="none" spc="0" normalizeH="0" baseline="0" noProof="0" dirty="0">
                  <a:ln>
                    <a:noFill/>
                  </a:ln>
                  <a:solidFill>
                    <a:srgbClr val="BE5108"/>
                  </a:solidFill>
                  <a:effectLst/>
                  <a:uLnTx/>
                  <a:uFillTx/>
                  <a:latin typeface="Arial Narrow" panose="020B0606020202030204" pitchFamily="34" charset="0"/>
                  <a:ea typeface="ヒラギノ角ゴ Pro W3" pitchFamily="-84" charset="-128"/>
                  <a:cs typeface="+mn-cs"/>
                </a:rPr>
                <a:t>Small </a:t>
              </a:r>
              <a:br>
                <a:rPr kumimoji="0" lang="en-US" sz="2800" b="1" i="0" u="none" strike="noStrike" kern="1200" cap="none" spc="0" normalizeH="0" baseline="0" noProof="0" dirty="0">
                  <a:ln>
                    <a:noFill/>
                  </a:ln>
                  <a:solidFill>
                    <a:srgbClr val="BE5108"/>
                  </a:solidFill>
                  <a:effectLst/>
                  <a:uLnTx/>
                  <a:uFillTx/>
                  <a:latin typeface="Arial Narrow" panose="020B0606020202030204" pitchFamily="34" charset="0"/>
                  <a:ea typeface="ヒラギノ角ゴ Pro W3" pitchFamily="-84" charset="-128"/>
                  <a:cs typeface="+mn-cs"/>
                </a:rPr>
              </a:br>
              <a:r>
                <a:rPr kumimoji="0" lang="en-US" sz="2800" b="1" i="0" u="none" strike="noStrike" kern="1200" cap="none" spc="0" normalizeH="0" baseline="0" noProof="0" dirty="0">
                  <a:ln>
                    <a:noFill/>
                  </a:ln>
                  <a:solidFill>
                    <a:srgbClr val="BE5108"/>
                  </a:solidFill>
                  <a:effectLst/>
                  <a:uLnTx/>
                  <a:uFillTx/>
                  <a:latin typeface="Arial Narrow" panose="020B0606020202030204" pitchFamily="34" charset="0"/>
                  <a:ea typeface="ヒラギノ角ゴ Pro W3" pitchFamily="-84" charset="-128"/>
                  <a:cs typeface="+mn-cs"/>
                </a:rPr>
                <a:t>International Grants</a:t>
              </a:r>
            </a:p>
          </p:txBody>
        </p:sp>
      </p:grpSp>
      <p:sp>
        <p:nvSpPr>
          <p:cNvPr id="3" name="TextBox 2"/>
          <p:cNvSpPr txBox="1"/>
          <p:nvPr/>
        </p:nvSpPr>
        <p:spPr>
          <a:xfrm>
            <a:off x="1257300" y="4448523"/>
            <a:ext cx="66294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Vocational Training Teams (VTT)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Global Scholars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2057400" y="1206103"/>
            <a:ext cx="4972050" cy="736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sz="3000" b="1" dirty="0">
                <a:latin typeface="Arial Narrow" panose="020B0606020202030204" pitchFamily="34" charset="0"/>
              </a:rPr>
              <a:t>How 5950 Clubs Qualify  </a:t>
            </a:r>
            <a:br>
              <a:rPr lang="en-US" altLang="en-US" sz="2700" b="1" dirty="0">
                <a:latin typeface="Arial Narrow" panose="020B0606020202030204" pitchFamily="34" charset="0"/>
              </a:rPr>
            </a:br>
            <a:r>
              <a:rPr lang="en-US" altLang="en-US" sz="2700" b="1" dirty="0">
                <a:latin typeface="Arial Narrow" panose="020B0606020202030204" pitchFamily="34" charset="0"/>
              </a:rPr>
              <a:t>	</a:t>
            </a:r>
          </a:p>
        </p:txBody>
      </p:sp>
      <p:sp>
        <p:nvSpPr>
          <p:cNvPr id="3" name="Content Placeholder 2"/>
          <p:cNvSpPr>
            <a:spLocks noGrp="1"/>
          </p:cNvSpPr>
          <p:nvPr>
            <p:ph idx="1"/>
          </p:nvPr>
        </p:nvSpPr>
        <p:spPr>
          <a:xfrm>
            <a:off x="152400" y="2454474"/>
            <a:ext cx="8991600" cy="3767138"/>
          </a:xfrm>
        </p:spPr>
        <p:txBody>
          <a:bodyPr>
            <a:noAutofit/>
          </a:bodyPr>
          <a:lstStyle/>
          <a:p>
            <a:pPr>
              <a:defRPr/>
            </a:pPr>
            <a:r>
              <a:rPr lang="en-US" sz="2000" dirty="0">
                <a:solidFill>
                  <a:srgbClr val="000000"/>
                </a:solidFill>
                <a:latin typeface="Arial" panose="020B0604020202020204" pitchFamily="34" charset="0"/>
                <a:cs typeface="Arial" panose="020B0604020202020204" pitchFamily="34" charset="0"/>
              </a:rPr>
              <a:t>At least one club member attends a GMS annually</a:t>
            </a:r>
          </a:p>
          <a:p>
            <a:pPr>
              <a:defRPr/>
            </a:pPr>
            <a:endParaRPr lang="en-US" sz="2000" dirty="0">
              <a:solidFill>
                <a:srgbClr val="000000"/>
              </a:solidFill>
              <a:latin typeface="Arial" panose="020B0604020202020204" pitchFamily="34" charset="0"/>
              <a:cs typeface="Arial" panose="020B0604020202020204" pitchFamily="34" charset="0"/>
            </a:endParaRPr>
          </a:p>
          <a:p>
            <a:pPr>
              <a:defRPr/>
            </a:pPr>
            <a:r>
              <a:rPr lang="en-US" sz="2000" dirty="0">
                <a:solidFill>
                  <a:srgbClr val="000000"/>
                </a:solidFill>
                <a:latin typeface="Arial" panose="020B0604020202020204" pitchFamily="34" charset="0"/>
                <a:cs typeface="Arial" panose="020B0604020202020204" pitchFamily="34" charset="0"/>
              </a:rPr>
              <a:t>Incoming Club President files Club MOU + Addendum with District 5950 by May 15th</a:t>
            </a:r>
          </a:p>
          <a:p>
            <a:pPr marL="61722" indent="0">
              <a:buNone/>
              <a:defRPr/>
            </a:pPr>
            <a:endParaRPr lang="en-US" sz="2000" dirty="0">
              <a:solidFill>
                <a:srgbClr val="000000"/>
              </a:solidFill>
              <a:latin typeface="Arial" panose="020B0604020202020204" pitchFamily="34" charset="0"/>
              <a:cs typeface="Arial" panose="020B0604020202020204" pitchFamily="34" charset="0"/>
            </a:endParaRPr>
          </a:p>
          <a:p>
            <a:pPr>
              <a:defRPr/>
            </a:pPr>
            <a:r>
              <a:rPr lang="en-US" sz="2000" dirty="0">
                <a:solidFill>
                  <a:srgbClr val="000000"/>
                </a:solidFill>
                <a:latin typeface="Arial" panose="020B0604020202020204" pitchFamily="34" charset="0"/>
                <a:cs typeface="Arial" panose="020B0604020202020204" pitchFamily="34" charset="0"/>
              </a:rPr>
              <a:t>Incoming Club President must register at least Club TRF Annual Fund Goal online by May 15th</a:t>
            </a:r>
          </a:p>
          <a:p>
            <a:pPr marL="0" indent="0">
              <a:buNone/>
              <a:defRPr/>
            </a:pPr>
            <a:endParaRPr lang="en-US" sz="2000" dirty="0">
              <a:solidFill>
                <a:srgbClr val="000000"/>
              </a:solidFill>
              <a:latin typeface="Arial" panose="020B0604020202020204" pitchFamily="34" charset="0"/>
              <a:cs typeface="Arial" panose="020B0604020202020204" pitchFamily="34" charset="0"/>
            </a:endParaRPr>
          </a:p>
          <a:p>
            <a:pPr>
              <a:defRPr/>
            </a:pPr>
            <a:r>
              <a:rPr lang="en-US" sz="2000" dirty="0">
                <a:solidFill>
                  <a:srgbClr val="000000"/>
                </a:solidFill>
                <a:latin typeface="Arial" panose="020B0604020202020204" pitchFamily="34" charset="0"/>
                <a:cs typeface="Arial" panose="020B0604020202020204" pitchFamily="34" charset="0"/>
              </a:rPr>
              <a:t>All collaborating Clubs must be GMS Certified as set forth above, and current on all reporting requirements</a:t>
            </a:r>
          </a:p>
          <a:p>
            <a:pPr>
              <a:defRPr/>
            </a:pPr>
            <a:endParaRPr lang="en-US" sz="1800" dirty="0">
              <a:solidFill>
                <a:srgbClr val="000000"/>
              </a:solidFill>
              <a:cs typeface="Arial" panose="020B0604020202020204" pitchFamily="34" charset="0"/>
            </a:endParaRPr>
          </a:p>
          <a:p>
            <a:pPr marL="61722" indent="0">
              <a:buNone/>
              <a:defRPr/>
            </a:pPr>
            <a:r>
              <a:rPr lang="en-US" sz="1800" dirty="0">
                <a:solidFill>
                  <a:srgbClr val="000000"/>
                </a:solidFill>
                <a:cs typeface="Arial" panose="020B0604020202020204" pitchFamily="34" charset="0"/>
              </a:rPr>
              <a:t>		</a:t>
            </a:r>
          </a:p>
        </p:txBody>
      </p:sp>
      <p:pic>
        <p:nvPicPr>
          <p:cNvPr id="809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198" y="1165622"/>
            <a:ext cx="1282304" cy="112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AAA84B-C847-4C0C-97CF-FFA72F20761F}"/>
              </a:ext>
            </a:extLst>
          </p:cNvPr>
          <p:cNvSpPr txBox="1"/>
          <p:nvPr/>
        </p:nvSpPr>
        <p:spPr>
          <a:xfrm>
            <a:off x="304800" y="414754"/>
            <a:ext cx="703968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Grant Writing Certification Requirements </a:t>
            </a:r>
          </a:p>
        </p:txBody>
      </p:sp>
      <p:pic>
        <p:nvPicPr>
          <p:cNvPr id="7" name="Picture 5">
            <a:extLst>
              <a:ext uri="{FF2B5EF4-FFF2-40B4-BE49-F238E27FC236}">
                <a16:creationId xmlns:a16="http://schemas.microsoft.com/office/drawing/2014/main" id="{A033EA71-61E8-4FCA-ABF1-354D5759DBDD}"/>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2114550" y="1461317"/>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51616225-C3BD-439E-8A7C-430288FAC8CF}"/>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89371" y="1461317"/>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9E22AFB-9981-4A36-99DC-B0E7EE2CED48}"/>
              </a:ext>
            </a:extLst>
          </p:cNvPr>
          <p:cNvSpPr txBox="1"/>
          <p:nvPr/>
        </p:nvSpPr>
        <p:spPr>
          <a:xfrm>
            <a:off x="1279225" y="1092507"/>
            <a:ext cx="167065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1B4E7">
                    <a:lumMod val="75000"/>
                  </a:srgbClr>
                </a:solidFill>
                <a:effectLst/>
                <a:uLnTx/>
                <a:uFillTx/>
                <a:latin typeface="Arial" panose="020B0604020202020204" pitchFamily="34" charset="0"/>
                <a:ea typeface="ヒラギノ角ゴ Pro W3" pitchFamily="-84" charset="-128"/>
                <a:cs typeface="+mn-cs"/>
              </a:rPr>
              <a:t>District Grants </a:t>
            </a:r>
          </a:p>
        </p:txBody>
      </p:sp>
      <p:pic>
        <p:nvPicPr>
          <p:cNvPr id="10" name="Picture 6">
            <a:extLst>
              <a:ext uri="{FF2B5EF4-FFF2-40B4-BE49-F238E27FC236}">
                <a16:creationId xmlns:a16="http://schemas.microsoft.com/office/drawing/2014/main" id="{42459591-7DAF-4FBE-97D9-63074D526C9C}"/>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2435023" y="1653004"/>
            <a:ext cx="665818" cy="4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3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6000" b="1" dirty="0">
                <a:latin typeface="Arial Narrow" panose="020B0606020202030204" pitchFamily="34" charset="0"/>
              </a:rPr>
              <a:t>DISTRICT Grant Essentials</a:t>
            </a:r>
          </a:p>
        </p:txBody>
      </p:sp>
    </p:spTree>
    <p:extLst>
      <p:ext uri="{BB962C8B-B14F-4D97-AF65-F5344CB8AC3E}">
        <p14:creationId xmlns:p14="http://schemas.microsoft.com/office/powerpoint/2010/main" val="377610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1485900" y="102870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DISTRICT Grant Project Essentials </a:t>
            </a:r>
          </a:p>
        </p:txBody>
      </p:sp>
      <p:pic>
        <p:nvPicPr>
          <p:cNvPr id="645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49472"/>
            <a:ext cx="2408946" cy="90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20365" y="4724400"/>
            <a:ext cx="1580952" cy="1580952"/>
          </a:xfrm>
          <a:prstGeom prst="rect">
            <a:avLst/>
          </a:prstGeom>
        </p:spPr>
      </p:pic>
      <p:pic>
        <p:nvPicPr>
          <p:cNvPr id="4" name="Picture 3"/>
          <p:cNvPicPr>
            <a:picLocks noChangeAspect="1"/>
          </p:cNvPicPr>
          <p:nvPr/>
        </p:nvPicPr>
        <p:blipFill rotWithShape="1">
          <a:blip r:embed="rId5"/>
          <a:srcRect l="4253" t="3943" r="818" b="5372"/>
          <a:stretch/>
        </p:blipFill>
        <p:spPr>
          <a:xfrm>
            <a:off x="7111302" y="5029201"/>
            <a:ext cx="1717483" cy="1645920"/>
          </a:xfrm>
          <a:prstGeom prst="rect">
            <a:avLst/>
          </a:prstGeom>
        </p:spPr>
      </p:pic>
      <p:sp>
        <p:nvSpPr>
          <p:cNvPr id="7" name="TextBox 6">
            <a:extLst>
              <a:ext uri="{FF2B5EF4-FFF2-40B4-BE49-F238E27FC236}">
                <a16:creationId xmlns:a16="http://schemas.microsoft.com/office/drawing/2014/main" id="{2866B13E-3BF8-413B-A1AC-741EADFC3759}"/>
              </a:ext>
            </a:extLst>
          </p:cNvPr>
          <p:cNvSpPr txBox="1"/>
          <p:nvPr/>
        </p:nvSpPr>
        <p:spPr>
          <a:xfrm>
            <a:off x="304800" y="414754"/>
            <a:ext cx="2518638"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Requirements</a:t>
            </a:r>
            <a:r>
              <a:rPr kumimoji="0" lang="en-US" sz="30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 </a:t>
            </a:r>
          </a:p>
        </p:txBody>
      </p:sp>
      <p:pic>
        <p:nvPicPr>
          <p:cNvPr id="4098" name="Picture 2">
            <a:extLst>
              <a:ext uri="{FF2B5EF4-FFF2-40B4-BE49-F238E27FC236}">
                <a16:creationId xmlns:a16="http://schemas.microsoft.com/office/drawing/2014/main" id="{645FD952-C5D8-41E8-AFF0-B801672E0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454652"/>
            <a:ext cx="3068483"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E70C6BB6-E785-436D-963D-B28412DD06C3}"/>
              </a:ext>
            </a:extLst>
          </p:cNvPr>
          <p:cNvPicPr>
            <a:picLocks noChangeAspect="1"/>
          </p:cNvPicPr>
          <p:nvPr/>
        </p:nvPicPr>
        <p:blipFill rotWithShape="1">
          <a:blip r:embed="rId7">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1DE13B38-9C48-4677-9F41-D7517BBD176C}"/>
              </a:ext>
            </a:extLst>
          </p:cNvPr>
          <p:cNvPicPr>
            <a:picLocks noChangeAspect="1"/>
          </p:cNvPicPr>
          <p:nvPr/>
        </p:nvPicPr>
        <p:blipFill rotWithShape="1">
          <a:blip r:embed="rId8">
            <a:extLst>
              <a:ext uri="{28A0092B-C50C-407E-A947-70E740481C1C}">
                <a14:useLocalDpi xmlns:a14="http://schemas.microsoft.com/office/drawing/2010/main" val="0"/>
              </a:ext>
            </a:extLst>
          </a:blip>
          <a:srcRect t="24777"/>
          <a:stretch/>
        </p:blipFill>
        <p:spPr bwMode="auto">
          <a:xfrm>
            <a:off x="6275123" y="249941"/>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40643AD6-586F-47C6-9FB4-21322E26CB4C}"/>
              </a:ext>
            </a:extLst>
          </p:cNvPr>
          <p:cNvPicPr>
            <a:picLocks noChangeAspect="1"/>
          </p:cNvPicPr>
          <p:nvPr/>
        </p:nvPicPr>
        <p:blipFill rotWithShape="1">
          <a:blip r:embed="rId8">
            <a:extLst>
              <a:ext uri="{28A0092B-C50C-407E-A947-70E740481C1C}">
                <a14:useLocalDpi xmlns:a14="http://schemas.microsoft.com/office/drawing/2010/main" val="0"/>
              </a:ext>
            </a:extLst>
          </a:blip>
          <a:srcRect t="24777"/>
          <a:stretch/>
        </p:blipFill>
        <p:spPr bwMode="auto">
          <a:xfrm>
            <a:off x="782904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17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42875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DISTRICT Grant – Single Club</a:t>
            </a:r>
          </a:p>
        </p:txBody>
      </p:sp>
      <p:sp>
        <p:nvSpPr>
          <p:cNvPr id="66563" name="Content Placeholder 2"/>
          <p:cNvSpPr>
            <a:spLocks noGrp="1"/>
          </p:cNvSpPr>
          <p:nvPr>
            <p:ph idx="1"/>
          </p:nvPr>
        </p:nvSpPr>
        <p:spPr bwMode="auto">
          <a:xfrm rot="10800000" flipV="1">
            <a:off x="1857375" y="4623415"/>
            <a:ext cx="5314950" cy="914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60722" indent="0">
              <a:buNone/>
            </a:pPr>
            <a:r>
              <a:rPr lang="en-US" altLang="en-US" sz="1800" b="1" i="1" dirty="0">
                <a:solidFill>
                  <a:schemeClr val="accent6"/>
                </a:solidFill>
                <a:latin typeface="Georgia" panose="02040502050405020303" pitchFamily="18" charset="0"/>
                <a:cs typeface="Arial" panose="020B0604020202020204" pitchFamily="34" charset="0"/>
              </a:rPr>
              <a:t>NOTE:  Minimum club contribution = $500</a:t>
            </a:r>
          </a:p>
          <a:p>
            <a:pPr marL="60722" indent="0">
              <a:buNone/>
            </a:pPr>
            <a:r>
              <a:rPr lang="en-US" altLang="en-US" sz="1800" b="1" i="1" dirty="0">
                <a:solidFill>
                  <a:schemeClr val="accent6"/>
                </a:solidFill>
                <a:latin typeface="Georgia" panose="02040502050405020303" pitchFamily="18" charset="0"/>
                <a:cs typeface="Arial" panose="020B0604020202020204" pitchFamily="34" charset="0"/>
              </a:rPr>
              <a:t>Maximum District Contribution:  $4,000</a:t>
            </a:r>
            <a:r>
              <a:rPr lang="en-US" altLang="en-US" sz="1800" dirty="0">
                <a:latin typeface="Arial" panose="020B0604020202020204" pitchFamily="34" charset="0"/>
                <a:cs typeface="Arial" panose="020B0604020202020204" pitchFamily="34" charset="0"/>
              </a:rPr>
              <a:t>	 </a:t>
            </a:r>
            <a:endParaRPr lang="en-US" altLang="en-US" sz="1800" dirty="0">
              <a:latin typeface="Georgia" panose="02040502050405020303" pitchFamily="18" charset="0"/>
            </a:endParaRPr>
          </a:p>
        </p:txBody>
      </p:sp>
      <p:graphicFrame>
        <p:nvGraphicFramePr>
          <p:cNvPr id="6" name="Table 5"/>
          <p:cNvGraphicFramePr>
            <a:graphicFrameLocks noGrp="1"/>
          </p:cNvGraphicFramePr>
          <p:nvPr/>
        </p:nvGraphicFramePr>
        <p:xfrm>
          <a:off x="1600200" y="2473631"/>
          <a:ext cx="6229350" cy="1910738"/>
        </p:xfrm>
        <a:graphic>
          <a:graphicData uri="http://schemas.openxmlformats.org/drawingml/2006/table">
            <a:tbl>
              <a:tblPr lastRow="1" bandRow="1">
                <a:tableStyleId>{5C22544A-7EE6-4342-B048-85BDC9FD1C3A}</a:tableStyleId>
              </a:tblPr>
              <a:tblGrid>
                <a:gridCol w="1714500">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473381">
                <a:tc>
                  <a:txBody>
                    <a:bodyPr/>
                    <a:lstStyle/>
                    <a:p>
                      <a:r>
                        <a:rPr lang="en-US" sz="2100" dirty="0">
                          <a:solidFill>
                            <a:srgbClr val="000000"/>
                          </a:solidFill>
                          <a:latin typeface="Arial" panose="020B0604020202020204" pitchFamily="34" charset="0"/>
                          <a:cs typeface="Arial" panose="020B0604020202020204" pitchFamily="34" charset="0"/>
                        </a:rPr>
                        <a:t>$    2,000</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Outright District Grant</a:t>
                      </a:r>
                    </a:p>
                  </a:txBody>
                  <a:tcPr marL="68580" marR="68580" marT="34290" marB="34290"/>
                </a:tc>
                <a:extLst>
                  <a:ext uri="{0D108BD9-81ED-4DB2-BD59-A6C34878D82A}">
                    <a16:rowId xmlns:a16="http://schemas.microsoft.com/office/drawing/2014/main" val="10000"/>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1,000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Club A Contribution</a:t>
                      </a:r>
                    </a:p>
                  </a:txBody>
                  <a:tcPr marL="68580" marR="68580" marT="34290" marB="34290"/>
                </a:tc>
                <a:extLst>
                  <a:ext uri="{0D108BD9-81ED-4DB2-BD59-A6C34878D82A}">
                    <a16:rowId xmlns:a16="http://schemas.microsoft.com/office/drawing/2014/main" val="10001"/>
                  </a:ext>
                </a:extLst>
              </a:tr>
              <a:tr h="473381">
                <a:tc>
                  <a:txBody>
                    <a:bodyPr/>
                    <a:lstStyle/>
                    <a:p>
                      <a:r>
                        <a:rPr lang="en-US" sz="2100" u="sng" baseline="0" dirty="0">
                          <a:solidFill>
                            <a:srgbClr val="000000"/>
                          </a:solidFill>
                          <a:latin typeface="Arial" panose="020B0604020202020204" pitchFamily="34" charset="0"/>
                          <a:cs typeface="Arial" panose="020B0604020202020204" pitchFamily="34" charset="0"/>
                        </a:rPr>
                        <a:t>      2</a:t>
                      </a:r>
                      <a:r>
                        <a:rPr lang="en-US" sz="2100" u="sng" dirty="0">
                          <a:solidFill>
                            <a:srgbClr val="000000"/>
                          </a:solidFill>
                          <a:latin typeface="Arial" panose="020B0604020202020204" pitchFamily="34" charset="0"/>
                          <a:cs typeface="Arial" panose="020B0604020202020204" pitchFamily="34" charset="0"/>
                        </a:rPr>
                        <a:t>,000</a:t>
                      </a:r>
                      <a:r>
                        <a:rPr lang="en-US" sz="2100" dirty="0">
                          <a:solidFill>
                            <a:srgbClr val="000000"/>
                          </a:solidFill>
                          <a:latin typeface="Arial" panose="020B0604020202020204" pitchFamily="34" charset="0"/>
                          <a:cs typeface="Arial" panose="020B0604020202020204" pitchFamily="34" charset="0"/>
                        </a:rPr>
                        <a:t>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2:1 District Match (max with 1 Club)</a:t>
                      </a:r>
                    </a:p>
                  </a:txBody>
                  <a:tcPr marL="68580" marR="68580" marT="34290" marB="34290"/>
                </a:tc>
                <a:extLst>
                  <a:ext uri="{0D108BD9-81ED-4DB2-BD59-A6C34878D82A}">
                    <a16:rowId xmlns:a16="http://schemas.microsoft.com/office/drawing/2014/main" val="10002"/>
                  </a:ext>
                </a:extLst>
              </a:tr>
              <a:tr h="4905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Black" panose="020B0A04020102020204" pitchFamily="34" charset="0"/>
                          <a:cs typeface="Arial" panose="020B0604020202020204" pitchFamily="34" charset="0"/>
                        </a:rPr>
                        <a:t>$ 5,000</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Total Project</a:t>
                      </a:r>
                    </a:p>
                  </a:txBody>
                  <a:tcPr marL="68580" marR="68580" marT="34290" marB="34290"/>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7359AE48-B9A9-4BDC-83E0-A8D0AA4B80CD}"/>
              </a:ext>
            </a:extLst>
          </p:cNvPr>
          <p:cNvSpPr txBox="1"/>
          <p:nvPr/>
        </p:nvSpPr>
        <p:spPr>
          <a:xfrm>
            <a:off x="304800" y="414754"/>
            <a:ext cx="354616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Single Club Formula </a:t>
            </a:r>
          </a:p>
        </p:txBody>
      </p:sp>
      <p:pic>
        <p:nvPicPr>
          <p:cNvPr id="8" name="Picture 6">
            <a:extLst>
              <a:ext uri="{FF2B5EF4-FFF2-40B4-BE49-F238E27FC236}">
                <a16:creationId xmlns:a16="http://schemas.microsoft.com/office/drawing/2014/main" id="{B5645A58-2D30-4C5E-9BB1-45D50AF8E413}"/>
              </a:ext>
            </a:extLst>
          </p:cNvPr>
          <p:cNvPicPr>
            <a:picLocks noChangeAspect="1"/>
          </p:cNvPicPr>
          <p:nvPr/>
        </p:nvPicPr>
        <p:blipFill rotWithShape="1">
          <a:blip r:embed="rId3">
            <a:extLst>
              <a:ext uri="{28A0092B-C50C-407E-A947-70E740481C1C}">
                <a14:useLocalDpi xmlns:a14="http://schemas.microsoft.com/office/drawing/2010/main" val="0"/>
              </a:ext>
            </a:extLst>
          </a:blip>
          <a:srcRect t="24777"/>
          <a:stretch/>
        </p:blipFill>
        <p:spPr bwMode="auto">
          <a:xfrm>
            <a:off x="6383613" y="256122"/>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8B3B9432-3050-469C-9128-7A4990C6B275}"/>
              </a:ext>
            </a:extLst>
          </p:cNvPr>
          <p:cNvPicPr>
            <a:picLocks noChangeAspect="1"/>
          </p:cNvPicPr>
          <p:nvPr/>
        </p:nvPicPr>
        <p:blipFill rotWithShape="1">
          <a:blip r:embed="rId4">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4201EC62-F7EC-4E62-8F3C-3F486EB29AC2}"/>
              </a:ext>
            </a:extLst>
          </p:cNvPr>
          <p:cNvPicPr>
            <a:picLocks noChangeAspect="1"/>
          </p:cNvPicPr>
          <p:nvPr/>
        </p:nvPicPr>
        <p:blipFill rotWithShape="1">
          <a:blip r:embed="rId3">
            <a:extLst>
              <a:ext uri="{28A0092B-C50C-407E-A947-70E740481C1C}">
                <a14:useLocalDpi xmlns:a14="http://schemas.microsoft.com/office/drawing/2010/main" val="0"/>
              </a:ext>
            </a:extLst>
          </a:blip>
          <a:srcRect t="24777"/>
          <a:stretch/>
        </p:blipFill>
        <p:spPr bwMode="auto">
          <a:xfrm>
            <a:off x="785006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48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47825" y="1907870"/>
          <a:ext cx="6229350" cy="3330881"/>
        </p:xfrm>
        <a:graphic>
          <a:graphicData uri="http://schemas.openxmlformats.org/drawingml/2006/table">
            <a:tbl>
              <a:tblPr lastRow="1" bandRow="1">
                <a:tableStyleId>{5C22544A-7EE6-4342-B048-85BDC9FD1C3A}</a:tableStyleId>
              </a:tblPr>
              <a:tblGrid>
                <a:gridCol w="1714500">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473381">
                <a:tc>
                  <a:txBody>
                    <a:bodyPr/>
                    <a:lstStyle/>
                    <a:p>
                      <a:r>
                        <a:rPr lang="en-US" sz="2100" dirty="0">
                          <a:solidFill>
                            <a:srgbClr val="000000"/>
                          </a:solidFill>
                          <a:latin typeface="Arial" panose="020B0604020202020204" pitchFamily="34" charset="0"/>
                          <a:cs typeface="Arial" panose="020B0604020202020204" pitchFamily="34" charset="0"/>
                        </a:rPr>
                        <a:t>$    2,000</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Outright District Grant</a:t>
                      </a:r>
                    </a:p>
                  </a:txBody>
                  <a:tcPr marL="68580" marR="68580" marT="34290" marB="34290"/>
                </a:tc>
                <a:extLst>
                  <a:ext uri="{0D108BD9-81ED-4DB2-BD59-A6C34878D82A}">
                    <a16:rowId xmlns:a16="http://schemas.microsoft.com/office/drawing/2014/main" val="10000"/>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1,000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Club A Contribution</a:t>
                      </a:r>
                    </a:p>
                  </a:txBody>
                  <a:tcPr marL="68580" marR="68580" marT="34290" marB="34290"/>
                </a:tc>
                <a:extLst>
                  <a:ext uri="{0D108BD9-81ED-4DB2-BD59-A6C34878D82A}">
                    <a16:rowId xmlns:a16="http://schemas.microsoft.com/office/drawing/2014/main" val="10001"/>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1,500</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dirty="0">
                          <a:solidFill>
                            <a:srgbClr val="000000"/>
                          </a:solidFill>
                          <a:latin typeface="Arial" panose="020B0604020202020204" pitchFamily="34" charset="0"/>
                          <a:cs typeface="Arial" panose="020B0604020202020204" pitchFamily="34" charset="0"/>
                        </a:rPr>
                        <a:t>Club B Contribution</a:t>
                      </a:r>
                    </a:p>
                  </a:txBody>
                  <a:tcPr marL="68580" marR="68580" marT="34290" marB="34290"/>
                </a:tc>
                <a:extLst>
                  <a:ext uri="{0D108BD9-81ED-4DB2-BD59-A6C34878D82A}">
                    <a16:rowId xmlns:a16="http://schemas.microsoft.com/office/drawing/2014/main" val="10002"/>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500</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Club C Contribution</a:t>
                      </a:r>
                    </a:p>
                  </a:txBody>
                  <a:tcPr marL="68580" marR="68580" marT="34290" marB="34290"/>
                </a:tc>
                <a:extLst>
                  <a:ext uri="{0D108BD9-81ED-4DB2-BD59-A6C34878D82A}">
                    <a16:rowId xmlns:a16="http://schemas.microsoft.com/office/drawing/2014/main" val="10003"/>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1,000</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Club D Contribution</a:t>
                      </a:r>
                    </a:p>
                  </a:txBody>
                  <a:tcPr marL="68580" marR="68580" marT="34290" marB="34290"/>
                </a:tc>
                <a:extLst>
                  <a:ext uri="{0D108BD9-81ED-4DB2-BD59-A6C34878D82A}">
                    <a16:rowId xmlns:a16="http://schemas.microsoft.com/office/drawing/2014/main" val="10006"/>
                  </a:ext>
                </a:extLst>
              </a:tr>
              <a:tr h="473381">
                <a:tc>
                  <a:txBody>
                    <a:bodyPr/>
                    <a:lstStyle/>
                    <a:p>
                      <a:r>
                        <a:rPr lang="en-US" sz="2100" u="sng" baseline="0" dirty="0">
                          <a:solidFill>
                            <a:srgbClr val="000000"/>
                          </a:solidFill>
                          <a:latin typeface="Arial" panose="020B0604020202020204" pitchFamily="34" charset="0"/>
                          <a:cs typeface="Arial" panose="020B0604020202020204" pitchFamily="34" charset="0"/>
                        </a:rPr>
                        <a:t>      8</a:t>
                      </a:r>
                      <a:r>
                        <a:rPr lang="en-US" sz="2100" u="sng" dirty="0">
                          <a:solidFill>
                            <a:srgbClr val="000000"/>
                          </a:solidFill>
                          <a:latin typeface="Arial" panose="020B0604020202020204" pitchFamily="34" charset="0"/>
                          <a:cs typeface="Arial" panose="020B0604020202020204" pitchFamily="34" charset="0"/>
                        </a:rPr>
                        <a:t>,000</a:t>
                      </a:r>
                      <a:r>
                        <a:rPr lang="en-US" sz="2100" dirty="0">
                          <a:solidFill>
                            <a:srgbClr val="000000"/>
                          </a:solidFill>
                          <a:latin typeface="Arial" panose="020B0604020202020204" pitchFamily="34" charset="0"/>
                          <a:cs typeface="Arial" panose="020B0604020202020204" pitchFamily="34" charset="0"/>
                        </a:rPr>
                        <a:t>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2:1 District Match (max with 4 Clubs)</a:t>
                      </a:r>
                    </a:p>
                  </a:txBody>
                  <a:tcPr marL="68580" marR="68580" marT="34290" marB="34290"/>
                </a:tc>
                <a:extLst>
                  <a:ext uri="{0D108BD9-81ED-4DB2-BD59-A6C34878D82A}">
                    <a16:rowId xmlns:a16="http://schemas.microsoft.com/office/drawing/2014/main" val="10004"/>
                  </a:ext>
                </a:extLst>
              </a:tr>
              <a:tr h="4905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Black" panose="020B0A04020102020204" pitchFamily="34" charset="0"/>
                          <a:cs typeface="Arial" panose="020B0604020202020204" pitchFamily="34" charset="0"/>
                        </a:rPr>
                        <a:t>$ 14,000</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Total Project</a:t>
                      </a:r>
                    </a:p>
                  </a:txBody>
                  <a:tcPr marL="68580" marR="68580" marT="34290" marB="34290"/>
                </a:tc>
                <a:extLst>
                  <a:ext uri="{0D108BD9-81ED-4DB2-BD59-A6C34878D82A}">
                    <a16:rowId xmlns:a16="http://schemas.microsoft.com/office/drawing/2014/main" val="10005"/>
                  </a:ext>
                </a:extLst>
              </a:tr>
            </a:tbl>
          </a:graphicData>
        </a:graphic>
      </p:graphicFrame>
      <p:sp>
        <p:nvSpPr>
          <p:cNvPr id="7" name="Content Placeholder 2"/>
          <p:cNvSpPr>
            <a:spLocks noGrp="1"/>
          </p:cNvSpPr>
          <p:nvPr>
            <p:ph idx="1"/>
          </p:nvPr>
        </p:nvSpPr>
        <p:spPr bwMode="auto">
          <a:xfrm rot="10800000" flipV="1">
            <a:off x="762000" y="5429251"/>
            <a:ext cx="7239000" cy="717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60722" indent="0" algn="ctr">
              <a:buNone/>
            </a:pPr>
            <a:r>
              <a:rPr lang="en-US" altLang="en-US" sz="1800" b="1" i="1" dirty="0">
                <a:solidFill>
                  <a:schemeClr val="accent6"/>
                </a:solidFill>
                <a:latin typeface="Georgia" panose="02040502050405020303" pitchFamily="18" charset="0"/>
                <a:cs typeface="Arial" panose="020B0604020202020204" pitchFamily="34" charset="0"/>
              </a:rPr>
              <a:t>NOTE:  Minimum club $500,  </a:t>
            </a:r>
          </a:p>
          <a:p>
            <a:pPr marL="60722" indent="0" algn="ctr">
              <a:buNone/>
            </a:pPr>
            <a:r>
              <a:rPr lang="en-US" altLang="en-US" sz="1800" b="1" i="1" dirty="0">
                <a:solidFill>
                  <a:schemeClr val="accent6"/>
                </a:solidFill>
                <a:latin typeface="Georgia" panose="02040502050405020303" pitchFamily="18" charset="0"/>
                <a:cs typeface="Arial" panose="020B0604020202020204" pitchFamily="34" charset="0"/>
              </a:rPr>
              <a:t>Maximum District contribution $10,000</a:t>
            </a:r>
          </a:p>
        </p:txBody>
      </p:sp>
      <p:sp>
        <p:nvSpPr>
          <p:cNvPr id="6" name="TextBox 5">
            <a:extLst>
              <a:ext uri="{FF2B5EF4-FFF2-40B4-BE49-F238E27FC236}">
                <a16:creationId xmlns:a16="http://schemas.microsoft.com/office/drawing/2014/main" id="{D92A5B71-C6A9-49DD-9930-50576B2FD67E}"/>
              </a:ext>
            </a:extLst>
          </p:cNvPr>
          <p:cNvSpPr txBox="1"/>
          <p:nvPr/>
        </p:nvSpPr>
        <p:spPr>
          <a:xfrm>
            <a:off x="304800" y="414754"/>
            <a:ext cx="3807453"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Multiple Club Formula </a:t>
            </a:r>
          </a:p>
        </p:txBody>
      </p:sp>
      <p:pic>
        <p:nvPicPr>
          <p:cNvPr id="8" name="Picture 5">
            <a:extLst>
              <a:ext uri="{FF2B5EF4-FFF2-40B4-BE49-F238E27FC236}">
                <a16:creationId xmlns:a16="http://schemas.microsoft.com/office/drawing/2014/main" id="{B494F835-DE88-4C5C-B56F-0AB5F529B05D}"/>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E74FEBB7-2B9F-4200-B1B5-8E96B99B8703}"/>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785006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31C22421-A489-4EAA-BF43-288D3A82FC85}"/>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347682" y="249941"/>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62" y="1757362"/>
            <a:ext cx="4929188" cy="300038"/>
          </a:xfrm>
        </p:spPr>
        <p:txBody>
          <a:bodyPr>
            <a:noAutofit/>
          </a:bodyPr>
          <a:lstStyle/>
          <a:p>
            <a:pPr>
              <a:defRPr/>
            </a:pPr>
            <a:r>
              <a:rPr lang="en-US" sz="2250" b="1" dirty="0"/>
              <a:t>Ready to Get Started?</a:t>
            </a:r>
            <a:endParaRPr lang="en-US" b="1" dirty="0">
              <a:solidFill>
                <a:schemeClr val="accent3">
                  <a:lumMod val="75000"/>
                </a:schemeClr>
              </a:solidFill>
            </a:endParaRPr>
          </a:p>
        </p:txBody>
      </p:sp>
      <p:sp>
        <p:nvSpPr>
          <p:cNvPr id="3" name="Content Placeholder 2"/>
          <p:cNvSpPr>
            <a:spLocks noGrp="1"/>
          </p:cNvSpPr>
          <p:nvPr>
            <p:ph idx="1"/>
          </p:nvPr>
        </p:nvSpPr>
        <p:spPr>
          <a:xfrm>
            <a:off x="421878" y="1600200"/>
            <a:ext cx="8300244" cy="4342462"/>
          </a:xfrm>
        </p:spPr>
        <p:txBody>
          <a:bodyPr vert="horz" anchor="t">
            <a:noAutofit/>
          </a:bodyPr>
          <a:lstStyle/>
          <a:p>
            <a:pPr marL="263283" indent="-216992">
              <a:spcBef>
                <a:spcPts val="0"/>
              </a:spcBef>
              <a:buFont typeface="+mj-lt"/>
              <a:buAutoNum type="arabicPeriod"/>
              <a:defRPr/>
            </a:pPr>
            <a:r>
              <a:rPr lang="en-US" sz="1600" b="1" dirty="0">
                <a:solidFill>
                  <a:schemeClr val="accent6"/>
                </a:solidFill>
                <a:latin typeface="Arial" panose="020B0604020202020204" pitchFamily="34" charset="0"/>
                <a:cs typeface="Arial" panose="020B0604020202020204" pitchFamily="34" charset="0"/>
              </a:rPr>
              <a:t>Contact District Grants Chair</a:t>
            </a:r>
            <a:r>
              <a:rPr lang="en-US" sz="1600" b="1" dirty="0">
                <a:solidFill>
                  <a:srgbClr val="000000"/>
                </a:solidFill>
                <a:latin typeface="Arial" panose="020B0604020202020204" pitchFamily="34" charset="0"/>
                <a:cs typeface="Arial" panose="020B0604020202020204" pitchFamily="34" charset="0"/>
              </a:rPr>
              <a:t> </a:t>
            </a:r>
            <a:br>
              <a:rPr lang="en-US" sz="1600" b="1" dirty="0">
                <a:solidFill>
                  <a:srgbClr val="000000"/>
                </a:solidFill>
                <a:latin typeface="Arial" panose="020B0604020202020204" pitchFamily="34" charset="0"/>
                <a:cs typeface="Arial" panose="020B0604020202020204" pitchFamily="34" charset="0"/>
              </a:rPr>
            </a:br>
            <a:r>
              <a:rPr lang="en-US" sz="1600" b="1" dirty="0">
                <a:solidFill>
                  <a:srgbClr val="000000"/>
                </a:solidFill>
                <a:latin typeface="Arial" panose="020B0604020202020204" pitchFamily="34" charset="0"/>
                <a:cs typeface="Arial" panose="020B0604020202020204" pitchFamily="34" charset="0"/>
              </a:rPr>
              <a:t>Kris Dirks</a:t>
            </a:r>
            <a:br>
              <a:rPr lang="en-US" sz="1600" dirty="0">
                <a:solidFill>
                  <a:srgbClr val="000000"/>
                </a:solidFill>
                <a:latin typeface="Arial" panose="020B0604020202020204" pitchFamily="34" charset="0"/>
                <a:cs typeface="Arial" panose="020B0604020202020204" pitchFamily="34" charset="0"/>
              </a:rPr>
            </a:br>
            <a:r>
              <a:rPr lang="en-US" sz="1600" u="sng" dirty="0">
                <a:solidFill>
                  <a:srgbClr val="000000"/>
                </a:solidFill>
                <a:latin typeface="Arial" panose="020B0604020202020204" pitchFamily="34" charset="0"/>
                <a:cs typeface="Arial" panose="020B0604020202020204" pitchFamily="34" charset="0"/>
              </a:rPr>
              <a:t>wkdirks2</a:t>
            </a:r>
            <a:r>
              <a:rPr lang="en-US" sz="1600" u="sng"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@gmail.com</a:t>
            </a:r>
            <a:r>
              <a:rPr lang="en-US" sz="1600" u="sng" dirty="0">
                <a:solidFill>
                  <a:srgbClr val="000000"/>
                </a:solidFill>
                <a:latin typeface="Arial" panose="020B0604020202020204" pitchFamily="34" charset="0"/>
                <a:cs typeface="Arial" panose="020B0604020202020204" pitchFamily="34" charset="0"/>
              </a:rPr>
              <a:t>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763-443-9935 	</a:t>
            </a:r>
          </a:p>
          <a:p>
            <a:pPr marL="46292" indent="0">
              <a:spcBef>
                <a:spcPts val="0"/>
              </a:spcBef>
              <a:buNone/>
              <a:defRPr/>
            </a:pPr>
            <a:endParaRPr lang="en-US" sz="1600" dirty="0">
              <a:solidFill>
                <a:srgbClr val="000000"/>
              </a:solidFill>
              <a:latin typeface="Arial" panose="020B0604020202020204" pitchFamily="34" charset="0"/>
              <a:cs typeface="Arial" panose="020B0604020202020204" pitchFamily="34" charset="0"/>
            </a:endParaRPr>
          </a:p>
          <a:p>
            <a:pPr marL="46292" indent="0">
              <a:spcBef>
                <a:spcPts val="0"/>
              </a:spcBef>
              <a:buNone/>
              <a:defRPr/>
            </a:pPr>
            <a:r>
              <a:rPr lang="en-US" altLang="en-US" sz="1600" b="1" dirty="0">
                <a:solidFill>
                  <a:srgbClr val="01B4E7"/>
                </a:solidFill>
                <a:latin typeface="Arial" panose="020B0604020202020204" pitchFamily="34" charset="0"/>
                <a:cs typeface="Arial" panose="020B0604020202020204" pitchFamily="34" charset="0"/>
              </a:rPr>
              <a:t>2.  Chair will assign you a mentor, But!!!!!</a:t>
            </a:r>
            <a:endParaRPr lang="en-US" altLang="en-US" sz="1600" dirty="0">
              <a:solidFill>
                <a:srgbClr val="000000"/>
              </a:solidFill>
              <a:latin typeface="Arial" panose="020B0604020202020204" pitchFamily="34" charset="0"/>
              <a:cs typeface="Arial" panose="020B0604020202020204" pitchFamily="34" charset="0"/>
            </a:endParaRPr>
          </a:p>
          <a:p>
            <a:pPr marL="45542" indent="0">
              <a:spcBef>
                <a:spcPts val="0"/>
              </a:spcBef>
              <a:buNone/>
            </a:pPr>
            <a:r>
              <a:rPr lang="en-US" sz="1600" b="1" i="1" dirty="0">
                <a:solidFill>
                  <a:srgbClr val="FF3300"/>
                </a:solidFill>
                <a:latin typeface="Arial" panose="020B0604020202020204" pitchFamily="34" charset="0"/>
                <a:cs typeface="Arial" panose="020B0604020202020204" pitchFamily="34" charset="0"/>
              </a:rPr>
              <a:t>    READ ENTIRE APPLICATION AND REQUEST A MENTOR FOR COACHING    	BEFORE DRAFTING YOUR GRANT!</a:t>
            </a:r>
          </a:p>
          <a:p>
            <a:pPr marL="45542" indent="0">
              <a:spcBef>
                <a:spcPts val="0"/>
              </a:spcBef>
              <a:buNone/>
            </a:pPr>
            <a:endParaRPr lang="en-US" sz="1600" i="1" dirty="0">
              <a:solidFill>
                <a:srgbClr val="FF3300"/>
              </a:solidFill>
              <a:latin typeface="Arial" panose="020B0604020202020204" pitchFamily="34" charset="0"/>
              <a:cs typeface="Arial" panose="020B0604020202020204" pitchFamily="34" charset="0"/>
            </a:endParaRPr>
          </a:p>
          <a:p>
            <a:pPr marL="238423" lvl="0">
              <a:spcBef>
                <a:spcPts val="0"/>
              </a:spcBef>
              <a:buFont typeface="Arial" panose="020B0604020202020204" pitchFamily="34" charset="0"/>
              <a:buAutoNum type="arabicPeriod" startAt="3"/>
            </a:pPr>
            <a:r>
              <a:rPr lang="en-US" altLang="en-US" sz="1600" dirty="0">
                <a:solidFill>
                  <a:srgbClr val="000000"/>
                </a:solidFill>
                <a:latin typeface="Arial" panose="020B0604020202020204" pitchFamily="34" charset="0"/>
                <a:cs typeface="Arial" panose="020B0604020202020204" pitchFamily="34" charset="0"/>
              </a:rPr>
              <a:t>Each Club may be the primary sponsor for </a:t>
            </a:r>
            <a:r>
              <a:rPr lang="en-US" altLang="en-US" sz="1600" dirty="0">
                <a:solidFill>
                  <a:srgbClr val="CA1E2A"/>
                </a:solidFill>
                <a:latin typeface="Arial" panose="020B0604020202020204" pitchFamily="34" charset="0"/>
                <a:cs typeface="Arial" panose="020B0604020202020204" pitchFamily="34" charset="0"/>
              </a:rPr>
              <a:t>(1) one grant</a:t>
            </a:r>
            <a:r>
              <a:rPr lang="en-US" altLang="en-US" sz="1600" dirty="0">
                <a:solidFill>
                  <a:srgbClr val="01B4E7"/>
                </a:solidFill>
                <a:latin typeface="Arial" panose="020B0604020202020204" pitchFamily="34" charset="0"/>
                <a:cs typeface="Arial" panose="020B0604020202020204" pitchFamily="34" charset="0"/>
              </a:rPr>
              <a:t>: </a:t>
            </a:r>
          </a:p>
          <a:p>
            <a:pPr marL="0" lvl="0" indent="0">
              <a:spcBef>
                <a:spcPts val="0"/>
              </a:spcBef>
              <a:buNone/>
            </a:pPr>
            <a:r>
              <a:rPr lang="en-US" altLang="en-US" sz="1600" dirty="0">
                <a:solidFill>
                  <a:srgbClr val="01B4E7"/>
                </a:solidFill>
                <a:latin typeface="Arial" panose="020B0604020202020204" pitchFamily="34" charset="0"/>
                <a:cs typeface="Arial" panose="020B0604020202020204" pitchFamily="34" charset="0"/>
              </a:rPr>
              <a:t>      Local </a:t>
            </a:r>
            <a:r>
              <a:rPr lang="en-US" altLang="en-US" sz="1600" dirty="0">
                <a:solidFill>
                  <a:srgbClr val="000000"/>
                </a:solidFill>
                <a:latin typeface="Arial" panose="020B0604020202020204" pitchFamily="34" charset="0"/>
                <a:cs typeface="Arial" panose="020B0604020202020204" pitchFamily="34" charset="0"/>
              </a:rPr>
              <a:t>OR</a:t>
            </a:r>
            <a:r>
              <a:rPr lang="en-US" altLang="en-US" sz="1600" dirty="0">
                <a:latin typeface="Arial" panose="020B0604020202020204" pitchFamily="34" charset="0"/>
                <a:cs typeface="Arial" panose="020B0604020202020204" pitchFamily="34" charset="0"/>
              </a:rPr>
              <a:t> </a:t>
            </a:r>
            <a:r>
              <a:rPr lang="en-US" altLang="en-US" sz="1600" dirty="0">
                <a:solidFill>
                  <a:srgbClr val="01B4E7"/>
                </a:solidFill>
                <a:latin typeface="Arial" panose="020B0604020202020204" pitchFamily="34" charset="0"/>
                <a:cs typeface="Arial" panose="020B0604020202020204" pitchFamily="34" charset="0"/>
              </a:rPr>
              <a:t>Small International </a:t>
            </a:r>
            <a:r>
              <a:rPr lang="en-US" altLang="en-US" sz="1600" dirty="0">
                <a:solidFill>
                  <a:srgbClr val="000000"/>
                </a:solidFill>
                <a:latin typeface="Arial" panose="020B0604020202020204" pitchFamily="34" charset="0"/>
                <a:cs typeface="Arial" panose="020B0604020202020204" pitchFamily="34" charset="0"/>
              </a:rPr>
              <a:t>through</a:t>
            </a:r>
            <a:r>
              <a:rPr lang="en-US" altLang="en-US" sz="1600" dirty="0">
                <a:latin typeface="Arial" panose="020B0604020202020204" pitchFamily="34" charset="0"/>
                <a:cs typeface="Arial" panose="020B0604020202020204" pitchFamily="34" charset="0"/>
              </a:rPr>
              <a:t> </a:t>
            </a:r>
            <a:r>
              <a:rPr lang="en-US" altLang="en-US" sz="1600" dirty="0">
                <a:solidFill>
                  <a:srgbClr val="FF7600">
                    <a:lumMod val="75000"/>
                  </a:srgbClr>
                </a:solidFill>
                <a:latin typeface="Arial" panose="020B0604020202020204" pitchFamily="34" charset="0"/>
                <a:cs typeface="Arial" panose="020B0604020202020204" pitchFamily="34" charset="0"/>
              </a:rPr>
              <a:t>November 2024</a:t>
            </a:r>
          </a:p>
          <a:p>
            <a:pPr marL="0" lvl="0" indent="0">
              <a:spcBef>
                <a:spcPts val="0"/>
              </a:spcBef>
              <a:buNone/>
            </a:pPr>
            <a:endParaRPr lang="en-US" altLang="en-US" sz="1600" dirty="0">
              <a:solidFill>
                <a:srgbClr val="000000"/>
              </a:solidFill>
              <a:latin typeface="Arial" panose="020B0604020202020204" pitchFamily="34" charset="0"/>
              <a:cs typeface="Arial" panose="020B0604020202020204" pitchFamily="34" charset="0"/>
            </a:endParaRPr>
          </a:p>
          <a:p>
            <a:pPr lvl="0">
              <a:spcBef>
                <a:spcPts val="0"/>
              </a:spcBef>
              <a:buFont typeface="Arial" panose="020B0604020202020204" pitchFamily="34" charset="0"/>
              <a:buAutoNum type="arabicPeriod" startAt="4"/>
            </a:pPr>
            <a:r>
              <a:rPr lang="en-US" altLang="en-US" sz="1600" dirty="0">
                <a:solidFill>
                  <a:srgbClr val="C00000"/>
                </a:solidFill>
                <a:latin typeface="Arial" panose="020B0604020202020204" pitchFamily="34" charset="0"/>
                <a:cs typeface="Arial" panose="020B0604020202020204" pitchFamily="34" charset="0"/>
              </a:rPr>
              <a:t>NEW</a:t>
            </a:r>
            <a:r>
              <a:rPr lang="en-US" altLang="en-US" sz="1600" dirty="0">
                <a:solidFill>
                  <a:srgbClr val="000000"/>
                </a:solidFill>
                <a:latin typeface="Arial" panose="020B0604020202020204" pitchFamily="34" charset="0"/>
                <a:cs typeface="Arial" panose="020B0604020202020204" pitchFamily="34" charset="0"/>
              </a:rPr>
              <a:t> Rotary project; not part of an operational budget</a:t>
            </a:r>
          </a:p>
          <a:p>
            <a:pPr lvl="0">
              <a:spcBef>
                <a:spcPts val="0"/>
              </a:spcBef>
              <a:buFont typeface="Arial" panose="020B0604020202020204" pitchFamily="34" charset="0"/>
              <a:buAutoNum type="arabicPeriod" startAt="4"/>
            </a:pPr>
            <a:endParaRPr lang="en-US" altLang="en-US" sz="1600" dirty="0">
              <a:solidFill>
                <a:srgbClr val="000000"/>
              </a:solidFill>
              <a:latin typeface="Arial" panose="020B0604020202020204" pitchFamily="34" charset="0"/>
              <a:cs typeface="Arial" panose="020B0604020202020204" pitchFamily="34" charset="0"/>
            </a:endParaRPr>
          </a:p>
          <a:p>
            <a:pPr lvl="0">
              <a:spcBef>
                <a:spcPts val="0"/>
              </a:spcBef>
              <a:buFont typeface="Arial" panose="020B0604020202020204" pitchFamily="34" charset="0"/>
              <a:buAutoNum type="arabicPeriod" startAt="4"/>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Complete application with budget, pro-forma receipts, non-profit partner MOU, and</a:t>
            </a:r>
          </a:p>
          <a:p>
            <a:pPr marL="0" marR="0" lvl="0" indent="0" algn="l" defTabSz="4572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President Signatures</a:t>
            </a:r>
          </a:p>
          <a:p>
            <a:pPr marL="0" lvl="0" indent="0">
              <a:spcBef>
                <a:spcPts val="0"/>
              </a:spcBef>
              <a:buNone/>
            </a:pPr>
            <a:endParaRPr lang="en-US" altLang="en-US" sz="1600" dirty="0">
              <a:solidFill>
                <a:srgbClr val="000000"/>
              </a:solidFill>
              <a:latin typeface="Arial" panose="020B0604020202020204" pitchFamily="34" charset="0"/>
              <a:cs typeface="Arial" panose="020B0604020202020204" pitchFamily="34" charset="0"/>
            </a:endParaRPr>
          </a:p>
          <a:p>
            <a:pPr lvl="0">
              <a:spcBef>
                <a:spcPts val="0"/>
              </a:spcBef>
              <a:buFont typeface="Arial" panose="020B0604020202020204" pitchFamily="34" charset="0"/>
              <a:buAutoNum type="arabicPeriod" startAt="4"/>
            </a:pPr>
            <a:endParaRPr lang="en-US" sz="1600" dirty="0">
              <a:solidFill>
                <a:srgbClr val="000000"/>
              </a:solidFill>
              <a:latin typeface="Arial" panose="020B0604020202020204" pitchFamily="34" charset="0"/>
              <a:cs typeface="Arial" panose="020B0604020202020204" pitchFamily="34" charset="0"/>
            </a:endParaRPr>
          </a:p>
          <a:p>
            <a:pPr marL="46292" indent="0">
              <a:buNone/>
              <a:defRPr/>
            </a:pPr>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D99287-5236-4ADA-9921-B146CC3E309D}"/>
              </a:ext>
            </a:extLst>
          </p:cNvPr>
          <p:cNvSpPr txBox="1"/>
          <p:nvPr/>
        </p:nvSpPr>
        <p:spPr>
          <a:xfrm>
            <a:off x="304800" y="414754"/>
            <a:ext cx="1885453"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The Steps </a:t>
            </a:r>
          </a:p>
        </p:txBody>
      </p:sp>
      <p:pic>
        <p:nvPicPr>
          <p:cNvPr id="4" name="Picture 3">
            <a:extLst>
              <a:ext uri="{FF2B5EF4-FFF2-40B4-BE49-F238E27FC236}">
                <a16:creationId xmlns:a16="http://schemas.microsoft.com/office/drawing/2014/main" id="{00F3FB6B-9A86-4E8C-BDF1-5749EFEA6031}"/>
              </a:ext>
            </a:extLst>
          </p:cNvPr>
          <p:cNvPicPr>
            <a:picLocks noChangeAspect="1"/>
          </p:cNvPicPr>
          <p:nvPr/>
        </p:nvPicPr>
        <p:blipFill>
          <a:blip r:embed="rId4"/>
          <a:stretch>
            <a:fillRect/>
          </a:stretch>
        </p:blipFill>
        <p:spPr>
          <a:xfrm>
            <a:off x="7807967" y="249901"/>
            <a:ext cx="1304657" cy="914479"/>
          </a:xfrm>
          <a:prstGeom prst="rect">
            <a:avLst/>
          </a:prstGeom>
        </p:spPr>
      </p:pic>
      <p:pic>
        <p:nvPicPr>
          <p:cNvPr id="8" name="Picture 6">
            <a:extLst>
              <a:ext uri="{FF2B5EF4-FFF2-40B4-BE49-F238E27FC236}">
                <a16:creationId xmlns:a16="http://schemas.microsoft.com/office/drawing/2014/main" id="{29D19687-5485-465B-BE9A-B31993678A4C}"/>
              </a:ext>
            </a:extLst>
          </p:cNvPr>
          <p:cNvPicPr>
            <a:picLocks noChangeAspect="1"/>
          </p:cNvPicPr>
          <p:nvPr/>
        </p:nvPicPr>
        <p:blipFill rotWithShape="1">
          <a:blip r:embed="rId5">
            <a:extLst>
              <a:ext uri="{28A0092B-C50C-407E-A947-70E740481C1C}">
                <a14:useLocalDpi xmlns:a14="http://schemas.microsoft.com/office/drawing/2010/main" val="0"/>
              </a:ext>
            </a:extLst>
          </a:blip>
          <a:srcRect t="24777"/>
          <a:stretch/>
        </p:blipFill>
        <p:spPr bwMode="auto">
          <a:xfrm>
            <a:off x="6748976" y="249940"/>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person&#10;&#10;Description automatically generated">
            <a:extLst>
              <a:ext uri="{FF2B5EF4-FFF2-40B4-BE49-F238E27FC236}">
                <a16:creationId xmlns:a16="http://schemas.microsoft.com/office/drawing/2014/main" id="{F22AFDF5-F473-43EA-8791-61CC69E2A7C8}"/>
              </a:ext>
            </a:extLst>
          </p:cNvPr>
          <p:cNvPicPr>
            <a:picLocks noChangeAspect="1"/>
          </p:cNvPicPr>
          <p:nvPr/>
        </p:nvPicPr>
        <p:blipFill>
          <a:blip r:embed="rId6"/>
          <a:stretch>
            <a:fillRect/>
          </a:stretch>
        </p:blipFill>
        <p:spPr>
          <a:xfrm rot="16200000">
            <a:off x="4991100" y="1638300"/>
            <a:ext cx="1600199" cy="1066799"/>
          </a:xfrm>
          <a:prstGeom prst="rect">
            <a:avLst/>
          </a:prstGeom>
        </p:spPr>
      </p:pic>
    </p:spTree>
    <p:extLst>
      <p:ext uri="{BB962C8B-B14F-4D97-AF65-F5344CB8AC3E}">
        <p14:creationId xmlns:p14="http://schemas.microsoft.com/office/powerpoint/2010/main" val="320787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a:t>Housekeeping</a:t>
            </a:r>
          </a:p>
        </p:txBody>
      </p:sp>
      <p:pic>
        <p:nvPicPr>
          <p:cNvPr id="1034" name="Picture 10" descr="Image result for free images of hands raised">
            <a:extLst>
              <a:ext uri="{FF2B5EF4-FFF2-40B4-BE49-F238E27FC236}">
                <a16:creationId xmlns:a16="http://schemas.microsoft.com/office/drawing/2014/main" id="{278BB5DF-0105-45F6-82BB-967825567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40280"/>
            <a:ext cx="237744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otary club of Chicago public toilets">
            <a:extLst>
              <a:ext uri="{FF2B5EF4-FFF2-40B4-BE49-F238E27FC236}">
                <a16:creationId xmlns:a16="http://schemas.microsoft.com/office/drawing/2014/main" id="{7C9F3E49-7B1F-4843-9862-992EA2EC9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273231"/>
            <a:ext cx="3516922"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D08E-8B25-4E55-977C-D94A777F2759}"/>
              </a:ext>
            </a:extLst>
          </p:cNvPr>
          <p:cNvSpPr>
            <a:spLocks noGrp="1"/>
          </p:cNvSpPr>
          <p:nvPr>
            <p:ph type="title"/>
          </p:nvPr>
        </p:nvSpPr>
        <p:spPr>
          <a:xfrm>
            <a:off x="381000" y="457200"/>
            <a:ext cx="8763000" cy="533400"/>
          </a:xfrm>
        </p:spPr>
        <p:txBody>
          <a:bodyPr anchor="ctr">
            <a:normAutofit/>
          </a:bodyPr>
          <a:lstStyle/>
          <a:p>
            <a:r>
              <a:rPr lang="en-US" dirty="0"/>
              <a:t>Sample Memorandum of Understanding (MoU)</a:t>
            </a:r>
          </a:p>
        </p:txBody>
      </p:sp>
      <p:sp>
        <p:nvSpPr>
          <p:cNvPr id="9" name="Content Placeholder 8">
            <a:extLst>
              <a:ext uri="{FF2B5EF4-FFF2-40B4-BE49-F238E27FC236}">
                <a16:creationId xmlns:a16="http://schemas.microsoft.com/office/drawing/2014/main" id="{C9DF882B-987E-4869-96C5-DDBECA3582A6}"/>
              </a:ext>
            </a:extLst>
          </p:cNvPr>
          <p:cNvSpPr>
            <a:spLocks noGrp="1"/>
          </p:cNvSpPr>
          <p:nvPr>
            <p:ph idx="1"/>
          </p:nvPr>
        </p:nvSpPr>
        <p:spPr>
          <a:xfrm>
            <a:off x="457200" y="1219200"/>
            <a:ext cx="8229600" cy="4876800"/>
          </a:xfrm>
        </p:spPr>
        <p:txBody>
          <a:bodyPr/>
          <a:lstStyle/>
          <a:p>
            <a:pPr marL="0" marR="0" indent="0" algn="ctr">
              <a:lnSpc>
                <a:spcPct val="115000"/>
              </a:lnSpc>
              <a:spcBef>
                <a:spcPts val="0"/>
              </a:spcBef>
              <a:spcAft>
                <a:spcPts val="600"/>
              </a:spcAft>
              <a:buNone/>
            </a:pPr>
            <a:r>
              <a:rPr lang="en-US" sz="1800" dirty="0">
                <a:effectLst/>
                <a:highlight>
                  <a:srgbClr val="FFFF00"/>
                </a:highlight>
                <a:latin typeface="Arial" panose="020B0604020202020204" pitchFamily="34" charset="0"/>
                <a:ea typeface="Arial" panose="020B0604020202020204" pitchFamily="34" charset="0"/>
              </a:rPr>
              <a:t>An MOU is an agreement between the Rotary Club and the cooperating grant partner that spells out the roles and responsibilities of the cooperating grant partner / organization.  See the following example:  </a:t>
            </a:r>
            <a:endParaRPr lang="en-US" sz="1800"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sz="1800" dirty="0">
                <a:effectLst/>
                <a:latin typeface="Arial" panose="020B0604020202020204" pitchFamily="34" charset="0"/>
                <a:ea typeface="Arial" panose="020B0604020202020204" pitchFamily="34" charset="0"/>
              </a:rPr>
              <a:t>Non-Profit Partner’s Official Letterhead</a:t>
            </a: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 Today’s Date</a:t>
            </a:r>
          </a:p>
          <a:p>
            <a:pPr marL="0" marR="0" indent="0">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Cooperating Partner XYZ (could be a non-profit, governmental entity, NGO, </a:t>
            </a:r>
            <a:r>
              <a:rPr lang="en-US" sz="1200" dirty="0" err="1">
                <a:effectLst/>
                <a:latin typeface="Arial" panose="020B0604020202020204" pitchFamily="34" charset="0"/>
                <a:ea typeface="Arial" panose="020B0604020202020204" pitchFamily="34" charset="0"/>
              </a:rPr>
              <a:t>etc</a:t>
            </a:r>
            <a:r>
              <a:rPr lang="en-US" sz="1200" dirty="0">
                <a:effectLst/>
                <a:latin typeface="Arial" panose="020B0604020202020204" pitchFamily="34" charset="0"/>
                <a:ea typeface="Arial" panose="020B0604020202020204" pitchFamily="34" charset="0"/>
              </a:rPr>
              <a:t>) is partnering with ABC Rotary Club to install / receive (list all equipment or items purchased through grant relative to this partner - you may have more than one partner per grant, if so then a MOU is needed with each partner that is benefiting in a material way from this grant).</a:t>
            </a:r>
          </a:p>
          <a:p>
            <a:pPr marL="0" marR="0" indent="0">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Cooperating Partner XYZ will grant access to the location, assist with permits and provide  site preparation.  (list all applicable)</a:t>
            </a:r>
          </a:p>
          <a:p>
            <a:pPr marL="0" marR="0" indent="0">
              <a:lnSpc>
                <a:spcPct val="115000"/>
              </a:lnSpc>
              <a:spcBef>
                <a:spcPts val="0"/>
              </a:spcBef>
              <a:spcAft>
                <a:spcPts val="0"/>
              </a:spcAft>
              <a:buNone/>
            </a:pPr>
            <a:endParaRPr lang="en-US" sz="1200" dirty="0">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Cooperating Partner XYZ will be financially responsible for the site preparation, permits, ongoing maintenance, and any liability insurance required. (list all applicable)</a:t>
            </a:r>
          </a:p>
          <a:p>
            <a:pPr marL="0" marR="0" indent="0">
              <a:lnSpc>
                <a:spcPct val="115000"/>
              </a:lnSpc>
              <a:spcBef>
                <a:spcPts val="0"/>
              </a:spcBef>
              <a:spcAft>
                <a:spcPts val="0"/>
              </a:spcAft>
              <a:buNone/>
            </a:pPr>
            <a:endParaRPr lang="en-US" sz="1200" dirty="0">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Cooperating Partner XYZ will be sole owners of the (list items or equipment).  (Rotary cannot own the items / equipment purchased by a District Grant.)</a:t>
            </a: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 											Sincerely,</a:t>
            </a: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  											Executive / Leadership Individual</a:t>
            </a: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											Cooperating Partner XYZ</a:t>
            </a:r>
          </a:p>
          <a:p>
            <a:pPr marL="0" marR="0" indent="0">
              <a:lnSpc>
                <a:spcPct val="115000"/>
              </a:lnSpc>
              <a:spcBef>
                <a:spcPts val="0"/>
              </a:spcBef>
              <a:spcAft>
                <a:spcPts val="0"/>
              </a:spcAft>
              <a:buNone/>
            </a:pPr>
            <a:r>
              <a:rPr lang="en-US" sz="1200" dirty="0">
                <a:effectLst/>
                <a:latin typeface="Arial" panose="020B0604020202020204" pitchFamily="34" charset="0"/>
                <a:ea typeface="Arial" panose="020B0604020202020204" pitchFamily="34" charset="0"/>
              </a:rPr>
              <a:t>											Contact Information</a:t>
            </a:r>
          </a:p>
          <a:p>
            <a:pPr marL="0" indent="0">
              <a:buNone/>
            </a:pPr>
            <a:endParaRPr lang="en-US" dirty="0"/>
          </a:p>
        </p:txBody>
      </p:sp>
    </p:spTree>
    <p:extLst>
      <p:ext uri="{BB962C8B-B14F-4D97-AF65-F5344CB8AC3E}">
        <p14:creationId xmlns:p14="http://schemas.microsoft.com/office/powerpoint/2010/main" val="55664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D08E-8B25-4E55-977C-D94A777F2759}"/>
              </a:ext>
            </a:extLst>
          </p:cNvPr>
          <p:cNvSpPr>
            <a:spLocks noGrp="1"/>
          </p:cNvSpPr>
          <p:nvPr>
            <p:ph type="title"/>
          </p:nvPr>
        </p:nvSpPr>
        <p:spPr>
          <a:xfrm>
            <a:off x="381000" y="457200"/>
            <a:ext cx="8763000" cy="533400"/>
          </a:xfrm>
        </p:spPr>
        <p:txBody>
          <a:bodyPr anchor="ctr">
            <a:normAutofit/>
          </a:bodyPr>
          <a:lstStyle/>
          <a:p>
            <a:r>
              <a:rPr lang="en-US" dirty="0"/>
              <a:t>Sample Proforma Invoice</a:t>
            </a:r>
          </a:p>
        </p:txBody>
      </p:sp>
      <p:pic>
        <p:nvPicPr>
          <p:cNvPr id="4" name="Content Placeholder 3" descr="Graphical user interface, application, table&#10;&#10;Description automatically generated with medium confidence">
            <a:extLst>
              <a:ext uri="{FF2B5EF4-FFF2-40B4-BE49-F238E27FC236}">
                <a16:creationId xmlns:a16="http://schemas.microsoft.com/office/drawing/2014/main" id="{38F275CD-80E3-BD66-3CE6-F11726043478}"/>
              </a:ext>
            </a:extLst>
          </p:cNvPr>
          <p:cNvPicPr>
            <a:picLocks noGrp="1" noChangeAspect="1"/>
          </p:cNvPicPr>
          <p:nvPr>
            <p:ph idx="1"/>
          </p:nvPr>
        </p:nvPicPr>
        <p:blipFill>
          <a:blip r:embed="rId2"/>
          <a:stretch>
            <a:fillRect/>
          </a:stretch>
        </p:blipFill>
        <p:spPr>
          <a:xfrm>
            <a:off x="2590800" y="1039906"/>
            <a:ext cx="4495800" cy="5818094"/>
          </a:xfrm>
        </p:spPr>
      </p:pic>
    </p:spTree>
    <p:extLst>
      <p:ext uri="{BB962C8B-B14F-4D97-AF65-F5344CB8AC3E}">
        <p14:creationId xmlns:p14="http://schemas.microsoft.com/office/powerpoint/2010/main" val="397768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bwMode="auto">
          <a:xfrm>
            <a:off x="304800" y="1406706"/>
            <a:ext cx="8305800" cy="4848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marL="0" lvl="0" indent="0" defTabSz="914400">
              <a:spcBef>
                <a:spcPts val="0"/>
              </a:spcBef>
              <a:buNone/>
            </a:pPr>
            <a:endParaRPr lang="en-US" altLang="en-US" sz="1600" dirty="0">
              <a:solidFill>
                <a:srgbClr val="00246C">
                  <a:lumMod val="60000"/>
                  <a:lumOff val="40000"/>
                </a:srgbClr>
              </a:solidFill>
              <a:latin typeface="Arial" panose="020B0604020202020204" pitchFamily="34" charset="0"/>
              <a:ea typeface="ヒラギノ角ゴ Pro W3" pitchFamily="-84" charset="-128"/>
              <a:cs typeface="Arial" panose="020B0604020202020204" pitchFamily="34" charset="0"/>
            </a:endParaRPr>
          </a:p>
          <a:p>
            <a:pPr marL="0" marR="0" lvl="0" indent="0" algn="l" defTabSz="457200" rtl="0" eaLnBrk="0" fontAlgn="base" latinLnBrk="0" hangingPunct="0">
              <a:lnSpc>
                <a:spcPct val="100000"/>
              </a:lnSpc>
              <a:spcBef>
                <a:spcPts val="0"/>
              </a:spcBef>
              <a:spcAft>
                <a:spcPct val="0"/>
              </a:spcAft>
              <a:buClrTx/>
              <a:buSzTx/>
              <a:buNone/>
              <a:tabLst/>
              <a:defRPr/>
            </a:pPr>
            <a:endParaRPr lang="en-US" altLang="en-US" sz="1600" dirty="0">
              <a:solidFill>
                <a:srgbClr val="000000"/>
              </a:solidFill>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ts val="0"/>
              </a:spcBef>
              <a:spcAft>
                <a:spcPct val="0"/>
              </a:spcAft>
              <a:buClrTx/>
              <a:buSzTx/>
              <a:buNone/>
              <a:tabLst/>
              <a:defRPr/>
            </a:pPr>
            <a:r>
              <a:rPr lang="en-US" altLang="en-US" sz="1600" b="1" dirty="0">
                <a:solidFill>
                  <a:srgbClr val="01B4E7"/>
                </a:solidFill>
                <a:latin typeface="Arial" panose="020B0604020202020204" pitchFamily="34" charset="0"/>
                <a:ea typeface="ヒラギノ角ゴ Pro W3" pitchFamily="-84" charset="-128"/>
                <a:cs typeface="Arial" panose="020B0604020202020204" pitchFamily="34" charset="0"/>
              </a:rPr>
              <a:t>6. Applications and required documentation due on the 15th of the month previous 	</a:t>
            </a:r>
            <a:r>
              <a:rPr lang="en-US" altLang="en-US" sz="1600" dirty="0">
                <a:solidFill>
                  <a:srgbClr val="000000"/>
                </a:solidFill>
                <a:latin typeface="Arial" panose="020B0604020202020204" pitchFamily="34" charset="0"/>
                <a:ea typeface="ヒラギノ角ゴ Pro W3" pitchFamily="-84" charset="-128"/>
                <a:cs typeface="Arial" panose="020B0604020202020204" pitchFamily="34" charset="0"/>
              </a:rPr>
              <a:t>to</a:t>
            </a:r>
            <a:r>
              <a:rPr lang="en-US" altLang="en-US" sz="1600" dirty="0">
                <a:solidFill>
                  <a:srgbClr val="01B4E7"/>
                </a:solidFill>
                <a:latin typeface="Arial" panose="020B0604020202020204" pitchFamily="34" charset="0"/>
                <a:ea typeface="ヒラギノ角ゴ Pro W3" pitchFamily="-84" charset="-128"/>
                <a:cs typeface="Arial" panose="020B0604020202020204" pitchFamily="34" charset="0"/>
              </a:rPr>
              <a:t> </a:t>
            </a:r>
            <a:r>
              <a:rPr lang="en-US" altLang="en-US" sz="1600" dirty="0">
                <a:solidFill>
                  <a:srgbClr val="000000"/>
                </a:solidFill>
                <a:latin typeface="Arial" panose="020B0604020202020204" pitchFamily="34" charset="0"/>
                <a:ea typeface="ヒラギノ角ゴ Pro W3" pitchFamily="-84" charset="-128"/>
                <a:cs typeface="Arial" panose="020B0604020202020204" pitchFamily="34" charset="0"/>
              </a:rPr>
              <a:t>be considered/reviewed during the next District Grants Committee meeting</a:t>
            </a:r>
          </a:p>
          <a:p>
            <a:pPr marL="46292" indent="0">
              <a:buNone/>
              <a:defRPr/>
            </a:pPr>
            <a:endParaRPr lang="en-US" altLang="en-US" sz="1600" dirty="0">
              <a:solidFill>
                <a:srgbClr val="000000"/>
              </a:solidFill>
              <a:latin typeface="Arial" panose="020B0604020202020204" pitchFamily="34" charset="0"/>
              <a:ea typeface="ヒラギノ角ゴ Pro W3" pitchFamily="-84" charset="-128"/>
              <a:cs typeface="Arial" panose="020B0604020202020204" pitchFamily="34" charset="0"/>
            </a:endParaRPr>
          </a:p>
          <a:p>
            <a:pPr marL="0" lvl="0" indent="0" defTabSz="914400">
              <a:spcBef>
                <a:spcPct val="0"/>
              </a:spcBef>
              <a:buNone/>
            </a:pPr>
            <a:r>
              <a:rPr lang="en-US" altLang="en-US" sz="1600" dirty="0">
                <a:solidFill>
                  <a:srgbClr val="000000"/>
                </a:solidFill>
                <a:latin typeface="Arial" panose="020B0604020202020204" pitchFamily="34" charset="0"/>
                <a:ea typeface="ヒラギノ角ゴ Pro W3" pitchFamily="-84" charset="-128"/>
                <a:cs typeface="Arial" panose="020B0604020202020204" pitchFamily="34" charset="0"/>
              </a:rPr>
              <a:t>7. June meeting approval; </a:t>
            </a:r>
            <a:r>
              <a:rPr lang="en-US" altLang="en-US" sz="1600" dirty="0">
                <a:solidFill>
                  <a:srgbClr val="FF0000"/>
                </a:solidFill>
                <a:latin typeface="Arial" panose="020B0604020202020204" pitchFamily="34" charset="0"/>
                <a:ea typeface="ヒラギノ角ゴ Pro W3" pitchFamily="-84" charset="-128"/>
                <a:cs typeface="Arial" panose="020B0604020202020204" pitchFamily="34" charset="0"/>
              </a:rPr>
              <a:t>project may start prior to July 1</a:t>
            </a:r>
          </a:p>
          <a:p>
            <a:pPr marL="270570" lvl="1" indent="0" defTabSz="914400">
              <a:spcBef>
                <a:spcPct val="0"/>
              </a:spcBef>
              <a:buNone/>
            </a:pPr>
            <a:r>
              <a:rPr lang="en-US" altLang="en-US" sz="1600" dirty="0">
                <a:solidFill>
                  <a:srgbClr val="000000"/>
                </a:solidFill>
                <a:latin typeface="Arial" panose="020B0604020202020204" pitchFamily="34" charset="0"/>
                <a:ea typeface="ヒラギノ角ゴ Pro W3" pitchFamily="-84" charset="-128"/>
                <a:cs typeface="Arial" panose="020B0604020202020204" pitchFamily="34" charset="0"/>
              </a:rPr>
              <a:t>     </a:t>
            </a:r>
            <a:r>
              <a:rPr lang="en-US" altLang="en-US" sz="1600" i="1" dirty="0">
                <a:solidFill>
                  <a:srgbClr val="01B4E7"/>
                </a:solidFill>
                <a:latin typeface="Arial" panose="020B0604020202020204" pitchFamily="34" charset="0"/>
                <a:ea typeface="ヒラギノ角ゴ Pro W3" pitchFamily="-84" charset="-128"/>
                <a:cs typeface="Arial" panose="020B0604020202020204" pitchFamily="34" charset="0"/>
              </a:rPr>
              <a:t>Funding available later in the summer when TRF transfers funds. </a:t>
            </a:r>
          </a:p>
          <a:p>
            <a:pPr marL="0" indent="0">
              <a:spcBef>
                <a:spcPct val="0"/>
              </a:spcBef>
              <a:buNone/>
            </a:pPr>
            <a:endParaRPr lang="en-US" sz="1600" dirty="0">
              <a:solidFill>
                <a:srgbClr val="000000"/>
              </a:solidFill>
              <a:latin typeface="Arial" panose="020B0604020202020204" pitchFamily="34" charset="0"/>
              <a:cs typeface="Arial" panose="020B0604020202020204" pitchFamily="34" charset="0"/>
            </a:endParaRPr>
          </a:p>
          <a:p>
            <a:pPr marL="0" indent="0">
              <a:spcBef>
                <a:spcPct val="0"/>
              </a:spcBef>
              <a:buNone/>
            </a:pPr>
            <a:r>
              <a:rPr lang="en-US" sz="1600" dirty="0">
                <a:solidFill>
                  <a:srgbClr val="000000"/>
                </a:solidFill>
                <a:latin typeface="Arial" panose="020B0604020202020204" pitchFamily="34" charset="0"/>
                <a:cs typeface="Arial" panose="020B0604020202020204" pitchFamily="34" charset="0"/>
              </a:rPr>
              <a:t>8. Projects can only start after approval; District Funds will be wired to applicant’s club after</a:t>
            </a:r>
          </a:p>
          <a:p>
            <a:pPr marL="0" indent="0">
              <a:spcBef>
                <a:spcPct val="0"/>
              </a:spcBef>
              <a:buNone/>
            </a:pPr>
            <a:r>
              <a:rPr lang="en-US" sz="1600" dirty="0">
                <a:solidFill>
                  <a:srgbClr val="000000"/>
                </a:solidFill>
                <a:latin typeface="Arial" panose="020B0604020202020204" pitchFamily="34" charset="0"/>
                <a:cs typeface="Arial" panose="020B0604020202020204" pitchFamily="34" charset="0"/>
              </a:rPr>
              <a:t>	approval and up to applicant to request contributions from partnering clubs</a:t>
            </a:r>
          </a:p>
          <a:p>
            <a:pPr marL="0" indent="0">
              <a:spcBef>
                <a:spcPct val="0"/>
              </a:spcBef>
              <a:buNone/>
            </a:pPr>
            <a:endParaRPr lang="en-US" sz="1600" dirty="0">
              <a:solidFill>
                <a:srgbClr val="000000"/>
              </a:solidFill>
              <a:latin typeface="Arial" panose="020B0604020202020204" pitchFamily="34" charset="0"/>
              <a:cs typeface="Arial" panose="020B0604020202020204" pitchFamily="34" charset="0"/>
            </a:endParaRPr>
          </a:p>
          <a:p>
            <a:pPr marL="0" indent="0">
              <a:spcBef>
                <a:spcPct val="0"/>
              </a:spcBef>
              <a:buNone/>
            </a:pPr>
            <a:r>
              <a:rPr lang="en-US" sz="1600" dirty="0">
                <a:solidFill>
                  <a:srgbClr val="000000"/>
                </a:solidFill>
                <a:latin typeface="Arial" panose="020B0604020202020204" pitchFamily="34" charset="0"/>
                <a:cs typeface="Arial" panose="020B0604020202020204" pitchFamily="34" charset="0"/>
              </a:rPr>
              <a:t>9. Applicants are responsible for implementing and monitoring their project and for</a:t>
            </a:r>
          </a:p>
          <a:p>
            <a:pPr marL="0" indent="0">
              <a:spcBef>
                <a:spcPct val="0"/>
              </a:spcBef>
              <a:buNone/>
            </a:pPr>
            <a:r>
              <a:rPr lang="en-US" sz="1600" dirty="0">
                <a:solidFill>
                  <a:srgbClr val="000000"/>
                </a:solidFill>
                <a:latin typeface="Arial" panose="020B0604020202020204" pitchFamily="34" charset="0"/>
                <a:cs typeface="Arial" panose="020B0604020202020204" pitchFamily="34" charset="0"/>
              </a:rPr>
              <a:t>	communicating updates to mentor in a timely manner.</a:t>
            </a:r>
          </a:p>
          <a:p>
            <a:pPr marL="0" indent="0">
              <a:spcBef>
                <a:spcPct val="0"/>
              </a:spcBef>
              <a:buNone/>
            </a:pPr>
            <a:endParaRPr lang="en-US" sz="1600" dirty="0">
              <a:solidFill>
                <a:srgbClr val="000000"/>
              </a:solidFill>
              <a:latin typeface="Arial" panose="020B0604020202020204" pitchFamily="34" charset="0"/>
              <a:cs typeface="Arial" panose="020B0604020202020204" pitchFamily="34" charset="0"/>
            </a:endParaRPr>
          </a:p>
          <a:p>
            <a:pPr marL="0" indent="0">
              <a:spcBef>
                <a:spcPct val="0"/>
              </a:spcBef>
              <a:buNone/>
            </a:pPr>
            <a:r>
              <a:rPr lang="en-US" altLang="en-US" sz="1600" dirty="0">
                <a:solidFill>
                  <a:srgbClr val="01B4E7"/>
                </a:solidFill>
                <a:latin typeface="Arial" panose="020B0604020202020204" pitchFamily="34" charset="0"/>
                <a:ea typeface="ヒラギノ角ゴ Pro W3" pitchFamily="-84" charset="-128"/>
                <a:cs typeface="Arial" panose="020B0604020202020204" pitchFamily="34" charset="0"/>
              </a:rPr>
              <a:t>10. Final Reports due within 30 days of completion or by June 30</a:t>
            </a:r>
            <a:r>
              <a:rPr lang="en-US" altLang="en-US" sz="1600" baseline="30000" dirty="0">
                <a:solidFill>
                  <a:srgbClr val="01B4E7"/>
                </a:solidFill>
                <a:latin typeface="Arial" panose="020B0604020202020204" pitchFamily="34" charset="0"/>
                <a:ea typeface="ヒラギノ角ゴ Pro W3" pitchFamily="-84" charset="-128"/>
                <a:cs typeface="Arial" panose="020B0604020202020204" pitchFamily="34" charset="0"/>
              </a:rPr>
              <a:t>th</a:t>
            </a:r>
            <a:endParaRPr lang="en-US" altLang="en-US" sz="1600" dirty="0">
              <a:solidFill>
                <a:srgbClr val="01B4E7"/>
              </a:solidFill>
              <a:latin typeface="Arial" panose="020B0604020202020204" pitchFamily="34" charset="0"/>
              <a:ea typeface="ヒラギノ角ゴ Pro W3" pitchFamily="-84" charset="-128"/>
              <a:cs typeface="Arial" panose="020B0604020202020204" pitchFamily="34" charset="0"/>
            </a:endParaRPr>
          </a:p>
          <a:p>
            <a:pPr marL="0" indent="0">
              <a:spcBef>
                <a:spcPct val="0"/>
              </a:spcBef>
              <a:buNone/>
            </a:pPr>
            <a:endParaRPr lang="en-US" sz="1800" dirty="0">
              <a:solidFill>
                <a:srgbClr val="00000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bwMode="auto">
          <a:xfrm>
            <a:off x="1600200" y="1085850"/>
            <a:ext cx="4572000"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250" b="1" dirty="0">
                <a:latin typeface="Arial Narrow" panose="020B0606020202030204" pitchFamily="34" charset="0"/>
              </a:rPr>
              <a:t>DISTRICT Grant Process  </a:t>
            </a:r>
          </a:p>
        </p:txBody>
      </p:sp>
      <p:sp>
        <p:nvSpPr>
          <p:cNvPr id="4" name="TextBox 3">
            <a:extLst>
              <a:ext uri="{FF2B5EF4-FFF2-40B4-BE49-F238E27FC236}">
                <a16:creationId xmlns:a16="http://schemas.microsoft.com/office/drawing/2014/main" id="{0747E7C8-2C71-433A-8A77-5C0ADE712C68}"/>
              </a:ext>
            </a:extLst>
          </p:cNvPr>
          <p:cNvSpPr txBox="1"/>
          <p:nvPr/>
        </p:nvSpPr>
        <p:spPr>
          <a:xfrm>
            <a:off x="304800" y="414754"/>
            <a:ext cx="45720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The Steps (continued) </a:t>
            </a:r>
          </a:p>
        </p:txBody>
      </p:sp>
      <p:pic>
        <p:nvPicPr>
          <p:cNvPr id="5" name="Picture 5">
            <a:extLst>
              <a:ext uri="{FF2B5EF4-FFF2-40B4-BE49-F238E27FC236}">
                <a16:creationId xmlns:a16="http://schemas.microsoft.com/office/drawing/2014/main" id="{47C28992-42F3-4FDF-B5FB-E0CF2B8BE206}"/>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69947B8-D73B-44F3-91F2-EE8C5FB87A88}"/>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785006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A2DC5D78-A5C4-457A-94A9-B83AAD898D09}"/>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504728" y="288718"/>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6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animEffect transition="in" filter="fade">
                                      <p:cBhvr>
                                        <p:cTn id="7" dur="500"/>
                                        <p:tgtEl>
                                          <p:spTgt spid="727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4" end="4"/>
                                            </p:txEl>
                                          </p:spTgt>
                                        </p:tgtEl>
                                        <p:attrNameLst>
                                          <p:attrName>style.visibility</p:attrName>
                                        </p:attrNameLst>
                                      </p:cBhvr>
                                      <p:to>
                                        <p:strVal val="visible"/>
                                      </p:to>
                                    </p:set>
                                    <p:animEffect transition="in" filter="fade">
                                      <p:cBhvr>
                                        <p:cTn id="12" dur="500"/>
                                        <p:tgtEl>
                                          <p:spTgt spid="72707">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2707">
                                            <p:txEl>
                                              <p:pRg st="5" end="5"/>
                                            </p:txEl>
                                          </p:spTgt>
                                        </p:tgtEl>
                                        <p:attrNameLst>
                                          <p:attrName>style.visibility</p:attrName>
                                        </p:attrNameLst>
                                      </p:cBhvr>
                                      <p:to>
                                        <p:strVal val="visible"/>
                                      </p:to>
                                    </p:set>
                                    <p:animEffect transition="in" filter="fade">
                                      <p:cBhvr>
                                        <p:cTn id="15" dur="500"/>
                                        <p:tgtEl>
                                          <p:spTgt spid="7270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707">
                                            <p:txEl>
                                              <p:pRg st="7" end="7"/>
                                            </p:txEl>
                                          </p:spTgt>
                                        </p:tgtEl>
                                        <p:attrNameLst>
                                          <p:attrName>style.visibility</p:attrName>
                                        </p:attrNameLst>
                                      </p:cBhvr>
                                      <p:to>
                                        <p:strVal val="visible"/>
                                      </p:to>
                                    </p:set>
                                    <p:animEffect transition="in" filter="fade">
                                      <p:cBhvr>
                                        <p:cTn id="20" dur="500"/>
                                        <p:tgtEl>
                                          <p:spTgt spid="72707">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2707">
                                            <p:txEl>
                                              <p:pRg st="8" end="8"/>
                                            </p:txEl>
                                          </p:spTgt>
                                        </p:tgtEl>
                                        <p:attrNameLst>
                                          <p:attrName>style.visibility</p:attrName>
                                        </p:attrNameLst>
                                      </p:cBhvr>
                                      <p:to>
                                        <p:strVal val="visible"/>
                                      </p:to>
                                    </p:set>
                                    <p:animEffect transition="in" filter="fade">
                                      <p:cBhvr>
                                        <p:cTn id="25" dur="500"/>
                                        <p:tgtEl>
                                          <p:spTgt spid="72707">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2707">
                                            <p:txEl>
                                              <p:pRg st="10" end="10"/>
                                            </p:txEl>
                                          </p:spTgt>
                                        </p:tgtEl>
                                        <p:attrNameLst>
                                          <p:attrName>style.visibility</p:attrName>
                                        </p:attrNameLst>
                                      </p:cBhvr>
                                      <p:to>
                                        <p:strVal val="visible"/>
                                      </p:to>
                                    </p:set>
                                    <p:animEffect transition="in" filter="fade">
                                      <p:cBhvr>
                                        <p:cTn id="30" dur="500"/>
                                        <p:tgtEl>
                                          <p:spTgt spid="72707">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2707">
                                            <p:txEl>
                                              <p:pRg st="11" end="11"/>
                                            </p:txEl>
                                          </p:spTgt>
                                        </p:tgtEl>
                                        <p:attrNameLst>
                                          <p:attrName>style.visibility</p:attrName>
                                        </p:attrNameLst>
                                      </p:cBhvr>
                                      <p:to>
                                        <p:strVal val="visible"/>
                                      </p:to>
                                    </p:set>
                                    <p:animEffect transition="in" filter="fade">
                                      <p:cBhvr>
                                        <p:cTn id="35" dur="500"/>
                                        <p:tgtEl>
                                          <p:spTgt spid="72707">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2707">
                                            <p:txEl>
                                              <p:pRg st="13" end="13"/>
                                            </p:txEl>
                                          </p:spTgt>
                                        </p:tgtEl>
                                        <p:attrNameLst>
                                          <p:attrName>style.visibility</p:attrName>
                                        </p:attrNameLst>
                                      </p:cBhvr>
                                      <p:to>
                                        <p:strVal val="visible"/>
                                      </p:to>
                                    </p:set>
                                    <p:animEffect transition="in" filter="fade">
                                      <p:cBhvr>
                                        <p:cTn id="40" dur="500"/>
                                        <p:tgtEl>
                                          <p:spTgt spid="727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200150"/>
            <a:ext cx="6572250" cy="400050"/>
          </a:xfrm>
        </p:spPr>
        <p:txBody>
          <a:bodyPr>
            <a:noAutofit/>
          </a:bodyPr>
          <a:lstStyle/>
          <a:p>
            <a:pPr>
              <a:defRPr/>
            </a:pPr>
            <a:r>
              <a:rPr lang="en-US" sz="3000" dirty="0"/>
              <a:t>2019-20 DISTRICT Grants Summary	</a:t>
            </a:r>
            <a:endParaRPr lang="en-US" sz="3000" dirty="0">
              <a:solidFill>
                <a:schemeClr val="accent3">
                  <a:lumMod val="75000"/>
                </a:schemeClr>
              </a:solidFill>
            </a:endParaRPr>
          </a:p>
        </p:txBody>
      </p:sp>
      <p:sp>
        <p:nvSpPr>
          <p:cNvPr id="3" name="Content Placeholder 2"/>
          <p:cNvSpPr>
            <a:spLocks noGrp="1"/>
          </p:cNvSpPr>
          <p:nvPr>
            <p:ph idx="1"/>
          </p:nvPr>
        </p:nvSpPr>
        <p:spPr>
          <a:xfrm>
            <a:off x="1657350" y="1885950"/>
            <a:ext cx="6115050" cy="3486150"/>
          </a:xfrm>
        </p:spPr>
        <p:txBody>
          <a:bodyPr>
            <a:noAutofit/>
          </a:bodyPr>
          <a:lstStyle/>
          <a:p>
            <a:pPr>
              <a:lnSpc>
                <a:spcPct val="150000"/>
              </a:lnSpc>
              <a:spcBef>
                <a:spcPts val="0"/>
              </a:spcBef>
              <a:defRPr/>
            </a:pPr>
            <a:r>
              <a:rPr lang="en-US" sz="2100" dirty="0">
                <a:solidFill>
                  <a:srgbClr val="000000"/>
                </a:solidFill>
                <a:latin typeface="Arial" panose="020B0604020202020204" pitchFamily="34" charset="0"/>
                <a:cs typeface="Arial" panose="020B0604020202020204" pitchFamily="34" charset="0"/>
              </a:rPr>
              <a:t>19 projects involving 51 different Clubs</a:t>
            </a:r>
          </a:p>
          <a:p>
            <a:pPr>
              <a:lnSpc>
                <a:spcPct val="150000"/>
              </a:lnSpc>
              <a:spcBef>
                <a:spcPts val="0"/>
              </a:spcBef>
              <a:defRPr/>
            </a:pPr>
            <a:r>
              <a:rPr lang="en-US" sz="2100" dirty="0">
                <a:solidFill>
                  <a:srgbClr val="000000"/>
                </a:solidFill>
                <a:latin typeface="Arial" panose="020B0604020202020204" pitchFamily="34" charset="0"/>
                <a:cs typeface="Arial" panose="020B0604020202020204" pitchFamily="34" charset="0"/>
              </a:rPr>
              <a:t>7 local projects</a:t>
            </a:r>
          </a:p>
          <a:p>
            <a:pPr>
              <a:lnSpc>
                <a:spcPct val="150000"/>
              </a:lnSpc>
              <a:spcBef>
                <a:spcPts val="0"/>
              </a:spcBef>
              <a:defRPr/>
            </a:pPr>
            <a:r>
              <a:rPr lang="en-US" sz="2100" dirty="0">
                <a:solidFill>
                  <a:srgbClr val="000000"/>
                </a:solidFill>
                <a:latin typeface="Arial" panose="020B0604020202020204" pitchFamily="34" charset="0"/>
                <a:cs typeface="Arial" panose="020B0604020202020204" pitchFamily="34" charset="0"/>
              </a:rPr>
              <a:t>12 small international projects</a:t>
            </a:r>
            <a:endParaRPr lang="en-US" sz="1800" dirty="0">
              <a:solidFill>
                <a:srgbClr val="000000"/>
              </a:solidFill>
              <a:latin typeface="Arial" panose="020B0604020202020204" pitchFamily="34" charset="0"/>
              <a:cs typeface="Arial" panose="020B0604020202020204" pitchFamily="34" charset="0"/>
            </a:endParaRPr>
          </a:p>
          <a:p>
            <a:pPr>
              <a:lnSpc>
                <a:spcPct val="150000"/>
              </a:lnSpc>
              <a:spcBef>
                <a:spcPts val="0"/>
              </a:spcBef>
              <a:defRPr/>
            </a:pPr>
            <a:r>
              <a:rPr lang="en-US" sz="2100" dirty="0">
                <a:solidFill>
                  <a:srgbClr val="000000"/>
                </a:solidFill>
                <a:latin typeface="Arial" panose="020B0604020202020204" pitchFamily="34" charset="0"/>
                <a:cs typeface="Arial" panose="020B0604020202020204" pitchFamily="34" charset="0"/>
              </a:rPr>
              <a:t>$101,567 Club Funds </a:t>
            </a:r>
            <a:r>
              <a:rPr lang="en-US" altLang="en-US" sz="2100" dirty="0">
                <a:solidFill>
                  <a:srgbClr val="000000"/>
                </a:solidFill>
                <a:latin typeface="Arial" panose="020B0604020202020204" pitchFamily="34" charset="0"/>
                <a:cs typeface="Arial" panose="020B0604020202020204" pitchFamily="34" charset="0"/>
                <a:sym typeface="Wingdings" panose="05000000000000000000" pitchFamily="2" charset="2"/>
              </a:rPr>
              <a:t> $ 281, 055</a:t>
            </a:r>
            <a:r>
              <a:rPr lang="en-US" sz="2100" dirty="0">
                <a:solidFill>
                  <a:srgbClr val="000000"/>
                </a:solidFill>
                <a:latin typeface="Arial" panose="020B0604020202020204" pitchFamily="34" charset="0"/>
                <a:cs typeface="Arial" panose="020B0604020202020204" pitchFamily="34" charset="0"/>
              </a:rPr>
              <a:t> Total  </a:t>
            </a:r>
          </a:p>
          <a:p>
            <a:pPr>
              <a:lnSpc>
                <a:spcPct val="150000"/>
              </a:lnSpc>
              <a:spcBef>
                <a:spcPts val="0"/>
              </a:spcBef>
              <a:defRPr/>
            </a:pPr>
            <a:r>
              <a:rPr lang="en-US" sz="2100" dirty="0">
                <a:solidFill>
                  <a:srgbClr val="000000"/>
                </a:solidFill>
                <a:latin typeface="Arial" panose="020B0604020202020204" pitchFamily="34" charset="0"/>
                <a:cs typeface="Arial" panose="020B0604020202020204" pitchFamily="34" charset="0"/>
              </a:rPr>
              <a:t> Leverage 2.7 times</a:t>
            </a:r>
            <a:endParaRPr lang="en-US" sz="2100" dirty="0">
              <a:solidFill>
                <a:srgbClr val="000000"/>
              </a:solidFill>
              <a:cs typeface="Arial" panose="020B0604020202020204" pitchFamily="34" charset="0"/>
            </a:endParaRPr>
          </a:p>
        </p:txBody>
      </p:sp>
      <p:sp>
        <p:nvSpPr>
          <p:cNvPr id="5" name="Title 1">
            <a:extLst>
              <a:ext uri="{FF2B5EF4-FFF2-40B4-BE49-F238E27FC236}">
                <a16:creationId xmlns:a16="http://schemas.microsoft.com/office/drawing/2014/main" id="{FED20B99-5651-4E49-A22A-96EBC6B03879}"/>
              </a:ext>
            </a:extLst>
          </p:cNvPr>
          <p:cNvSpPr txBox="1">
            <a:spLocks/>
          </p:cNvSpPr>
          <p:nvPr/>
        </p:nvSpPr>
        <p:spPr>
          <a:xfrm>
            <a:off x="190500" y="451213"/>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3200" b="1"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2022-23 DISTRICT Grants Summary</a:t>
            </a:r>
            <a:r>
              <a:rPr kumimoji="0" lang="en-US" sz="40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	</a:t>
            </a:r>
            <a:endParaRPr kumimoji="0" lang="en-US" sz="4000" b="1" i="0" u="none" strike="noStrike" kern="1200" cap="none" spc="0" normalizeH="0" baseline="0" noProof="0" dirty="0">
              <a:ln>
                <a:noFill/>
              </a:ln>
              <a:solidFill>
                <a:srgbClr val="009999">
                  <a:lumMod val="75000"/>
                </a:srgbClr>
              </a:solidFill>
              <a:effectLst/>
              <a:uLnTx/>
              <a:uFillTx/>
              <a:latin typeface="Arial Narrow"/>
              <a:ea typeface="MS PGothic" panose="020B0600070205080204" pitchFamily="34" charset="-128"/>
            </a:endParaRPr>
          </a:p>
        </p:txBody>
      </p:sp>
      <p:pic>
        <p:nvPicPr>
          <p:cNvPr id="6" name="Picture 5">
            <a:extLst>
              <a:ext uri="{FF2B5EF4-FFF2-40B4-BE49-F238E27FC236}">
                <a16:creationId xmlns:a16="http://schemas.microsoft.com/office/drawing/2014/main" id="{B9C22110-FE49-43DA-835F-4C1F717F55EE}"/>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C644F3B-086E-4965-8ADF-7162B3072543}"/>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785006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F1E32B22-DC59-4C0A-AF5C-D7B68F9A48A3}"/>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536358" y="285750"/>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5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42875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2018- 2019 DISTRICT Grants</a:t>
            </a:r>
          </a:p>
        </p:txBody>
      </p:sp>
      <p:sp>
        <p:nvSpPr>
          <p:cNvPr id="5" name="TextBox 4">
            <a:extLst>
              <a:ext uri="{FF2B5EF4-FFF2-40B4-BE49-F238E27FC236}">
                <a16:creationId xmlns:a16="http://schemas.microsoft.com/office/drawing/2014/main" id="{51F4ADEE-0174-4980-96F3-CFCF35A5C554}"/>
              </a:ext>
            </a:extLst>
          </p:cNvPr>
          <p:cNvSpPr txBox="1"/>
          <p:nvPr/>
        </p:nvSpPr>
        <p:spPr>
          <a:xfrm>
            <a:off x="304800" y="414754"/>
            <a:ext cx="6123792"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Local vs. Small International  2023-2024</a:t>
            </a:r>
          </a:p>
        </p:txBody>
      </p:sp>
      <p:graphicFrame>
        <p:nvGraphicFramePr>
          <p:cNvPr id="7" name="Table 6">
            <a:extLst>
              <a:ext uri="{FF2B5EF4-FFF2-40B4-BE49-F238E27FC236}">
                <a16:creationId xmlns:a16="http://schemas.microsoft.com/office/drawing/2014/main" id="{0137FF44-09DC-4EFE-A494-048141132CF2}"/>
              </a:ext>
            </a:extLst>
          </p:cNvPr>
          <p:cNvGraphicFramePr>
            <a:graphicFrameLocks noGrp="1"/>
          </p:cNvGraphicFramePr>
          <p:nvPr>
            <p:extLst>
              <p:ext uri="{D42A27DB-BD31-4B8C-83A1-F6EECF244321}">
                <p14:modId xmlns:p14="http://schemas.microsoft.com/office/powerpoint/2010/main" val="2875201426"/>
              </p:ext>
            </p:extLst>
          </p:nvPr>
        </p:nvGraphicFramePr>
        <p:xfrm>
          <a:off x="361950" y="1905000"/>
          <a:ext cx="8305800" cy="2740742"/>
        </p:xfrm>
        <a:graphic>
          <a:graphicData uri="http://schemas.openxmlformats.org/drawingml/2006/table">
            <a:tbl>
              <a:tblPr lastRow="1" bandRow="1">
                <a:tableStyleId>{5C22544A-7EE6-4342-B048-85BDC9FD1C3A}</a:tableStyleId>
              </a:tblPr>
              <a:tblGrid>
                <a:gridCol w="5412828">
                  <a:extLst>
                    <a:ext uri="{9D8B030D-6E8A-4147-A177-3AD203B41FA5}">
                      <a16:colId xmlns:a16="http://schemas.microsoft.com/office/drawing/2014/main" val="20000"/>
                    </a:ext>
                  </a:extLst>
                </a:gridCol>
                <a:gridCol w="2892972">
                  <a:extLst>
                    <a:ext uri="{9D8B030D-6E8A-4147-A177-3AD203B41FA5}">
                      <a16:colId xmlns:a16="http://schemas.microsoft.com/office/drawing/2014/main" val="20001"/>
                    </a:ext>
                  </a:extLst>
                </a:gridCol>
              </a:tblGrid>
              <a:tr h="989371">
                <a:tc>
                  <a:txBody>
                    <a:bodyPr/>
                    <a:lstStyle/>
                    <a:p>
                      <a:pPr fontAlgn="auto">
                        <a:spcAft>
                          <a:spcPts val="0"/>
                        </a:spcAft>
                      </a:pPr>
                      <a:r>
                        <a:rPr lang="en-US" sz="3200" b="0" dirty="0">
                          <a:solidFill>
                            <a:srgbClr val="000000"/>
                          </a:solidFill>
                          <a:latin typeface="Arial" panose="020B0604020202020204" pitchFamily="34" charset="0"/>
                          <a:cs typeface="Arial" panose="020B0604020202020204" pitchFamily="34" charset="0"/>
                        </a:rPr>
                        <a:t>Local projects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Arial Black" panose="020B0A04020102020204" pitchFamily="34" charset="0"/>
                          <a:cs typeface="Arial" panose="020B0604020202020204" pitchFamily="34" charset="0"/>
                        </a:rPr>
                        <a:t>$  119,831</a:t>
                      </a:r>
                    </a:p>
                  </a:txBody>
                  <a:tcPr anchor="ctr"/>
                </a:tc>
                <a:extLst>
                  <a:ext uri="{0D108BD9-81ED-4DB2-BD59-A6C34878D82A}">
                    <a16:rowId xmlns:a16="http://schemas.microsoft.com/office/drawing/2014/main" val="10000"/>
                  </a:ext>
                </a:extLst>
              </a:tr>
              <a:tr h="989371">
                <a:tc>
                  <a:txBody>
                    <a:bodyPr/>
                    <a:lstStyle/>
                    <a:p>
                      <a:r>
                        <a:rPr lang="en-US" sz="3200" b="0" dirty="0">
                          <a:solidFill>
                            <a:srgbClr val="000000"/>
                          </a:solidFill>
                          <a:latin typeface="Arial" panose="020B0604020202020204" pitchFamily="34" charset="0"/>
                          <a:cs typeface="Arial" panose="020B0604020202020204" pitchFamily="34" charset="0"/>
                        </a:rPr>
                        <a:t>Small (&lt;$30K) Int’l projects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aseline="0" dirty="0">
                          <a:solidFill>
                            <a:srgbClr val="000000"/>
                          </a:solidFill>
                          <a:latin typeface="Arial Black" panose="020B0A04020102020204" pitchFamily="34" charset="0"/>
                          <a:cs typeface="Arial" panose="020B0604020202020204" pitchFamily="34" charset="0"/>
                        </a:rPr>
                        <a:t>$ 161,224</a:t>
                      </a:r>
                      <a:endParaRPr lang="en-US" sz="3200" dirty="0">
                        <a:solidFill>
                          <a:srgbClr val="000000"/>
                        </a:solidFill>
                        <a:latin typeface="Arial Black" panose="020B0A040201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762000">
                <a:tc>
                  <a:txBody>
                    <a:bodyPr/>
                    <a:lstStyle/>
                    <a:p>
                      <a:r>
                        <a:rPr lang="en-US" sz="3200" dirty="0">
                          <a:latin typeface="Arial Black" panose="020B0A04020102020204" pitchFamily="34" charset="0"/>
                          <a:cs typeface="Arial" panose="020B0604020202020204" pitchFamily="34" charset="0"/>
                        </a:rPr>
                        <a:t>TOTAL	</a:t>
                      </a:r>
                      <a:endParaRPr lang="en-US" sz="3200" dirty="0">
                        <a:latin typeface="Arial Black" panose="020B0A04020102020204" pitchFamily="34" charset="0"/>
                      </a:endParaRPr>
                    </a:p>
                  </a:txBody>
                  <a:tcPr anchor="ctr"/>
                </a:tc>
                <a:tc>
                  <a:txBody>
                    <a:bodyPr/>
                    <a:lstStyle/>
                    <a:p>
                      <a:r>
                        <a:rPr lang="en-US" sz="3200" dirty="0">
                          <a:latin typeface="Arial Black" panose="020B0A04020102020204" pitchFamily="34" charset="0"/>
                          <a:cs typeface="Arial" panose="020B0604020202020204" pitchFamily="34" charset="0"/>
                        </a:rPr>
                        <a:t>$  281,055</a:t>
                      </a:r>
                      <a:endParaRPr lang="en-US" sz="3200" dirty="0">
                        <a:latin typeface="Arial Black" panose="020B0A04020102020204" pitchFamily="34" charset="0"/>
                      </a:endParaRPr>
                    </a:p>
                  </a:txBody>
                  <a:tcPr anchor="ct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13326BA6-DDFC-4EAA-A548-2473731C38B9}"/>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A0607664-1B63-4B0D-81CA-CBBC9B7263EB}"/>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785006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EA9FD717-C758-495B-94FB-F4033D4E30DA}"/>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503601" y="249941"/>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6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bwMode="auto">
          <a:xfrm>
            <a:off x="1371600" y="1581944"/>
            <a:ext cx="7315200" cy="3694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rgbClr val="000000"/>
                </a:solidFill>
                <a:latin typeface="Arial" panose="020B0604020202020204" pitchFamily="34" charset="0"/>
                <a:cs typeface="Arial" panose="020B0604020202020204" pitchFamily="34" charset="0"/>
              </a:rPr>
              <a:t>Club goals entered</a:t>
            </a:r>
          </a:p>
          <a:p>
            <a:endParaRPr lang="en-US" altLang="en-US" sz="2800" dirty="0">
              <a:solidFill>
                <a:srgbClr val="000000"/>
              </a:solidFill>
              <a:latin typeface="Arial" panose="020B0604020202020204" pitchFamily="34" charset="0"/>
              <a:cs typeface="Arial" panose="020B0604020202020204" pitchFamily="34" charset="0"/>
            </a:endParaRPr>
          </a:p>
          <a:p>
            <a:r>
              <a:rPr lang="en-US" altLang="en-US" sz="2800" dirty="0">
                <a:solidFill>
                  <a:srgbClr val="000000"/>
                </a:solidFill>
                <a:latin typeface="Arial" panose="020B0604020202020204" pitchFamily="34" charset="0"/>
                <a:cs typeface="Arial" panose="020B0604020202020204" pitchFamily="34" charset="0"/>
              </a:rPr>
              <a:t>Rotary project and Rotary recognition</a:t>
            </a:r>
          </a:p>
          <a:p>
            <a:endParaRPr lang="en-US" altLang="en-US" sz="2800" dirty="0">
              <a:solidFill>
                <a:srgbClr val="000000"/>
              </a:solidFill>
              <a:latin typeface="Arial" panose="020B0604020202020204" pitchFamily="34" charset="0"/>
              <a:cs typeface="Arial" panose="020B0604020202020204" pitchFamily="34" charset="0"/>
            </a:endParaRPr>
          </a:p>
          <a:p>
            <a:r>
              <a:rPr lang="en-US" altLang="en-US" sz="2800" dirty="0">
                <a:solidFill>
                  <a:srgbClr val="000000"/>
                </a:solidFill>
                <a:latin typeface="Arial" panose="020B0604020202020204" pitchFamily="34" charset="0"/>
                <a:cs typeface="Arial" panose="020B0604020202020204" pitchFamily="34" charset="0"/>
              </a:rPr>
              <a:t>Sweat Equity</a:t>
            </a:r>
          </a:p>
          <a:p>
            <a:endParaRPr lang="en-US" altLang="en-US" sz="2800" dirty="0">
              <a:solidFill>
                <a:srgbClr val="000000"/>
              </a:solidFill>
              <a:latin typeface="Arial" panose="020B0604020202020204" pitchFamily="34" charset="0"/>
              <a:cs typeface="Arial" panose="020B0604020202020204" pitchFamily="34" charset="0"/>
            </a:endParaRPr>
          </a:p>
          <a:p>
            <a:r>
              <a:rPr lang="en-US" altLang="en-US" sz="2800" dirty="0">
                <a:solidFill>
                  <a:srgbClr val="000000"/>
                </a:solidFill>
                <a:latin typeface="Arial" panose="020B0604020202020204" pitchFamily="34" charset="0"/>
                <a:cs typeface="Arial" panose="020B0604020202020204" pitchFamily="34" charset="0"/>
              </a:rPr>
              <a:t>Complete by </a:t>
            </a:r>
            <a:r>
              <a:rPr lang="en-US" altLang="en-US" sz="2800" b="1" dirty="0">
                <a:solidFill>
                  <a:srgbClr val="000000"/>
                </a:solidFill>
                <a:latin typeface="Arial" panose="020B0604020202020204" pitchFamily="34" charset="0"/>
                <a:cs typeface="Arial" panose="020B0604020202020204" pitchFamily="34" charset="0"/>
              </a:rPr>
              <a:t>June 30, 2025</a:t>
            </a:r>
          </a:p>
        </p:txBody>
      </p:sp>
      <p:sp>
        <p:nvSpPr>
          <p:cNvPr id="6" name="Title 1"/>
          <p:cNvSpPr>
            <a:spLocks noGrp="1"/>
          </p:cNvSpPr>
          <p:nvPr>
            <p:ph type="title"/>
          </p:nvPr>
        </p:nvSpPr>
        <p:spPr bwMode="auto">
          <a:xfrm>
            <a:off x="381000" y="5334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Application Essentials DISTRICT</a:t>
            </a:r>
          </a:p>
        </p:txBody>
      </p:sp>
      <p:pic>
        <p:nvPicPr>
          <p:cNvPr id="5" name="Picture 5">
            <a:extLst>
              <a:ext uri="{FF2B5EF4-FFF2-40B4-BE49-F238E27FC236}">
                <a16:creationId xmlns:a16="http://schemas.microsoft.com/office/drawing/2014/main" id="{9CFDE5B6-4004-4BCE-8891-E8A10F04654A}"/>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F3173C5-D63B-44D8-98BF-8321AF97C59B}"/>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785006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A645EDFF-8E79-425B-A627-0FBBCD0594BF}"/>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514092" y="249941"/>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73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Effect transition="in" filter="fade">
                                      <p:cBhvr>
                                        <p:cTn id="12" dur="500"/>
                                        <p:tgtEl>
                                          <p:spTgt spid="99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animEffect transition="in" filter="fade">
                                      <p:cBhvr>
                                        <p:cTn id="17" dur="500"/>
                                        <p:tgtEl>
                                          <p:spTgt spid="993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6" end="6"/>
                                            </p:txEl>
                                          </p:spTgt>
                                        </p:tgtEl>
                                        <p:attrNameLst>
                                          <p:attrName>style.visibility</p:attrName>
                                        </p:attrNameLst>
                                      </p:cBhvr>
                                      <p:to>
                                        <p:strVal val="visible"/>
                                      </p:to>
                                    </p:set>
                                    <p:animEffect transition="in" filter="fade">
                                      <p:cBhvr>
                                        <p:cTn id="22" dur="500"/>
                                        <p:tgtEl>
                                          <p:spTgt spid="99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6000" b="1" dirty="0">
                <a:latin typeface="Arial Narrow" panose="020B0606020202030204" pitchFamily="34" charset="0"/>
              </a:rPr>
              <a:t>GLOBAL Grant Essentials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685800" y="304800"/>
            <a:ext cx="70866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Arial Narrow" panose="020B0606020202030204" pitchFamily="34" charset="0"/>
              </a:rPr>
              <a:t>GLOBAL Grant Essentials </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76200"/>
            <a:ext cx="1568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670504" y="1275217"/>
            <a:ext cx="6635296" cy="4896983"/>
            <a:chOff x="1893470" y="1181705"/>
            <a:chExt cx="6705600" cy="4988539"/>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470" y="1181705"/>
              <a:ext cx="6705600" cy="4988539"/>
            </a:xfrm>
            <a:prstGeom prst="rect">
              <a:avLst/>
            </a:prstGeom>
          </p:spPr>
        </p:pic>
        <p:sp>
          <p:nvSpPr>
            <p:cNvPr id="6" name="Rectangle 5"/>
            <p:cNvSpPr/>
            <p:nvPr/>
          </p:nvSpPr>
          <p:spPr>
            <a:xfrm>
              <a:off x="2179924" y="5249118"/>
              <a:ext cx="2527505" cy="533002"/>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905">
                    <a:noFill/>
                  </a:ln>
                  <a:solidFill>
                    <a:srgbClr val="000000"/>
                  </a:solidFill>
                  <a:effectLst>
                    <a:innerShdw blurRad="69850" dist="43180" dir="5400000">
                      <a:srgbClr val="000000">
                        <a:alpha val="65000"/>
                      </a:srgbClr>
                    </a:innerShdw>
                  </a:effectLst>
                  <a:uLnTx/>
                  <a:uFillTx/>
                  <a:latin typeface="Arial" panose="020B0604020202020204" pitchFamily="34" charset="0"/>
                  <a:ea typeface="ヒラギノ角ゴ Pro W3" pitchFamily="-84" charset="-128"/>
                  <a:cs typeface="+mn-cs"/>
                </a:rPr>
                <a:t>Collaboration</a:t>
              </a:r>
            </a:p>
          </p:txBody>
        </p:sp>
        <p:sp>
          <p:nvSpPr>
            <p:cNvPr id="7" name="Rectangle 6"/>
            <p:cNvSpPr/>
            <p:nvPr/>
          </p:nvSpPr>
          <p:spPr>
            <a:xfrm>
              <a:off x="5980819" y="5326743"/>
              <a:ext cx="2548565" cy="533002"/>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905">
                    <a:noFill/>
                  </a:ln>
                  <a:solidFill>
                    <a:srgbClr val="000000"/>
                  </a:solidFill>
                  <a:effectLst>
                    <a:innerShdw blurRad="69850" dist="43180" dir="5400000">
                      <a:srgbClr val="000000">
                        <a:alpha val="65000"/>
                      </a:srgbClr>
                    </a:innerShdw>
                  </a:effectLst>
                  <a:uLnTx/>
                  <a:uFillTx/>
                  <a:latin typeface="Arial" panose="020B0604020202020204" pitchFamily="34" charset="0"/>
                  <a:ea typeface="ヒラギノ角ゴ Pro W3" pitchFamily="-84" charset="-128"/>
                  <a:cs typeface="+mn-cs"/>
                </a:rPr>
                <a:t>Sustainability</a:t>
              </a:r>
            </a:p>
          </p:txBody>
        </p:sp>
        <p:sp>
          <p:nvSpPr>
            <p:cNvPr id="9" name="Rectangle 8"/>
            <p:cNvSpPr/>
            <p:nvPr/>
          </p:nvSpPr>
          <p:spPr>
            <a:xfrm>
              <a:off x="2478774" y="1279890"/>
              <a:ext cx="2269928" cy="97194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905">
                    <a:noFill/>
                  </a:ln>
                  <a:solidFill>
                    <a:srgbClr val="000000"/>
                  </a:solidFill>
                  <a:effectLst>
                    <a:innerShdw blurRad="69850" dist="43180" dir="5400000">
                      <a:srgbClr val="000000">
                        <a:alpha val="65000"/>
                      </a:srgbClr>
                    </a:innerShdw>
                  </a:effectLst>
                  <a:uLnTx/>
                  <a:uFillTx/>
                  <a:latin typeface="Arial" panose="020B0604020202020204" pitchFamily="34" charset="0"/>
                  <a:ea typeface="ヒラギノ角ゴ Pro W3" pitchFamily="-84" charset="-128"/>
                  <a:cs typeface="+mn-cs"/>
                </a:rPr>
                <a:t>Needs </a:t>
              </a:r>
              <a:br>
                <a:rPr kumimoji="0" lang="en-US" sz="2800" b="1" i="0" u="none" strike="noStrike" kern="1200" cap="none" spc="0" normalizeH="0" baseline="0" noProof="0" dirty="0">
                  <a:ln w="1905">
                    <a:noFill/>
                  </a:ln>
                  <a:solidFill>
                    <a:srgbClr val="000000"/>
                  </a:solidFill>
                  <a:effectLst>
                    <a:innerShdw blurRad="69850" dist="43180" dir="5400000">
                      <a:srgbClr val="000000">
                        <a:alpha val="65000"/>
                      </a:srgbClr>
                    </a:innerShdw>
                  </a:effectLst>
                  <a:uLnTx/>
                  <a:uFillTx/>
                  <a:latin typeface="Arial" panose="020B0604020202020204" pitchFamily="34" charset="0"/>
                  <a:ea typeface="ヒラギノ角ゴ Pro W3" pitchFamily="-84" charset="-128"/>
                  <a:cs typeface="+mn-cs"/>
                </a:rPr>
              </a:br>
              <a:r>
                <a:rPr kumimoji="0" lang="en-US" sz="2800" b="1" i="0" u="none" strike="noStrike" kern="1200" cap="none" spc="0" normalizeH="0" baseline="0" noProof="0" dirty="0">
                  <a:ln w="1905">
                    <a:noFill/>
                  </a:ln>
                  <a:solidFill>
                    <a:srgbClr val="000000"/>
                  </a:solidFill>
                  <a:effectLst>
                    <a:innerShdw blurRad="69850" dist="43180" dir="5400000">
                      <a:srgbClr val="000000">
                        <a:alpha val="65000"/>
                      </a:srgbClr>
                    </a:innerShdw>
                  </a:effectLst>
                  <a:uLnTx/>
                  <a:uFillTx/>
                  <a:latin typeface="Arial" panose="020B0604020202020204" pitchFamily="34" charset="0"/>
                  <a:ea typeface="ヒラギノ角ゴ Pro W3" pitchFamily="-84" charset="-128"/>
                  <a:cs typeface="+mn-cs"/>
                </a:rPr>
                <a:t>assessment</a:t>
              </a:r>
            </a:p>
          </p:txBody>
        </p:sp>
        <p:sp>
          <p:nvSpPr>
            <p:cNvPr id="10" name="Rectangle 9"/>
            <p:cNvSpPr/>
            <p:nvPr/>
          </p:nvSpPr>
          <p:spPr>
            <a:xfrm>
              <a:off x="6519871" y="1290260"/>
              <a:ext cx="1598669" cy="533002"/>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905">
                    <a:noFill/>
                  </a:ln>
                  <a:solidFill>
                    <a:srgbClr val="000000"/>
                  </a:solidFill>
                  <a:effectLst>
                    <a:innerShdw blurRad="69850" dist="43180" dir="5400000">
                      <a:srgbClr val="000000">
                        <a:alpha val="65000"/>
                      </a:srgbClr>
                    </a:innerShdw>
                  </a:effectLst>
                  <a:uLnTx/>
                  <a:uFillTx/>
                  <a:latin typeface="Arial" panose="020B0604020202020204" pitchFamily="34" charset="0"/>
                  <a:ea typeface="ヒラギノ角ゴ Pro W3" pitchFamily="-84" charset="-128"/>
                  <a:cs typeface="+mn-cs"/>
                </a:rPr>
                <a:t>Training</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48590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Areas of Focus</a:t>
            </a:r>
          </a:p>
        </p:txBody>
      </p:sp>
      <p:pic>
        <p:nvPicPr>
          <p:cNvPr id="4" name="Picture 5">
            <a:extLst>
              <a:ext uri="{FF2B5EF4-FFF2-40B4-BE49-F238E27FC236}">
                <a16:creationId xmlns:a16="http://schemas.microsoft.com/office/drawing/2014/main" id="{09686EF0-0DF6-446E-B5C3-AD04F48271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1176338"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11FAE6A-AEDD-4EF0-95ED-6A64595BE4E6}"/>
              </a:ext>
            </a:extLst>
          </p:cNvPr>
          <p:cNvSpPr txBox="1">
            <a:spLocks/>
          </p:cNvSpPr>
          <p:nvPr/>
        </p:nvSpPr>
        <p:spPr>
          <a:xfrm>
            <a:off x="381000" y="457200"/>
            <a:ext cx="8763000" cy="533400"/>
          </a:xfrm>
          <a:prstGeom prst="rect">
            <a:avLst/>
          </a:prstGeom>
        </p:spPr>
        <p:txBody>
          <a:bodyPr lIns="0" tIns="0" rIns="0" bIns="0" anchor="ctr" anchorCtr="0">
            <a:normAutofit fontScale="2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br>
            <a:r>
              <a:rPr kumimoji="0" lang="en-US" sz="33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 </a:t>
            </a:r>
            <a:r>
              <a:rPr kumimoji="0" lang="en-US" sz="128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Seven Areas of Focus</a:t>
            </a:r>
            <a:br>
              <a:rPr kumimoji="0" lang="en-US" sz="33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pic>
        <p:nvPicPr>
          <p:cNvPr id="2052" name="Picture 4" descr="Home Page | Beaumont Rotary Club">
            <a:extLst>
              <a:ext uri="{FF2B5EF4-FFF2-40B4-BE49-F238E27FC236}">
                <a16:creationId xmlns:a16="http://schemas.microsoft.com/office/drawing/2014/main" id="{16D438E2-233E-4367-B498-F487C7026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44" y="1182291"/>
            <a:ext cx="4968911"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7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42875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Global Grant – Single Club</a:t>
            </a:r>
          </a:p>
        </p:txBody>
      </p:sp>
      <p:sp>
        <p:nvSpPr>
          <p:cNvPr id="66563" name="Content Placeholder 2"/>
          <p:cNvSpPr>
            <a:spLocks noGrp="1"/>
          </p:cNvSpPr>
          <p:nvPr>
            <p:ph idx="1"/>
          </p:nvPr>
        </p:nvSpPr>
        <p:spPr bwMode="auto">
          <a:xfrm rot="10800000" flipV="1">
            <a:off x="1676401" y="5152299"/>
            <a:ext cx="6172198" cy="1196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60722" indent="0">
              <a:lnSpc>
                <a:spcPct val="150000"/>
              </a:lnSpc>
              <a:spcBef>
                <a:spcPts val="25"/>
              </a:spcBef>
              <a:buNone/>
            </a:pPr>
            <a:r>
              <a:rPr lang="en-US" altLang="en-US" sz="1800" b="1" i="1" dirty="0">
                <a:solidFill>
                  <a:schemeClr val="accent6"/>
                </a:solidFill>
                <a:latin typeface="Georgia" panose="02040502050405020303" pitchFamily="18" charset="0"/>
                <a:cs typeface="Arial" panose="020B0604020202020204" pitchFamily="34" charset="0"/>
              </a:rPr>
              <a:t>NOTE:  Minimum club contribution = $7,500</a:t>
            </a:r>
          </a:p>
          <a:p>
            <a:pPr marL="60722" indent="0">
              <a:lnSpc>
                <a:spcPct val="150000"/>
              </a:lnSpc>
              <a:spcBef>
                <a:spcPts val="25"/>
              </a:spcBef>
              <a:buNone/>
            </a:pPr>
            <a:r>
              <a:rPr lang="en-US" altLang="en-US" sz="1800" b="1" i="1" dirty="0">
                <a:solidFill>
                  <a:schemeClr val="accent6"/>
                </a:solidFill>
                <a:latin typeface="Georgia" panose="02040502050405020303" pitchFamily="18" charset="0"/>
                <a:cs typeface="Arial" panose="020B0604020202020204" pitchFamily="34" charset="0"/>
              </a:rPr>
              <a:t>Maximum District Contribution:  $20,000</a:t>
            </a:r>
            <a:r>
              <a:rPr lang="en-US" altLang="en-US" sz="1800" dirty="0">
                <a:latin typeface="Arial" panose="020B0604020202020204" pitchFamily="34" charset="0"/>
                <a:cs typeface="Arial" panose="020B0604020202020204" pitchFamily="34" charset="0"/>
              </a:rPr>
              <a:t>	 </a:t>
            </a:r>
          </a:p>
          <a:p>
            <a:pPr marL="60722" indent="0">
              <a:lnSpc>
                <a:spcPct val="150000"/>
              </a:lnSpc>
              <a:buNone/>
            </a:pPr>
            <a:r>
              <a:rPr lang="en-US" altLang="en-US" sz="1800" dirty="0">
                <a:latin typeface="Arial" panose="020B0604020202020204" pitchFamily="34" charset="0"/>
                <a:cs typeface="Arial" panose="020B0604020202020204" pitchFamily="34" charset="0"/>
              </a:rPr>
              <a:t>		</a:t>
            </a:r>
            <a:endParaRPr lang="en-US" altLang="en-US" sz="1800" dirty="0">
              <a:latin typeface="Georgia" panose="020405020504050203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05322653"/>
              </p:ext>
            </p:extLst>
          </p:nvPr>
        </p:nvGraphicFramePr>
        <p:xfrm>
          <a:off x="1457325" y="1917246"/>
          <a:ext cx="6229350" cy="1910738"/>
        </p:xfrm>
        <a:graphic>
          <a:graphicData uri="http://schemas.openxmlformats.org/drawingml/2006/table">
            <a:tbl>
              <a:tblPr lastRow="1" bandRow="1">
                <a:tableStyleId>{5C22544A-7EE6-4342-B048-85BDC9FD1C3A}</a:tableStyleId>
              </a:tblPr>
              <a:tblGrid>
                <a:gridCol w="1714500">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473381">
                <a:tc>
                  <a:txBody>
                    <a:bodyPr/>
                    <a:lstStyle/>
                    <a:p>
                      <a:r>
                        <a:rPr lang="en-US" sz="2100" dirty="0">
                          <a:solidFill>
                            <a:srgbClr val="000000"/>
                          </a:solidFill>
                          <a:latin typeface="Arial" panose="020B0604020202020204" pitchFamily="34" charset="0"/>
                          <a:cs typeface="Arial" panose="020B0604020202020204" pitchFamily="34" charset="0"/>
                        </a:rPr>
                        <a:t>$      7,500</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One 5950 Club</a:t>
                      </a:r>
                    </a:p>
                  </a:txBody>
                  <a:tcPr marL="68580" marR="68580" marT="34290" marB="34290"/>
                </a:tc>
                <a:extLst>
                  <a:ext uri="{0D108BD9-81ED-4DB2-BD59-A6C34878D82A}">
                    <a16:rowId xmlns:a16="http://schemas.microsoft.com/office/drawing/2014/main" val="10000"/>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15,000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District 5950 Match (2 to 1)</a:t>
                      </a:r>
                    </a:p>
                  </a:txBody>
                  <a:tcPr marL="68580" marR="68580" marT="34290" marB="34290"/>
                </a:tc>
                <a:extLst>
                  <a:ext uri="{0D108BD9-81ED-4DB2-BD59-A6C34878D82A}">
                    <a16:rowId xmlns:a16="http://schemas.microsoft.com/office/drawing/2014/main" val="10001"/>
                  </a:ext>
                </a:extLst>
              </a:tr>
              <a:tr h="473381">
                <a:tc>
                  <a:txBody>
                    <a:bodyPr/>
                    <a:lstStyle/>
                    <a:p>
                      <a:r>
                        <a:rPr lang="en-US" sz="2100" u="sng" dirty="0">
                          <a:solidFill>
                            <a:srgbClr val="000000"/>
                          </a:solidFill>
                          <a:latin typeface="Arial" panose="020B0604020202020204" pitchFamily="34" charset="0"/>
                          <a:cs typeface="Arial" panose="020B0604020202020204" pitchFamily="34" charset="0"/>
                        </a:rPr>
                        <a:t>      12,000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TRF District Match ( .8 to 1)</a:t>
                      </a:r>
                    </a:p>
                  </a:txBody>
                  <a:tcPr marL="68580" marR="68580" marT="34290" marB="34290"/>
                </a:tc>
                <a:extLst>
                  <a:ext uri="{0D108BD9-81ED-4DB2-BD59-A6C34878D82A}">
                    <a16:rowId xmlns:a16="http://schemas.microsoft.com/office/drawing/2014/main" val="10002"/>
                  </a:ext>
                </a:extLst>
              </a:tr>
              <a:tr h="4905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  34,500</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Club &amp; DDF Match </a:t>
                      </a:r>
                    </a:p>
                  </a:txBody>
                  <a:tcPr marL="68580" marR="68580" marT="34290" marB="34290"/>
                </a:tc>
                <a:extLst>
                  <a:ext uri="{0D108BD9-81ED-4DB2-BD59-A6C34878D82A}">
                    <a16:rowId xmlns:a16="http://schemas.microsoft.com/office/drawing/2014/main" val="10003"/>
                  </a:ext>
                </a:extLst>
              </a:tr>
            </a:tbl>
          </a:graphicData>
        </a:graphic>
      </p:graphicFrame>
      <p:pic>
        <p:nvPicPr>
          <p:cNvPr id="7" name="Picture 5">
            <a:extLst>
              <a:ext uri="{FF2B5EF4-FFF2-40B4-BE49-F238E27FC236}">
                <a16:creationId xmlns:a16="http://schemas.microsoft.com/office/drawing/2014/main" id="{CC5BD062-FD99-47E7-ABAC-986E293E86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3650" y="152400"/>
            <a:ext cx="1176338"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7D4FFFC5-F200-438B-B567-06EE7707EB9C}"/>
              </a:ext>
            </a:extLst>
          </p:cNvPr>
          <p:cNvSpPr txBox="1">
            <a:spLocks/>
          </p:cNvSpPr>
          <p:nvPr/>
        </p:nvSpPr>
        <p:spPr>
          <a:xfrm>
            <a:off x="381000" y="457200"/>
            <a:ext cx="8763000" cy="533400"/>
          </a:xfrm>
          <a:prstGeom prst="rect">
            <a:avLst/>
          </a:prstGeom>
        </p:spPr>
        <p:txBody>
          <a:bodyPr lIns="0" tIns="0" rIns="0" bIns="0" anchor="ctr" anchorCtr="0">
            <a:normAutofit fontScale="2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0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128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How it Works: Single Club </a:t>
            </a:r>
            <a:br>
              <a:rPr kumimoji="0" lang="en-US" sz="33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spTree>
    <p:extLst>
      <p:ext uri="{BB962C8B-B14F-4D97-AF65-F5344CB8AC3E}">
        <p14:creationId xmlns:p14="http://schemas.microsoft.com/office/powerpoint/2010/main" val="3102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04900" y="1676400"/>
            <a:ext cx="6934200" cy="4893647"/>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rPr>
              <a:t>Minimize noise distraction, mute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rPr>
              <a:t>We love to see you! </a:t>
            </a:r>
            <a:r>
              <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highlight>
                  <a:srgbClr val="FFFF00"/>
                </a:highlight>
                <a:uLnTx/>
                <a:uFillTx/>
                <a:latin typeface="Arial" panose="020B0604020202020204" pitchFamily="34" charset="0"/>
                <a:ea typeface="ヒラギノ角ゴ Pro W3" pitchFamily="-84" charset="-128"/>
                <a:cs typeface="Arial" panose="020B0604020202020204" pitchFamily="34" charset="0"/>
              </a:rPr>
              <a:t>Rename/add Club Name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dirty="0">
                <a:ln w="0"/>
                <a:solidFill>
                  <a:srgbClr val="000000"/>
                </a:solidFill>
                <a:effectLst>
                  <a:outerShdw blurRad="38100" dist="25400" dir="5400000" algn="ctr" rotWithShape="0">
                    <a:srgbClr val="6E747A">
                      <a:alpha val="43000"/>
                    </a:srgbClr>
                  </a:outerShdw>
                </a:effectLst>
                <a:cs typeface="Arial" panose="020B0604020202020204" pitchFamily="34" charset="0"/>
              </a:rPr>
              <a:t>A</a:t>
            </a:r>
            <a:r>
              <a:rPr kumimoji="0" lang="en-US" sz="2400" b="0" i="0" u="none" strike="noStrike" kern="1200" cap="none" spc="0" normalizeH="0" baseline="0" noProof="0" dirty="0" err="1">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rPr>
              <a:t>sk</a:t>
            </a:r>
            <a:r>
              <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rPr>
              <a:t> questions:  Raise your hand or interrupt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rPr>
              <a:t>Say name when you speak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rPr>
              <a:t>Offer Feedback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panose="020B0604020202020204" pitchFamily="34" charset="0"/>
              <a:ea typeface="ヒラギノ角ゴ Pro W3" pitchFamily="-84" charset="-128"/>
              <a:cs typeface="Arial" panose="020B0604020202020204" pitchFamily="34" charset="0"/>
            </a:endParaRPr>
          </a:p>
        </p:txBody>
      </p:sp>
      <p:sp>
        <p:nvSpPr>
          <p:cNvPr id="8" name="Title 1">
            <a:extLst>
              <a:ext uri="{FF2B5EF4-FFF2-40B4-BE49-F238E27FC236}">
                <a16:creationId xmlns:a16="http://schemas.microsoft.com/office/drawing/2014/main" id="{7D763BCD-894D-445C-AA49-D09E03F32DE7}"/>
              </a:ext>
            </a:extLst>
          </p:cNvPr>
          <p:cNvSpPr txBox="1">
            <a:spLocks/>
          </p:cNvSpPr>
          <p:nvPr/>
        </p:nvSpPr>
        <p:spPr>
          <a:xfrm>
            <a:off x="381000" y="457200"/>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Virtual Meeting Best Practices </a:t>
            </a:r>
          </a:p>
        </p:txBody>
      </p:sp>
    </p:spTree>
    <p:extLst>
      <p:ext uri="{BB962C8B-B14F-4D97-AF65-F5344CB8AC3E}">
        <p14:creationId xmlns:p14="http://schemas.microsoft.com/office/powerpoint/2010/main" val="7501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42875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Global Grant – Collaborating Clubs</a:t>
            </a:r>
          </a:p>
        </p:txBody>
      </p:sp>
      <p:sp>
        <p:nvSpPr>
          <p:cNvPr id="66563" name="Content Placeholder 2"/>
          <p:cNvSpPr>
            <a:spLocks noGrp="1"/>
          </p:cNvSpPr>
          <p:nvPr>
            <p:ph idx="1"/>
          </p:nvPr>
        </p:nvSpPr>
        <p:spPr bwMode="auto">
          <a:xfrm rot="10800000" flipV="1">
            <a:off x="1514476" y="4887445"/>
            <a:ext cx="6172198" cy="1355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60722" indent="0">
              <a:lnSpc>
                <a:spcPct val="150000"/>
              </a:lnSpc>
              <a:spcBef>
                <a:spcPts val="25"/>
              </a:spcBef>
              <a:buNone/>
            </a:pPr>
            <a:r>
              <a:rPr lang="en-US" altLang="en-US" sz="1800" b="1" i="1" dirty="0">
                <a:solidFill>
                  <a:schemeClr val="accent6"/>
                </a:solidFill>
                <a:latin typeface="Georgia" panose="02040502050405020303" pitchFamily="18" charset="0"/>
                <a:cs typeface="Arial" panose="020B0604020202020204" pitchFamily="34" charset="0"/>
              </a:rPr>
              <a:t>NOTE:  Minimum club contribution = $7,500</a:t>
            </a:r>
          </a:p>
          <a:p>
            <a:pPr marL="60722" indent="0">
              <a:lnSpc>
                <a:spcPct val="150000"/>
              </a:lnSpc>
              <a:spcBef>
                <a:spcPts val="25"/>
              </a:spcBef>
              <a:buNone/>
            </a:pPr>
            <a:r>
              <a:rPr lang="en-US" altLang="en-US" sz="1800" b="1" i="1" dirty="0">
                <a:solidFill>
                  <a:schemeClr val="accent6"/>
                </a:solidFill>
                <a:latin typeface="Georgia" panose="02040502050405020303" pitchFamily="18" charset="0"/>
                <a:cs typeface="Arial" panose="020B0604020202020204" pitchFamily="34" charset="0"/>
              </a:rPr>
              <a:t>Maximum District Contribution:  $30,000</a:t>
            </a:r>
          </a:p>
          <a:p>
            <a:pPr marL="60722" indent="0">
              <a:lnSpc>
                <a:spcPct val="150000"/>
              </a:lnSpc>
              <a:buNone/>
            </a:pPr>
            <a:r>
              <a:rPr lang="en-US" altLang="en-US" sz="1800" dirty="0">
                <a:latin typeface="Arial" panose="020B0604020202020204" pitchFamily="34" charset="0"/>
                <a:cs typeface="Arial" panose="020B0604020202020204" pitchFamily="34" charset="0"/>
              </a:rPr>
              <a:t>			</a:t>
            </a:r>
            <a:endParaRPr lang="en-US" altLang="en-US" sz="1800" dirty="0">
              <a:latin typeface="Georgia" panose="020405020504050203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21157099"/>
              </p:ext>
            </p:extLst>
          </p:nvPr>
        </p:nvGraphicFramePr>
        <p:xfrm>
          <a:off x="1371602" y="1870586"/>
          <a:ext cx="6229348" cy="1910738"/>
        </p:xfrm>
        <a:graphic>
          <a:graphicData uri="http://schemas.openxmlformats.org/drawingml/2006/table">
            <a:tbl>
              <a:tblPr lastRow="1" bandRow="1">
                <a:tableStyleId>{5C22544A-7EE6-4342-B048-85BDC9FD1C3A}</a:tableStyleId>
              </a:tblPr>
              <a:tblGrid>
                <a:gridCol w="1714498">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473381">
                <a:tc>
                  <a:txBody>
                    <a:bodyPr/>
                    <a:lstStyle/>
                    <a:p>
                      <a:r>
                        <a:rPr lang="en-US" sz="2100" dirty="0">
                          <a:solidFill>
                            <a:srgbClr val="000000"/>
                          </a:solidFill>
                          <a:latin typeface="Arial" panose="020B0604020202020204" pitchFamily="34" charset="0"/>
                          <a:cs typeface="Arial" panose="020B0604020202020204" pitchFamily="34" charset="0"/>
                        </a:rPr>
                        <a:t>$      7,500</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2 (or more!) 5950 Clubs</a:t>
                      </a:r>
                    </a:p>
                  </a:txBody>
                  <a:tcPr marL="68580" marR="68580" marT="34290" marB="34290"/>
                </a:tc>
                <a:extLst>
                  <a:ext uri="{0D108BD9-81ED-4DB2-BD59-A6C34878D82A}">
                    <a16:rowId xmlns:a16="http://schemas.microsoft.com/office/drawing/2014/main" val="10000"/>
                  </a:ext>
                </a:extLst>
              </a:tr>
              <a:tr h="473381">
                <a:tc>
                  <a:txBody>
                    <a:bodyPr/>
                    <a:lstStyle/>
                    <a:p>
                      <a:r>
                        <a:rPr lang="en-US" sz="2100" dirty="0">
                          <a:solidFill>
                            <a:srgbClr val="000000"/>
                          </a:solidFill>
                          <a:latin typeface="Arial" panose="020B0604020202020204" pitchFamily="34" charset="0"/>
                          <a:cs typeface="Arial" panose="020B0604020202020204" pitchFamily="34" charset="0"/>
                        </a:rPr>
                        <a:t>      22,500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District 5950 Match (3 to 1)</a:t>
                      </a:r>
                    </a:p>
                  </a:txBody>
                  <a:tcPr marL="68580" marR="68580" marT="34290" marB="34290"/>
                </a:tc>
                <a:extLst>
                  <a:ext uri="{0D108BD9-81ED-4DB2-BD59-A6C34878D82A}">
                    <a16:rowId xmlns:a16="http://schemas.microsoft.com/office/drawing/2014/main" val="10001"/>
                  </a:ext>
                </a:extLst>
              </a:tr>
              <a:tr h="473381">
                <a:tc>
                  <a:txBody>
                    <a:bodyPr/>
                    <a:lstStyle/>
                    <a:p>
                      <a:r>
                        <a:rPr lang="en-US" sz="2100" u="sng" dirty="0">
                          <a:solidFill>
                            <a:srgbClr val="000000"/>
                          </a:solidFill>
                          <a:latin typeface="Arial" panose="020B0604020202020204" pitchFamily="34" charset="0"/>
                          <a:cs typeface="Arial" panose="020B0604020202020204" pitchFamily="34" charset="0"/>
                        </a:rPr>
                        <a:t>      18,000 </a:t>
                      </a:r>
                    </a:p>
                  </a:txBody>
                  <a:tcPr marL="68580" marR="68580" marT="34290" marB="34290"/>
                </a:tc>
                <a:tc>
                  <a:txBody>
                    <a:bodyPr/>
                    <a:lstStyle/>
                    <a:p>
                      <a:r>
                        <a:rPr lang="en-US" sz="2100" dirty="0">
                          <a:solidFill>
                            <a:srgbClr val="000000"/>
                          </a:solidFill>
                          <a:latin typeface="Arial" panose="020B0604020202020204" pitchFamily="34" charset="0"/>
                          <a:cs typeface="Arial" panose="020B0604020202020204" pitchFamily="34" charset="0"/>
                        </a:rPr>
                        <a:t>TRF District Match (.8 to 1)</a:t>
                      </a:r>
                    </a:p>
                  </a:txBody>
                  <a:tcPr marL="68580" marR="68580" marT="34290" marB="34290"/>
                </a:tc>
                <a:extLst>
                  <a:ext uri="{0D108BD9-81ED-4DB2-BD59-A6C34878D82A}">
                    <a16:rowId xmlns:a16="http://schemas.microsoft.com/office/drawing/2014/main" val="1074239690"/>
                  </a:ext>
                </a:extLst>
              </a:tr>
              <a:tr h="4905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  48,000</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Club + DDF + TRF Match </a:t>
                      </a:r>
                    </a:p>
                  </a:txBody>
                  <a:tcPr marL="68580" marR="68580" marT="34290" marB="34290"/>
                </a:tc>
                <a:extLst>
                  <a:ext uri="{0D108BD9-81ED-4DB2-BD59-A6C34878D82A}">
                    <a16:rowId xmlns:a16="http://schemas.microsoft.com/office/drawing/2014/main" val="10003"/>
                  </a:ext>
                </a:extLst>
              </a:tr>
            </a:tbl>
          </a:graphicData>
        </a:graphic>
      </p:graphicFrame>
      <p:pic>
        <p:nvPicPr>
          <p:cNvPr id="7" name="Picture 5">
            <a:extLst>
              <a:ext uri="{FF2B5EF4-FFF2-40B4-BE49-F238E27FC236}">
                <a16:creationId xmlns:a16="http://schemas.microsoft.com/office/drawing/2014/main" id="{CC5BD062-FD99-47E7-ABAC-986E293E86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152400"/>
            <a:ext cx="1176338"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F93BD0E-B19C-4290-9F73-9EFAD22CD6D1}"/>
              </a:ext>
            </a:extLst>
          </p:cNvPr>
          <p:cNvSpPr txBox="1">
            <a:spLocks/>
          </p:cNvSpPr>
          <p:nvPr/>
        </p:nvSpPr>
        <p:spPr>
          <a:xfrm>
            <a:off x="381000" y="339214"/>
            <a:ext cx="8763000" cy="533400"/>
          </a:xfrm>
          <a:prstGeom prst="rect">
            <a:avLst/>
          </a:prstGeom>
        </p:spPr>
        <p:txBody>
          <a:bodyPr lIns="0" tIns="0" rIns="0" bIns="0" anchor="ctr" anchorCtr="0">
            <a:normAutofit fontScale="2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28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128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How it Works: Multiple Clubs </a:t>
            </a:r>
            <a:br>
              <a:rPr kumimoji="0" lang="en-US" sz="33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spTree>
    <p:extLst>
      <p:ext uri="{BB962C8B-B14F-4D97-AF65-F5344CB8AC3E}">
        <p14:creationId xmlns:p14="http://schemas.microsoft.com/office/powerpoint/2010/main" val="171444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200150"/>
            <a:ext cx="6572250" cy="400050"/>
          </a:xfrm>
        </p:spPr>
        <p:txBody>
          <a:bodyPr>
            <a:noAutofit/>
          </a:bodyPr>
          <a:lstStyle/>
          <a:p>
            <a:pPr>
              <a:defRPr/>
            </a:pPr>
            <a:r>
              <a:rPr lang="en-US" sz="3000" b="1" dirty="0"/>
              <a:t>Ready to Get Started?</a:t>
            </a:r>
            <a:endParaRPr lang="en-US" b="1" dirty="0">
              <a:solidFill>
                <a:schemeClr val="accent3">
                  <a:lumMod val="75000"/>
                </a:schemeClr>
              </a:solidFill>
            </a:endParaRPr>
          </a:p>
        </p:txBody>
      </p:sp>
      <p:sp>
        <p:nvSpPr>
          <p:cNvPr id="3" name="Content Placeholder 2"/>
          <p:cNvSpPr>
            <a:spLocks noGrp="1"/>
          </p:cNvSpPr>
          <p:nvPr>
            <p:ph idx="1"/>
          </p:nvPr>
        </p:nvSpPr>
        <p:spPr>
          <a:xfrm>
            <a:off x="561543" y="1981200"/>
            <a:ext cx="7573137" cy="4295607"/>
          </a:xfrm>
        </p:spPr>
        <p:txBody>
          <a:bodyPr vert="horz" anchor="t">
            <a:noAutofit/>
          </a:bodyPr>
          <a:lstStyle/>
          <a:p>
            <a:pPr marL="351044" indent="-289322">
              <a:buFont typeface="+mj-lt"/>
              <a:buAutoNum type="arabicPeriod"/>
              <a:defRPr/>
            </a:pPr>
            <a:r>
              <a:rPr lang="en-US" sz="2000" b="1" dirty="0">
                <a:solidFill>
                  <a:srgbClr val="0070C0"/>
                </a:solidFill>
                <a:latin typeface="Arial" panose="020B0604020202020204" pitchFamily="34" charset="0"/>
                <a:cs typeface="Arial" panose="020B0604020202020204" pitchFamily="34" charset="0"/>
              </a:rPr>
              <a:t>Contact</a:t>
            </a:r>
            <a:r>
              <a:rPr lang="en-US" sz="1800" b="1" dirty="0">
                <a:solidFill>
                  <a:srgbClr val="0070C0"/>
                </a:solidFill>
                <a:latin typeface="Arial" panose="020B0604020202020204" pitchFamily="34" charset="0"/>
                <a:cs typeface="Arial" panose="020B0604020202020204" pitchFamily="34" charset="0"/>
              </a:rPr>
              <a:t> Global Grants Chair, </a:t>
            </a:r>
            <a:r>
              <a:rPr lang="en-US" sz="1800" b="1" dirty="0">
                <a:solidFill>
                  <a:srgbClr val="000000"/>
                </a:solidFill>
                <a:latin typeface="Arial" panose="020B0604020202020204" pitchFamily="34" charset="0"/>
                <a:cs typeface="Arial" panose="020B0604020202020204" pitchFamily="34" charset="0"/>
              </a:rPr>
              <a:t>Dave </a:t>
            </a:r>
            <a:r>
              <a:rPr lang="en-US" sz="1800" b="1" dirty="0" err="1">
                <a:solidFill>
                  <a:srgbClr val="000000"/>
                </a:solidFill>
                <a:latin typeface="Arial" panose="020B0604020202020204" pitchFamily="34" charset="0"/>
                <a:cs typeface="Arial" panose="020B0604020202020204" pitchFamily="34" charset="0"/>
              </a:rPr>
              <a:t>Senness</a:t>
            </a:r>
            <a:endParaRPr lang="en-US" sz="1800" b="1" dirty="0">
              <a:solidFill>
                <a:srgbClr val="000000"/>
              </a:solidFill>
              <a:latin typeface="Arial" panose="020B0604020202020204" pitchFamily="34" charset="0"/>
              <a:cs typeface="Arial" panose="020B0604020202020204" pitchFamily="34" charset="0"/>
            </a:endParaRPr>
          </a:p>
          <a:p>
            <a:pPr marL="61722" indent="0">
              <a:buNone/>
              <a:defRPr/>
            </a:pPr>
            <a:r>
              <a:rPr lang="en-US" sz="1800" b="1"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hlinkClick r:id="rId3"/>
              </a:rPr>
              <a:t>dsenness@cap-mgt.com</a:t>
            </a:r>
            <a:r>
              <a:rPr lang="en-US" sz="1800" dirty="0">
                <a:solidFill>
                  <a:srgbClr val="000000"/>
                </a:solidFill>
                <a:latin typeface="Arial" panose="020B0604020202020204" pitchFamily="34" charset="0"/>
                <a:cs typeface="Arial" panose="020B0604020202020204" pitchFamily="34" charset="0"/>
              </a:rPr>
              <a:t> or</a:t>
            </a:r>
            <a:r>
              <a:rPr lang="en-US" sz="1800" dirty="0">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952-215-6826</a:t>
            </a:r>
          </a:p>
          <a:p>
            <a:pPr marL="61722" indent="0">
              <a:buNone/>
              <a:defRPr/>
            </a:pPr>
            <a:r>
              <a:rPr lang="en-US" sz="1800" dirty="0">
                <a:solidFill>
                  <a:srgbClr val="000000"/>
                </a:solidFill>
                <a:latin typeface="Arial" panose="020B0604020202020204" pitchFamily="34" charset="0"/>
                <a:cs typeface="Arial" panose="020B0604020202020204" pitchFamily="34" charset="0"/>
              </a:rPr>
              <a:t>	</a:t>
            </a:r>
          </a:p>
          <a:p>
            <a:pPr marL="61722" indent="0">
              <a:buNone/>
              <a:defRPr/>
            </a:pPr>
            <a:r>
              <a:rPr lang="en-US" sz="2000" b="1" dirty="0">
                <a:solidFill>
                  <a:srgbClr val="0070C0"/>
                </a:solidFill>
                <a:latin typeface="Arial" panose="020B0604020202020204" pitchFamily="34" charset="0"/>
                <a:cs typeface="Arial" panose="020B0604020202020204" pitchFamily="34" charset="0"/>
              </a:rPr>
              <a:t>2. Connect</a:t>
            </a:r>
            <a:r>
              <a:rPr lang="en-US" sz="2000" dirty="0">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with assigned Grant Mentor</a:t>
            </a:r>
          </a:p>
          <a:p>
            <a:pPr marL="61722" indent="0">
              <a:buNone/>
              <a:defRPr/>
            </a:pPr>
            <a:endParaRPr lang="en-US" sz="600" dirty="0">
              <a:solidFill>
                <a:srgbClr val="000000"/>
              </a:solidFill>
              <a:latin typeface="Arial" panose="020B0604020202020204" pitchFamily="34" charset="0"/>
              <a:cs typeface="Arial" panose="020B0604020202020204" pitchFamily="34" charset="0"/>
            </a:endParaRPr>
          </a:p>
          <a:p>
            <a:pPr marL="351044" indent="-289322">
              <a:buFont typeface="+mj-lt"/>
              <a:buAutoNum type="arabicPeriod"/>
              <a:defRPr/>
            </a:pPr>
            <a:endParaRPr lang="en-US" sz="600" dirty="0">
              <a:solidFill>
                <a:srgbClr val="000000"/>
              </a:solidFill>
              <a:latin typeface="Arial" panose="020B0604020202020204" pitchFamily="34" charset="0"/>
              <a:cs typeface="Arial" panose="020B0604020202020204" pitchFamily="34" charset="0"/>
            </a:endParaRPr>
          </a:p>
          <a:p>
            <a:pPr marL="61722" indent="0">
              <a:buNone/>
              <a:defRPr/>
            </a:pPr>
            <a:r>
              <a:rPr lang="en-US" sz="2000" b="1" dirty="0">
                <a:solidFill>
                  <a:srgbClr val="0070C0"/>
                </a:solidFill>
                <a:latin typeface="Arial" panose="020B0604020202020204" pitchFamily="34" charset="0"/>
                <a:cs typeface="Arial" panose="020B0604020202020204" pitchFamily="34" charset="0"/>
              </a:rPr>
              <a:t>3. Start </a:t>
            </a:r>
            <a:r>
              <a:rPr lang="en-US" sz="1800" b="1" dirty="0">
                <a:solidFill>
                  <a:srgbClr val="0070C0"/>
                </a:solidFill>
                <a:latin typeface="Arial" panose="020B0604020202020204" pitchFamily="34" charset="0"/>
                <a:cs typeface="Arial" panose="020B0604020202020204" pitchFamily="34" charset="0"/>
              </a:rPr>
              <a:t>online application   </a:t>
            </a:r>
            <a:br>
              <a:rPr lang="en-US" sz="2400" b="1" dirty="0">
                <a:solidFill>
                  <a:schemeClr val="accent6"/>
                </a:solidFill>
                <a:latin typeface="Arial" panose="020B0604020202020204" pitchFamily="34" charset="0"/>
                <a:cs typeface="Arial" panose="020B0604020202020204" pitchFamily="34" charset="0"/>
              </a:rPr>
            </a:br>
            <a:r>
              <a:rPr lang="en-US" sz="2400" b="1" dirty="0">
                <a:solidFill>
                  <a:schemeClr val="accent6"/>
                </a:solidFill>
                <a:latin typeface="Arial" panose="020B0604020202020204" pitchFamily="34" charset="0"/>
                <a:cs typeface="Arial" panose="020B0604020202020204" pitchFamily="34" charset="0"/>
              </a:rPr>
              <a:t>    </a:t>
            </a:r>
            <a:r>
              <a:rPr lang="en-US" sz="2000" dirty="0">
                <a:solidFill>
                  <a:srgbClr val="C00000"/>
                </a:solidFill>
                <a:latin typeface="Georgia" panose="02040502050405020303" pitchFamily="18" charset="0"/>
                <a:cs typeface="Arial" panose="020B0604020202020204" pitchFamily="34" charset="0"/>
              </a:rPr>
              <a:t>Do not "LOCK "or "AUTHORIZE" until 5950 approval</a:t>
            </a:r>
          </a:p>
          <a:p>
            <a:pPr marL="61722" indent="0">
              <a:buNone/>
              <a:defRPr/>
            </a:pPr>
            <a:r>
              <a:rPr lang="en-US" sz="600" dirty="0">
                <a:solidFill>
                  <a:srgbClr val="C00000"/>
                </a:solidFill>
                <a:latin typeface="Georgia" panose="02040502050405020303" pitchFamily="18" charset="0"/>
                <a:cs typeface="Arial" panose="020B0604020202020204" pitchFamily="34" charset="0"/>
              </a:rPr>
              <a:t> </a:t>
            </a:r>
          </a:p>
          <a:p>
            <a:pPr marL="351044" indent="-289322">
              <a:buFont typeface="+mj-lt"/>
              <a:buAutoNum type="arabicPeriod"/>
              <a:defRPr/>
            </a:pPr>
            <a:endParaRPr lang="en-US" sz="525" b="1" dirty="0">
              <a:latin typeface="Arial" panose="020B0604020202020204" pitchFamily="34" charset="0"/>
              <a:cs typeface="Arial" panose="020B0604020202020204" pitchFamily="34" charset="0"/>
            </a:endParaRPr>
          </a:p>
          <a:p>
            <a:pPr marL="61722" indent="0">
              <a:buNone/>
              <a:defRPr/>
            </a:pPr>
            <a:r>
              <a:rPr lang="en-US" sz="2000" b="1" dirty="0">
                <a:solidFill>
                  <a:srgbClr val="0070C0"/>
                </a:solidFill>
                <a:latin typeface="Arial" panose="020B0604020202020204" pitchFamily="34" charset="0"/>
                <a:cs typeface="Arial" panose="020B0604020202020204" pitchFamily="34" charset="0"/>
              </a:rPr>
              <a:t>4. DO NOT START </a:t>
            </a:r>
            <a:r>
              <a:rPr lang="en-US" sz="1800" dirty="0">
                <a:solidFill>
                  <a:schemeClr val="bg2">
                    <a:lumMod val="10000"/>
                  </a:schemeClr>
                </a:solidFill>
                <a:latin typeface="Arial" panose="020B0604020202020204" pitchFamily="34" charset="0"/>
                <a:cs typeface="Arial" panose="020B0604020202020204" pitchFamily="34" charset="0"/>
              </a:rPr>
              <a:t>project until approved by TRF </a:t>
            </a:r>
          </a:p>
          <a:p>
            <a:pPr marL="61722" indent="0">
              <a:buNone/>
              <a:defRPr/>
            </a:pPr>
            <a:endParaRPr lang="en-US" sz="1800" dirty="0">
              <a:solidFill>
                <a:schemeClr val="bg2">
                  <a:lumMod val="10000"/>
                </a:schemeClr>
              </a:solidFill>
              <a:latin typeface="Arial" panose="020B0604020202020204" pitchFamily="34" charset="0"/>
              <a:cs typeface="Arial" panose="020B0604020202020204" pitchFamily="34" charset="0"/>
            </a:endParaRPr>
          </a:p>
          <a:p>
            <a:pPr marL="0" lvl="0" indent="0">
              <a:spcBef>
                <a:spcPts val="0"/>
              </a:spcBef>
              <a:buNone/>
            </a:pPr>
            <a:r>
              <a:rPr lang="en-US" sz="1800" dirty="0">
                <a:solidFill>
                  <a:schemeClr val="bg2">
                    <a:lumMod val="10000"/>
                  </a:schemeClr>
                </a:solidFill>
                <a:latin typeface="Arial" panose="020B0604020202020204" pitchFamily="34" charset="0"/>
                <a:cs typeface="Arial" panose="020B0604020202020204" pitchFamily="34" charset="0"/>
              </a:rPr>
              <a:t> </a:t>
            </a:r>
            <a:r>
              <a:rPr lang="en-US" sz="1800" b="1" dirty="0">
                <a:solidFill>
                  <a:srgbClr val="0070C0"/>
                </a:solidFill>
                <a:latin typeface="Arial" panose="020B0604020202020204" pitchFamily="34" charset="0"/>
                <a:cs typeface="Arial" panose="020B0604020202020204" pitchFamily="34" charset="0"/>
              </a:rPr>
              <a:t>5</a:t>
            </a:r>
            <a:r>
              <a:rPr lang="en-US" sz="1800" dirty="0">
                <a:solidFill>
                  <a:srgbClr val="0070C0"/>
                </a:solidFill>
                <a:latin typeface="Arial" panose="020B0604020202020204" pitchFamily="34" charset="0"/>
                <a:cs typeface="Arial" panose="020B0604020202020204" pitchFamily="34" charset="0"/>
              </a:rPr>
              <a:t>.</a:t>
            </a:r>
            <a:r>
              <a:rPr lang="en-US" sz="1800" dirty="0">
                <a:solidFill>
                  <a:schemeClr val="bg2">
                    <a:lumMod val="10000"/>
                  </a:schemeClr>
                </a:solidFill>
                <a:latin typeface="Arial" panose="020B0604020202020204" pitchFamily="34" charset="0"/>
                <a:cs typeface="Arial" panose="020B0604020202020204" pitchFamily="34" charset="0"/>
              </a:rPr>
              <a:t> </a:t>
            </a:r>
            <a:r>
              <a:rPr lang="en-US" altLang="en-US" sz="1800" dirty="0">
                <a:solidFill>
                  <a:srgbClr val="000000"/>
                </a:solidFill>
                <a:latin typeface="Arial" panose="020B0604020202020204" pitchFamily="34" charset="0"/>
                <a:cs typeface="Arial" panose="020B0604020202020204" pitchFamily="34" charset="0"/>
              </a:rPr>
              <a:t>Each Club may be the primary sponsor for </a:t>
            </a:r>
            <a:r>
              <a:rPr lang="en-US" altLang="en-US" sz="1800" dirty="0">
                <a:solidFill>
                  <a:srgbClr val="CA1E2A"/>
                </a:solidFill>
                <a:latin typeface="Arial" panose="020B0604020202020204" pitchFamily="34" charset="0"/>
                <a:cs typeface="Arial" panose="020B0604020202020204" pitchFamily="34" charset="0"/>
              </a:rPr>
              <a:t>(1) one grant</a:t>
            </a:r>
            <a:r>
              <a:rPr lang="en-US" altLang="en-US" sz="1800" dirty="0">
                <a:solidFill>
                  <a:srgbClr val="01B4E7"/>
                </a:solidFill>
                <a:latin typeface="Arial" panose="020B0604020202020204" pitchFamily="34" charset="0"/>
                <a:cs typeface="Arial" panose="020B0604020202020204" pitchFamily="34" charset="0"/>
              </a:rPr>
              <a:t>: </a:t>
            </a:r>
          </a:p>
          <a:p>
            <a:pPr marL="0" lvl="0" indent="0">
              <a:spcBef>
                <a:spcPts val="0"/>
              </a:spcBef>
              <a:buNone/>
            </a:pPr>
            <a:r>
              <a:rPr lang="en-US" altLang="en-US" sz="1800" dirty="0">
                <a:solidFill>
                  <a:srgbClr val="000000"/>
                </a:solidFill>
                <a:latin typeface="Arial" panose="020B0604020202020204" pitchFamily="34" charset="0"/>
                <a:cs typeface="Arial" panose="020B0604020202020204" pitchFamily="34" charset="0"/>
              </a:rPr>
              <a:t>       through</a:t>
            </a:r>
            <a:r>
              <a:rPr lang="en-US" altLang="en-US" sz="1800" dirty="0">
                <a:latin typeface="Arial" panose="020B0604020202020204" pitchFamily="34" charset="0"/>
                <a:cs typeface="Arial" panose="020B0604020202020204" pitchFamily="34" charset="0"/>
              </a:rPr>
              <a:t> </a:t>
            </a:r>
            <a:r>
              <a:rPr lang="en-US" altLang="en-US" sz="1800" dirty="0">
                <a:solidFill>
                  <a:srgbClr val="FF7600">
                    <a:lumMod val="75000"/>
                  </a:srgbClr>
                </a:solidFill>
                <a:latin typeface="Arial" panose="020B0604020202020204" pitchFamily="34" charset="0"/>
                <a:cs typeface="Arial" panose="020B0604020202020204" pitchFamily="34" charset="0"/>
              </a:rPr>
              <a:t>November 2024</a:t>
            </a:r>
          </a:p>
          <a:p>
            <a:pPr marL="61722" indent="0">
              <a:buNone/>
              <a:defRPr/>
            </a:pPr>
            <a:endParaRPr lang="en-US" sz="1800" dirty="0">
              <a:solidFill>
                <a:schemeClr val="bg2">
                  <a:lumMod val="10000"/>
                </a:schemeClr>
              </a:solidFill>
              <a:latin typeface="Arial" panose="020B0604020202020204" pitchFamily="34" charset="0"/>
              <a:cs typeface="Arial" panose="020B0604020202020204" pitchFamily="34" charset="0"/>
            </a:endParaRPr>
          </a:p>
          <a:p>
            <a:pPr marL="351044" indent="-289322">
              <a:buNone/>
              <a:defRPr/>
            </a:pPr>
            <a:endParaRPr lang="en-US" sz="2400" dirty="0">
              <a:latin typeface="Arial" panose="020B0604020202020204" pitchFamily="34" charset="0"/>
              <a:cs typeface="Arial" panose="020B0604020202020204" pitchFamily="34" charset="0"/>
            </a:endParaRPr>
          </a:p>
          <a:p>
            <a:pPr marL="61722" indent="0">
              <a:buNone/>
              <a:defRPr/>
            </a:pPr>
            <a:endParaRPr lang="en-US" sz="2400" dirty="0">
              <a:latin typeface="Arial" panose="020B0604020202020204" pitchFamily="34" charset="0"/>
              <a:cs typeface="Arial" panose="020B0604020202020204" pitchFamily="34" charset="0"/>
            </a:endParaRPr>
          </a:p>
        </p:txBody>
      </p:sp>
      <p:pic>
        <p:nvPicPr>
          <p:cNvPr id="542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2831" y="152400"/>
            <a:ext cx="1176338"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rcRect l="5132" r="5132"/>
          <a:stretch/>
        </p:blipFill>
        <p:spPr>
          <a:xfrm>
            <a:off x="7187193" y="1600199"/>
            <a:ext cx="1395263" cy="1767335"/>
          </a:xfrm>
          <a:prstGeom prst="ellipse">
            <a:avLst/>
          </a:prstGeom>
        </p:spPr>
      </p:pic>
      <p:sp>
        <p:nvSpPr>
          <p:cNvPr id="6" name="Title 1">
            <a:extLst>
              <a:ext uri="{FF2B5EF4-FFF2-40B4-BE49-F238E27FC236}">
                <a16:creationId xmlns:a16="http://schemas.microsoft.com/office/drawing/2014/main" id="{EAC1631D-06CB-46E9-9C53-B12C6C198360}"/>
              </a:ext>
            </a:extLst>
          </p:cNvPr>
          <p:cNvSpPr txBox="1">
            <a:spLocks/>
          </p:cNvSpPr>
          <p:nvPr/>
        </p:nvSpPr>
        <p:spPr>
          <a:xfrm>
            <a:off x="381000" y="314493"/>
            <a:ext cx="8763000" cy="533400"/>
          </a:xfrm>
          <a:prstGeom prst="rect">
            <a:avLst/>
          </a:prstGeom>
        </p:spPr>
        <p:txBody>
          <a:bodyPr lIns="0" tIns="0" rIns="0" bIns="0" anchor="ctr" anchorCtr="0">
            <a:normAutofit fontScale="2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28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128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Ready to Get Started?  </a:t>
            </a:r>
            <a:br>
              <a:rPr kumimoji="0" lang="en-US" sz="33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1485900" y="1114425"/>
            <a:ext cx="5314950"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Global … AFTER TRF Approval</a:t>
            </a:r>
          </a:p>
        </p:txBody>
      </p:sp>
      <p:sp>
        <p:nvSpPr>
          <p:cNvPr id="3" name="Content Placeholder 2"/>
          <p:cNvSpPr>
            <a:spLocks noGrp="1"/>
          </p:cNvSpPr>
          <p:nvPr>
            <p:ph idx="1"/>
          </p:nvPr>
        </p:nvSpPr>
        <p:spPr bwMode="auto">
          <a:xfrm>
            <a:off x="685800" y="1350566"/>
            <a:ext cx="7315200"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350044" indent="-289322">
              <a:lnSpc>
                <a:spcPct val="200000"/>
              </a:lnSpc>
              <a:spcBef>
                <a:spcPct val="0"/>
              </a:spcBef>
              <a:buFont typeface="Calibri" panose="020F0502020204030204" pitchFamily="34" charset="0"/>
              <a:buAutoNum type="arabicPeriod"/>
            </a:pPr>
            <a:r>
              <a:rPr lang="en-US" altLang="en-US" sz="2100" dirty="0">
                <a:solidFill>
                  <a:srgbClr val="000000"/>
                </a:solidFill>
                <a:latin typeface="Arial" panose="020B0604020202020204" pitchFamily="34" charset="0"/>
                <a:cs typeface="Arial" panose="020B0604020202020204" pitchFamily="34" charset="0"/>
              </a:rPr>
              <a:t> Receive TRF approval letter</a:t>
            </a:r>
          </a:p>
          <a:p>
            <a:pPr marL="350044" indent="-289322">
              <a:lnSpc>
                <a:spcPct val="200000"/>
              </a:lnSpc>
              <a:spcBef>
                <a:spcPct val="0"/>
              </a:spcBef>
              <a:buFont typeface="Calibri" panose="020F0502020204030204" pitchFamily="34" charset="0"/>
              <a:buAutoNum type="arabicPeriod"/>
            </a:pPr>
            <a:r>
              <a:rPr lang="en-US" altLang="en-US" sz="2100" dirty="0">
                <a:solidFill>
                  <a:srgbClr val="000000"/>
                </a:solidFill>
                <a:latin typeface="Arial" panose="020B0604020202020204" pitchFamily="34" charset="0"/>
                <a:cs typeface="Arial" panose="020B0604020202020204" pitchFamily="34" charset="0"/>
              </a:rPr>
              <a:t> Collect Club Contributions into your Separate Account</a:t>
            </a:r>
          </a:p>
          <a:p>
            <a:pPr marL="350044" indent="-289322">
              <a:lnSpc>
                <a:spcPct val="200000"/>
              </a:lnSpc>
              <a:spcBef>
                <a:spcPct val="0"/>
              </a:spcBef>
              <a:buFont typeface="Calibri" panose="020F0502020204030204" pitchFamily="34" charset="0"/>
              <a:buAutoNum type="arabicPeriod"/>
            </a:pPr>
            <a:r>
              <a:rPr lang="en-US" altLang="en-US" sz="2100" dirty="0">
                <a:solidFill>
                  <a:srgbClr val="000000"/>
                </a:solidFill>
                <a:latin typeface="Arial" panose="020B0604020202020204" pitchFamily="34" charset="0"/>
                <a:cs typeface="Arial" panose="020B0604020202020204" pitchFamily="34" charset="0"/>
              </a:rPr>
              <a:t>TRF will wire World Fund match and DDF</a:t>
            </a:r>
          </a:p>
          <a:p>
            <a:pPr marL="350044" indent="-289322">
              <a:lnSpc>
                <a:spcPct val="200000"/>
              </a:lnSpc>
              <a:spcBef>
                <a:spcPct val="0"/>
              </a:spcBef>
              <a:buFont typeface="Calibri" panose="020F0502020204030204" pitchFamily="34" charset="0"/>
              <a:buAutoNum type="arabicPeriod"/>
            </a:pPr>
            <a:r>
              <a:rPr lang="en-US" altLang="en-US" sz="2100" dirty="0">
                <a:solidFill>
                  <a:srgbClr val="000000"/>
                </a:solidFill>
                <a:latin typeface="Arial" panose="020B0604020202020204" pitchFamily="34" charset="0"/>
                <a:cs typeface="Arial" panose="020B0604020202020204" pitchFamily="34" charset="0"/>
              </a:rPr>
              <a:t> Implement project; retain all receipts</a:t>
            </a:r>
          </a:p>
          <a:p>
            <a:pPr marL="350044" indent="-289322">
              <a:lnSpc>
                <a:spcPct val="200000"/>
              </a:lnSpc>
              <a:spcBef>
                <a:spcPct val="0"/>
              </a:spcBef>
              <a:buFont typeface="Calibri" panose="020F0502020204030204" pitchFamily="34" charset="0"/>
              <a:buAutoNum type="arabicPeriod"/>
            </a:pPr>
            <a:r>
              <a:rPr lang="en-US" altLang="en-US" sz="2100" dirty="0">
                <a:solidFill>
                  <a:srgbClr val="000000"/>
                </a:solidFill>
                <a:latin typeface="Arial" panose="020B0604020202020204" pitchFamily="34" charset="0"/>
                <a:cs typeface="Arial" panose="020B0604020202020204" pitchFamily="34" charset="0"/>
              </a:rPr>
              <a:t> File progress or final reports with TRF</a:t>
            </a:r>
          </a:p>
        </p:txBody>
      </p:sp>
      <p:pic>
        <p:nvPicPr>
          <p:cNvPr id="583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5663" y="97234"/>
            <a:ext cx="1176338"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DC16CFC-247C-42F7-865C-9031D2E8989B}"/>
              </a:ext>
            </a:extLst>
          </p:cNvPr>
          <p:cNvSpPr txBox="1">
            <a:spLocks/>
          </p:cNvSpPr>
          <p:nvPr/>
        </p:nvSpPr>
        <p:spPr>
          <a:xfrm>
            <a:off x="381000" y="457200"/>
            <a:ext cx="8763000" cy="533400"/>
          </a:xfrm>
          <a:prstGeom prst="rect">
            <a:avLst/>
          </a:prstGeom>
        </p:spPr>
        <p:txBody>
          <a:bodyPr lIns="0" tIns="0" rIns="0" bIns="0" anchor="ctr" anchorCtr="0">
            <a:normAutofit fontScale="2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0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67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 </a:t>
            </a:r>
            <a:r>
              <a:rPr kumimoji="0" lang="en-US" sz="128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AFTER TRF Approval …</a:t>
            </a:r>
            <a:br>
              <a:rPr kumimoji="0" lang="en-US" sz="128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20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2000250" y="1585913"/>
            <a:ext cx="4629150"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dirty="0">
                <a:latin typeface="Arial Narrow" panose="020B0606020202030204" pitchFamily="34" charset="0"/>
              </a:rPr>
              <a:t> </a:t>
            </a:r>
            <a:r>
              <a:rPr lang="en-US" altLang="en-US" sz="2250" dirty="0">
                <a:latin typeface="Arial Narrow" panose="020B0606020202030204" pitchFamily="34" charset="0"/>
              </a:rPr>
              <a:t>2020-21 Global Grants Summary</a:t>
            </a:r>
            <a:endParaRPr lang="en-US" altLang="en-US" sz="1350" dirty="0">
              <a:latin typeface="Arial Narrow" panose="020B0606020202030204" pitchFamily="34" charset="0"/>
            </a:endParaRPr>
          </a:p>
        </p:txBody>
      </p:sp>
      <p:pic>
        <p:nvPicPr>
          <p:cNvPr id="604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971551"/>
            <a:ext cx="882254" cy="7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5E9A5FE-CB91-45FC-86D0-926613F0165C}"/>
              </a:ext>
            </a:extLst>
          </p:cNvPr>
          <p:cNvSpPr txBox="1">
            <a:spLocks/>
          </p:cNvSpPr>
          <p:nvPr/>
        </p:nvSpPr>
        <p:spPr>
          <a:xfrm>
            <a:off x="381000" y="238126"/>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32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3200" b="1" i="0" u="none" strike="noStrike" kern="1200" cap="none" spc="0" normalizeH="0" baseline="0" noProof="0">
                <a:ln>
                  <a:noFill/>
                </a:ln>
                <a:solidFill>
                  <a:prstClr val="white"/>
                </a:solidFill>
                <a:effectLst/>
                <a:uLnTx/>
                <a:uFillTx/>
                <a:latin typeface="Arial Narrow"/>
                <a:ea typeface="MS PGothic" panose="020B0600070205080204" pitchFamily="34" charset="-128"/>
              </a:rPr>
              <a:t> 2022-2023 Global </a:t>
            </a:r>
            <a:r>
              <a:rPr kumimoji="0" lang="en-US" sz="32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Grant Summary </a:t>
            </a:r>
            <a:r>
              <a:rPr kumimoji="0" lang="en-US" sz="3200" b="0" i="0" u="none" strike="noStrike" kern="1200" cap="none" spc="0" normalizeH="0" baseline="0" noProof="0" dirty="0">
                <a:ln>
                  <a:noFill/>
                </a:ln>
                <a:solidFill>
                  <a:srgbClr val="00246C"/>
                </a:solidFill>
                <a:effectLst/>
                <a:uLnTx/>
                <a:uFillTx/>
                <a:latin typeface="Arial Narrow"/>
                <a:ea typeface="MS PGothic" panose="020B0600070205080204" pitchFamily="34" charset="-128"/>
              </a:rPr>
              <a:t>  </a:t>
            </a:r>
          </a:p>
        </p:txBody>
      </p:sp>
      <p:sp>
        <p:nvSpPr>
          <p:cNvPr id="2" name="TextBox 1">
            <a:extLst>
              <a:ext uri="{FF2B5EF4-FFF2-40B4-BE49-F238E27FC236}">
                <a16:creationId xmlns:a16="http://schemas.microsoft.com/office/drawing/2014/main" id="{10995E09-301D-48F5-A854-33D6BD8EFCFD}"/>
              </a:ext>
            </a:extLst>
          </p:cNvPr>
          <p:cNvSpPr txBox="1"/>
          <p:nvPr/>
        </p:nvSpPr>
        <p:spPr>
          <a:xfrm>
            <a:off x="1795844" y="2144019"/>
            <a:ext cx="5122428" cy="2354491"/>
          </a:xfrm>
          <a:prstGeom prst="rect">
            <a:avLst/>
          </a:prstGeom>
          <a:noFill/>
        </p:spPr>
        <p:txBody>
          <a:bodyPr wrap="none" rtlCol="0">
            <a:spAutoFit/>
          </a:bodyPr>
          <a:lstStyle/>
          <a:p>
            <a:pPr marL="342900" indent="-342900">
              <a:buFont typeface="Arial" panose="020B0604020202020204" pitchFamily="34" charset="0"/>
              <a:buChar char="•"/>
            </a:pPr>
            <a:r>
              <a:rPr lang="en-US" sz="2100" dirty="0">
                <a:solidFill>
                  <a:srgbClr val="000000"/>
                </a:solidFill>
              </a:rPr>
              <a:t>4 projects involving 16 clubs </a:t>
            </a:r>
          </a:p>
          <a:p>
            <a:endParaRPr lang="en-US" sz="2100" dirty="0">
              <a:solidFill>
                <a:srgbClr val="000000"/>
              </a:solidFill>
            </a:endParaRPr>
          </a:p>
          <a:p>
            <a:pPr marL="342900" indent="-342900">
              <a:buFont typeface="Arial" panose="020B0604020202020204" pitchFamily="34" charset="0"/>
              <a:buChar char="•"/>
            </a:pPr>
            <a:r>
              <a:rPr lang="en-US" sz="2100" dirty="0">
                <a:solidFill>
                  <a:srgbClr val="000000"/>
                </a:solidFill>
              </a:rPr>
              <a:t>$51,000 Club Funds </a:t>
            </a:r>
            <a:r>
              <a:rPr lang="en-US" altLang="en-US" sz="2100" dirty="0">
                <a:solidFill>
                  <a:srgbClr val="000000"/>
                </a:solidFill>
                <a:latin typeface="Arial" panose="020B0604020202020204" pitchFamily="34" charset="0"/>
                <a:cs typeface="Arial" panose="020B0604020202020204" pitchFamily="34" charset="0"/>
                <a:sym typeface="Wingdings" panose="05000000000000000000" pitchFamily="2" charset="2"/>
              </a:rPr>
              <a:t> $676,598 Total</a:t>
            </a:r>
          </a:p>
          <a:p>
            <a:endParaRPr lang="en-US" altLang="en-US" sz="210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342900" indent="-342900">
              <a:buFont typeface="Arial" panose="020B0604020202020204" pitchFamily="34" charset="0"/>
              <a:buChar char="•"/>
            </a:pPr>
            <a:r>
              <a:rPr lang="en-US" altLang="en-US" sz="2100" dirty="0">
                <a:solidFill>
                  <a:srgbClr val="000000"/>
                </a:solidFill>
                <a:cs typeface="Arial" panose="020B0604020202020204" pitchFamily="34" charset="0"/>
                <a:sym typeface="Wingdings" panose="05000000000000000000" pitchFamily="2" charset="2"/>
              </a:rPr>
              <a:t>Leverage13.37 times </a:t>
            </a:r>
          </a:p>
          <a:p>
            <a:endParaRPr lang="en-US" altLang="en-US" sz="2100" dirty="0">
              <a:solidFill>
                <a:srgbClr val="000000"/>
              </a:solidFill>
              <a:cs typeface="Arial" panose="020B0604020202020204" pitchFamily="34" charset="0"/>
              <a:sym typeface="Wingdings" panose="05000000000000000000" pitchFamily="2" charset="2"/>
            </a:endParaRPr>
          </a:p>
          <a:p>
            <a:pPr marL="342900" indent="-342900">
              <a:buFont typeface="Arial" panose="020B0604020202020204" pitchFamily="34" charset="0"/>
              <a:buChar char="•"/>
            </a:pPr>
            <a:r>
              <a:rPr lang="en-US" altLang="en-US" sz="2100" dirty="0">
                <a:solidFill>
                  <a:srgbClr val="000000"/>
                </a:solidFill>
                <a:cs typeface="Arial" panose="020B0604020202020204" pitchFamily="34" charset="0"/>
                <a:sym typeface="Wingdings" panose="05000000000000000000" pitchFamily="2" charset="2"/>
              </a:rPr>
              <a:t>All four projects were collaborations</a:t>
            </a:r>
            <a:endParaRPr lang="en-US" sz="2100" dirty="0">
              <a:solidFill>
                <a:schemeClr val="tx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a:t>Application Essentials GLOBAL </a:t>
            </a:r>
          </a:p>
        </p:txBody>
      </p:sp>
      <p:sp>
        <p:nvSpPr>
          <p:cNvPr id="3" name="Content Placeholder 2"/>
          <p:cNvSpPr>
            <a:spLocks noGrp="1"/>
          </p:cNvSpPr>
          <p:nvPr>
            <p:ph idx="1"/>
          </p:nvPr>
        </p:nvSpPr>
        <p:spPr bwMode="auto">
          <a:xfrm>
            <a:off x="819150" y="1734344"/>
            <a:ext cx="7505700" cy="3389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rgbClr val="000000"/>
                </a:solidFill>
                <a:latin typeface="Arial" panose="020B0604020202020204" pitchFamily="34" charset="0"/>
                <a:cs typeface="Arial" panose="020B0604020202020204" pitchFamily="34" charset="0"/>
              </a:rPr>
              <a:t>Rotary Project</a:t>
            </a:r>
          </a:p>
          <a:p>
            <a:endParaRPr lang="en-US" altLang="en-US" sz="2800" dirty="0">
              <a:solidFill>
                <a:srgbClr val="000000"/>
              </a:solidFill>
              <a:latin typeface="Arial" panose="020B0604020202020204" pitchFamily="34" charset="0"/>
              <a:cs typeface="Arial" panose="020B0604020202020204" pitchFamily="34" charset="0"/>
            </a:endParaRPr>
          </a:p>
          <a:p>
            <a:r>
              <a:rPr lang="en-US" altLang="en-US" sz="2800" dirty="0">
                <a:solidFill>
                  <a:srgbClr val="000000"/>
                </a:solidFill>
                <a:latin typeface="Arial" panose="020B0604020202020204" pitchFamily="34" charset="0"/>
                <a:cs typeface="Arial" panose="020B0604020202020204" pitchFamily="34" charset="0"/>
              </a:rPr>
              <a:t>Rotarian Involvement … </a:t>
            </a:r>
            <a:r>
              <a:rPr lang="en-US" altLang="en-US" sz="2800" b="1" dirty="0">
                <a:solidFill>
                  <a:srgbClr val="01B4E7"/>
                </a:solidFill>
                <a:latin typeface="Arial" panose="020B0604020202020204" pitchFamily="34" charset="0"/>
                <a:cs typeface="Arial" panose="020B0604020202020204" pitchFamily="34" charset="0"/>
              </a:rPr>
              <a:t>Host Club </a:t>
            </a:r>
            <a:r>
              <a:rPr lang="en-US" altLang="en-US" sz="2800" dirty="0">
                <a:solidFill>
                  <a:srgbClr val="000000"/>
                </a:solidFill>
                <a:latin typeface="Arial" panose="020B0604020202020204" pitchFamily="34" charset="0"/>
                <a:cs typeface="Arial" panose="020B0604020202020204" pitchFamily="34" charset="0"/>
              </a:rPr>
              <a:t>critical </a:t>
            </a:r>
          </a:p>
          <a:p>
            <a:endParaRPr lang="en-US" altLang="en-US" sz="2800" dirty="0">
              <a:solidFill>
                <a:srgbClr val="000000"/>
              </a:solidFill>
              <a:latin typeface="Arial" panose="020B0604020202020204" pitchFamily="34" charset="0"/>
              <a:cs typeface="Arial" panose="020B0604020202020204" pitchFamily="34" charset="0"/>
            </a:endParaRPr>
          </a:p>
          <a:p>
            <a:r>
              <a:rPr lang="en-US" altLang="en-US" sz="2800" dirty="0">
                <a:solidFill>
                  <a:srgbClr val="000000"/>
                </a:solidFill>
                <a:latin typeface="Arial" panose="020B0604020202020204" pitchFamily="34" charset="0"/>
                <a:cs typeface="Arial" panose="020B0604020202020204" pitchFamily="34" charset="0"/>
              </a:rPr>
              <a:t>Cooperating Organization vs. Vendor</a:t>
            </a:r>
          </a:p>
          <a:p>
            <a:endParaRPr lang="en-US" altLang="en-US" sz="2800" dirty="0">
              <a:solidFill>
                <a:srgbClr val="000000"/>
              </a:solidFill>
              <a:latin typeface="Arial" panose="020B0604020202020204" pitchFamily="34" charset="0"/>
              <a:cs typeface="Arial" panose="020B0604020202020204" pitchFamily="34" charset="0"/>
            </a:endParaRPr>
          </a:p>
          <a:p>
            <a:r>
              <a:rPr lang="en-US" altLang="en-US" sz="2800" dirty="0">
                <a:solidFill>
                  <a:srgbClr val="000000"/>
                </a:solidFill>
                <a:latin typeface="Arial" panose="020B0604020202020204" pitchFamily="34" charset="0"/>
                <a:cs typeface="Arial" panose="020B0604020202020204" pitchFamily="34" charset="0"/>
              </a:rPr>
              <a:t>Strong Measurement and Sustainability</a:t>
            </a:r>
          </a:p>
        </p:txBody>
      </p:sp>
      <p:pic>
        <p:nvPicPr>
          <p:cNvPr id="931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76200"/>
            <a:ext cx="1568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xfrm>
            <a:off x="438150" y="304800"/>
            <a:ext cx="79248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Application Attachments GLOBAL</a:t>
            </a:r>
          </a:p>
        </p:txBody>
      </p:sp>
      <p:sp>
        <p:nvSpPr>
          <p:cNvPr id="3" name="Content Placeholder 2"/>
          <p:cNvSpPr>
            <a:spLocks noGrp="1"/>
          </p:cNvSpPr>
          <p:nvPr>
            <p:ph idx="1"/>
          </p:nvPr>
        </p:nvSpPr>
        <p:spPr>
          <a:xfrm>
            <a:off x="533400" y="1583929"/>
            <a:ext cx="7124700" cy="3690143"/>
          </a:xfrm>
        </p:spPr>
        <p:txBody>
          <a:bodyPr>
            <a:noAutofit/>
          </a:bodyPr>
          <a:lstStyle/>
          <a:p>
            <a:pPr>
              <a:defRPr/>
            </a:pPr>
            <a:r>
              <a:rPr lang="en-US" sz="2800" dirty="0">
                <a:solidFill>
                  <a:srgbClr val="000000"/>
                </a:solidFill>
                <a:latin typeface="Arial" panose="020B0604020202020204" pitchFamily="34" charset="0"/>
                <a:cs typeface="Arial" panose="020B0604020202020204" pitchFamily="34" charset="0"/>
              </a:rPr>
              <a:t>Community Assessment Results</a:t>
            </a:r>
          </a:p>
          <a:p>
            <a:pPr>
              <a:defRPr/>
            </a:pPr>
            <a:endParaRPr lang="en-US" sz="2800" dirty="0">
              <a:solidFill>
                <a:srgbClr val="000000"/>
              </a:solidFill>
              <a:latin typeface="Arial" panose="020B0604020202020204" pitchFamily="34" charset="0"/>
              <a:cs typeface="Arial" panose="020B0604020202020204" pitchFamily="34" charset="0"/>
            </a:endParaRPr>
          </a:p>
          <a:p>
            <a:pPr>
              <a:defRPr/>
            </a:pPr>
            <a:r>
              <a:rPr lang="en-US" sz="2800" dirty="0">
                <a:solidFill>
                  <a:srgbClr val="000000"/>
                </a:solidFill>
                <a:latin typeface="Arial" panose="020B0604020202020204" pitchFamily="34" charset="0"/>
                <a:cs typeface="Arial" panose="020B0604020202020204" pitchFamily="34" charset="0"/>
              </a:rPr>
              <a:t>Memorandum of Understanding (MOU)</a:t>
            </a:r>
          </a:p>
          <a:p>
            <a:pPr>
              <a:defRPr/>
            </a:pPr>
            <a:endParaRPr lang="en-US" sz="2800" dirty="0">
              <a:solidFill>
                <a:srgbClr val="000000"/>
              </a:solidFill>
              <a:latin typeface="Arial" panose="020B0604020202020204" pitchFamily="34" charset="0"/>
              <a:cs typeface="Arial" panose="020B0604020202020204" pitchFamily="34" charset="0"/>
            </a:endParaRPr>
          </a:p>
          <a:p>
            <a:pPr>
              <a:defRPr/>
            </a:pPr>
            <a:r>
              <a:rPr lang="en-US" sz="2800" dirty="0">
                <a:solidFill>
                  <a:srgbClr val="000000"/>
                </a:solidFill>
                <a:latin typeface="Arial" panose="020B0604020202020204" pitchFamily="34" charset="0"/>
                <a:cs typeface="Arial" panose="020B0604020202020204" pitchFamily="34" charset="0"/>
              </a:rPr>
              <a:t>Curriculum for Training</a:t>
            </a:r>
          </a:p>
          <a:p>
            <a:pPr>
              <a:defRPr/>
            </a:pPr>
            <a:endParaRPr lang="en-US" sz="2800" dirty="0">
              <a:solidFill>
                <a:srgbClr val="000000"/>
              </a:solidFill>
              <a:latin typeface="Arial" panose="020B0604020202020204" pitchFamily="34" charset="0"/>
              <a:cs typeface="Arial" panose="020B0604020202020204" pitchFamily="34" charset="0"/>
            </a:endParaRPr>
          </a:p>
          <a:p>
            <a:pPr>
              <a:defRPr/>
            </a:pPr>
            <a:r>
              <a:rPr lang="en-US" sz="2800" dirty="0">
                <a:solidFill>
                  <a:srgbClr val="000000"/>
                </a:solidFill>
                <a:latin typeface="Arial" panose="020B0604020202020204" pitchFamily="34" charset="0"/>
                <a:cs typeface="Arial" panose="020B0604020202020204" pitchFamily="34" charset="0"/>
              </a:rPr>
              <a:t>Proforma Invoices – Estimated Expenses</a:t>
            </a:r>
          </a:p>
        </p:txBody>
      </p:sp>
      <p:pic>
        <p:nvPicPr>
          <p:cNvPr id="952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76200"/>
            <a:ext cx="1568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xfrm>
            <a:off x="457200" y="152400"/>
            <a:ext cx="8534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Delivering Value to Club Members</a:t>
            </a:r>
          </a:p>
        </p:txBody>
      </p:sp>
      <p:sp>
        <p:nvSpPr>
          <p:cNvPr id="3" name="Content Placeholder 2"/>
          <p:cNvSpPr>
            <a:spLocks noGrp="1"/>
          </p:cNvSpPr>
          <p:nvPr>
            <p:ph idx="1"/>
          </p:nvPr>
        </p:nvSpPr>
        <p:spPr>
          <a:xfrm>
            <a:off x="457200" y="1981200"/>
            <a:ext cx="4297680" cy="3810000"/>
          </a:xfrm>
        </p:spPr>
        <p:txBody>
          <a:bodyPr>
            <a:normAutofit fontScale="92500"/>
          </a:bodyPr>
          <a:lstStyle/>
          <a:p>
            <a:pPr>
              <a:defRPr/>
            </a:pPr>
            <a:r>
              <a:rPr lang="en-US" dirty="0">
                <a:solidFill>
                  <a:srgbClr val="000000"/>
                </a:solidFill>
                <a:latin typeface="Arial" panose="020B0604020202020204" pitchFamily="34" charset="0"/>
                <a:cs typeface="Arial" panose="020B0604020202020204" pitchFamily="34" charset="0"/>
              </a:rPr>
              <a:t>Share your learning </a:t>
            </a:r>
          </a:p>
          <a:p>
            <a:pPr>
              <a:defRPr/>
            </a:pPr>
            <a:endParaRPr lang="en-US" dirty="0">
              <a:solidFill>
                <a:srgbClr val="000000"/>
              </a:solidFill>
              <a:latin typeface="Arial" panose="020B0604020202020204" pitchFamily="34" charset="0"/>
              <a:cs typeface="Arial" panose="020B0604020202020204" pitchFamily="34" charset="0"/>
            </a:endParaRPr>
          </a:p>
          <a:p>
            <a:pPr>
              <a:defRPr/>
            </a:pPr>
            <a:r>
              <a:rPr lang="en-US" dirty="0">
                <a:solidFill>
                  <a:srgbClr val="000000"/>
                </a:solidFill>
                <a:latin typeface="Arial" panose="020B0604020202020204" pitchFamily="34" charset="0"/>
                <a:cs typeface="Arial" panose="020B0604020202020204" pitchFamily="34" charset="0"/>
              </a:rPr>
              <a:t>Encourage global travel</a:t>
            </a:r>
            <a:br>
              <a:rPr lang="en-US"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a:p>
            <a:pPr>
              <a:defRPr/>
            </a:pPr>
            <a:r>
              <a:rPr lang="en-US" dirty="0">
                <a:solidFill>
                  <a:srgbClr val="000000"/>
                </a:solidFill>
                <a:latin typeface="Arial" panose="020B0604020202020204" pitchFamily="34" charset="0"/>
                <a:cs typeface="Arial" panose="020B0604020202020204" pitchFamily="34" charset="0"/>
              </a:rPr>
              <a:t>Club engagement in projects</a:t>
            </a:r>
            <a:br>
              <a:rPr lang="en-US" dirty="0">
                <a:solidFill>
                  <a:srgbClr val="000000"/>
                </a:solidFill>
                <a:latin typeface="Arial" panose="020B0604020202020204" pitchFamily="34" charset="0"/>
                <a:cs typeface="Arial" panose="020B0604020202020204" pitchFamily="34" charset="0"/>
              </a:rPr>
            </a:br>
            <a:br>
              <a:rPr lang="en-US"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a:p>
            <a:pPr marL="0" indent="0">
              <a:buNone/>
              <a:defRPr/>
            </a:pPr>
            <a:endParaRPr lang="en-US" dirty="0">
              <a:solidFill>
                <a:srgbClr val="000000"/>
              </a:solidFill>
              <a:latin typeface="Arial" panose="020B0604020202020204" pitchFamily="34" charset="0"/>
              <a:cs typeface="Arial" panose="020B0604020202020204" pitchFamily="34" charset="0"/>
            </a:endParaRPr>
          </a:p>
        </p:txBody>
      </p:sp>
      <p:pic>
        <p:nvPicPr>
          <p:cNvPr id="6" name="Content Placeholder 3">
            <a:extLst>
              <a:ext uri="{FF2B5EF4-FFF2-40B4-BE49-F238E27FC236}">
                <a16:creationId xmlns:a16="http://schemas.microsoft.com/office/drawing/2014/main" id="{47E43554-6BF7-40CE-A22A-0C167A787CDB}"/>
              </a:ext>
            </a:extLst>
          </p:cNvPr>
          <p:cNvPicPr>
            <a:picLocks noGrp="1" noChangeAspect="1"/>
          </p:cNvPicPr>
          <p:nvPr/>
        </p:nvPicPr>
        <p:blipFill rotWithShape="1">
          <a:blip r:embed="rId4">
            <a:extLst>
              <a:ext uri="{28A0092B-C50C-407E-A947-70E740481C1C}">
                <a14:useLocalDpi xmlns:a14="http://schemas.microsoft.com/office/drawing/2010/main" val="0"/>
              </a:ext>
            </a:extLst>
          </a:blip>
          <a:srcRect r="49281"/>
          <a:stretch/>
        </p:blipFill>
        <p:spPr>
          <a:xfrm>
            <a:off x="4953000" y="1184031"/>
            <a:ext cx="3832565" cy="4888523"/>
          </a:xfrm>
          <a:prstGeom prst="rect">
            <a:avLst/>
          </a:prstGeom>
        </p:spPr>
      </p:pic>
    </p:spTree>
    <p:custDataLst>
      <p:tags r:id="rId1"/>
    </p:custDataLst>
    <p:extLst>
      <p:ext uri="{BB962C8B-B14F-4D97-AF65-F5344CB8AC3E}">
        <p14:creationId xmlns:p14="http://schemas.microsoft.com/office/powerpoint/2010/main" val="20566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457200"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Grant Ideas</a:t>
            </a:r>
          </a:p>
        </p:txBody>
      </p:sp>
      <p:sp>
        <p:nvSpPr>
          <p:cNvPr id="3" name="Content Placeholder 2"/>
          <p:cNvSpPr>
            <a:spLocks noGrp="1"/>
          </p:cNvSpPr>
          <p:nvPr>
            <p:ph idx="1"/>
          </p:nvPr>
        </p:nvSpPr>
        <p:spPr bwMode="auto">
          <a:xfrm>
            <a:off x="2517103" y="1219200"/>
            <a:ext cx="6157119"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rgbClr val="000000"/>
                </a:solidFill>
                <a:latin typeface="Arial" panose="020B0604020202020204" pitchFamily="34" charset="0"/>
                <a:cs typeface="Arial" panose="020B0604020202020204" pitchFamily="34" charset="0"/>
              </a:rPr>
              <a:t>District Grant Ideas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Medical Help w/Covid-19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Youth Drop-in Shelter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Park equipment </a:t>
            </a:r>
          </a:p>
          <a:p>
            <a:pPr marL="457200" lvl="1" indent="0">
              <a:buNone/>
            </a:pPr>
            <a:endParaRPr lang="en-US" altLang="en-US" sz="2000" dirty="0">
              <a:solidFill>
                <a:srgbClr val="000000"/>
              </a:solidFill>
              <a:latin typeface="Arial" panose="020B0604020202020204" pitchFamily="34" charset="0"/>
              <a:cs typeface="Arial" panose="020B0604020202020204" pitchFamily="34" charset="0"/>
            </a:endParaRPr>
          </a:p>
          <a:p>
            <a:pPr lvl="0"/>
            <a:r>
              <a:rPr lang="en-US" altLang="en-US" sz="2400" dirty="0">
                <a:solidFill>
                  <a:srgbClr val="000000"/>
                </a:solidFill>
                <a:latin typeface="Arial" panose="020B0604020202020204" pitchFamily="34" charset="0"/>
                <a:cs typeface="Arial" panose="020B0604020202020204" pitchFamily="34" charset="0"/>
              </a:rPr>
              <a:t>District: Small International Grant Ideas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Water Pumps in India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Days for Girls Project </a:t>
            </a:r>
          </a:p>
          <a:p>
            <a:pPr marL="457200" lvl="1" indent="0">
              <a:buNone/>
            </a:pPr>
            <a:endParaRPr lang="en-US" altLang="en-US" sz="2400" dirty="0">
              <a:solidFill>
                <a:srgbClr val="000000"/>
              </a:solidFill>
              <a:latin typeface="Arial" panose="020B0604020202020204" pitchFamily="34" charset="0"/>
              <a:cs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rPr>
              <a:t>Global Grant Ideas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Covid PPE Minnesota</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Dental Equipment in Tanzania </a:t>
            </a:r>
          </a:p>
          <a:p>
            <a:pPr lvl="1">
              <a:buFont typeface="Wingdings" panose="05000000000000000000" pitchFamily="2" charset="2"/>
              <a:buChar char="§"/>
            </a:pPr>
            <a:r>
              <a:rPr lang="en-US" altLang="en-US" sz="2000" dirty="0">
                <a:solidFill>
                  <a:srgbClr val="000000"/>
                </a:solidFill>
                <a:latin typeface="Arial" panose="020B0604020202020204" pitchFamily="34" charset="0"/>
                <a:cs typeface="Arial" panose="020B0604020202020204" pitchFamily="34" charset="0"/>
              </a:rPr>
              <a:t>Prenatal Education for Young Women </a:t>
            </a:r>
          </a:p>
        </p:txBody>
      </p:sp>
      <p:pic>
        <p:nvPicPr>
          <p:cNvPr id="870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104" y="-3886200"/>
            <a:ext cx="153539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224" y="4434840"/>
            <a:ext cx="1878788"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232" y="949537"/>
            <a:ext cx="1851003"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3686848E-6B6D-4B24-8E69-9903C1234473}"/>
              </a:ext>
            </a:extLst>
          </p:cNvPr>
          <p:cNvGrpSpPr/>
          <p:nvPr/>
        </p:nvGrpSpPr>
        <p:grpSpPr>
          <a:xfrm>
            <a:off x="403224" y="2618086"/>
            <a:ext cx="2180404" cy="1758529"/>
            <a:chOff x="5602637" y="1356509"/>
            <a:chExt cx="3086498" cy="2695905"/>
          </a:xfrm>
        </p:grpSpPr>
        <p:pic>
          <p:nvPicPr>
            <p:cNvPr id="12" name="Picture 5">
              <a:extLst>
                <a:ext uri="{FF2B5EF4-FFF2-40B4-BE49-F238E27FC236}">
                  <a16:creationId xmlns:a16="http://schemas.microsoft.com/office/drawing/2014/main" id="{201FE53D-C9CE-49E8-89B0-99876A564AAB}"/>
                </a:ext>
              </a:extLst>
            </p:cNvPr>
            <p:cNvPicPr>
              <a:picLocks noChangeAspect="1"/>
            </p:cNvPicPr>
            <p:nvPr/>
          </p:nvPicPr>
          <p:blipFill rotWithShape="1">
            <a:blip r:embed="rId4">
              <a:extLst>
                <a:ext uri="{28A0092B-C50C-407E-A947-70E740481C1C}">
                  <a14:useLocalDpi xmlns:a14="http://schemas.microsoft.com/office/drawing/2010/main" val="0"/>
                </a:ext>
              </a:extLst>
            </a:blip>
            <a:srcRect t="22214"/>
            <a:stretch/>
          </p:blipFill>
          <p:spPr bwMode="auto">
            <a:xfrm>
              <a:off x="5679043" y="2360663"/>
              <a:ext cx="2482850" cy="1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EC29E428-CA23-491A-83EC-BCF9436A82C4}"/>
                </a:ext>
              </a:extLst>
            </p:cNvPr>
            <p:cNvPicPr>
              <a:picLocks noChangeAspect="1"/>
            </p:cNvPicPr>
            <p:nvPr/>
          </p:nvPicPr>
          <p:blipFill rotWithShape="1">
            <a:blip r:embed="rId5">
              <a:extLst>
                <a:ext uri="{28A0092B-C50C-407E-A947-70E740481C1C}">
                  <a14:useLocalDpi xmlns:a14="http://schemas.microsoft.com/office/drawing/2010/main" val="0"/>
                </a:ext>
              </a:extLst>
            </a:blip>
            <a:srcRect t="24777"/>
            <a:stretch/>
          </p:blipFill>
          <p:spPr bwMode="auto">
            <a:xfrm>
              <a:off x="6067822" y="2910813"/>
              <a:ext cx="1573834" cy="105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31AAEBB-0195-4DAB-B1AC-5063AE40FF19}"/>
                </a:ext>
              </a:extLst>
            </p:cNvPr>
            <p:cNvSpPr txBox="1"/>
            <p:nvPr/>
          </p:nvSpPr>
          <p:spPr>
            <a:xfrm>
              <a:off x="5602637" y="1356509"/>
              <a:ext cx="3086498" cy="108522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5BA3"/>
                  </a:solidFill>
                  <a:effectLst/>
                  <a:uLnTx/>
                  <a:uFillTx/>
                  <a:latin typeface="Arial Narrow" panose="020B0606020202030204" pitchFamily="34" charset="0"/>
                  <a:ea typeface="ヒラギノ角ゴ Pro W3" pitchFamily="-84" charset="-128"/>
                  <a:cs typeface="+mn-cs"/>
                </a:rPr>
                <a:t>District: </a:t>
              </a:r>
              <a:r>
                <a:rPr kumimoji="0" lang="en-US" sz="2000" b="1" i="0" u="none" strike="noStrike" kern="1200" cap="none" spc="0" normalizeH="0" baseline="0" noProof="0" dirty="0">
                  <a:ln>
                    <a:noFill/>
                  </a:ln>
                  <a:solidFill>
                    <a:srgbClr val="BE5108"/>
                  </a:solidFill>
                  <a:effectLst/>
                  <a:uLnTx/>
                  <a:uFillTx/>
                  <a:latin typeface="Arial Narrow" panose="020B0606020202030204" pitchFamily="34" charset="0"/>
                  <a:ea typeface="ヒラギノ角ゴ Pro W3" pitchFamily="-84" charset="-128"/>
                  <a:cs typeface="+mn-cs"/>
                </a:rPr>
                <a:t>Small </a:t>
              </a:r>
              <a:br>
                <a:rPr kumimoji="0" lang="en-US" sz="2000" b="1" i="0" u="none" strike="noStrike" kern="1200" cap="none" spc="0" normalizeH="0" baseline="0" noProof="0" dirty="0">
                  <a:ln>
                    <a:noFill/>
                  </a:ln>
                  <a:solidFill>
                    <a:srgbClr val="BE5108"/>
                  </a:solidFill>
                  <a:effectLst/>
                  <a:uLnTx/>
                  <a:uFillTx/>
                  <a:latin typeface="Arial Narrow" panose="020B0606020202030204" pitchFamily="34" charset="0"/>
                  <a:ea typeface="ヒラギノ角ゴ Pro W3" pitchFamily="-84" charset="-128"/>
                  <a:cs typeface="+mn-cs"/>
                </a:rPr>
              </a:br>
              <a:r>
                <a:rPr kumimoji="0" lang="en-US" sz="2000" b="1" i="0" u="none" strike="noStrike" kern="1200" cap="none" spc="0" normalizeH="0" baseline="0" noProof="0" dirty="0">
                  <a:ln>
                    <a:noFill/>
                  </a:ln>
                  <a:solidFill>
                    <a:srgbClr val="BE5108"/>
                  </a:solidFill>
                  <a:effectLst/>
                  <a:uLnTx/>
                  <a:uFillTx/>
                  <a:latin typeface="Arial Narrow" panose="020B0606020202030204" pitchFamily="34" charset="0"/>
                  <a:ea typeface="ヒラギノ角ゴ Pro W3" pitchFamily="-84" charset="-128"/>
                  <a:cs typeface="+mn-cs"/>
                </a:rPr>
                <a:t>International Grants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0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2057400" y="1206103"/>
            <a:ext cx="4972050" cy="736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sz="3000" b="1" dirty="0">
                <a:latin typeface="Arial Narrow" panose="020B0606020202030204" pitchFamily="34" charset="0"/>
              </a:rPr>
              <a:t>How 5950 Clubs Qualify  </a:t>
            </a:r>
            <a:br>
              <a:rPr lang="en-US" altLang="en-US" sz="2700" b="1" dirty="0">
                <a:latin typeface="Arial Narrow" panose="020B0606020202030204" pitchFamily="34" charset="0"/>
              </a:rPr>
            </a:br>
            <a:r>
              <a:rPr lang="en-US" altLang="en-US" sz="2700" b="1" dirty="0">
                <a:latin typeface="Arial Narrow" panose="020B0606020202030204" pitchFamily="34" charset="0"/>
              </a:rPr>
              <a:t>	</a:t>
            </a:r>
          </a:p>
        </p:txBody>
      </p:sp>
      <p:sp>
        <p:nvSpPr>
          <p:cNvPr id="3" name="Content Placeholder 2"/>
          <p:cNvSpPr>
            <a:spLocks noGrp="1"/>
          </p:cNvSpPr>
          <p:nvPr>
            <p:ph idx="1"/>
          </p:nvPr>
        </p:nvSpPr>
        <p:spPr>
          <a:xfrm>
            <a:off x="152400" y="2454474"/>
            <a:ext cx="8991600" cy="3767138"/>
          </a:xfrm>
        </p:spPr>
        <p:txBody>
          <a:bodyPr>
            <a:noAutofit/>
          </a:bodyPr>
          <a:lstStyle/>
          <a:p>
            <a:pPr>
              <a:defRPr/>
            </a:pPr>
            <a:r>
              <a:rPr lang="en-US" sz="2000" dirty="0">
                <a:solidFill>
                  <a:srgbClr val="000000"/>
                </a:solidFill>
                <a:latin typeface="Arial" panose="020B0604020202020204" pitchFamily="34" charset="0"/>
                <a:cs typeface="Arial" panose="020B0604020202020204" pitchFamily="34" charset="0"/>
              </a:rPr>
              <a:t>At least one club member attends a GMS annually</a:t>
            </a:r>
          </a:p>
          <a:p>
            <a:pPr>
              <a:defRPr/>
            </a:pPr>
            <a:endParaRPr lang="en-US" sz="2000" dirty="0">
              <a:solidFill>
                <a:srgbClr val="000000"/>
              </a:solidFill>
              <a:latin typeface="Arial" panose="020B0604020202020204" pitchFamily="34" charset="0"/>
              <a:cs typeface="Arial" panose="020B0604020202020204" pitchFamily="34" charset="0"/>
            </a:endParaRPr>
          </a:p>
          <a:p>
            <a:pPr>
              <a:defRPr/>
            </a:pPr>
            <a:r>
              <a:rPr lang="en-US" sz="2000" dirty="0">
                <a:solidFill>
                  <a:srgbClr val="000000"/>
                </a:solidFill>
                <a:latin typeface="Arial" panose="020B0604020202020204" pitchFamily="34" charset="0"/>
                <a:cs typeface="Arial" panose="020B0604020202020204" pitchFamily="34" charset="0"/>
              </a:rPr>
              <a:t>Incoming Club President files Club MOU + Addendum with District 5950 by May 15th</a:t>
            </a:r>
          </a:p>
          <a:p>
            <a:pPr marL="61722" indent="0">
              <a:buNone/>
              <a:defRPr/>
            </a:pPr>
            <a:endParaRPr lang="en-US" sz="2000" dirty="0">
              <a:solidFill>
                <a:srgbClr val="000000"/>
              </a:solidFill>
              <a:latin typeface="Arial" panose="020B0604020202020204" pitchFamily="34" charset="0"/>
              <a:cs typeface="Arial" panose="020B0604020202020204" pitchFamily="34" charset="0"/>
            </a:endParaRPr>
          </a:p>
          <a:p>
            <a:pPr>
              <a:defRPr/>
            </a:pPr>
            <a:r>
              <a:rPr lang="en-US" sz="2000" dirty="0">
                <a:solidFill>
                  <a:srgbClr val="000000"/>
                </a:solidFill>
                <a:latin typeface="Arial" panose="020B0604020202020204" pitchFamily="34" charset="0"/>
                <a:cs typeface="Arial" panose="020B0604020202020204" pitchFamily="34" charset="0"/>
              </a:rPr>
              <a:t>Incoming Club President must register at least Club TRF Annual Fund Goal online by May 15th</a:t>
            </a:r>
          </a:p>
          <a:p>
            <a:pPr marL="0" indent="0">
              <a:buNone/>
              <a:defRPr/>
            </a:pPr>
            <a:endParaRPr lang="en-US" sz="2000" dirty="0">
              <a:solidFill>
                <a:srgbClr val="000000"/>
              </a:solidFill>
              <a:latin typeface="Arial" panose="020B0604020202020204" pitchFamily="34" charset="0"/>
              <a:cs typeface="Arial" panose="020B0604020202020204" pitchFamily="34" charset="0"/>
            </a:endParaRPr>
          </a:p>
          <a:p>
            <a:pPr>
              <a:defRPr/>
            </a:pPr>
            <a:r>
              <a:rPr lang="en-US" sz="2000" dirty="0">
                <a:solidFill>
                  <a:srgbClr val="000000"/>
                </a:solidFill>
                <a:latin typeface="Arial" panose="020B0604020202020204" pitchFamily="34" charset="0"/>
                <a:cs typeface="Arial" panose="020B0604020202020204" pitchFamily="34" charset="0"/>
              </a:rPr>
              <a:t>All collaborating Clubs must be GMS Certified as set forth above, and current on all reporting requirements</a:t>
            </a:r>
          </a:p>
          <a:p>
            <a:pPr>
              <a:defRPr/>
            </a:pPr>
            <a:endParaRPr lang="en-US" sz="1800" dirty="0">
              <a:solidFill>
                <a:srgbClr val="000000"/>
              </a:solidFill>
              <a:cs typeface="Arial" panose="020B0604020202020204" pitchFamily="34" charset="0"/>
            </a:endParaRPr>
          </a:p>
          <a:p>
            <a:pPr marL="61722" indent="0">
              <a:buNone/>
              <a:defRPr/>
            </a:pPr>
            <a:r>
              <a:rPr lang="en-US" sz="1800" dirty="0">
                <a:solidFill>
                  <a:srgbClr val="000000"/>
                </a:solidFill>
                <a:cs typeface="Arial" panose="020B0604020202020204" pitchFamily="34" charset="0"/>
              </a:rPr>
              <a:t>		</a:t>
            </a:r>
          </a:p>
        </p:txBody>
      </p:sp>
      <p:pic>
        <p:nvPicPr>
          <p:cNvPr id="809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198" y="1165622"/>
            <a:ext cx="1282304" cy="112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AAA84B-C847-4C0C-97CF-FFA72F20761F}"/>
              </a:ext>
            </a:extLst>
          </p:cNvPr>
          <p:cNvSpPr txBox="1"/>
          <p:nvPr/>
        </p:nvSpPr>
        <p:spPr>
          <a:xfrm>
            <a:off x="304800" y="414754"/>
            <a:ext cx="703968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ヒラギノ角ゴ Pro W3" pitchFamily="-84" charset="-128"/>
                <a:cs typeface="+mn-cs"/>
              </a:rPr>
              <a:t>Grant Writing Certification Requirements </a:t>
            </a:r>
          </a:p>
        </p:txBody>
      </p:sp>
      <p:pic>
        <p:nvPicPr>
          <p:cNvPr id="7" name="Picture 5">
            <a:extLst>
              <a:ext uri="{FF2B5EF4-FFF2-40B4-BE49-F238E27FC236}">
                <a16:creationId xmlns:a16="http://schemas.microsoft.com/office/drawing/2014/main" id="{A033EA71-61E8-4FCA-ABF1-354D5759DBDD}"/>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2114550" y="1461317"/>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51616225-C3BD-439E-8A7C-430288FAC8CF}"/>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89371" y="1461317"/>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9E22AFB-9981-4A36-99DC-B0E7EE2CED48}"/>
              </a:ext>
            </a:extLst>
          </p:cNvPr>
          <p:cNvSpPr txBox="1"/>
          <p:nvPr/>
        </p:nvSpPr>
        <p:spPr>
          <a:xfrm>
            <a:off x="1279225" y="1092507"/>
            <a:ext cx="167065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1B4E7">
                    <a:lumMod val="75000"/>
                  </a:srgbClr>
                </a:solidFill>
                <a:effectLst/>
                <a:uLnTx/>
                <a:uFillTx/>
                <a:latin typeface="Arial" panose="020B0604020202020204" pitchFamily="34" charset="0"/>
                <a:ea typeface="ヒラギノ角ゴ Pro W3" pitchFamily="-84" charset="-128"/>
                <a:cs typeface="+mn-cs"/>
              </a:rPr>
              <a:t>District Grants </a:t>
            </a:r>
          </a:p>
        </p:txBody>
      </p:sp>
      <p:pic>
        <p:nvPicPr>
          <p:cNvPr id="10" name="Picture 6">
            <a:extLst>
              <a:ext uri="{FF2B5EF4-FFF2-40B4-BE49-F238E27FC236}">
                <a16:creationId xmlns:a16="http://schemas.microsoft.com/office/drawing/2014/main" id="{42459591-7DAF-4FBE-97D9-63074D526C9C}"/>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2435023" y="1653004"/>
            <a:ext cx="665818" cy="4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Choose your </a:t>
            </a:r>
            <a:r>
              <a:rPr lang="en-US" altLang="en-US" dirty="0">
                <a:latin typeface="Arial Narrow" panose="020B0606020202030204" pitchFamily="34" charset="0"/>
              </a:rPr>
              <a:t>Grant focus</a:t>
            </a:r>
            <a:r>
              <a:rPr lang="en-US" altLang="en-US" b="1" dirty="0">
                <a:latin typeface="Arial Narrow" panose="020B0606020202030204" pitchFamily="34" charset="0"/>
              </a:rPr>
              <a:t>!  </a:t>
            </a:r>
          </a:p>
        </p:txBody>
      </p:sp>
      <p:sp>
        <p:nvSpPr>
          <p:cNvPr id="7" name="Rectangle 6"/>
          <p:cNvSpPr/>
          <p:nvPr/>
        </p:nvSpPr>
        <p:spPr>
          <a:xfrm>
            <a:off x="0" y="1444625"/>
            <a:ext cx="9144000" cy="1188107"/>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Breakout Rooms </a:t>
            </a:r>
          </a:p>
        </p:txBody>
      </p:sp>
      <p:sp>
        <p:nvSpPr>
          <p:cNvPr id="12" name="Rectangle 11"/>
          <p:cNvSpPr/>
          <p:nvPr/>
        </p:nvSpPr>
        <p:spPr>
          <a:xfrm>
            <a:off x="0" y="3008312"/>
            <a:ext cx="9144000" cy="118810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Questions? </a:t>
            </a:r>
          </a:p>
        </p:txBody>
      </p:sp>
      <p:sp>
        <p:nvSpPr>
          <p:cNvPr id="13" name="Rectangle 12"/>
          <p:cNvSpPr/>
          <p:nvPr/>
        </p:nvSpPr>
        <p:spPr>
          <a:xfrm>
            <a:off x="0" y="4572000"/>
            <a:ext cx="9144000" cy="118810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66824"/>
            <a:ext cx="8534400" cy="4752975"/>
          </a:xfrm>
        </p:spPr>
        <p:txBody>
          <a:bodyPr>
            <a:noAutofit/>
          </a:bodyPr>
          <a:lstStyle/>
          <a:p>
            <a:pPr>
              <a:defRPr/>
            </a:pPr>
            <a:endParaRPr lang="en-US" sz="3200" b="1" dirty="0"/>
          </a:p>
          <a:p>
            <a:pPr>
              <a:defRPr/>
            </a:pPr>
            <a:r>
              <a:rPr lang="en-US" sz="3200" b="1" dirty="0">
                <a:solidFill>
                  <a:srgbClr val="000000"/>
                </a:solidFill>
              </a:rPr>
              <a:t>Review </a:t>
            </a:r>
            <a:r>
              <a:rPr lang="en-US" sz="3200" dirty="0">
                <a:solidFill>
                  <a:srgbClr val="000000"/>
                </a:solidFill>
              </a:rPr>
              <a:t>TRF &amp; District 5950 requirements </a:t>
            </a:r>
            <a:br>
              <a:rPr lang="en-US" sz="3200" dirty="0">
                <a:solidFill>
                  <a:srgbClr val="000000"/>
                </a:solidFill>
              </a:rPr>
            </a:br>
            <a:endParaRPr lang="en-US" sz="3200" dirty="0">
              <a:solidFill>
                <a:srgbClr val="000000"/>
              </a:solidFill>
            </a:endParaRPr>
          </a:p>
          <a:p>
            <a:pPr>
              <a:defRPr/>
            </a:pPr>
            <a:r>
              <a:rPr lang="en-US" sz="3200" b="1" dirty="0">
                <a:solidFill>
                  <a:srgbClr val="000000"/>
                </a:solidFill>
              </a:rPr>
              <a:t>Discuss Changes</a:t>
            </a:r>
            <a:br>
              <a:rPr lang="en-US" sz="3200" b="1" dirty="0">
                <a:solidFill>
                  <a:srgbClr val="000000"/>
                </a:solidFill>
              </a:rPr>
            </a:br>
            <a:endParaRPr lang="en-US" sz="3200" dirty="0">
              <a:solidFill>
                <a:srgbClr val="000000"/>
              </a:solidFill>
            </a:endParaRPr>
          </a:p>
          <a:p>
            <a:pPr>
              <a:defRPr/>
            </a:pPr>
            <a:r>
              <a:rPr lang="en-US" sz="3200" b="1" dirty="0">
                <a:solidFill>
                  <a:srgbClr val="000000"/>
                </a:solidFill>
              </a:rPr>
              <a:t>Practice</a:t>
            </a:r>
            <a:r>
              <a:rPr lang="en-US" sz="3200" dirty="0">
                <a:solidFill>
                  <a:srgbClr val="000000"/>
                </a:solidFill>
              </a:rPr>
              <a:t> writing and evaluating ?</a:t>
            </a:r>
          </a:p>
          <a:p>
            <a:pPr>
              <a:defRPr/>
            </a:pPr>
            <a:endParaRPr lang="en-US" sz="3200" dirty="0"/>
          </a:p>
          <a:p>
            <a:pPr marL="109728" indent="0" algn="ctr">
              <a:buFont typeface="Arial" panose="020B0604020202020204" pitchFamily="34" charset="0"/>
              <a:buNone/>
              <a:defRPr/>
            </a:pPr>
            <a:r>
              <a:rPr lang="en-US" sz="4000" b="1" dirty="0">
                <a:solidFill>
                  <a:srgbClr val="01B4E7"/>
                </a:solidFill>
              </a:rPr>
              <a:t>Qualify Your Club!   </a:t>
            </a:r>
          </a:p>
        </p:txBody>
      </p:sp>
      <p:sp>
        <p:nvSpPr>
          <p:cNvPr id="4" name="Title 1"/>
          <p:cNvSpPr txBox="1">
            <a:spLocks/>
          </p:cNvSpPr>
          <p:nvPr/>
        </p:nvSpPr>
        <p:spPr>
          <a:xfrm>
            <a:off x="381000" y="457200"/>
            <a:ext cx="8763000" cy="533400"/>
          </a:xfrm>
          <a:prstGeom prst="rect">
            <a:avLst/>
          </a:prstGeom>
        </p:spPr>
        <p:txBody>
          <a:bodyPr lIns="0" tIns="0" rIns="0" bIns="0" anchor="ctr" anchorCtr="0">
            <a:noAutofit/>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US" sz="4000" b="1" dirty="0"/>
              <a:t>Objectives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xfrm>
            <a:off x="438150" y="304800"/>
            <a:ext cx="79248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b="1" dirty="0">
                <a:latin typeface="Arial Narrow" panose="020B0606020202030204" pitchFamily="34" charset="0"/>
              </a:rPr>
              <a:t>Rotary Websites</a:t>
            </a:r>
          </a:p>
        </p:txBody>
      </p:sp>
      <p:pic>
        <p:nvPicPr>
          <p:cNvPr id="952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43"/>
            <a:ext cx="1568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2E53496C-28FD-4742-B1FE-B703CDD1168F}"/>
              </a:ext>
            </a:extLst>
          </p:cNvPr>
          <p:cNvSpPr txBox="1">
            <a:spLocks/>
          </p:cNvSpPr>
          <p:nvPr/>
        </p:nvSpPr>
        <p:spPr>
          <a:xfrm>
            <a:off x="457200" y="1371600"/>
            <a:ext cx="4040188" cy="639762"/>
          </a:xfrm>
          <a:prstGeom prst="rect">
            <a:avLst/>
          </a:prstGeom>
          <a:solidFill>
            <a:schemeClr val="tx2"/>
          </a:solidFill>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MS PGothic" panose="020B0600070205080204"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MS PGothic" panose="020B0600070205080204"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MS PGothic" panose="020B0600070205080204"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MS PGothic" panose="020B0600070205080204"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MS PGothic" panose="020B0600070205080204"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Rotary.org</a:t>
            </a:r>
          </a:p>
        </p:txBody>
      </p:sp>
      <p:sp>
        <p:nvSpPr>
          <p:cNvPr id="9" name="Content Placeholder 5">
            <a:extLst>
              <a:ext uri="{FF2B5EF4-FFF2-40B4-BE49-F238E27FC236}">
                <a16:creationId xmlns:a16="http://schemas.microsoft.com/office/drawing/2014/main" id="{18915229-F7BD-46A4-933C-FF6F76F14D75}"/>
              </a:ext>
            </a:extLst>
          </p:cNvPr>
          <p:cNvSpPr txBox="1">
            <a:spLocks/>
          </p:cNvSpPr>
          <p:nvPr/>
        </p:nvSpPr>
        <p:spPr>
          <a:xfrm>
            <a:off x="457200" y="2011362"/>
            <a:ext cx="4040188" cy="3540125"/>
          </a:xfrm>
          <a:prstGeom prst="rect">
            <a:avLst/>
          </a:prstGeom>
          <a:ln>
            <a:solidFill>
              <a:schemeClr val="tx2"/>
            </a:solidFill>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RI and TRF Worldwide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Showcase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Learning Resource Center </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Global Application</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Personal Profile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Club Goals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 name="Text Placeholder 6">
            <a:extLst>
              <a:ext uri="{FF2B5EF4-FFF2-40B4-BE49-F238E27FC236}">
                <a16:creationId xmlns:a16="http://schemas.microsoft.com/office/drawing/2014/main" id="{2DCEFAFF-C866-46E8-B857-AF0368319FCF}"/>
              </a:ext>
            </a:extLst>
          </p:cNvPr>
          <p:cNvSpPr txBox="1">
            <a:spLocks/>
          </p:cNvSpPr>
          <p:nvPr/>
        </p:nvSpPr>
        <p:spPr>
          <a:xfrm>
            <a:off x="4645025" y="1371600"/>
            <a:ext cx="4041775" cy="639762"/>
          </a:xfrm>
          <a:prstGeom prst="rect">
            <a:avLst/>
          </a:prstGeom>
          <a:solidFill>
            <a:schemeClr val="accent2"/>
          </a:solidFill>
          <a:ln>
            <a:solidFill>
              <a:schemeClr val="accent2"/>
            </a:solidFill>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Club Runner</a:t>
            </a:r>
          </a:p>
        </p:txBody>
      </p:sp>
      <p:sp>
        <p:nvSpPr>
          <p:cNvPr id="11" name="Content Placeholder 7">
            <a:extLst>
              <a:ext uri="{FF2B5EF4-FFF2-40B4-BE49-F238E27FC236}">
                <a16:creationId xmlns:a16="http://schemas.microsoft.com/office/drawing/2014/main" id="{8D6F5494-B6B0-4375-906B-5FE9B702A6E3}"/>
              </a:ext>
            </a:extLst>
          </p:cNvPr>
          <p:cNvSpPr txBox="1">
            <a:spLocks/>
          </p:cNvSpPr>
          <p:nvPr/>
        </p:nvSpPr>
        <p:spPr>
          <a:xfrm>
            <a:off x="4645025" y="2011362"/>
            <a:ext cx="4041775" cy="3540125"/>
          </a:xfrm>
          <a:prstGeom prst="rect">
            <a:avLst/>
          </a:prstGeom>
          <a:ln>
            <a:solidFill>
              <a:schemeClr val="accent2"/>
            </a:solidFill>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Clubs and District detail</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Grants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Calendar</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Club Support/Club President Toolkit</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CFE99B7E-3C2C-40E8-9008-8259F4B25560}"/>
              </a:ext>
            </a:extLst>
          </p:cNvPr>
          <p:cNvSpPr/>
          <p:nvPr/>
        </p:nvSpPr>
        <p:spPr>
          <a:xfrm>
            <a:off x="438150" y="5551487"/>
            <a:ext cx="8248650" cy="63976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Calibri"/>
                <a:ea typeface="+mn-ea"/>
                <a:cs typeface="+mn-cs"/>
              </a:rPr>
              <a:t>Questions? Contact Alexa : Alexa@rotary5950.org</a:t>
            </a:r>
          </a:p>
        </p:txBody>
      </p:sp>
      <p:sp>
        <p:nvSpPr>
          <p:cNvPr id="2" name="TextBox 1">
            <a:extLst>
              <a:ext uri="{FF2B5EF4-FFF2-40B4-BE49-F238E27FC236}">
                <a16:creationId xmlns:a16="http://schemas.microsoft.com/office/drawing/2014/main" id="{EB89998D-A6E1-41A9-A1E1-3140CA5A8CCE}"/>
              </a:ext>
            </a:extLst>
          </p:cNvPr>
          <p:cNvSpPr txBox="1"/>
          <p:nvPr/>
        </p:nvSpPr>
        <p:spPr>
          <a:xfrm>
            <a:off x="1828800" y="4503188"/>
            <a:ext cx="5985934" cy="904863"/>
          </a:xfrm>
          <a:prstGeom prst="rect">
            <a:avLst/>
          </a:prstGeom>
          <a:noFill/>
        </p:spPr>
        <p:txBody>
          <a:bodyPr wrap="none" rtlCol="0">
            <a:spAutoFit/>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Member login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same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for club &amp; district site</a:t>
            </a:r>
          </a:p>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May or may not be for RI site  </a:t>
            </a:r>
          </a:p>
        </p:txBody>
      </p:sp>
      <p:pic>
        <p:nvPicPr>
          <p:cNvPr id="13" name="Picture 6">
            <a:extLst>
              <a:ext uri="{FF2B5EF4-FFF2-40B4-BE49-F238E27FC236}">
                <a16:creationId xmlns:a16="http://schemas.microsoft.com/office/drawing/2014/main" id="{8CACE10C-C2D5-4D7C-B070-26B1D9EA3561}"/>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6486347" y="293701"/>
            <a:ext cx="1331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E1B0F6F6-1C0D-4E1A-B03E-83CE1D502CA6}"/>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7508573" y="249941"/>
            <a:ext cx="130676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03A9D6E1-B7F1-4F65-AB7E-8E50F0A16ADF}"/>
              </a:ext>
            </a:extLst>
          </p:cNvPr>
          <p:cNvPicPr>
            <a:picLocks noChangeAspect="1"/>
          </p:cNvPicPr>
          <p:nvPr/>
        </p:nvPicPr>
        <p:blipFill rotWithShape="1">
          <a:blip r:embed="rId4">
            <a:extLst>
              <a:ext uri="{28A0092B-C50C-407E-A947-70E740481C1C}">
                <a14:useLocalDpi xmlns:a14="http://schemas.microsoft.com/office/drawing/2010/main" val="0"/>
              </a:ext>
            </a:extLst>
          </a:blip>
          <a:srcRect t="24777"/>
          <a:stretch/>
        </p:blipFill>
        <p:spPr bwMode="auto">
          <a:xfrm>
            <a:off x="7829046" y="478541"/>
            <a:ext cx="6658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8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1485900" y="685800"/>
            <a:ext cx="6172200" cy="1474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sz="2400" b="1" dirty="0">
                <a:latin typeface="Arial Narrow" panose="020B0606020202030204" pitchFamily="34" charset="0"/>
              </a:rPr>
              <a:t>How do I find International Host Partner Clubs? </a:t>
            </a:r>
            <a:endParaRPr lang="en-US" altLang="en-US" sz="3300" b="1" dirty="0">
              <a:latin typeface="Arial Narrow" panose="020B0606020202030204" pitchFamily="34" charset="0"/>
            </a:endParaRPr>
          </a:p>
        </p:txBody>
      </p:sp>
      <p:sp>
        <p:nvSpPr>
          <p:cNvPr id="3" name="TextBox 2"/>
          <p:cNvSpPr txBox="1"/>
          <p:nvPr/>
        </p:nvSpPr>
        <p:spPr>
          <a:xfrm>
            <a:off x="114300" y="1752600"/>
            <a:ext cx="8915400" cy="4247317"/>
          </a:xfrm>
          <a:prstGeom prst="rect">
            <a:avLst/>
          </a:prstGeom>
          <a:noFill/>
        </p:spPr>
        <p:txBody>
          <a:bodyPr wrap="square" rtlCol="0">
            <a:spAutoFit/>
          </a:bodyPr>
          <a:lstStyle/>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Relationships with clubs in the International Rotary Community  / RI Club Finder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Rotary Showcase   </a:t>
            </a:r>
            <a:r>
              <a:rPr kumimoji="0" lang="en-US" sz="18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hlinkClick r:id="rId3"/>
              </a:rPr>
              <a:t>https://map.rotary.org/showcase</a:t>
            </a:r>
            <a:r>
              <a:rPr kumimoji="0" lang="en-US" sz="18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rPr>
              <a:t> </a:t>
            </a: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endParaRP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Attend District Training events/Rotary International Convention/other club meetings </a:t>
            </a: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endParaRP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Assistant Governors </a:t>
            </a: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endParaRP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Collaborations with other Clubs/Districts </a:t>
            </a:r>
          </a:p>
          <a:p>
            <a:pPr marR="0" lvl="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endParaRP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District 5950 Project list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hlinkClick r:id="rId4"/>
              </a:rPr>
              <a:t>www.Rotary5950.org</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 Grants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b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endParaRP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Arial" panose="020B0604020202020204" pitchFamily="34" charset="0"/>
              </a:rPr>
              <a:t> Rotary Youth Exchange Students </a:t>
            </a:r>
          </a:p>
          <a:p>
            <a:pPr marL="257175" marR="0" lvl="0" indent="-25717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endParaRPr>
          </a:p>
        </p:txBody>
      </p:sp>
      <p:sp>
        <p:nvSpPr>
          <p:cNvPr id="4" name="Title 1">
            <a:extLst>
              <a:ext uri="{FF2B5EF4-FFF2-40B4-BE49-F238E27FC236}">
                <a16:creationId xmlns:a16="http://schemas.microsoft.com/office/drawing/2014/main" id="{6A7ABF7D-AFC1-4D83-95D9-237FDFE9C508}"/>
              </a:ext>
            </a:extLst>
          </p:cNvPr>
          <p:cNvSpPr txBox="1">
            <a:spLocks/>
          </p:cNvSpPr>
          <p:nvPr/>
        </p:nvSpPr>
        <p:spPr>
          <a:xfrm>
            <a:off x="381000" y="457200"/>
            <a:ext cx="8763000" cy="533400"/>
          </a:xfrm>
          <a:prstGeom prst="rect">
            <a:avLst/>
          </a:prstGeom>
        </p:spPr>
        <p:txBody>
          <a:bodyPr lIns="0" tIns="0" rIns="0" bIns="0" anchor="ctr" anchorCtr="0">
            <a:normAutofit fontScale="45000" lnSpcReduction="20000"/>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000" b="0" i="0" u="none" strike="noStrike" kern="1200" cap="none" spc="0" normalizeH="0" baseline="0" noProof="0" dirty="0">
                <a:ln>
                  <a:noFill/>
                </a:ln>
                <a:solidFill>
                  <a:prstClr val="white"/>
                </a:solidFill>
                <a:effectLst/>
                <a:uLnTx/>
                <a:uFillTx/>
                <a:latin typeface="Arial Narrow"/>
                <a:ea typeface="MS PGothic" panose="020B0600070205080204" pitchFamily="34" charset="-128"/>
              </a:rPr>
            </a:br>
            <a:r>
              <a:rPr kumimoji="0" lang="en-US" sz="7100" b="1" i="0" u="none" strike="noStrike" kern="1200" cap="none" spc="0" normalizeH="0" baseline="0" noProof="0" dirty="0">
                <a:ln>
                  <a:noFill/>
                </a:ln>
                <a:solidFill>
                  <a:prstClr val="white"/>
                </a:solidFill>
                <a:effectLst/>
                <a:uLnTx/>
                <a:uFillTx/>
                <a:latin typeface="Arial Narrow"/>
                <a:ea typeface="MS PGothic" panose="020B0600070205080204" pitchFamily="34" charset="-128"/>
              </a:rPr>
              <a:t>Find International Host Partner / Source Project Ideas </a:t>
            </a:r>
            <a:endParaRPr kumimoji="0" lang="en-US" sz="7100" b="0" i="0" u="none" strike="noStrike" kern="1200" cap="none" spc="0" normalizeH="0" baseline="0" noProof="0" dirty="0">
              <a:ln>
                <a:noFill/>
              </a:ln>
              <a:solidFill>
                <a:srgbClr val="00246C"/>
              </a:solidFill>
              <a:effectLst/>
              <a:uLnTx/>
              <a:uFillTx/>
              <a:latin typeface="Arial Narrow"/>
              <a:ea typeface="MS PGothic" panose="020B0600070205080204" pitchFamily="34" charset="-128"/>
            </a:endParaRPr>
          </a:p>
        </p:txBody>
      </p:sp>
    </p:spTree>
    <p:extLst>
      <p:ext uri="{BB962C8B-B14F-4D97-AF65-F5344CB8AC3E}">
        <p14:creationId xmlns:p14="http://schemas.microsoft.com/office/powerpoint/2010/main" val="12910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131445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Resources – beginning July 1, 2019 </a:t>
            </a:r>
          </a:p>
        </p:txBody>
      </p:sp>
      <p:sp>
        <p:nvSpPr>
          <p:cNvPr id="7" name="Content Placeholder 2"/>
          <p:cNvSpPr>
            <a:spLocks noGrp="1"/>
          </p:cNvSpPr>
          <p:nvPr>
            <p:ph idx="1"/>
          </p:nvPr>
        </p:nvSpPr>
        <p:spPr>
          <a:xfrm>
            <a:off x="152400" y="1562101"/>
            <a:ext cx="8915400" cy="4324349"/>
          </a:xfrm>
        </p:spPr>
        <p:txBody>
          <a:bodyPr>
            <a:normAutofit fontScale="92500"/>
          </a:bodyPr>
          <a:lstStyle/>
          <a:p>
            <a:pPr marL="0" indent="0">
              <a:lnSpc>
                <a:spcPct val="110000"/>
              </a:lnSpc>
              <a:spcBef>
                <a:spcPts val="0"/>
              </a:spcBef>
              <a:buNone/>
              <a:defRPr/>
            </a:pPr>
            <a:r>
              <a:rPr lang="en-US" sz="1800" b="1" dirty="0">
                <a:solidFill>
                  <a:srgbClr val="000000"/>
                </a:solidFill>
                <a:latin typeface="Arial" panose="020B0604020202020204" pitchFamily="34" charset="0"/>
                <a:cs typeface="Arial" panose="020B0604020202020204" pitchFamily="34" charset="0"/>
              </a:rPr>
              <a:t>5950 Leaders </a:t>
            </a:r>
          </a:p>
          <a:p>
            <a:pPr>
              <a:lnSpc>
                <a:spcPct val="110000"/>
              </a:lnSpc>
              <a:spcBef>
                <a:spcPts val="0"/>
              </a:spcBef>
              <a:defRPr/>
            </a:pPr>
            <a:r>
              <a:rPr lang="en-US" sz="1800" dirty="0">
                <a:solidFill>
                  <a:srgbClr val="000000"/>
                </a:solidFill>
                <a:latin typeface="Arial" panose="020B0604020202020204" pitchFamily="34" charset="0"/>
                <a:cs typeface="Arial" panose="020B0604020202020204" pitchFamily="34" charset="0"/>
              </a:rPr>
              <a:t>DRFC</a:t>
            </a:r>
            <a:r>
              <a:rPr lang="en-US" sz="1800" dirty="0">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Don Stiles			</a:t>
            </a:r>
            <a:r>
              <a:rPr lang="en-US" sz="1800" dirty="0">
                <a:latin typeface="Arial" panose="020B0604020202020204" pitchFamily="34" charset="0"/>
                <a:cs typeface="Arial" panose="020B0604020202020204" pitchFamily="34" charset="0"/>
                <a:hlinkClick r:id="rId3"/>
              </a:rPr>
              <a:t>stiles.don@gmail.com</a:t>
            </a:r>
            <a:endParaRPr lang="en-US" sz="1800" dirty="0">
              <a:latin typeface="Arial" panose="020B0604020202020204" pitchFamily="34" charset="0"/>
              <a:cs typeface="Arial" panose="020B0604020202020204" pitchFamily="34" charset="0"/>
            </a:endParaRPr>
          </a:p>
          <a:p>
            <a:pPr>
              <a:lnSpc>
                <a:spcPct val="200000"/>
              </a:lnSpc>
              <a:spcBef>
                <a:spcPts val="0"/>
              </a:spcBef>
              <a:defRPr/>
            </a:pPr>
            <a:r>
              <a:rPr lang="en-US" sz="1800" dirty="0">
                <a:solidFill>
                  <a:srgbClr val="000000"/>
                </a:solidFill>
                <a:latin typeface="Arial" panose="020B0604020202020204" pitchFamily="34" charset="0"/>
                <a:cs typeface="Arial" panose="020B0604020202020204" pitchFamily="34" charset="0"/>
              </a:rPr>
              <a:t>Programs 			Steve Johnson		</a:t>
            </a:r>
            <a:r>
              <a:rPr lang="en-US" sz="1800" dirty="0">
                <a:solidFill>
                  <a:srgbClr val="000000"/>
                </a:solidFill>
                <a:latin typeface="Arial" panose="020B0604020202020204" pitchFamily="34" charset="0"/>
                <a:cs typeface="Arial" panose="020B0604020202020204" pitchFamily="34" charset="0"/>
                <a:hlinkClick r:id="rId4"/>
              </a:rPr>
              <a:t>steve.johnson@ix.netcom.com</a:t>
            </a:r>
            <a:r>
              <a:rPr lang="en-US" sz="1800" dirty="0">
                <a:solidFill>
                  <a:srgbClr val="000000"/>
                </a:solidFill>
                <a:latin typeface="Arial" panose="020B0604020202020204" pitchFamily="34" charset="0"/>
                <a:cs typeface="Arial" panose="020B0604020202020204" pitchFamily="34" charset="0"/>
              </a:rPr>
              <a:t>  </a:t>
            </a:r>
          </a:p>
          <a:p>
            <a:pPr>
              <a:lnSpc>
                <a:spcPct val="200000"/>
              </a:lnSpc>
              <a:spcBef>
                <a:spcPts val="0"/>
              </a:spcBef>
              <a:defRPr/>
            </a:pPr>
            <a:r>
              <a:rPr lang="en-US" sz="1800" dirty="0">
                <a:solidFill>
                  <a:srgbClr val="000000"/>
                </a:solidFill>
                <a:latin typeface="Arial" panose="020B0604020202020204" pitchFamily="34" charset="0"/>
                <a:cs typeface="Arial" panose="020B0604020202020204" pitchFamily="34" charset="0"/>
              </a:rPr>
              <a:t>Global Grants 		Dave </a:t>
            </a:r>
            <a:r>
              <a:rPr lang="en-US" sz="1800" dirty="0" err="1">
                <a:solidFill>
                  <a:srgbClr val="000000"/>
                </a:solidFill>
                <a:latin typeface="Arial" panose="020B0604020202020204" pitchFamily="34" charset="0"/>
                <a:cs typeface="Arial" panose="020B0604020202020204" pitchFamily="34" charset="0"/>
              </a:rPr>
              <a:t>Senness</a:t>
            </a:r>
            <a:r>
              <a:rPr lang="en-US" sz="180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hlinkClick r:id="rId5"/>
              </a:rPr>
              <a:t>dsenness@cap-mgt.com</a:t>
            </a:r>
            <a:r>
              <a:rPr lang="en-US" sz="1800" dirty="0">
                <a:solidFill>
                  <a:srgbClr val="00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endParaRPr lang="en-US" sz="1800" dirty="0">
              <a:solidFill>
                <a:srgbClr val="000000"/>
              </a:solidFill>
              <a:latin typeface="Arial" panose="020B0604020202020204" pitchFamily="34" charset="0"/>
              <a:cs typeface="Arial" panose="020B0604020202020204" pitchFamily="34" charset="0"/>
            </a:endParaRPr>
          </a:p>
          <a:p>
            <a:pPr>
              <a:lnSpc>
                <a:spcPct val="200000"/>
              </a:lnSpc>
              <a:spcBef>
                <a:spcPts val="0"/>
              </a:spcBef>
              <a:defRPr/>
            </a:pPr>
            <a:r>
              <a:rPr lang="en-US" sz="1800" dirty="0">
                <a:solidFill>
                  <a:srgbClr val="000000"/>
                </a:solidFill>
                <a:latin typeface="Arial" panose="020B0604020202020204" pitchFamily="34" charset="0"/>
                <a:cs typeface="Arial" panose="020B0604020202020204" pitchFamily="34" charset="0"/>
              </a:rPr>
              <a:t>District Grants 		Kris Dirks			</a:t>
            </a:r>
            <a:r>
              <a:rPr lang="en-US" sz="1800" dirty="0">
                <a:solidFill>
                  <a:srgbClr val="000000"/>
                </a:solidFill>
                <a:latin typeface="Arial" panose="020B0604020202020204" pitchFamily="34" charset="0"/>
                <a:cs typeface="Arial" panose="020B0604020202020204" pitchFamily="34" charset="0"/>
                <a:hlinkClick r:id="rId6"/>
              </a:rPr>
              <a:t>wkdirks2</a:t>
            </a:r>
            <a:r>
              <a:rPr lang="en-US" sz="1800" dirty="0">
                <a:latin typeface="Arial" panose="020B0604020202020204" pitchFamily="34" charset="0"/>
                <a:cs typeface="Arial" panose="020B0604020202020204" pitchFamily="34" charset="0"/>
                <a:hlinkClick r:id="rId6"/>
              </a:rPr>
              <a:t>@gmail.com</a:t>
            </a:r>
            <a:r>
              <a:rPr lang="en-US" sz="1800" dirty="0">
                <a:latin typeface="Arial" panose="020B0604020202020204" pitchFamily="34" charset="0"/>
                <a:cs typeface="Arial" panose="020B0604020202020204" pitchFamily="34" charset="0"/>
              </a:rPr>
              <a:t> </a:t>
            </a:r>
          </a:p>
          <a:p>
            <a:pPr marL="0" indent="0">
              <a:lnSpc>
                <a:spcPct val="200000"/>
              </a:lnSpc>
              <a:spcBef>
                <a:spcPts val="0"/>
              </a:spcBef>
              <a:buNone/>
              <a:defRPr/>
            </a:pPr>
            <a:r>
              <a:rPr lang="en-US" sz="1800" b="1" dirty="0">
                <a:latin typeface="Arial" panose="020B0604020202020204" pitchFamily="34" charset="0"/>
                <a:cs typeface="Arial" panose="020B0604020202020204" pitchFamily="34" charset="0"/>
              </a:rPr>
              <a:t>Website Resources </a:t>
            </a:r>
          </a:p>
          <a:p>
            <a:pPr>
              <a:lnSpc>
                <a:spcPct val="200000"/>
              </a:lnSpc>
              <a:spcBef>
                <a:spcPts val="0"/>
              </a:spcBef>
              <a:defRPr/>
            </a:pPr>
            <a:r>
              <a:rPr lang="en-US" sz="1800" dirty="0">
                <a:solidFill>
                  <a:srgbClr val="000000"/>
                </a:solidFill>
                <a:latin typeface="Arial" panose="020B0604020202020204" pitchFamily="34" charset="0"/>
                <a:cs typeface="Arial" panose="020B0604020202020204" pitchFamily="34" charset="0"/>
              </a:rPr>
              <a:t>Global Grants:  	</a:t>
            </a:r>
            <a:r>
              <a:rPr lang="en-US" sz="1800" dirty="0">
                <a:solidFill>
                  <a:srgbClr val="000000"/>
                </a:solidFill>
                <a:latin typeface="Arial" panose="020B0604020202020204" pitchFamily="34" charset="0"/>
                <a:cs typeface="Arial" panose="020B0604020202020204" pitchFamily="34" charset="0"/>
                <a:hlinkClick r:id="rId7"/>
              </a:rPr>
              <a:t> www.Rotary.org</a:t>
            </a:r>
            <a:r>
              <a:rPr lang="en-US" sz="1800" dirty="0">
                <a:solidFill>
                  <a:srgbClr val="000000"/>
                </a:solidFill>
                <a:latin typeface="Arial" panose="020B0604020202020204" pitchFamily="34" charset="0"/>
                <a:cs typeface="Arial" panose="020B0604020202020204" pitchFamily="34" charset="0"/>
              </a:rPr>
              <a:t> / Take Action / Apply for Grants 				</a:t>
            </a:r>
          </a:p>
          <a:p>
            <a:pPr marL="82296" indent="0">
              <a:lnSpc>
                <a:spcPct val="150000"/>
              </a:lnSpc>
              <a:spcBef>
                <a:spcPts val="0"/>
              </a:spcBef>
              <a:buNone/>
              <a:defRPr/>
            </a:pPr>
            <a:endParaRPr lang="en-US" sz="1800" dirty="0">
              <a:solidFill>
                <a:srgbClr val="000000"/>
              </a:solidFill>
              <a:latin typeface="Arial" panose="020B0604020202020204" pitchFamily="34" charset="0"/>
              <a:cs typeface="Arial" panose="020B0604020202020204" pitchFamily="34" charset="0"/>
            </a:endParaRPr>
          </a:p>
          <a:p>
            <a:pPr>
              <a:spcBef>
                <a:spcPts val="0"/>
              </a:spcBef>
              <a:defRPr/>
            </a:pPr>
            <a:r>
              <a:rPr lang="en-US" sz="1800" dirty="0">
                <a:solidFill>
                  <a:srgbClr val="000000"/>
                </a:solidFill>
                <a:latin typeface="Arial" panose="020B0604020202020204" pitchFamily="34" charset="0"/>
                <a:cs typeface="Arial" panose="020B0604020202020204" pitchFamily="34" charset="0"/>
              </a:rPr>
              <a:t>District Grants: 	</a:t>
            </a:r>
            <a:r>
              <a:rPr lang="en-US" sz="1800" dirty="0">
                <a:solidFill>
                  <a:srgbClr val="000000"/>
                </a:solidFill>
                <a:latin typeface="Arial" panose="020B0604020202020204" pitchFamily="34" charset="0"/>
                <a:cs typeface="Arial" panose="020B0604020202020204" pitchFamily="34" charset="0"/>
                <a:hlinkClick r:id="rId8"/>
              </a:rPr>
              <a:t>www.Rotary5950.org</a:t>
            </a:r>
            <a:r>
              <a:rPr lang="en-US" sz="1800" dirty="0">
                <a:solidFill>
                  <a:srgbClr val="000000"/>
                </a:solidFill>
                <a:latin typeface="Arial" panose="020B0604020202020204" pitchFamily="34" charset="0"/>
                <a:cs typeface="Arial" panose="020B0604020202020204" pitchFamily="34" charset="0"/>
              </a:rPr>
              <a:t> / Grants / Grant Management Seminars/    	                                               										District (or Global)</a:t>
            </a:r>
          </a:p>
        </p:txBody>
      </p:sp>
      <p:sp>
        <p:nvSpPr>
          <p:cNvPr id="4" name="Title 1">
            <a:extLst>
              <a:ext uri="{FF2B5EF4-FFF2-40B4-BE49-F238E27FC236}">
                <a16:creationId xmlns:a16="http://schemas.microsoft.com/office/drawing/2014/main" id="{97BDD744-5123-484C-9A1C-C9B141BC1BE2}"/>
              </a:ext>
            </a:extLst>
          </p:cNvPr>
          <p:cNvSpPr txBox="1">
            <a:spLocks/>
          </p:cNvSpPr>
          <p:nvPr/>
        </p:nvSpPr>
        <p:spPr bwMode="auto">
          <a:xfrm>
            <a:off x="152400" y="480219"/>
            <a:ext cx="7848600" cy="982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Narrow" panose="020B0606020202030204" pitchFamily="34" charset="0"/>
                <a:ea typeface="MS PGothic" panose="020B0600070205080204" pitchFamily="34" charset="-128"/>
              </a:rPr>
              <a:t>Resources – beginning July 1, 2024 </a:t>
            </a:r>
            <a:br>
              <a:rPr kumimoji="0" lang="en-US" altLang="en-US" sz="3600" b="1" i="0" u="none" strike="noStrike" kern="1200" cap="none" spc="0" normalizeH="0" baseline="0" noProof="0" dirty="0">
                <a:ln>
                  <a:noFill/>
                </a:ln>
                <a:solidFill>
                  <a:prstClr val="white"/>
                </a:solidFill>
                <a:effectLst/>
                <a:uLnTx/>
                <a:uFillTx/>
                <a:latin typeface="Arial Narrow" panose="020B0606020202030204" pitchFamily="34" charset="0"/>
                <a:ea typeface="MS PGothic" panose="020B0600070205080204" pitchFamily="34" charset="-128"/>
              </a:rPr>
            </a:br>
            <a:r>
              <a:rPr kumimoji="0" lang="en-US" altLang="en-US" sz="3600" b="1" i="0" u="none" strike="noStrike" kern="1200" cap="none" spc="0" normalizeH="0" baseline="0" noProof="0" dirty="0">
                <a:ln>
                  <a:noFill/>
                </a:ln>
                <a:solidFill>
                  <a:prstClr val="white"/>
                </a:solidFill>
                <a:effectLst/>
                <a:uLnTx/>
                <a:uFillTx/>
                <a:latin typeface="Arial Narrow" panose="020B0606020202030204" pitchFamily="34" charset="0"/>
                <a:ea typeface="MS PGothic" panose="020B0600070205080204" pitchFamily="34" charset="-128"/>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Arial Narrow" panose="020B0606020202030204" pitchFamily="34" charset="0"/>
              </a:rPr>
              <a:t>Tell us how we delivered!  </a:t>
            </a:r>
          </a:p>
        </p:txBody>
      </p:sp>
      <p:pic>
        <p:nvPicPr>
          <p:cNvPr id="5122" name="Picture 2" descr="Text Sign Showing Final Thoughts. Business Photo Showcasing Should.. Stock  Photo, Picture And Royalty Free Image. Image 121064378.">
            <a:extLst>
              <a:ext uri="{FF2B5EF4-FFF2-40B4-BE49-F238E27FC236}">
                <a16:creationId xmlns:a16="http://schemas.microsoft.com/office/drawing/2014/main" id="{145341CD-29FE-4947-A027-42E9BD368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23" y="1295400"/>
            <a:ext cx="4663440" cy="4663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36FB98-B32B-430B-BC24-180154D597FD}"/>
              </a:ext>
            </a:extLst>
          </p:cNvPr>
          <p:cNvSpPr txBox="1"/>
          <p:nvPr/>
        </p:nvSpPr>
        <p:spPr>
          <a:xfrm>
            <a:off x="5272915" y="2915722"/>
            <a:ext cx="3591048" cy="218521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ヒラギノ角ゴ Pro W3" pitchFamily="-84" charset="-128"/>
                <a:cs typeface="+mn-cs"/>
              </a:rPr>
              <a:t>TRF &amp; District Requirements?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ヒラギノ角ゴ Pro W3" pitchFamily="-8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ヒラギノ角ゴ Pro W3" pitchFamily="-84" charset="-128"/>
                <a:cs typeface="+mn-cs"/>
              </a:rPr>
              <a:t>Grant writing skills?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ヒラギノ角ゴ Pro W3" pitchFamily="-8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ヒラギノ角ゴ Pro W3" pitchFamily="-84" charset="-128"/>
                <a:cs typeface="+mn-cs"/>
              </a:rPr>
              <a:t>Practical application</a:t>
            </a: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ヒラギノ角ゴ Pro W3" pitchFamily="-84" charset="-128"/>
                <a:cs typeface="+mn-cs"/>
              </a:rPr>
              <a:t>?   </a:t>
            </a:r>
          </a:p>
        </p:txBody>
      </p:sp>
      <p:sp>
        <p:nvSpPr>
          <p:cNvPr id="3" name="TextBox 2">
            <a:extLst>
              <a:ext uri="{FF2B5EF4-FFF2-40B4-BE49-F238E27FC236}">
                <a16:creationId xmlns:a16="http://schemas.microsoft.com/office/drawing/2014/main" id="{0B32B137-9A51-478B-9E1F-4B2FA6303EFD}"/>
              </a:ext>
            </a:extLst>
          </p:cNvPr>
          <p:cNvSpPr txBox="1"/>
          <p:nvPr/>
        </p:nvSpPr>
        <p:spPr>
          <a:xfrm>
            <a:off x="6019800" y="1905000"/>
            <a:ext cx="1792478" cy="461665"/>
          </a:xfrm>
          <a:prstGeom prst="rect">
            <a:avLst/>
          </a:prstGeom>
          <a:noFill/>
        </p:spPr>
        <p:txBody>
          <a:bodyPr wrap="none" rtlCol="0">
            <a:spAutoFit/>
          </a:bodyPr>
          <a:lstStyle/>
          <a:p>
            <a:r>
              <a:rPr lang="en-US" dirty="0">
                <a:solidFill>
                  <a:srgbClr val="0070C0"/>
                </a:solidFill>
              </a:rPr>
              <a:t>Feedback!  </a:t>
            </a:r>
          </a:p>
        </p:txBody>
      </p:sp>
    </p:spTree>
    <p:extLst>
      <p:ext uri="{BB962C8B-B14F-4D97-AF65-F5344CB8AC3E}">
        <p14:creationId xmlns:p14="http://schemas.microsoft.com/office/powerpoint/2010/main" val="21447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a:t>DGE Sharon Bloodworth’s Welcome Message </a:t>
            </a:r>
          </a:p>
        </p:txBody>
      </p:sp>
      <p:sp>
        <p:nvSpPr>
          <p:cNvPr id="27651" name="TextBox 3"/>
          <p:cNvSpPr txBox="1">
            <a:spLocks noChangeArrowheads="1"/>
          </p:cNvSpPr>
          <p:nvPr/>
        </p:nvSpPr>
        <p:spPr bwMode="auto">
          <a:xfrm>
            <a:off x="152400" y="1143000"/>
            <a:ext cx="8305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0" marR="0">
              <a:spcBef>
                <a:spcPts val="0"/>
              </a:spcBef>
              <a:spcAft>
                <a:spcPts val="0"/>
              </a:spcAft>
            </a:pPr>
            <a:endParaRPr lang="en-US" sz="2100" dirty="0">
              <a:solidFill>
                <a:srgbClr val="000000"/>
              </a:solidFill>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000" b="1" dirty="0">
                <a:latin typeface="Arial Narrow" panose="020B0606020202030204" pitchFamily="34" charset="0"/>
              </a:rPr>
              <a:t>Introductions</a:t>
            </a:r>
          </a:p>
        </p:txBody>
      </p:sp>
      <p:sp>
        <p:nvSpPr>
          <p:cNvPr id="29699" name="Content Placeholder 2"/>
          <p:cNvSpPr>
            <a:spLocks noGrp="1"/>
          </p:cNvSpPr>
          <p:nvPr>
            <p:ph idx="1"/>
          </p:nvPr>
        </p:nvSpPr>
        <p:spPr bwMode="auto">
          <a:xfrm>
            <a:off x="228600" y="1524000"/>
            <a:ext cx="8610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pPr>
            <a:r>
              <a:rPr lang="en-US" altLang="en-US" sz="4000" dirty="0">
                <a:solidFill>
                  <a:srgbClr val="000000"/>
                </a:solidFill>
                <a:latin typeface="Georgia" panose="02040502050405020303" pitchFamily="18" charset="0"/>
              </a:rPr>
              <a:t>Name</a:t>
            </a:r>
            <a:br>
              <a:rPr lang="en-US" altLang="en-US" sz="1400" dirty="0">
                <a:solidFill>
                  <a:srgbClr val="000000"/>
                </a:solidFill>
                <a:latin typeface="Georgia" panose="02040502050405020303" pitchFamily="18" charset="0"/>
              </a:rPr>
            </a:br>
            <a:endParaRPr lang="en-US" altLang="en-US" sz="1400" dirty="0">
              <a:solidFill>
                <a:srgbClr val="000000"/>
              </a:solidFill>
              <a:latin typeface="Georgia" panose="02040502050405020303" pitchFamily="18" charset="0"/>
            </a:endParaRPr>
          </a:p>
          <a:p>
            <a:pPr marL="0" indent="0">
              <a:lnSpc>
                <a:spcPct val="200000"/>
              </a:lnSpc>
              <a:spcBef>
                <a:spcPts val="0"/>
              </a:spcBef>
            </a:pPr>
            <a:r>
              <a:rPr lang="en-US" altLang="en-US" sz="4000" dirty="0">
                <a:solidFill>
                  <a:srgbClr val="000000"/>
                </a:solidFill>
                <a:latin typeface="Georgia" panose="02040502050405020303" pitchFamily="18" charset="0"/>
              </a:rPr>
              <a:t>Club</a:t>
            </a:r>
            <a:br>
              <a:rPr lang="en-US" altLang="en-US" sz="1400" dirty="0">
                <a:solidFill>
                  <a:srgbClr val="000000"/>
                </a:solidFill>
                <a:latin typeface="Georgia" panose="02040502050405020303" pitchFamily="18" charset="0"/>
              </a:rPr>
            </a:br>
            <a:endParaRPr lang="en-US" altLang="en-US" sz="1400" dirty="0">
              <a:solidFill>
                <a:srgbClr val="000000"/>
              </a:solidFill>
              <a:latin typeface="Georgia" panose="02040502050405020303" pitchFamily="18" charset="0"/>
            </a:endParaRPr>
          </a:p>
          <a:p>
            <a:pPr marL="0" indent="0">
              <a:spcBef>
                <a:spcPts val="0"/>
              </a:spcBef>
            </a:pPr>
            <a:r>
              <a:rPr lang="en-US" altLang="en-US" sz="4000" dirty="0">
                <a:solidFill>
                  <a:srgbClr val="000000"/>
                </a:solidFill>
                <a:latin typeface="Georgia" panose="02040502050405020303" pitchFamily="18" charset="0"/>
              </a:rPr>
              <a:t>How many GMS have you attended?  </a:t>
            </a:r>
          </a:p>
          <a:p>
            <a:pPr marL="0" indent="0">
              <a:spcBef>
                <a:spcPts val="0"/>
              </a:spcBef>
              <a:buNone/>
            </a:pPr>
            <a:r>
              <a:rPr lang="en-US" altLang="en-US" sz="4000" dirty="0">
                <a:solidFill>
                  <a:srgbClr val="000000"/>
                </a:solidFill>
                <a:latin typeface="Georgia" panose="02040502050405020303"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Harvest the Knowledge</a:t>
            </a:r>
          </a:p>
        </p:txBody>
      </p:sp>
      <p:pic>
        <p:nvPicPr>
          <p:cNvPr id="317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023" y="3797262"/>
            <a:ext cx="24828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8F029C64-CF30-4A22-8B43-28ED2BB9D0AA}"/>
              </a:ext>
            </a:extLst>
          </p:cNvPr>
          <p:cNvPicPr>
            <a:picLocks noChangeAspect="1" noChangeArrowheads="1"/>
          </p:cNvPicPr>
          <p:nvPr/>
        </p:nvPicPr>
        <p:blipFill>
          <a:blip r:embed="rId4"/>
          <a:srcRect/>
          <a:stretch/>
        </p:blipFill>
        <p:spPr bwMode="auto">
          <a:xfrm>
            <a:off x="2702163" y="1114022"/>
            <a:ext cx="3434873" cy="20314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6FBD89C-F6D4-4946-99ED-69C5467EF34C}"/>
              </a:ext>
            </a:extLst>
          </p:cNvPr>
          <p:cNvGrpSpPr/>
          <p:nvPr/>
        </p:nvGrpSpPr>
        <p:grpSpPr>
          <a:xfrm>
            <a:off x="6257561" y="4493428"/>
            <a:ext cx="2482850" cy="1737360"/>
            <a:chOff x="5912076" y="2188028"/>
            <a:chExt cx="2482850" cy="1691751"/>
          </a:xfrm>
        </p:grpSpPr>
        <p:pic>
          <p:nvPicPr>
            <p:cNvPr id="7" name="Picture 5">
              <a:extLst>
                <a:ext uri="{FF2B5EF4-FFF2-40B4-BE49-F238E27FC236}">
                  <a16:creationId xmlns:a16="http://schemas.microsoft.com/office/drawing/2014/main" id="{1170F9E5-1564-4154-B3CC-0075E44810DA}"/>
                </a:ext>
              </a:extLst>
            </p:cNvPr>
            <p:cNvPicPr>
              <a:picLocks noChangeAspect="1"/>
            </p:cNvPicPr>
            <p:nvPr/>
          </p:nvPicPr>
          <p:blipFill rotWithShape="1">
            <a:blip r:embed="rId3">
              <a:extLst>
                <a:ext uri="{28A0092B-C50C-407E-A947-70E740481C1C}">
                  <a14:useLocalDpi xmlns:a14="http://schemas.microsoft.com/office/drawing/2010/main" val="0"/>
                </a:ext>
              </a:extLst>
            </a:blip>
            <a:srcRect t="22214"/>
            <a:stretch/>
          </p:blipFill>
          <p:spPr bwMode="auto">
            <a:xfrm>
              <a:off x="5912076" y="2188028"/>
              <a:ext cx="2482850" cy="1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2B93452C-FDE9-456C-A72D-2954638F18AC}"/>
                </a:ext>
              </a:extLst>
            </p:cNvPr>
            <p:cNvPicPr>
              <a:picLocks noChangeAspect="1"/>
            </p:cNvPicPr>
            <p:nvPr/>
          </p:nvPicPr>
          <p:blipFill rotWithShape="1">
            <a:blip r:embed="rId5">
              <a:extLst>
                <a:ext uri="{28A0092B-C50C-407E-A947-70E740481C1C}">
                  <a14:useLocalDpi xmlns:a14="http://schemas.microsoft.com/office/drawing/2010/main" val="0"/>
                </a:ext>
              </a:extLst>
            </a:blip>
            <a:srcRect t="24777"/>
            <a:stretch/>
          </p:blipFill>
          <p:spPr bwMode="auto">
            <a:xfrm>
              <a:off x="6358969" y="2569028"/>
              <a:ext cx="1573834" cy="105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7681EAE2-A708-4691-85F2-15A136CF9CB4}"/>
              </a:ext>
            </a:extLst>
          </p:cNvPr>
          <p:cNvSpPr txBox="1"/>
          <p:nvPr/>
        </p:nvSpPr>
        <p:spPr>
          <a:xfrm>
            <a:off x="4901126" y="3029044"/>
            <a:ext cx="278153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1B4E7">
                    <a:lumMod val="75000"/>
                  </a:srgbClr>
                </a:solidFill>
                <a:effectLst/>
                <a:uLnTx/>
                <a:uFillTx/>
                <a:latin typeface="Arial" panose="020B0604020202020204" pitchFamily="34" charset="0"/>
                <a:ea typeface="ヒラギノ角ゴ Pro W3" pitchFamily="-84" charset="-128"/>
                <a:cs typeface="+mn-cs"/>
              </a:rPr>
              <a:t>District Grants </a:t>
            </a:r>
          </a:p>
        </p:txBody>
      </p:sp>
      <p:sp>
        <p:nvSpPr>
          <p:cNvPr id="3" name="TextBox 2">
            <a:extLst>
              <a:ext uri="{FF2B5EF4-FFF2-40B4-BE49-F238E27FC236}">
                <a16:creationId xmlns:a16="http://schemas.microsoft.com/office/drawing/2014/main" id="{FC649127-2D58-434B-B31C-45D7BB74935B}"/>
              </a:ext>
            </a:extLst>
          </p:cNvPr>
          <p:cNvSpPr txBox="1"/>
          <p:nvPr/>
        </p:nvSpPr>
        <p:spPr>
          <a:xfrm>
            <a:off x="-1038225" y="1231105"/>
            <a:ext cx="18473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958D85"/>
              </a:solidFill>
              <a:effectLst/>
              <a:uLnTx/>
              <a:uFillTx/>
              <a:latin typeface="Arial" panose="020B0604020202020204" pitchFamily="34" charset="0"/>
              <a:ea typeface="ヒラギノ角ゴ Pro W3" pitchFamily="-84" charset="-128"/>
              <a:cs typeface="+mn-cs"/>
            </a:endParaRPr>
          </a:p>
        </p:txBody>
      </p:sp>
      <p:sp>
        <p:nvSpPr>
          <p:cNvPr id="4" name="TextBox 3">
            <a:extLst>
              <a:ext uri="{FF2B5EF4-FFF2-40B4-BE49-F238E27FC236}">
                <a16:creationId xmlns:a16="http://schemas.microsoft.com/office/drawing/2014/main" id="{CE306054-5D1F-4792-925B-1F17E4C9EC41}"/>
              </a:ext>
            </a:extLst>
          </p:cNvPr>
          <p:cNvSpPr txBox="1"/>
          <p:nvPr/>
        </p:nvSpPr>
        <p:spPr>
          <a:xfrm>
            <a:off x="4419600" y="3767707"/>
            <a:ext cx="1295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1B4E7">
                    <a:lumMod val="75000"/>
                  </a:srgbClr>
                </a:solidFill>
                <a:effectLst/>
                <a:uLnTx/>
                <a:uFillTx/>
                <a:latin typeface="Arial" panose="020B0604020202020204" pitchFamily="34" charset="0"/>
                <a:ea typeface="ヒラギノ角ゴ Pro W3" pitchFamily="-84" charset="-128"/>
                <a:cs typeface="+mn-cs"/>
              </a:rPr>
              <a:t>Local</a:t>
            </a:r>
            <a:r>
              <a:rPr kumimoji="0" lang="en-US" sz="2400" b="0" i="0" u="none" strike="noStrike" kern="1200" cap="none" spc="0" normalizeH="0" baseline="0" noProof="0" dirty="0">
                <a:ln>
                  <a:noFill/>
                </a:ln>
                <a:solidFill>
                  <a:srgbClr val="01B4E7">
                    <a:lumMod val="75000"/>
                  </a:srgbClr>
                </a:solidFill>
                <a:effectLst/>
                <a:uLnTx/>
                <a:uFillTx/>
                <a:latin typeface="Arial" panose="020B0604020202020204" pitchFamily="34" charset="0"/>
                <a:ea typeface="ヒラギノ角ゴ Pro W3" pitchFamily="-84" charset="-128"/>
                <a:cs typeface="+mn-cs"/>
              </a:rPr>
              <a:t> </a:t>
            </a:r>
          </a:p>
        </p:txBody>
      </p:sp>
      <p:sp>
        <p:nvSpPr>
          <p:cNvPr id="5" name="TextBox 4">
            <a:extLst>
              <a:ext uri="{FF2B5EF4-FFF2-40B4-BE49-F238E27FC236}">
                <a16:creationId xmlns:a16="http://schemas.microsoft.com/office/drawing/2014/main" id="{12D159C9-90B8-46E3-9D77-1A7B30112636}"/>
              </a:ext>
            </a:extLst>
          </p:cNvPr>
          <p:cNvSpPr txBox="1"/>
          <p:nvPr/>
        </p:nvSpPr>
        <p:spPr>
          <a:xfrm>
            <a:off x="6123621" y="3767707"/>
            <a:ext cx="302037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1B4E7">
                    <a:lumMod val="75000"/>
                  </a:srgbClr>
                </a:solidFill>
                <a:effectLst/>
                <a:uLnTx/>
                <a:uFillTx/>
                <a:latin typeface="Arial" panose="020B0604020202020204" pitchFamily="34" charset="0"/>
                <a:ea typeface="ヒラギノ角ゴ Pro W3" pitchFamily="-84" charset="-128"/>
                <a:cs typeface="+mn-cs"/>
              </a:rPr>
              <a:t>Small International </a:t>
            </a:r>
          </a:p>
        </p:txBody>
      </p:sp>
      <p:pic>
        <p:nvPicPr>
          <p:cNvPr id="15" name="Picture 6">
            <a:extLst>
              <a:ext uri="{FF2B5EF4-FFF2-40B4-BE49-F238E27FC236}">
                <a16:creationId xmlns:a16="http://schemas.microsoft.com/office/drawing/2014/main" id="{BE4ADE57-781B-483B-B60C-BC9FE6008A36}"/>
              </a:ext>
            </a:extLst>
          </p:cNvPr>
          <p:cNvPicPr>
            <a:picLocks noChangeAspect="1"/>
          </p:cNvPicPr>
          <p:nvPr/>
        </p:nvPicPr>
        <p:blipFill rotWithShape="1">
          <a:blip r:embed="rId5">
            <a:extLst>
              <a:ext uri="{28A0092B-C50C-407E-A947-70E740481C1C}">
                <a14:useLocalDpi xmlns:a14="http://schemas.microsoft.com/office/drawing/2010/main" val="0"/>
              </a:ext>
            </a:extLst>
          </a:blip>
          <a:srcRect t="24777"/>
          <a:stretch/>
        </p:blipFill>
        <p:spPr bwMode="auto">
          <a:xfrm>
            <a:off x="3637165" y="4565756"/>
            <a:ext cx="2396949"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dirty="0">
                <a:latin typeface="Arial Narrow" panose="020B0606020202030204" pitchFamily="34" charset="0"/>
              </a:rPr>
              <a:t>The Knowledge </a:t>
            </a:r>
          </a:p>
        </p:txBody>
      </p:sp>
      <p:sp>
        <p:nvSpPr>
          <p:cNvPr id="29699" name="Content Placeholder 2"/>
          <p:cNvSpPr>
            <a:spLocks noGrp="1"/>
          </p:cNvSpPr>
          <p:nvPr>
            <p:ph idx="1"/>
          </p:nvPr>
        </p:nvSpPr>
        <p:spPr bwMode="auto">
          <a:xfrm>
            <a:off x="152400" y="1143000"/>
            <a:ext cx="847725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r>
              <a:rPr lang="en-US" altLang="en-US" sz="1800" dirty="0">
                <a:solidFill>
                  <a:srgbClr val="000000"/>
                </a:solidFill>
                <a:latin typeface="Georgia" panose="02040502050405020303" pitchFamily="18" charset="0"/>
              </a:rPr>
              <a:t>TRF</a:t>
            </a: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r>
              <a:rPr lang="en-US" altLang="en-US" sz="1800" dirty="0">
                <a:solidFill>
                  <a:srgbClr val="000000"/>
                </a:solidFill>
                <a:latin typeface="Georgia" panose="02040502050405020303" pitchFamily="18" charset="0"/>
              </a:rPr>
              <a:t>District </a:t>
            </a: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endParaRPr lang="en-US" altLang="en-US" sz="1800" dirty="0">
              <a:solidFill>
                <a:srgbClr val="000000"/>
              </a:solidFill>
              <a:latin typeface="Georgia" panose="02040502050405020303" pitchFamily="18" charset="0"/>
            </a:endParaRPr>
          </a:p>
          <a:p>
            <a:pPr marL="400050" lvl="1" indent="0">
              <a:spcBef>
                <a:spcPts val="0"/>
              </a:spcBef>
            </a:pPr>
            <a:endParaRPr lang="en-US" altLang="en-US" sz="1000" dirty="0">
              <a:solidFill>
                <a:srgbClr val="000000"/>
              </a:solidFill>
              <a:latin typeface="Georgia" panose="02040502050405020303" pitchFamily="18" charset="0"/>
            </a:endParaRPr>
          </a:p>
          <a:p>
            <a:pPr marL="0" indent="0">
              <a:spcBef>
                <a:spcPts val="0"/>
              </a:spcBef>
            </a:pPr>
            <a:endParaRPr lang="en-US" altLang="en-US" sz="1800" dirty="0">
              <a:solidFill>
                <a:srgbClr val="000000"/>
              </a:solidFill>
              <a:latin typeface="Georgia" panose="02040502050405020303" pitchFamily="18" charset="0"/>
            </a:endParaRPr>
          </a:p>
          <a:p>
            <a:pPr marL="0" indent="0">
              <a:spcBef>
                <a:spcPts val="0"/>
              </a:spcBef>
            </a:pPr>
            <a:r>
              <a:rPr lang="en-US" altLang="en-US" sz="1800" dirty="0">
                <a:solidFill>
                  <a:srgbClr val="000000"/>
                </a:solidFill>
                <a:latin typeface="Georgia" panose="02040502050405020303" pitchFamily="18" charset="0"/>
              </a:rPr>
              <a:t>Global </a:t>
            </a:r>
          </a:p>
          <a:p>
            <a:pPr marL="400050" lvl="1" indent="0">
              <a:spcBef>
                <a:spcPts val="0"/>
              </a:spcBef>
            </a:pPr>
            <a:endParaRPr lang="en-US" altLang="en-US" sz="14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10285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1485900" y="971550"/>
            <a:ext cx="6172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000" b="1" dirty="0">
                <a:latin typeface="Arial Narrow" panose="020B0606020202030204" pitchFamily="34" charset="0"/>
              </a:rPr>
              <a:t>Grant Definitions</a:t>
            </a:r>
          </a:p>
        </p:txBody>
      </p:sp>
      <p:sp>
        <p:nvSpPr>
          <p:cNvPr id="11" name="Title 1">
            <a:extLst>
              <a:ext uri="{FF2B5EF4-FFF2-40B4-BE49-F238E27FC236}">
                <a16:creationId xmlns:a16="http://schemas.microsoft.com/office/drawing/2014/main" id="{0329DB9F-EBED-4339-BCA9-8E92A10E4B29}"/>
              </a:ext>
            </a:extLst>
          </p:cNvPr>
          <p:cNvSpPr txBox="1">
            <a:spLocks/>
          </p:cNvSpPr>
          <p:nvPr/>
        </p:nvSpPr>
        <p:spPr bwMode="auto">
          <a:xfrm>
            <a:off x="381000" y="457200"/>
            <a:ext cx="8763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0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Narrow" panose="020B0606020202030204" pitchFamily="34" charset="0"/>
                <a:ea typeface="MS PGothic" panose="020B0600070205080204" pitchFamily="34" charset="-128"/>
              </a:rPr>
              <a:t>Distinguish the Foundations  </a:t>
            </a:r>
          </a:p>
        </p:txBody>
      </p:sp>
      <p:pic>
        <p:nvPicPr>
          <p:cNvPr id="12" name="Picture 10" descr="Image result for picture of a bucket to color">
            <a:extLst>
              <a:ext uri="{FF2B5EF4-FFF2-40B4-BE49-F238E27FC236}">
                <a16:creationId xmlns:a16="http://schemas.microsoft.com/office/drawing/2014/main" id="{77B6A44A-4D52-4218-80F8-C44A53BF9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791" y="1715661"/>
            <a:ext cx="1497352" cy="14599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picture of a bucket to color">
            <a:extLst>
              <a:ext uri="{FF2B5EF4-FFF2-40B4-BE49-F238E27FC236}">
                <a16:creationId xmlns:a16="http://schemas.microsoft.com/office/drawing/2014/main" id="{5090D1AB-39C4-4DF0-A3B9-D6AB67451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986" y="2780555"/>
            <a:ext cx="2038237" cy="198728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7981A6F-126C-42D4-B1E2-0E3D3F1E90A1}"/>
              </a:ext>
            </a:extLst>
          </p:cNvPr>
          <p:cNvSpPr txBox="1"/>
          <p:nvPr/>
        </p:nvSpPr>
        <p:spPr>
          <a:xfrm>
            <a:off x="1600200" y="3233500"/>
            <a:ext cx="1800532"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246C"/>
                </a:solidFill>
                <a:effectLst/>
                <a:uLnTx/>
                <a:uFillTx/>
                <a:latin typeface="Arial" panose="020B0604020202020204" pitchFamily="34" charset="0"/>
                <a:ea typeface="ヒラギノ角ゴ Pro W3" pitchFamily="-84" charset="-128"/>
                <a:cs typeface="+mn-cs"/>
              </a:rPr>
              <a:t>Your Club Foundation </a:t>
            </a:r>
          </a:p>
        </p:txBody>
      </p:sp>
      <p:sp>
        <p:nvSpPr>
          <p:cNvPr id="15" name="TextBox 14">
            <a:extLst>
              <a:ext uri="{FF2B5EF4-FFF2-40B4-BE49-F238E27FC236}">
                <a16:creationId xmlns:a16="http://schemas.microsoft.com/office/drawing/2014/main" id="{A7D33A54-702F-43F0-AB89-8B68D7348680}"/>
              </a:ext>
            </a:extLst>
          </p:cNvPr>
          <p:cNvSpPr txBox="1"/>
          <p:nvPr/>
        </p:nvSpPr>
        <p:spPr>
          <a:xfrm>
            <a:off x="5356985" y="4600559"/>
            <a:ext cx="2038238"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panose="020B0604020202020204" pitchFamily="34" charset="0"/>
                <a:ea typeface="ヒラギノ角ゴ Pro W3" pitchFamily="-84" charset="-128"/>
                <a:cs typeface="+mn-cs"/>
              </a:rPr>
              <a:t>The Rotary Foundation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solidFill>
                <a:effectLst/>
                <a:uLnTx/>
                <a:uFillTx/>
                <a:latin typeface="Arial" panose="020B0604020202020204" pitchFamily="34" charset="0"/>
                <a:ea typeface="ヒラギノ角ゴ Pro W3" pitchFamily="-84" charset="-128"/>
                <a:cs typeface="+mn-cs"/>
              </a:rPr>
              <a:t> (TRF) </a:t>
            </a:r>
          </a:p>
        </p:txBody>
      </p:sp>
      <p:pic>
        <p:nvPicPr>
          <p:cNvPr id="16" name="Picture 10" descr="Image result for picture of a bucket to color">
            <a:extLst>
              <a:ext uri="{FF2B5EF4-FFF2-40B4-BE49-F238E27FC236}">
                <a16:creationId xmlns:a16="http://schemas.microsoft.com/office/drawing/2014/main" id="{CBB45DA0-EA33-4D1A-8C01-6C2958977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100" y="2397456"/>
            <a:ext cx="1497352" cy="145991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54D0093-007F-46E6-AA69-A8A02410AEC0}"/>
              </a:ext>
            </a:extLst>
          </p:cNvPr>
          <p:cNvSpPr/>
          <p:nvPr/>
        </p:nvSpPr>
        <p:spPr>
          <a:xfrm>
            <a:off x="3427951" y="4029172"/>
            <a:ext cx="1805302" cy="73866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246C"/>
                </a:solidFill>
                <a:effectLst/>
                <a:uLnTx/>
                <a:uFillTx/>
                <a:latin typeface="Arial" panose="020B0604020202020204" pitchFamily="34" charset="0"/>
                <a:ea typeface="ヒラギノ角ゴ Pro W3" pitchFamily="-84" charset="-128"/>
                <a:cs typeface="+mn-cs"/>
              </a:rPr>
              <a:t>Rotary 5950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246C"/>
                </a:solidFill>
                <a:effectLst/>
                <a:uLnTx/>
                <a:uFillTx/>
                <a:latin typeface="Arial" panose="020B0604020202020204" pitchFamily="34" charset="0"/>
                <a:ea typeface="ヒラギノ角ゴ Pro W3" pitchFamily="-84" charset="-128"/>
                <a:cs typeface="+mn-cs"/>
              </a:rPr>
              <a:t> Foundation </a:t>
            </a:r>
          </a:p>
        </p:txBody>
      </p:sp>
      <p:pic>
        <p:nvPicPr>
          <p:cNvPr id="18" name="Picture 17">
            <a:extLst>
              <a:ext uri="{FF2B5EF4-FFF2-40B4-BE49-F238E27FC236}">
                <a16:creationId xmlns:a16="http://schemas.microsoft.com/office/drawing/2014/main" id="{2C3A9F4F-8356-4627-9D2D-42FC740B106A}"/>
              </a:ext>
            </a:extLst>
          </p:cNvPr>
          <p:cNvPicPr>
            <a:picLocks noChangeAspect="1"/>
          </p:cNvPicPr>
          <p:nvPr/>
        </p:nvPicPr>
        <p:blipFill rotWithShape="1">
          <a:blip r:embed="rId4">
            <a:extLst>
              <a:ext uri="{28A0092B-C50C-407E-A947-70E740481C1C}">
                <a14:useLocalDpi xmlns:a14="http://schemas.microsoft.com/office/drawing/2010/main" val="0"/>
              </a:ext>
            </a:extLst>
          </a:blip>
          <a:srcRect l="27155" t="15494" r="55775" b="12239"/>
          <a:stretch/>
        </p:blipFill>
        <p:spPr>
          <a:xfrm>
            <a:off x="2179508" y="2292852"/>
            <a:ext cx="641916" cy="623878"/>
          </a:xfrm>
          <a:prstGeom prst="rect">
            <a:avLst/>
          </a:prstGeom>
        </p:spPr>
      </p:pic>
      <p:pic>
        <p:nvPicPr>
          <p:cNvPr id="19" name="Picture 18">
            <a:extLst>
              <a:ext uri="{FF2B5EF4-FFF2-40B4-BE49-F238E27FC236}">
                <a16:creationId xmlns:a16="http://schemas.microsoft.com/office/drawing/2014/main" id="{579F5963-0746-4429-B478-7FB5411F871E}"/>
              </a:ext>
            </a:extLst>
          </p:cNvPr>
          <p:cNvPicPr>
            <a:picLocks noChangeAspect="1"/>
          </p:cNvPicPr>
          <p:nvPr/>
        </p:nvPicPr>
        <p:blipFill rotWithShape="1">
          <a:blip r:embed="rId4">
            <a:extLst>
              <a:ext uri="{28A0092B-C50C-407E-A947-70E740481C1C}">
                <a14:useLocalDpi xmlns:a14="http://schemas.microsoft.com/office/drawing/2010/main" val="0"/>
              </a:ext>
            </a:extLst>
          </a:blip>
          <a:srcRect l="27155" t="15494" r="55775" b="12239"/>
          <a:stretch/>
        </p:blipFill>
        <p:spPr>
          <a:xfrm>
            <a:off x="3997818" y="2948202"/>
            <a:ext cx="641916" cy="623878"/>
          </a:xfrm>
          <a:prstGeom prst="rect">
            <a:avLst/>
          </a:prstGeom>
        </p:spPr>
      </p:pic>
      <p:pic>
        <p:nvPicPr>
          <p:cNvPr id="20" name="Picture 19">
            <a:extLst>
              <a:ext uri="{FF2B5EF4-FFF2-40B4-BE49-F238E27FC236}">
                <a16:creationId xmlns:a16="http://schemas.microsoft.com/office/drawing/2014/main" id="{08F967D3-D590-49C2-AD61-B48ACE49DCA6}"/>
              </a:ext>
            </a:extLst>
          </p:cNvPr>
          <p:cNvPicPr>
            <a:picLocks noChangeAspect="1"/>
          </p:cNvPicPr>
          <p:nvPr/>
        </p:nvPicPr>
        <p:blipFill rotWithShape="1">
          <a:blip r:embed="rId4">
            <a:extLst>
              <a:ext uri="{28A0092B-C50C-407E-A947-70E740481C1C}">
                <a14:useLocalDpi xmlns:a14="http://schemas.microsoft.com/office/drawing/2010/main" val="0"/>
              </a:ext>
            </a:extLst>
          </a:blip>
          <a:srcRect l="27155" t="15494" r="55775" b="12239"/>
          <a:stretch/>
        </p:blipFill>
        <p:spPr>
          <a:xfrm>
            <a:off x="5899745" y="3581400"/>
            <a:ext cx="868581" cy="844173"/>
          </a:xfrm>
          <a:prstGeom prst="rect">
            <a:avLst/>
          </a:prstGeom>
        </p:spPr>
      </p:pic>
    </p:spTree>
    <p:extLst>
      <p:ext uri="{BB962C8B-B14F-4D97-AF65-F5344CB8AC3E}">
        <p14:creationId xmlns:p14="http://schemas.microsoft.com/office/powerpoint/2010/main" val="25825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44555</TotalTime>
  <Words>3936</Words>
  <Application>Microsoft Office PowerPoint</Application>
  <PresentationFormat>On-screen Show (4:3)</PresentationFormat>
  <Paragraphs>705</Paragraphs>
  <Slides>43</Slides>
  <Notes>41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43</vt:i4>
      </vt:variant>
    </vt:vector>
  </HeadingPairs>
  <TitlesOfParts>
    <vt:vector size="55" baseType="lpstr">
      <vt:lpstr>Arial</vt:lpstr>
      <vt:lpstr>Arial Black</vt:lpstr>
      <vt:lpstr>Arial Narrow</vt:lpstr>
      <vt:lpstr>Arial Narrow Bold</vt:lpstr>
      <vt:lpstr>Calibri</vt:lpstr>
      <vt:lpstr>Georgia</vt:lpstr>
      <vt:lpstr>Wingdings</vt:lpstr>
      <vt:lpstr>Communications_white</vt:lpstr>
      <vt:lpstr>Custom Design</vt:lpstr>
      <vt:lpstr>2_Custom Design</vt:lpstr>
      <vt:lpstr>1_Custom Design</vt:lpstr>
      <vt:lpstr>3_Custom Design</vt:lpstr>
      <vt:lpstr>PowerPoint Presentation</vt:lpstr>
      <vt:lpstr>Housekeeping</vt:lpstr>
      <vt:lpstr>PowerPoint Presentation</vt:lpstr>
      <vt:lpstr>PowerPoint Presentation</vt:lpstr>
      <vt:lpstr>DGE Sharon Bloodworth’s Welcome Message </vt:lpstr>
      <vt:lpstr>Introductions</vt:lpstr>
      <vt:lpstr>Harvest the Knowledge</vt:lpstr>
      <vt:lpstr>The Knowledge </vt:lpstr>
      <vt:lpstr>Grant Definitions</vt:lpstr>
      <vt:lpstr>TRF … How funds accumulate </vt:lpstr>
      <vt:lpstr>How Does The Rotary Foundation Work?</vt:lpstr>
      <vt:lpstr>PowerPoint Presentation</vt:lpstr>
      <vt:lpstr>Grant Definitions</vt:lpstr>
      <vt:lpstr>How 5950 Clubs Qualify    </vt:lpstr>
      <vt:lpstr>DISTRICT Grant Essentials</vt:lpstr>
      <vt:lpstr>DISTRICT Grant Project Essentials </vt:lpstr>
      <vt:lpstr>DISTRICT Grant – Single Club</vt:lpstr>
      <vt:lpstr>PowerPoint Presentation</vt:lpstr>
      <vt:lpstr>Ready to Get Started?</vt:lpstr>
      <vt:lpstr>Sample Memorandum of Understanding (MoU)</vt:lpstr>
      <vt:lpstr>Sample Proforma Invoice</vt:lpstr>
      <vt:lpstr>DISTRICT Grant Process  </vt:lpstr>
      <vt:lpstr>2019-20 DISTRICT Grants Summary </vt:lpstr>
      <vt:lpstr>2018- 2019 DISTRICT Grants</vt:lpstr>
      <vt:lpstr>Application Essentials DISTRICT</vt:lpstr>
      <vt:lpstr>GLOBAL Grant Essentials</vt:lpstr>
      <vt:lpstr>GLOBAL Grant Essentials </vt:lpstr>
      <vt:lpstr>Areas of Focus</vt:lpstr>
      <vt:lpstr>Global Grant – Single Club</vt:lpstr>
      <vt:lpstr>Global Grant – Collaborating Clubs</vt:lpstr>
      <vt:lpstr>Ready to Get Started?</vt:lpstr>
      <vt:lpstr>Global … AFTER TRF Approval</vt:lpstr>
      <vt:lpstr> 2020-21 Global Grants Summary</vt:lpstr>
      <vt:lpstr>Application Essentials GLOBAL </vt:lpstr>
      <vt:lpstr>Application Attachments GLOBAL</vt:lpstr>
      <vt:lpstr>Delivering Value to Club Members</vt:lpstr>
      <vt:lpstr>Grant Ideas</vt:lpstr>
      <vt:lpstr>How 5950 Clubs Qualify    </vt:lpstr>
      <vt:lpstr>Choose your Grant focus!  </vt:lpstr>
      <vt:lpstr>Rotary Websites</vt:lpstr>
      <vt:lpstr>How do I find International Host Partner Clubs? </vt:lpstr>
      <vt:lpstr>Resources – beginning July 1, 2019 </vt:lpstr>
      <vt:lpstr>Tell us how we delivered!  </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Deets Laptop</cp:lastModifiedBy>
  <cp:revision>828</cp:revision>
  <cp:lastPrinted>2024-04-12T21:50:16Z</cp:lastPrinted>
  <dcterms:created xsi:type="dcterms:W3CDTF">2010-04-16T20:11:30Z</dcterms:created>
  <dcterms:modified xsi:type="dcterms:W3CDTF">2024-04-14T01:56:08Z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993002B0-C9E7-45D8-AADF-AC9B6E013D34</vt:lpwstr>
  </property>
  <property fmtid="{D5CDD505-2E9C-101B-9397-08002B2CF9AE}" pid="3" name="ArticulatePath">
    <vt:lpwstr>GMS-Refresher  2 2018 Updated 2-19- 2019</vt:lpwstr>
  </property>
</Properties>
</file>