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1" r:id="rId19"/>
    <p:sldId id="274" r:id="rId20"/>
    <p:sldId id="275"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58D85"/>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58D85"/>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58D85"/>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58D85"/>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58D85"/>
        </a:solidFill>
        <a:effectLst/>
        <a:uFillTx/>
        <a:latin typeface="Calibri"/>
        <a:ea typeface="Calibri"/>
        <a:cs typeface="Calibri"/>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58D85"/>
        </a:solidFill>
        <a:effectLst/>
        <a:uFillTx/>
        <a:latin typeface="Calibri"/>
        <a:ea typeface="Calibri"/>
        <a:cs typeface="Calibri"/>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58D85"/>
        </a:solidFill>
        <a:effectLst/>
        <a:uFillTx/>
        <a:latin typeface="Calibri"/>
        <a:ea typeface="Calibri"/>
        <a:cs typeface="Calibri"/>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58D85"/>
        </a:solidFill>
        <a:effectLst/>
        <a:uFillTx/>
        <a:latin typeface="Calibri"/>
        <a:ea typeface="Calibri"/>
        <a:cs typeface="Calibri"/>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58D85"/>
        </a:solidFill>
        <a:effectLst/>
        <a:uFillTx/>
        <a:latin typeface="Calibri"/>
        <a:ea typeface="Calibri"/>
        <a:cs typeface="Calibri"/>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DAA"/>
    <a:srgbClr val="0045D0"/>
    <a:srgbClr val="2B22FD"/>
    <a:srgbClr val="FCFD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958D8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5F6"/>
          </a:solidFill>
        </a:fill>
      </a:tcStyle>
    </a:wholeTbl>
    <a:band2H>
      <a:tcTxStyle/>
      <a:tcStyle>
        <a:tcBdr/>
        <a:fill>
          <a:solidFill>
            <a:srgbClr val="E6F2FA"/>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958D8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958D8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958D85"/>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EEDED"/>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958D85"/>
      </a:tcTxStyle>
      <a:tcStyle>
        <a:tcBdr>
          <a:left>
            <a:ln w="12700" cap="flat">
              <a:noFill/>
              <a:miter lim="400000"/>
            </a:ln>
          </a:left>
          <a:right>
            <a:ln w="12700" cap="flat">
              <a:noFill/>
              <a:miter lim="400000"/>
            </a:ln>
          </a:right>
          <a:top>
            <a:ln w="50800" cap="flat">
              <a:solidFill>
                <a:srgbClr val="958D85"/>
              </a:solidFill>
              <a:prstDash val="solid"/>
              <a:round/>
            </a:ln>
          </a:top>
          <a:bottom>
            <a:ln w="25400" cap="flat">
              <a:solidFill>
                <a:srgbClr val="958D85"/>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958D85"/>
              </a:solidFill>
              <a:prstDash val="solid"/>
              <a:round/>
            </a:ln>
          </a:top>
          <a:bottom>
            <a:ln w="25400" cap="flat">
              <a:solidFill>
                <a:srgbClr val="958D85"/>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958D8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DAD8"/>
          </a:solidFill>
        </a:fill>
      </a:tcStyle>
    </a:wholeTbl>
    <a:band2H>
      <a:tcTxStyle/>
      <a:tcStyle>
        <a:tcBdr/>
        <a:fill>
          <a:solidFill>
            <a:srgbClr val="EEEDED"/>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958D85"/>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958D85"/>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958D85"/>
          </a:solidFill>
        </a:fill>
      </a:tcStyle>
    </a:firstRow>
  </a:tblStyle>
  <a:tblStyle styleId="{2708684C-4D16-4618-839F-0558EEFCDFE6}" styleName="">
    <a:tblBg/>
    <a:wholeTbl>
      <a:tcTxStyle b="off" i="off">
        <a:font>
          <a:latin typeface="Calibri"/>
          <a:ea typeface="Calibri"/>
          <a:cs typeface="Calibri"/>
        </a:font>
        <a:srgbClr val="958D85"/>
      </a:tcTxStyle>
      <a:tcStyle>
        <a:tcBdr>
          <a:left>
            <a:ln w="12700" cap="flat">
              <a:solidFill>
                <a:srgbClr val="958D85"/>
              </a:solidFill>
              <a:prstDash val="solid"/>
              <a:round/>
            </a:ln>
          </a:left>
          <a:right>
            <a:ln w="12700" cap="flat">
              <a:solidFill>
                <a:srgbClr val="958D85"/>
              </a:solidFill>
              <a:prstDash val="solid"/>
              <a:round/>
            </a:ln>
          </a:right>
          <a:top>
            <a:ln w="12700" cap="flat">
              <a:solidFill>
                <a:srgbClr val="958D85"/>
              </a:solidFill>
              <a:prstDash val="solid"/>
              <a:round/>
            </a:ln>
          </a:top>
          <a:bottom>
            <a:ln w="12700" cap="flat">
              <a:solidFill>
                <a:srgbClr val="958D85"/>
              </a:solidFill>
              <a:prstDash val="solid"/>
              <a:round/>
            </a:ln>
          </a:bottom>
          <a:insideH>
            <a:ln w="12700" cap="flat">
              <a:solidFill>
                <a:srgbClr val="958D85"/>
              </a:solidFill>
              <a:prstDash val="solid"/>
              <a:round/>
            </a:ln>
          </a:insideH>
          <a:insideV>
            <a:ln w="12700" cap="flat">
              <a:solidFill>
                <a:srgbClr val="958D85"/>
              </a:solidFill>
              <a:prstDash val="solid"/>
              <a:round/>
            </a:ln>
          </a:insideV>
        </a:tcBdr>
        <a:fill>
          <a:solidFill>
            <a:srgbClr val="958D85">
              <a:alpha val="20000"/>
            </a:srgbClr>
          </a:solidFill>
        </a:fill>
      </a:tcStyle>
    </a:wholeTbl>
    <a:band2H>
      <a:tcTxStyle/>
      <a:tcStyle>
        <a:tcBdr/>
        <a:fill>
          <a:solidFill>
            <a:srgbClr val="FFFFFF"/>
          </a:solidFill>
        </a:fill>
      </a:tcStyle>
    </a:band2H>
    <a:firstCol>
      <a:tcTxStyle b="on" i="off">
        <a:font>
          <a:latin typeface="Calibri"/>
          <a:ea typeface="Calibri"/>
          <a:cs typeface="Calibri"/>
        </a:font>
        <a:srgbClr val="958D85"/>
      </a:tcTxStyle>
      <a:tcStyle>
        <a:tcBdr>
          <a:left>
            <a:ln w="12700" cap="flat">
              <a:solidFill>
                <a:srgbClr val="958D85"/>
              </a:solidFill>
              <a:prstDash val="solid"/>
              <a:round/>
            </a:ln>
          </a:left>
          <a:right>
            <a:ln w="12700" cap="flat">
              <a:solidFill>
                <a:srgbClr val="958D85"/>
              </a:solidFill>
              <a:prstDash val="solid"/>
              <a:round/>
            </a:ln>
          </a:right>
          <a:top>
            <a:ln w="12700" cap="flat">
              <a:solidFill>
                <a:srgbClr val="958D85"/>
              </a:solidFill>
              <a:prstDash val="solid"/>
              <a:round/>
            </a:ln>
          </a:top>
          <a:bottom>
            <a:ln w="12700" cap="flat">
              <a:solidFill>
                <a:srgbClr val="958D85"/>
              </a:solidFill>
              <a:prstDash val="solid"/>
              <a:round/>
            </a:ln>
          </a:bottom>
          <a:insideH>
            <a:ln w="12700" cap="flat">
              <a:solidFill>
                <a:srgbClr val="958D85"/>
              </a:solidFill>
              <a:prstDash val="solid"/>
              <a:round/>
            </a:ln>
          </a:insideH>
          <a:insideV>
            <a:ln w="12700" cap="flat">
              <a:solidFill>
                <a:srgbClr val="958D85"/>
              </a:solidFill>
              <a:prstDash val="solid"/>
              <a:round/>
            </a:ln>
          </a:insideV>
        </a:tcBdr>
        <a:fill>
          <a:solidFill>
            <a:srgbClr val="958D85">
              <a:alpha val="20000"/>
            </a:srgbClr>
          </a:solidFill>
        </a:fill>
      </a:tcStyle>
    </a:firstCol>
    <a:lastRow>
      <a:tcTxStyle b="on" i="off">
        <a:font>
          <a:latin typeface="Calibri"/>
          <a:ea typeface="Calibri"/>
          <a:cs typeface="Calibri"/>
        </a:font>
        <a:srgbClr val="958D85"/>
      </a:tcTxStyle>
      <a:tcStyle>
        <a:tcBdr>
          <a:left>
            <a:ln w="12700" cap="flat">
              <a:solidFill>
                <a:srgbClr val="958D85"/>
              </a:solidFill>
              <a:prstDash val="solid"/>
              <a:round/>
            </a:ln>
          </a:left>
          <a:right>
            <a:ln w="12700" cap="flat">
              <a:solidFill>
                <a:srgbClr val="958D85"/>
              </a:solidFill>
              <a:prstDash val="solid"/>
              <a:round/>
            </a:ln>
          </a:right>
          <a:top>
            <a:ln w="50800" cap="flat">
              <a:solidFill>
                <a:srgbClr val="958D85"/>
              </a:solidFill>
              <a:prstDash val="solid"/>
              <a:round/>
            </a:ln>
          </a:top>
          <a:bottom>
            <a:ln w="12700" cap="flat">
              <a:solidFill>
                <a:srgbClr val="958D85"/>
              </a:solidFill>
              <a:prstDash val="solid"/>
              <a:round/>
            </a:ln>
          </a:bottom>
          <a:insideH>
            <a:ln w="12700" cap="flat">
              <a:solidFill>
                <a:srgbClr val="958D85"/>
              </a:solidFill>
              <a:prstDash val="solid"/>
              <a:round/>
            </a:ln>
          </a:insideH>
          <a:insideV>
            <a:ln w="12700" cap="flat">
              <a:solidFill>
                <a:srgbClr val="958D85"/>
              </a:solidFill>
              <a:prstDash val="solid"/>
              <a:round/>
            </a:ln>
          </a:insideV>
        </a:tcBdr>
        <a:fill>
          <a:noFill/>
        </a:fill>
      </a:tcStyle>
    </a:lastRow>
    <a:firstRow>
      <a:tcTxStyle b="on" i="off">
        <a:font>
          <a:latin typeface="Calibri"/>
          <a:ea typeface="Calibri"/>
          <a:cs typeface="Calibri"/>
        </a:font>
        <a:srgbClr val="958D85"/>
      </a:tcTxStyle>
      <a:tcStyle>
        <a:tcBdr>
          <a:left>
            <a:ln w="12700" cap="flat">
              <a:solidFill>
                <a:srgbClr val="958D85"/>
              </a:solidFill>
              <a:prstDash val="solid"/>
              <a:round/>
            </a:ln>
          </a:left>
          <a:right>
            <a:ln w="12700" cap="flat">
              <a:solidFill>
                <a:srgbClr val="958D85"/>
              </a:solidFill>
              <a:prstDash val="solid"/>
              <a:round/>
            </a:ln>
          </a:right>
          <a:top>
            <a:ln w="12700" cap="flat">
              <a:solidFill>
                <a:srgbClr val="958D85"/>
              </a:solidFill>
              <a:prstDash val="solid"/>
              <a:round/>
            </a:ln>
          </a:top>
          <a:bottom>
            <a:ln w="25400" cap="flat">
              <a:solidFill>
                <a:srgbClr val="958D85"/>
              </a:solidFill>
              <a:prstDash val="solid"/>
              <a:round/>
            </a:ln>
          </a:bottom>
          <a:insideH>
            <a:ln w="12700" cap="flat">
              <a:solidFill>
                <a:srgbClr val="958D85"/>
              </a:solidFill>
              <a:prstDash val="solid"/>
              <a:round/>
            </a:ln>
          </a:insideH>
          <a:insideV>
            <a:ln w="12700" cap="flat">
              <a:solidFill>
                <a:srgbClr val="958D85"/>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15620"/>
    <p:restoredTop sz="94660"/>
  </p:normalViewPr>
  <p:slideViewPr>
    <p:cSldViewPr snapToGrid="0" snapToObjects="1">
      <p:cViewPr varScale="1">
        <p:scale>
          <a:sx n="64" d="100"/>
          <a:sy n="64" d="100"/>
        </p:scale>
        <p:origin x="-111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2744" y="164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6" name="Shape 66"/>
          <p:cNvSpPr>
            <a:spLocks noGrp="1" noRot="1" noChangeAspect="1"/>
          </p:cNvSpPr>
          <p:nvPr>
            <p:ph type="sldImg"/>
          </p:nvPr>
        </p:nvSpPr>
        <p:spPr>
          <a:xfrm>
            <a:off x="1143000" y="685800"/>
            <a:ext cx="4572000" cy="3429000"/>
          </a:xfrm>
          <a:prstGeom prst="rect">
            <a:avLst/>
          </a:prstGeom>
        </p:spPr>
        <p:txBody>
          <a:bodyPr/>
          <a:lstStyle/>
          <a:p>
            <a:endParaRPr/>
          </a:p>
        </p:txBody>
      </p:sp>
      <p:sp>
        <p:nvSpPr>
          <p:cNvPr id="67" name="Shape 6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734050181"/>
      </p:ext>
    </p:extLst>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Arial"/>
      </a:defRPr>
    </a:lvl1pPr>
    <a:lvl2pPr indent="228600" latinLnBrk="0">
      <a:spcBef>
        <a:spcPts val="400"/>
      </a:spcBef>
      <a:defRPr sz="1200">
        <a:latin typeface="+mn-lt"/>
        <a:ea typeface="+mn-ea"/>
        <a:cs typeface="+mn-cs"/>
        <a:sym typeface="Arial"/>
      </a:defRPr>
    </a:lvl2pPr>
    <a:lvl3pPr indent="457200" latinLnBrk="0">
      <a:spcBef>
        <a:spcPts val="400"/>
      </a:spcBef>
      <a:defRPr sz="1200">
        <a:latin typeface="+mn-lt"/>
        <a:ea typeface="+mn-ea"/>
        <a:cs typeface="+mn-cs"/>
        <a:sym typeface="Arial"/>
      </a:defRPr>
    </a:lvl3pPr>
    <a:lvl4pPr indent="685800" latinLnBrk="0">
      <a:spcBef>
        <a:spcPts val="400"/>
      </a:spcBef>
      <a:defRPr sz="1200">
        <a:latin typeface="+mn-lt"/>
        <a:ea typeface="+mn-ea"/>
        <a:cs typeface="+mn-cs"/>
        <a:sym typeface="Arial"/>
      </a:defRPr>
    </a:lvl4pPr>
    <a:lvl5pPr indent="914400" latinLnBrk="0">
      <a:spcBef>
        <a:spcPts val="400"/>
      </a:spcBef>
      <a:defRPr sz="1200">
        <a:latin typeface="+mn-lt"/>
        <a:ea typeface="+mn-ea"/>
        <a:cs typeface="+mn-cs"/>
        <a:sym typeface="Arial"/>
      </a:defRPr>
    </a:lvl5pPr>
    <a:lvl6pPr indent="1143000" latinLnBrk="0">
      <a:spcBef>
        <a:spcPts val="400"/>
      </a:spcBef>
      <a:defRPr sz="1200">
        <a:latin typeface="+mn-lt"/>
        <a:ea typeface="+mn-ea"/>
        <a:cs typeface="+mn-cs"/>
        <a:sym typeface="Arial"/>
      </a:defRPr>
    </a:lvl6pPr>
    <a:lvl7pPr indent="1371600" latinLnBrk="0">
      <a:spcBef>
        <a:spcPts val="400"/>
      </a:spcBef>
      <a:defRPr sz="1200">
        <a:latin typeface="+mn-lt"/>
        <a:ea typeface="+mn-ea"/>
        <a:cs typeface="+mn-cs"/>
        <a:sym typeface="Arial"/>
      </a:defRPr>
    </a:lvl7pPr>
    <a:lvl8pPr indent="1600200" latinLnBrk="0">
      <a:spcBef>
        <a:spcPts val="400"/>
      </a:spcBef>
      <a:defRPr sz="1200">
        <a:latin typeface="+mn-lt"/>
        <a:ea typeface="+mn-ea"/>
        <a:cs typeface="+mn-cs"/>
        <a:sym typeface="Arial"/>
      </a:defRPr>
    </a:lvl8pPr>
    <a:lvl9pPr indent="1828800" latinLnBrk="0">
      <a:spcBef>
        <a:spcPts val="400"/>
      </a:spcBef>
      <a:defRPr sz="12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hyperlink" Target="http://www.rotary.org"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57284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400"/>
              </a:spcBef>
              <a:spcAft>
                <a:spcPts val="0"/>
              </a:spcAft>
              <a:buClrTx/>
              <a:buSzTx/>
              <a:buFontTx/>
              <a:buNone/>
              <a:tabLst/>
              <a:defRPr/>
            </a:pPr>
            <a:r>
              <a:rPr lang="en-US" dirty="0" smtClean="0">
                <a:solidFill>
                  <a:srgbClr val="2B22FD"/>
                </a:solidFill>
                <a:latin typeface="+mn-lt"/>
              </a:rPr>
              <a:t>The work of Rotary begins in the community, and every community has its own unique needs and concerns. While we serve in countless ways, we’ve focused our efforts in six key areas to maximize our impact. These areas encompass some of the world’s most critical and widespread humanitarian needs, and we have a proven record of success in addressing them.</a:t>
            </a:r>
          </a:p>
          <a:p>
            <a:endParaRPr lang="en-US" dirty="0"/>
          </a:p>
        </p:txBody>
      </p:sp>
    </p:spTree>
    <p:extLst>
      <p:ext uri="{BB962C8B-B14F-4D97-AF65-F5344CB8AC3E}">
        <p14:creationId xmlns:p14="http://schemas.microsoft.com/office/powerpoint/2010/main" val="2370894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Club Service focuses on making clubs strong.  A thriving club is anchored by strong relationships and an active membership development plan.</a:t>
            </a:r>
          </a:p>
          <a:p>
            <a:pPr marL="228600" indent="-228600">
              <a:buAutoNum type="arabicPeriod" startAt="2"/>
            </a:pPr>
            <a:r>
              <a:rPr lang="en-US" baseline="0" dirty="0" smtClean="0"/>
              <a:t>Vocational Service calls on every Rotarian to work with integrity and contribute their expertise to the problems and needs of society.  </a:t>
            </a:r>
          </a:p>
          <a:p>
            <a:pPr marL="228600" indent="-228600">
              <a:buAutoNum type="arabicPeriod" startAt="3"/>
            </a:pPr>
            <a:r>
              <a:rPr lang="en-US" baseline="0" dirty="0" smtClean="0"/>
              <a:t>Community Service encourages every Rotarian to find ways to improve the quality of life for the people in their communities and to service the public interest.</a:t>
            </a:r>
          </a:p>
          <a:p>
            <a:pPr marL="228600" indent="-228600">
              <a:buAutoNum type="arabicPeriod" startAt="4"/>
            </a:pPr>
            <a:r>
              <a:rPr lang="en-US" baseline="0" dirty="0" smtClean="0"/>
              <a:t>International Service exemplifies our global reach in promoting peach and understanding.  We support this service avenue by sponsoring or volunteering on international projects, seeking partners abroad, and more.</a:t>
            </a:r>
          </a:p>
          <a:p>
            <a:pPr marL="0" indent="0">
              <a:buNone/>
            </a:pPr>
            <a:r>
              <a:rPr lang="en-US" baseline="0" dirty="0" smtClean="0"/>
              <a:t>5.  Youth Service recognizes the importance of empowering youth and young professionals through leadership development.  Programs include Interact, Rotaract, Community Corps, Rotary Youth Leadership Awards (RYLA, Young RYLA, and RYLA Plus), and Youth Exchange.</a:t>
            </a:r>
          </a:p>
        </p:txBody>
      </p:sp>
    </p:spTree>
    <p:extLst>
      <p:ext uri="{BB962C8B-B14F-4D97-AF65-F5344CB8AC3E}">
        <p14:creationId xmlns:p14="http://schemas.microsoft.com/office/powerpoint/2010/main" val="1076790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defTabSz="914400" eaLnBrk="1" fontAlgn="auto" latinLnBrk="0" hangingPunct="1">
              <a:lnSpc>
                <a:spcPct val="100000"/>
              </a:lnSpc>
              <a:spcBef>
                <a:spcPts val="400"/>
              </a:spcBef>
              <a:spcAft>
                <a:spcPts val="0"/>
              </a:spcAft>
              <a:buClrTx/>
              <a:buSzTx/>
              <a:buFontTx/>
              <a:buAutoNum type="arabicPeriod"/>
              <a:tabLst/>
              <a:defRPr/>
            </a:pPr>
            <a:r>
              <a:rPr lang="en-US" baseline="0" dirty="0" smtClean="0"/>
              <a:t>Interact:  </a:t>
            </a:r>
            <a:r>
              <a:rPr lang="en-US" b="1" dirty="0" smtClean="0">
                <a:latin typeface="+mn-lt"/>
              </a:rPr>
              <a:t>Interact:</a:t>
            </a:r>
            <a:r>
              <a:rPr lang="en-US" dirty="0" smtClean="0">
                <a:latin typeface="+mn-lt"/>
              </a:rPr>
              <a:t> a service organization sponsored by Rotary clubs for young adults aged 12-18. There are more than 12,300 Interact clubs in 133 countries.</a:t>
            </a:r>
            <a:endParaRPr lang="en-US" baseline="0" dirty="0" smtClean="0"/>
          </a:p>
          <a:p>
            <a:pPr marL="228600" marR="0" indent="-228600" defTabSz="914400" eaLnBrk="1" fontAlgn="auto" latinLnBrk="0" hangingPunct="1">
              <a:lnSpc>
                <a:spcPct val="100000"/>
              </a:lnSpc>
              <a:spcBef>
                <a:spcPts val="400"/>
              </a:spcBef>
              <a:spcAft>
                <a:spcPts val="0"/>
              </a:spcAft>
              <a:buClrTx/>
              <a:buSzTx/>
              <a:buFontTx/>
              <a:buAutoNum type="arabicPeriod" startAt="2"/>
              <a:tabLst/>
              <a:defRPr/>
            </a:pPr>
            <a:r>
              <a:rPr lang="en-US" baseline="0" dirty="0" smtClean="0"/>
              <a:t>Rotaract:  </a:t>
            </a:r>
            <a:r>
              <a:rPr lang="en-US" b="1" dirty="0" smtClean="0">
                <a:latin typeface="+mn-lt"/>
              </a:rPr>
              <a:t>Rotaract</a:t>
            </a:r>
            <a:r>
              <a:rPr lang="en-US" dirty="0" smtClean="0">
                <a:latin typeface="+mn-lt"/>
              </a:rPr>
              <a:t> groups organized by Rotary clubs to promote leadership, professional development, and service among young adults aged 18-30. There are more than 8,000 Rotaract clubs in 167 countries.</a:t>
            </a:r>
            <a:endParaRPr lang="en-US" baseline="0" dirty="0" smtClean="0"/>
          </a:p>
          <a:p>
            <a:pPr marL="228600" marR="0" indent="-228600" defTabSz="914400" eaLnBrk="1" fontAlgn="auto" latinLnBrk="0" hangingPunct="1">
              <a:lnSpc>
                <a:spcPct val="100000"/>
              </a:lnSpc>
              <a:spcBef>
                <a:spcPts val="400"/>
              </a:spcBef>
              <a:spcAft>
                <a:spcPts val="0"/>
              </a:spcAft>
              <a:buClrTx/>
              <a:buSzTx/>
              <a:buFontTx/>
              <a:buAutoNum type="arabicPeriod" startAt="3"/>
              <a:tabLst/>
              <a:defRPr/>
            </a:pPr>
            <a:r>
              <a:rPr lang="en-US" baseline="0" dirty="0" smtClean="0"/>
              <a:t>Rotary Community Corps:   </a:t>
            </a:r>
            <a:r>
              <a:rPr lang="en-US" b="1" dirty="0" smtClean="0">
                <a:latin typeface="+mn-lt"/>
              </a:rPr>
              <a:t>Rotary Community Corps</a:t>
            </a:r>
            <a:r>
              <a:rPr lang="en-US" dirty="0" smtClean="0">
                <a:latin typeface="+mn-lt"/>
              </a:rPr>
              <a:t> (RCCs): groups of non-Rotary members who work to improve their communities. There are more than 7,500 RCCs in 80 countries, all organized and sponsored by Rotary clubs.</a:t>
            </a:r>
            <a:endParaRPr lang="en-US" baseline="0" dirty="0" smtClean="0"/>
          </a:p>
          <a:p>
            <a:pPr marL="0" indent="0">
              <a:buNone/>
            </a:pPr>
            <a:r>
              <a:rPr lang="en-US" baseline="0" dirty="0" smtClean="0"/>
              <a:t>4.  RYLA:  RYLA is a leadership development program run by Rotary.  While participants can be any age, most events focus on secondary school students, university students, or young professionals.  In District 5450 Young RYLA is for students between 7</a:t>
            </a:r>
            <a:r>
              <a:rPr lang="en-US" baseline="30000" dirty="0" smtClean="0"/>
              <a:t>th</a:t>
            </a:r>
            <a:r>
              <a:rPr lang="en-US" baseline="0" dirty="0" smtClean="0"/>
              <a:t> &amp; 8</a:t>
            </a:r>
            <a:r>
              <a:rPr lang="en-US" baseline="30000" dirty="0" smtClean="0"/>
              <a:t>th</a:t>
            </a:r>
            <a:r>
              <a:rPr lang="en-US" baseline="0" dirty="0" smtClean="0"/>
              <a:t> grades; while RYLA is for students in the 10</a:t>
            </a:r>
            <a:r>
              <a:rPr lang="en-US" baseline="30000" dirty="0" smtClean="0"/>
              <a:t>th</a:t>
            </a:r>
            <a:r>
              <a:rPr lang="en-US" baseline="0" dirty="0" smtClean="0"/>
              <a:t> through 12</a:t>
            </a:r>
            <a:r>
              <a:rPr lang="en-US" baseline="30000" dirty="0" smtClean="0"/>
              <a:t>th</a:t>
            </a:r>
            <a:r>
              <a:rPr lang="en-US" baseline="0" dirty="0" smtClean="0"/>
              <a:t> grade.  RYLA Plus is for high school aged students with physical disabilities.  Around the world the training can run between 3-10 days (District 5450 is week-long) and includes presentations, activities, and workshops that cover a variety of topics include:  leadership fundamentals and ethics; communication skills; problem solving and conflict management; and community and global citizenship.</a:t>
            </a:r>
            <a:endParaRPr lang="en-US" dirty="0"/>
          </a:p>
        </p:txBody>
      </p:sp>
    </p:spTree>
    <p:extLst>
      <p:ext uri="{BB962C8B-B14F-4D97-AF65-F5344CB8AC3E}">
        <p14:creationId xmlns:p14="http://schemas.microsoft.com/office/powerpoint/2010/main" val="2183897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spcBef>
                <a:spcPts val="300"/>
              </a:spcBef>
              <a:buSzTx/>
              <a:buNone/>
              <a:defRPr sz="2000" b="1" i="1">
                <a:solidFill>
                  <a:schemeClr val="accent1"/>
                </a:solidFill>
                <a:latin typeface="Georgia"/>
                <a:ea typeface="Georgia"/>
                <a:cs typeface="Georgia"/>
                <a:sym typeface="Georgia"/>
              </a:defRPr>
            </a:pPr>
            <a:r>
              <a:rPr lang="en-US" b="0" i="0" u="none" dirty="0" smtClean="0">
                <a:latin typeface="+mn-lt"/>
              </a:rPr>
              <a:t>The</a:t>
            </a:r>
            <a:r>
              <a:rPr lang="en-US" b="0" i="0" u="none" baseline="0" dirty="0" smtClean="0">
                <a:latin typeface="+mn-lt"/>
              </a:rPr>
              <a:t> Rotary Foundation is a not-for-profit corporation that supports the efforts of Rotary International to achieve world understanding and peace through international humanitarian, educational, and cultural exchange programs.</a:t>
            </a:r>
            <a:endParaRPr lang="en-US" b="0" i="0" u="none" dirty="0" smtClean="0">
              <a:latin typeface="+mn-lt"/>
            </a:endParaRPr>
          </a:p>
          <a:p>
            <a:pPr marL="0" indent="0">
              <a:lnSpc>
                <a:spcPct val="150000"/>
              </a:lnSpc>
              <a:spcBef>
                <a:spcPts val="300"/>
              </a:spcBef>
              <a:buSzTx/>
              <a:buNone/>
              <a:defRPr sz="2000" b="1" i="1">
                <a:solidFill>
                  <a:schemeClr val="accent1"/>
                </a:solidFill>
                <a:latin typeface="Georgia"/>
                <a:ea typeface="Georgia"/>
                <a:cs typeface="Georgia"/>
                <a:sym typeface="Georgia"/>
              </a:defRPr>
            </a:pPr>
            <a:r>
              <a:rPr lang="en-US" b="1" i="0" u="none" dirty="0" smtClean="0">
                <a:latin typeface="+mn-lt"/>
              </a:rPr>
              <a:t>Mission:</a:t>
            </a:r>
            <a:r>
              <a:rPr lang="en-US" b="1" i="0" u="none" baseline="0" dirty="0" smtClean="0">
                <a:latin typeface="+mn-lt"/>
              </a:rPr>
              <a:t>  </a:t>
            </a:r>
            <a:r>
              <a:rPr lang="en-US" b="0" i="0" dirty="0" smtClean="0">
                <a:latin typeface="+mn-lt"/>
              </a:rPr>
              <a:t>The mission of the Rotary Foundation is to enable Rotarians to advance world understanding, goodwill and peace through the improvement of health, the support of education and the alleviation of poverty.</a:t>
            </a:r>
          </a:p>
          <a:p>
            <a:endParaRPr lang="en-US" dirty="0"/>
          </a:p>
        </p:txBody>
      </p:sp>
    </p:spTree>
    <p:extLst>
      <p:ext uri="{BB962C8B-B14F-4D97-AF65-F5344CB8AC3E}">
        <p14:creationId xmlns:p14="http://schemas.microsoft.com/office/powerpoint/2010/main" val="1692147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1" baseline="0" dirty="0" smtClean="0"/>
              <a:t>Annual Program Fund:  </a:t>
            </a:r>
            <a:r>
              <a:rPr lang="en-US" sz="1200" dirty="0" smtClean="0">
                <a:latin typeface="+mn-lt"/>
                <a:ea typeface="+mn-ea"/>
                <a:cs typeface="+mn-cs"/>
                <a:sym typeface="Arial"/>
              </a:rPr>
              <a:t>Your ongoing financial gifts throughout the Rotary Year go into the Annual Fund.  The Annual Fund helps Rotary clubs take action today to create positive change in communities at home and around the world. Your contributions help us strengthen peace efforts, provide clean water and sanitation, support education, grow local economies, save mothers and children, and fight disease.  Fifty percent of the funds raised in a District come back to the donating District in three years for distribution to clubs.  Therefore, encouraging annual contributions through such programs as "Every Rotarian Every Year” at a $100/year level helps build the amount of money available for club projects.</a:t>
            </a:r>
            <a:endParaRPr lang="en-US" baseline="0" dirty="0" smtClean="0"/>
          </a:p>
          <a:p>
            <a:pPr marL="228600" indent="-228600">
              <a:buAutoNum type="arabicPeriod" startAt="2"/>
            </a:pPr>
            <a:r>
              <a:rPr lang="en-US" b="1" baseline="0" dirty="0" smtClean="0"/>
              <a:t>Permanent Fund (a/k/a Endowment):  </a:t>
            </a:r>
            <a:r>
              <a:rPr lang="en-US" sz="1200" dirty="0" smtClean="0">
                <a:latin typeface="+mn-lt"/>
                <a:ea typeface="+mn-ea"/>
                <a:cs typeface="+mn-cs"/>
                <a:sym typeface="Arial"/>
              </a:rPr>
              <a:t>The Permanent (or Endowment) Fund is grown from the planned gifts of Rotarians, their friends, and families.  Not only is this money help for strategic investments In particular, a portion of available earnings from our Endowment Fund supplements Foundation activities and helps strengthen our future commitments. Your contributions are invested in perpetuity. A percentage of the total value of the Endowment Fund is spent annually to benefit current and future Foundation grants and programs. The Foundation has set a goal of $2.025 billion in Endowment Fund assets and gift commitments by 2025.</a:t>
            </a:r>
            <a:endParaRPr lang="en-US" baseline="0" dirty="0" smtClean="0"/>
          </a:p>
          <a:p>
            <a:pPr marL="0" indent="0">
              <a:buNone/>
            </a:pPr>
            <a:r>
              <a:rPr lang="en-US" baseline="0" dirty="0" smtClean="0"/>
              <a:t>3.  </a:t>
            </a:r>
            <a:r>
              <a:rPr lang="en-US" b="1" baseline="0" dirty="0" err="1" smtClean="0"/>
              <a:t>PolioPlus</a:t>
            </a:r>
            <a:r>
              <a:rPr lang="en-US" b="1" baseline="0" dirty="0" smtClean="0"/>
              <a:t>: </a:t>
            </a:r>
            <a:r>
              <a:rPr lang="en-US" baseline="0" dirty="0" smtClean="0"/>
              <a:t>(separate slides/discussion)</a:t>
            </a:r>
            <a:endParaRPr lang="en-US" dirty="0"/>
          </a:p>
        </p:txBody>
      </p:sp>
    </p:spTree>
    <p:extLst>
      <p:ext uri="{BB962C8B-B14F-4D97-AF65-F5344CB8AC3E}">
        <p14:creationId xmlns:p14="http://schemas.microsoft.com/office/powerpoint/2010/main" val="3212293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defTabSz="452627">
              <a:lnSpc>
                <a:spcPct val="150000"/>
              </a:lnSpc>
              <a:spcBef>
                <a:spcPts val="300"/>
              </a:spcBef>
              <a:buSzTx/>
              <a:buAutoNum type="arabicPeriod"/>
              <a:defRPr sz="1683" b="1">
                <a:solidFill>
                  <a:schemeClr val="accent1"/>
                </a:solidFill>
                <a:latin typeface="Georgia"/>
                <a:ea typeface="Georgia"/>
                <a:cs typeface="Georgia"/>
                <a:sym typeface="Georgia"/>
              </a:defRPr>
            </a:pPr>
            <a:r>
              <a:rPr lang="en-US" baseline="0" dirty="0" smtClean="0"/>
              <a:t>Annual Fund Recognition:  “</a:t>
            </a:r>
            <a:r>
              <a:rPr lang="en-US" dirty="0" smtClean="0">
                <a:solidFill>
                  <a:srgbClr val="2B22FD"/>
                </a:solidFill>
                <a:latin typeface="+mn-lt"/>
              </a:rPr>
              <a:t>Sustaining Member” ($100+ annual contribution) and/or “Paul Harris Fellow” (increments of $1000+ total contribution), and Paul Harris Society (more than $1,000 annually to the Annual Fund, </a:t>
            </a:r>
            <a:r>
              <a:rPr lang="en-US" dirty="0" err="1" smtClean="0">
                <a:solidFill>
                  <a:srgbClr val="2B22FD"/>
                </a:solidFill>
                <a:latin typeface="+mn-lt"/>
              </a:rPr>
              <a:t>PolioPlus</a:t>
            </a:r>
            <a:r>
              <a:rPr lang="en-US" dirty="0" smtClean="0">
                <a:solidFill>
                  <a:srgbClr val="2B22FD"/>
                </a:solidFill>
                <a:latin typeface="+mn-lt"/>
              </a:rPr>
              <a:t>, or an </a:t>
            </a:r>
            <a:r>
              <a:rPr lang="en-US" b="1" dirty="0" smtClean="0">
                <a:solidFill>
                  <a:srgbClr val="2B22FD"/>
                </a:solidFill>
                <a:latin typeface="+mn-lt"/>
              </a:rPr>
              <a:t>approved Foundation grant).  Other ways to give:</a:t>
            </a:r>
          </a:p>
          <a:p>
            <a:pPr marL="0" indent="0">
              <a:lnSpc>
                <a:spcPct val="150000"/>
              </a:lnSpc>
              <a:spcBef>
                <a:spcPts val="900"/>
              </a:spcBef>
              <a:buClr>
                <a:schemeClr val="accent1"/>
              </a:buClr>
              <a:buSzPct val="125000"/>
              <a:buFont typeface="Wingdings"/>
              <a:buNone/>
              <a:defRPr sz="1800">
                <a:solidFill>
                  <a:srgbClr val="FFFFFF"/>
                </a:solidFill>
                <a:latin typeface="Georgia"/>
                <a:ea typeface="Georgia"/>
                <a:cs typeface="Georgia"/>
                <a:sym typeface="Georgia"/>
              </a:defRPr>
            </a:pPr>
            <a:r>
              <a:rPr lang="en-US" b="1" dirty="0" smtClean="0">
                <a:solidFill>
                  <a:srgbClr val="2B22FD"/>
                </a:solidFill>
                <a:latin typeface="+mn-lt"/>
              </a:rPr>
              <a:t>	A.	</a:t>
            </a:r>
            <a:r>
              <a:rPr lang="en-US" b="1" dirty="0" smtClean="0"/>
              <a:t>Automatic addition to quarterly club dues</a:t>
            </a:r>
          </a:p>
          <a:p>
            <a:pPr marL="0" indent="0">
              <a:lnSpc>
                <a:spcPct val="150000"/>
              </a:lnSpc>
              <a:spcBef>
                <a:spcPts val="900"/>
              </a:spcBef>
              <a:buClr>
                <a:schemeClr val="accent1"/>
              </a:buClr>
              <a:buSzPct val="125000"/>
              <a:buFont typeface="Wingdings"/>
              <a:buNone/>
              <a:defRPr sz="1800">
                <a:solidFill>
                  <a:srgbClr val="FFFFFF"/>
                </a:solidFill>
                <a:latin typeface="Georgia"/>
                <a:ea typeface="Georgia"/>
                <a:cs typeface="Georgia"/>
                <a:sym typeface="Georgia"/>
              </a:defRPr>
            </a:pPr>
            <a:r>
              <a:rPr lang="en-US" b="1" dirty="0" smtClean="0"/>
              <a:t>	B.	Credit card contribution at </a:t>
            </a:r>
            <a:r>
              <a:rPr lang="en-US" b="1" u="sng" dirty="0" smtClean="0">
                <a:solidFill>
                  <a:srgbClr val="0000FF"/>
                </a:solidFill>
                <a:uFill>
                  <a:solidFill>
                    <a:srgbClr val="0000FF"/>
                  </a:solidFill>
                </a:uFill>
                <a:hlinkClick r:id="rId3"/>
              </a:rPr>
              <a:t>www.rotary.org</a:t>
            </a:r>
          </a:p>
          <a:p>
            <a:pPr marL="0" indent="0">
              <a:lnSpc>
                <a:spcPct val="150000"/>
              </a:lnSpc>
              <a:spcBef>
                <a:spcPts val="900"/>
              </a:spcBef>
              <a:buClr>
                <a:schemeClr val="accent1"/>
              </a:buClr>
              <a:buSzPct val="125000"/>
              <a:buFont typeface="Wingdings"/>
              <a:buNone/>
              <a:defRPr sz="1800">
                <a:solidFill>
                  <a:srgbClr val="FFFFFF"/>
                </a:solidFill>
                <a:latin typeface="Georgia"/>
                <a:ea typeface="Georgia"/>
                <a:cs typeface="Georgia"/>
                <a:sym typeface="Georgia"/>
              </a:defRPr>
            </a:pPr>
            <a:r>
              <a:rPr lang="en-US" b="1" dirty="0" smtClean="0"/>
              <a:t>	C.	Mail payments to: The Rotary Foundation, 14280 Collections Center Dr. Chicago, IL  60693</a:t>
            </a:r>
          </a:p>
          <a:p>
            <a:pPr marL="342900" indent="-342900" defTabSz="452627">
              <a:lnSpc>
                <a:spcPct val="150000"/>
              </a:lnSpc>
              <a:spcBef>
                <a:spcPts val="300"/>
              </a:spcBef>
              <a:buSzTx/>
              <a:buAutoNum type="arabicPeriod" startAt="2"/>
              <a:defRPr sz="1683" b="1">
                <a:solidFill>
                  <a:schemeClr val="accent1"/>
                </a:solidFill>
                <a:latin typeface="Georgia"/>
                <a:ea typeface="Georgia"/>
                <a:cs typeface="Georgia"/>
                <a:sym typeface="Georgia"/>
              </a:defRPr>
            </a:pPr>
            <a:r>
              <a:rPr lang="en-US" baseline="0" dirty="0" smtClean="0">
                <a:solidFill>
                  <a:srgbClr val="2B22FD"/>
                </a:solidFill>
                <a:latin typeface="+mn-lt"/>
              </a:rPr>
              <a:t>Planned Giving Recognition:  Bequest Society earn en engraved crystal recognition piece and a pin; Major Donor pin or pendant in 4 levels; and Arch </a:t>
            </a:r>
            <a:r>
              <a:rPr lang="en-US" baseline="0" dirty="0" err="1" smtClean="0">
                <a:solidFill>
                  <a:srgbClr val="2B22FD"/>
                </a:solidFill>
                <a:latin typeface="+mn-lt"/>
              </a:rPr>
              <a:t>Klumph</a:t>
            </a:r>
            <a:r>
              <a:rPr lang="en-US" baseline="0" dirty="0" smtClean="0">
                <a:solidFill>
                  <a:srgbClr val="2B22FD"/>
                </a:solidFill>
                <a:latin typeface="+mn-lt"/>
              </a:rPr>
              <a:t> Society including an induction at RI headquarters and invitations to society events along with pins and crystals commemorating the giving levels.</a:t>
            </a:r>
          </a:p>
          <a:p>
            <a:pPr marL="0" indent="0" defTabSz="452627">
              <a:lnSpc>
                <a:spcPct val="150000"/>
              </a:lnSpc>
              <a:spcBef>
                <a:spcPts val="300"/>
              </a:spcBef>
              <a:buSzTx/>
              <a:buNone/>
              <a:defRPr sz="1683" b="1">
                <a:solidFill>
                  <a:schemeClr val="accent1"/>
                </a:solidFill>
                <a:latin typeface="Georgia"/>
                <a:ea typeface="Georgia"/>
                <a:cs typeface="Georgia"/>
                <a:sym typeface="Georgia"/>
              </a:defRPr>
            </a:pPr>
            <a:endParaRPr lang="en-US" dirty="0" smtClean="0">
              <a:solidFill>
                <a:srgbClr val="2B22FD"/>
              </a:solidFill>
              <a:latin typeface="+mn-lt"/>
            </a:endParaRPr>
          </a:p>
          <a:p>
            <a:endParaRPr lang="en-US" dirty="0"/>
          </a:p>
        </p:txBody>
      </p:sp>
    </p:spTree>
    <p:extLst>
      <p:ext uri="{BB962C8B-B14F-4D97-AF65-F5344CB8AC3E}">
        <p14:creationId xmlns:p14="http://schemas.microsoft.com/office/powerpoint/2010/main" val="2800439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84860" lvl="1" indent="-342900" defTabSz="397763">
              <a:buFontTx/>
              <a:buAutoNum type="arabicPeriod"/>
              <a:defRPr sz="1566">
                <a:solidFill>
                  <a:srgbClr val="FFFFFF"/>
                </a:solidFill>
                <a:latin typeface="Georgia"/>
                <a:ea typeface="Georgia"/>
                <a:cs typeface="Georgia"/>
                <a:sym typeface="Georgia"/>
              </a:defRPr>
            </a:pPr>
            <a:r>
              <a:rPr lang="en-US" sz="1200" b="1" baseline="0" dirty="0" smtClean="0">
                <a:latin typeface="+mn-lt"/>
              </a:rPr>
              <a:t>Grants:  </a:t>
            </a:r>
            <a:r>
              <a:rPr lang="en-US" sz="1200" b="0" baseline="0" dirty="0" smtClean="0">
                <a:latin typeface="+mn-lt"/>
              </a:rPr>
              <a:t>In 2013, Rotary launched its improved grants program.</a:t>
            </a:r>
            <a:r>
              <a:rPr lang="en-US" sz="1200" b="1" dirty="0" smtClean="0">
                <a:latin typeface="+mn-lt"/>
              </a:rPr>
              <a:t>  </a:t>
            </a:r>
            <a:r>
              <a:rPr lang="en-US" sz="1200" dirty="0">
                <a:latin typeface="+mn-lt"/>
              </a:rPr>
              <a:t>The Rotary Foundation offers grants that support a wide variety of projects, scholarships, and training (e.g., Vocational Training Teams, formerly Group Study Exchange) that Rotarians are doing around the world.  The new grant process addresses the six areas of focus and ensures sustainability:</a:t>
            </a:r>
          </a:p>
          <a:p>
            <a:pPr marL="1366586" lvl="2" indent="-261686" defTabSz="397763">
              <a:buFontTx/>
              <a:buAutoNum type="alphaUcPeriod"/>
              <a:defRPr sz="1566">
                <a:solidFill>
                  <a:srgbClr val="FFFFFF"/>
                </a:solidFill>
                <a:latin typeface="Georgia"/>
                <a:ea typeface="Georgia"/>
                <a:cs typeface="Georgia"/>
                <a:sym typeface="Georgia"/>
              </a:defRPr>
            </a:pPr>
            <a:r>
              <a:rPr lang="en-US" sz="1200" dirty="0">
                <a:latin typeface="+mn-lt"/>
              </a:rPr>
              <a:t>Peace and Conflict Prevention/Resolution</a:t>
            </a:r>
          </a:p>
          <a:p>
            <a:pPr marL="1366586" lvl="2" indent="-261686" defTabSz="397763">
              <a:buFontTx/>
              <a:buAutoNum type="alphaUcPeriod"/>
              <a:defRPr sz="1566">
                <a:solidFill>
                  <a:srgbClr val="FFFFFF"/>
                </a:solidFill>
                <a:latin typeface="Georgia"/>
                <a:ea typeface="Georgia"/>
                <a:cs typeface="Georgia"/>
                <a:sym typeface="Georgia"/>
              </a:defRPr>
            </a:pPr>
            <a:r>
              <a:rPr lang="en-US" sz="1200" dirty="0">
                <a:latin typeface="+mn-lt"/>
              </a:rPr>
              <a:t>Disease Prevention and Treatment</a:t>
            </a:r>
          </a:p>
          <a:p>
            <a:pPr marL="1366586" lvl="2" indent="-261686" defTabSz="397763">
              <a:buFontTx/>
              <a:buAutoNum type="alphaUcPeriod"/>
              <a:defRPr sz="1566">
                <a:solidFill>
                  <a:srgbClr val="FFFFFF"/>
                </a:solidFill>
                <a:latin typeface="Georgia"/>
                <a:ea typeface="Georgia"/>
                <a:cs typeface="Georgia"/>
                <a:sym typeface="Georgia"/>
              </a:defRPr>
            </a:pPr>
            <a:r>
              <a:rPr lang="en-US" sz="1200" dirty="0">
                <a:latin typeface="+mn-lt"/>
              </a:rPr>
              <a:t>Water and Sanitation</a:t>
            </a:r>
          </a:p>
          <a:p>
            <a:pPr marL="1366586" lvl="2" indent="-261686" defTabSz="397763">
              <a:buFontTx/>
              <a:buAutoNum type="alphaUcPeriod"/>
              <a:defRPr sz="1566">
                <a:solidFill>
                  <a:srgbClr val="FFFFFF"/>
                </a:solidFill>
                <a:latin typeface="Georgia"/>
                <a:ea typeface="Georgia"/>
                <a:cs typeface="Georgia"/>
                <a:sym typeface="Georgia"/>
              </a:defRPr>
            </a:pPr>
            <a:r>
              <a:rPr lang="en-US" sz="1200" dirty="0">
                <a:latin typeface="+mn-lt"/>
              </a:rPr>
              <a:t>Maternal and Child Health</a:t>
            </a:r>
          </a:p>
          <a:p>
            <a:pPr marL="1366586" lvl="2" indent="-261686" defTabSz="397763">
              <a:buFontTx/>
              <a:buAutoNum type="alphaUcPeriod"/>
              <a:defRPr sz="1566">
                <a:solidFill>
                  <a:srgbClr val="FFFFFF"/>
                </a:solidFill>
                <a:latin typeface="Georgia"/>
                <a:ea typeface="Georgia"/>
                <a:cs typeface="Georgia"/>
                <a:sym typeface="Georgia"/>
              </a:defRPr>
            </a:pPr>
            <a:r>
              <a:rPr lang="en-US" sz="1200" dirty="0">
                <a:latin typeface="+mn-lt"/>
              </a:rPr>
              <a:t>Basic Education and Literacy</a:t>
            </a:r>
          </a:p>
          <a:p>
            <a:pPr marL="1366586" lvl="2" indent="-261686" defTabSz="397763">
              <a:buFontTx/>
              <a:buAutoNum type="alphaUcPeriod"/>
              <a:defRPr sz="1566">
                <a:solidFill>
                  <a:srgbClr val="FFFFFF"/>
                </a:solidFill>
                <a:latin typeface="Georgia"/>
                <a:ea typeface="Georgia"/>
                <a:cs typeface="Georgia"/>
                <a:sym typeface="Georgia"/>
              </a:defRPr>
            </a:pPr>
            <a:r>
              <a:rPr lang="en-US" sz="1200" dirty="0">
                <a:latin typeface="+mn-lt"/>
              </a:rPr>
              <a:t>Economic and Community </a:t>
            </a:r>
            <a:r>
              <a:rPr lang="en-US" sz="1200" dirty="0" smtClean="0">
                <a:latin typeface="+mn-lt"/>
              </a:rPr>
              <a:t>Development</a:t>
            </a:r>
          </a:p>
          <a:p>
            <a:pPr marL="784860" lvl="1" indent="-342900" defTabSz="397763">
              <a:buFontTx/>
              <a:buAutoNum type="arabicPeriod"/>
              <a:defRPr sz="1566">
                <a:solidFill>
                  <a:srgbClr val="FFFFFF"/>
                </a:solidFill>
                <a:latin typeface="Georgia"/>
                <a:ea typeface="Georgia"/>
                <a:cs typeface="Georgia"/>
                <a:sym typeface="Georgia"/>
              </a:defRPr>
            </a:pPr>
            <a:r>
              <a:rPr lang="en-US" sz="1200" b="1" dirty="0" smtClean="0">
                <a:latin typeface="+mn-lt"/>
              </a:rPr>
              <a:t>Rotary Peace Fellowships</a:t>
            </a:r>
            <a:r>
              <a:rPr lang="en-US" sz="1200" dirty="0" smtClean="0">
                <a:latin typeface="+mn-lt"/>
              </a:rPr>
              <a:t>:  Each year Rotary selects up to 100 individuals from</a:t>
            </a:r>
            <a:r>
              <a:rPr lang="en-US" sz="1200" baseline="0" dirty="0" smtClean="0">
                <a:latin typeface="+mn-lt"/>
              </a:rPr>
              <a:t> around the world to receive fully funded academic fellowships at one of our peace centers.  These fellowships cover tuition and fees, room and board, round-trip transportation, and all internship and field study expenses.  In just over a decade the Rotary Peace Centers have trained more than 900 fellows for careers in peace building.  There are two types of fellowships:  A Master’s Degree lasting 15-24 months (Duke University and University of North Carolina at Chapel Hill; International Christian University, Japan; University of Bradford, England; University of Queensland, Australia; or Uppsala University, Sweden) and a Professional Development Certificate at </a:t>
            </a:r>
            <a:r>
              <a:rPr lang="en-US" sz="1200" baseline="0" dirty="0" err="1" smtClean="0">
                <a:latin typeface="+mn-lt"/>
              </a:rPr>
              <a:t>Chulalongkorn</a:t>
            </a:r>
            <a:r>
              <a:rPr lang="en-US" sz="1200" baseline="0" dirty="0" smtClean="0">
                <a:latin typeface="+mn-lt"/>
              </a:rPr>
              <a:t> University, Thailand.</a:t>
            </a:r>
            <a:endParaRPr lang="en-US" sz="1200" dirty="0" smtClean="0">
              <a:latin typeface="+mn-lt"/>
            </a:endParaRPr>
          </a:p>
          <a:p>
            <a:pPr marL="784860" lvl="1" indent="-342900" defTabSz="397763">
              <a:buFontTx/>
              <a:buAutoNum type="arabicPeriod"/>
              <a:defRPr sz="1566">
                <a:solidFill>
                  <a:srgbClr val="FFFFFF"/>
                </a:solidFill>
                <a:latin typeface="Georgia"/>
                <a:ea typeface="Georgia"/>
                <a:cs typeface="Georgia"/>
                <a:sym typeface="Georgia"/>
              </a:defRPr>
            </a:pPr>
            <a:r>
              <a:rPr lang="en-US" sz="1200" b="1" baseline="0" dirty="0" err="1" smtClean="0">
                <a:latin typeface="+mn-lt"/>
              </a:rPr>
              <a:t>PolioPlus</a:t>
            </a:r>
            <a:r>
              <a:rPr lang="en-US" sz="1200" b="1" baseline="0" dirty="0" smtClean="0">
                <a:latin typeface="+mn-lt"/>
              </a:rPr>
              <a:t>:</a:t>
            </a:r>
            <a:r>
              <a:rPr lang="en-US" sz="1200" b="0" baseline="0" dirty="0" smtClean="0">
                <a:latin typeface="+mn-lt"/>
              </a:rPr>
              <a:t>  The first initiative to tackle global polio eradication through the mass vaccination of children.  Rotary has contributed more than $1.5 billion and countless volunteer hours to immunize more than 2.5 billion children in 122 countries.  In addition, Rotary’s advocacy efforts have played a role in decisions by donor governments to contribute more than $9 billion to the effort through a public-private partnership including Rotary, World Health Organization, U.S. Centers for Disease Control and Prevention, UNICEF, and Bill &amp; Melinda Gates Foundation, and governments around the world.</a:t>
            </a:r>
            <a:endParaRPr lang="en-US" sz="1200" b="1" dirty="0" smtClean="0">
              <a:latin typeface="+mn-lt"/>
            </a:endParaRPr>
          </a:p>
          <a:p>
            <a:pPr marL="784860" marR="0" lvl="1" indent="-342900" defTabSz="397763" eaLnBrk="1" fontAlgn="auto" latinLnBrk="0" hangingPunct="1">
              <a:lnSpc>
                <a:spcPct val="100000"/>
              </a:lnSpc>
              <a:spcBef>
                <a:spcPts val="400"/>
              </a:spcBef>
              <a:spcAft>
                <a:spcPts val="0"/>
              </a:spcAft>
              <a:buClrTx/>
              <a:buSzTx/>
              <a:buFontTx/>
              <a:buAutoNum type="arabicPeriod"/>
              <a:tabLst/>
              <a:defRPr sz="1566">
                <a:solidFill>
                  <a:srgbClr val="FFFFFF"/>
                </a:solidFill>
                <a:latin typeface="Georgia"/>
                <a:ea typeface="Georgia"/>
                <a:cs typeface="Georgia"/>
                <a:sym typeface="Georgia"/>
              </a:defRPr>
            </a:pPr>
            <a:r>
              <a:rPr lang="en-US" sz="1200" b="1" dirty="0" smtClean="0">
                <a:latin typeface="+mn-lt"/>
              </a:rPr>
              <a:t>Rotary</a:t>
            </a:r>
            <a:r>
              <a:rPr lang="en-US" sz="1200" b="1" baseline="0" dirty="0" smtClean="0">
                <a:latin typeface="+mn-lt"/>
              </a:rPr>
              <a:t> Alumni:  </a:t>
            </a:r>
            <a:r>
              <a:rPr lang="en-US" sz="1200" b="0" baseline="0" dirty="0" smtClean="0">
                <a:latin typeface="+mn-lt"/>
              </a:rPr>
              <a:t>Rotary Alumni  are defined as any individual who has participated in any </a:t>
            </a:r>
            <a:r>
              <a:rPr lang="en-US" sz="1200" baseline="0" dirty="0" smtClean="0">
                <a:latin typeface="+mn-lt"/>
              </a:rPr>
              <a:t>of the following programs:  Interact, </a:t>
            </a:r>
            <a:r>
              <a:rPr lang="en-US" sz="1200" baseline="0" dirty="0" err="1" smtClean="0">
                <a:latin typeface="+mn-lt"/>
              </a:rPr>
              <a:t>Rotaract</a:t>
            </a:r>
            <a:r>
              <a:rPr lang="en-US" sz="1200" baseline="0" dirty="0" smtClean="0">
                <a:latin typeface="+mn-lt"/>
              </a:rPr>
              <a:t>, Youth Exchange, RYLA, Rotary Peach Fellowships, Rotary Scholarships (funded by global or district grants), vocation training teams (members and leaders), Ambassadorial Scholarships, Grants for University Teachers, former members/leaders of Group Study Exchange, and Rotary Volunteers.  The Rotary Alumni program fosters the connection of alumni through geographical alumni associations, discussion groups, Rotary Community Corps, a Rotary Action Group, or a Rotary Fellowship.</a:t>
            </a:r>
            <a:endParaRPr lang="en-US" sz="1200" dirty="0" smtClean="0">
              <a:latin typeface="+mn-lt"/>
            </a:endParaRPr>
          </a:p>
        </p:txBody>
      </p:sp>
    </p:spTree>
    <p:extLst>
      <p:ext uri="{BB962C8B-B14F-4D97-AF65-F5344CB8AC3E}">
        <p14:creationId xmlns:p14="http://schemas.microsoft.com/office/powerpoint/2010/main" val="1967248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2236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48547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87548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02861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spcBef>
                <a:spcPts val="900"/>
              </a:spcBef>
              <a:buClr>
                <a:schemeClr val="accent1"/>
              </a:buClr>
              <a:buSzPct val="125000"/>
              <a:buFont typeface="Wingdings"/>
              <a:buChar char="▪"/>
              <a:defRPr sz="1800">
                <a:solidFill>
                  <a:srgbClr val="FFFFFF"/>
                </a:solidFill>
                <a:latin typeface="Georgia"/>
                <a:ea typeface="Georgia"/>
                <a:cs typeface="Georgia"/>
                <a:sym typeface="Georgia"/>
              </a:defRPr>
            </a:pPr>
            <a:r>
              <a:rPr lang="en-US" dirty="0" smtClean="0"/>
              <a:t>Rotary connects 1.2 million members.</a:t>
            </a:r>
          </a:p>
          <a:p>
            <a:pPr marL="0" indent="0">
              <a:lnSpc>
                <a:spcPct val="150000"/>
              </a:lnSpc>
              <a:spcBef>
                <a:spcPts val="900"/>
              </a:spcBef>
              <a:buClr>
                <a:schemeClr val="accent1"/>
              </a:buClr>
              <a:buSzPct val="125000"/>
              <a:buFont typeface="Wingdings"/>
              <a:buChar char="▪"/>
              <a:defRPr sz="1800">
                <a:solidFill>
                  <a:srgbClr val="FFFFFF"/>
                </a:solidFill>
                <a:latin typeface="Georgia"/>
                <a:ea typeface="Georgia"/>
                <a:cs typeface="Georgia"/>
                <a:sym typeface="Georgia"/>
              </a:defRPr>
            </a:pPr>
            <a:r>
              <a:rPr lang="en-US" dirty="0" smtClean="0"/>
              <a:t>35,114 Rotary Clubs in 209 countries and geographical areas.</a:t>
            </a:r>
          </a:p>
          <a:p>
            <a:pPr marL="0" indent="0">
              <a:lnSpc>
                <a:spcPct val="150000"/>
              </a:lnSpc>
              <a:spcBef>
                <a:spcPts val="900"/>
              </a:spcBef>
              <a:buClr>
                <a:schemeClr val="accent1"/>
              </a:buClr>
              <a:buSzPct val="125000"/>
              <a:buFont typeface="Wingdings"/>
              <a:buChar char="▪"/>
              <a:defRPr sz="1800">
                <a:solidFill>
                  <a:srgbClr val="FFFFFF"/>
                </a:solidFill>
                <a:latin typeface="Georgia"/>
                <a:ea typeface="Georgia"/>
                <a:cs typeface="Georgia"/>
                <a:sym typeface="Georgia"/>
              </a:defRPr>
            </a:pPr>
            <a:r>
              <a:rPr lang="en-US" dirty="0" smtClean="0"/>
              <a:t>Rotary brings together a global network of volunteer leaders who dedicate time and talent to tackle the world’s most pressing humanitarian challenges.</a:t>
            </a:r>
          </a:p>
          <a:p>
            <a:pPr marL="0" indent="0">
              <a:lnSpc>
                <a:spcPct val="150000"/>
              </a:lnSpc>
              <a:spcBef>
                <a:spcPts val="900"/>
              </a:spcBef>
              <a:buClr>
                <a:schemeClr val="accent1"/>
              </a:buClr>
              <a:buSzPct val="125000"/>
              <a:buFont typeface="Wingdings"/>
              <a:buChar char="▪"/>
              <a:defRPr sz="1800">
                <a:solidFill>
                  <a:srgbClr val="FFFFFF"/>
                </a:solidFill>
                <a:latin typeface="Georgia"/>
                <a:ea typeface="Georgia"/>
                <a:cs typeface="Georgia"/>
                <a:sym typeface="Georgia"/>
              </a:defRPr>
            </a:pPr>
            <a:r>
              <a:rPr lang="en-US" dirty="0" smtClean="0"/>
              <a:t>Rotarians provide humanitarian service, encourage high ethical standards</a:t>
            </a:r>
            <a:br>
              <a:rPr lang="en-US" dirty="0" smtClean="0"/>
            </a:br>
            <a:r>
              <a:rPr lang="en-US" dirty="0" smtClean="0"/>
              <a:t>and help build goodwill and peace in the world.</a:t>
            </a:r>
          </a:p>
          <a:p>
            <a:endParaRPr lang="en-US" dirty="0"/>
          </a:p>
        </p:txBody>
      </p:sp>
    </p:spTree>
    <p:extLst>
      <p:ext uri="{BB962C8B-B14F-4D97-AF65-F5344CB8AC3E}">
        <p14:creationId xmlns:p14="http://schemas.microsoft.com/office/powerpoint/2010/main" val="148380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400"/>
              </a:spcBef>
              <a:spcAft>
                <a:spcPts val="0"/>
              </a:spcAft>
              <a:buClrTx/>
              <a:buSzTx/>
              <a:buFontTx/>
              <a:buNone/>
              <a:tabLst/>
              <a:defRPr/>
            </a:pPr>
            <a:r>
              <a:rPr lang="en-US" b="1" dirty="0" smtClean="0"/>
              <a:t>WHO:  </a:t>
            </a:r>
            <a:r>
              <a:rPr lang="en-US" dirty="0" smtClean="0"/>
              <a:t>Rotary brings together the kind of people who step forward to take on important issues for local communities worldwide. Rotary members hail from a range of professional backgrounds. Rotary connects unique perspectives and helps leverage it’s members expertise to improve lives everywhere.</a:t>
            </a:r>
          </a:p>
          <a:p>
            <a:pPr marL="0" marR="0" indent="0" defTabSz="914400" eaLnBrk="1" fontAlgn="auto" latinLnBrk="0" hangingPunct="1">
              <a:lnSpc>
                <a:spcPct val="100000"/>
              </a:lnSpc>
              <a:spcBef>
                <a:spcPts val="400"/>
              </a:spcBef>
              <a:spcAft>
                <a:spcPts val="0"/>
              </a:spcAft>
              <a:buClrTx/>
              <a:buSzTx/>
              <a:buFontTx/>
              <a:buNone/>
              <a:tabLst/>
              <a:defRPr/>
            </a:pPr>
            <a:r>
              <a:rPr lang="en-US" b="1" dirty="0" smtClean="0">
                <a:solidFill>
                  <a:schemeClr val="accent1"/>
                </a:solidFill>
              </a:rPr>
              <a:t>WHERE</a:t>
            </a:r>
            <a:r>
              <a:rPr lang="en-US" dirty="0" smtClean="0">
                <a:solidFill>
                  <a:schemeClr val="accent1"/>
                </a:solidFill>
              </a:rPr>
              <a:t>:</a:t>
            </a:r>
            <a:r>
              <a:rPr lang="en-US" dirty="0" smtClean="0"/>
              <a:t> From Haiti and Greenland to Nigeria and Singapore, Rotary unites a truly diverse set of leaders from across the world. Currently, the largest number of clubs comes from the United States, India, Japan and Brazil. The fastest growing Rotary regions included Southeast Asia and Africa.</a:t>
            </a:r>
          </a:p>
          <a:p>
            <a:pPr marL="0" marR="0" indent="0" defTabSz="914400" eaLnBrk="1" fontAlgn="auto" latinLnBrk="0" hangingPunct="1">
              <a:lnSpc>
                <a:spcPct val="100000"/>
              </a:lnSpc>
              <a:spcBef>
                <a:spcPts val="400"/>
              </a:spcBef>
              <a:spcAft>
                <a:spcPts val="0"/>
              </a:spcAft>
              <a:buClrTx/>
              <a:buSzTx/>
              <a:buFontTx/>
              <a:buNone/>
              <a:tabLst/>
              <a:defRPr/>
            </a:pPr>
            <a:r>
              <a:rPr lang="en-US" b="1" dirty="0" smtClean="0">
                <a:solidFill>
                  <a:schemeClr val="accent1"/>
                </a:solidFill>
              </a:rPr>
              <a:t>WHAT</a:t>
            </a:r>
            <a:r>
              <a:rPr lang="en-US" dirty="0" smtClean="0">
                <a:solidFill>
                  <a:schemeClr val="accent1"/>
                </a:solidFill>
              </a:rPr>
              <a:t>:</a:t>
            </a:r>
            <a:r>
              <a:rPr lang="en-US" dirty="0" smtClean="0"/>
              <a:t> Rotarians contribute their time, energy and passion to sustainable, long-term projects in local communities across the globe. Projects focus on important issues like peace and conflict resolution, disease prevention and treatment, water and sanitation, maternal and child health, basic education and literacy and economic and community development.</a:t>
            </a:r>
          </a:p>
          <a:p>
            <a:pPr marL="0" marR="0" indent="0" defTabSz="914400" eaLnBrk="1" fontAlgn="auto" latinLnBrk="0" hangingPunct="1">
              <a:lnSpc>
                <a:spcPct val="100000"/>
              </a:lnSpc>
              <a:spcBef>
                <a:spcPts val="400"/>
              </a:spcBef>
              <a:spcAft>
                <a:spcPts val="0"/>
              </a:spcAft>
              <a:buClrTx/>
              <a:buSzTx/>
              <a:buFontTx/>
              <a:buNone/>
              <a:tabLst/>
              <a:defRPr/>
            </a:pPr>
            <a:endParaRPr lang="en-US" dirty="0" smtClean="0"/>
          </a:p>
          <a:p>
            <a:pPr marL="0" marR="0" indent="0" defTabSz="914400" eaLnBrk="1" fontAlgn="auto" latinLnBrk="0" hangingPunct="1">
              <a:lnSpc>
                <a:spcPct val="100000"/>
              </a:lnSpc>
              <a:spcBef>
                <a:spcPts val="400"/>
              </a:spcBef>
              <a:spcAft>
                <a:spcPts val="0"/>
              </a:spcAft>
              <a:buClrTx/>
              <a:buSzTx/>
              <a:buFontTx/>
              <a:buNone/>
              <a:tabLst/>
              <a:defRPr/>
            </a:pPr>
            <a:endParaRPr lang="en-US" dirty="0" smtClean="0"/>
          </a:p>
          <a:p>
            <a:endParaRPr lang="en-US" dirty="0"/>
          </a:p>
        </p:txBody>
      </p:sp>
    </p:spTree>
    <p:extLst>
      <p:ext uri="{BB962C8B-B14F-4D97-AF65-F5344CB8AC3E}">
        <p14:creationId xmlns:p14="http://schemas.microsoft.com/office/powerpoint/2010/main" val="3341142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0" lvl="4" indent="-457200">
              <a:spcBef>
                <a:spcPts val="0"/>
              </a:spcBef>
              <a:buSzPct val="125000"/>
              <a:buFont typeface="Arial"/>
              <a:buChar char="•"/>
              <a:defRPr sz="1800">
                <a:solidFill>
                  <a:srgbClr val="FFFFFF"/>
                </a:solidFill>
                <a:latin typeface="Georgia"/>
                <a:ea typeface="Georgia"/>
                <a:cs typeface="Georgia"/>
                <a:sym typeface="Georgia"/>
              </a:defRPr>
            </a:pPr>
            <a:r>
              <a:rPr lang="en-US" sz="2000" b="1" dirty="0" smtClean="0">
                <a:solidFill>
                  <a:srgbClr val="2B22FD"/>
                </a:solidFill>
                <a:latin typeface="+mn-lt"/>
              </a:rPr>
              <a:t>First</a:t>
            </a:r>
            <a:r>
              <a:rPr lang="en-US" sz="2000" dirty="0" smtClean="0">
                <a:solidFill>
                  <a:srgbClr val="2B22FD"/>
                </a:solidFill>
                <a:latin typeface="+mn-lt"/>
              </a:rPr>
              <a:t>. The development of acquaintance as an opportunity for service.</a:t>
            </a:r>
          </a:p>
          <a:p>
            <a:pPr marL="1016000" lvl="4" indent="-457200">
              <a:spcBef>
                <a:spcPts val="0"/>
              </a:spcBef>
              <a:buSzPct val="125000"/>
              <a:buFont typeface="Arial"/>
              <a:buChar char="•"/>
              <a:defRPr sz="1800">
                <a:solidFill>
                  <a:srgbClr val="FFFFFF"/>
                </a:solidFill>
                <a:latin typeface="Georgia"/>
                <a:ea typeface="Georgia"/>
                <a:cs typeface="Georgia"/>
                <a:sym typeface="Georgia"/>
              </a:defRPr>
            </a:pPr>
            <a:endParaRPr lang="en-US" sz="2000" b="1" dirty="0" smtClean="0">
              <a:solidFill>
                <a:srgbClr val="2B22FD"/>
              </a:solidFill>
              <a:latin typeface="+mn-lt"/>
            </a:endParaRPr>
          </a:p>
          <a:p>
            <a:pPr marL="1016000" lvl="4" indent="-457200">
              <a:spcBef>
                <a:spcPts val="0"/>
              </a:spcBef>
              <a:buSzPct val="125000"/>
              <a:buFont typeface="Arial"/>
              <a:buChar char="•"/>
              <a:defRPr sz="1800">
                <a:solidFill>
                  <a:srgbClr val="FFFFFF"/>
                </a:solidFill>
                <a:latin typeface="Georgia"/>
                <a:ea typeface="Georgia"/>
                <a:cs typeface="Georgia"/>
                <a:sym typeface="Georgia"/>
              </a:defRPr>
            </a:pPr>
            <a:r>
              <a:rPr lang="en-US" sz="2000" b="1" dirty="0" smtClean="0">
                <a:solidFill>
                  <a:srgbClr val="2B22FD"/>
                </a:solidFill>
                <a:latin typeface="+mn-lt"/>
              </a:rPr>
              <a:t>Second</a:t>
            </a:r>
            <a:r>
              <a:rPr lang="en-US" sz="2000" dirty="0" smtClean="0">
                <a:solidFill>
                  <a:srgbClr val="2B22FD"/>
                </a:solidFill>
                <a:latin typeface="+mn-lt"/>
              </a:rPr>
              <a:t>. High ethical standards in business and professions; the recognition of the worthiness of all useful occupations; and the dignifying of each Rotarian’s occupation as an opportunity to serve society.</a:t>
            </a:r>
          </a:p>
          <a:p>
            <a:pPr marL="1016000" lvl="4" indent="-457200">
              <a:spcBef>
                <a:spcPts val="0"/>
              </a:spcBef>
              <a:buSzPct val="125000"/>
              <a:buFont typeface="Arial"/>
              <a:buChar char="•"/>
              <a:defRPr sz="1800">
                <a:solidFill>
                  <a:srgbClr val="FFFFFF"/>
                </a:solidFill>
                <a:latin typeface="Georgia"/>
                <a:ea typeface="Georgia"/>
                <a:cs typeface="Georgia"/>
                <a:sym typeface="Georgia"/>
              </a:defRPr>
            </a:pPr>
            <a:endParaRPr lang="en-US" sz="2000" b="1" dirty="0" smtClean="0">
              <a:solidFill>
                <a:srgbClr val="2B22FD"/>
              </a:solidFill>
              <a:latin typeface="+mn-lt"/>
            </a:endParaRPr>
          </a:p>
          <a:p>
            <a:pPr marL="1016000" lvl="4" indent="-457200">
              <a:spcBef>
                <a:spcPts val="0"/>
              </a:spcBef>
              <a:buSzPct val="125000"/>
              <a:buFont typeface="Arial"/>
              <a:buChar char="•"/>
              <a:defRPr sz="1800">
                <a:solidFill>
                  <a:srgbClr val="FFFFFF"/>
                </a:solidFill>
                <a:latin typeface="Georgia"/>
                <a:ea typeface="Georgia"/>
                <a:cs typeface="Georgia"/>
                <a:sym typeface="Georgia"/>
              </a:defRPr>
            </a:pPr>
            <a:r>
              <a:rPr lang="en-US" sz="2000" b="1" dirty="0" smtClean="0">
                <a:solidFill>
                  <a:srgbClr val="2B22FD"/>
                </a:solidFill>
                <a:latin typeface="+mn-lt"/>
              </a:rPr>
              <a:t>Third</a:t>
            </a:r>
            <a:r>
              <a:rPr lang="en-US" sz="2000" dirty="0" smtClean="0">
                <a:solidFill>
                  <a:srgbClr val="2B22FD"/>
                </a:solidFill>
                <a:latin typeface="+mn-lt"/>
              </a:rPr>
              <a:t>. The application of the ideal of service in each Rotarian’s personal, business and community life.</a:t>
            </a:r>
          </a:p>
          <a:p>
            <a:pPr marL="1016000" lvl="4" indent="-457200">
              <a:spcBef>
                <a:spcPts val="0"/>
              </a:spcBef>
              <a:buSzPct val="125000"/>
              <a:buFont typeface="Arial"/>
              <a:buChar char="•"/>
              <a:defRPr sz="1800">
                <a:solidFill>
                  <a:srgbClr val="FFFFFF"/>
                </a:solidFill>
                <a:latin typeface="Georgia"/>
                <a:ea typeface="Georgia"/>
                <a:cs typeface="Georgia"/>
                <a:sym typeface="Georgia"/>
              </a:defRPr>
            </a:pPr>
            <a:endParaRPr lang="en-US" sz="2000" b="1" dirty="0" smtClean="0">
              <a:solidFill>
                <a:srgbClr val="2B22FD"/>
              </a:solidFill>
              <a:latin typeface="+mn-lt"/>
            </a:endParaRPr>
          </a:p>
          <a:p>
            <a:pPr marL="1016000" lvl="4" indent="-457200">
              <a:spcBef>
                <a:spcPts val="0"/>
              </a:spcBef>
              <a:buSzPct val="125000"/>
              <a:buFont typeface="Arial"/>
              <a:buChar char="•"/>
              <a:defRPr sz="1800">
                <a:solidFill>
                  <a:srgbClr val="FFFFFF"/>
                </a:solidFill>
                <a:latin typeface="Georgia"/>
                <a:ea typeface="Georgia"/>
                <a:cs typeface="Georgia"/>
                <a:sym typeface="Georgia"/>
              </a:defRPr>
            </a:pPr>
            <a:r>
              <a:rPr lang="en-US" sz="2000" b="1" dirty="0" smtClean="0">
                <a:solidFill>
                  <a:srgbClr val="2B22FD"/>
                </a:solidFill>
                <a:latin typeface="+mn-lt"/>
              </a:rPr>
              <a:t>Fourth</a:t>
            </a:r>
            <a:r>
              <a:rPr lang="en-US" sz="2000" dirty="0" smtClean="0">
                <a:solidFill>
                  <a:srgbClr val="2B22FD"/>
                </a:solidFill>
                <a:latin typeface="+mn-lt"/>
              </a:rPr>
              <a:t>. The advancement of international understanding, goodwill and peace through a world of fellowship of business and professional people united in the ideal of service.</a:t>
            </a:r>
          </a:p>
          <a:p>
            <a:endParaRPr lang="en-US" dirty="0"/>
          </a:p>
        </p:txBody>
      </p:sp>
    </p:spTree>
    <p:extLst>
      <p:ext uri="{BB962C8B-B14F-4D97-AF65-F5344CB8AC3E}">
        <p14:creationId xmlns:p14="http://schemas.microsoft.com/office/powerpoint/2010/main" val="230649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spcBef>
                <a:spcPts val="900"/>
              </a:spcBef>
              <a:buSzTx/>
              <a:buFontTx/>
              <a:buNone/>
              <a:defRPr sz="1800" b="1">
                <a:solidFill>
                  <a:srgbClr val="FFFFFF"/>
                </a:solidFill>
                <a:latin typeface="Georgia"/>
                <a:ea typeface="Georgia"/>
                <a:cs typeface="Georgia"/>
                <a:sym typeface="Georgia"/>
              </a:defRPr>
            </a:pPr>
            <a:r>
              <a:rPr lang="en-US" dirty="0" smtClean="0">
                <a:latin typeface="+mn-lt"/>
              </a:rPr>
              <a:t>As a Rotarian, I will</a:t>
            </a:r>
          </a:p>
          <a:p>
            <a:pPr marL="240631" indent="-240631">
              <a:lnSpc>
                <a:spcPct val="120000"/>
              </a:lnSpc>
              <a:spcBef>
                <a:spcPts val="900"/>
              </a:spcBef>
              <a:buFontTx/>
              <a:buAutoNum type="arabicPeriod"/>
              <a:defRPr sz="1800">
                <a:solidFill>
                  <a:srgbClr val="FFFFFF"/>
                </a:solidFill>
                <a:latin typeface="Georgia"/>
                <a:ea typeface="Georgia"/>
                <a:cs typeface="Georgia"/>
                <a:sym typeface="Georgia"/>
              </a:defRPr>
            </a:pPr>
            <a:r>
              <a:rPr lang="en-US" dirty="0" smtClean="0">
                <a:latin typeface="+mn-lt"/>
              </a:rPr>
              <a:t>Act with integrity and high ethical standards in my professional and personal life.</a:t>
            </a:r>
          </a:p>
          <a:p>
            <a:pPr marL="240631" indent="-240631">
              <a:lnSpc>
                <a:spcPct val="120000"/>
              </a:lnSpc>
              <a:spcBef>
                <a:spcPts val="900"/>
              </a:spcBef>
              <a:buFontTx/>
              <a:buAutoNum type="arabicPeriod"/>
              <a:defRPr sz="1800">
                <a:solidFill>
                  <a:srgbClr val="FFFFFF"/>
                </a:solidFill>
                <a:latin typeface="Georgia"/>
                <a:ea typeface="Georgia"/>
                <a:cs typeface="Georgia"/>
                <a:sym typeface="Georgia"/>
              </a:defRPr>
            </a:pPr>
            <a:r>
              <a:rPr lang="en-US" dirty="0" smtClean="0">
                <a:latin typeface="+mn-lt"/>
              </a:rPr>
              <a:t>Deal fairly with others and treat them and their occupations with respect.</a:t>
            </a:r>
          </a:p>
          <a:p>
            <a:pPr marL="240631" indent="-240631">
              <a:lnSpc>
                <a:spcPct val="120000"/>
              </a:lnSpc>
              <a:spcBef>
                <a:spcPts val="900"/>
              </a:spcBef>
              <a:buFontTx/>
              <a:buAutoNum type="arabicPeriod"/>
              <a:defRPr sz="1800">
                <a:solidFill>
                  <a:srgbClr val="FFFFFF"/>
                </a:solidFill>
                <a:latin typeface="Georgia"/>
                <a:ea typeface="Georgia"/>
                <a:cs typeface="Georgia"/>
                <a:sym typeface="Georgia"/>
              </a:defRPr>
            </a:pPr>
            <a:r>
              <a:rPr lang="en-US" dirty="0" smtClean="0">
                <a:latin typeface="+mn-lt"/>
              </a:rPr>
              <a:t>Use my professional skills through Rotary to: mentor young people, help those with special needs, and improve people’s quality of life in my community and the world.</a:t>
            </a:r>
          </a:p>
          <a:p>
            <a:pPr marL="240631" indent="-240631">
              <a:lnSpc>
                <a:spcPct val="120000"/>
              </a:lnSpc>
              <a:spcBef>
                <a:spcPts val="900"/>
              </a:spcBef>
              <a:buFontTx/>
              <a:buAutoNum type="arabicPeriod"/>
              <a:defRPr sz="1800">
                <a:solidFill>
                  <a:srgbClr val="FFFFFF"/>
                </a:solidFill>
                <a:latin typeface="Georgia"/>
                <a:ea typeface="Georgia"/>
                <a:cs typeface="Georgia"/>
                <a:sym typeface="Georgia"/>
              </a:defRPr>
            </a:pPr>
            <a:r>
              <a:rPr lang="en-US" dirty="0" smtClean="0">
                <a:latin typeface="+mn-lt"/>
              </a:rPr>
              <a:t>Avoid behavior that reflects adversely on Rotary or other Rotarians.</a:t>
            </a:r>
          </a:p>
          <a:p>
            <a:pPr marL="240631" indent="-240631">
              <a:lnSpc>
                <a:spcPct val="120000"/>
              </a:lnSpc>
              <a:spcBef>
                <a:spcPts val="900"/>
              </a:spcBef>
              <a:buFontTx/>
              <a:buAutoNum type="arabicPeriod"/>
              <a:defRPr sz="1800">
                <a:solidFill>
                  <a:srgbClr val="FFFFFF"/>
                </a:solidFill>
                <a:latin typeface="Georgia"/>
                <a:ea typeface="Georgia"/>
                <a:cs typeface="Georgia"/>
                <a:sym typeface="Georgia"/>
              </a:defRPr>
            </a:pPr>
            <a:r>
              <a:rPr lang="en-US" dirty="0" smtClean="0">
                <a:latin typeface="+mn-lt"/>
              </a:rPr>
              <a:t>Not seek special business or professional advantages from other Rotarians.</a:t>
            </a:r>
          </a:p>
          <a:p>
            <a:endParaRPr lang="en-US" dirty="0"/>
          </a:p>
        </p:txBody>
      </p:sp>
    </p:spTree>
    <p:extLst>
      <p:ext uri="{BB962C8B-B14F-4D97-AF65-F5344CB8AC3E}">
        <p14:creationId xmlns:p14="http://schemas.microsoft.com/office/powerpoint/2010/main" val="4094565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Role/Function of:</a:t>
            </a:r>
          </a:p>
          <a:p>
            <a:pPr marL="228600" indent="-228600">
              <a:buAutoNum type="arabicPeriod"/>
            </a:pPr>
            <a:r>
              <a:rPr lang="en-US" baseline="0" dirty="0" smtClean="0"/>
              <a:t>Rotary Clubs:  The club is the basic unit of Rotary activity, and each club determines its own membership and leadership.  It is through clubs that projects, activities, and socials and developed and enjoyed.  Each club elects its own president and officers for one-year terms.  The club enjoys considerable autonomy within the framework of the standard constitution and bylaws of RI.  Rotarians may attend any Rotary club around the world (or on-line through </a:t>
            </a:r>
            <a:r>
              <a:rPr lang="en-US" baseline="0" dirty="0" err="1" smtClean="0"/>
              <a:t>eClubs</a:t>
            </a:r>
            <a:r>
              <a:rPr lang="en-US" baseline="0" dirty="0" smtClean="0"/>
              <a:t>) at one of their weekly meetings.  Currently there are 35,114 clubs in the Rotary world.</a:t>
            </a:r>
          </a:p>
          <a:p>
            <a:pPr marL="228600" indent="-228600">
              <a:buAutoNum type="arabicPeriod" startAt="2"/>
            </a:pPr>
            <a:r>
              <a:rPr lang="en-US" baseline="0" dirty="0" smtClean="0"/>
              <a:t>Rotary Districts:  A district governor, who is an officer of RI and represents the RI board of directors in the field, leads his/her respective district.  Each governor is nominated by the clubs of his/her district, and elected by all the clubs meeting in the annual RI District Conference held each year.  The district governor appoints assistant governors from among the Rotarians of the district to assist in the management of Rotary activity and multi-club projects in the district.  There are 535 districts all over the world.</a:t>
            </a:r>
          </a:p>
          <a:p>
            <a:pPr marL="228600" indent="-228600">
              <a:buAutoNum type="arabicPeriod" startAt="3"/>
            </a:pPr>
            <a:r>
              <a:rPr lang="en-US" baseline="0" dirty="0" smtClean="0"/>
              <a:t>Rotary Zones:  Approximately 15 Rotary districts form a zone.  A zone director, who serves as a member of the RI board of directors, heads two zones.  The zone director is nominated by the clubs in the zone and elected by the convention for the terms of two consecutive years.  The purpose of the zone is to training Rotary officers (e.g., district governors) and elect the RI president.  There are a total of 34 zones of approximately the same number of Rotarians in each.</a:t>
            </a:r>
          </a:p>
          <a:p>
            <a:pPr marL="0" marR="0" indent="0" defTabSz="914400" eaLnBrk="1" fontAlgn="auto" latinLnBrk="0" hangingPunct="1">
              <a:lnSpc>
                <a:spcPct val="100000"/>
              </a:lnSpc>
              <a:spcBef>
                <a:spcPts val="400"/>
              </a:spcBef>
              <a:spcAft>
                <a:spcPts val="0"/>
              </a:spcAft>
              <a:buClrTx/>
              <a:buSzTx/>
              <a:buFontTx/>
              <a:buNone/>
              <a:tabLst/>
              <a:defRPr/>
            </a:pPr>
            <a:r>
              <a:rPr lang="en-US" baseline="0" dirty="0" smtClean="0"/>
              <a:t>4.  Rotary International:  RI is governed by a board of directors composed of the international president, the  president-elect, the general secretary, and 17 zone directors.  The nomination and election of each president is handled in the one- to three-year period before s/he takes office, and is based on requirements including geographical balance among Rotary zones and previous service as a district governor and board member.  The international board meets quarterly to establish policies and make recommendations to the overall governing bodies, the RI Convention and the RI Council on Legislation.  The chief operation officer of RI is the general secretary, who heads a staff of about 600 people working at the international headquarters in Evanston and in seven international offices around the world.</a:t>
            </a:r>
            <a:endParaRPr lang="en-US" dirty="0"/>
          </a:p>
        </p:txBody>
      </p:sp>
    </p:spTree>
    <p:extLst>
      <p:ext uri="{BB962C8B-B14F-4D97-AF65-F5344CB8AC3E}">
        <p14:creationId xmlns:p14="http://schemas.microsoft.com/office/powerpoint/2010/main" val="3340019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20" name="image.png"/>
          <p:cNvPicPr>
            <a:picLocks noChangeAspect="1"/>
          </p:cNvPicPr>
          <p:nvPr/>
        </p:nvPicPr>
        <p:blipFill>
          <a:blip r:embed="rId2">
            <a:extLst/>
          </a:blip>
          <a:stretch>
            <a:fillRect/>
          </a:stretch>
        </p:blipFill>
        <p:spPr>
          <a:xfrm>
            <a:off x="458787" y="6165850"/>
            <a:ext cx="1216026" cy="457200"/>
          </a:xfrm>
          <a:prstGeom prst="rect">
            <a:avLst/>
          </a:prstGeom>
          <a:ln w="12700">
            <a:miter lim="400000"/>
          </a:ln>
        </p:spPr>
      </p:pic>
      <p:sp>
        <p:nvSpPr>
          <p:cNvPr id="21" name="Shape 2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8" name="Shape 28"/>
          <p:cNvSpPr/>
          <p:nvPr/>
        </p:nvSpPr>
        <p:spPr>
          <a:xfrm>
            <a:off x="-1" y="0"/>
            <a:ext cx="9144002" cy="6858000"/>
          </a:xfrm>
          <a:prstGeom prst="rect">
            <a:avLst/>
          </a:prstGeom>
          <a:ln w="3175">
            <a:solidFill>
              <a:srgbClr val="958D85"/>
            </a:solidFill>
          </a:ln>
        </p:spPr>
        <p:txBody>
          <a:bodyPr lIns="45719" rIns="45719" anchor="ctr"/>
          <a:lstStyle/>
          <a:p>
            <a:pPr algn="ctr" defTabSz="457200">
              <a:defRPr sz="1800">
                <a:solidFill>
                  <a:srgbClr val="FFFFFF"/>
                </a:solidFill>
              </a:defRPr>
            </a:pPr>
            <a:endParaRPr/>
          </a:p>
        </p:txBody>
      </p:sp>
      <p:sp>
        <p:nvSpPr>
          <p:cNvPr id="29" name="Shape 29"/>
          <p:cNvSpPr/>
          <p:nvPr/>
        </p:nvSpPr>
        <p:spPr>
          <a:xfrm>
            <a:off x="-76200" y="457200"/>
            <a:ext cx="9296400" cy="533400"/>
          </a:xfrm>
          <a:prstGeom prst="rect">
            <a:avLst/>
          </a:prstGeom>
          <a:solidFill>
            <a:srgbClr val="00246C"/>
          </a:solidFill>
          <a:ln w="12700">
            <a:miter lim="400000"/>
          </a:ln>
          <a:effectLst>
            <a:outerShdw blurRad="88900" dist="61087" dir="5400000" rotWithShape="0">
              <a:srgbClr val="808080">
                <a:alpha val="25000"/>
              </a:srgbClr>
            </a:outerShdw>
          </a:effectLst>
        </p:spPr>
        <p:txBody>
          <a:bodyPr lIns="45719" rIns="45719" anchor="ctr"/>
          <a:lstStyle/>
          <a:p>
            <a:pPr algn="ctr" defTabSz="457200">
              <a:defRPr sz="1800">
                <a:solidFill>
                  <a:srgbClr val="FFFFFF"/>
                </a:solidFill>
              </a:defRPr>
            </a:pPr>
            <a:endParaRPr/>
          </a:p>
        </p:txBody>
      </p:sp>
      <p:sp>
        <p:nvSpPr>
          <p:cNvPr id="30" name="Shape 3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37" name="image.png"/>
          <p:cNvPicPr>
            <a:picLocks noChangeAspect="1"/>
          </p:cNvPicPr>
          <p:nvPr/>
        </p:nvPicPr>
        <p:blipFill>
          <a:blip r:embed="rId2">
            <a:extLst/>
          </a:blip>
          <a:stretch>
            <a:fillRect/>
          </a:stretch>
        </p:blipFill>
        <p:spPr>
          <a:xfrm>
            <a:off x="458787" y="6165850"/>
            <a:ext cx="1216026" cy="457200"/>
          </a:xfrm>
          <a:prstGeom prst="rect">
            <a:avLst/>
          </a:prstGeom>
          <a:ln w="12700">
            <a:miter lim="400000"/>
          </a:ln>
        </p:spPr>
      </p:pic>
      <p:sp>
        <p:nvSpPr>
          <p:cNvPr id="38" name="Shape 38"/>
          <p:cNvSpPr/>
          <p:nvPr/>
        </p:nvSpPr>
        <p:spPr>
          <a:xfrm>
            <a:off x="-1" y="0"/>
            <a:ext cx="9144002" cy="6858000"/>
          </a:xfrm>
          <a:prstGeom prst="rect">
            <a:avLst/>
          </a:prstGeom>
          <a:ln w="3175">
            <a:solidFill>
              <a:srgbClr val="958D85"/>
            </a:solidFill>
          </a:ln>
        </p:spPr>
        <p:txBody>
          <a:bodyPr lIns="45719" rIns="45719" anchor="ctr"/>
          <a:lstStyle/>
          <a:p>
            <a:pPr algn="ctr" defTabSz="457200">
              <a:defRPr sz="1800">
                <a:solidFill>
                  <a:srgbClr val="FFFFFF"/>
                </a:solidFill>
              </a:defRPr>
            </a:pPr>
            <a:endParaRPr/>
          </a:p>
        </p:txBody>
      </p:sp>
      <p:sp>
        <p:nvSpPr>
          <p:cNvPr id="39" name="Shape 39"/>
          <p:cNvSpPr/>
          <p:nvPr/>
        </p:nvSpPr>
        <p:spPr>
          <a:xfrm>
            <a:off x="-152401" y="2667000"/>
            <a:ext cx="9525002" cy="1600200"/>
          </a:xfrm>
          <a:prstGeom prst="rect">
            <a:avLst/>
          </a:prstGeom>
          <a:solidFill>
            <a:srgbClr val="00246C"/>
          </a:solidFill>
          <a:ln w="12700">
            <a:miter lim="400000"/>
          </a:ln>
          <a:effectLst>
            <a:outerShdw blurRad="88900" dist="61087" dir="5400000" rotWithShape="0">
              <a:srgbClr val="808080">
                <a:alpha val="45999"/>
              </a:srgbClr>
            </a:outerShdw>
          </a:effectLst>
        </p:spPr>
        <p:txBody>
          <a:bodyPr lIns="45719" rIns="45719" anchor="ctr"/>
          <a:lstStyle/>
          <a:p>
            <a:pPr algn="ctr" defTabSz="457200">
              <a:defRPr sz="1800">
                <a:solidFill>
                  <a:srgbClr val="FFFFFF"/>
                </a:solidFill>
              </a:defRPr>
            </a:pPr>
            <a:endParaRP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47" name="image.png"/>
          <p:cNvPicPr>
            <a:picLocks noChangeAspect="1"/>
          </p:cNvPicPr>
          <p:nvPr/>
        </p:nvPicPr>
        <p:blipFill>
          <a:blip r:embed="rId2">
            <a:extLst/>
          </a:blip>
          <a:stretch>
            <a:fillRect/>
          </a:stretch>
        </p:blipFill>
        <p:spPr>
          <a:xfrm>
            <a:off x="458787" y="6165850"/>
            <a:ext cx="1216026" cy="457200"/>
          </a:xfrm>
          <a:prstGeom prst="rect">
            <a:avLst/>
          </a:prstGeom>
          <a:ln w="12700">
            <a:miter lim="400000"/>
          </a:ln>
        </p:spPr>
      </p:pic>
      <p:sp>
        <p:nvSpPr>
          <p:cNvPr id="48" name="Shape 48"/>
          <p:cNvSpPr/>
          <p:nvPr/>
        </p:nvSpPr>
        <p:spPr>
          <a:xfrm>
            <a:off x="-1" y="0"/>
            <a:ext cx="9144002" cy="6858000"/>
          </a:xfrm>
          <a:prstGeom prst="rect">
            <a:avLst/>
          </a:prstGeom>
          <a:ln w="3175">
            <a:solidFill>
              <a:srgbClr val="958D85"/>
            </a:solidFill>
          </a:ln>
        </p:spPr>
        <p:txBody>
          <a:bodyPr lIns="45719" rIns="45719" anchor="ctr"/>
          <a:lstStyle/>
          <a:p>
            <a:pPr algn="ctr" defTabSz="457200">
              <a:defRPr sz="1800">
                <a:solidFill>
                  <a:srgbClr val="FFFFFF"/>
                </a:solidFill>
              </a:defRPr>
            </a:pPr>
            <a:endParaRPr/>
          </a:p>
        </p:txBody>
      </p:sp>
      <p:sp>
        <p:nvSpPr>
          <p:cNvPr id="49" name="Shape 49"/>
          <p:cNvSpPr/>
          <p:nvPr/>
        </p:nvSpPr>
        <p:spPr>
          <a:xfrm>
            <a:off x="-76200" y="457200"/>
            <a:ext cx="9296400" cy="533400"/>
          </a:xfrm>
          <a:prstGeom prst="rect">
            <a:avLst/>
          </a:prstGeom>
          <a:solidFill>
            <a:srgbClr val="00246C"/>
          </a:solidFill>
          <a:ln w="12700">
            <a:miter lim="400000"/>
          </a:ln>
          <a:effectLst>
            <a:outerShdw blurRad="88900" dist="61087" dir="5400000" rotWithShape="0">
              <a:srgbClr val="808080">
                <a:alpha val="25000"/>
              </a:srgbClr>
            </a:outerShdw>
          </a:effectLst>
        </p:spPr>
        <p:txBody>
          <a:bodyPr lIns="45719" rIns="45719" anchor="ctr"/>
          <a:lstStyle/>
          <a:p>
            <a:pPr algn="ctr" defTabSz="457200">
              <a:defRPr sz="1800">
                <a:solidFill>
                  <a:srgbClr val="FFFFFF"/>
                </a:solidFill>
              </a:defRPr>
            </a:pPr>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57" name="image.png"/>
          <p:cNvPicPr>
            <a:picLocks noChangeAspect="1"/>
          </p:cNvPicPr>
          <p:nvPr/>
        </p:nvPicPr>
        <p:blipFill>
          <a:blip r:embed="rId2">
            <a:extLst/>
          </a:blip>
          <a:stretch>
            <a:fillRect/>
          </a:stretch>
        </p:blipFill>
        <p:spPr>
          <a:xfrm>
            <a:off x="458787" y="6165850"/>
            <a:ext cx="1216026" cy="457200"/>
          </a:xfrm>
          <a:prstGeom prst="rect">
            <a:avLst/>
          </a:prstGeom>
          <a:ln w="12700">
            <a:miter lim="400000"/>
          </a:ln>
        </p:spPr>
      </p:pic>
      <p:sp>
        <p:nvSpPr>
          <p:cNvPr id="58" name="Shape 58"/>
          <p:cNvSpPr/>
          <p:nvPr/>
        </p:nvSpPr>
        <p:spPr>
          <a:xfrm>
            <a:off x="-1" y="0"/>
            <a:ext cx="9144002" cy="6858000"/>
          </a:xfrm>
          <a:prstGeom prst="rect">
            <a:avLst/>
          </a:prstGeom>
          <a:ln w="3175">
            <a:solidFill>
              <a:srgbClr val="958D85"/>
            </a:solidFill>
          </a:ln>
        </p:spPr>
        <p:txBody>
          <a:bodyPr lIns="45719" rIns="45719" anchor="ctr"/>
          <a:lstStyle/>
          <a:p>
            <a:pPr algn="ctr" defTabSz="457200">
              <a:defRPr sz="1800">
                <a:solidFill>
                  <a:srgbClr val="FFFFFF"/>
                </a:solidFill>
              </a:defRPr>
            </a:pPr>
            <a:endParaRPr/>
          </a:p>
        </p:txBody>
      </p:sp>
      <p:sp>
        <p:nvSpPr>
          <p:cNvPr id="59" name="Shape 59"/>
          <p:cNvSpPr/>
          <p:nvPr/>
        </p:nvSpPr>
        <p:spPr>
          <a:xfrm>
            <a:off x="-152401" y="2667000"/>
            <a:ext cx="9525002" cy="1600200"/>
          </a:xfrm>
          <a:prstGeom prst="rect">
            <a:avLst/>
          </a:prstGeom>
          <a:solidFill>
            <a:srgbClr val="00246C"/>
          </a:solidFill>
          <a:ln w="12700">
            <a:miter lim="400000"/>
          </a:ln>
          <a:effectLst>
            <a:outerShdw blurRad="88900" dist="61087" dir="5400000" rotWithShape="0">
              <a:srgbClr val="808080">
                <a:alpha val="45999"/>
              </a:srgbClr>
            </a:outerShdw>
          </a:effectLst>
        </p:spPr>
        <p:txBody>
          <a:bodyPr lIns="45719" rIns="45719" anchor="ctr"/>
          <a:lstStyle/>
          <a:p>
            <a:pPr algn="ctr" defTabSz="457200">
              <a:defRPr sz="1800">
                <a:solidFill>
                  <a:srgbClr val="FFFFFF"/>
                </a:solidFill>
              </a:defRPr>
            </a:pPr>
            <a:endParaRPr/>
          </a:p>
        </p:txBody>
      </p:sp>
      <p:sp>
        <p:nvSpPr>
          <p:cNvPr id="60" name="Shape 60"/>
          <p:cNvSpPr>
            <a:spLocks noGrp="1"/>
          </p:cNvSpPr>
          <p:nvPr>
            <p:ph type="sldNum" sz="quarter" idx="2"/>
          </p:nvPr>
        </p:nvSpPr>
        <p:spPr>
          <a:xfrm>
            <a:off x="6553200" y="6172200"/>
            <a:ext cx="2133600" cy="368301"/>
          </a:xfrm>
          <a:prstGeom prst="rect">
            <a:avLst/>
          </a:prstGeom>
        </p:spPr>
        <p:txBody>
          <a:bodyPr wrap="square"/>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87D90"/>
        </a:solidFill>
        <a:effectLst/>
      </p:bgPr>
    </p:bg>
    <p:spTree>
      <p:nvGrpSpPr>
        <p:cNvPr id="1" name=""/>
        <p:cNvGrpSpPr/>
        <p:nvPr/>
      </p:nvGrpSpPr>
      <p:grpSpPr>
        <a:xfrm>
          <a:off x="0" y="0"/>
          <a:ext cx="0" cy="0"/>
          <a:chOff x="0" y="0"/>
          <a:chExt cx="0" cy="0"/>
        </a:xfrm>
      </p:grpSpPr>
      <p:pic>
        <p:nvPicPr>
          <p:cNvPr id="2" name="image.png"/>
          <p:cNvPicPr>
            <a:picLocks noChangeAspect="1"/>
          </p:cNvPicPr>
          <p:nvPr/>
        </p:nvPicPr>
        <p:blipFill>
          <a:blip r:embed="rId8">
            <a:extLst/>
          </a:blip>
          <a:stretch>
            <a:fillRect/>
          </a:stretch>
        </p:blipFill>
        <p:spPr>
          <a:xfrm>
            <a:off x="458787" y="6165850"/>
            <a:ext cx="1216026" cy="457200"/>
          </a:xfrm>
          <a:prstGeom prst="rect">
            <a:avLst/>
          </a:prstGeom>
          <a:ln w="12700">
            <a:miter lim="400000"/>
          </a:ln>
        </p:spPr>
      </p:pic>
      <p:pic>
        <p:nvPicPr>
          <p:cNvPr id="3" name="image.png"/>
          <p:cNvPicPr>
            <a:picLocks noChangeAspect="1"/>
          </p:cNvPicPr>
          <p:nvPr/>
        </p:nvPicPr>
        <p:blipFill>
          <a:blip r:embed="rId9">
            <a:extLst/>
          </a:blip>
          <a:stretch>
            <a:fillRect/>
          </a:stretch>
        </p:blipFill>
        <p:spPr>
          <a:xfrm>
            <a:off x="5562600" y="152400"/>
            <a:ext cx="3124200" cy="3124200"/>
          </a:xfrm>
          <a:prstGeom prst="rect">
            <a:avLst/>
          </a:prstGeom>
          <a:ln w="12700">
            <a:miter lim="400000"/>
          </a:ln>
        </p:spPr>
      </p:pic>
      <p:sp>
        <p:nvSpPr>
          <p:cNvPr id="4" name="Shape 4"/>
          <p:cNvSpPr>
            <a:spLocks noGrp="1"/>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r>
              <a:t>Title Text</a:t>
            </a:r>
          </a:p>
        </p:txBody>
      </p:sp>
      <p:sp>
        <p:nvSpPr>
          <p:cNvPr id="5" name="Shape 5"/>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6" name="Shape 6"/>
          <p:cNvSpPr>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atin typeface="+mn-lt"/>
                <a:ea typeface="+mn-ea"/>
                <a:cs typeface="+mn-cs"/>
                <a:sym typeface="Arial"/>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xmlns:p14="http://schemas.microsoft.com/office/powerpoint/2010/mai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958D85"/>
          </a:solidFill>
          <a:uFillTx/>
          <a:latin typeface="Calibri"/>
          <a:ea typeface="Calibri"/>
          <a:cs typeface="Calibri"/>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958D85"/>
          </a:solidFill>
          <a:uFillTx/>
          <a:latin typeface="Calibri"/>
          <a:ea typeface="Calibri"/>
          <a:cs typeface="Calibri"/>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958D85"/>
          </a:solidFill>
          <a:uFillTx/>
          <a:latin typeface="Calibri"/>
          <a:ea typeface="Calibri"/>
          <a:cs typeface="Calibri"/>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958D85"/>
          </a:solidFill>
          <a:uFillTx/>
          <a:latin typeface="Calibri"/>
          <a:ea typeface="Calibri"/>
          <a:cs typeface="Calibri"/>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958D85"/>
          </a:solidFill>
          <a:uFillTx/>
          <a:latin typeface="Calibri"/>
          <a:ea typeface="Calibri"/>
          <a:cs typeface="Calibri"/>
          <a:sym typeface="Calibri"/>
        </a:defRPr>
      </a:lvl5pPr>
      <a:lvl6pPr marL="0" marR="0" indent="4572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958D85"/>
          </a:solidFill>
          <a:uFillTx/>
          <a:latin typeface="Calibri"/>
          <a:ea typeface="Calibri"/>
          <a:cs typeface="Calibri"/>
          <a:sym typeface="Calibri"/>
        </a:defRPr>
      </a:lvl6pPr>
      <a:lvl7pPr marL="0" marR="0" indent="9144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958D85"/>
          </a:solidFill>
          <a:uFillTx/>
          <a:latin typeface="Calibri"/>
          <a:ea typeface="Calibri"/>
          <a:cs typeface="Calibri"/>
          <a:sym typeface="Calibri"/>
        </a:defRPr>
      </a:lvl7pPr>
      <a:lvl8pPr marL="0" marR="0" indent="13716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958D85"/>
          </a:solidFill>
          <a:uFillTx/>
          <a:latin typeface="Calibri"/>
          <a:ea typeface="Calibri"/>
          <a:cs typeface="Calibri"/>
          <a:sym typeface="Calibri"/>
        </a:defRPr>
      </a:lvl8pPr>
      <a:lvl9pPr marL="0" marR="0" indent="18288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958D85"/>
          </a:solidFill>
          <a:uFillTx/>
          <a:latin typeface="Calibri"/>
          <a:ea typeface="Calibri"/>
          <a:cs typeface="Calibri"/>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958D85"/>
          </a:solidFill>
          <a:uFillTx/>
          <a:latin typeface="Calibri"/>
          <a:ea typeface="Calibri"/>
          <a:cs typeface="Calibri"/>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958D85"/>
          </a:solidFill>
          <a:uFillTx/>
          <a:latin typeface="Calibri"/>
          <a:ea typeface="Calibri"/>
          <a:cs typeface="Calibri"/>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958D85"/>
          </a:solidFill>
          <a:uFillTx/>
          <a:latin typeface="Calibri"/>
          <a:ea typeface="Calibri"/>
          <a:cs typeface="Calibri"/>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958D85"/>
          </a:solidFill>
          <a:uFillTx/>
          <a:latin typeface="Calibri"/>
          <a:ea typeface="Calibri"/>
          <a:cs typeface="Calibri"/>
          <a:sym typeface="Calibri"/>
        </a:defRPr>
      </a:lvl4pPr>
      <a:lvl5pPr marL="22352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958D85"/>
          </a:solidFill>
          <a:uFillTx/>
          <a:latin typeface="Calibri"/>
          <a:ea typeface="Calibri"/>
          <a:cs typeface="Calibri"/>
          <a:sym typeface="Calibri"/>
        </a:defRPr>
      </a:lvl5pPr>
      <a:lvl6pPr marL="26924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958D85"/>
          </a:solidFill>
          <a:uFillTx/>
          <a:latin typeface="Calibri"/>
          <a:ea typeface="Calibri"/>
          <a:cs typeface="Calibri"/>
          <a:sym typeface="Calibri"/>
        </a:defRPr>
      </a:lvl6pPr>
      <a:lvl7pPr marL="31496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958D85"/>
          </a:solidFill>
          <a:uFillTx/>
          <a:latin typeface="Calibri"/>
          <a:ea typeface="Calibri"/>
          <a:cs typeface="Calibri"/>
          <a:sym typeface="Calibri"/>
        </a:defRPr>
      </a:lvl7pPr>
      <a:lvl8pPr marL="36068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958D85"/>
          </a:solidFill>
          <a:uFillTx/>
          <a:latin typeface="Calibri"/>
          <a:ea typeface="Calibri"/>
          <a:cs typeface="Calibri"/>
          <a:sym typeface="Calibri"/>
        </a:defRPr>
      </a:lvl8pPr>
      <a:lvl9pPr marL="40640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958D85"/>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jpg"/><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5" Type="http://schemas.openxmlformats.org/officeDocument/2006/relationships/image" Target="../media/image15.png"/><Relationship Id="rId1" Type="http://schemas.openxmlformats.org/officeDocument/2006/relationships/slideLayout" Target="../slideLayouts/slideLayout5.xml"/><Relationship Id="rId2" Type="http://schemas.openxmlformats.org/officeDocument/2006/relationships/image" Target="../media/image1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http://rizones21-27.org" TargetMode="External"/><Relationship Id="rId4" Type="http://schemas.openxmlformats.org/officeDocument/2006/relationships/hyperlink" Target="http://www.rotaryeclubone.org" TargetMode="External"/><Relationship Id="rId5" Type="http://schemas.openxmlformats.org/officeDocument/2006/relationships/hyperlink" Target="https://www.rotary.org/myrotary/en/news-media/magazines/rotarian" TargetMode="External"/><Relationship Id="rId1" Type="http://schemas.openxmlformats.org/officeDocument/2006/relationships/slideLayout" Target="../slideLayouts/slideLayout5.xml"/><Relationship Id="rId2" Type="http://schemas.openxmlformats.org/officeDocument/2006/relationships/hyperlink" Target="http://www.twinpeaksrotary.or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 Id="rId3"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p:nvPr/>
        </p:nvSpPr>
        <p:spPr>
          <a:xfrm>
            <a:off x="-381000" y="3429000"/>
            <a:ext cx="9753600" cy="990600"/>
          </a:xfrm>
          <a:prstGeom prst="rect">
            <a:avLst/>
          </a:prstGeom>
          <a:solidFill>
            <a:srgbClr val="00246C"/>
          </a:solidFill>
          <a:ln w="12700">
            <a:miter lim="400000"/>
          </a:ln>
          <a:effectLst>
            <a:outerShdw blurRad="38100" dist="23000" dir="5400000" rotWithShape="0">
              <a:srgbClr val="808080">
                <a:alpha val="34999"/>
              </a:srgbClr>
            </a:outerShdw>
          </a:effectLst>
        </p:spPr>
        <p:txBody>
          <a:bodyPr lIns="45719" rIns="45719" anchor="ctr"/>
          <a:lstStyle/>
          <a:p>
            <a:pPr algn="ctr" defTabSz="457200">
              <a:defRPr sz="1800">
                <a:solidFill>
                  <a:srgbClr val="FFFFFF"/>
                </a:solidFill>
              </a:defRPr>
            </a:pPr>
            <a:endParaRPr/>
          </a:p>
        </p:txBody>
      </p:sp>
      <p:sp>
        <p:nvSpPr>
          <p:cNvPr id="70" name="Shape 70"/>
          <p:cNvSpPr/>
          <p:nvPr/>
        </p:nvSpPr>
        <p:spPr>
          <a:xfrm>
            <a:off x="457200" y="3581400"/>
            <a:ext cx="6858000" cy="635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spcBef>
                <a:spcPts val="2400"/>
              </a:spcBef>
              <a:defRPr sz="4400" b="1">
                <a:solidFill>
                  <a:srgbClr val="FFFFFF"/>
                </a:solidFill>
                <a:latin typeface="Arial Narrow"/>
                <a:ea typeface="Arial Narrow"/>
                <a:cs typeface="Arial Narrow"/>
                <a:sym typeface="Arial Narrow"/>
              </a:defRPr>
            </a:lvl1pPr>
          </a:lstStyle>
          <a:p>
            <a:r>
              <a:t>TITLE</a:t>
            </a:r>
          </a:p>
        </p:txBody>
      </p:sp>
      <p:sp>
        <p:nvSpPr>
          <p:cNvPr id="71" name="Shape 71"/>
          <p:cNvSpPr>
            <a:spLocks noGrp="1"/>
          </p:cNvSpPr>
          <p:nvPr>
            <p:ph type="title" idx="4294967295"/>
          </p:nvPr>
        </p:nvSpPr>
        <p:spPr>
          <a:xfrm>
            <a:off x="373379" y="3429000"/>
            <a:ext cx="9296401" cy="990600"/>
          </a:xfrm>
          <a:prstGeom prst="rect">
            <a:avLst/>
          </a:prstGeom>
          <a:solidFill>
            <a:srgbClr val="00246C"/>
          </a:solidFill>
          <a:effectLst>
            <a:outerShdw blurRad="63500" dist="50799" dir="2700000" rotWithShape="0">
              <a:srgbClr val="808080">
                <a:alpha val="39999"/>
              </a:srgbClr>
            </a:outerShdw>
          </a:effectLst>
        </p:spPr>
        <p:txBody>
          <a:bodyPr lIns="0" tIns="0" rIns="0" bIns="0">
            <a:normAutofit/>
          </a:bodyPr>
          <a:lstStyle>
            <a:lvl1pPr algn="l">
              <a:defRPr>
                <a:solidFill>
                  <a:srgbClr val="FFFFFF"/>
                </a:solidFill>
                <a:latin typeface="Arial Narrow"/>
                <a:ea typeface="Arial Narrow"/>
                <a:cs typeface="Arial Narrow"/>
                <a:sym typeface="Arial Narrow"/>
              </a:defRPr>
            </a:lvl1pPr>
          </a:lstStyle>
          <a:p>
            <a:r>
              <a:rPr dirty="0" smtClean="0"/>
              <a:t>Longmont </a:t>
            </a:r>
            <a:r>
              <a:rPr dirty="0"/>
              <a:t>Twin </a:t>
            </a:r>
            <a:r>
              <a:rPr dirty="0" smtClean="0"/>
              <a:t>Peaks</a:t>
            </a:r>
            <a:r>
              <a:rPr lang="en-US" dirty="0" smtClean="0"/>
              <a:t> Rotary</a:t>
            </a:r>
            <a:endParaRPr dirty="0"/>
          </a:p>
        </p:txBody>
      </p:sp>
      <p:sp>
        <p:nvSpPr>
          <p:cNvPr id="72" name="Shape 72"/>
          <p:cNvSpPr>
            <a:spLocks noGrp="1"/>
          </p:cNvSpPr>
          <p:nvPr>
            <p:ph type="body" sz="quarter" idx="4294967295"/>
          </p:nvPr>
        </p:nvSpPr>
        <p:spPr>
          <a:xfrm>
            <a:off x="457200" y="4572000"/>
            <a:ext cx="6400800" cy="1219200"/>
          </a:xfrm>
          <a:prstGeom prst="rect">
            <a:avLst/>
          </a:prstGeom>
        </p:spPr>
        <p:txBody>
          <a:bodyPr lIns="0" tIns="0" rIns="0" bIns="0">
            <a:normAutofit/>
          </a:bodyPr>
          <a:lstStyle>
            <a:lvl1pPr marL="0" indent="0">
              <a:spcBef>
                <a:spcPts val="0"/>
              </a:spcBef>
              <a:buSzTx/>
              <a:buNone/>
              <a:defRPr sz="3000">
                <a:solidFill>
                  <a:srgbClr val="FFFFFF"/>
                </a:solidFill>
                <a:latin typeface="Georgia"/>
                <a:ea typeface="Georgia"/>
                <a:cs typeface="Georgia"/>
                <a:sym typeface="Georgia"/>
              </a:defRPr>
            </a:lvl1pPr>
          </a:lstStyle>
          <a:p>
            <a:r>
              <a:rPr sz="3600" dirty="0">
                <a:solidFill>
                  <a:srgbClr val="FCFDFF"/>
                </a:solidFill>
                <a:latin typeface="+mn-lt"/>
              </a:rPr>
              <a:t>Member Orientation</a:t>
            </a:r>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a:spLocks noGrp="1"/>
          </p:cNvSpPr>
          <p:nvPr>
            <p:ph type="title" idx="4294967295"/>
          </p:nvPr>
        </p:nvSpPr>
        <p:spPr>
          <a:xfrm>
            <a:off x="380999" y="457200"/>
            <a:ext cx="8763002" cy="533400"/>
          </a:xfrm>
          <a:prstGeom prst="rect">
            <a:avLst/>
          </a:prstGeom>
        </p:spPr>
        <p:txBody>
          <a:bodyPr lIns="0" tIns="0" rIns="0" bIns="0">
            <a:normAutofit/>
          </a:bodyPr>
          <a:lstStyle>
            <a:lvl1pPr algn="l">
              <a:defRPr sz="2400">
                <a:solidFill>
                  <a:srgbClr val="FFFFFF"/>
                </a:solidFill>
                <a:latin typeface="Arial Narrow"/>
                <a:ea typeface="Arial Narrow"/>
                <a:cs typeface="Arial Narrow"/>
                <a:sym typeface="Arial Narrow"/>
              </a:defRPr>
            </a:lvl1pPr>
          </a:lstStyle>
          <a:p>
            <a:r>
              <a:t>ROTARY INTERNATIONAL</a:t>
            </a:r>
          </a:p>
        </p:txBody>
      </p:sp>
      <p:sp>
        <p:nvSpPr>
          <p:cNvPr id="100" name="Shape 100"/>
          <p:cNvSpPr>
            <a:spLocks noGrp="1"/>
          </p:cNvSpPr>
          <p:nvPr>
            <p:ph type="body" idx="4294967295"/>
          </p:nvPr>
        </p:nvSpPr>
        <p:spPr>
          <a:xfrm>
            <a:off x="415925" y="1219200"/>
            <a:ext cx="7966075" cy="4419600"/>
          </a:xfrm>
          <a:prstGeom prst="rect">
            <a:avLst/>
          </a:prstGeom>
        </p:spPr>
        <p:txBody>
          <a:bodyPr lIns="0" tIns="0" rIns="0" bIns="0">
            <a:normAutofit/>
          </a:bodyPr>
          <a:lstStyle/>
          <a:p>
            <a:pPr marL="0" indent="0">
              <a:lnSpc>
                <a:spcPct val="150000"/>
              </a:lnSpc>
              <a:spcBef>
                <a:spcPts val="300"/>
              </a:spcBef>
              <a:buSzTx/>
              <a:buNone/>
              <a:defRPr sz="2000" b="1">
                <a:solidFill>
                  <a:schemeClr val="accent1"/>
                </a:solidFill>
                <a:latin typeface="Georgia"/>
                <a:ea typeface="Georgia"/>
                <a:cs typeface="Georgia"/>
                <a:sym typeface="Georgia"/>
              </a:defRPr>
            </a:pPr>
            <a:r>
              <a:rPr sz="2800" dirty="0">
                <a:solidFill>
                  <a:srgbClr val="2B22FD"/>
                </a:solidFill>
                <a:latin typeface="+mn-lt"/>
              </a:rPr>
              <a:t>How is Rotary organized</a:t>
            </a:r>
            <a:r>
              <a:rPr sz="2800" dirty="0" smtClean="0">
                <a:solidFill>
                  <a:srgbClr val="2B22FD"/>
                </a:solidFill>
                <a:latin typeface="+mn-lt"/>
              </a:rPr>
              <a:t>?</a:t>
            </a:r>
            <a:endParaRPr lang="en-US" sz="2800" dirty="0" smtClean="0">
              <a:solidFill>
                <a:srgbClr val="2B22FD"/>
              </a:solidFill>
              <a:latin typeface="+mn-lt"/>
            </a:endParaRPr>
          </a:p>
          <a:p>
            <a:pPr lvl="1" indent="-342900">
              <a:lnSpc>
                <a:spcPct val="200000"/>
              </a:lnSpc>
              <a:spcBef>
                <a:spcPts val="900"/>
              </a:spcBef>
              <a:buSzPct val="60000"/>
              <a:buFont typeface="Arial"/>
              <a:buChar char="•"/>
              <a:defRPr sz="2400">
                <a:solidFill>
                  <a:srgbClr val="FFFFFF"/>
                </a:solidFill>
                <a:latin typeface="Georgia"/>
                <a:ea typeface="Georgia"/>
                <a:cs typeface="Georgia"/>
                <a:sym typeface="Georgia"/>
              </a:defRPr>
            </a:pPr>
            <a:r>
              <a:rPr lang="en-US" sz="2400" b="1" dirty="0" smtClean="0">
                <a:solidFill>
                  <a:srgbClr val="2B22FD"/>
                </a:solidFill>
                <a:latin typeface="+mn-lt"/>
              </a:rPr>
              <a:t>Rotary Clubs</a:t>
            </a:r>
          </a:p>
          <a:p>
            <a:pPr lvl="2" indent="-342900">
              <a:lnSpc>
                <a:spcPct val="200000"/>
              </a:lnSpc>
              <a:spcBef>
                <a:spcPts val="900"/>
              </a:spcBef>
              <a:buSzPct val="60000"/>
              <a:defRPr sz="2400">
                <a:solidFill>
                  <a:srgbClr val="FFFFFF"/>
                </a:solidFill>
                <a:latin typeface="Georgia"/>
                <a:ea typeface="Georgia"/>
                <a:cs typeface="Georgia"/>
                <a:sym typeface="Georgia"/>
              </a:defRPr>
            </a:pPr>
            <a:r>
              <a:rPr lang="en-US" sz="2400" b="1" dirty="0" smtClean="0">
                <a:solidFill>
                  <a:srgbClr val="2B22FD"/>
                </a:solidFill>
                <a:latin typeface="+mn-lt"/>
              </a:rPr>
              <a:t>Rotary </a:t>
            </a:r>
            <a:r>
              <a:rPr sz="2400" b="1" dirty="0" smtClean="0">
                <a:solidFill>
                  <a:srgbClr val="2B22FD"/>
                </a:solidFill>
                <a:latin typeface="+mn-lt"/>
              </a:rPr>
              <a:t> </a:t>
            </a:r>
            <a:r>
              <a:rPr lang="en-US" sz="2400" b="1" dirty="0" smtClean="0">
                <a:solidFill>
                  <a:srgbClr val="2B22FD"/>
                </a:solidFill>
                <a:latin typeface="+mn-lt"/>
              </a:rPr>
              <a:t>Districts</a:t>
            </a:r>
            <a:endParaRPr sz="2400" b="1" dirty="0">
              <a:solidFill>
                <a:srgbClr val="2B22FD"/>
              </a:solidFill>
              <a:latin typeface="+mn-lt"/>
            </a:endParaRPr>
          </a:p>
          <a:p>
            <a:pPr marL="1623060" lvl="3" indent="-342900">
              <a:lnSpc>
                <a:spcPct val="200000"/>
              </a:lnSpc>
              <a:spcBef>
                <a:spcPts val="900"/>
              </a:spcBef>
              <a:buSzPct val="60000"/>
              <a:buFont typeface="Arial"/>
              <a:buChar char="•"/>
              <a:defRPr sz="2400">
                <a:solidFill>
                  <a:srgbClr val="FFFFFF"/>
                </a:solidFill>
                <a:latin typeface="Georgia"/>
                <a:ea typeface="Georgia"/>
                <a:cs typeface="Georgia"/>
                <a:sym typeface="Georgia"/>
              </a:defRPr>
            </a:pPr>
            <a:r>
              <a:rPr lang="en-US" sz="2400" b="1" dirty="0" smtClean="0">
                <a:solidFill>
                  <a:srgbClr val="2B22FD"/>
                </a:solidFill>
                <a:latin typeface="+mn-lt"/>
              </a:rPr>
              <a:t>Rotary</a:t>
            </a:r>
            <a:r>
              <a:rPr sz="2400" b="1" dirty="0" smtClean="0">
                <a:solidFill>
                  <a:srgbClr val="2B22FD"/>
                </a:solidFill>
                <a:latin typeface="+mn-lt"/>
              </a:rPr>
              <a:t> </a:t>
            </a:r>
            <a:r>
              <a:rPr lang="en-US" sz="2400" b="1" dirty="0" smtClean="0">
                <a:solidFill>
                  <a:srgbClr val="2B22FD"/>
                </a:solidFill>
                <a:latin typeface="+mn-lt"/>
              </a:rPr>
              <a:t>Zones</a:t>
            </a:r>
            <a:endParaRPr sz="2400" b="1" dirty="0">
              <a:solidFill>
                <a:srgbClr val="2B22FD"/>
              </a:solidFill>
              <a:latin typeface="+mn-lt"/>
            </a:endParaRPr>
          </a:p>
          <a:p>
            <a:pPr marL="1983740" lvl="4" indent="-342900">
              <a:lnSpc>
                <a:spcPct val="200000"/>
              </a:lnSpc>
              <a:spcBef>
                <a:spcPts val="900"/>
              </a:spcBef>
              <a:buSzPct val="60000"/>
              <a:buFont typeface="Arial"/>
              <a:buChar char="•"/>
              <a:defRPr sz="2400">
                <a:solidFill>
                  <a:srgbClr val="FFFFFF"/>
                </a:solidFill>
                <a:latin typeface="Georgia"/>
                <a:ea typeface="Georgia"/>
                <a:cs typeface="Georgia"/>
                <a:sym typeface="Georgia"/>
              </a:defRPr>
            </a:pPr>
            <a:r>
              <a:rPr lang="en-US" sz="2400" b="1" dirty="0" smtClean="0">
                <a:solidFill>
                  <a:srgbClr val="2B22FD"/>
                </a:solidFill>
                <a:latin typeface="+mn-lt"/>
              </a:rPr>
              <a:t>Rotary International </a:t>
            </a:r>
            <a:endParaRPr sz="2400" b="1" dirty="0">
              <a:solidFill>
                <a:srgbClr val="2B22FD"/>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500"/>
                                  </p:stCondLst>
                                  <p:iterate>
                                    <p:tmAbs val="0"/>
                                  </p:iterate>
                                  <p:childTnLst>
                                    <p:set>
                                      <p:cBhvr>
                                        <p:cTn id="6" fill="hold"/>
                                        <p:tgtEl>
                                          <p:spTgt spid="100"/>
                                        </p:tgtEl>
                                        <p:attrNameLst>
                                          <p:attrName>style.visibility</p:attrName>
                                        </p:attrNameLst>
                                      </p:cBhvr>
                                      <p:to>
                                        <p:strVal val="visible"/>
                                      </p:to>
                                    </p:set>
                                    <p:animEffect transition="in" filter="dissolve">
                                      <p:cBhvr>
                                        <p:cTn id="7"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p:cNvSpPr>
          <p:nvPr>
            <p:ph type="title" idx="4294967295"/>
          </p:nvPr>
        </p:nvSpPr>
        <p:spPr>
          <a:xfrm>
            <a:off x="380999" y="457200"/>
            <a:ext cx="8763002" cy="533400"/>
          </a:xfrm>
          <a:prstGeom prst="rect">
            <a:avLst/>
          </a:prstGeom>
        </p:spPr>
        <p:txBody>
          <a:bodyPr lIns="0" tIns="0" rIns="0" bIns="0">
            <a:normAutofit/>
          </a:bodyPr>
          <a:lstStyle>
            <a:lvl1pPr algn="l">
              <a:defRPr sz="2400">
                <a:solidFill>
                  <a:srgbClr val="FFFFFF"/>
                </a:solidFill>
                <a:latin typeface="Arial Narrow"/>
                <a:ea typeface="Arial Narrow"/>
                <a:cs typeface="Arial Narrow"/>
                <a:sym typeface="Arial Narrow"/>
              </a:defRPr>
            </a:lvl1pPr>
          </a:lstStyle>
          <a:p>
            <a:r>
              <a:t>ROTARY LEADERSHIP</a:t>
            </a:r>
          </a:p>
        </p:txBody>
      </p:sp>
      <p:sp>
        <p:nvSpPr>
          <p:cNvPr id="103" name="Shape 103"/>
          <p:cNvSpPr>
            <a:spLocks noGrp="1"/>
          </p:cNvSpPr>
          <p:nvPr>
            <p:ph type="body" sz="half" idx="4294967295"/>
          </p:nvPr>
        </p:nvSpPr>
        <p:spPr>
          <a:xfrm>
            <a:off x="415925" y="1295400"/>
            <a:ext cx="7966075" cy="2517608"/>
          </a:xfrm>
          <a:prstGeom prst="rect">
            <a:avLst/>
          </a:prstGeom>
        </p:spPr>
        <p:txBody>
          <a:bodyPr lIns="0" tIns="0" rIns="0" bIns="0">
            <a:noAutofit/>
          </a:bodyPr>
          <a:lstStyle/>
          <a:p>
            <a:pPr>
              <a:spcBef>
                <a:spcPts val="0"/>
              </a:spcBef>
              <a:buSzPct val="125000"/>
              <a:buFont typeface="Arial"/>
              <a:buChar char="•"/>
              <a:defRPr sz="1800">
                <a:solidFill>
                  <a:srgbClr val="FFFFFF"/>
                </a:solidFill>
                <a:latin typeface="Georgia"/>
                <a:ea typeface="Georgia"/>
                <a:cs typeface="Georgia"/>
                <a:sym typeface="Georgia"/>
              </a:defRPr>
            </a:pPr>
            <a:r>
              <a:rPr sz="2000" b="1" dirty="0">
                <a:solidFill>
                  <a:srgbClr val="2B22FD"/>
                </a:solidFill>
                <a:latin typeface="+mn-lt"/>
              </a:rPr>
              <a:t>A </a:t>
            </a:r>
            <a:r>
              <a:rPr sz="2000" b="1" dirty="0" smtClean="0">
                <a:solidFill>
                  <a:srgbClr val="2B22FD"/>
                </a:solidFill>
                <a:latin typeface="+mn-lt"/>
              </a:rPr>
              <a:t>R</a:t>
            </a:r>
            <a:r>
              <a:rPr lang="en-US" sz="2000" b="1" dirty="0" smtClean="0">
                <a:solidFill>
                  <a:srgbClr val="2B22FD"/>
                </a:solidFill>
                <a:latin typeface="+mn-lt"/>
              </a:rPr>
              <a:t>otary </a:t>
            </a:r>
            <a:r>
              <a:rPr sz="2000" b="1" dirty="0" smtClean="0">
                <a:solidFill>
                  <a:srgbClr val="2B22FD"/>
                </a:solidFill>
                <a:latin typeface="+mn-lt"/>
              </a:rPr>
              <a:t>I</a:t>
            </a:r>
            <a:r>
              <a:rPr lang="en-US" sz="2000" b="1" dirty="0" smtClean="0">
                <a:solidFill>
                  <a:srgbClr val="2B22FD"/>
                </a:solidFill>
                <a:latin typeface="+mn-lt"/>
              </a:rPr>
              <a:t>nternational</a:t>
            </a:r>
            <a:r>
              <a:rPr sz="2000" b="1" dirty="0" smtClean="0">
                <a:solidFill>
                  <a:srgbClr val="2B22FD"/>
                </a:solidFill>
                <a:latin typeface="+mn-lt"/>
              </a:rPr>
              <a:t> </a:t>
            </a:r>
            <a:r>
              <a:rPr sz="2000" b="1" dirty="0">
                <a:solidFill>
                  <a:srgbClr val="2B22FD"/>
                </a:solidFill>
                <a:latin typeface="+mn-lt"/>
              </a:rPr>
              <a:t>President is elected annually and selects a theme for the year of service</a:t>
            </a:r>
            <a:r>
              <a:rPr sz="2000" b="1" dirty="0" smtClean="0">
                <a:solidFill>
                  <a:srgbClr val="2B22FD"/>
                </a:solidFill>
                <a:latin typeface="+mn-lt"/>
              </a:rPr>
              <a:t>.</a:t>
            </a:r>
            <a:endParaRPr sz="2000" b="1" dirty="0">
              <a:solidFill>
                <a:srgbClr val="2B22FD"/>
              </a:solidFill>
              <a:latin typeface="+mn-lt"/>
            </a:endParaRPr>
          </a:p>
          <a:p>
            <a:pPr>
              <a:spcBef>
                <a:spcPts val="0"/>
              </a:spcBef>
              <a:buSzPct val="125000"/>
              <a:buFont typeface="Arial"/>
              <a:buChar char="•"/>
              <a:defRPr sz="1800">
                <a:solidFill>
                  <a:srgbClr val="FFFFFF"/>
                </a:solidFill>
                <a:latin typeface="Georgia"/>
                <a:ea typeface="Georgia"/>
                <a:cs typeface="Georgia"/>
                <a:sym typeface="Georgia"/>
              </a:defRPr>
            </a:pPr>
            <a:endParaRPr lang="en-US" sz="2000" b="1" dirty="0" smtClean="0">
              <a:solidFill>
                <a:srgbClr val="2B22FD"/>
              </a:solidFill>
              <a:latin typeface="+mn-lt"/>
            </a:endParaRPr>
          </a:p>
          <a:p>
            <a:pPr>
              <a:spcBef>
                <a:spcPts val="0"/>
              </a:spcBef>
              <a:buSzPct val="125000"/>
              <a:buFont typeface="Arial"/>
              <a:buChar char="•"/>
              <a:defRPr sz="1800">
                <a:solidFill>
                  <a:srgbClr val="FFFFFF"/>
                </a:solidFill>
                <a:latin typeface="Georgia"/>
                <a:ea typeface="Georgia"/>
                <a:cs typeface="Georgia"/>
                <a:sym typeface="Georgia"/>
              </a:defRPr>
            </a:pPr>
            <a:r>
              <a:rPr sz="2000" b="1" dirty="0" smtClean="0">
                <a:solidFill>
                  <a:srgbClr val="2B22FD"/>
                </a:solidFill>
                <a:latin typeface="+mn-lt"/>
              </a:rPr>
              <a:t>Each </a:t>
            </a:r>
            <a:r>
              <a:rPr sz="2000" b="1" dirty="0">
                <a:solidFill>
                  <a:srgbClr val="2B22FD"/>
                </a:solidFill>
                <a:latin typeface="+mn-lt"/>
              </a:rPr>
              <a:t>Rotary District elects </a:t>
            </a:r>
            <a:r>
              <a:rPr sz="2000" b="1" dirty="0" smtClean="0">
                <a:solidFill>
                  <a:srgbClr val="2B22FD"/>
                </a:solidFill>
                <a:latin typeface="+mn-lt"/>
              </a:rPr>
              <a:t>a </a:t>
            </a:r>
            <a:r>
              <a:rPr sz="2000" b="1" dirty="0">
                <a:solidFill>
                  <a:srgbClr val="2B22FD"/>
                </a:solidFill>
                <a:latin typeface="+mn-lt"/>
              </a:rPr>
              <a:t>District Governor annually.</a:t>
            </a:r>
          </a:p>
          <a:p>
            <a:pPr>
              <a:spcBef>
                <a:spcPts val="0"/>
              </a:spcBef>
              <a:buSzPct val="125000"/>
              <a:buFont typeface="Arial"/>
              <a:buChar char="•"/>
              <a:defRPr sz="1800">
                <a:solidFill>
                  <a:srgbClr val="FFFFFF"/>
                </a:solidFill>
                <a:latin typeface="Georgia"/>
                <a:ea typeface="Georgia"/>
                <a:cs typeface="Georgia"/>
                <a:sym typeface="Georgia"/>
              </a:defRPr>
            </a:pPr>
            <a:endParaRPr lang="en-US" sz="2000" b="1" dirty="0" smtClean="0">
              <a:solidFill>
                <a:srgbClr val="2B22FD"/>
              </a:solidFill>
              <a:latin typeface="+mn-lt"/>
            </a:endParaRPr>
          </a:p>
          <a:p>
            <a:pPr>
              <a:spcBef>
                <a:spcPts val="0"/>
              </a:spcBef>
              <a:buSzPct val="125000"/>
              <a:buFont typeface="Arial"/>
              <a:buChar char="•"/>
              <a:defRPr sz="1800">
                <a:solidFill>
                  <a:srgbClr val="FFFFFF"/>
                </a:solidFill>
                <a:latin typeface="Georgia"/>
                <a:ea typeface="Georgia"/>
                <a:cs typeface="Georgia"/>
                <a:sym typeface="Georgia"/>
              </a:defRPr>
            </a:pPr>
            <a:r>
              <a:rPr sz="2000" b="1" dirty="0" smtClean="0">
                <a:solidFill>
                  <a:srgbClr val="2B22FD"/>
                </a:solidFill>
                <a:latin typeface="+mn-lt"/>
              </a:rPr>
              <a:t>We </a:t>
            </a:r>
            <a:r>
              <a:rPr sz="2000" b="1" dirty="0">
                <a:solidFill>
                  <a:srgbClr val="2B22FD"/>
                </a:solidFill>
                <a:latin typeface="+mn-lt"/>
              </a:rPr>
              <a:t>are District 5450 and our District Governor is </a:t>
            </a:r>
            <a:r>
              <a:rPr lang="en-US" sz="2000" b="1" dirty="0" smtClean="0">
                <a:solidFill>
                  <a:srgbClr val="2B22FD"/>
                </a:solidFill>
                <a:latin typeface="+mn-lt"/>
              </a:rPr>
              <a:t>Bill Downes</a:t>
            </a:r>
            <a:r>
              <a:rPr sz="2000" b="1" dirty="0" smtClean="0">
                <a:solidFill>
                  <a:srgbClr val="2B22FD"/>
                </a:solidFill>
                <a:latin typeface="+mn-lt"/>
              </a:rPr>
              <a:t>.</a:t>
            </a:r>
            <a:endParaRPr sz="2000" b="1" dirty="0">
              <a:solidFill>
                <a:srgbClr val="2B22FD"/>
              </a:solidFill>
              <a:latin typeface="+mn-lt"/>
            </a:endParaRPr>
          </a:p>
          <a:p>
            <a:pPr marL="0" indent="0">
              <a:spcBef>
                <a:spcPts val="0"/>
              </a:spcBef>
              <a:buSzPct val="125000"/>
              <a:buNone/>
              <a:defRPr sz="1800">
                <a:solidFill>
                  <a:srgbClr val="FFFFFF"/>
                </a:solidFill>
                <a:latin typeface="Georgia"/>
                <a:ea typeface="Georgia"/>
                <a:cs typeface="Georgia"/>
                <a:sym typeface="Georgia"/>
              </a:defRPr>
            </a:pPr>
            <a:endParaRPr lang="en-US" sz="2000" b="1" dirty="0" smtClean="0">
              <a:solidFill>
                <a:srgbClr val="2B22FD"/>
              </a:solidFill>
              <a:latin typeface="+mn-lt"/>
            </a:endParaRPr>
          </a:p>
          <a:p>
            <a:pPr>
              <a:spcBef>
                <a:spcPts val="0"/>
              </a:spcBef>
              <a:buSzPct val="125000"/>
              <a:buFont typeface="Arial"/>
              <a:buChar char="•"/>
              <a:defRPr sz="1800">
                <a:solidFill>
                  <a:srgbClr val="FFFFFF"/>
                </a:solidFill>
                <a:latin typeface="Georgia"/>
                <a:ea typeface="Georgia"/>
                <a:cs typeface="Georgia"/>
                <a:sym typeface="Georgia"/>
              </a:defRPr>
            </a:pPr>
            <a:r>
              <a:rPr sz="2000" b="1" dirty="0" smtClean="0">
                <a:solidFill>
                  <a:srgbClr val="2B22FD"/>
                </a:solidFill>
                <a:latin typeface="+mn-lt"/>
              </a:rPr>
              <a:t>Our </a:t>
            </a:r>
            <a:r>
              <a:rPr sz="2000" b="1" dirty="0">
                <a:solidFill>
                  <a:srgbClr val="2B22FD"/>
                </a:solidFill>
                <a:latin typeface="+mn-lt"/>
              </a:rPr>
              <a:t>Assistant Governor is Dan Gust.</a:t>
            </a:r>
          </a:p>
        </p:txBody>
      </p:sp>
      <p:pic>
        <p:nvPicPr>
          <p:cNvPr id="2" name="Picture 1" descr="T1617EN_PMS-C.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1574" y="4241799"/>
            <a:ext cx="3291581" cy="18381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500"/>
                                  </p:stCondLst>
                                  <p:iterate>
                                    <p:tmAbs val="0"/>
                                  </p:iterate>
                                  <p:childTnLst>
                                    <p:set>
                                      <p:cBhvr>
                                        <p:cTn id="6" fill="hold"/>
                                        <p:tgtEl>
                                          <p:spTgt spid="103"/>
                                        </p:tgtEl>
                                        <p:attrNameLst>
                                          <p:attrName>style.visibility</p:attrName>
                                        </p:attrNameLst>
                                      </p:cBhvr>
                                      <p:to>
                                        <p:strVal val="visible"/>
                                      </p:to>
                                    </p:set>
                                    <p:animEffect transition="in" filter="dissolve">
                                      <p:cBhvr>
                                        <p:cTn id="7" dur="1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1"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p:cNvSpPr>
          <p:nvPr>
            <p:ph type="title" idx="4294967295"/>
          </p:nvPr>
        </p:nvSpPr>
        <p:spPr>
          <a:xfrm>
            <a:off x="380999" y="457200"/>
            <a:ext cx="8763002" cy="533400"/>
          </a:xfrm>
          <a:prstGeom prst="rect">
            <a:avLst/>
          </a:prstGeom>
        </p:spPr>
        <p:txBody>
          <a:bodyPr lIns="0" tIns="0" rIns="0" bIns="0">
            <a:normAutofit/>
          </a:bodyPr>
          <a:lstStyle>
            <a:lvl1pPr algn="l">
              <a:defRPr sz="2400">
                <a:solidFill>
                  <a:srgbClr val="FFFFFF"/>
                </a:solidFill>
                <a:latin typeface="Arial Narrow"/>
                <a:ea typeface="Arial Narrow"/>
                <a:cs typeface="Arial Narrow"/>
                <a:sym typeface="Arial Narrow"/>
              </a:defRPr>
            </a:lvl1pPr>
          </a:lstStyle>
          <a:p>
            <a:r>
              <a:t>SIX AREAS OF FOCUS</a:t>
            </a:r>
          </a:p>
        </p:txBody>
      </p:sp>
      <p:sp>
        <p:nvSpPr>
          <p:cNvPr id="107" name="Shape 107"/>
          <p:cNvSpPr>
            <a:spLocks noGrp="1"/>
          </p:cNvSpPr>
          <p:nvPr>
            <p:ph type="body" idx="4294967295"/>
          </p:nvPr>
        </p:nvSpPr>
        <p:spPr>
          <a:xfrm>
            <a:off x="395604" y="1209039"/>
            <a:ext cx="7966076" cy="4902003"/>
          </a:xfrm>
          <a:prstGeom prst="rect">
            <a:avLst/>
          </a:prstGeom>
        </p:spPr>
        <p:txBody>
          <a:bodyPr lIns="0" tIns="0" rIns="0" bIns="0">
            <a:normAutofit/>
          </a:bodyPr>
          <a:lstStyle/>
          <a:p>
            <a:pPr marL="0" indent="0" algn="just">
              <a:spcBef>
                <a:spcPts val="900"/>
              </a:spcBef>
              <a:buNone/>
              <a:defRPr sz="1800">
                <a:solidFill>
                  <a:srgbClr val="FFFFFF"/>
                </a:solidFill>
                <a:latin typeface="Georgia"/>
                <a:ea typeface="Georgia"/>
                <a:cs typeface="Georgia"/>
                <a:sym typeface="Georgia"/>
              </a:defRPr>
            </a:pPr>
            <a:r>
              <a:rPr lang="en-US" sz="2400" b="1" dirty="0" smtClean="0">
                <a:solidFill>
                  <a:srgbClr val="2B22FD"/>
                </a:solidFill>
                <a:latin typeface="+mn-lt"/>
              </a:rPr>
              <a:t>Rotary International and the Rotary Foundation have identified specific causes to target to maximize our local and global impact while understanding that each community has its own unique needs and concerns.  They are:</a:t>
            </a:r>
          </a:p>
          <a:p>
            <a:pPr lvl="5">
              <a:lnSpc>
                <a:spcPct val="120000"/>
              </a:lnSpc>
              <a:spcBef>
                <a:spcPts val="900"/>
              </a:spcBef>
              <a:buFont typeface="+mj-lt"/>
              <a:buAutoNum type="arabicPeriod"/>
              <a:defRPr sz="1800">
                <a:solidFill>
                  <a:srgbClr val="FFFFFF"/>
                </a:solidFill>
                <a:latin typeface="Georgia"/>
                <a:ea typeface="Georgia"/>
                <a:cs typeface="Georgia"/>
                <a:sym typeface="Georgia"/>
              </a:defRPr>
            </a:pPr>
            <a:r>
              <a:rPr sz="2000" dirty="0" smtClean="0">
                <a:solidFill>
                  <a:srgbClr val="2B22FD"/>
                </a:solidFill>
                <a:latin typeface="+mn-lt"/>
              </a:rPr>
              <a:t>Peace </a:t>
            </a:r>
            <a:r>
              <a:rPr sz="2000" dirty="0">
                <a:solidFill>
                  <a:srgbClr val="2B22FD"/>
                </a:solidFill>
                <a:latin typeface="+mn-lt"/>
              </a:rPr>
              <a:t>and Conflict Prevention/Resolution</a:t>
            </a:r>
          </a:p>
          <a:p>
            <a:pPr lvl="5">
              <a:lnSpc>
                <a:spcPct val="120000"/>
              </a:lnSpc>
              <a:spcBef>
                <a:spcPts val="900"/>
              </a:spcBef>
              <a:buFont typeface="+mj-lt"/>
              <a:buAutoNum type="arabicPeriod"/>
              <a:defRPr sz="1800">
                <a:solidFill>
                  <a:srgbClr val="FFFFFF"/>
                </a:solidFill>
                <a:latin typeface="Georgia"/>
                <a:ea typeface="Georgia"/>
                <a:cs typeface="Georgia"/>
                <a:sym typeface="Georgia"/>
              </a:defRPr>
            </a:pPr>
            <a:r>
              <a:rPr sz="2000" dirty="0">
                <a:solidFill>
                  <a:srgbClr val="2B22FD"/>
                </a:solidFill>
                <a:latin typeface="+mn-lt"/>
              </a:rPr>
              <a:t>Disease Prevention and Treatment</a:t>
            </a:r>
          </a:p>
          <a:p>
            <a:pPr lvl="5">
              <a:lnSpc>
                <a:spcPct val="120000"/>
              </a:lnSpc>
              <a:spcBef>
                <a:spcPts val="900"/>
              </a:spcBef>
              <a:buFont typeface="+mj-lt"/>
              <a:buAutoNum type="arabicPeriod"/>
              <a:defRPr sz="1800">
                <a:solidFill>
                  <a:srgbClr val="FFFFFF"/>
                </a:solidFill>
                <a:latin typeface="Georgia"/>
                <a:ea typeface="Georgia"/>
                <a:cs typeface="Georgia"/>
                <a:sym typeface="Georgia"/>
              </a:defRPr>
            </a:pPr>
            <a:r>
              <a:rPr sz="2000" dirty="0">
                <a:solidFill>
                  <a:srgbClr val="2B22FD"/>
                </a:solidFill>
                <a:latin typeface="+mn-lt"/>
              </a:rPr>
              <a:t>Water and Sanitation</a:t>
            </a:r>
          </a:p>
          <a:p>
            <a:pPr lvl="5">
              <a:lnSpc>
                <a:spcPct val="120000"/>
              </a:lnSpc>
              <a:spcBef>
                <a:spcPts val="900"/>
              </a:spcBef>
              <a:buFont typeface="+mj-lt"/>
              <a:buAutoNum type="arabicPeriod"/>
              <a:defRPr sz="1800">
                <a:solidFill>
                  <a:srgbClr val="FFFFFF"/>
                </a:solidFill>
                <a:latin typeface="Georgia"/>
                <a:ea typeface="Georgia"/>
                <a:cs typeface="Georgia"/>
                <a:sym typeface="Georgia"/>
              </a:defRPr>
            </a:pPr>
            <a:r>
              <a:rPr sz="2000" dirty="0">
                <a:solidFill>
                  <a:srgbClr val="2B22FD"/>
                </a:solidFill>
                <a:latin typeface="+mn-lt"/>
              </a:rPr>
              <a:t>Maternal and Child Health</a:t>
            </a:r>
          </a:p>
          <a:p>
            <a:pPr lvl="5">
              <a:lnSpc>
                <a:spcPct val="120000"/>
              </a:lnSpc>
              <a:spcBef>
                <a:spcPts val="900"/>
              </a:spcBef>
              <a:buFont typeface="+mj-lt"/>
              <a:buAutoNum type="arabicPeriod"/>
              <a:defRPr sz="1800">
                <a:solidFill>
                  <a:srgbClr val="FFFFFF"/>
                </a:solidFill>
                <a:latin typeface="Georgia"/>
                <a:ea typeface="Georgia"/>
                <a:cs typeface="Georgia"/>
                <a:sym typeface="Georgia"/>
              </a:defRPr>
            </a:pPr>
            <a:r>
              <a:rPr sz="2000" dirty="0">
                <a:solidFill>
                  <a:srgbClr val="2B22FD"/>
                </a:solidFill>
                <a:latin typeface="+mn-lt"/>
              </a:rPr>
              <a:t>Basic Education and Literacy</a:t>
            </a:r>
          </a:p>
          <a:p>
            <a:pPr lvl="5">
              <a:lnSpc>
                <a:spcPct val="120000"/>
              </a:lnSpc>
              <a:spcBef>
                <a:spcPts val="900"/>
              </a:spcBef>
              <a:buFont typeface="+mj-lt"/>
              <a:buAutoNum type="arabicPeriod"/>
              <a:defRPr sz="1800">
                <a:solidFill>
                  <a:srgbClr val="FFFFFF"/>
                </a:solidFill>
                <a:latin typeface="Georgia"/>
                <a:ea typeface="Georgia"/>
                <a:cs typeface="Georgia"/>
                <a:sym typeface="Georgia"/>
              </a:defRPr>
            </a:pPr>
            <a:r>
              <a:rPr sz="2000" dirty="0">
                <a:solidFill>
                  <a:srgbClr val="2B22FD"/>
                </a:solidFill>
                <a:latin typeface="+mn-lt"/>
              </a:rPr>
              <a:t>Economic and Community Development</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500"/>
                                  </p:stCondLst>
                                  <p:iterate>
                                    <p:tmAbs val="0"/>
                                  </p:iterate>
                                  <p:childTnLst>
                                    <p:set>
                                      <p:cBhvr>
                                        <p:cTn id="6" fill="hold"/>
                                        <p:tgtEl>
                                          <p:spTgt spid="107"/>
                                        </p:tgtEl>
                                        <p:attrNameLst>
                                          <p:attrName>style.visibility</p:attrName>
                                        </p:attrNameLst>
                                      </p:cBhvr>
                                      <p:to>
                                        <p:strVal val="visible"/>
                                      </p:to>
                                    </p:set>
                                    <p:animEffect transition="in" filter="dissolve">
                                      <p:cBhvr>
                                        <p:cTn id="7"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title" idx="4294967295"/>
          </p:nvPr>
        </p:nvSpPr>
        <p:spPr>
          <a:xfrm>
            <a:off x="380999" y="457200"/>
            <a:ext cx="8763002" cy="533400"/>
          </a:xfrm>
          <a:prstGeom prst="rect">
            <a:avLst/>
          </a:prstGeom>
        </p:spPr>
        <p:txBody>
          <a:bodyPr lIns="0" tIns="0" rIns="0" bIns="0">
            <a:normAutofit/>
          </a:bodyPr>
          <a:lstStyle>
            <a:lvl1pPr algn="l">
              <a:defRPr sz="2400">
                <a:solidFill>
                  <a:srgbClr val="FFFFFF"/>
                </a:solidFill>
                <a:latin typeface="Arial Narrow"/>
                <a:ea typeface="Arial Narrow"/>
                <a:cs typeface="Arial Narrow"/>
                <a:sym typeface="Arial Narrow"/>
              </a:defRPr>
            </a:lvl1pPr>
          </a:lstStyle>
          <a:p>
            <a:r>
              <a:t>AVENUES OF SERVICE</a:t>
            </a:r>
          </a:p>
        </p:txBody>
      </p:sp>
      <p:sp>
        <p:nvSpPr>
          <p:cNvPr id="110" name="Shape 110"/>
          <p:cNvSpPr>
            <a:spLocks noGrp="1"/>
          </p:cNvSpPr>
          <p:nvPr>
            <p:ph type="body" idx="4294967295"/>
          </p:nvPr>
        </p:nvSpPr>
        <p:spPr>
          <a:xfrm>
            <a:off x="395604" y="1209039"/>
            <a:ext cx="7966076" cy="4902003"/>
          </a:xfrm>
          <a:prstGeom prst="rect">
            <a:avLst/>
          </a:prstGeom>
        </p:spPr>
        <p:txBody>
          <a:bodyPr lIns="0" tIns="0" rIns="0" bIns="0">
            <a:normAutofit lnSpcReduction="10000"/>
          </a:bodyPr>
          <a:lstStyle/>
          <a:p>
            <a:pPr marL="0" indent="0">
              <a:lnSpc>
                <a:spcPct val="120000"/>
              </a:lnSpc>
              <a:spcBef>
                <a:spcPts val="300"/>
              </a:spcBef>
              <a:buSzTx/>
              <a:buNone/>
              <a:defRPr sz="1800" b="1">
                <a:solidFill>
                  <a:schemeClr val="accent1"/>
                </a:solidFill>
                <a:latin typeface="Georgia"/>
                <a:ea typeface="Georgia"/>
                <a:cs typeface="Georgia"/>
                <a:sym typeface="Georgia"/>
              </a:defRPr>
            </a:pPr>
            <a:r>
              <a:rPr lang="en-US" sz="2400" dirty="0" smtClean="0">
                <a:solidFill>
                  <a:srgbClr val="2B22FD"/>
                </a:solidFill>
                <a:latin typeface="+mn-lt"/>
              </a:rPr>
              <a:t>Rotary channels its commitment to service at home and abroad through five Avenues of Services, which are the foundation of club activity:</a:t>
            </a:r>
            <a:endParaRPr lang="en-US" sz="2400" u="sng" dirty="0">
              <a:solidFill>
                <a:srgbClr val="2B22FD"/>
              </a:solidFill>
              <a:latin typeface="+mn-lt"/>
            </a:endParaRPr>
          </a:p>
          <a:p>
            <a:pPr lvl="4">
              <a:lnSpc>
                <a:spcPct val="120000"/>
              </a:lnSpc>
              <a:spcBef>
                <a:spcPts val="300"/>
              </a:spcBef>
              <a:buSzTx/>
              <a:buFont typeface="Arial"/>
              <a:buChar char="•"/>
              <a:defRPr sz="1800" b="1">
                <a:solidFill>
                  <a:schemeClr val="accent1"/>
                </a:solidFill>
                <a:latin typeface="Georgia"/>
                <a:ea typeface="Georgia"/>
                <a:cs typeface="Georgia"/>
                <a:sym typeface="Georgia"/>
              </a:defRPr>
            </a:pPr>
            <a:r>
              <a:rPr lang="en-US" sz="2000" dirty="0" smtClean="0">
                <a:solidFill>
                  <a:srgbClr val="2B22FD"/>
                </a:solidFill>
                <a:latin typeface="+mn-lt"/>
              </a:rPr>
              <a:t>Club Service</a:t>
            </a:r>
          </a:p>
          <a:p>
            <a:pPr lvl="4">
              <a:lnSpc>
                <a:spcPct val="120000"/>
              </a:lnSpc>
              <a:spcBef>
                <a:spcPts val="300"/>
              </a:spcBef>
              <a:buSzTx/>
              <a:buFont typeface="Arial"/>
              <a:buChar char="•"/>
              <a:defRPr sz="1800" b="1">
                <a:solidFill>
                  <a:schemeClr val="accent1"/>
                </a:solidFill>
                <a:latin typeface="Georgia"/>
                <a:ea typeface="Georgia"/>
                <a:cs typeface="Georgia"/>
                <a:sym typeface="Georgia"/>
              </a:defRPr>
            </a:pPr>
            <a:endParaRPr lang="en-US" sz="2000" dirty="0" smtClean="0">
              <a:solidFill>
                <a:srgbClr val="2B22FD"/>
              </a:solidFill>
              <a:latin typeface="+mn-lt"/>
            </a:endParaRPr>
          </a:p>
          <a:p>
            <a:pPr lvl="4">
              <a:lnSpc>
                <a:spcPct val="120000"/>
              </a:lnSpc>
              <a:spcBef>
                <a:spcPts val="300"/>
              </a:spcBef>
              <a:buSzTx/>
              <a:buFont typeface="Arial"/>
              <a:buChar char="•"/>
              <a:defRPr sz="1800" b="1">
                <a:solidFill>
                  <a:schemeClr val="accent1"/>
                </a:solidFill>
                <a:latin typeface="Georgia"/>
                <a:ea typeface="Georgia"/>
                <a:cs typeface="Georgia"/>
                <a:sym typeface="Georgia"/>
              </a:defRPr>
            </a:pPr>
            <a:r>
              <a:rPr lang="en-US" sz="2000" dirty="0" smtClean="0">
                <a:solidFill>
                  <a:srgbClr val="2B22FD"/>
                </a:solidFill>
                <a:latin typeface="+mn-lt"/>
              </a:rPr>
              <a:t>Vocational Service</a:t>
            </a:r>
          </a:p>
          <a:p>
            <a:pPr lvl="4">
              <a:lnSpc>
                <a:spcPct val="120000"/>
              </a:lnSpc>
              <a:spcBef>
                <a:spcPts val="300"/>
              </a:spcBef>
              <a:buSzTx/>
              <a:buFont typeface="Arial"/>
              <a:buChar char="•"/>
              <a:defRPr sz="1800" b="1">
                <a:solidFill>
                  <a:schemeClr val="accent1"/>
                </a:solidFill>
                <a:latin typeface="Georgia"/>
                <a:ea typeface="Georgia"/>
                <a:cs typeface="Georgia"/>
                <a:sym typeface="Georgia"/>
              </a:defRPr>
            </a:pPr>
            <a:endParaRPr lang="en-US" sz="2000" dirty="0" smtClean="0">
              <a:solidFill>
                <a:srgbClr val="2B22FD"/>
              </a:solidFill>
              <a:latin typeface="+mn-lt"/>
            </a:endParaRPr>
          </a:p>
          <a:p>
            <a:pPr lvl="4">
              <a:lnSpc>
                <a:spcPct val="120000"/>
              </a:lnSpc>
              <a:spcBef>
                <a:spcPts val="300"/>
              </a:spcBef>
              <a:buSzTx/>
              <a:buFont typeface="Arial"/>
              <a:buChar char="•"/>
              <a:defRPr sz="1800" b="1">
                <a:solidFill>
                  <a:schemeClr val="accent1"/>
                </a:solidFill>
                <a:latin typeface="Georgia"/>
                <a:ea typeface="Georgia"/>
                <a:cs typeface="Georgia"/>
                <a:sym typeface="Georgia"/>
              </a:defRPr>
            </a:pPr>
            <a:r>
              <a:rPr lang="en-US" sz="2000" dirty="0" smtClean="0">
                <a:solidFill>
                  <a:srgbClr val="2B22FD"/>
                </a:solidFill>
                <a:latin typeface="+mn-lt"/>
              </a:rPr>
              <a:t>Community Service</a:t>
            </a:r>
          </a:p>
          <a:p>
            <a:pPr lvl="4">
              <a:lnSpc>
                <a:spcPct val="120000"/>
              </a:lnSpc>
              <a:spcBef>
                <a:spcPts val="300"/>
              </a:spcBef>
              <a:buSzTx/>
              <a:buFont typeface="Arial"/>
              <a:buChar char="•"/>
              <a:defRPr sz="1800" b="1">
                <a:solidFill>
                  <a:schemeClr val="accent1"/>
                </a:solidFill>
                <a:latin typeface="Georgia"/>
                <a:ea typeface="Georgia"/>
                <a:cs typeface="Georgia"/>
                <a:sym typeface="Georgia"/>
              </a:defRPr>
            </a:pPr>
            <a:endParaRPr lang="en-US" sz="2000" dirty="0" smtClean="0">
              <a:solidFill>
                <a:srgbClr val="2B22FD"/>
              </a:solidFill>
              <a:latin typeface="+mn-lt"/>
            </a:endParaRPr>
          </a:p>
          <a:p>
            <a:pPr lvl="4">
              <a:lnSpc>
                <a:spcPct val="120000"/>
              </a:lnSpc>
              <a:spcBef>
                <a:spcPts val="300"/>
              </a:spcBef>
              <a:buSzTx/>
              <a:buFont typeface="Arial"/>
              <a:buChar char="•"/>
              <a:defRPr sz="1800" b="1">
                <a:solidFill>
                  <a:schemeClr val="accent1"/>
                </a:solidFill>
                <a:latin typeface="Georgia"/>
                <a:ea typeface="Georgia"/>
                <a:cs typeface="Georgia"/>
                <a:sym typeface="Georgia"/>
              </a:defRPr>
            </a:pPr>
            <a:r>
              <a:rPr lang="en-US" sz="2000" dirty="0" smtClean="0">
                <a:solidFill>
                  <a:srgbClr val="2B22FD"/>
                </a:solidFill>
                <a:latin typeface="+mn-lt"/>
              </a:rPr>
              <a:t>International Service</a:t>
            </a:r>
          </a:p>
          <a:p>
            <a:pPr lvl="4">
              <a:lnSpc>
                <a:spcPct val="120000"/>
              </a:lnSpc>
              <a:spcBef>
                <a:spcPts val="300"/>
              </a:spcBef>
              <a:buSzTx/>
              <a:buFont typeface="Arial"/>
              <a:buChar char="•"/>
              <a:defRPr sz="1800" b="1">
                <a:solidFill>
                  <a:schemeClr val="accent1"/>
                </a:solidFill>
                <a:latin typeface="Georgia"/>
                <a:ea typeface="Georgia"/>
                <a:cs typeface="Georgia"/>
                <a:sym typeface="Georgia"/>
              </a:defRPr>
            </a:pPr>
            <a:endParaRPr lang="en-US" sz="2000" dirty="0" smtClean="0">
              <a:solidFill>
                <a:srgbClr val="2B22FD"/>
              </a:solidFill>
              <a:latin typeface="+mn-lt"/>
            </a:endParaRPr>
          </a:p>
          <a:p>
            <a:pPr lvl="4">
              <a:lnSpc>
                <a:spcPct val="120000"/>
              </a:lnSpc>
              <a:spcBef>
                <a:spcPts val="300"/>
              </a:spcBef>
              <a:buSzTx/>
              <a:buFont typeface="Arial"/>
              <a:buChar char="•"/>
              <a:defRPr sz="1800" b="1">
                <a:solidFill>
                  <a:schemeClr val="accent1"/>
                </a:solidFill>
                <a:latin typeface="Georgia"/>
                <a:ea typeface="Georgia"/>
                <a:cs typeface="Georgia"/>
                <a:sym typeface="Georgia"/>
              </a:defRPr>
            </a:pPr>
            <a:r>
              <a:rPr lang="en-US" sz="2000" dirty="0" smtClean="0">
                <a:solidFill>
                  <a:srgbClr val="2B22FD"/>
                </a:solidFill>
                <a:latin typeface="+mn-lt"/>
              </a:rPr>
              <a:t>Youth Service</a:t>
            </a:r>
            <a:endParaRPr sz="2000" dirty="0">
              <a:solidFill>
                <a:srgbClr val="2B22FD"/>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500"/>
                                  </p:stCondLst>
                                  <p:iterate>
                                    <p:tmAbs val="0"/>
                                  </p:iterate>
                                  <p:childTnLst>
                                    <p:set>
                                      <p:cBhvr>
                                        <p:cTn id="6" fill="hold"/>
                                        <p:tgtEl>
                                          <p:spTgt spid="110"/>
                                        </p:tgtEl>
                                        <p:attrNameLst>
                                          <p:attrName>style.visibility</p:attrName>
                                        </p:attrNameLst>
                                      </p:cBhvr>
                                      <p:to>
                                        <p:strVal val="visible"/>
                                      </p:to>
                                    </p:set>
                                    <p:animEffect transition="in" filter="dissolve">
                                      <p:cBhvr>
                                        <p:cTn id="7" dur="1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title" idx="4294967295"/>
          </p:nvPr>
        </p:nvSpPr>
        <p:spPr>
          <a:xfrm>
            <a:off x="380999" y="457200"/>
            <a:ext cx="8763002" cy="533400"/>
          </a:xfrm>
          <a:prstGeom prst="rect">
            <a:avLst/>
          </a:prstGeom>
        </p:spPr>
        <p:txBody>
          <a:bodyPr lIns="0" tIns="0" rIns="0" bIns="0">
            <a:normAutofit/>
          </a:bodyPr>
          <a:lstStyle>
            <a:lvl1pPr algn="l">
              <a:defRPr sz="2400">
                <a:solidFill>
                  <a:srgbClr val="FFFFFF"/>
                </a:solidFill>
                <a:latin typeface="Arial Narrow"/>
                <a:ea typeface="Arial Narrow"/>
                <a:cs typeface="Arial Narrow"/>
                <a:sym typeface="Arial Narrow"/>
              </a:defRPr>
            </a:lvl1pPr>
          </a:lstStyle>
          <a:p>
            <a:r>
              <a:t>EXPANDED SERVICE OPPORTUNITIES</a:t>
            </a:r>
          </a:p>
        </p:txBody>
      </p:sp>
      <p:sp>
        <p:nvSpPr>
          <p:cNvPr id="113" name="Shape 113"/>
          <p:cNvSpPr>
            <a:spLocks noGrp="1"/>
          </p:cNvSpPr>
          <p:nvPr>
            <p:ph type="body" idx="4294967295"/>
          </p:nvPr>
        </p:nvSpPr>
        <p:spPr>
          <a:xfrm>
            <a:off x="380999" y="1385501"/>
            <a:ext cx="3152901" cy="4057057"/>
          </a:xfrm>
          <a:prstGeom prst="rect">
            <a:avLst/>
          </a:prstGeom>
        </p:spPr>
        <p:txBody>
          <a:bodyPr lIns="0" tIns="0" rIns="0" bIns="0">
            <a:noAutofit/>
          </a:bodyPr>
          <a:lstStyle/>
          <a:p>
            <a:pPr marL="0" indent="0" algn="ctr" defTabSz="452627">
              <a:spcBef>
                <a:spcPts val="0"/>
              </a:spcBef>
              <a:buSzTx/>
              <a:buFontTx/>
              <a:buNone/>
              <a:defRPr sz="1782">
                <a:solidFill>
                  <a:srgbClr val="FFFFFF"/>
                </a:solidFill>
                <a:latin typeface="Georgia"/>
                <a:ea typeface="Georgia"/>
                <a:cs typeface="Georgia"/>
                <a:sym typeface="Georgia"/>
              </a:defRPr>
            </a:pPr>
            <a:r>
              <a:rPr sz="2000" b="1" dirty="0" smtClean="0">
                <a:solidFill>
                  <a:srgbClr val="2B22FD"/>
                </a:solidFill>
                <a:latin typeface="+mn-lt"/>
              </a:rPr>
              <a:t>Interact</a:t>
            </a:r>
            <a:endParaRPr lang="en-US" sz="2000" b="1" dirty="0" smtClean="0">
              <a:solidFill>
                <a:srgbClr val="2B22FD"/>
              </a:solidFill>
              <a:latin typeface="+mn-lt"/>
            </a:endParaRPr>
          </a:p>
          <a:p>
            <a:pPr marL="0" indent="0" algn="ctr" defTabSz="452627">
              <a:spcBef>
                <a:spcPts val="0"/>
              </a:spcBef>
              <a:buSzTx/>
              <a:buFontTx/>
              <a:buNone/>
              <a:defRPr sz="1782">
                <a:solidFill>
                  <a:srgbClr val="FFFFFF"/>
                </a:solidFill>
                <a:latin typeface="Georgia"/>
                <a:ea typeface="Georgia"/>
                <a:cs typeface="Georgia"/>
                <a:sym typeface="Georgia"/>
              </a:defRPr>
            </a:pPr>
            <a:endParaRPr lang="en-US" sz="2000" b="1" dirty="0" smtClean="0">
              <a:solidFill>
                <a:srgbClr val="2B22FD"/>
              </a:solidFill>
              <a:latin typeface="+mn-lt"/>
            </a:endParaRPr>
          </a:p>
          <a:p>
            <a:pPr marL="0" indent="0" algn="ctr" defTabSz="452627">
              <a:spcBef>
                <a:spcPts val="0"/>
              </a:spcBef>
              <a:buSzTx/>
              <a:buFontTx/>
              <a:buNone/>
              <a:defRPr sz="1782">
                <a:solidFill>
                  <a:srgbClr val="FFFFFF"/>
                </a:solidFill>
                <a:latin typeface="Georgia"/>
                <a:ea typeface="Georgia"/>
                <a:cs typeface="Georgia"/>
                <a:sym typeface="Georgia"/>
              </a:defRPr>
            </a:pPr>
            <a:endParaRPr sz="2000" b="1" dirty="0">
              <a:solidFill>
                <a:srgbClr val="2B22FD"/>
              </a:solidFill>
              <a:latin typeface="+mn-lt"/>
            </a:endParaRPr>
          </a:p>
          <a:p>
            <a:pPr marL="0" indent="0" algn="ctr" defTabSz="452627">
              <a:spcBef>
                <a:spcPts val="0"/>
              </a:spcBef>
              <a:buSzTx/>
              <a:buFontTx/>
              <a:buNone/>
              <a:defRPr sz="1782">
                <a:solidFill>
                  <a:srgbClr val="FFFFFF"/>
                </a:solidFill>
                <a:latin typeface="Georgia"/>
                <a:ea typeface="Georgia"/>
                <a:cs typeface="Georgia"/>
                <a:sym typeface="Georgia"/>
              </a:defRPr>
            </a:pPr>
            <a:r>
              <a:rPr sz="2000" b="1" dirty="0" smtClean="0">
                <a:solidFill>
                  <a:srgbClr val="2B22FD"/>
                </a:solidFill>
                <a:latin typeface="+mn-lt"/>
              </a:rPr>
              <a:t>Rotaract</a:t>
            </a:r>
            <a:endParaRPr lang="en-US" sz="2000" b="1" dirty="0" smtClean="0">
              <a:solidFill>
                <a:srgbClr val="2B22FD"/>
              </a:solidFill>
              <a:latin typeface="+mn-lt"/>
            </a:endParaRPr>
          </a:p>
          <a:p>
            <a:pPr marL="0" indent="0" algn="ctr" defTabSz="452627">
              <a:spcBef>
                <a:spcPts val="0"/>
              </a:spcBef>
              <a:buSzTx/>
              <a:buFontTx/>
              <a:buNone/>
              <a:defRPr sz="1782">
                <a:solidFill>
                  <a:srgbClr val="FFFFFF"/>
                </a:solidFill>
                <a:latin typeface="Georgia"/>
                <a:ea typeface="Georgia"/>
                <a:cs typeface="Georgia"/>
                <a:sym typeface="Georgia"/>
              </a:defRPr>
            </a:pPr>
            <a:endParaRPr lang="en-US" sz="2000" b="1" dirty="0" smtClean="0">
              <a:solidFill>
                <a:srgbClr val="2B22FD"/>
              </a:solidFill>
              <a:latin typeface="+mn-lt"/>
            </a:endParaRPr>
          </a:p>
          <a:p>
            <a:pPr marL="0" indent="0" algn="ctr" defTabSz="452627">
              <a:spcBef>
                <a:spcPts val="0"/>
              </a:spcBef>
              <a:buSzTx/>
              <a:buFontTx/>
              <a:buNone/>
              <a:defRPr sz="1782">
                <a:solidFill>
                  <a:srgbClr val="FFFFFF"/>
                </a:solidFill>
                <a:latin typeface="Georgia"/>
                <a:ea typeface="Georgia"/>
                <a:cs typeface="Georgia"/>
                <a:sym typeface="Georgia"/>
              </a:defRPr>
            </a:pPr>
            <a:endParaRPr sz="2000" b="1" dirty="0">
              <a:solidFill>
                <a:srgbClr val="2B22FD"/>
              </a:solidFill>
              <a:latin typeface="+mn-lt"/>
            </a:endParaRPr>
          </a:p>
          <a:p>
            <a:pPr marL="0" indent="0" algn="ctr" defTabSz="452627">
              <a:spcBef>
                <a:spcPts val="0"/>
              </a:spcBef>
              <a:buSzTx/>
              <a:buFontTx/>
              <a:buNone/>
              <a:defRPr sz="1782">
                <a:solidFill>
                  <a:srgbClr val="FFFFFF"/>
                </a:solidFill>
                <a:latin typeface="Georgia"/>
                <a:ea typeface="Georgia"/>
                <a:cs typeface="Georgia"/>
                <a:sym typeface="Georgia"/>
              </a:defRPr>
            </a:pPr>
            <a:r>
              <a:rPr sz="2000" b="1" dirty="0">
                <a:solidFill>
                  <a:srgbClr val="2B22FD"/>
                </a:solidFill>
                <a:latin typeface="+mn-lt"/>
              </a:rPr>
              <a:t>Rotary Community Corps (RCCs</a:t>
            </a:r>
            <a:r>
              <a:rPr sz="2000" b="1" dirty="0" smtClean="0">
                <a:solidFill>
                  <a:srgbClr val="2B22FD"/>
                </a:solidFill>
                <a:latin typeface="+mn-lt"/>
              </a:rPr>
              <a:t>)</a:t>
            </a:r>
            <a:endParaRPr lang="en-US" sz="2000" b="1" dirty="0" smtClean="0">
              <a:solidFill>
                <a:srgbClr val="2B22FD"/>
              </a:solidFill>
              <a:latin typeface="+mn-lt"/>
            </a:endParaRPr>
          </a:p>
          <a:p>
            <a:pPr marL="0" indent="0" algn="ctr" defTabSz="452627">
              <a:spcBef>
                <a:spcPts val="0"/>
              </a:spcBef>
              <a:buSzTx/>
              <a:buFontTx/>
              <a:buNone/>
              <a:defRPr sz="1782">
                <a:solidFill>
                  <a:srgbClr val="FFFFFF"/>
                </a:solidFill>
                <a:latin typeface="Georgia"/>
                <a:ea typeface="Georgia"/>
                <a:cs typeface="Georgia"/>
                <a:sym typeface="Georgia"/>
              </a:defRPr>
            </a:pPr>
            <a:endParaRPr lang="en-US" sz="2000" b="1" dirty="0" smtClean="0">
              <a:solidFill>
                <a:srgbClr val="2B22FD"/>
              </a:solidFill>
              <a:latin typeface="+mn-lt"/>
            </a:endParaRPr>
          </a:p>
          <a:p>
            <a:pPr marL="0" indent="0" algn="ctr" defTabSz="452627">
              <a:spcBef>
                <a:spcPts val="0"/>
              </a:spcBef>
              <a:buSzTx/>
              <a:buFontTx/>
              <a:buNone/>
              <a:defRPr sz="1782">
                <a:solidFill>
                  <a:srgbClr val="FFFFFF"/>
                </a:solidFill>
                <a:latin typeface="Georgia"/>
                <a:ea typeface="Georgia"/>
                <a:cs typeface="Georgia"/>
                <a:sym typeface="Georgia"/>
              </a:defRPr>
            </a:pPr>
            <a:endParaRPr lang="en-US" sz="2000" b="1" dirty="0" smtClean="0">
              <a:solidFill>
                <a:srgbClr val="2B22FD"/>
              </a:solidFill>
              <a:latin typeface="+mn-lt"/>
            </a:endParaRPr>
          </a:p>
          <a:p>
            <a:pPr marL="0" indent="0" algn="ctr" defTabSz="452627">
              <a:spcBef>
                <a:spcPts val="0"/>
              </a:spcBef>
              <a:buSzTx/>
              <a:buFontTx/>
              <a:buNone/>
              <a:defRPr sz="1782">
                <a:solidFill>
                  <a:srgbClr val="FFFFFF"/>
                </a:solidFill>
                <a:latin typeface="Georgia"/>
                <a:ea typeface="Georgia"/>
                <a:cs typeface="Georgia"/>
                <a:sym typeface="Georgia"/>
              </a:defRPr>
            </a:pPr>
            <a:r>
              <a:rPr lang="en-US" sz="2000" b="1" dirty="0" smtClean="0">
                <a:solidFill>
                  <a:srgbClr val="2B22FD"/>
                </a:solidFill>
                <a:latin typeface="+mn-lt"/>
              </a:rPr>
              <a:t>Rotary Youth Leadership Award (RYLA)</a:t>
            </a:r>
            <a:endParaRPr sz="2000" b="1" dirty="0">
              <a:solidFill>
                <a:srgbClr val="2B22FD"/>
              </a:solidFill>
              <a:latin typeface="+mn-lt"/>
            </a:endParaRPr>
          </a:p>
        </p:txBody>
      </p:sp>
      <p:pic>
        <p:nvPicPr>
          <p:cNvPr id="114" name="7170_PNG_for_Word_documents_presentations_and_web_use_AdditionalFile.png"/>
          <p:cNvPicPr>
            <a:picLocks noChangeAspect="1"/>
          </p:cNvPicPr>
          <p:nvPr/>
        </p:nvPicPr>
        <p:blipFill>
          <a:blip r:embed="rId3">
            <a:extLst/>
          </a:blip>
          <a:stretch>
            <a:fillRect/>
          </a:stretch>
        </p:blipFill>
        <p:spPr>
          <a:xfrm>
            <a:off x="4868085" y="1219200"/>
            <a:ext cx="2161007" cy="645445"/>
          </a:xfrm>
          <a:prstGeom prst="rect">
            <a:avLst/>
          </a:prstGeom>
          <a:ln w="12700">
            <a:miter lim="400000"/>
          </a:ln>
          <a:effectLst>
            <a:outerShdw blurRad="254000" dist="127000" dir="900000" rotWithShape="0">
              <a:srgbClr val="000000">
                <a:alpha val="70000"/>
              </a:srgbClr>
            </a:outerShdw>
          </a:effectLst>
        </p:spPr>
      </p:pic>
      <p:pic>
        <p:nvPicPr>
          <p:cNvPr id="115" name="7194_PNG_for_Word_documents_presentations_and_web_use_AdditionalFile.png"/>
          <p:cNvPicPr>
            <a:picLocks noChangeAspect="1"/>
          </p:cNvPicPr>
          <p:nvPr/>
        </p:nvPicPr>
        <p:blipFill>
          <a:blip r:embed="rId4">
            <a:extLst/>
          </a:blip>
          <a:stretch>
            <a:fillRect/>
          </a:stretch>
        </p:blipFill>
        <p:spPr>
          <a:xfrm>
            <a:off x="5119638" y="2201015"/>
            <a:ext cx="1909454" cy="632295"/>
          </a:xfrm>
          <a:prstGeom prst="rect">
            <a:avLst/>
          </a:prstGeom>
          <a:ln w="12700">
            <a:miter lim="400000"/>
          </a:ln>
          <a:effectLst>
            <a:outerShdw blurRad="254000" dist="127000" dir="899509" rotWithShape="0">
              <a:srgbClr val="000000">
                <a:alpha val="70000"/>
              </a:srgbClr>
            </a:outerShdw>
          </a:effectLst>
        </p:spPr>
      </p:pic>
      <p:sp>
        <p:nvSpPr>
          <p:cNvPr id="3" name="TextBox 2"/>
          <p:cNvSpPr txBox="1"/>
          <p:nvPr/>
        </p:nvSpPr>
        <p:spPr>
          <a:xfrm>
            <a:off x="5119638" y="3069332"/>
            <a:ext cx="1909454"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2B22FD"/>
                </a:solidFill>
                <a:effectLst/>
                <a:uFillTx/>
                <a:latin typeface="+mn-lt"/>
                <a:ea typeface="Calibri"/>
                <a:cs typeface="Calibri"/>
                <a:sym typeface="Calibri"/>
              </a:rPr>
              <a:t>RCC logo is that of sponsoring club</a:t>
            </a:r>
            <a:endParaRPr kumimoji="0" lang="en-US" sz="1800" b="1" i="0" u="none" strike="noStrike" cap="none" spc="0" normalizeH="0" baseline="0" dirty="0">
              <a:ln>
                <a:noFill/>
              </a:ln>
              <a:solidFill>
                <a:srgbClr val="2B22FD"/>
              </a:solidFill>
              <a:effectLst/>
              <a:uFillTx/>
              <a:latin typeface="+mn-lt"/>
              <a:ea typeface="Calibri"/>
              <a:cs typeface="Calibri"/>
              <a:sym typeface="Calibri"/>
            </a:endParaRPr>
          </a:p>
        </p:txBody>
      </p:sp>
      <p:pic>
        <p:nvPicPr>
          <p:cNvPr id="6" name="Picture 5" descr="RMRYLA LOGO JPG.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8322" y="4777265"/>
            <a:ext cx="3840480" cy="530352"/>
          </a:xfrm>
          <a:prstGeom prst="rect">
            <a:avLst/>
          </a:prstGeom>
        </p:spPr>
      </p:pic>
      <p:sp>
        <p:nvSpPr>
          <p:cNvPr id="7" name="TextBox 6"/>
          <p:cNvSpPr txBox="1"/>
          <p:nvPr/>
        </p:nvSpPr>
        <p:spPr>
          <a:xfrm>
            <a:off x="4478322" y="4161714"/>
            <a:ext cx="3989045"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2B22FD"/>
                </a:solidFill>
                <a:effectLst/>
                <a:uFillTx/>
                <a:latin typeface="+mn-lt"/>
                <a:ea typeface="Calibri"/>
                <a:cs typeface="Calibri"/>
                <a:sym typeface="Calibri"/>
              </a:rPr>
              <a:t>NOTE:  D. 5450 RYLA Logo undergoing redesign.  Here</a:t>
            </a:r>
            <a:r>
              <a:rPr kumimoji="0" lang="en-US" sz="1800" b="1" i="0" u="none" strike="noStrike" cap="none" spc="0" normalizeH="0" dirty="0" smtClean="0">
                <a:ln>
                  <a:noFill/>
                </a:ln>
                <a:solidFill>
                  <a:srgbClr val="2B22FD"/>
                </a:solidFill>
                <a:effectLst/>
                <a:uFillTx/>
                <a:latin typeface="+mn-lt"/>
                <a:ea typeface="Calibri"/>
                <a:cs typeface="Calibri"/>
                <a:sym typeface="Calibri"/>
              </a:rPr>
              <a:t> is the former logo.</a:t>
            </a:r>
            <a:endParaRPr kumimoji="0" lang="en-US" sz="1800" b="1" i="0" u="none" strike="noStrike" cap="none" spc="0" normalizeH="0" baseline="0" dirty="0">
              <a:ln>
                <a:noFill/>
              </a:ln>
              <a:solidFill>
                <a:srgbClr val="2B22FD"/>
              </a:solidFill>
              <a:effectLst/>
              <a:uFillTx/>
              <a:latin typeface="+mn-lt"/>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500"/>
                                  </p:stCondLst>
                                  <p:iterate>
                                    <p:tmAbs val="0"/>
                                  </p:iterate>
                                  <p:childTnLst>
                                    <p:set>
                                      <p:cBhvr>
                                        <p:cTn id="6" fill="hold"/>
                                        <p:tgtEl>
                                          <p:spTgt spid="113"/>
                                        </p:tgtEl>
                                        <p:attrNameLst>
                                          <p:attrName>style.visibility</p:attrName>
                                        </p:attrNameLst>
                                      </p:cBhvr>
                                      <p:to>
                                        <p:strVal val="visible"/>
                                      </p:to>
                                    </p:set>
                                    <p:animEffect transition="in" filter="dissolve">
                                      <p:cBhvr>
                                        <p:cTn id="7" dur="1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p:cNvSpPr>
          <p:nvPr>
            <p:ph type="title" idx="4294967295"/>
          </p:nvPr>
        </p:nvSpPr>
        <p:spPr>
          <a:xfrm>
            <a:off x="380999" y="457200"/>
            <a:ext cx="8763002" cy="533400"/>
          </a:xfrm>
          <a:prstGeom prst="rect">
            <a:avLst/>
          </a:prstGeom>
        </p:spPr>
        <p:txBody>
          <a:bodyPr lIns="0" tIns="0" rIns="0" bIns="0">
            <a:normAutofit/>
          </a:bodyPr>
          <a:lstStyle>
            <a:lvl1pPr algn="l">
              <a:defRPr sz="2400">
                <a:solidFill>
                  <a:srgbClr val="FFFFFF"/>
                </a:solidFill>
                <a:latin typeface="Arial Narrow"/>
                <a:ea typeface="Arial Narrow"/>
                <a:cs typeface="Arial Narrow"/>
                <a:sym typeface="Arial Narrow"/>
              </a:defRPr>
            </a:lvl1pPr>
          </a:lstStyle>
          <a:p>
            <a:r>
              <a:t>THE ROTARY FOUNDATION</a:t>
            </a:r>
          </a:p>
        </p:txBody>
      </p:sp>
      <p:pic>
        <p:nvPicPr>
          <p:cNvPr id="119" name="6330_PNG_for_Word_documents_presentations_and_web_use_AdditionalFile.png"/>
          <p:cNvPicPr>
            <a:picLocks noChangeAspect="1"/>
          </p:cNvPicPr>
          <p:nvPr/>
        </p:nvPicPr>
        <p:blipFill>
          <a:blip r:embed="rId3">
            <a:extLst/>
          </a:blip>
          <a:stretch>
            <a:fillRect/>
          </a:stretch>
        </p:blipFill>
        <p:spPr>
          <a:xfrm>
            <a:off x="1507886" y="2194592"/>
            <a:ext cx="5383941" cy="2029124"/>
          </a:xfrm>
          <a:prstGeom prst="rect">
            <a:avLst/>
          </a:prstGeom>
          <a:ln w="12700">
            <a:miter lim="400000"/>
          </a:ln>
          <a:effectLst>
            <a:outerShdw blurRad="254000" dist="127000" dir="899026"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xmlns:p14="http://schemas.microsoft.com/office/powerpoint/2010/main" id="1" dur="indefinite" restart="never" fill="hold"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idx="4294967295"/>
          </p:nvPr>
        </p:nvSpPr>
        <p:spPr>
          <a:xfrm>
            <a:off x="380999" y="457200"/>
            <a:ext cx="8763002" cy="533400"/>
          </a:xfrm>
          <a:prstGeom prst="rect">
            <a:avLst/>
          </a:prstGeom>
        </p:spPr>
        <p:txBody>
          <a:bodyPr lIns="0" tIns="0" rIns="0" bIns="0">
            <a:normAutofit/>
          </a:bodyPr>
          <a:lstStyle>
            <a:lvl1pPr algn="l">
              <a:defRPr sz="2400">
                <a:solidFill>
                  <a:srgbClr val="FFFFFF"/>
                </a:solidFill>
                <a:latin typeface="Arial Narrow"/>
                <a:ea typeface="Arial Narrow"/>
                <a:cs typeface="Arial Narrow"/>
                <a:sym typeface="Arial Narrow"/>
              </a:defRPr>
            </a:lvl1pPr>
          </a:lstStyle>
          <a:p>
            <a:r>
              <a:t>THE ROTARY FOUNDATION GIVING</a:t>
            </a:r>
          </a:p>
        </p:txBody>
      </p:sp>
      <p:sp>
        <p:nvSpPr>
          <p:cNvPr id="125" name="Shape 125"/>
          <p:cNvSpPr>
            <a:spLocks noGrp="1"/>
          </p:cNvSpPr>
          <p:nvPr>
            <p:ph type="body" idx="4294967295"/>
          </p:nvPr>
        </p:nvSpPr>
        <p:spPr>
          <a:xfrm>
            <a:off x="395605" y="1219200"/>
            <a:ext cx="7966076" cy="4419600"/>
          </a:xfrm>
          <a:prstGeom prst="rect">
            <a:avLst/>
          </a:prstGeom>
        </p:spPr>
        <p:txBody>
          <a:bodyPr lIns="0" tIns="0" rIns="0" bIns="0">
            <a:noAutofit/>
          </a:bodyPr>
          <a:lstStyle/>
          <a:p>
            <a:pPr marL="0" indent="0">
              <a:lnSpc>
                <a:spcPct val="150000"/>
              </a:lnSpc>
              <a:spcBef>
                <a:spcPts val="300"/>
              </a:spcBef>
              <a:buSzTx/>
              <a:buNone/>
              <a:defRPr sz="2000" b="1">
                <a:solidFill>
                  <a:schemeClr val="accent1"/>
                </a:solidFill>
                <a:latin typeface="Georgia"/>
                <a:ea typeface="Georgia"/>
                <a:cs typeface="Georgia"/>
                <a:sym typeface="Georgia"/>
              </a:defRPr>
            </a:pPr>
            <a:r>
              <a:rPr sz="2800" dirty="0">
                <a:solidFill>
                  <a:srgbClr val="2B22FD"/>
                </a:solidFill>
                <a:latin typeface="+mn-lt"/>
              </a:rPr>
              <a:t>Donations can be directed to one of these three funds</a:t>
            </a:r>
            <a:r>
              <a:rPr sz="2800" dirty="0" smtClean="0">
                <a:solidFill>
                  <a:srgbClr val="2B22FD"/>
                </a:solidFill>
                <a:latin typeface="+mn-lt"/>
              </a:rPr>
              <a:t>:</a:t>
            </a:r>
            <a:endParaRPr sz="2800" dirty="0">
              <a:solidFill>
                <a:srgbClr val="2B22FD"/>
              </a:solidFill>
              <a:latin typeface="+mn-lt"/>
            </a:endParaRPr>
          </a:p>
          <a:p>
            <a:pPr lvl="3">
              <a:lnSpc>
                <a:spcPct val="150000"/>
              </a:lnSpc>
              <a:spcBef>
                <a:spcPts val="900"/>
              </a:spcBef>
              <a:buClr>
                <a:srgbClr val="2B22FD"/>
              </a:buClr>
              <a:buSzPct val="125000"/>
              <a:buFont typeface="Arial"/>
              <a:buChar char="•"/>
              <a:defRPr sz="1800">
                <a:solidFill>
                  <a:srgbClr val="FFFFFF"/>
                </a:solidFill>
                <a:latin typeface="Georgia"/>
                <a:ea typeface="Georgia"/>
                <a:cs typeface="Georgia"/>
                <a:sym typeface="Georgia"/>
              </a:defRPr>
            </a:pPr>
            <a:r>
              <a:rPr sz="2400" b="1" dirty="0">
                <a:solidFill>
                  <a:srgbClr val="2B22FD"/>
                </a:solidFill>
                <a:latin typeface="+mn-lt"/>
              </a:rPr>
              <a:t>Annual Programs </a:t>
            </a:r>
            <a:r>
              <a:rPr sz="2400" b="1" dirty="0" smtClean="0">
                <a:solidFill>
                  <a:srgbClr val="2B22FD"/>
                </a:solidFill>
                <a:latin typeface="+mn-lt"/>
              </a:rPr>
              <a:t>Fund</a:t>
            </a:r>
            <a:endParaRPr lang="en-US" sz="2400" dirty="0" smtClean="0">
              <a:solidFill>
                <a:srgbClr val="2B22FD"/>
              </a:solidFill>
              <a:latin typeface="+mn-lt"/>
            </a:endParaRPr>
          </a:p>
          <a:p>
            <a:pPr lvl="3">
              <a:lnSpc>
                <a:spcPct val="150000"/>
              </a:lnSpc>
              <a:spcBef>
                <a:spcPts val="900"/>
              </a:spcBef>
              <a:buClr>
                <a:srgbClr val="2B22FD"/>
              </a:buClr>
              <a:buSzPct val="125000"/>
              <a:buFont typeface="Arial"/>
              <a:buChar char="•"/>
              <a:defRPr sz="1800">
                <a:solidFill>
                  <a:srgbClr val="FFFFFF"/>
                </a:solidFill>
                <a:latin typeface="Georgia"/>
                <a:ea typeface="Georgia"/>
                <a:cs typeface="Georgia"/>
                <a:sym typeface="Georgia"/>
              </a:defRPr>
            </a:pPr>
            <a:r>
              <a:rPr sz="2400" b="1" dirty="0" smtClean="0">
                <a:solidFill>
                  <a:srgbClr val="2B22FD"/>
                </a:solidFill>
                <a:latin typeface="+mn-lt"/>
              </a:rPr>
              <a:t>Permanent Fund</a:t>
            </a:r>
            <a:endParaRPr sz="2400" dirty="0">
              <a:solidFill>
                <a:srgbClr val="2B22FD"/>
              </a:solidFill>
              <a:latin typeface="+mn-lt"/>
            </a:endParaRPr>
          </a:p>
          <a:p>
            <a:pPr lvl="3">
              <a:lnSpc>
                <a:spcPct val="150000"/>
              </a:lnSpc>
              <a:spcBef>
                <a:spcPts val="900"/>
              </a:spcBef>
              <a:buClr>
                <a:srgbClr val="2B22FD"/>
              </a:buClr>
              <a:buSzPct val="125000"/>
              <a:buFont typeface="Arial"/>
              <a:buChar char="•"/>
              <a:defRPr sz="1800">
                <a:solidFill>
                  <a:srgbClr val="FFFFFF"/>
                </a:solidFill>
                <a:latin typeface="Georgia"/>
                <a:ea typeface="Georgia"/>
                <a:cs typeface="Georgia"/>
                <a:sym typeface="Georgia"/>
              </a:defRPr>
            </a:pPr>
            <a:r>
              <a:rPr sz="2400" b="1" dirty="0" smtClean="0">
                <a:solidFill>
                  <a:srgbClr val="2B22FD"/>
                </a:solidFill>
                <a:latin typeface="+mn-lt"/>
              </a:rPr>
              <a:t>PolioPlus</a:t>
            </a:r>
            <a:endParaRPr sz="2400" dirty="0">
              <a:solidFill>
                <a:srgbClr val="2B22FD"/>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500"/>
                                  </p:stCondLst>
                                  <p:iterate>
                                    <p:tmAbs val="0"/>
                                  </p:iterate>
                                  <p:childTnLst>
                                    <p:set>
                                      <p:cBhvr>
                                        <p:cTn id="6" fill="hold"/>
                                        <p:tgtEl>
                                          <p:spTgt spid="125"/>
                                        </p:tgtEl>
                                        <p:attrNameLst>
                                          <p:attrName>style.visibility</p:attrName>
                                        </p:attrNameLst>
                                      </p:cBhvr>
                                      <p:to>
                                        <p:strVal val="visible"/>
                                      </p:to>
                                    </p:set>
                                    <p:animEffect transition="in" filter="dissolve">
                                      <p:cBhvr>
                                        <p:cTn id="7" dur="10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p:cNvSpPr>
          <p:nvPr>
            <p:ph type="title" idx="4294967295"/>
          </p:nvPr>
        </p:nvSpPr>
        <p:spPr>
          <a:xfrm>
            <a:off x="380999" y="457200"/>
            <a:ext cx="8763002" cy="533400"/>
          </a:xfrm>
          <a:prstGeom prst="rect">
            <a:avLst/>
          </a:prstGeom>
        </p:spPr>
        <p:txBody>
          <a:bodyPr lIns="0" tIns="0" rIns="0" bIns="0">
            <a:normAutofit/>
          </a:bodyPr>
          <a:lstStyle>
            <a:lvl1pPr algn="l">
              <a:defRPr sz="2400">
                <a:solidFill>
                  <a:srgbClr val="FFFFFF"/>
                </a:solidFill>
                <a:latin typeface="Arial Narrow"/>
                <a:ea typeface="Arial Narrow"/>
                <a:cs typeface="Arial Narrow"/>
                <a:sym typeface="Arial Narrow"/>
              </a:defRPr>
            </a:lvl1pPr>
          </a:lstStyle>
          <a:p>
            <a:r>
              <a:rPr dirty="0"/>
              <a:t>THE ROTARY </a:t>
            </a:r>
            <a:r>
              <a:rPr dirty="0" smtClean="0"/>
              <a:t>FOUNDATION</a:t>
            </a:r>
            <a:r>
              <a:rPr lang="en-US" dirty="0" smtClean="0"/>
              <a:t>:  How to Give/Recognition </a:t>
            </a:r>
            <a:endParaRPr dirty="0"/>
          </a:p>
        </p:txBody>
      </p:sp>
      <p:sp>
        <p:nvSpPr>
          <p:cNvPr id="128" name="Shape 128"/>
          <p:cNvSpPr>
            <a:spLocks noGrp="1"/>
          </p:cNvSpPr>
          <p:nvPr>
            <p:ph type="body" idx="4294967295"/>
          </p:nvPr>
        </p:nvSpPr>
        <p:spPr>
          <a:xfrm>
            <a:off x="405765" y="1295400"/>
            <a:ext cx="7966076" cy="4419600"/>
          </a:xfrm>
          <a:prstGeom prst="rect">
            <a:avLst/>
          </a:prstGeom>
        </p:spPr>
        <p:txBody>
          <a:bodyPr lIns="0" tIns="0" rIns="0" bIns="0">
            <a:normAutofit/>
          </a:bodyPr>
          <a:lstStyle/>
          <a:p>
            <a:pPr marL="0" indent="-457200" defTabSz="452627">
              <a:spcBef>
                <a:spcPts val="0"/>
              </a:spcBef>
              <a:buSzTx/>
              <a:buNone/>
              <a:defRPr sz="1979" b="1">
                <a:solidFill>
                  <a:schemeClr val="accent1"/>
                </a:solidFill>
                <a:latin typeface="Georgia"/>
                <a:ea typeface="Georgia"/>
                <a:cs typeface="Georgia"/>
                <a:sym typeface="Georgia"/>
              </a:defRPr>
            </a:pPr>
            <a:r>
              <a:rPr lang="en-US" sz="2400" dirty="0" smtClean="0">
                <a:solidFill>
                  <a:srgbClr val="2B22FD"/>
                </a:solidFill>
                <a:latin typeface="+mn-lt"/>
              </a:rPr>
              <a:t>The Rotary Foundation is funded through contributions in one of two ways:</a:t>
            </a:r>
          </a:p>
          <a:p>
            <a:pPr marL="0" indent="-457200" defTabSz="452627">
              <a:spcBef>
                <a:spcPts val="0"/>
              </a:spcBef>
              <a:buSzTx/>
              <a:buNone/>
              <a:defRPr sz="1979" b="1">
                <a:solidFill>
                  <a:schemeClr val="accent1"/>
                </a:solidFill>
                <a:latin typeface="Georgia"/>
                <a:ea typeface="Georgia"/>
                <a:cs typeface="Georgia"/>
                <a:sym typeface="Georgia"/>
              </a:defRPr>
            </a:pPr>
            <a:endParaRPr dirty="0">
              <a:solidFill>
                <a:srgbClr val="2B22FD"/>
              </a:solidFill>
              <a:latin typeface="+mn-lt"/>
            </a:endParaRPr>
          </a:p>
          <a:p>
            <a:pPr marL="0" indent="-457200" defTabSz="452627">
              <a:spcBef>
                <a:spcPts val="0"/>
              </a:spcBef>
              <a:buSzTx/>
              <a:buNone/>
              <a:defRPr sz="1683" b="1">
                <a:solidFill>
                  <a:schemeClr val="accent1"/>
                </a:solidFill>
                <a:latin typeface="Georgia"/>
                <a:ea typeface="Georgia"/>
                <a:cs typeface="Georgia"/>
                <a:sym typeface="Georgia"/>
              </a:defRPr>
            </a:pPr>
            <a:r>
              <a:rPr lang="en-US" sz="1800" dirty="0">
                <a:solidFill>
                  <a:srgbClr val="2B22FD"/>
                </a:solidFill>
                <a:latin typeface="+mn-lt"/>
              </a:rPr>
              <a:t>	</a:t>
            </a:r>
            <a:r>
              <a:rPr lang="en-US" sz="1800" dirty="0" smtClean="0">
                <a:solidFill>
                  <a:srgbClr val="2B22FD"/>
                </a:solidFill>
                <a:latin typeface="+mn-lt"/>
              </a:rPr>
              <a:t>1.	</a:t>
            </a:r>
            <a:r>
              <a:rPr lang="en-US" sz="2000" dirty="0" smtClean="0">
                <a:solidFill>
                  <a:srgbClr val="2B22FD"/>
                </a:solidFill>
                <a:latin typeface="+mn-lt"/>
              </a:rPr>
              <a:t>ANNUAL FUND</a:t>
            </a:r>
          </a:p>
          <a:p>
            <a:pPr marL="1473200" lvl="5" indent="-457200" defTabSz="452627">
              <a:spcBef>
                <a:spcPts val="0"/>
              </a:spcBef>
              <a:buSzTx/>
              <a:buNone/>
              <a:defRPr sz="1683" b="1">
                <a:solidFill>
                  <a:schemeClr val="accent1"/>
                </a:solidFill>
                <a:latin typeface="Georgia"/>
                <a:ea typeface="Georgia"/>
                <a:cs typeface="Georgia"/>
                <a:sym typeface="Georgia"/>
              </a:defRPr>
            </a:pPr>
            <a:r>
              <a:rPr lang="en-US" sz="2000" b="1" dirty="0" smtClean="0">
                <a:solidFill>
                  <a:srgbClr val="2B22FD"/>
                </a:solidFill>
                <a:latin typeface="+mn-lt"/>
                <a:ea typeface="Georgia"/>
                <a:cs typeface="Georgia"/>
                <a:sym typeface="Georgia"/>
              </a:rPr>
              <a:t>	A.  	“EREY” (Every </a:t>
            </a:r>
            <a:r>
              <a:rPr lang="en-US" sz="2000" b="1" dirty="0">
                <a:solidFill>
                  <a:srgbClr val="2B22FD"/>
                </a:solidFill>
                <a:latin typeface="+mn-lt"/>
                <a:ea typeface="Georgia"/>
                <a:cs typeface="Georgia"/>
                <a:sym typeface="Georgia"/>
              </a:rPr>
              <a:t>Rotarian Every </a:t>
            </a:r>
            <a:r>
              <a:rPr lang="en-US" sz="2000" b="1" dirty="0" smtClean="0">
                <a:solidFill>
                  <a:srgbClr val="2B22FD"/>
                </a:solidFill>
                <a:latin typeface="+mn-lt"/>
                <a:ea typeface="Georgia"/>
                <a:cs typeface="Georgia"/>
                <a:sym typeface="Georgia"/>
              </a:rPr>
              <a:t>Year) – Total meets or exceeds $</a:t>
            </a:r>
            <a:r>
              <a:rPr lang="en-US" sz="2000" b="1" dirty="0">
                <a:solidFill>
                  <a:srgbClr val="2B22FD"/>
                </a:solidFill>
                <a:latin typeface="+mn-lt"/>
                <a:ea typeface="Georgia"/>
                <a:cs typeface="Georgia"/>
                <a:sym typeface="Georgia"/>
              </a:rPr>
              <a:t>100 from every Rotarian in </a:t>
            </a:r>
            <a:r>
              <a:rPr lang="en-US" sz="2000" b="1" dirty="0" smtClean="0">
                <a:solidFill>
                  <a:srgbClr val="2B22FD"/>
                </a:solidFill>
                <a:latin typeface="+mn-lt"/>
                <a:ea typeface="Georgia"/>
                <a:cs typeface="Georgia"/>
                <a:sym typeface="Georgia"/>
              </a:rPr>
              <a:t>a club</a:t>
            </a:r>
          </a:p>
          <a:p>
            <a:pPr marL="1473200" lvl="5" indent="-457200" defTabSz="452627">
              <a:spcBef>
                <a:spcPts val="0"/>
              </a:spcBef>
              <a:buSzTx/>
              <a:buNone/>
              <a:defRPr sz="1683" b="1">
                <a:solidFill>
                  <a:schemeClr val="accent1"/>
                </a:solidFill>
                <a:latin typeface="Georgia"/>
                <a:ea typeface="Georgia"/>
                <a:cs typeface="Georgia"/>
                <a:sym typeface="Georgia"/>
              </a:defRPr>
            </a:pPr>
            <a:r>
              <a:rPr lang="en-US" sz="2000" b="1" dirty="0">
                <a:solidFill>
                  <a:srgbClr val="2B22FD"/>
                </a:solidFill>
                <a:latin typeface="+mn-lt"/>
                <a:ea typeface="Georgia"/>
                <a:cs typeface="Georgia"/>
                <a:sym typeface="Georgia"/>
              </a:rPr>
              <a:t>	B</a:t>
            </a:r>
            <a:r>
              <a:rPr lang="en-US" sz="2000" b="1" dirty="0" smtClean="0">
                <a:solidFill>
                  <a:srgbClr val="2B22FD"/>
                </a:solidFill>
                <a:latin typeface="+mn-lt"/>
                <a:ea typeface="Georgia"/>
                <a:cs typeface="Georgia"/>
                <a:sym typeface="Georgia"/>
              </a:rPr>
              <a:t>.  	There are easy ways to give!</a:t>
            </a:r>
          </a:p>
          <a:p>
            <a:pPr marL="1473200" lvl="5" indent="-457200" defTabSz="452627">
              <a:spcBef>
                <a:spcPts val="0"/>
              </a:spcBef>
              <a:buSzTx/>
              <a:buNone/>
              <a:defRPr sz="1683" b="1">
                <a:solidFill>
                  <a:schemeClr val="accent1"/>
                </a:solidFill>
                <a:latin typeface="Georgia"/>
                <a:ea typeface="Georgia"/>
                <a:cs typeface="Georgia"/>
                <a:sym typeface="Georgia"/>
              </a:defRPr>
            </a:pPr>
            <a:endParaRPr lang="en-US" sz="2000" b="1" dirty="0">
              <a:solidFill>
                <a:srgbClr val="2B22FD"/>
              </a:solidFill>
              <a:latin typeface="+mn-lt"/>
              <a:ea typeface="Georgia"/>
              <a:cs typeface="Georgia"/>
              <a:sym typeface="Georgia"/>
            </a:endParaRPr>
          </a:p>
          <a:p>
            <a:pPr marL="0" indent="-457200" defTabSz="452627">
              <a:spcBef>
                <a:spcPts val="0"/>
              </a:spcBef>
              <a:buSzTx/>
              <a:buNone/>
              <a:defRPr sz="1683" b="1">
                <a:solidFill>
                  <a:schemeClr val="accent1"/>
                </a:solidFill>
                <a:latin typeface="Georgia"/>
                <a:ea typeface="Georgia"/>
                <a:cs typeface="Georgia"/>
                <a:sym typeface="Georgia"/>
              </a:defRPr>
            </a:pPr>
            <a:r>
              <a:rPr lang="en-US" sz="2000" dirty="0" smtClean="0">
                <a:solidFill>
                  <a:srgbClr val="2B22FD"/>
                </a:solidFill>
                <a:latin typeface="+mn-lt"/>
              </a:rPr>
              <a:t>	2.	PLANNED GIVING	</a:t>
            </a:r>
          </a:p>
          <a:p>
            <a:pPr marL="1394460" lvl="3" indent="-457200" defTabSz="452627">
              <a:spcBef>
                <a:spcPts val="0"/>
              </a:spcBef>
              <a:buSzTx/>
              <a:buNone/>
              <a:defRPr sz="1683" b="1">
                <a:solidFill>
                  <a:schemeClr val="accent1"/>
                </a:solidFill>
                <a:latin typeface="Georgia"/>
                <a:ea typeface="Georgia"/>
                <a:cs typeface="Georgia"/>
                <a:sym typeface="Georgia"/>
              </a:defRPr>
            </a:pPr>
            <a:r>
              <a:rPr lang="en-US" sz="2000" b="1" dirty="0" smtClean="0">
                <a:solidFill>
                  <a:srgbClr val="2B22FD"/>
                </a:solidFill>
                <a:latin typeface="+mn-lt"/>
              </a:rPr>
              <a:t>	A.	</a:t>
            </a:r>
            <a:r>
              <a:rPr sz="2000" dirty="0" smtClean="0">
                <a:solidFill>
                  <a:srgbClr val="2B22FD"/>
                </a:solidFill>
                <a:latin typeface="+mn-lt"/>
              </a:rPr>
              <a:t>Benefactor </a:t>
            </a:r>
            <a:r>
              <a:rPr sz="2000" dirty="0">
                <a:solidFill>
                  <a:srgbClr val="2B22FD"/>
                </a:solidFill>
                <a:latin typeface="+mn-lt"/>
              </a:rPr>
              <a:t>- $1000+ gift or </a:t>
            </a:r>
            <a:r>
              <a:rPr sz="2000" dirty="0" smtClean="0">
                <a:solidFill>
                  <a:srgbClr val="2B22FD"/>
                </a:solidFill>
                <a:latin typeface="+mn-lt"/>
              </a:rPr>
              <a:t>bequest</a:t>
            </a:r>
            <a:endParaRPr lang="en-US" sz="2000" dirty="0" smtClean="0">
              <a:solidFill>
                <a:srgbClr val="2B22FD"/>
              </a:solidFill>
              <a:latin typeface="+mn-lt"/>
            </a:endParaRPr>
          </a:p>
          <a:p>
            <a:pPr marL="1394460" lvl="3" indent="-457200" defTabSz="452627">
              <a:spcBef>
                <a:spcPts val="0"/>
              </a:spcBef>
              <a:buSzTx/>
              <a:buNone/>
              <a:defRPr sz="1683" b="1">
                <a:solidFill>
                  <a:schemeClr val="accent1"/>
                </a:solidFill>
                <a:latin typeface="Georgia"/>
                <a:ea typeface="Georgia"/>
                <a:cs typeface="Georgia"/>
                <a:sym typeface="Georgia"/>
              </a:defRPr>
            </a:pPr>
            <a:r>
              <a:rPr lang="en-US" sz="2000" dirty="0">
                <a:solidFill>
                  <a:srgbClr val="2B22FD"/>
                </a:solidFill>
                <a:latin typeface="+mn-lt"/>
              </a:rPr>
              <a:t>	</a:t>
            </a:r>
            <a:r>
              <a:rPr lang="en-US" sz="2000" dirty="0" smtClean="0">
                <a:solidFill>
                  <a:srgbClr val="2B22FD"/>
                </a:solidFill>
                <a:latin typeface="+mn-lt"/>
              </a:rPr>
              <a:t>B.	</a:t>
            </a:r>
            <a:r>
              <a:rPr sz="2000" dirty="0" smtClean="0">
                <a:solidFill>
                  <a:srgbClr val="2B22FD"/>
                </a:solidFill>
                <a:latin typeface="+mn-lt"/>
              </a:rPr>
              <a:t>Major </a:t>
            </a:r>
            <a:r>
              <a:rPr sz="2000" dirty="0">
                <a:solidFill>
                  <a:srgbClr val="2B22FD"/>
                </a:solidFill>
                <a:latin typeface="+mn-lt"/>
              </a:rPr>
              <a:t>Donor - $10,000+ total </a:t>
            </a:r>
            <a:r>
              <a:rPr sz="2000" dirty="0" smtClean="0">
                <a:solidFill>
                  <a:srgbClr val="2B22FD"/>
                </a:solidFill>
                <a:latin typeface="+mn-lt"/>
              </a:rPr>
              <a:t>contribution</a:t>
            </a:r>
            <a:endParaRPr lang="en-US" sz="2000" dirty="0" smtClean="0">
              <a:solidFill>
                <a:srgbClr val="2B22FD"/>
              </a:solidFill>
              <a:latin typeface="+mn-lt"/>
            </a:endParaRPr>
          </a:p>
          <a:p>
            <a:pPr marL="1394460" lvl="3" indent="-457200" defTabSz="452627">
              <a:spcBef>
                <a:spcPts val="0"/>
              </a:spcBef>
              <a:buSzTx/>
              <a:buNone/>
              <a:defRPr sz="1683" b="1">
                <a:solidFill>
                  <a:schemeClr val="accent1"/>
                </a:solidFill>
                <a:latin typeface="Georgia"/>
                <a:ea typeface="Georgia"/>
                <a:cs typeface="Georgia"/>
                <a:sym typeface="Georgia"/>
              </a:defRPr>
            </a:pPr>
            <a:r>
              <a:rPr lang="en-US" sz="2000" dirty="0">
                <a:solidFill>
                  <a:srgbClr val="2B22FD"/>
                </a:solidFill>
                <a:latin typeface="+mn-lt"/>
              </a:rPr>
              <a:t>	</a:t>
            </a:r>
            <a:r>
              <a:rPr lang="en-US" sz="2000" dirty="0" smtClean="0">
                <a:solidFill>
                  <a:srgbClr val="2B22FD"/>
                </a:solidFill>
                <a:latin typeface="+mn-lt"/>
              </a:rPr>
              <a:t>C.	</a:t>
            </a:r>
            <a:r>
              <a:rPr sz="2000" dirty="0" smtClean="0">
                <a:solidFill>
                  <a:srgbClr val="2B22FD"/>
                </a:solidFill>
                <a:latin typeface="+mn-lt"/>
              </a:rPr>
              <a:t>Bequest </a:t>
            </a:r>
            <a:r>
              <a:rPr sz="2000" dirty="0">
                <a:solidFill>
                  <a:srgbClr val="2B22FD"/>
                </a:solidFill>
                <a:latin typeface="+mn-lt"/>
              </a:rPr>
              <a:t>Society - $10,000+ </a:t>
            </a:r>
            <a:r>
              <a:rPr sz="2000" dirty="0" smtClean="0">
                <a:solidFill>
                  <a:srgbClr val="2B22FD"/>
                </a:solidFill>
                <a:latin typeface="+mn-lt"/>
              </a:rPr>
              <a:t>bequest</a:t>
            </a:r>
            <a:endParaRPr lang="en-US" sz="2000" dirty="0">
              <a:solidFill>
                <a:srgbClr val="2B22FD"/>
              </a:solidFill>
              <a:latin typeface="+mn-lt"/>
            </a:endParaRPr>
          </a:p>
          <a:p>
            <a:pPr marL="1394460" lvl="3" indent="-457200" defTabSz="452627">
              <a:spcBef>
                <a:spcPts val="0"/>
              </a:spcBef>
              <a:buSzTx/>
              <a:buNone/>
              <a:defRPr sz="1683" b="1">
                <a:solidFill>
                  <a:schemeClr val="accent1"/>
                </a:solidFill>
                <a:latin typeface="Georgia"/>
                <a:ea typeface="Georgia"/>
                <a:cs typeface="Georgia"/>
                <a:sym typeface="Georgia"/>
              </a:defRPr>
            </a:pPr>
            <a:r>
              <a:rPr lang="en-US" sz="2000" dirty="0" smtClean="0">
                <a:solidFill>
                  <a:srgbClr val="2B22FD"/>
                </a:solidFill>
                <a:latin typeface="+mn-lt"/>
              </a:rPr>
              <a:t>	D.	</a:t>
            </a:r>
            <a:r>
              <a:rPr sz="2000" dirty="0" smtClean="0">
                <a:solidFill>
                  <a:srgbClr val="2B22FD"/>
                </a:solidFill>
                <a:latin typeface="+mn-lt"/>
              </a:rPr>
              <a:t>Arch </a:t>
            </a:r>
            <a:r>
              <a:rPr sz="2000" dirty="0">
                <a:solidFill>
                  <a:srgbClr val="2B22FD"/>
                </a:solidFill>
                <a:latin typeface="+mn-lt"/>
              </a:rPr>
              <a:t>C. Klumph Society $250,000+ total contribution</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500"/>
                                  </p:stCondLst>
                                  <p:iterate>
                                    <p:tmAbs val="0"/>
                                  </p:iterate>
                                  <p:childTnLst>
                                    <p:set>
                                      <p:cBhvr>
                                        <p:cTn id="6" fill="hold"/>
                                        <p:tgtEl>
                                          <p:spTgt spid="128"/>
                                        </p:tgtEl>
                                        <p:attrNameLst>
                                          <p:attrName>style.visibility</p:attrName>
                                        </p:attrNameLst>
                                      </p:cBhvr>
                                      <p:to>
                                        <p:strVal val="visible"/>
                                      </p:to>
                                    </p:set>
                                    <p:animEffect transition="in" filter="dissolve">
                                      <p:cBhvr>
                                        <p:cTn id="7" dur="10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title" idx="4294967295"/>
          </p:nvPr>
        </p:nvSpPr>
        <p:spPr>
          <a:xfrm>
            <a:off x="380999" y="457200"/>
            <a:ext cx="8763002" cy="533400"/>
          </a:xfrm>
          <a:prstGeom prst="rect">
            <a:avLst/>
          </a:prstGeom>
        </p:spPr>
        <p:txBody>
          <a:bodyPr lIns="0" tIns="0" rIns="0" bIns="0">
            <a:normAutofit/>
          </a:bodyPr>
          <a:lstStyle>
            <a:lvl1pPr algn="l">
              <a:defRPr sz="2400">
                <a:solidFill>
                  <a:srgbClr val="FFFFFF"/>
                </a:solidFill>
                <a:latin typeface="Arial Narrow"/>
                <a:ea typeface="Arial Narrow"/>
                <a:cs typeface="Arial Narrow"/>
                <a:sym typeface="Arial Narrow"/>
              </a:defRPr>
            </a:lvl1pPr>
          </a:lstStyle>
          <a:p>
            <a:r>
              <a:rPr dirty="0"/>
              <a:t>THE ROTARY </a:t>
            </a:r>
            <a:r>
              <a:rPr dirty="0" smtClean="0"/>
              <a:t>FOUNDATION</a:t>
            </a:r>
            <a:r>
              <a:rPr lang="en-US" dirty="0" smtClean="0"/>
              <a:t> PROGRAMS</a:t>
            </a:r>
            <a:endParaRPr dirty="0"/>
          </a:p>
        </p:txBody>
      </p:sp>
      <p:sp>
        <p:nvSpPr>
          <p:cNvPr id="122" name="Shape 122"/>
          <p:cNvSpPr>
            <a:spLocks noGrp="1"/>
          </p:cNvSpPr>
          <p:nvPr>
            <p:ph type="body" idx="4294967295"/>
          </p:nvPr>
        </p:nvSpPr>
        <p:spPr>
          <a:xfrm>
            <a:off x="415925" y="1219200"/>
            <a:ext cx="7966075" cy="4904979"/>
          </a:xfrm>
          <a:prstGeom prst="rect">
            <a:avLst/>
          </a:prstGeom>
        </p:spPr>
        <p:txBody>
          <a:bodyPr lIns="0" tIns="0" rIns="0" bIns="0">
            <a:normAutofit/>
          </a:bodyPr>
          <a:lstStyle/>
          <a:p>
            <a:pPr marL="1892300" lvl="4" indent="0" defTabSz="397763">
              <a:buNone/>
              <a:defRPr sz="1566">
                <a:solidFill>
                  <a:srgbClr val="FFFFFF"/>
                </a:solidFill>
                <a:latin typeface="Georgia"/>
                <a:ea typeface="Georgia"/>
                <a:cs typeface="Georgia"/>
                <a:sym typeface="Georgia"/>
              </a:defRPr>
            </a:pPr>
            <a:endParaRPr lang="en-US" sz="2800" dirty="0">
              <a:solidFill>
                <a:srgbClr val="2B22FD"/>
              </a:solidFill>
              <a:latin typeface="+mn-lt"/>
            </a:endParaRPr>
          </a:p>
          <a:p>
            <a:pPr marL="2406650" lvl="4" indent="-514350" defTabSz="397763">
              <a:buFont typeface="+mj-lt"/>
              <a:buAutoNum type="alphaUcPeriod"/>
              <a:defRPr sz="1566">
                <a:solidFill>
                  <a:srgbClr val="FFFFFF"/>
                </a:solidFill>
                <a:latin typeface="Georgia"/>
                <a:ea typeface="Georgia"/>
                <a:cs typeface="Georgia"/>
                <a:sym typeface="Georgia"/>
              </a:defRPr>
            </a:pPr>
            <a:endParaRPr lang="en-US" sz="2400" dirty="0" smtClean="0">
              <a:solidFill>
                <a:srgbClr val="2B22FD"/>
              </a:solidFill>
              <a:latin typeface="+mn-lt"/>
            </a:endParaRPr>
          </a:p>
          <a:p>
            <a:pPr marL="2406650" lvl="4" indent="-514350" defTabSz="397763">
              <a:buFont typeface="+mj-lt"/>
              <a:buAutoNum type="alphaUcPeriod"/>
              <a:defRPr sz="1566">
                <a:solidFill>
                  <a:srgbClr val="FFFFFF"/>
                </a:solidFill>
                <a:latin typeface="Georgia"/>
                <a:ea typeface="Georgia"/>
                <a:cs typeface="Georgia"/>
                <a:sym typeface="Georgia"/>
              </a:defRPr>
            </a:pPr>
            <a:r>
              <a:rPr lang="en-US" sz="2400" dirty="0">
                <a:solidFill>
                  <a:srgbClr val="2B22FD"/>
                </a:solidFill>
                <a:latin typeface="+mn-lt"/>
                <a:ea typeface="Georgia"/>
                <a:cs typeface="Georgia"/>
                <a:sym typeface="Georgia"/>
              </a:rPr>
              <a:t>Grants (District, Global</a:t>
            </a:r>
            <a:r>
              <a:rPr lang="en-US" sz="2400" dirty="0" smtClean="0">
                <a:solidFill>
                  <a:srgbClr val="2B22FD"/>
                </a:solidFill>
                <a:latin typeface="+mn-lt"/>
                <a:ea typeface="Georgia"/>
                <a:cs typeface="Georgia"/>
                <a:sym typeface="Georgia"/>
              </a:rPr>
              <a:t>)</a:t>
            </a:r>
          </a:p>
          <a:p>
            <a:pPr marL="2406650" lvl="4" indent="-514350" defTabSz="397763">
              <a:buFont typeface="+mj-lt"/>
              <a:buAutoNum type="alphaUcPeriod"/>
              <a:defRPr sz="1566">
                <a:solidFill>
                  <a:srgbClr val="FFFFFF"/>
                </a:solidFill>
                <a:latin typeface="Georgia"/>
                <a:ea typeface="Georgia"/>
                <a:cs typeface="Georgia"/>
                <a:sym typeface="Georgia"/>
              </a:defRPr>
            </a:pPr>
            <a:r>
              <a:rPr lang="en-US" sz="2400" dirty="0">
                <a:solidFill>
                  <a:srgbClr val="2B22FD"/>
                </a:solidFill>
                <a:latin typeface="+mn-lt"/>
                <a:ea typeface="Georgia"/>
                <a:cs typeface="Georgia"/>
                <a:sym typeface="Georgia"/>
              </a:rPr>
              <a:t>Rotary Peace </a:t>
            </a:r>
            <a:r>
              <a:rPr lang="en-US" sz="2400" dirty="0" smtClean="0">
                <a:solidFill>
                  <a:srgbClr val="2B22FD"/>
                </a:solidFill>
                <a:latin typeface="+mn-lt"/>
                <a:ea typeface="Georgia"/>
                <a:cs typeface="Georgia"/>
                <a:sym typeface="Georgia"/>
              </a:rPr>
              <a:t>Fellowships</a:t>
            </a:r>
            <a:endParaRPr lang="en-US" sz="2400" dirty="0">
              <a:solidFill>
                <a:srgbClr val="2B22FD"/>
              </a:solidFill>
              <a:latin typeface="+mn-lt"/>
            </a:endParaRPr>
          </a:p>
          <a:p>
            <a:pPr marL="2406650" lvl="4" indent="-514350" defTabSz="397763">
              <a:buFont typeface="+mj-lt"/>
              <a:buAutoNum type="alphaUcPeriod"/>
              <a:defRPr sz="1566">
                <a:solidFill>
                  <a:srgbClr val="FFFFFF"/>
                </a:solidFill>
                <a:latin typeface="Georgia"/>
                <a:ea typeface="Georgia"/>
                <a:cs typeface="Georgia"/>
                <a:sym typeface="Georgia"/>
              </a:defRPr>
            </a:pPr>
            <a:r>
              <a:rPr sz="2400" dirty="0" smtClean="0">
                <a:solidFill>
                  <a:srgbClr val="2B22FD"/>
                </a:solidFill>
                <a:latin typeface="+mn-lt"/>
              </a:rPr>
              <a:t>PolioPlus</a:t>
            </a:r>
            <a:endParaRPr lang="en-US" sz="2400" dirty="0" smtClean="0">
              <a:solidFill>
                <a:srgbClr val="2B22FD"/>
              </a:solidFill>
              <a:latin typeface="+mn-lt"/>
            </a:endParaRPr>
          </a:p>
          <a:p>
            <a:pPr marL="2406650" lvl="4" indent="-514350" defTabSz="397763">
              <a:buFont typeface="+mj-lt"/>
              <a:buAutoNum type="alphaUcPeriod"/>
              <a:defRPr sz="1566">
                <a:solidFill>
                  <a:srgbClr val="FFFFFF"/>
                </a:solidFill>
                <a:latin typeface="Georgia"/>
                <a:ea typeface="Georgia"/>
                <a:cs typeface="Georgia"/>
                <a:sym typeface="Georgia"/>
              </a:defRPr>
            </a:pPr>
            <a:r>
              <a:rPr sz="2400" dirty="0" smtClean="0">
                <a:solidFill>
                  <a:srgbClr val="2B22FD"/>
                </a:solidFill>
                <a:latin typeface="+mn-lt"/>
              </a:rPr>
              <a:t>Rotary </a:t>
            </a:r>
            <a:r>
              <a:rPr sz="2400" dirty="0">
                <a:solidFill>
                  <a:srgbClr val="2B22FD"/>
                </a:solidFill>
                <a:latin typeface="+mn-lt"/>
              </a:rPr>
              <a:t>Alumni</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500"/>
                                  </p:stCondLst>
                                  <p:iterate>
                                    <p:tmAbs val="0"/>
                                  </p:iterate>
                                  <p:childTnLst>
                                    <p:set>
                                      <p:cBhvr>
                                        <p:cTn id="6" fill="hold"/>
                                        <p:tgtEl>
                                          <p:spTgt spid="122"/>
                                        </p:tgtEl>
                                        <p:attrNameLst>
                                          <p:attrName>style.visibility</p:attrName>
                                        </p:attrNameLst>
                                      </p:cBhvr>
                                      <p:to>
                                        <p:strVal val="visible"/>
                                      </p:to>
                                    </p:set>
                                    <p:animEffect transition="in" filter="dissolve">
                                      <p:cBhvr>
                                        <p:cTn id="7"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1"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idx="4294967295"/>
          </p:nvPr>
        </p:nvSpPr>
        <p:spPr>
          <a:xfrm>
            <a:off x="370839" y="457200"/>
            <a:ext cx="8763002" cy="533400"/>
          </a:xfrm>
          <a:prstGeom prst="rect">
            <a:avLst/>
          </a:prstGeom>
        </p:spPr>
        <p:txBody>
          <a:bodyPr lIns="0" tIns="0" rIns="0" bIns="0">
            <a:normAutofit/>
          </a:bodyPr>
          <a:lstStyle/>
          <a:p>
            <a:pPr lvl="1" algn="l">
              <a:defRPr sz="2400">
                <a:solidFill>
                  <a:srgbClr val="FFFFFF"/>
                </a:solidFill>
                <a:latin typeface="Arial Narrow"/>
                <a:ea typeface="Arial Narrow"/>
                <a:cs typeface="Arial Narrow"/>
                <a:sym typeface="Arial Narrow"/>
              </a:defRPr>
            </a:pPr>
            <a:r>
              <a:rPr dirty="0"/>
              <a:t>POLIO </a:t>
            </a:r>
            <a:r>
              <a:rPr dirty="0" smtClean="0"/>
              <a:t>PLUS</a:t>
            </a:r>
            <a:r>
              <a:rPr lang="en-US" dirty="0" smtClean="0"/>
              <a:t> HISTORY</a:t>
            </a:r>
            <a:endParaRPr dirty="0"/>
          </a:p>
        </p:txBody>
      </p:sp>
      <p:sp>
        <p:nvSpPr>
          <p:cNvPr id="131" name="Shape 131"/>
          <p:cNvSpPr>
            <a:spLocks noGrp="1"/>
          </p:cNvSpPr>
          <p:nvPr>
            <p:ph type="body" idx="4294967295"/>
          </p:nvPr>
        </p:nvSpPr>
        <p:spPr>
          <a:xfrm>
            <a:off x="3427097" y="1295401"/>
            <a:ext cx="4954903" cy="4222748"/>
          </a:xfrm>
          <a:prstGeom prst="rect">
            <a:avLst/>
          </a:prstGeom>
        </p:spPr>
        <p:txBody>
          <a:bodyPr lIns="0" tIns="0" rIns="0" bIns="0">
            <a:normAutofit/>
          </a:bodyPr>
          <a:lstStyle/>
          <a:p>
            <a:pPr marL="0" lvl="1" indent="0">
              <a:spcBef>
                <a:spcPts val="0"/>
              </a:spcBef>
              <a:buSzTx/>
              <a:buNone/>
              <a:defRPr sz="1800">
                <a:solidFill>
                  <a:srgbClr val="FFFFFF"/>
                </a:solidFill>
                <a:latin typeface="Georgia"/>
                <a:ea typeface="Georgia"/>
                <a:cs typeface="Georgia"/>
                <a:sym typeface="Georgia"/>
              </a:defRPr>
            </a:pPr>
            <a:r>
              <a:rPr lang="en-US" sz="2000" dirty="0" smtClean="0">
                <a:solidFill>
                  <a:srgbClr val="2B22FD"/>
                </a:solidFill>
                <a:latin typeface="+mn-lt"/>
                <a:ea typeface="Georgia"/>
                <a:cs typeface="Georgia"/>
                <a:sym typeface="Georgia"/>
              </a:rPr>
              <a:t>Rotary launched its Polio Plus program</a:t>
            </a:r>
          </a:p>
          <a:p>
            <a:pPr marL="0" lvl="1" indent="0">
              <a:spcBef>
                <a:spcPts val="0"/>
              </a:spcBef>
              <a:buSzTx/>
              <a:buNone/>
              <a:defRPr sz="1800">
                <a:solidFill>
                  <a:srgbClr val="FFFFFF"/>
                </a:solidFill>
                <a:latin typeface="Georgia"/>
                <a:ea typeface="Georgia"/>
                <a:cs typeface="Georgia"/>
                <a:sym typeface="Georgia"/>
              </a:defRPr>
            </a:pPr>
            <a:endParaRPr lang="en-US" sz="2000" dirty="0">
              <a:solidFill>
                <a:srgbClr val="2B22FD"/>
              </a:solidFill>
              <a:latin typeface="+mn-lt"/>
              <a:ea typeface="Georgia"/>
              <a:cs typeface="Georgia"/>
              <a:sym typeface="Georgia"/>
            </a:endParaRPr>
          </a:p>
          <a:p>
            <a:pPr marL="0" lvl="1" indent="0">
              <a:spcBef>
                <a:spcPts val="0"/>
              </a:spcBef>
              <a:buSzTx/>
              <a:buNone/>
              <a:defRPr sz="1800">
                <a:solidFill>
                  <a:srgbClr val="FFFFFF"/>
                </a:solidFill>
                <a:latin typeface="Georgia"/>
                <a:ea typeface="Georgia"/>
                <a:cs typeface="Georgia"/>
                <a:sym typeface="Georgia"/>
              </a:defRPr>
            </a:pPr>
            <a:endParaRPr lang="en-US" sz="2000" dirty="0" smtClean="0">
              <a:solidFill>
                <a:srgbClr val="2B22FD"/>
              </a:solidFill>
              <a:latin typeface="+mn-lt"/>
              <a:ea typeface="Georgia"/>
              <a:cs typeface="Georgia"/>
              <a:sym typeface="Georgia"/>
            </a:endParaRPr>
          </a:p>
          <a:p>
            <a:pPr marL="0" lvl="1" indent="0">
              <a:spcBef>
                <a:spcPts val="0"/>
              </a:spcBef>
              <a:buSzTx/>
              <a:buNone/>
              <a:defRPr sz="1800">
                <a:solidFill>
                  <a:srgbClr val="FFFFFF"/>
                </a:solidFill>
                <a:latin typeface="Georgia"/>
                <a:ea typeface="Georgia"/>
                <a:cs typeface="Georgia"/>
                <a:sym typeface="Georgia"/>
              </a:defRPr>
            </a:pPr>
            <a:r>
              <a:rPr lang="en-US" sz="2000" dirty="0" smtClean="0">
                <a:solidFill>
                  <a:srgbClr val="2B22FD"/>
                </a:solidFill>
                <a:latin typeface="+mn-lt"/>
                <a:ea typeface="Georgia"/>
                <a:cs typeface="Georgia"/>
                <a:sym typeface="Georgia"/>
              </a:rPr>
              <a:t>Global Polio Eradication </a:t>
            </a:r>
            <a:r>
              <a:rPr lang="en-US" sz="2000" dirty="0">
                <a:solidFill>
                  <a:srgbClr val="2B22FD"/>
                </a:solidFill>
                <a:latin typeface="+mn-lt"/>
                <a:ea typeface="Georgia"/>
                <a:cs typeface="Georgia"/>
                <a:sym typeface="Georgia"/>
              </a:rPr>
              <a:t>Initiative with its partners the World Health Organization, UNICEF and the U.S. Centers for Disease Control and </a:t>
            </a:r>
            <a:r>
              <a:rPr lang="en-US" sz="2000" dirty="0" smtClean="0">
                <a:solidFill>
                  <a:srgbClr val="2B22FD"/>
                </a:solidFill>
                <a:latin typeface="+mn-lt"/>
                <a:ea typeface="Georgia"/>
                <a:cs typeface="Georgia"/>
                <a:sym typeface="Georgia"/>
              </a:rPr>
              <a:t>Prevention.</a:t>
            </a:r>
          </a:p>
          <a:p>
            <a:pPr marL="0" lvl="1" indent="0">
              <a:spcBef>
                <a:spcPts val="0"/>
              </a:spcBef>
              <a:buSzTx/>
              <a:buNone/>
              <a:defRPr sz="1800">
                <a:solidFill>
                  <a:srgbClr val="FFFFFF"/>
                </a:solidFill>
                <a:latin typeface="Georgia"/>
                <a:ea typeface="Georgia"/>
                <a:cs typeface="Georgia"/>
                <a:sym typeface="Georgia"/>
              </a:defRPr>
            </a:pPr>
            <a:endParaRPr lang="en-US" sz="2000" dirty="0">
              <a:solidFill>
                <a:srgbClr val="2B22FD"/>
              </a:solidFill>
              <a:latin typeface="+mn-lt"/>
              <a:ea typeface="Georgia"/>
              <a:cs typeface="Georgia"/>
              <a:sym typeface="Georgia"/>
            </a:endParaRPr>
          </a:p>
          <a:p>
            <a:pPr marL="0" lvl="1" indent="0">
              <a:spcBef>
                <a:spcPts val="0"/>
              </a:spcBef>
              <a:buSzTx/>
              <a:buNone/>
              <a:defRPr sz="1800">
                <a:solidFill>
                  <a:srgbClr val="FFFFFF"/>
                </a:solidFill>
                <a:latin typeface="Georgia"/>
                <a:ea typeface="Georgia"/>
                <a:cs typeface="Georgia"/>
                <a:sym typeface="Georgia"/>
              </a:defRPr>
            </a:pPr>
            <a:r>
              <a:rPr sz="2000" dirty="0" smtClean="0">
                <a:solidFill>
                  <a:srgbClr val="2B22FD"/>
                </a:solidFill>
                <a:latin typeface="+mn-lt"/>
              </a:rPr>
              <a:t>Polio </a:t>
            </a:r>
            <a:r>
              <a:rPr sz="2000" dirty="0">
                <a:solidFill>
                  <a:srgbClr val="2B22FD"/>
                </a:solidFill>
                <a:latin typeface="+mn-lt"/>
              </a:rPr>
              <a:t>eradication remains Rotary’s top priority. To date, Rotary has contributed more than </a:t>
            </a:r>
            <a:r>
              <a:rPr sz="2000" b="1" dirty="0">
                <a:solidFill>
                  <a:srgbClr val="2B22FD"/>
                </a:solidFill>
                <a:latin typeface="+mn-lt"/>
              </a:rPr>
              <a:t>US$1.2 billion</a:t>
            </a:r>
            <a:r>
              <a:rPr sz="2000" dirty="0">
                <a:solidFill>
                  <a:srgbClr val="2B22FD"/>
                </a:solidFill>
                <a:latin typeface="+mn-lt"/>
              </a:rPr>
              <a:t> and countless volunteer hours to help immunize more than two billion children against polio in 122 </a:t>
            </a:r>
            <a:r>
              <a:rPr sz="2000" dirty="0" smtClean="0">
                <a:solidFill>
                  <a:srgbClr val="2B22FD"/>
                </a:solidFill>
                <a:latin typeface="+mn-lt"/>
              </a:rPr>
              <a:t>countries</a:t>
            </a:r>
            <a:r>
              <a:rPr lang="en-US" sz="2000" dirty="0">
                <a:solidFill>
                  <a:srgbClr val="2B22FD"/>
                </a:solidFill>
                <a:latin typeface="+mn-lt"/>
              </a:rPr>
              <a:t> </a:t>
            </a:r>
            <a:r>
              <a:rPr lang="en-US" sz="2000" dirty="0" smtClean="0">
                <a:solidFill>
                  <a:srgbClr val="2B22FD"/>
                </a:solidFill>
                <a:latin typeface="+mn-lt"/>
              </a:rPr>
              <a:t>resulting in a 99% eradication.</a:t>
            </a:r>
          </a:p>
          <a:p>
            <a:pPr marL="0" indent="-457200" algn="ctr">
              <a:spcBef>
                <a:spcPts val="0"/>
              </a:spcBef>
              <a:buSzTx/>
              <a:buFontTx/>
              <a:buNone/>
              <a:defRPr sz="1800">
                <a:solidFill>
                  <a:srgbClr val="FFFFFF"/>
                </a:solidFill>
                <a:latin typeface="Georgia"/>
                <a:ea typeface="Georgia"/>
                <a:cs typeface="Georgia"/>
                <a:sym typeface="Georgia"/>
              </a:defRPr>
            </a:pPr>
            <a:endParaRPr lang="en-US" sz="2600" dirty="0" smtClean="0">
              <a:solidFill>
                <a:srgbClr val="2B22FD"/>
              </a:solidFill>
              <a:latin typeface="+mn-lt"/>
            </a:endParaRPr>
          </a:p>
          <a:p>
            <a:pPr marL="0" indent="-457200" algn="ctr">
              <a:spcBef>
                <a:spcPts val="0"/>
              </a:spcBef>
              <a:buSzTx/>
              <a:buFontTx/>
              <a:buNone/>
              <a:defRPr sz="1800">
                <a:solidFill>
                  <a:srgbClr val="FFFFFF"/>
                </a:solidFill>
                <a:latin typeface="Georgia"/>
                <a:ea typeface="Georgia"/>
                <a:cs typeface="Georgia"/>
                <a:sym typeface="Georgia"/>
              </a:defRPr>
            </a:pPr>
            <a:endParaRPr lang="en-US" sz="2600" dirty="0" smtClean="0">
              <a:solidFill>
                <a:srgbClr val="2B22FD"/>
              </a:solidFill>
              <a:latin typeface="+mn-lt"/>
            </a:endParaRPr>
          </a:p>
          <a:p>
            <a:pPr marL="0" indent="-457200">
              <a:spcBef>
                <a:spcPts val="0"/>
              </a:spcBef>
              <a:buSzTx/>
              <a:buFontTx/>
              <a:buNone/>
              <a:defRPr sz="1800">
                <a:solidFill>
                  <a:srgbClr val="FFFFFF"/>
                </a:solidFill>
                <a:latin typeface="Georgia"/>
                <a:ea typeface="Georgia"/>
                <a:cs typeface="Georgia"/>
                <a:sym typeface="Georgia"/>
              </a:defRPr>
            </a:pPr>
            <a:endParaRPr sz="2600" dirty="0">
              <a:solidFill>
                <a:srgbClr val="2B22FD"/>
              </a:solidFill>
              <a:latin typeface="+mn-lt"/>
            </a:endParaRPr>
          </a:p>
        </p:txBody>
      </p:sp>
      <p:sp>
        <p:nvSpPr>
          <p:cNvPr id="2" name="TextBox 1"/>
          <p:cNvSpPr txBox="1"/>
          <p:nvPr/>
        </p:nvSpPr>
        <p:spPr>
          <a:xfrm>
            <a:off x="370838" y="1273080"/>
            <a:ext cx="2396175" cy="30469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1" i="0" u="none" strike="noStrike" cap="none" spc="0" normalizeH="0" baseline="0" dirty="0" smtClean="0">
                <a:ln>
                  <a:noFill/>
                </a:ln>
                <a:solidFill>
                  <a:srgbClr val="2B22FD"/>
                </a:solidFill>
                <a:effectLst/>
                <a:uFillTx/>
                <a:latin typeface="+mn-lt"/>
                <a:sym typeface="Calibri"/>
              </a:rPr>
              <a:t>1985</a:t>
            </a:r>
          </a:p>
          <a:p>
            <a:pPr marL="0" marR="0" indent="0" algn="l" defTabSz="914400" rtl="0" fontAlgn="auto" latinLnBrk="0" hangingPunct="0">
              <a:lnSpc>
                <a:spcPct val="100000"/>
              </a:lnSpc>
              <a:spcBef>
                <a:spcPts val="0"/>
              </a:spcBef>
              <a:spcAft>
                <a:spcPts val="0"/>
              </a:spcAft>
              <a:buClrTx/>
              <a:buSzTx/>
              <a:buFontTx/>
              <a:buNone/>
              <a:tabLst/>
            </a:pPr>
            <a:endParaRPr lang="en-US" b="1" dirty="0">
              <a:solidFill>
                <a:srgbClr val="2B22FD"/>
              </a:solidFill>
              <a:latin typeface="+mn-lt"/>
            </a:endParaRPr>
          </a:p>
          <a:p>
            <a:pPr marL="0" marR="0" indent="0" algn="l" defTabSz="914400" rtl="0" fontAlgn="auto" latinLnBrk="0" hangingPunct="0">
              <a:lnSpc>
                <a:spcPct val="100000"/>
              </a:lnSpc>
              <a:spcBef>
                <a:spcPts val="0"/>
              </a:spcBef>
              <a:spcAft>
                <a:spcPts val="0"/>
              </a:spcAft>
              <a:buClrTx/>
              <a:buSzTx/>
              <a:buFontTx/>
              <a:buNone/>
              <a:tabLst/>
            </a:pPr>
            <a:endParaRPr kumimoji="0" lang="en-US" b="1" i="0" u="none" strike="noStrike" cap="none" spc="0" normalizeH="0" baseline="0" dirty="0" smtClean="0">
              <a:ln>
                <a:noFill/>
              </a:ln>
              <a:solidFill>
                <a:srgbClr val="2B22FD"/>
              </a:solidFill>
              <a:effectLst/>
              <a:uFillTx/>
              <a:latin typeface="+mn-lt"/>
              <a:sym typeface="Calibri"/>
            </a:endParaRPr>
          </a:p>
          <a:p>
            <a:pPr marL="0" marR="0" indent="0" algn="l" defTabSz="914400" rtl="0" fontAlgn="auto" latinLnBrk="0" hangingPunct="0">
              <a:lnSpc>
                <a:spcPct val="100000"/>
              </a:lnSpc>
              <a:spcBef>
                <a:spcPts val="0"/>
              </a:spcBef>
              <a:spcAft>
                <a:spcPts val="0"/>
              </a:spcAft>
              <a:buClrTx/>
              <a:buSzTx/>
              <a:buFontTx/>
              <a:buNone/>
              <a:tabLst/>
            </a:pPr>
            <a:r>
              <a:rPr kumimoji="0" lang="en-US" b="1" i="0" u="none" strike="noStrike" cap="none" spc="0" normalizeH="0" baseline="0" dirty="0" smtClean="0">
                <a:ln>
                  <a:noFill/>
                </a:ln>
                <a:solidFill>
                  <a:srgbClr val="2B22FD"/>
                </a:solidFill>
                <a:effectLst/>
                <a:uFillTx/>
                <a:latin typeface="+mn-lt"/>
                <a:sym typeface="Calibri"/>
              </a:rPr>
              <a:t>1988</a:t>
            </a:r>
          </a:p>
          <a:p>
            <a:pPr marL="0" marR="0" indent="0" algn="l" defTabSz="914400" rtl="0" fontAlgn="auto" latinLnBrk="0" hangingPunct="0">
              <a:lnSpc>
                <a:spcPct val="100000"/>
              </a:lnSpc>
              <a:spcBef>
                <a:spcPts val="0"/>
              </a:spcBef>
              <a:spcAft>
                <a:spcPts val="0"/>
              </a:spcAft>
              <a:buClrTx/>
              <a:buSzTx/>
              <a:buFontTx/>
              <a:buNone/>
              <a:tabLst/>
            </a:pPr>
            <a:endParaRPr lang="en-US" dirty="0">
              <a:solidFill>
                <a:srgbClr val="2B22FD"/>
              </a:solidFill>
            </a:endParaRPr>
          </a:p>
          <a:p>
            <a:pPr marL="0" marR="0" indent="0" algn="l" defTabSz="914400" rtl="0" fontAlgn="auto" latinLnBrk="0" hangingPunct="0">
              <a:lnSpc>
                <a:spcPct val="100000"/>
              </a:lnSpc>
              <a:spcBef>
                <a:spcPts val="0"/>
              </a:spcBef>
              <a:spcAft>
                <a:spcPts val="0"/>
              </a:spcAft>
              <a:buClrTx/>
              <a:buSzTx/>
              <a:buFontTx/>
              <a:buNone/>
              <a:tabLst/>
            </a:pPr>
            <a:endParaRPr kumimoji="0" lang="en-US" b="0" i="0" u="none" strike="noStrike" cap="none" spc="0" normalizeH="0" baseline="0" dirty="0" smtClean="0">
              <a:ln>
                <a:noFill/>
              </a:ln>
              <a:solidFill>
                <a:srgbClr val="2B22FD"/>
              </a:solidFill>
              <a:effectLst/>
              <a:uFillTx/>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b="0" i="0" u="none" strike="noStrike" cap="none" spc="0" normalizeH="0" baseline="0" dirty="0" smtClean="0">
              <a:ln>
                <a:noFill/>
              </a:ln>
              <a:solidFill>
                <a:srgbClr val="958D85"/>
              </a:solidFill>
              <a:effectLst/>
              <a:uFillTx/>
              <a:sym typeface="Calibri"/>
            </a:endParaRPr>
          </a:p>
          <a:p>
            <a:pPr marL="0" marR="0" indent="0" algn="l" defTabSz="914400" rtl="0" fontAlgn="auto" latinLnBrk="0" hangingPunct="0">
              <a:lnSpc>
                <a:spcPct val="100000"/>
              </a:lnSpc>
              <a:spcBef>
                <a:spcPts val="0"/>
              </a:spcBef>
              <a:spcAft>
                <a:spcPts val="0"/>
              </a:spcAft>
              <a:buClrTx/>
              <a:buSzTx/>
              <a:buFontTx/>
              <a:buNone/>
              <a:tabLst/>
            </a:pPr>
            <a:r>
              <a:rPr lang="en-US" b="1" dirty="0" smtClean="0">
                <a:solidFill>
                  <a:srgbClr val="2B22FD"/>
                </a:solidFill>
                <a:latin typeface="+mn-lt"/>
              </a:rPr>
              <a:t>Today</a:t>
            </a:r>
            <a:endParaRPr kumimoji="0" lang="en-US" b="1" i="0" u="none" strike="noStrike" cap="none" spc="0" normalizeH="0" baseline="0" dirty="0">
              <a:ln>
                <a:noFill/>
              </a:ln>
              <a:solidFill>
                <a:srgbClr val="2B22FD"/>
              </a:solidFill>
              <a:effectLst/>
              <a:uFillTx/>
              <a:latin typeface="+mn-lt"/>
              <a:sym typeface="Calibri"/>
            </a:endParaRPr>
          </a:p>
        </p:txBody>
      </p:sp>
      <p:sp>
        <p:nvSpPr>
          <p:cNvPr id="3" name="TextBox 2"/>
          <p:cNvSpPr txBox="1"/>
          <p:nvPr/>
        </p:nvSpPr>
        <p:spPr>
          <a:xfrm>
            <a:off x="756015" y="5392062"/>
            <a:ext cx="7393825"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rgbClr val="2B22FD"/>
                </a:solidFill>
                <a:effectLst/>
                <a:uFillTx/>
                <a:latin typeface="+mn-lt"/>
                <a:ea typeface="Calibri"/>
                <a:cs typeface="Calibri"/>
                <a:sym typeface="Calibri"/>
              </a:rPr>
              <a:t>We are THIS close!!!</a:t>
            </a:r>
            <a:endParaRPr kumimoji="0" lang="en-US" sz="3200" b="0" i="0" u="none" strike="noStrike" cap="none" spc="0" normalizeH="0" baseline="0" dirty="0">
              <a:ln>
                <a:noFill/>
              </a:ln>
              <a:solidFill>
                <a:srgbClr val="2B22FD"/>
              </a:solidFill>
              <a:effectLst/>
              <a:uFillTx/>
              <a:latin typeface="+mn-lt"/>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500"/>
                                  </p:stCondLst>
                                  <p:iterate>
                                    <p:tmAbs val="0"/>
                                  </p:iterate>
                                  <p:childTnLst>
                                    <p:set>
                                      <p:cBhvr>
                                        <p:cTn id="6" fill="hold"/>
                                        <p:tgtEl>
                                          <p:spTgt spid="131"/>
                                        </p:tgtEl>
                                        <p:attrNameLst>
                                          <p:attrName>style.visibility</p:attrName>
                                        </p:attrNameLst>
                                      </p:cBhvr>
                                      <p:to>
                                        <p:strVal val="visible"/>
                                      </p:to>
                                    </p:set>
                                    <p:animEffect transition="in" filter="dissolve">
                                      <p:cBhvr>
                                        <p:cTn id="7"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RotaryMBS_RGB.png"/>
          <p:cNvPicPr>
            <a:picLocks noChangeAspect="1"/>
          </p:cNvPicPr>
          <p:nvPr/>
        </p:nvPicPr>
        <p:blipFill>
          <a:blip r:embed="rId3">
            <a:extLst/>
          </a:blip>
          <a:stretch>
            <a:fillRect/>
          </a:stretch>
        </p:blipFill>
        <p:spPr>
          <a:xfrm>
            <a:off x="810092" y="2015634"/>
            <a:ext cx="7523816" cy="2826732"/>
          </a:xfrm>
          <a:prstGeom prst="rect">
            <a:avLst/>
          </a:prstGeom>
          <a:ln w="12700">
            <a:miter lim="400000"/>
          </a:ln>
          <a:effectLst>
            <a:outerShdw blurRad="254000" dist="127000" dir="3572200"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idx="4294967295"/>
          </p:nvPr>
        </p:nvSpPr>
        <p:spPr>
          <a:xfrm>
            <a:off x="370839" y="457200"/>
            <a:ext cx="8763002" cy="533400"/>
          </a:xfrm>
          <a:prstGeom prst="rect">
            <a:avLst/>
          </a:prstGeom>
        </p:spPr>
        <p:txBody>
          <a:bodyPr lIns="0" tIns="0" rIns="0" bIns="0">
            <a:normAutofit/>
          </a:bodyPr>
          <a:lstStyle/>
          <a:p>
            <a:pPr lvl="1" algn="l">
              <a:defRPr sz="2400">
                <a:solidFill>
                  <a:srgbClr val="FFFFFF"/>
                </a:solidFill>
                <a:latin typeface="Arial Narrow"/>
                <a:ea typeface="Arial Narrow"/>
                <a:cs typeface="Arial Narrow"/>
                <a:sym typeface="Arial Narrow"/>
              </a:defRPr>
            </a:pPr>
            <a:r>
              <a:rPr dirty="0"/>
              <a:t>POLIO </a:t>
            </a:r>
            <a:r>
              <a:rPr dirty="0" smtClean="0"/>
              <a:t>PLUS</a:t>
            </a:r>
            <a:r>
              <a:rPr lang="en-US" dirty="0" smtClean="0"/>
              <a:t> UPDATE</a:t>
            </a:r>
            <a:endParaRPr dirty="0"/>
          </a:p>
        </p:txBody>
      </p:sp>
      <p:sp>
        <p:nvSpPr>
          <p:cNvPr id="134" name="Shape 134"/>
          <p:cNvSpPr>
            <a:spLocks noGrp="1"/>
          </p:cNvSpPr>
          <p:nvPr>
            <p:ph type="body" sz="quarter" idx="4294967295"/>
          </p:nvPr>
        </p:nvSpPr>
        <p:spPr>
          <a:xfrm>
            <a:off x="415925" y="1295400"/>
            <a:ext cx="3996294" cy="2572028"/>
          </a:xfrm>
          <a:prstGeom prst="rect">
            <a:avLst/>
          </a:prstGeom>
        </p:spPr>
        <p:txBody>
          <a:bodyPr lIns="0" tIns="0" rIns="0" bIns="0">
            <a:normAutofit/>
          </a:bodyPr>
          <a:lstStyle/>
          <a:p>
            <a:pPr marL="0" indent="0">
              <a:lnSpc>
                <a:spcPct val="150000"/>
              </a:lnSpc>
              <a:spcBef>
                <a:spcPts val="300"/>
              </a:spcBef>
              <a:buSzTx/>
              <a:buNone/>
              <a:defRPr sz="2000" b="1">
                <a:solidFill>
                  <a:schemeClr val="accent1"/>
                </a:solidFill>
                <a:latin typeface="Georgia"/>
                <a:ea typeface="Georgia"/>
                <a:cs typeface="Georgia"/>
                <a:sym typeface="Georgia"/>
              </a:defRPr>
            </a:pPr>
            <a:r>
              <a:rPr sz="2800" dirty="0">
                <a:solidFill>
                  <a:srgbClr val="2B22FD"/>
                </a:solidFill>
                <a:latin typeface="+mn-lt"/>
              </a:rPr>
              <a:t>Polio </a:t>
            </a:r>
            <a:r>
              <a:rPr sz="2800" dirty="0" smtClean="0">
                <a:solidFill>
                  <a:srgbClr val="2B22FD"/>
                </a:solidFill>
                <a:latin typeface="+mn-lt"/>
              </a:rPr>
              <a:t>Eradication</a:t>
            </a:r>
            <a:r>
              <a:rPr lang="en-US" sz="2800" dirty="0" smtClean="0">
                <a:solidFill>
                  <a:srgbClr val="2B22FD"/>
                </a:solidFill>
                <a:latin typeface="+mn-lt"/>
              </a:rPr>
              <a:t> Status</a:t>
            </a:r>
            <a:endParaRPr sz="2800" u="sng" dirty="0">
              <a:solidFill>
                <a:srgbClr val="2B22FD"/>
              </a:solidFill>
              <a:latin typeface="+mn-lt"/>
            </a:endParaRPr>
          </a:p>
          <a:p>
            <a:pPr marL="0" indent="0">
              <a:lnSpc>
                <a:spcPct val="120000"/>
              </a:lnSpc>
              <a:spcBef>
                <a:spcPts val="900"/>
              </a:spcBef>
              <a:buSzTx/>
              <a:buFontTx/>
              <a:buNone/>
              <a:defRPr sz="1800">
                <a:solidFill>
                  <a:srgbClr val="FFFFFF"/>
                </a:solidFill>
                <a:latin typeface="Georgia"/>
                <a:ea typeface="Georgia"/>
                <a:cs typeface="Georgia"/>
                <a:sym typeface="Georgia"/>
              </a:defRPr>
            </a:pPr>
            <a:r>
              <a:rPr sz="2000" dirty="0">
                <a:solidFill>
                  <a:srgbClr val="2B22FD"/>
                </a:solidFill>
                <a:latin typeface="+mn-lt"/>
              </a:rPr>
              <a:t>Currently, Rotary is working to raise </a:t>
            </a:r>
            <a:r>
              <a:rPr sz="2000" b="1" dirty="0">
                <a:solidFill>
                  <a:srgbClr val="2B22FD"/>
                </a:solidFill>
                <a:latin typeface="+mn-lt"/>
              </a:rPr>
              <a:t>$35 million</a:t>
            </a:r>
            <a:r>
              <a:rPr sz="2000" dirty="0">
                <a:solidFill>
                  <a:srgbClr val="2B22FD"/>
                </a:solidFill>
                <a:latin typeface="+mn-lt"/>
              </a:rPr>
              <a:t> per year through </a:t>
            </a:r>
            <a:r>
              <a:rPr sz="2000" b="1" dirty="0">
                <a:solidFill>
                  <a:srgbClr val="2B22FD"/>
                </a:solidFill>
                <a:latin typeface="+mn-lt"/>
              </a:rPr>
              <a:t>2018</a:t>
            </a:r>
            <a:r>
              <a:rPr sz="2000" dirty="0">
                <a:solidFill>
                  <a:srgbClr val="2B22FD"/>
                </a:solidFill>
                <a:latin typeface="+mn-lt"/>
              </a:rPr>
              <a:t> for polio eradication, which will be matched 2 to 1 by the </a:t>
            </a:r>
            <a:r>
              <a:rPr sz="2000" b="1" dirty="0">
                <a:solidFill>
                  <a:srgbClr val="2B22FD"/>
                </a:solidFill>
                <a:latin typeface="+mn-lt"/>
              </a:rPr>
              <a:t>Bill &amp; Melinda Gates Foundation.</a:t>
            </a:r>
          </a:p>
        </p:txBody>
      </p:sp>
      <p:pic>
        <p:nvPicPr>
          <p:cNvPr id="135" name="4928_PNG_for_Word_documents_presentations_and_web_use_AdditionalFile.png"/>
          <p:cNvPicPr>
            <a:picLocks noChangeAspect="1"/>
          </p:cNvPicPr>
          <p:nvPr/>
        </p:nvPicPr>
        <p:blipFill>
          <a:blip r:embed="rId2">
            <a:extLst/>
          </a:blip>
          <a:stretch>
            <a:fillRect/>
          </a:stretch>
        </p:blipFill>
        <p:spPr>
          <a:xfrm>
            <a:off x="4963468" y="1404305"/>
            <a:ext cx="3184077" cy="4049390"/>
          </a:xfrm>
          <a:prstGeom prst="rect">
            <a:avLst/>
          </a:prstGeom>
          <a:ln w="12700">
            <a:miter lim="400000"/>
          </a:ln>
          <a:effectLst>
            <a:reflection stA="50000" endPos="40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500"/>
                                  </p:stCondLst>
                                  <p:iterate>
                                    <p:tmAbs val="0"/>
                                  </p:iterate>
                                  <p:childTnLst>
                                    <p:set>
                                      <p:cBhvr>
                                        <p:cTn id="6" fill="hold"/>
                                        <p:tgtEl>
                                          <p:spTgt spid="134"/>
                                        </p:tgtEl>
                                        <p:attrNameLst>
                                          <p:attrName>style.visibility</p:attrName>
                                        </p:attrNameLst>
                                      </p:cBhvr>
                                      <p:to>
                                        <p:strVal val="visible"/>
                                      </p:to>
                                    </p:set>
                                    <p:animEffect transition="in" filter="dissolve">
                                      <p:cBhvr>
                                        <p:cTn id="7" dur="1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1"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title" idx="4294967295"/>
          </p:nvPr>
        </p:nvSpPr>
        <p:spPr>
          <a:xfrm>
            <a:off x="457200" y="-30163"/>
            <a:ext cx="8229600" cy="1508126"/>
          </a:xfrm>
          <a:prstGeom prst="rect">
            <a:avLst/>
          </a:prstGeom>
        </p:spPr>
        <p:txBody>
          <a:bodyPr/>
          <a:lstStyle>
            <a:lvl1pPr algn="l">
              <a:defRPr sz="2400">
                <a:solidFill>
                  <a:srgbClr val="FFFFFF"/>
                </a:solidFill>
                <a:latin typeface="Arial Narrow"/>
                <a:ea typeface="Arial Narrow"/>
                <a:cs typeface="Arial Narrow"/>
                <a:sym typeface="Arial Narrow"/>
              </a:defRPr>
            </a:lvl1pPr>
          </a:lstStyle>
          <a:p>
            <a:r>
              <a:t>ABOUT OUR CLUB</a:t>
            </a:r>
          </a:p>
        </p:txBody>
      </p:sp>
      <p:pic>
        <p:nvPicPr>
          <p:cNvPr id="141" name="TPR_0447_3.jpg"/>
          <p:cNvPicPr>
            <a:picLocks noChangeAspect="1"/>
          </p:cNvPicPr>
          <p:nvPr/>
        </p:nvPicPr>
        <p:blipFill>
          <a:blip r:embed="rId2">
            <a:extLst/>
          </a:blip>
          <a:stretch>
            <a:fillRect/>
          </a:stretch>
        </p:blipFill>
        <p:spPr>
          <a:xfrm>
            <a:off x="373090" y="1927982"/>
            <a:ext cx="8397820" cy="2963936"/>
          </a:xfrm>
          <a:prstGeom prst="rect">
            <a:avLst/>
          </a:prstGeom>
          <a:ln w="12700">
            <a:miter lim="400000"/>
          </a:ln>
          <a:effectLst>
            <a:outerShdw blurRad="254000" dist="127000" dir="2697478"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p:cNvSpPr>
          <p:nvPr>
            <p:ph type="title" idx="4294967295"/>
          </p:nvPr>
        </p:nvSpPr>
        <p:spPr>
          <a:xfrm>
            <a:off x="457200" y="457200"/>
            <a:ext cx="6096000" cy="487363"/>
          </a:xfrm>
          <a:prstGeom prst="rect">
            <a:avLst/>
          </a:prstGeom>
        </p:spPr>
        <p:txBody>
          <a:bodyPr lIns="0" tIns="0" rIns="0" bIns="0">
            <a:normAutofit/>
          </a:bodyPr>
          <a:lstStyle>
            <a:lvl1pPr algn="l">
              <a:defRPr sz="2400">
                <a:solidFill>
                  <a:srgbClr val="FFFFFF"/>
                </a:solidFill>
                <a:latin typeface="Arial Narrow"/>
                <a:ea typeface="Arial Narrow"/>
                <a:cs typeface="Arial Narrow"/>
                <a:sym typeface="Arial Narrow"/>
              </a:defRPr>
            </a:lvl1pPr>
          </a:lstStyle>
          <a:p>
            <a:r>
              <a:t>TWIN PEAKS ROTARY</a:t>
            </a:r>
          </a:p>
        </p:txBody>
      </p:sp>
      <p:sp>
        <p:nvSpPr>
          <p:cNvPr id="144" name="Shape 144"/>
          <p:cNvSpPr>
            <a:spLocks noGrp="1"/>
          </p:cNvSpPr>
          <p:nvPr>
            <p:ph type="body" idx="4294967295"/>
          </p:nvPr>
        </p:nvSpPr>
        <p:spPr>
          <a:xfrm>
            <a:off x="457200" y="1219200"/>
            <a:ext cx="8463776" cy="4672013"/>
          </a:xfrm>
          <a:prstGeom prst="rect">
            <a:avLst/>
          </a:prstGeom>
        </p:spPr>
        <p:txBody>
          <a:bodyPr lIns="0" tIns="0" rIns="0" bIns="0">
            <a:normAutofit/>
          </a:bodyPr>
          <a:lstStyle/>
          <a:p>
            <a:pPr marL="0" indent="0">
              <a:spcBef>
                <a:spcPts val="300"/>
              </a:spcBef>
              <a:buSzTx/>
              <a:buNone/>
              <a:defRPr sz="2400" b="1">
                <a:solidFill>
                  <a:schemeClr val="accent1"/>
                </a:solidFill>
                <a:latin typeface="Georgia"/>
                <a:ea typeface="Georgia"/>
                <a:cs typeface="Georgia"/>
                <a:sym typeface="Georgia"/>
              </a:defRPr>
            </a:pPr>
            <a:r>
              <a:rPr dirty="0">
                <a:solidFill>
                  <a:srgbClr val="2B22FD"/>
                </a:solidFill>
                <a:latin typeface="+mn-lt"/>
              </a:rPr>
              <a:t>Chartered as a Rotary Club May 18, </a:t>
            </a:r>
            <a:r>
              <a:rPr dirty="0" smtClean="0">
                <a:solidFill>
                  <a:srgbClr val="2B22FD"/>
                </a:solidFill>
                <a:latin typeface="+mn-lt"/>
              </a:rPr>
              <a:t>1985</a:t>
            </a:r>
            <a:endParaRPr dirty="0">
              <a:solidFill>
                <a:srgbClr val="2B22FD"/>
              </a:solidFill>
              <a:latin typeface="+mn-lt"/>
            </a:endParaRPr>
          </a:p>
          <a:p>
            <a:pPr marL="601292" lvl="1" indent="-160421">
              <a:lnSpc>
                <a:spcPct val="150000"/>
              </a:lnSpc>
              <a:spcBef>
                <a:spcPts val="300"/>
              </a:spcBef>
              <a:buFontTx/>
              <a:buChar char="•"/>
              <a:defRPr sz="1800">
                <a:solidFill>
                  <a:srgbClr val="FFFFFF"/>
                </a:solidFill>
                <a:latin typeface="Georgia"/>
                <a:ea typeface="Georgia"/>
                <a:cs typeface="Georgia"/>
                <a:sym typeface="Georgia"/>
              </a:defRPr>
            </a:pPr>
            <a:r>
              <a:rPr dirty="0">
                <a:solidFill>
                  <a:srgbClr val="2B22FD"/>
                </a:solidFill>
                <a:latin typeface="+mn-lt"/>
              </a:rPr>
              <a:t>Initial membership was 35 on Charter Night.</a:t>
            </a:r>
          </a:p>
          <a:p>
            <a:pPr marL="601292" lvl="1" indent="-160421">
              <a:lnSpc>
                <a:spcPct val="150000"/>
              </a:lnSpc>
              <a:spcBef>
                <a:spcPts val="300"/>
              </a:spcBef>
              <a:buFontTx/>
              <a:buChar char="•"/>
              <a:defRPr sz="1800">
                <a:solidFill>
                  <a:srgbClr val="FFFFFF"/>
                </a:solidFill>
                <a:latin typeface="Georgia"/>
                <a:ea typeface="Georgia"/>
                <a:cs typeface="Georgia"/>
                <a:sym typeface="Georgia"/>
              </a:defRPr>
            </a:pPr>
            <a:r>
              <a:rPr dirty="0">
                <a:solidFill>
                  <a:srgbClr val="2B22FD"/>
                </a:solidFill>
                <a:latin typeface="+mn-lt"/>
              </a:rPr>
              <a:t>Holiday Ball was club’s signature event through 2004.</a:t>
            </a:r>
          </a:p>
          <a:p>
            <a:pPr marL="601292" lvl="1" indent="-160421">
              <a:lnSpc>
                <a:spcPct val="150000"/>
              </a:lnSpc>
              <a:spcBef>
                <a:spcPts val="300"/>
              </a:spcBef>
              <a:buFontTx/>
              <a:buChar char="•"/>
              <a:defRPr sz="1800">
                <a:solidFill>
                  <a:srgbClr val="FFFFFF"/>
                </a:solidFill>
                <a:latin typeface="Georgia"/>
                <a:ea typeface="Georgia"/>
                <a:cs typeface="Georgia"/>
                <a:sym typeface="Georgia"/>
              </a:defRPr>
            </a:pPr>
            <a:r>
              <a:rPr dirty="0">
                <a:solidFill>
                  <a:srgbClr val="2B22FD"/>
                </a:solidFill>
                <a:latin typeface="+mn-lt"/>
              </a:rPr>
              <a:t>Chuckwagon Breakfast has been a summer signature event since 1995.</a:t>
            </a:r>
          </a:p>
          <a:p>
            <a:pPr marL="601292" lvl="1" indent="-160421">
              <a:lnSpc>
                <a:spcPct val="150000"/>
              </a:lnSpc>
              <a:spcBef>
                <a:spcPts val="300"/>
              </a:spcBef>
              <a:buFontTx/>
              <a:buChar char="•"/>
              <a:defRPr sz="1800">
                <a:solidFill>
                  <a:srgbClr val="FFFFFF"/>
                </a:solidFill>
                <a:latin typeface="Georgia"/>
                <a:ea typeface="Georgia"/>
                <a:cs typeface="Georgia"/>
                <a:sym typeface="Georgia"/>
              </a:defRPr>
            </a:pPr>
            <a:r>
              <a:rPr dirty="0">
                <a:solidFill>
                  <a:srgbClr val="2B22FD"/>
                </a:solidFill>
                <a:latin typeface="+mn-lt"/>
              </a:rPr>
              <a:t>Christmas Giving Tree participant through 2008.</a:t>
            </a:r>
          </a:p>
          <a:p>
            <a:pPr marL="601292" lvl="1" indent="-160421">
              <a:lnSpc>
                <a:spcPct val="150000"/>
              </a:lnSpc>
              <a:spcBef>
                <a:spcPts val="300"/>
              </a:spcBef>
              <a:buFontTx/>
              <a:buChar char="•"/>
              <a:defRPr sz="1800">
                <a:solidFill>
                  <a:srgbClr val="FFFFFF"/>
                </a:solidFill>
                <a:latin typeface="Georgia"/>
                <a:ea typeface="Georgia"/>
                <a:cs typeface="Georgia"/>
                <a:sym typeface="Georgia"/>
              </a:defRPr>
            </a:pPr>
            <a:r>
              <a:rPr dirty="0">
                <a:solidFill>
                  <a:srgbClr val="2B22FD"/>
                </a:solidFill>
                <a:latin typeface="+mn-lt"/>
              </a:rPr>
              <a:t>Twin Peaks and other Rotary clubs participate in Water &amp; Sanitation Projects in Nicaragua.</a:t>
            </a:r>
          </a:p>
          <a:p>
            <a:pPr marL="601292" lvl="1" indent="-160421">
              <a:lnSpc>
                <a:spcPct val="150000"/>
              </a:lnSpc>
              <a:spcBef>
                <a:spcPts val="300"/>
              </a:spcBef>
              <a:buFontTx/>
              <a:buChar char="•"/>
              <a:defRPr sz="1800">
                <a:solidFill>
                  <a:srgbClr val="FFFFFF"/>
                </a:solidFill>
                <a:latin typeface="Georgia"/>
                <a:ea typeface="Georgia"/>
                <a:cs typeface="Georgia"/>
                <a:sym typeface="Georgia"/>
              </a:defRPr>
            </a:pPr>
            <a:r>
              <a:rPr dirty="0">
                <a:solidFill>
                  <a:srgbClr val="2B22FD"/>
                </a:solidFill>
                <a:latin typeface="+mn-lt"/>
              </a:rPr>
              <a:t>Membership was 68 in 2010.</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title" idx="4294967295"/>
          </p:nvPr>
        </p:nvSpPr>
        <p:spPr>
          <a:xfrm>
            <a:off x="457200" y="457200"/>
            <a:ext cx="6096000" cy="487363"/>
          </a:xfrm>
          <a:prstGeom prst="rect">
            <a:avLst/>
          </a:prstGeom>
        </p:spPr>
        <p:txBody>
          <a:bodyPr lIns="0" tIns="0" rIns="0" bIns="0">
            <a:normAutofit/>
          </a:bodyPr>
          <a:lstStyle>
            <a:lvl1pPr algn="l">
              <a:defRPr sz="2400">
                <a:solidFill>
                  <a:srgbClr val="FFFFFF"/>
                </a:solidFill>
                <a:latin typeface="Arial Narrow"/>
                <a:ea typeface="Arial Narrow"/>
                <a:cs typeface="Arial Narrow"/>
                <a:sym typeface="Arial Narrow"/>
              </a:defRPr>
            </a:lvl1pPr>
          </a:lstStyle>
          <a:p>
            <a:r>
              <a:t>TWIN PEAKS ROTARY</a:t>
            </a:r>
          </a:p>
        </p:txBody>
      </p:sp>
      <p:sp>
        <p:nvSpPr>
          <p:cNvPr id="147" name="Shape 147"/>
          <p:cNvSpPr>
            <a:spLocks noGrp="1"/>
          </p:cNvSpPr>
          <p:nvPr>
            <p:ph type="body" idx="4294967295"/>
          </p:nvPr>
        </p:nvSpPr>
        <p:spPr>
          <a:xfrm>
            <a:off x="457200" y="1219200"/>
            <a:ext cx="7957315" cy="4672013"/>
          </a:xfrm>
          <a:prstGeom prst="rect">
            <a:avLst/>
          </a:prstGeom>
        </p:spPr>
        <p:txBody>
          <a:bodyPr lIns="0" tIns="0" rIns="0" bIns="0">
            <a:normAutofit/>
          </a:bodyPr>
          <a:lstStyle/>
          <a:p>
            <a:pPr marL="0" indent="0">
              <a:spcBef>
                <a:spcPts val="300"/>
              </a:spcBef>
              <a:buSzTx/>
              <a:buNone/>
              <a:defRPr sz="2400" b="1">
                <a:solidFill>
                  <a:schemeClr val="accent1"/>
                </a:solidFill>
                <a:latin typeface="Georgia"/>
                <a:ea typeface="Georgia"/>
                <a:cs typeface="Georgia"/>
                <a:sym typeface="Georgia"/>
              </a:defRPr>
            </a:pPr>
            <a:r>
              <a:rPr dirty="0">
                <a:solidFill>
                  <a:srgbClr val="2B22FD"/>
                </a:solidFill>
                <a:latin typeface="+mn-lt"/>
              </a:rPr>
              <a:t>Who are we</a:t>
            </a:r>
            <a:r>
              <a:rPr dirty="0" smtClean="0">
                <a:solidFill>
                  <a:srgbClr val="2B22FD"/>
                </a:solidFill>
                <a:latin typeface="+mn-lt"/>
              </a:rPr>
              <a:t>?</a:t>
            </a:r>
            <a:endParaRPr dirty="0">
              <a:solidFill>
                <a:srgbClr val="2B22FD"/>
              </a:solidFill>
              <a:latin typeface="+mn-lt"/>
            </a:endParaRPr>
          </a:p>
          <a:p>
            <a:pPr marL="601292" lvl="1" indent="-160421">
              <a:lnSpc>
                <a:spcPct val="120000"/>
              </a:lnSpc>
              <a:spcBef>
                <a:spcPts val="300"/>
              </a:spcBef>
              <a:buFontTx/>
              <a:buChar char="•"/>
              <a:defRPr sz="1800">
                <a:solidFill>
                  <a:srgbClr val="FFFFFF"/>
                </a:solidFill>
                <a:latin typeface="Georgia"/>
                <a:ea typeface="Georgia"/>
                <a:cs typeface="Georgia"/>
                <a:sym typeface="Georgia"/>
              </a:defRPr>
            </a:pPr>
            <a:r>
              <a:rPr dirty="0">
                <a:solidFill>
                  <a:srgbClr val="2B22FD"/>
                </a:solidFill>
                <a:latin typeface="+mn-lt"/>
              </a:rPr>
              <a:t>We are a diverse membership from a variety of occupations.</a:t>
            </a:r>
          </a:p>
          <a:p>
            <a:pPr marL="601292" lvl="1" indent="-160421">
              <a:lnSpc>
                <a:spcPct val="120000"/>
              </a:lnSpc>
              <a:spcBef>
                <a:spcPts val="300"/>
              </a:spcBef>
              <a:buFontTx/>
              <a:buChar char="•"/>
              <a:defRPr sz="1800">
                <a:solidFill>
                  <a:srgbClr val="FFFFFF"/>
                </a:solidFill>
                <a:latin typeface="Georgia"/>
                <a:ea typeface="Georgia"/>
                <a:cs typeface="Georgia"/>
                <a:sym typeface="Georgia"/>
              </a:defRPr>
            </a:pPr>
            <a:r>
              <a:rPr dirty="0">
                <a:solidFill>
                  <a:srgbClr val="2B22FD"/>
                </a:solidFill>
                <a:latin typeface="+mn-lt"/>
              </a:rPr>
              <a:t>We have 85 members in March 2016.</a:t>
            </a:r>
          </a:p>
          <a:p>
            <a:pPr marL="601292" lvl="1" indent="-160421">
              <a:lnSpc>
                <a:spcPct val="120000"/>
              </a:lnSpc>
              <a:spcBef>
                <a:spcPts val="300"/>
              </a:spcBef>
              <a:buFontTx/>
              <a:buChar char="•"/>
              <a:defRPr sz="1800">
                <a:solidFill>
                  <a:srgbClr val="FFFFFF"/>
                </a:solidFill>
                <a:latin typeface="Georgia"/>
                <a:ea typeface="Georgia"/>
                <a:cs typeface="Georgia"/>
                <a:sym typeface="Georgia"/>
              </a:defRPr>
            </a:pPr>
            <a:r>
              <a:rPr dirty="0">
                <a:solidFill>
                  <a:srgbClr val="2B22FD"/>
                </a:solidFill>
                <a:latin typeface="+mn-lt"/>
              </a:rPr>
              <a:t>We encourage members to take an active role in club.</a:t>
            </a:r>
          </a:p>
          <a:p>
            <a:pPr marL="601292" lvl="1" indent="-160421">
              <a:lnSpc>
                <a:spcPct val="120000"/>
              </a:lnSpc>
              <a:spcBef>
                <a:spcPts val="300"/>
              </a:spcBef>
              <a:buFontTx/>
              <a:buChar char="•"/>
              <a:defRPr sz="1800">
                <a:solidFill>
                  <a:srgbClr val="FFFFFF"/>
                </a:solidFill>
                <a:latin typeface="Georgia"/>
                <a:ea typeface="Georgia"/>
                <a:cs typeface="Georgia"/>
                <a:sym typeface="Georgia"/>
              </a:defRPr>
            </a:pPr>
            <a:r>
              <a:rPr dirty="0">
                <a:solidFill>
                  <a:srgbClr val="2B22FD"/>
                </a:solidFill>
                <a:latin typeface="+mn-lt"/>
              </a:rPr>
              <a:t>We acknowledge outstanding high school seniors in SVVSD with our Students of the Month recognition.</a:t>
            </a:r>
          </a:p>
          <a:p>
            <a:pPr marL="601292" lvl="1" indent="-160421">
              <a:lnSpc>
                <a:spcPct val="120000"/>
              </a:lnSpc>
              <a:spcBef>
                <a:spcPts val="300"/>
              </a:spcBef>
              <a:buFontTx/>
              <a:buChar char="•"/>
              <a:defRPr sz="1800">
                <a:solidFill>
                  <a:srgbClr val="FFFFFF"/>
                </a:solidFill>
                <a:latin typeface="Georgia"/>
                <a:ea typeface="Georgia"/>
                <a:cs typeface="Georgia"/>
                <a:sym typeface="Georgia"/>
              </a:defRPr>
            </a:pPr>
            <a:r>
              <a:rPr dirty="0">
                <a:solidFill>
                  <a:srgbClr val="2B22FD"/>
                </a:solidFill>
                <a:latin typeface="+mn-lt"/>
              </a:rPr>
              <a:t>We have 44 Paul Harris Fellows (a member who donates $1000 to The Rotary Foundation). Ten of those have more than one Fellow.</a:t>
            </a:r>
          </a:p>
          <a:p>
            <a:pPr marL="601292" lvl="1" indent="-160421">
              <a:lnSpc>
                <a:spcPct val="120000"/>
              </a:lnSpc>
              <a:spcBef>
                <a:spcPts val="300"/>
              </a:spcBef>
              <a:buFontTx/>
              <a:buChar char="•"/>
              <a:defRPr sz="1800">
                <a:solidFill>
                  <a:srgbClr val="FFFFFF"/>
                </a:solidFill>
                <a:latin typeface="Georgia"/>
                <a:ea typeface="Georgia"/>
                <a:cs typeface="Georgia"/>
                <a:sym typeface="Georgia"/>
              </a:defRPr>
            </a:pPr>
            <a:r>
              <a:rPr dirty="0">
                <a:solidFill>
                  <a:srgbClr val="2B22FD"/>
                </a:solidFill>
                <a:latin typeface="+mn-lt"/>
              </a:rPr>
              <a:t>We host an international exchange student every year.</a:t>
            </a:r>
          </a:p>
          <a:p>
            <a:pPr marL="601292" lvl="1" indent="-160421">
              <a:lnSpc>
                <a:spcPct val="120000"/>
              </a:lnSpc>
              <a:spcBef>
                <a:spcPts val="300"/>
              </a:spcBef>
              <a:buFontTx/>
              <a:buChar char="•"/>
              <a:defRPr sz="1800">
                <a:solidFill>
                  <a:srgbClr val="FFFFFF"/>
                </a:solidFill>
                <a:latin typeface="Georgia"/>
                <a:ea typeface="Georgia"/>
                <a:cs typeface="Georgia"/>
                <a:sym typeface="Georgia"/>
              </a:defRPr>
            </a:pPr>
            <a:r>
              <a:rPr dirty="0">
                <a:solidFill>
                  <a:srgbClr val="2B22FD"/>
                </a:solidFill>
                <a:latin typeface="+mn-lt"/>
              </a:rPr>
              <a:t>Matching grants from RI help us support local projects.</a:t>
            </a:r>
          </a:p>
          <a:p>
            <a:pPr marL="601292" lvl="1" indent="-160421">
              <a:lnSpc>
                <a:spcPct val="120000"/>
              </a:lnSpc>
              <a:spcBef>
                <a:spcPts val="300"/>
              </a:spcBef>
              <a:buFontTx/>
              <a:buChar char="•"/>
              <a:defRPr sz="1800">
                <a:solidFill>
                  <a:srgbClr val="FFFFFF"/>
                </a:solidFill>
                <a:latin typeface="Georgia"/>
                <a:ea typeface="Georgia"/>
                <a:cs typeface="Georgia"/>
                <a:sym typeface="Georgia"/>
              </a:defRPr>
            </a:pPr>
            <a:r>
              <a:rPr dirty="0">
                <a:solidFill>
                  <a:srgbClr val="2B22FD"/>
                </a:solidFill>
                <a:latin typeface="+mn-lt"/>
              </a:rPr>
              <a:t>The Club organizes and participates in a variety of service projects and fundraisers throughout the year.</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title" idx="4294967295"/>
          </p:nvPr>
        </p:nvSpPr>
        <p:spPr>
          <a:xfrm>
            <a:off x="457200" y="457200"/>
            <a:ext cx="6096000" cy="487363"/>
          </a:xfrm>
          <a:prstGeom prst="rect">
            <a:avLst/>
          </a:prstGeom>
        </p:spPr>
        <p:txBody>
          <a:bodyPr lIns="0" tIns="0" rIns="0" bIns="0">
            <a:normAutofit/>
          </a:bodyPr>
          <a:lstStyle>
            <a:lvl1pPr algn="l">
              <a:defRPr sz="2400">
                <a:solidFill>
                  <a:srgbClr val="FFFFFF"/>
                </a:solidFill>
                <a:latin typeface="Arial Narrow"/>
                <a:ea typeface="Arial Narrow"/>
                <a:cs typeface="Arial Narrow"/>
                <a:sym typeface="Arial Narrow"/>
              </a:defRPr>
            </a:lvl1pPr>
          </a:lstStyle>
          <a:p>
            <a:r>
              <a:t>TWIN PEAKS ROTARY</a:t>
            </a:r>
          </a:p>
        </p:txBody>
      </p:sp>
      <p:sp>
        <p:nvSpPr>
          <p:cNvPr id="150" name="Shape 150"/>
          <p:cNvSpPr>
            <a:spLocks noGrp="1"/>
          </p:cNvSpPr>
          <p:nvPr>
            <p:ph type="body" idx="4294967295"/>
          </p:nvPr>
        </p:nvSpPr>
        <p:spPr>
          <a:xfrm>
            <a:off x="436880" y="1219200"/>
            <a:ext cx="7628186" cy="4718051"/>
          </a:xfrm>
          <a:prstGeom prst="rect">
            <a:avLst/>
          </a:prstGeom>
        </p:spPr>
        <p:txBody>
          <a:bodyPr lIns="0" tIns="0" rIns="0" bIns="0">
            <a:normAutofit/>
          </a:bodyPr>
          <a:lstStyle/>
          <a:p>
            <a:pPr marL="274320" indent="-457200" defTabSz="429768">
              <a:spcBef>
                <a:spcPts val="0"/>
              </a:spcBef>
              <a:buSzTx/>
              <a:buNone/>
              <a:defRPr sz="1879" b="1">
                <a:solidFill>
                  <a:schemeClr val="accent1"/>
                </a:solidFill>
                <a:latin typeface="Georgia"/>
                <a:ea typeface="Georgia"/>
                <a:cs typeface="Georgia"/>
                <a:sym typeface="Georgia"/>
              </a:defRPr>
            </a:pPr>
            <a:r>
              <a:rPr sz="2400" dirty="0">
                <a:solidFill>
                  <a:srgbClr val="2B22FD"/>
                </a:solidFill>
                <a:latin typeface="+mn-lt"/>
              </a:rPr>
              <a:t>What are your obligations as a member of Twin Peaks Rotary</a:t>
            </a:r>
            <a:r>
              <a:rPr sz="2400" dirty="0" smtClean="0">
                <a:solidFill>
                  <a:srgbClr val="2B22FD"/>
                </a:solidFill>
                <a:latin typeface="+mn-lt"/>
              </a:rPr>
              <a:t>?</a:t>
            </a:r>
            <a:endParaRPr lang="en-US" sz="2400" dirty="0">
              <a:solidFill>
                <a:srgbClr val="2B22FD"/>
              </a:solidFill>
              <a:latin typeface="+mn-lt"/>
            </a:endParaRPr>
          </a:p>
          <a:p>
            <a:pPr marL="274320" indent="-457200" defTabSz="429768">
              <a:spcBef>
                <a:spcPts val="0"/>
              </a:spcBef>
              <a:buSzTx/>
              <a:buNone/>
              <a:defRPr sz="1879" b="1">
                <a:solidFill>
                  <a:schemeClr val="accent1"/>
                </a:solidFill>
                <a:latin typeface="Georgia"/>
                <a:ea typeface="Georgia"/>
                <a:cs typeface="Georgia"/>
                <a:sym typeface="Georgia"/>
              </a:defRPr>
            </a:pPr>
            <a:endParaRPr sz="1800" dirty="0">
              <a:solidFill>
                <a:srgbClr val="2B22FD"/>
              </a:solidFill>
              <a:latin typeface="+mn-lt"/>
            </a:endParaRPr>
          </a:p>
          <a:p>
            <a:pPr marL="709749" lvl="2" indent="-457200" defTabSz="429768">
              <a:spcBef>
                <a:spcPts val="0"/>
              </a:spcBef>
              <a:buFontTx/>
              <a:buChar char="•"/>
              <a:defRPr sz="1692">
                <a:solidFill>
                  <a:srgbClr val="FFFFFF"/>
                </a:solidFill>
                <a:latin typeface="Georgia"/>
                <a:ea typeface="Georgia"/>
                <a:cs typeface="Georgia"/>
                <a:sym typeface="Georgia"/>
              </a:defRPr>
            </a:pPr>
            <a:r>
              <a:rPr sz="1800" b="1" dirty="0">
                <a:solidFill>
                  <a:srgbClr val="2B22FD"/>
                </a:solidFill>
                <a:latin typeface="+mn-lt"/>
              </a:rPr>
              <a:t>First</a:t>
            </a:r>
            <a:r>
              <a:rPr sz="1800" dirty="0">
                <a:solidFill>
                  <a:srgbClr val="2B22FD"/>
                </a:solidFill>
                <a:latin typeface="+mn-lt"/>
              </a:rPr>
              <a:t>, and most important is to attend our weekly meetings on Thursday at noon and stay to hear the program speaker. </a:t>
            </a:r>
          </a:p>
          <a:p>
            <a:pPr marL="709749" lvl="2" indent="-457200" defTabSz="429768">
              <a:spcBef>
                <a:spcPts val="0"/>
              </a:spcBef>
              <a:buFontTx/>
              <a:buChar char="•"/>
              <a:defRPr sz="1692">
                <a:solidFill>
                  <a:srgbClr val="FFFFFF"/>
                </a:solidFill>
                <a:latin typeface="Georgia"/>
                <a:ea typeface="Georgia"/>
                <a:cs typeface="Georgia"/>
                <a:sym typeface="Georgia"/>
              </a:defRPr>
            </a:pPr>
            <a:endParaRPr lang="en-US" sz="1800" b="1" dirty="0" smtClean="0">
              <a:solidFill>
                <a:srgbClr val="2B22FD"/>
              </a:solidFill>
              <a:latin typeface="+mn-lt"/>
            </a:endParaRPr>
          </a:p>
          <a:p>
            <a:pPr marL="709749" lvl="2" indent="-457200" defTabSz="429768">
              <a:spcBef>
                <a:spcPts val="0"/>
              </a:spcBef>
              <a:buFontTx/>
              <a:buChar char="•"/>
              <a:defRPr sz="1692">
                <a:solidFill>
                  <a:srgbClr val="FFFFFF"/>
                </a:solidFill>
                <a:latin typeface="Georgia"/>
                <a:ea typeface="Georgia"/>
                <a:cs typeface="Georgia"/>
                <a:sym typeface="Georgia"/>
              </a:defRPr>
            </a:pPr>
            <a:r>
              <a:rPr sz="1800" b="1" dirty="0" smtClean="0">
                <a:solidFill>
                  <a:srgbClr val="2B22FD"/>
                </a:solidFill>
                <a:latin typeface="+mn-lt"/>
              </a:rPr>
              <a:t>Second</a:t>
            </a:r>
            <a:r>
              <a:rPr sz="1800" dirty="0">
                <a:solidFill>
                  <a:srgbClr val="2B22FD"/>
                </a:solidFill>
                <a:latin typeface="+mn-lt"/>
              </a:rPr>
              <a:t>, you will be encouraged to be active and involved on a club committee that fits your talents and interests.</a:t>
            </a:r>
          </a:p>
          <a:p>
            <a:pPr marL="709749" lvl="2" indent="-457200" defTabSz="429768">
              <a:spcBef>
                <a:spcPts val="0"/>
              </a:spcBef>
              <a:buFontTx/>
              <a:buChar char="•"/>
              <a:defRPr sz="1692">
                <a:solidFill>
                  <a:srgbClr val="FFFFFF"/>
                </a:solidFill>
                <a:latin typeface="Georgia"/>
                <a:ea typeface="Georgia"/>
                <a:cs typeface="Georgia"/>
                <a:sym typeface="Georgia"/>
              </a:defRPr>
            </a:pPr>
            <a:endParaRPr lang="en-US" sz="1800" b="1" dirty="0" smtClean="0">
              <a:solidFill>
                <a:srgbClr val="2B22FD"/>
              </a:solidFill>
              <a:latin typeface="+mn-lt"/>
            </a:endParaRPr>
          </a:p>
          <a:p>
            <a:pPr marL="709749" lvl="2" indent="-457200" defTabSz="429768">
              <a:spcBef>
                <a:spcPts val="0"/>
              </a:spcBef>
              <a:buFontTx/>
              <a:buChar char="•"/>
              <a:defRPr sz="1692">
                <a:solidFill>
                  <a:srgbClr val="FFFFFF"/>
                </a:solidFill>
                <a:latin typeface="Georgia"/>
                <a:ea typeface="Georgia"/>
                <a:cs typeface="Georgia"/>
                <a:sym typeface="Georgia"/>
              </a:defRPr>
            </a:pPr>
            <a:r>
              <a:rPr sz="1800" b="1" dirty="0" smtClean="0">
                <a:solidFill>
                  <a:srgbClr val="2B22FD"/>
                </a:solidFill>
                <a:latin typeface="+mn-lt"/>
              </a:rPr>
              <a:t>Third</a:t>
            </a:r>
            <a:r>
              <a:rPr sz="1800" dirty="0">
                <a:solidFill>
                  <a:srgbClr val="2B22FD"/>
                </a:solidFill>
                <a:latin typeface="+mn-lt"/>
              </a:rPr>
              <a:t>, you will be expected to support, with  your time and dollars, the fundraisers and service projects we engage in throughout the year.</a:t>
            </a:r>
          </a:p>
          <a:p>
            <a:pPr marL="709749" lvl="2" indent="-457200" defTabSz="429768">
              <a:spcBef>
                <a:spcPts val="0"/>
              </a:spcBef>
              <a:buFontTx/>
              <a:buChar char="•"/>
              <a:defRPr sz="1692">
                <a:solidFill>
                  <a:srgbClr val="FFFFFF"/>
                </a:solidFill>
                <a:latin typeface="Georgia"/>
                <a:ea typeface="Georgia"/>
                <a:cs typeface="Georgia"/>
                <a:sym typeface="Georgia"/>
              </a:defRPr>
            </a:pPr>
            <a:endParaRPr lang="en-US" sz="1800" b="1" dirty="0" smtClean="0">
              <a:solidFill>
                <a:srgbClr val="2B22FD"/>
              </a:solidFill>
              <a:latin typeface="+mn-lt"/>
            </a:endParaRPr>
          </a:p>
          <a:p>
            <a:pPr marL="709749" lvl="2" indent="-457200" defTabSz="429768">
              <a:spcBef>
                <a:spcPts val="0"/>
              </a:spcBef>
              <a:buFontTx/>
              <a:buChar char="•"/>
              <a:defRPr sz="1692">
                <a:solidFill>
                  <a:srgbClr val="FFFFFF"/>
                </a:solidFill>
                <a:latin typeface="Georgia"/>
                <a:ea typeface="Georgia"/>
                <a:cs typeface="Georgia"/>
                <a:sym typeface="Georgia"/>
              </a:defRPr>
            </a:pPr>
            <a:r>
              <a:rPr sz="1800" b="1" dirty="0" smtClean="0">
                <a:solidFill>
                  <a:srgbClr val="2B22FD"/>
                </a:solidFill>
                <a:latin typeface="+mn-lt"/>
              </a:rPr>
              <a:t>Fourth</a:t>
            </a:r>
            <a:r>
              <a:rPr sz="1800" dirty="0">
                <a:solidFill>
                  <a:srgbClr val="2B22FD"/>
                </a:solidFill>
                <a:latin typeface="+mn-lt"/>
              </a:rPr>
              <a:t>, you will pay quarterly dues in a timely manner that includes the cost of the delicious luncheon served each week</a:t>
            </a:r>
            <a:r>
              <a:rPr sz="1800" dirty="0" smtClean="0">
                <a:solidFill>
                  <a:srgbClr val="2B22FD"/>
                </a:solidFill>
                <a:latin typeface="+mn-lt"/>
              </a:rPr>
              <a:t>.</a:t>
            </a:r>
            <a:endParaRPr lang="en-US" sz="1800" dirty="0" smtClean="0">
              <a:solidFill>
                <a:srgbClr val="2B22FD"/>
              </a:solidFill>
              <a:latin typeface="+mn-lt"/>
            </a:endParaRPr>
          </a:p>
          <a:p>
            <a:pPr marL="252549" lvl="2" indent="0" defTabSz="429768">
              <a:spcBef>
                <a:spcPts val="0"/>
              </a:spcBef>
              <a:buNone/>
              <a:defRPr sz="1692">
                <a:solidFill>
                  <a:srgbClr val="FFFFFF"/>
                </a:solidFill>
                <a:latin typeface="Georgia"/>
                <a:ea typeface="Georgia"/>
                <a:cs typeface="Georgia"/>
                <a:sym typeface="Georgia"/>
              </a:defRPr>
            </a:pPr>
            <a:endParaRPr lang="en-US" sz="1800" b="1" dirty="0" smtClean="0">
              <a:solidFill>
                <a:srgbClr val="2B22FD"/>
              </a:solidFill>
              <a:latin typeface="+mn-lt"/>
            </a:endParaRPr>
          </a:p>
          <a:p>
            <a:pPr marL="709749" lvl="2" indent="-457200" defTabSz="429768">
              <a:spcBef>
                <a:spcPts val="0"/>
              </a:spcBef>
              <a:buFontTx/>
              <a:buChar char="•"/>
              <a:defRPr sz="1692">
                <a:solidFill>
                  <a:srgbClr val="FFFFFF"/>
                </a:solidFill>
                <a:latin typeface="Georgia"/>
                <a:ea typeface="Georgia"/>
                <a:cs typeface="Georgia"/>
                <a:sym typeface="Georgia"/>
              </a:defRPr>
            </a:pPr>
            <a:r>
              <a:rPr sz="1800" b="1" dirty="0" smtClean="0">
                <a:solidFill>
                  <a:srgbClr val="2B22FD"/>
                </a:solidFill>
                <a:latin typeface="+mn-lt"/>
              </a:rPr>
              <a:t>Fifth</a:t>
            </a:r>
            <a:r>
              <a:rPr sz="1800" dirty="0">
                <a:solidFill>
                  <a:srgbClr val="2B22FD"/>
                </a:solidFill>
                <a:latin typeface="+mn-lt"/>
              </a:rPr>
              <a:t>, engage in the principle of </a:t>
            </a:r>
            <a:r>
              <a:rPr sz="1800" i="1" dirty="0">
                <a:solidFill>
                  <a:srgbClr val="2B22FD"/>
                </a:solidFill>
                <a:latin typeface="+mn-lt"/>
              </a:rPr>
              <a:t>“Service Above Self.”</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p:cNvSpPr>
          <p:nvPr>
            <p:ph type="title" idx="4294967295"/>
          </p:nvPr>
        </p:nvSpPr>
        <p:spPr>
          <a:xfrm>
            <a:off x="457200" y="457200"/>
            <a:ext cx="6096000" cy="487363"/>
          </a:xfrm>
          <a:prstGeom prst="rect">
            <a:avLst/>
          </a:prstGeom>
        </p:spPr>
        <p:txBody>
          <a:bodyPr lIns="0" tIns="0" rIns="0" bIns="0">
            <a:normAutofit/>
          </a:bodyPr>
          <a:lstStyle>
            <a:lvl1pPr algn="l">
              <a:defRPr sz="2400">
                <a:solidFill>
                  <a:srgbClr val="FFFFFF"/>
                </a:solidFill>
                <a:latin typeface="Arial Narrow"/>
                <a:ea typeface="Arial Narrow"/>
                <a:cs typeface="Arial Narrow"/>
                <a:sym typeface="Arial Narrow"/>
              </a:defRPr>
            </a:lvl1pPr>
          </a:lstStyle>
          <a:p>
            <a:r>
              <a:t>TWIN PEAKS ROTARY</a:t>
            </a:r>
          </a:p>
        </p:txBody>
      </p:sp>
      <p:sp>
        <p:nvSpPr>
          <p:cNvPr id="153" name="Shape 153"/>
          <p:cNvSpPr>
            <a:spLocks noGrp="1"/>
          </p:cNvSpPr>
          <p:nvPr>
            <p:ph type="body" idx="4294967295"/>
          </p:nvPr>
        </p:nvSpPr>
        <p:spPr>
          <a:xfrm>
            <a:off x="447040" y="1219200"/>
            <a:ext cx="7628186" cy="4718050"/>
          </a:xfrm>
          <a:prstGeom prst="rect">
            <a:avLst/>
          </a:prstGeom>
        </p:spPr>
        <p:txBody>
          <a:bodyPr lIns="0" tIns="0" rIns="0" bIns="0">
            <a:normAutofit/>
          </a:bodyPr>
          <a:lstStyle/>
          <a:p>
            <a:pPr marL="274320" indent="-457200">
              <a:spcBef>
                <a:spcPts val="0"/>
              </a:spcBef>
              <a:buSzTx/>
              <a:buNone/>
              <a:defRPr sz="2000" b="1">
                <a:solidFill>
                  <a:schemeClr val="accent1"/>
                </a:solidFill>
                <a:latin typeface="Georgia"/>
                <a:ea typeface="Georgia"/>
                <a:cs typeface="Georgia"/>
                <a:sym typeface="Georgia"/>
              </a:defRPr>
            </a:pPr>
            <a:r>
              <a:rPr sz="2400" dirty="0">
                <a:solidFill>
                  <a:srgbClr val="2B22FD"/>
                </a:solidFill>
                <a:latin typeface="+mn-lt"/>
              </a:rPr>
              <a:t>Your financial obligations:</a:t>
            </a:r>
          </a:p>
          <a:p>
            <a:pPr marL="274320" indent="-457200">
              <a:spcBef>
                <a:spcPts val="0"/>
              </a:spcBef>
              <a:buSzTx/>
              <a:buNone/>
              <a:defRPr sz="2400" b="1">
                <a:solidFill>
                  <a:srgbClr val="FFFFFF"/>
                </a:solidFill>
                <a:latin typeface="Georgia"/>
                <a:ea typeface="Georgia"/>
                <a:cs typeface="Georgia"/>
                <a:sym typeface="Georgia"/>
              </a:defRPr>
            </a:pPr>
            <a:endParaRPr dirty="0">
              <a:solidFill>
                <a:srgbClr val="2B22FD"/>
              </a:solidFill>
              <a:latin typeface="+mn-lt"/>
            </a:endParaRPr>
          </a:p>
          <a:p>
            <a:pPr marL="1150620" lvl="2" indent="-457200">
              <a:spcBef>
                <a:spcPts val="0"/>
              </a:spcBef>
              <a:buFontTx/>
              <a:buChar char="•"/>
              <a:defRPr sz="1800">
                <a:solidFill>
                  <a:srgbClr val="FFFFFF"/>
                </a:solidFill>
                <a:latin typeface="Georgia"/>
                <a:ea typeface="Georgia"/>
                <a:cs typeface="Georgia"/>
                <a:sym typeface="Georgia"/>
              </a:defRPr>
            </a:pPr>
            <a:r>
              <a:rPr dirty="0">
                <a:solidFill>
                  <a:srgbClr val="2B22FD"/>
                </a:solidFill>
                <a:latin typeface="+mn-lt"/>
              </a:rPr>
              <a:t>Dues are billed quarterly $190/qtr </a:t>
            </a:r>
            <a:endParaRPr i="1" dirty="0">
              <a:solidFill>
                <a:srgbClr val="2B22FD"/>
              </a:solidFill>
              <a:latin typeface="+mn-lt"/>
            </a:endParaRPr>
          </a:p>
          <a:p>
            <a:pPr marL="1150620" lvl="2" indent="-457200">
              <a:spcBef>
                <a:spcPts val="0"/>
              </a:spcBef>
              <a:buFontTx/>
              <a:buChar char="•"/>
              <a:defRPr sz="1800">
                <a:solidFill>
                  <a:srgbClr val="FFFFFF"/>
                </a:solidFill>
                <a:latin typeface="Georgia"/>
                <a:ea typeface="Georgia"/>
                <a:cs typeface="Georgia"/>
                <a:sym typeface="Georgia"/>
              </a:defRPr>
            </a:pPr>
            <a:endParaRPr lang="en-US" dirty="0" smtClean="0">
              <a:solidFill>
                <a:srgbClr val="2B22FD"/>
              </a:solidFill>
              <a:latin typeface="+mn-lt"/>
            </a:endParaRPr>
          </a:p>
          <a:p>
            <a:pPr marL="1150620" lvl="2" indent="-457200">
              <a:spcBef>
                <a:spcPts val="0"/>
              </a:spcBef>
              <a:buFontTx/>
              <a:buChar char="•"/>
              <a:defRPr sz="1800">
                <a:solidFill>
                  <a:srgbClr val="FFFFFF"/>
                </a:solidFill>
                <a:latin typeface="Georgia"/>
                <a:ea typeface="Georgia"/>
                <a:cs typeface="Georgia"/>
                <a:sym typeface="Georgia"/>
              </a:defRPr>
            </a:pPr>
            <a:r>
              <a:rPr dirty="0" smtClean="0">
                <a:solidFill>
                  <a:srgbClr val="2B22FD"/>
                </a:solidFill>
                <a:latin typeface="+mn-lt"/>
              </a:rPr>
              <a:t>Rotary </a:t>
            </a:r>
            <a:r>
              <a:rPr dirty="0">
                <a:solidFill>
                  <a:srgbClr val="2B22FD"/>
                </a:solidFill>
                <a:latin typeface="+mn-lt"/>
              </a:rPr>
              <a:t>Foundation Contribution $25+/qtr</a:t>
            </a:r>
          </a:p>
          <a:p>
            <a:pPr marL="1150620" lvl="2" indent="-457200">
              <a:spcBef>
                <a:spcPts val="0"/>
              </a:spcBef>
              <a:buFontTx/>
              <a:buChar char="•"/>
              <a:defRPr sz="1800">
                <a:solidFill>
                  <a:srgbClr val="FFFFFF"/>
                </a:solidFill>
                <a:latin typeface="Georgia"/>
                <a:ea typeface="Georgia"/>
                <a:cs typeface="Georgia"/>
                <a:sym typeface="Georgia"/>
              </a:defRPr>
            </a:pPr>
            <a:endParaRPr lang="en-US" dirty="0" smtClean="0">
              <a:solidFill>
                <a:srgbClr val="2B22FD"/>
              </a:solidFill>
              <a:latin typeface="+mn-lt"/>
            </a:endParaRPr>
          </a:p>
          <a:p>
            <a:pPr marL="1150620" lvl="2" indent="-457200">
              <a:spcBef>
                <a:spcPts val="0"/>
              </a:spcBef>
              <a:buFontTx/>
              <a:buChar char="•"/>
              <a:defRPr sz="1800">
                <a:solidFill>
                  <a:srgbClr val="FFFFFF"/>
                </a:solidFill>
                <a:latin typeface="Georgia"/>
                <a:ea typeface="Georgia"/>
                <a:cs typeface="Georgia"/>
                <a:sym typeface="Georgia"/>
              </a:defRPr>
            </a:pPr>
            <a:r>
              <a:rPr dirty="0" smtClean="0">
                <a:solidFill>
                  <a:srgbClr val="2B22FD"/>
                </a:solidFill>
                <a:latin typeface="+mn-lt"/>
              </a:rPr>
              <a:t>New </a:t>
            </a:r>
            <a:r>
              <a:rPr dirty="0">
                <a:solidFill>
                  <a:srgbClr val="2B22FD"/>
                </a:solidFill>
                <a:latin typeface="+mn-lt"/>
              </a:rPr>
              <a:t>Member Orientation Fee is $54</a:t>
            </a:r>
          </a:p>
          <a:p>
            <a:pPr marL="1150620" lvl="2" indent="-457200">
              <a:spcBef>
                <a:spcPts val="0"/>
              </a:spcBef>
              <a:buFontTx/>
              <a:buChar char="•"/>
              <a:defRPr sz="1800">
                <a:solidFill>
                  <a:srgbClr val="FFFFFF"/>
                </a:solidFill>
                <a:latin typeface="Georgia"/>
                <a:ea typeface="Georgia"/>
                <a:cs typeface="Georgia"/>
                <a:sym typeface="Georgia"/>
              </a:defRPr>
            </a:pPr>
            <a:endParaRPr lang="en-US" dirty="0" smtClean="0">
              <a:solidFill>
                <a:srgbClr val="2B22FD"/>
              </a:solidFill>
              <a:latin typeface="+mn-lt"/>
            </a:endParaRPr>
          </a:p>
          <a:p>
            <a:pPr marL="1150620" lvl="2" indent="-457200">
              <a:spcBef>
                <a:spcPts val="0"/>
              </a:spcBef>
              <a:buFontTx/>
              <a:buChar char="•"/>
              <a:defRPr sz="1800">
                <a:solidFill>
                  <a:srgbClr val="FFFFFF"/>
                </a:solidFill>
                <a:latin typeface="Georgia"/>
                <a:ea typeface="Georgia"/>
                <a:cs typeface="Georgia"/>
                <a:sym typeface="Georgia"/>
              </a:defRPr>
            </a:pPr>
            <a:r>
              <a:rPr dirty="0" smtClean="0">
                <a:solidFill>
                  <a:srgbClr val="2B22FD"/>
                </a:solidFill>
                <a:latin typeface="+mn-lt"/>
              </a:rPr>
              <a:t>Meals </a:t>
            </a:r>
            <a:r>
              <a:rPr dirty="0">
                <a:solidFill>
                  <a:srgbClr val="2B22FD"/>
                </a:solidFill>
                <a:latin typeface="+mn-lt"/>
              </a:rPr>
              <a:t>for guests are $12. </a:t>
            </a:r>
            <a:r>
              <a:rPr i="1" dirty="0">
                <a:solidFill>
                  <a:srgbClr val="2B22FD"/>
                </a:solidFill>
                <a:latin typeface="+mn-lt"/>
              </a:rPr>
              <a:t>(A prospective member receives three complimentary lunches as the club’s guest.)</a:t>
            </a:r>
          </a:p>
          <a:p>
            <a:pPr marL="1150620" lvl="2" indent="-457200">
              <a:spcBef>
                <a:spcPts val="0"/>
              </a:spcBef>
              <a:buFontTx/>
              <a:buChar char="•"/>
              <a:defRPr sz="1800">
                <a:solidFill>
                  <a:srgbClr val="FFFFFF"/>
                </a:solidFill>
                <a:latin typeface="Georgia"/>
                <a:ea typeface="Georgia"/>
                <a:cs typeface="Georgia"/>
                <a:sym typeface="Georgia"/>
              </a:defRPr>
            </a:pPr>
            <a:endParaRPr lang="en-US" dirty="0" smtClean="0">
              <a:solidFill>
                <a:srgbClr val="2B22FD"/>
              </a:solidFill>
              <a:latin typeface="+mn-lt"/>
            </a:endParaRPr>
          </a:p>
          <a:p>
            <a:pPr marL="1150620" lvl="2" indent="-457200">
              <a:spcBef>
                <a:spcPts val="0"/>
              </a:spcBef>
              <a:buFontTx/>
              <a:buChar char="•"/>
              <a:defRPr sz="1800">
                <a:solidFill>
                  <a:srgbClr val="FFFFFF"/>
                </a:solidFill>
                <a:latin typeface="Georgia"/>
                <a:ea typeface="Georgia"/>
                <a:cs typeface="Georgia"/>
                <a:sym typeface="Georgia"/>
              </a:defRPr>
            </a:pPr>
            <a:r>
              <a:rPr dirty="0" smtClean="0">
                <a:solidFill>
                  <a:srgbClr val="2B22FD"/>
                </a:solidFill>
                <a:latin typeface="+mn-lt"/>
              </a:rPr>
              <a:t>Your </a:t>
            </a:r>
            <a:r>
              <a:rPr dirty="0">
                <a:solidFill>
                  <a:srgbClr val="2B22FD"/>
                </a:solidFill>
                <a:latin typeface="+mn-lt"/>
              </a:rPr>
              <a:t>support with fundraising events as you are able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idx="4294967295"/>
          </p:nvPr>
        </p:nvSpPr>
        <p:spPr>
          <a:xfrm>
            <a:off x="457200" y="457200"/>
            <a:ext cx="6096000" cy="487363"/>
          </a:xfrm>
          <a:prstGeom prst="rect">
            <a:avLst/>
          </a:prstGeom>
        </p:spPr>
        <p:txBody>
          <a:bodyPr lIns="0" tIns="0" rIns="0" bIns="0">
            <a:normAutofit/>
          </a:bodyPr>
          <a:lstStyle>
            <a:lvl1pPr algn="l">
              <a:defRPr sz="2400">
                <a:solidFill>
                  <a:srgbClr val="FFFFFF"/>
                </a:solidFill>
                <a:latin typeface="Arial Narrow"/>
                <a:ea typeface="Arial Narrow"/>
                <a:cs typeface="Arial Narrow"/>
                <a:sym typeface="Arial Narrow"/>
              </a:defRPr>
            </a:lvl1pPr>
          </a:lstStyle>
          <a:p>
            <a:r>
              <a:t>TWIN PEAKS ROTARY</a:t>
            </a:r>
          </a:p>
        </p:txBody>
      </p:sp>
      <p:sp>
        <p:nvSpPr>
          <p:cNvPr id="156" name="Shape 156"/>
          <p:cNvSpPr>
            <a:spLocks noGrp="1"/>
          </p:cNvSpPr>
          <p:nvPr>
            <p:ph type="body" idx="4294967295"/>
          </p:nvPr>
        </p:nvSpPr>
        <p:spPr>
          <a:xfrm>
            <a:off x="447040" y="1219200"/>
            <a:ext cx="7628186" cy="4718050"/>
          </a:xfrm>
          <a:prstGeom prst="rect">
            <a:avLst/>
          </a:prstGeom>
        </p:spPr>
        <p:txBody>
          <a:bodyPr lIns="0" tIns="0" rIns="0" bIns="0">
            <a:normAutofit/>
          </a:bodyPr>
          <a:lstStyle/>
          <a:p>
            <a:pPr marL="274320" indent="-457200" defTabSz="452627">
              <a:spcBef>
                <a:spcPts val="0"/>
              </a:spcBef>
              <a:buSzTx/>
              <a:buNone/>
              <a:defRPr sz="1979" b="1">
                <a:solidFill>
                  <a:schemeClr val="accent1"/>
                </a:solidFill>
                <a:latin typeface="Georgia"/>
                <a:ea typeface="Georgia"/>
                <a:cs typeface="Georgia"/>
                <a:sym typeface="Georgia"/>
              </a:defRPr>
            </a:pPr>
            <a:r>
              <a:rPr sz="2400" dirty="0">
                <a:solidFill>
                  <a:srgbClr val="2B22FD"/>
                </a:solidFill>
                <a:latin typeface="+mn-lt"/>
              </a:rPr>
              <a:t>Service Projects</a:t>
            </a:r>
          </a:p>
          <a:p>
            <a:pPr marL="274320" indent="-457200" defTabSz="452627">
              <a:spcBef>
                <a:spcPts val="0"/>
              </a:spcBef>
              <a:buSzTx/>
              <a:buNone/>
              <a:defRPr sz="2376" b="1">
                <a:solidFill>
                  <a:srgbClr val="FFFFFF"/>
                </a:solidFill>
                <a:latin typeface="Georgia"/>
                <a:ea typeface="Georgia"/>
                <a:cs typeface="Georgia"/>
                <a:sym typeface="Georgia"/>
              </a:defRPr>
            </a:pPr>
            <a:endParaRPr dirty="0">
              <a:solidFill>
                <a:srgbClr val="2B22FD"/>
              </a:solidFill>
              <a:latin typeface="+mn-lt"/>
            </a:endParaRPr>
          </a:p>
          <a:p>
            <a:pPr marL="1668780" lvl="3" indent="-457200" defTabSz="452627">
              <a:spcBef>
                <a:spcPts val="0"/>
              </a:spcBef>
              <a:buFontTx/>
              <a:buChar char="•"/>
              <a:defRPr sz="1782">
                <a:solidFill>
                  <a:srgbClr val="FFFFFF"/>
                </a:solidFill>
                <a:latin typeface="Georgia"/>
                <a:ea typeface="Georgia"/>
                <a:cs typeface="Georgia"/>
                <a:sym typeface="Georgia"/>
              </a:defRPr>
            </a:pPr>
            <a:r>
              <a:rPr sz="1800" b="1" dirty="0">
                <a:solidFill>
                  <a:srgbClr val="2B22FD"/>
                </a:solidFill>
                <a:latin typeface="+mn-lt"/>
              </a:rPr>
              <a:t>Scholarships: </a:t>
            </a:r>
            <a:r>
              <a:rPr sz="1800" dirty="0">
                <a:solidFill>
                  <a:srgbClr val="2B22FD"/>
                </a:solidFill>
                <a:latin typeface="+mn-lt"/>
              </a:rPr>
              <a:t>The Club provides scholarships annually for local high school seniors to attend in-state colleges and universities.</a:t>
            </a:r>
          </a:p>
          <a:p>
            <a:pPr marL="1668780" lvl="3" indent="-457200" defTabSz="452627">
              <a:spcBef>
                <a:spcPts val="0"/>
              </a:spcBef>
              <a:buFontTx/>
              <a:buChar char="•"/>
              <a:defRPr sz="1782">
                <a:solidFill>
                  <a:srgbClr val="FFFFFF"/>
                </a:solidFill>
                <a:latin typeface="Georgia"/>
                <a:ea typeface="Georgia"/>
                <a:cs typeface="Georgia"/>
                <a:sym typeface="Georgia"/>
              </a:defRPr>
            </a:pPr>
            <a:endParaRPr lang="en-US" sz="1800" b="1" dirty="0" smtClean="0">
              <a:solidFill>
                <a:srgbClr val="2B22FD"/>
              </a:solidFill>
              <a:latin typeface="+mn-lt"/>
            </a:endParaRPr>
          </a:p>
          <a:p>
            <a:pPr marL="1668780" lvl="3" indent="-457200" defTabSz="452627">
              <a:spcBef>
                <a:spcPts val="0"/>
              </a:spcBef>
              <a:buFontTx/>
              <a:buChar char="•"/>
              <a:defRPr sz="1782">
                <a:solidFill>
                  <a:srgbClr val="FFFFFF"/>
                </a:solidFill>
                <a:latin typeface="Georgia"/>
                <a:ea typeface="Georgia"/>
                <a:cs typeface="Georgia"/>
                <a:sym typeface="Georgia"/>
              </a:defRPr>
            </a:pPr>
            <a:r>
              <a:rPr sz="1800" b="1" dirty="0" smtClean="0">
                <a:solidFill>
                  <a:srgbClr val="2B22FD"/>
                </a:solidFill>
                <a:latin typeface="+mn-lt"/>
              </a:rPr>
              <a:t>Chuckwagon </a:t>
            </a:r>
            <a:r>
              <a:rPr sz="1800" b="1" dirty="0">
                <a:solidFill>
                  <a:srgbClr val="2B22FD"/>
                </a:solidFill>
                <a:latin typeface="+mn-lt"/>
              </a:rPr>
              <a:t>Pancake Breakfast: </a:t>
            </a:r>
            <a:r>
              <a:rPr sz="1800" dirty="0">
                <a:solidFill>
                  <a:srgbClr val="2B22FD"/>
                </a:solidFill>
                <a:latin typeface="+mn-lt"/>
              </a:rPr>
              <a:t>An annual summer event serving up breakfast before the Boulder County Fair parade on Main St. Proceeds benefit the scholarship fund.</a:t>
            </a:r>
          </a:p>
          <a:p>
            <a:pPr marL="1668780" lvl="3" indent="-457200" defTabSz="452627">
              <a:spcBef>
                <a:spcPts val="0"/>
              </a:spcBef>
              <a:buFontTx/>
              <a:buChar char="•"/>
              <a:defRPr sz="1782">
                <a:solidFill>
                  <a:srgbClr val="FFFFFF"/>
                </a:solidFill>
                <a:latin typeface="Georgia"/>
                <a:ea typeface="Georgia"/>
                <a:cs typeface="Georgia"/>
                <a:sym typeface="Georgia"/>
              </a:defRPr>
            </a:pPr>
            <a:endParaRPr lang="en-US" sz="1800" b="1" dirty="0" smtClean="0">
              <a:solidFill>
                <a:srgbClr val="2B22FD"/>
              </a:solidFill>
              <a:latin typeface="+mn-lt"/>
            </a:endParaRPr>
          </a:p>
          <a:p>
            <a:pPr marL="1668780" lvl="3" indent="-457200" defTabSz="452627">
              <a:spcBef>
                <a:spcPts val="0"/>
              </a:spcBef>
              <a:buFontTx/>
              <a:buChar char="•"/>
              <a:defRPr sz="1782">
                <a:solidFill>
                  <a:srgbClr val="FFFFFF"/>
                </a:solidFill>
                <a:latin typeface="Georgia"/>
                <a:ea typeface="Georgia"/>
                <a:cs typeface="Georgia"/>
                <a:sym typeface="Georgia"/>
              </a:defRPr>
            </a:pPr>
            <a:r>
              <a:rPr sz="1800" b="1" dirty="0" smtClean="0">
                <a:solidFill>
                  <a:srgbClr val="2B22FD"/>
                </a:solidFill>
                <a:latin typeface="+mn-lt"/>
              </a:rPr>
              <a:t>Mike </a:t>
            </a:r>
            <a:r>
              <a:rPr sz="1800" b="1" dirty="0">
                <a:solidFill>
                  <a:srgbClr val="2B22FD"/>
                </a:solidFill>
                <a:latin typeface="+mn-lt"/>
              </a:rPr>
              <a:t>McDonough Memorial Greenway Clean-Up: </a:t>
            </a:r>
            <a:r>
              <a:rPr sz="1800" dirty="0">
                <a:solidFill>
                  <a:srgbClr val="2B22FD"/>
                </a:solidFill>
                <a:latin typeface="+mn-lt"/>
              </a:rPr>
              <a:t>The Club has adopted a portion of the St. Vrain Greenway and helps keep it clean.</a:t>
            </a:r>
          </a:p>
          <a:p>
            <a:pPr marL="1668780" lvl="3" indent="-457200" defTabSz="452627">
              <a:spcBef>
                <a:spcPts val="0"/>
              </a:spcBef>
              <a:buFontTx/>
              <a:buChar char="•"/>
              <a:defRPr sz="1782">
                <a:solidFill>
                  <a:srgbClr val="FFFFFF"/>
                </a:solidFill>
                <a:latin typeface="Georgia"/>
                <a:ea typeface="Georgia"/>
                <a:cs typeface="Georgia"/>
                <a:sym typeface="Georgia"/>
              </a:defRPr>
            </a:pPr>
            <a:endParaRPr lang="en-US" sz="1800" b="1" dirty="0" smtClean="0">
              <a:solidFill>
                <a:srgbClr val="2B22FD"/>
              </a:solidFill>
              <a:latin typeface="+mn-lt"/>
            </a:endParaRPr>
          </a:p>
          <a:p>
            <a:pPr marL="1668780" lvl="3" indent="-457200" defTabSz="452627">
              <a:spcBef>
                <a:spcPts val="0"/>
              </a:spcBef>
              <a:buFontTx/>
              <a:buChar char="•"/>
              <a:defRPr sz="1782">
                <a:solidFill>
                  <a:srgbClr val="FFFFFF"/>
                </a:solidFill>
                <a:latin typeface="Georgia"/>
                <a:ea typeface="Georgia"/>
                <a:cs typeface="Georgia"/>
                <a:sym typeface="Georgia"/>
              </a:defRPr>
            </a:pPr>
            <a:r>
              <a:rPr sz="1800" b="1" dirty="0" smtClean="0">
                <a:solidFill>
                  <a:srgbClr val="2B22FD"/>
                </a:solidFill>
                <a:latin typeface="+mn-lt"/>
              </a:rPr>
              <a:t>World </a:t>
            </a:r>
            <a:r>
              <a:rPr sz="1800" b="1" dirty="0">
                <a:solidFill>
                  <a:srgbClr val="2B22FD"/>
                </a:solidFill>
                <a:latin typeface="+mn-lt"/>
              </a:rPr>
              <a:t>Community Projects: </a:t>
            </a:r>
            <a:r>
              <a:rPr sz="1800" dirty="0">
                <a:solidFill>
                  <a:srgbClr val="2B22FD"/>
                </a:solidFill>
                <a:latin typeface="+mn-lt"/>
              </a:rPr>
              <a:t>The Club participates in a variety of international projects addressing issues such as literacy, clean water and medical needs.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idx="4294967295"/>
          </p:nvPr>
        </p:nvSpPr>
        <p:spPr>
          <a:xfrm>
            <a:off x="457200" y="457200"/>
            <a:ext cx="6096000" cy="487363"/>
          </a:xfrm>
          <a:prstGeom prst="rect">
            <a:avLst/>
          </a:prstGeom>
        </p:spPr>
        <p:txBody>
          <a:bodyPr lIns="0" tIns="0" rIns="0" bIns="0">
            <a:normAutofit/>
          </a:bodyPr>
          <a:lstStyle>
            <a:lvl1pPr algn="l">
              <a:defRPr sz="2400">
                <a:solidFill>
                  <a:srgbClr val="FFFFFF"/>
                </a:solidFill>
                <a:latin typeface="Arial Narrow"/>
                <a:ea typeface="Arial Narrow"/>
                <a:cs typeface="Arial Narrow"/>
                <a:sym typeface="Arial Narrow"/>
              </a:defRPr>
            </a:lvl1pPr>
          </a:lstStyle>
          <a:p>
            <a:r>
              <a:t>TWIN PEAKS ROTARY</a:t>
            </a:r>
          </a:p>
        </p:txBody>
      </p:sp>
      <p:sp>
        <p:nvSpPr>
          <p:cNvPr id="159" name="Shape 159"/>
          <p:cNvSpPr>
            <a:spLocks noGrp="1"/>
          </p:cNvSpPr>
          <p:nvPr>
            <p:ph type="body" sz="quarter" idx="4294967295"/>
          </p:nvPr>
        </p:nvSpPr>
        <p:spPr>
          <a:xfrm>
            <a:off x="447040" y="1219200"/>
            <a:ext cx="7628186" cy="1291274"/>
          </a:xfrm>
          <a:prstGeom prst="rect">
            <a:avLst/>
          </a:prstGeom>
        </p:spPr>
        <p:txBody>
          <a:bodyPr lIns="0" tIns="0" rIns="0" bIns="0">
            <a:normAutofit lnSpcReduction="10000"/>
          </a:bodyPr>
          <a:lstStyle/>
          <a:p>
            <a:pPr marL="0" indent="0">
              <a:spcBef>
                <a:spcPts val="300"/>
              </a:spcBef>
              <a:buSzTx/>
              <a:buNone/>
              <a:defRPr sz="2000" b="1">
                <a:solidFill>
                  <a:schemeClr val="accent1"/>
                </a:solidFill>
                <a:latin typeface="Georgia"/>
                <a:ea typeface="Georgia"/>
                <a:cs typeface="Georgia"/>
                <a:sym typeface="Georgia"/>
              </a:defRPr>
            </a:pPr>
            <a:r>
              <a:rPr sz="2400" dirty="0">
                <a:solidFill>
                  <a:srgbClr val="2B22FD"/>
                </a:solidFill>
                <a:latin typeface="+mn-lt"/>
              </a:rPr>
              <a:t>Youth Exchange</a:t>
            </a:r>
          </a:p>
          <a:p>
            <a:pPr marL="0" indent="0">
              <a:spcBef>
                <a:spcPts val="300"/>
              </a:spcBef>
              <a:buSzTx/>
              <a:buNone/>
              <a:defRPr sz="1800" b="1">
                <a:solidFill>
                  <a:srgbClr val="FFFFFF"/>
                </a:solidFill>
                <a:latin typeface="Georgia"/>
                <a:ea typeface="Georgia"/>
                <a:cs typeface="Georgia"/>
                <a:sym typeface="Georgia"/>
              </a:defRPr>
            </a:pPr>
            <a:endParaRPr dirty="0">
              <a:solidFill>
                <a:srgbClr val="2B22FD"/>
              </a:solidFill>
              <a:latin typeface="+mn-lt"/>
            </a:endParaRPr>
          </a:p>
          <a:p>
            <a:pPr lvl="2">
              <a:spcBef>
                <a:spcPts val="300"/>
              </a:spcBef>
              <a:buSzTx/>
              <a:defRPr sz="1800">
                <a:solidFill>
                  <a:srgbClr val="FFFFFF"/>
                </a:solidFill>
                <a:latin typeface="Georgia"/>
                <a:ea typeface="Georgia"/>
                <a:cs typeface="Georgia"/>
                <a:sym typeface="Georgia"/>
              </a:defRPr>
            </a:pPr>
            <a:r>
              <a:rPr dirty="0">
                <a:solidFill>
                  <a:srgbClr val="2B22FD"/>
                </a:solidFill>
                <a:latin typeface="+mn-lt"/>
              </a:rPr>
              <a:t>Our Club hosts an exchange student every year. </a:t>
            </a:r>
          </a:p>
          <a:p>
            <a:pPr lvl="2">
              <a:spcBef>
                <a:spcPts val="300"/>
              </a:spcBef>
              <a:buSzTx/>
              <a:defRPr sz="1800">
                <a:solidFill>
                  <a:srgbClr val="FFFFFF"/>
                </a:solidFill>
                <a:latin typeface="Georgia"/>
                <a:ea typeface="Georgia"/>
                <a:cs typeface="Georgia"/>
                <a:sym typeface="Georgia"/>
              </a:defRPr>
            </a:pPr>
            <a:r>
              <a:rPr dirty="0">
                <a:solidFill>
                  <a:srgbClr val="2B22FD"/>
                </a:solidFill>
                <a:latin typeface="+mn-lt"/>
              </a:rPr>
              <a:t>Host families are needed for a three month commitment.</a:t>
            </a:r>
          </a:p>
        </p:txBody>
      </p:sp>
      <p:sp>
        <p:nvSpPr>
          <p:cNvPr id="160" name="Shape 160"/>
          <p:cNvSpPr/>
          <p:nvPr/>
        </p:nvSpPr>
        <p:spPr>
          <a:xfrm>
            <a:off x="1337989" y="5579644"/>
            <a:ext cx="4334422" cy="696554"/>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spAutoFit/>
          </a:bodyPr>
          <a:lstStyle/>
          <a:p>
            <a:pPr algn="r" defTabSz="457200">
              <a:spcBef>
                <a:spcPts val="12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a:ea typeface="Times New Roman"/>
                <a:cs typeface="Times New Roman"/>
                <a:sym typeface="Times New Roman"/>
              </a:defRPr>
            </a:pPr>
            <a:r>
              <a:rPr dirty="0">
                <a:latin typeface="+mn-lt"/>
                <a:ea typeface="+mn-ea"/>
                <a:cs typeface="+mn-cs"/>
                <a:sym typeface="Arial"/>
              </a:rPr>
              <a:t>Kasper Thorslund from Sweden</a:t>
            </a:r>
          </a:p>
          <a:p>
            <a:pPr algn="r" defTabSz="457200">
              <a:spcBef>
                <a:spcPts val="12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a:ea typeface="Times New Roman"/>
                <a:cs typeface="Times New Roman"/>
                <a:sym typeface="Times New Roman"/>
              </a:defRPr>
            </a:pPr>
            <a:r>
              <a:rPr dirty="0">
                <a:latin typeface="+mn-lt"/>
                <a:ea typeface="+mn-ea"/>
                <a:cs typeface="+mn-cs"/>
                <a:sym typeface="Arial"/>
              </a:rPr>
              <a:t>2015-16 Youth Exchange Student</a:t>
            </a:r>
          </a:p>
        </p:txBody>
      </p:sp>
      <p:grpSp>
        <p:nvGrpSpPr>
          <p:cNvPr id="163" name="Group 163"/>
          <p:cNvGrpSpPr/>
          <p:nvPr/>
        </p:nvGrpSpPr>
        <p:grpSpPr>
          <a:xfrm>
            <a:off x="5918370" y="2785111"/>
            <a:ext cx="2525316" cy="3410983"/>
            <a:chOff x="0" y="0"/>
            <a:chExt cx="2525315" cy="3410981"/>
          </a:xfrm>
        </p:grpSpPr>
        <p:pic>
          <p:nvPicPr>
            <p:cNvPr id="162" name="Rot_3742.jpg"/>
            <p:cNvPicPr>
              <a:picLocks noChangeAspect="1"/>
            </p:cNvPicPr>
            <p:nvPr/>
          </p:nvPicPr>
          <p:blipFill>
            <a:blip r:embed="rId2">
              <a:extLst/>
            </a:blip>
            <a:stretch>
              <a:fillRect/>
            </a:stretch>
          </p:blipFill>
          <p:spPr>
            <a:xfrm>
              <a:off x="203200" y="203200"/>
              <a:ext cx="2118916" cy="2966482"/>
            </a:xfrm>
            <a:prstGeom prst="rect">
              <a:avLst/>
            </a:prstGeom>
            <a:ln>
              <a:noFill/>
            </a:ln>
            <a:effectLst/>
          </p:spPr>
        </p:pic>
        <p:pic>
          <p:nvPicPr>
            <p:cNvPr id="161" name="Picture 160"/>
            <p:cNvPicPr>
              <a:picLocks/>
            </p:cNvPicPr>
            <p:nvPr/>
          </p:nvPicPr>
          <p:blipFill>
            <a:blip r:embed="rId3">
              <a:extLst/>
            </a:blip>
            <a:stretch>
              <a:fillRect/>
            </a:stretch>
          </p:blipFill>
          <p:spPr>
            <a:xfrm>
              <a:off x="0" y="0"/>
              <a:ext cx="2525316" cy="3410982"/>
            </a:xfrm>
            <a:prstGeom prst="rect">
              <a:avLst/>
            </a:prstGeom>
            <a:effectLst/>
          </p:spPr>
        </p:pic>
      </p:grpSp>
      <p:grpSp>
        <p:nvGrpSpPr>
          <p:cNvPr id="166" name="Group 166"/>
          <p:cNvGrpSpPr/>
          <p:nvPr/>
        </p:nvGrpSpPr>
        <p:grpSpPr>
          <a:xfrm>
            <a:off x="1473300" y="2581365"/>
            <a:ext cx="4063800" cy="3056929"/>
            <a:chOff x="0" y="0"/>
            <a:chExt cx="4063798" cy="3056927"/>
          </a:xfrm>
        </p:grpSpPr>
        <p:pic>
          <p:nvPicPr>
            <p:cNvPr id="165" name="Rot_1307.jpg"/>
            <p:cNvPicPr>
              <a:picLocks noChangeAspect="1"/>
            </p:cNvPicPr>
            <p:nvPr/>
          </p:nvPicPr>
          <p:blipFill>
            <a:blip r:embed="rId4">
              <a:extLst/>
            </a:blip>
            <a:stretch>
              <a:fillRect/>
            </a:stretch>
          </p:blipFill>
          <p:spPr>
            <a:xfrm>
              <a:off x="203200" y="203200"/>
              <a:ext cx="3657399" cy="2612428"/>
            </a:xfrm>
            <a:prstGeom prst="rect">
              <a:avLst/>
            </a:prstGeom>
            <a:ln>
              <a:noFill/>
            </a:ln>
            <a:effectLst/>
          </p:spPr>
        </p:pic>
        <p:pic>
          <p:nvPicPr>
            <p:cNvPr id="164" name="Picture 163"/>
            <p:cNvPicPr>
              <a:picLocks/>
            </p:cNvPicPr>
            <p:nvPr/>
          </p:nvPicPr>
          <p:blipFill>
            <a:blip r:embed="rId5">
              <a:extLst/>
            </a:blip>
            <a:stretch>
              <a:fillRect/>
            </a:stretch>
          </p:blipFill>
          <p:spPr>
            <a:xfrm>
              <a:off x="0" y="0"/>
              <a:ext cx="4063799" cy="3056928"/>
            </a:xfrm>
            <a:prstGeom prst="rect">
              <a:avLst/>
            </a:prstGeom>
            <a:effectLst/>
          </p:spPr>
        </p:pic>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p:cNvSpPr>
          <p:nvPr>
            <p:ph type="title" idx="4294967295"/>
          </p:nvPr>
        </p:nvSpPr>
        <p:spPr>
          <a:xfrm>
            <a:off x="457200" y="457200"/>
            <a:ext cx="6096000" cy="487363"/>
          </a:xfrm>
          <a:prstGeom prst="rect">
            <a:avLst/>
          </a:prstGeom>
        </p:spPr>
        <p:txBody>
          <a:bodyPr lIns="0" tIns="0" rIns="0" bIns="0">
            <a:normAutofit/>
          </a:bodyPr>
          <a:lstStyle>
            <a:lvl1pPr algn="l">
              <a:defRPr sz="2400">
                <a:solidFill>
                  <a:srgbClr val="FFFFFF"/>
                </a:solidFill>
                <a:latin typeface="Arial Narrow"/>
                <a:ea typeface="Arial Narrow"/>
                <a:cs typeface="Arial Narrow"/>
                <a:sym typeface="Arial Narrow"/>
              </a:defRPr>
            </a:lvl1pPr>
          </a:lstStyle>
          <a:p>
            <a:r>
              <a:t>TWIN PEAKS ROTARY</a:t>
            </a:r>
          </a:p>
        </p:txBody>
      </p:sp>
      <p:sp>
        <p:nvSpPr>
          <p:cNvPr id="169" name="Shape 169"/>
          <p:cNvSpPr>
            <a:spLocks noGrp="1"/>
          </p:cNvSpPr>
          <p:nvPr>
            <p:ph type="body" idx="4294967295"/>
          </p:nvPr>
        </p:nvSpPr>
        <p:spPr>
          <a:xfrm>
            <a:off x="447040" y="1219200"/>
            <a:ext cx="7628186" cy="4718050"/>
          </a:xfrm>
          <a:prstGeom prst="rect">
            <a:avLst/>
          </a:prstGeom>
        </p:spPr>
        <p:txBody>
          <a:bodyPr lIns="0" tIns="0" rIns="0" bIns="0">
            <a:normAutofit/>
          </a:bodyPr>
          <a:lstStyle/>
          <a:p>
            <a:pPr marL="0" indent="-457200">
              <a:spcBef>
                <a:spcPts val="0"/>
              </a:spcBef>
              <a:buSzTx/>
              <a:buNone/>
              <a:defRPr sz="2000" b="1">
                <a:solidFill>
                  <a:schemeClr val="accent1"/>
                </a:solidFill>
                <a:latin typeface="Georgia"/>
                <a:ea typeface="Georgia"/>
                <a:cs typeface="Georgia"/>
                <a:sym typeface="Georgia"/>
              </a:defRPr>
            </a:pPr>
            <a:r>
              <a:rPr sz="2400" dirty="0">
                <a:solidFill>
                  <a:srgbClr val="2B22FD"/>
                </a:solidFill>
                <a:latin typeface="+mn-lt"/>
              </a:rPr>
              <a:t>Club </a:t>
            </a:r>
            <a:r>
              <a:rPr lang="en-US" sz="2400" dirty="0" smtClean="0">
                <a:solidFill>
                  <a:srgbClr val="2B22FD"/>
                </a:solidFill>
                <a:latin typeface="+mn-lt"/>
              </a:rPr>
              <a:t>c</a:t>
            </a:r>
            <a:r>
              <a:rPr sz="2400" dirty="0" smtClean="0">
                <a:solidFill>
                  <a:srgbClr val="2B22FD"/>
                </a:solidFill>
                <a:latin typeface="+mn-lt"/>
              </a:rPr>
              <a:t>ommittees </a:t>
            </a:r>
            <a:r>
              <a:rPr sz="2400" dirty="0">
                <a:solidFill>
                  <a:srgbClr val="2B22FD"/>
                </a:solidFill>
                <a:latin typeface="+mn-lt"/>
              </a:rPr>
              <a:t>are organized into six groups:</a:t>
            </a:r>
          </a:p>
          <a:p>
            <a:pPr marL="0" indent="-457200">
              <a:spcBef>
                <a:spcPts val="0"/>
              </a:spcBef>
              <a:buSzTx/>
              <a:buNone/>
              <a:defRPr sz="2400" b="1">
                <a:solidFill>
                  <a:srgbClr val="FFFFFF"/>
                </a:solidFill>
                <a:latin typeface="Georgia"/>
                <a:ea typeface="Georgia"/>
                <a:cs typeface="Georgia"/>
                <a:sym typeface="Georgia"/>
              </a:defRPr>
            </a:pPr>
            <a:endParaRPr dirty="0">
              <a:solidFill>
                <a:srgbClr val="2B22FD"/>
              </a:solidFill>
              <a:latin typeface="+mn-lt"/>
            </a:endParaRPr>
          </a:p>
          <a:p>
            <a:pPr marL="1869440" lvl="7" indent="-457200">
              <a:spcBef>
                <a:spcPts val="0"/>
              </a:spcBef>
              <a:buFontTx/>
              <a:buChar char="•"/>
              <a:defRPr sz="1800">
                <a:solidFill>
                  <a:srgbClr val="FFFFFF"/>
                </a:solidFill>
                <a:latin typeface="Georgia"/>
                <a:ea typeface="Georgia"/>
                <a:cs typeface="Georgia"/>
                <a:sym typeface="Georgia"/>
              </a:defRPr>
            </a:pPr>
            <a:r>
              <a:rPr dirty="0">
                <a:solidFill>
                  <a:srgbClr val="2B22FD"/>
                </a:solidFill>
                <a:latin typeface="+mn-lt"/>
              </a:rPr>
              <a:t>Club Administration</a:t>
            </a:r>
          </a:p>
          <a:p>
            <a:pPr marL="1869440" lvl="7" indent="-457200">
              <a:spcBef>
                <a:spcPts val="0"/>
              </a:spcBef>
              <a:buFontTx/>
              <a:buChar char="•"/>
              <a:defRPr sz="1800">
                <a:solidFill>
                  <a:srgbClr val="FFFFFF"/>
                </a:solidFill>
                <a:latin typeface="Georgia"/>
                <a:ea typeface="Georgia"/>
                <a:cs typeface="Georgia"/>
                <a:sym typeface="Georgia"/>
              </a:defRPr>
            </a:pPr>
            <a:endParaRPr lang="en-US" dirty="0" smtClean="0">
              <a:solidFill>
                <a:srgbClr val="2B22FD"/>
              </a:solidFill>
              <a:latin typeface="+mn-lt"/>
            </a:endParaRPr>
          </a:p>
          <a:p>
            <a:pPr marL="1869440" lvl="7" indent="-457200">
              <a:spcBef>
                <a:spcPts val="0"/>
              </a:spcBef>
              <a:buFontTx/>
              <a:buChar char="•"/>
              <a:defRPr sz="1800">
                <a:solidFill>
                  <a:srgbClr val="FFFFFF"/>
                </a:solidFill>
                <a:latin typeface="Georgia"/>
                <a:ea typeface="Georgia"/>
                <a:cs typeface="Georgia"/>
                <a:sym typeface="Georgia"/>
              </a:defRPr>
            </a:pPr>
            <a:r>
              <a:rPr dirty="0" smtClean="0">
                <a:solidFill>
                  <a:srgbClr val="2B22FD"/>
                </a:solidFill>
                <a:latin typeface="+mn-lt"/>
              </a:rPr>
              <a:t>Foundation</a:t>
            </a:r>
            <a:endParaRPr dirty="0">
              <a:solidFill>
                <a:srgbClr val="2B22FD"/>
              </a:solidFill>
              <a:latin typeface="+mn-lt"/>
            </a:endParaRPr>
          </a:p>
          <a:p>
            <a:pPr marL="1869440" lvl="7" indent="-457200">
              <a:spcBef>
                <a:spcPts val="0"/>
              </a:spcBef>
              <a:buFontTx/>
              <a:buChar char="•"/>
              <a:defRPr sz="1800">
                <a:solidFill>
                  <a:srgbClr val="FFFFFF"/>
                </a:solidFill>
                <a:latin typeface="Georgia"/>
                <a:ea typeface="Georgia"/>
                <a:cs typeface="Georgia"/>
                <a:sym typeface="Georgia"/>
              </a:defRPr>
            </a:pPr>
            <a:endParaRPr lang="en-US" dirty="0" smtClean="0">
              <a:solidFill>
                <a:srgbClr val="2B22FD"/>
              </a:solidFill>
              <a:latin typeface="+mn-lt"/>
            </a:endParaRPr>
          </a:p>
          <a:p>
            <a:pPr marL="1869440" lvl="7" indent="-457200">
              <a:spcBef>
                <a:spcPts val="0"/>
              </a:spcBef>
              <a:buFontTx/>
              <a:buChar char="•"/>
              <a:defRPr sz="1800">
                <a:solidFill>
                  <a:srgbClr val="FFFFFF"/>
                </a:solidFill>
                <a:latin typeface="Georgia"/>
                <a:ea typeface="Georgia"/>
                <a:cs typeface="Georgia"/>
                <a:sym typeface="Georgia"/>
              </a:defRPr>
            </a:pPr>
            <a:r>
              <a:rPr dirty="0" smtClean="0">
                <a:solidFill>
                  <a:srgbClr val="2B22FD"/>
                </a:solidFill>
                <a:latin typeface="+mn-lt"/>
              </a:rPr>
              <a:t>Fundraising</a:t>
            </a:r>
            <a:endParaRPr dirty="0">
              <a:solidFill>
                <a:srgbClr val="2B22FD"/>
              </a:solidFill>
              <a:latin typeface="+mn-lt"/>
            </a:endParaRPr>
          </a:p>
          <a:p>
            <a:pPr marL="1869440" lvl="7" indent="-457200">
              <a:spcBef>
                <a:spcPts val="0"/>
              </a:spcBef>
              <a:buFontTx/>
              <a:buChar char="•"/>
              <a:defRPr sz="1800">
                <a:solidFill>
                  <a:srgbClr val="FFFFFF"/>
                </a:solidFill>
                <a:latin typeface="Georgia"/>
                <a:ea typeface="Georgia"/>
                <a:cs typeface="Georgia"/>
                <a:sym typeface="Georgia"/>
              </a:defRPr>
            </a:pPr>
            <a:endParaRPr lang="en-US" dirty="0" smtClean="0">
              <a:solidFill>
                <a:srgbClr val="2B22FD"/>
              </a:solidFill>
              <a:latin typeface="+mn-lt"/>
            </a:endParaRPr>
          </a:p>
          <a:p>
            <a:pPr marL="1869440" lvl="7" indent="-457200">
              <a:spcBef>
                <a:spcPts val="0"/>
              </a:spcBef>
              <a:buFontTx/>
              <a:buChar char="•"/>
              <a:defRPr sz="1800">
                <a:solidFill>
                  <a:srgbClr val="FFFFFF"/>
                </a:solidFill>
                <a:latin typeface="Georgia"/>
                <a:ea typeface="Georgia"/>
                <a:cs typeface="Georgia"/>
                <a:sym typeface="Georgia"/>
              </a:defRPr>
            </a:pPr>
            <a:r>
              <a:rPr dirty="0" smtClean="0">
                <a:solidFill>
                  <a:srgbClr val="2B22FD"/>
                </a:solidFill>
                <a:latin typeface="+mn-lt"/>
              </a:rPr>
              <a:t>Membership</a:t>
            </a:r>
            <a:endParaRPr dirty="0">
              <a:solidFill>
                <a:srgbClr val="2B22FD"/>
              </a:solidFill>
              <a:latin typeface="+mn-lt"/>
            </a:endParaRPr>
          </a:p>
          <a:p>
            <a:pPr marL="1869440" lvl="7" indent="-457200">
              <a:spcBef>
                <a:spcPts val="0"/>
              </a:spcBef>
              <a:buFontTx/>
              <a:buChar char="•"/>
              <a:defRPr sz="1800">
                <a:solidFill>
                  <a:srgbClr val="FFFFFF"/>
                </a:solidFill>
                <a:latin typeface="Georgia"/>
                <a:ea typeface="Georgia"/>
                <a:cs typeface="Georgia"/>
                <a:sym typeface="Georgia"/>
              </a:defRPr>
            </a:pPr>
            <a:endParaRPr lang="en-US" dirty="0" smtClean="0">
              <a:solidFill>
                <a:srgbClr val="2B22FD"/>
              </a:solidFill>
              <a:latin typeface="+mn-lt"/>
            </a:endParaRPr>
          </a:p>
          <a:p>
            <a:pPr marL="1869440" lvl="7" indent="-457200">
              <a:spcBef>
                <a:spcPts val="0"/>
              </a:spcBef>
              <a:buFontTx/>
              <a:buChar char="•"/>
              <a:defRPr sz="1800">
                <a:solidFill>
                  <a:srgbClr val="FFFFFF"/>
                </a:solidFill>
                <a:latin typeface="Georgia"/>
                <a:ea typeface="Georgia"/>
                <a:cs typeface="Georgia"/>
                <a:sym typeface="Georgia"/>
              </a:defRPr>
            </a:pPr>
            <a:r>
              <a:rPr dirty="0" smtClean="0">
                <a:solidFill>
                  <a:srgbClr val="2B22FD"/>
                </a:solidFill>
                <a:latin typeface="+mn-lt"/>
              </a:rPr>
              <a:t>Service</a:t>
            </a:r>
            <a:endParaRPr dirty="0">
              <a:solidFill>
                <a:srgbClr val="2B22FD"/>
              </a:solidFill>
              <a:latin typeface="+mn-lt"/>
            </a:endParaRPr>
          </a:p>
          <a:p>
            <a:pPr marL="1869440" lvl="7" indent="-457200">
              <a:spcBef>
                <a:spcPts val="0"/>
              </a:spcBef>
              <a:buFontTx/>
              <a:buChar char="•"/>
              <a:defRPr sz="1800">
                <a:solidFill>
                  <a:srgbClr val="FFFFFF"/>
                </a:solidFill>
                <a:latin typeface="Georgia"/>
                <a:ea typeface="Georgia"/>
                <a:cs typeface="Georgia"/>
                <a:sym typeface="Georgia"/>
              </a:defRPr>
            </a:pPr>
            <a:endParaRPr lang="en-US" dirty="0" smtClean="0">
              <a:solidFill>
                <a:srgbClr val="2B22FD"/>
              </a:solidFill>
              <a:latin typeface="+mn-lt"/>
            </a:endParaRPr>
          </a:p>
          <a:p>
            <a:pPr marL="1869440" lvl="7" indent="-457200">
              <a:spcBef>
                <a:spcPts val="0"/>
              </a:spcBef>
              <a:buFontTx/>
              <a:buChar char="•"/>
              <a:defRPr sz="1800">
                <a:solidFill>
                  <a:srgbClr val="FFFFFF"/>
                </a:solidFill>
                <a:latin typeface="Georgia"/>
                <a:ea typeface="Georgia"/>
                <a:cs typeface="Georgia"/>
                <a:sym typeface="Georgia"/>
              </a:defRPr>
            </a:pPr>
            <a:r>
              <a:rPr dirty="0" smtClean="0">
                <a:solidFill>
                  <a:srgbClr val="2B22FD"/>
                </a:solidFill>
                <a:latin typeface="+mn-lt"/>
              </a:rPr>
              <a:t>Public </a:t>
            </a:r>
            <a:r>
              <a:rPr dirty="0">
                <a:solidFill>
                  <a:srgbClr val="2B22FD"/>
                </a:solidFill>
                <a:latin typeface="+mn-lt"/>
              </a:rPr>
              <a:t>Relations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p:cNvSpPr>
          <p:nvPr>
            <p:ph type="title" idx="4294967295"/>
          </p:nvPr>
        </p:nvSpPr>
        <p:spPr>
          <a:xfrm>
            <a:off x="380999" y="457200"/>
            <a:ext cx="8763002" cy="533400"/>
          </a:xfrm>
          <a:prstGeom prst="rect">
            <a:avLst/>
          </a:prstGeom>
        </p:spPr>
        <p:txBody>
          <a:bodyPr lIns="0" tIns="0" rIns="0" bIns="0">
            <a:normAutofit/>
          </a:bodyPr>
          <a:lstStyle>
            <a:lvl1pPr algn="l">
              <a:defRPr sz="2400">
                <a:solidFill>
                  <a:srgbClr val="FFFFFF"/>
                </a:solidFill>
                <a:latin typeface="Arial Narrow"/>
                <a:ea typeface="Arial Narrow"/>
                <a:cs typeface="Arial Narrow"/>
                <a:sym typeface="Arial Narrow"/>
              </a:defRPr>
            </a:lvl1pPr>
          </a:lstStyle>
          <a:p>
            <a:r>
              <a:t>TWIN PEAKS ROTARY</a:t>
            </a:r>
          </a:p>
        </p:txBody>
      </p:sp>
      <p:sp>
        <p:nvSpPr>
          <p:cNvPr id="172" name="Shape 172"/>
          <p:cNvSpPr>
            <a:spLocks noGrp="1"/>
          </p:cNvSpPr>
          <p:nvPr>
            <p:ph type="body" sz="quarter" idx="4294967295"/>
          </p:nvPr>
        </p:nvSpPr>
        <p:spPr>
          <a:xfrm>
            <a:off x="405765" y="1295400"/>
            <a:ext cx="4047610" cy="2763521"/>
          </a:xfrm>
          <a:prstGeom prst="rect">
            <a:avLst/>
          </a:prstGeom>
        </p:spPr>
        <p:txBody>
          <a:bodyPr lIns="0" tIns="0" rIns="0" bIns="0">
            <a:normAutofit/>
          </a:bodyPr>
          <a:lstStyle/>
          <a:p>
            <a:pPr marL="0" indent="0">
              <a:spcBef>
                <a:spcPts val="300"/>
              </a:spcBef>
              <a:buSzTx/>
              <a:buNone/>
              <a:defRPr sz="2000" b="1">
                <a:solidFill>
                  <a:schemeClr val="accent1"/>
                </a:solidFill>
                <a:latin typeface="Georgia"/>
                <a:ea typeface="Georgia"/>
                <a:cs typeface="Georgia"/>
                <a:sym typeface="Georgia"/>
              </a:defRPr>
            </a:pPr>
            <a:r>
              <a:rPr sz="2400" dirty="0" smtClean="0">
                <a:solidFill>
                  <a:srgbClr val="2B22FD"/>
                </a:solidFill>
                <a:latin typeface="+mn-lt"/>
              </a:rPr>
              <a:t>2015-2016 Board of Directors</a:t>
            </a:r>
            <a:endParaRPr sz="2400" u="sng" dirty="0" smtClean="0">
              <a:solidFill>
                <a:srgbClr val="2B22FD"/>
              </a:solidFill>
              <a:latin typeface="+mn-lt"/>
            </a:endParaRPr>
          </a:p>
          <a:p>
            <a:pPr>
              <a:spcBef>
                <a:spcPts val="900"/>
              </a:spcBef>
              <a:buClr>
                <a:srgbClr val="2B22FD"/>
              </a:buClr>
              <a:buSzPct val="125000"/>
              <a:buFont typeface="Arial"/>
              <a:buChar char="•"/>
              <a:defRPr sz="1800">
                <a:solidFill>
                  <a:srgbClr val="FFFFFF"/>
                </a:solidFill>
                <a:latin typeface="Georgia"/>
                <a:ea typeface="Georgia"/>
                <a:cs typeface="Georgia"/>
                <a:sym typeface="Georgia"/>
              </a:defRPr>
            </a:pPr>
            <a:r>
              <a:rPr dirty="0" smtClean="0">
                <a:solidFill>
                  <a:srgbClr val="2B22FD"/>
                </a:solidFill>
                <a:latin typeface="+mn-lt"/>
              </a:rPr>
              <a:t>President - Rich Schenker</a:t>
            </a:r>
          </a:p>
          <a:p>
            <a:pPr>
              <a:spcBef>
                <a:spcPts val="900"/>
              </a:spcBef>
              <a:buClr>
                <a:srgbClr val="2B22FD"/>
              </a:buClr>
              <a:buSzPct val="125000"/>
              <a:buFont typeface="Arial"/>
              <a:buChar char="•"/>
              <a:defRPr sz="1800">
                <a:solidFill>
                  <a:srgbClr val="FFFFFF"/>
                </a:solidFill>
                <a:latin typeface="Georgia"/>
                <a:ea typeface="Georgia"/>
                <a:cs typeface="Georgia"/>
                <a:sym typeface="Georgia"/>
              </a:defRPr>
            </a:pPr>
            <a:r>
              <a:rPr dirty="0" smtClean="0">
                <a:solidFill>
                  <a:srgbClr val="2B22FD"/>
                </a:solidFill>
                <a:latin typeface="+mn-lt"/>
              </a:rPr>
              <a:t>Vice President - Thaxter Williams</a:t>
            </a:r>
          </a:p>
          <a:p>
            <a:pPr>
              <a:spcBef>
                <a:spcPts val="900"/>
              </a:spcBef>
              <a:buClr>
                <a:srgbClr val="2B22FD"/>
              </a:buClr>
              <a:buSzPct val="125000"/>
              <a:buFont typeface="Arial"/>
              <a:buChar char="•"/>
              <a:defRPr sz="1800">
                <a:solidFill>
                  <a:srgbClr val="FFFFFF"/>
                </a:solidFill>
                <a:latin typeface="Georgia"/>
                <a:ea typeface="Georgia"/>
                <a:cs typeface="Georgia"/>
                <a:sym typeface="Georgia"/>
              </a:defRPr>
            </a:pPr>
            <a:r>
              <a:rPr dirty="0" smtClean="0">
                <a:solidFill>
                  <a:srgbClr val="2B22FD"/>
                </a:solidFill>
                <a:latin typeface="+mn-lt"/>
              </a:rPr>
              <a:t>President Elect Nominee - Mike Pipis</a:t>
            </a:r>
          </a:p>
          <a:p>
            <a:pPr>
              <a:spcBef>
                <a:spcPts val="900"/>
              </a:spcBef>
              <a:buClr>
                <a:srgbClr val="2B22FD"/>
              </a:buClr>
              <a:buSzPct val="125000"/>
              <a:buFont typeface="Arial"/>
              <a:buChar char="•"/>
              <a:defRPr sz="1800">
                <a:solidFill>
                  <a:srgbClr val="FFFFFF"/>
                </a:solidFill>
                <a:latin typeface="Georgia"/>
                <a:ea typeface="Georgia"/>
                <a:cs typeface="Georgia"/>
                <a:sym typeface="Georgia"/>
              </a:defRPr>
            </a:pPr>
            <a:r>
              <a:rPr dirty="0" smtClean="0">
                <a:solidFill>
                  <a:srgbClr val="2B22FD"/>
                </a:solidFill>
                <a:latin typeface="+mn-lt"/>
              </a:rPr>
              <a:t>Past President - Terry Schueler</a:t>
            </a:r>
          </a:p>
          <a:p>
            <a:pPr>
              <a:spcBef>
                <a:spcPts val="900"/>
              </a:spcBef>
              <a:buClr>
                <a:srgbClr val="2B22FD"/>
              </a:buClr>
              <a:buSzPct val="125000"/>
              <a:buFont typeface="Arial"/>
              <a:buChar char="•"/>
              <a:defRPr sz="1800">
                <a:solidFill>
                  <a:srgbClr val="FFFFFF"/>
                </a:solidFill>
                <a:latin typeface="Georgia"/>
                <a:ea typeface="Georgia"/>
                <a:cs typeface="Georgia"/>
                <a:sym typeface="Georgia"/>
              </a:defRPr>
            </a:pPr>
            <a:r>
              <a:rPr dirty="0" smtClean="0">
                <a:solidFill>
                  <a:srgbClr val="2B22FD"/>
                </a:solidFill>
                <a:latin typeface="+mn-lt"/>
              </a:rPr>
              <a:t>Treasurer - Wendi Nafziger</a:t>
            </a:r>
          </a:p>
          <a:p>
            <a:pPr>
              <a:spcBef>
                <a:spcPts val="900"/>
              </a:spcBef>
              <a:buClr>
                <a:srgbClr val="2B22FD"/>
              </a:buClr>
              <a:buSzPct val="125000"/>
              <a:buFont typeface="Arial"/>
              <a:buChar char="•"/>
              <a:defRPr sz="1800">
                <a:solidFill>
                  <a:srgbClr val="FFFFFF"/>
                </a:solidFill>
                <a:latin typeface="Georgia"/>
                <a:ea typeface="Georgia"/>
                <a:cs typeface="Georgia"/>
                <a:sym typeface="Georgia"/>
              </a:defRPr>
            </a:pPr>
            <a:r>
              <a:rPr dirty="0" smtClean="0">
                <a:solidFill>
                  <a:srgbClr val="2B22FD"/>
                </a:solidFill>
                <a:latin typeface="+mn-lt"/>
              </a:rPr>
              <a:t>Secretary - Debbie Adams</a:t>
            </a:r>
            <a:endParaRPr dirty="0">
              <a:solidFill>
                <a:srgbClr val="2B22FD"/>
              </a:solidFill>
              <a:latin typeface="+mn-lt"/>
            </a:endParaRPr>
          </a:p>
        </p:txBody>
      </p:sp>
      <p:sp>
        <p:nvSpPr>
          <p:cNvPr id="2" name="TextBox 1"/>
          <p:cNvSpPr txBox="1"/>
          <p:nvPr/>
        </p:nvSpPr>
        <p:spPr>
          <a:xfrm>
            <a:off x="4626811" y="2993407"/>
            <a:ext cx="4233683" cy="34881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smtClean="0">
                <a:ln>
                  <a:noFill/>
                </a:ln>
                <a:solidFill>
                  <a:srgbClr val="2B22FD"/>
                </a:solidFill>
                <a:effectLst/>
                <a:uFillTx/>
                <a:latin typeface="+mn-lt"/>
                <a:ea typeface="Calibri"/>
                <a:cs typeface="Calibri"/>
                <a:sym typeface="Calibri"/>
              </a:rPr>
              <a:t>2015-2016 Committee Chairs</a:t>
            </a:r>
          </a:p>
          <a:p>
            <a:pPr marL="285750" lvl="5" indent="-285750" defTabSz="438911">
              <a:spcBef>
                <a:spcPts val="800"/>
              </a:spcBef>
              <a:buSzPct val="125000"/>
              <a:buFont typeface="Arial"/>
              <a:buChar char="•"/>
              <a:defRPr sz="1727">
                <a:solidFill>
                  <a:srgbClr val="FFFFFF"/>
                </a:solidFill>
                <a:latin typeface="Georgia"/>
                <a:ea typeface="Georgia"/>
                <a:cs typeface="Georgia"/>
                <a:sym typeface="Georgia"/>
              </a:defRPr>
            </a:pPr>
            <a:r>
              <a:rPr lang="en-US" sz="1800" dirty="0">
                <a:solidFill>
                  <a:srgbClr val="2B22FD"/>
                </a:solidFill>
                <a:latin typeface="+mn-lt"/>
                <a:ea typeface="Georgia"/>
                <a:cs typeface="Georgia"/>
                <a:sym typeface="Georgia"/>
              </a:rPr>
              <a:t>Club Admin - Kirsten </a:t>
            </a:r>
            <a:r>
              <a:rPr lang="en-US" sz="1800" dirty="0" err="1">
                <a:solidFill>
                  <a:srgbClr val="2B22FD"/>
                </a:solidFill>
                <a:latin typeface="+mn-lt"/>
                <a:ea typeface="Georgia"/>
                <a:cs typeface="Georgia"/>
                <a:sym typeface="Georgia"/>
              </a:rPr>
              <a:t>Pellicer</a:t>
            </a:r>
            <a:endParaRPr lang="en-US" sz="1800" dirty="0">
              <a:solidFill>
                <a:srgbClr val="2B22FD"/>
              </a:solidFill>
              <a:latin typeface="+mn-lt"/>
              <a:ea typeface="Georgia"/>
              <a:cs typeface="Georgia"/>
              <a:sym typeface="Georgia"/>
            </a:endParaRPr>
          </a:p>
          <a:p>
            <a:pPr marL="285750" lvl="3" indent="-285750" defTabSz="438911">
              <a:spcBef>
                <a:spcPts val="800"/>
              </a:spcBef>
              <a:buSzPct val="125000"/>
              <a:buFont typeface="Arial"/>
              <a:buChar char="•"/>
              <a:defRPr sz="1727">
                <a:solidFill>
                  <a:srgbClr val="FFFFFF"/>
                </a:solidFill>
                <a:latin typeface="Georgia"/>
                <a:ea typeface="Georgia"/>
                <a:cs typeface="Georgia"/>
                <a:sym typeface="Georgia"/>
              </a:defRPr>
            </a:pPr>
            <a:r>
              <a:rPr lang="en-US" sz="1800" dirty="0">
                <a:solidFill>
                  <a:srgbClr val="2B22FD"/>
                </a:solidFill>
                <a:latin typeface="+mn-lt"/>
                <a:ea typeface="Georgia"/>
                <a:cs typeface="Georgia"/>
                <a:sym typeface="Georgia"/>
              </a:rPr>
              <a:t>Foundation - Open Position</a:t>
            </a:r>
          </a:p>
          <a:p>
            <a:pPr marL="285750" lvl="3" indent="-285750" defTabSz="438911">
              <a:spcBef>
                <a:spcPts val="800"/>
              </a:spcBef>
              <a:buSzPct val="125000"/>
              <a:buFont typeface="Arial"/>
              <a:buChar char="•"/>
              <a:defRPr sz="1727">
                <a:solidFill>
                  <a:srgbClr val="FFFFFF"/>
                </a:solidFill>
                <a:latin typeface="Georgia"/>
                <a:ea typeface="Georgia"/>
                <a:cs typeface="Georgia"/>
                <a:sym typeface="Georgia"/>
              </a:defRPr>
            </a:pPr>
            <a:r>
              <a:rPr lang="en-US" sz="1800" dirty="0">
                <a:solidFill>
                  <a:srgbClr val="2B22FD"/>
                </a:solidFill>
                <a:latin typeface="+mn-lt"/>
                <a:ea typeface="Georgia"/>
                <a:cs typeface="Georgia"/>
                <a:sym typeface="Georgia"/>
              </a:rPr>
              <a:t>Fundraising - Steve </a:t>
            </a:r>
            <a:r>
              <a:rPr lang="en-US" sz="1800" dirty="0" err="1">
                <a:solidFill>
                  <a:srgbClr val="2B22FD"/>
                </a:solidFill>
                <a:latin typeface="+mn-lt"/>
                <a:ea typeface="Georgia"/>
                <a:cs typeface="Georgia"/>
                <a:sym typeface="Georgia"/>
              </a:rPr>
              <a:t>Benscheidt</a:t>
            </a:r>
            <a:endParaRPr lang="en-US" sz="1800" dirty="0">
              <a:solidFill>
                <a:srgbClr val="2B22FD"/>
              </a:solidFill>
              <a:latin typeface="+mn-lt"/>
              <a:ea typeface="Georgia"/>
              <a:cs typeface="Georgia"/>
              <a:sym typeface="Georgia"/>
            </a:endParaRPr>
          </a:p>
          <a:p>
            <a:pPr marL="285750" lvl="3" indent="-285750" defTabSz="438911">
              <a:spcBef>
                <a:spcPts val="800"/>
              </a:spcBef>
              <a:buSzPct val="125000"/>
              <a:buFont typeface="Arial"/>
              <a:buChar char="•"/>
              <a:defRPr sz="1727">
                <a:solidFill>
                  <a:srgbClr val="FFFFFF"/>
                </a:solidFill>
                <a:latin typeface="Georgia"/>
                <a:ea typeface="Georgia"/>
                <a:cs typeface="Georgia"/>
                <a:sym typeface="Georgia"/>
              </a:defRPr>
            </a:pPr>
            <a:r>
              <a:rPr lang="en-US" sz="1800" dirty="0">
                <a:solidFill>
                  <a:srgbClr val="2B22FD"/>
                </a:solidFill>
                <a:latin typeface="+mn-lt"/>
                <a:ea typeface="Georgia"/>
                <a:cs typeface="Georgia"/>
                <a:sym typeface="Georgia"/>
              </a:rPr>
              <a:t>Membership - </a:t>
            </a:r>
            <a:r>
              <a:rPr lang="en-US" sz="1800" dirty="0" err="1">
                <a:solidFill>
                  <a:srgbClr val="2B22FD"/>
                </a:solidFill>
                <a:latin typeface="+mn-lt"/>
                <a:ea typeface="Georgia"/>
                <a:cs typeface="Georgia"/>
                <a:sym typeface="Georgia"/>
              </a:rPr>
              <a:t>Dietra</a:t>
            </a:r>
            <a:r>
              <a:rPr lang="en-US" sz="1800" dirty="0">
                <a:solidFill>
                  <a:srgbClr val="2B22FD"/>
                </a:solidFill>
                <a:latin typeface="+mn-lt"/>
                <a:ea typeface="Georgia"/>
                <a:cs typeface="Georgia"/>
                <a:sym typeface="Georgia"/>
              </a:rPr>
              <a:t> Porter</a:t>
            </a:r>
          </a:p>
          <a:p>
            <a:pPr marL="285750" lvl="3" indent="-285750" defTabSz="438911">
              <a:spcBef>
                <a:spcPts val="800"/>
              </a:spcBef>
              <a:buSzPct val="125000"/>
              <a:buFont typeface="Arial"/>
              <a:buChar char="•"/>
              <a:defRPr sz="1727">
                <a:solidFill>
                  <a:srgbClr val="FFFFFF"/>
                </a:solidFill>
                <a:latin typeface="Georgia"/>
                <a:ea typeface="Georgia"/>
                <a:cs typeface="Georgia"/>
                <a:sym typeface="Georgia"/>
              </a:defRPr>
            </a:pPr>
            <a:r>
              <a:rPr lang="en-US" sz="1800" dirty="0">
                <a:solidFill>
                  <a:srgbClr val="2B22FD"/>
                </a:solidFill>
                <a:latin typeface="+mn-lt"/>
                <a:ea typeface="Georgia"/>
                <a:cs typeface="Georgia"/>
                <a:sym typeface="Georgia"/>
              </a:rPr>
              <a:t>Service Projects - Shawn Lewis</a:t>
            </a:r>
          </a:p>
          <a:p>
            <a:pPr marL="285750" lvl="3" indent="-285750" defTabSz="438911">
              <a:spcBef>
                <a:spcPts val="800"/>
              </a:spcBef>
              <a:buSzPct val="125000"/>
              <a:buFont typeface="Arial"/>
              <a:buChar char="•"/>
              <a:defRPr sz="1727">
                <a:solidFill>
                  <a:srgbClr val="FFFFFF"/>
                </a:solidFill>
                <a:latin typeface="Georgia"/>
                <a:ea typeface="Georgia"/>
                <a:cs typeface="Georgia"/>
                <a:sym typeface="Georgia"/>
              </a:defRPr>
            </a:pPr>
            <a:r>
              <a:rPr lang="en-US" sz="1800" dirty="0">
                <a:solidFill>
                  <a:srgbClr val="2B22FD"/>
                </a:solidFill>
                <a:latin typeface="+mn-lt"/>
                <a:ea typeface="Georgia"/>
                <a:cs typeface="Georgia"/>
                <a:sym typeface="Georgia"/>
              </a:rPr>
              <a:t>New Generations - PK </a:t>
            </a:r>
            <a:r>
              <a:rPr lang="en-US" sz="1800" dirty="0" err="1">
                <a:solidFill>
                  <a:srgbClr val="2B22FD"/>
                </a:solidFill>
                <a:latin typeface="+mn-lt"/>
                <a:ea typeface="Georgia"/>
                <a:cs typeface="Georgia"/>
                <a:sym typeface="Georgia"/>
              </a:rPr>
              <a:t>Schnegelberger</a:t>
            </a:r>
            <a:endParaRPr lang="en-US" sz="1800" dirty="0">
              <a:solidFill>
                <a:srgbClr val="2B22FD"/>
              </a:solidFill>
              <a:latin typeface="+mn-lt"/>
              <a:ea typeface="Georgia"/>
              <a:cs typeface="Georgia"/>
              <a:sym typeface="Georgia"/>
            </a:endParaRPr>
          </a:p>
          <a:p>
            <a:pPr marL="285750" lvl="3" indent="-285750" defTabSz="438911">
              <a:spcBef>
                <a:spcPts val="800"/>
              </a:spcBef>
              <a:buSzPct val="125000"/>
              <a:buFont typeface="Arial"/>
              <a:buChar char="•"/>
              <a:defRPr sz="1727">
                <a:solidFill>
                  <a:srgbClr val="FFFFFF"/>
                </a:solidFill>
                <a:latin typeface="Georgia"/>
                <a:ea typeface="Georgia"/>
                <a:cs typeface="Georgia"/>
                <a:sym typeface="Georgia"/>
              </a:defRPr>
            </a:pPr>
            <a:r>
              <a:rPr lang="en-US" sz="1800" dirty="0">
                <a:solidFill>
                  <a:srgbClr val="2B22FD"/>
                </a:solidFill>
                <a:latin typeface="+mn-lt"/>
                <a:ea typeface="Georgia"/>
                <a:cs typeface="Georgia"/>
                <a:sym typeface="Georgia"/>
              </a:rPr>
              <a:t>Public Relations - Debbie Adams</a:t>
            </a:r>
          </a:p>
          <a:p>
            <a:pPr marL="0" marR="0" indent="0" algn="l" defTabSz="9144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2B22FD"/>
              </a:solidFill>
              <a:effectLst/>
              <a:uFillTx/>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500"/>
                                  </p:stCondLst>
                                  <p:iterate>
                                    <p:tmAbs val="0"/>
                                  </p:iterate>
                                  <p:childTnLst>
                                    <p:set>
                                      <p:cBhvr>
                                        <p:cTn id="6" fill="hold"/>
                                        <p:tgtEl>
                                          <p:spTgt spid="172"/>
                                        </p:tgtEl>
                                        <p:attrNameLst>
                                          <p:attrName>style.visibility</p:attrName>
                                        </p:attrNameLst>
                                      </p:cBhvr>
                                      <p:to>
                                        <p:strVal val="visible"/>
                                      </p:to>
                                    </p:set>
                                    <p:animEffect transition="in" filter="dissolve">
                                      <p:cBhvr>
                                        <p:cTn id="7" dur="10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title" idx="4294967295"/>
          </p:nvPr>
        </p:nvSpPr>
        <p:spPr>
          <a:xfrm>
            <a:off x="457200" y="457200"/>
            <a:ext cx="6096000" cy="487363"/>
          </a:xfrm>
          <a:prstGeom prst="rect">
            <a:avLst/>
          </a:prstGeom>
        </p:spPr>
        <p:txBody>
          <a:bodyPr lIns="0" tIns="0" rIns="0" bIns="0">
            <a:normAutofit/>
          </a:bodyPr>
          <a:lstStyle>
            <a:lvl1pPr algn="l">
              <a:defRPr sz="2400">
                <a:solidFill>
                  <a:srgbClr val="FFFFFF"/>
                </a:solidFill>
                <a:latin typeface="Arial Narrow"/>
                <a:ea typeface="Arial Narrow"/>
                <a:cs typeface="Arial Narrow"/>
                <a:sym typeface="Arial Narrow"/>
              </a:defRPr>
            </a:lvl1pPr>
          </a:lstStyle>
          <a:p>
            <a:r>
              <a:t>IN THE BEGINNING…</a:t>
            </a:r>
          </a:p>
        </p:txBody>
      </p:sp>
      <p:sp>
        <p:nvSpPr>
          <p:cNvPr id="77" name="Shape 77"/>
          <p:cNvSpPr>
            <a:spLocks noGrp="1"/>
          </p:cNvSpPr>
          <p:nvPr>
            <p:ph type="body" sz="half" idx="4294967295"/>
          </p:nvPr>
        </p:nvSpPr>
        <p:spPr>
          <a:xfrm>
            <a:off x="457200" y="1198880"/>
            <a:ext cx="5780177" cy="4128532"/>
          </a:xfrm>
          <a:prstGeom prst="rect">
            <a:avLst/>
          </a:prstGeom>
        </p:spPr>
        <p:txBody>
          <a:bodyPr lIns="0" tIns="0" rIns="0" bIns="0">
            <a:normAutofit/>
          </a:bodyPr>
          <a:lstStyle/>
          <a:p>
            <a:pPr marL="0" indent="0">
              <a:spcBef>
                <a:spcPts val="300"/>
              </a:spcBef>
              <a:buSzTx/>
              <a:buNone/>
              <a:defRPr sz="2000" b="1">
                <a:solidFill>
                  <a:srgbClr val="FFFFFF"/>
                </a:solidFill>
                <a:latin typeface="Georgia"/>
                <a:ea typeface="Georgia"/>
                <a:cs typeface="Georgia"/>
                <a:sym typeface="Georgia"/>
              </a:defRPr>
            </a:pPr>
            <a:r>
              <a:rPr sz="2400" dirty="0">
                <a:solidFill>
                  <a:srgbClr val="2B22FD"/>
                </a:solidFill>
                <a:latin typeface="+mn-lt"/>
              </a:rPr>
              <a:t>The first Rotary Club was organized </a:t>
            </a:r>
            <a:r>
              <a:rPr sz="2400" dirty="0" smtClean="0">
                <a:solidFill>
                  <a:srgbClr val="2B22FD"/>
                </a:solidFill>
                <a:latin typeface="+mn-lt"/>
              </a:rPr>
              <a:t>in </a:t>
            </a:r>
            <a:r>
              <a:rPr sz="2400" dirty="0">
                <a:solidFill>
                  <a:srgbClr val="2B22FD"/>
                </a:solidFill>
                <a:latin typeface="+mn-lt"/>
              </a:rPr>
              <a:t>Chicago in 1905 by Paul P. </a:t>
            </a:r>
            <a:r>
              <a:rPr sz="2400" dirty="0" smtClean="0">
                <a:solidFill>
                  <a:srgbClr val="2B22FD"/>
                </a:solidFill>
                <a:latin typeface="+mn-lt"/>
              </a:rPr>
              <a:t>Harris</a:t>
            </a:r>
            <a:r>
              <a:rPr lang="en-US" sz="2400" dirty="0" smtClean="0">
                <a:solidFill>
                  <a:srgbClr val="2B22FD"/>
                </a:solidFill>
                <a:latin typeface="+mn-lt"/>
              </a:rPr>
              <a:t>.</a:t>
            </a:r>
          </a:p>
          <a:p>
            <a:pPr marL="0" indent="0">
              <a:spcBef>
                <a:spcPts val="300"/>
              </a:spcBef>
              <a:buSzTx/>
              <a:buNone/>
              <a:defRPr sz="2000" b="1">
                <a:solidFill>
                  <a:srgbClr val="FFFFFF"/>
                </a:solidFill>
                <a:latin typeface="Georgia"/>
                <a:ea typeface="Georgia"/>
                <a:cs typeface="Georgia"/>
                <a:sym typeface="Georgia"/>
              </a:defRPr>
            </a:pPr>
            <a:endParaRPr dirty="0">
              <a:solidFill>
                <a:srgbClr val="2B22FD"/>
              </a:solidFill>
              <a:latin typeface="+mn-lt"/>
            </a:endParaRPr>
          </a:p>
          <a:p>
            <a:pPr marL="601292" lvl="1" indent="-160421">
              <a:spcBef>
                <a:spcPts val="0"/>
              </a:spcBef>
              <a:buFontTx/>
              <a:buChar char="•"/>
              <a:defRPr sz="1800">
                <a:solidFill>
                  <a:srgbClr val="FFFFFF"/>
                </a:solidFill>
                <a:latin typeface="Georgia"/>
                <a:ea typeface="Georgia"/>
                <a:cs typeface="Georgia"/>
                <a:sym typeface="Georgia"/>
              </a:defRPr>
            </a:pPr>
            <a:r>
              <a:rPr sz="2000" dirty="0">
                <a:solidFill>
                  <a:srgbClr val="2B22FD"/>
                </a:solidFill>
                <a:latin typeface="+mn-lt"/>
              </a:rPr>
              <a:t>The club, with four members, met in rotation at the offices of the members, thus the name Rotary.</a:t>
            </a:r>
          </a:p>
          <a:p>
            <a:pPr marL="601292" lvl="1" indent="-160421">
              <a:spcBef>
                <a:spcPts val="0"/>
              </a:spcBef>
              <a:buFontTx/>
              <a:buChar char="•"/>
              <a:defRPr sz="1800">
                <a:solidFill>
                  <a:srgbClr val="FFFFFF"/>
                </a:solidFill>
                <a:latin typeface="Georgia"/>
                <a:ea typeface="Georgia"/>
                <a:cs typeface="Georgia"/>
                <a:sym typeface="Georgia"/>
              </a:defRPr>
            </a:pPr>
            <a:endParaRPr lang="en-US" sz="2000" dirty="0" smtClean="0">
              <a:solidFill>
                <a:srgbClr val="2B22FD"/>
              </a:solidFill>
              <a:latin typeface="+mn-lt"/>
            </a:endParaRPr>
          </a:p>
          <a:p>
            <a:pPr marL="601292" lvl="1" indent="-160421">
              <a:spcBef>
                <a:spcPts val="0"/>
              </a:spcBef>
              <a:buFontTx/>
              <a:buChar char="•"/>
              <a:defRPr sz="1800">
                <a:solidFill>
                  <a:srgbClr val="FFFFFF"/>
                </a:solidFill>
                <a:latin typeface="Georgia"/>
                <a:ea typeface="Georgia"/>
                <a:cs typeface="Georgia"/>
                <a:sym typeface="Georgia"/>
              </a:defRPr>
            </a:pPr>
            <a:r>
              <a:rPr sz="2000" dirty="0" smtClean="0">
                <a:solidFill>
                  <a:srgbClr val="2B22FD"/>
                </a:solidFill>
                <a:latin typeface="+mn-lt"/>
              </a:rPr>
              <a:t>Rotary </a:t>
            </a:r>
            <a:r>
              <a:rPr sz="2000" dirty="0">
                <a:solidFill>
                  <a:srgbClr val="2B22FD"/>
                </a:solidFill>
                <a:latin typeface="+mn-lt"/>
              </a:rPr>
              <a:t>recognized fellowship and business benefit alone would not keep a group together—there needed to be a purpose.</a:t>
            </a:r>
          </a:p>
          <a:p>
            <a:pPr marL="601292" lvl="1" indent="-160421">
              <a:spcBef>
                <a:spcPts val="0"/>
              </a:spcBef>
              <a:buFontTx/>
              <a:buChar char="•"/>
              <a:defRPr sz="1800">
                <a:solidFill>
                  <a:srgbClr val="FFFFFF"/>
                </a:solidFill>
                <a:latin typeface="Georgia"/>
                <a:ea typeface="Georgia"/>
                <a:cs typeface="Georgia"/>
                <a:sym typeface="Georgia"/>
              </a:defRPr>
            </a:pPr>
            <a:endParaRPr lang="en-US" sz="2000" dirty="0" smtClean="0">
              <a:solidFill>
                <a:srgbClr val="2B22FD"/>
              </a:solidFill>
              <a:latin typeface="+mn-lt"/>
            </a:endParaRPr>
          </a:p>
          <a:p>
            <a:pPr marL="601292" lvl="1" indent="-160421">
              <a:spcBef>
                <a:spcPts val="0"/>
              </a:spcBef>
              <a:buFontTx/>
              <a:buChar char="•"/>
              <a:defRPr sz="1800">
                <a:solidFill>
                  <a:srgbClr val="FFFFFF"/>
                </a:solidFill>
                <a:latin typeface="Georgia"/>
                <a:ea typeface="Georgia"/>
                <a:cs typeface="Georgia"/>
                <a:sym typeface="Georgia"/>
              </a:defRPr>
            </a:pPr>
            <a:r>
              <a:rPr sz="2000" dirty="0" smtClean="0">
                <a:solidFill>
                  <a:srgbClr val="2B22FD"/>
                </a:solidFill>
                <a:latin typeface="+mn-lt"/>
              </a:rPr>
              <a:t>The </a:t>
            </a:r>
            <a:r>
              <a:rPr sz="2000" dirty="0">
                <a:solidFill>
                  <a:srgbClr val="2B22FD"/>
                </a:solidFill>
                <a:latin typeface="+mn-lt"/>
              </a:rPr>
              <a:t>first service project was public restrooms in downtown Chicago, IL.</a:t>
            </a:r>
          </a:p>
        </p:txBody>
      </p:sp>
      <p:grpSp>
        <p:nvGrpSpPr>
          <p:cNvPr id="80" name="Group 80"/>
          <p:cNvGrpSpPr/>
          <p:nvPr/>
        </p:nvGrpSpPr>
        <p:grpSpPr>
          <a:xfrm>
            <a:off x="6490493" y="1279921"/>
            <a:ext cx="1751014" cy="2096600"/>
            <a:chOff x="0" y="0"/>
            <a:chExt cx="1751012" cy="2096598"/>
          </a:xfrm>
        </p:grpSpPr>
        <p:pic>
          <p:nvPicPr>
            <p:cNvPr id="78" name="image.png"/>
            <p:cNvPicPr>
              <a:picLocks noChangeAspect="1"/>
            </p:cNvPicPr>
            <p:nvPr/>
          </p:nvPicPr>
          <p:blipFill>
            <a:blip r:embed="rId3">
              <a:extLst/>
            </a:blip>
            <a:stretch>
              <a:fillRect/>
            </a:stretch>
          </p:blipFill>
          <p:spPr>
            <a:xfrm>
              <a:off x="228600" y="0"/>
              <a:ext cx="1392238" cy="1682750"/>
            </a:xfrm>
            <a:prstGeom prst="rect">
              <a:avLst/>
            </a:prstGeom>
            <a:ln w="12700" cap="flat">
              <a:noFill/>
              <a:miter lim="400000"/>
            </a:ln>
            <a:effectLst/>
          </p:spPr>
        </p:pic>
        <p:sp>
          <p:nvSpPr>
            <p:cNvPr id="79" name="Shape 79"/>
            <p:cNvSpPr/>
            <p:nvPr/>
          </p:nvSpPr>
          <p:spPr>
            <a:xfrm>
              <a:off x="0" y="1633537"/>
              <a:ext cx="1751013" cy="4630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6079" tIns="46079" rIns="46079" bIns="46079" numCol="1" anchor="t">
              <a:spAutoFit/>
            </a:bodyPr>
            <a:lstStyle/>
            <a:p>
              <a:pPr algn="ctr" defTabSz="457200">
                <a:lnSpc>
                  <a:spcPct val="90000"/>
                </a:lnSpc>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a:ea typeface="Times New Roman"/>
                  <a:cs typeface="Times New Roman"/>
                  <a:sym typeface="Times New Roman"/>
                </a:defRPr>
              </a:pPr>
              <a:r>
                <a:rPr sz="1600">
                  <a:latin typeface="Univers"/>
                  <a:ea typeface="Univers"/>
                  <a:cs typeface="Univers"/>
                  <a:sym typeface="Univers"/>
                </a:rPr>
                <a:t>Rotary Founder</a:t>
              </a:r>
            </a:p>
            <a:p>
              <a:pPr algn="ctr" defTabSz="457200">
                <a:lnSpc>
                  <a:spcPct val="90000"/>
                </a:lnSpc>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a:ea typeface="Times New Roman"/>
                  <a:cs typeface="Times New Roman"/>
                  <a:sym typeface="Times New Roman"/>
                </a:defRPr>
              </a:pPr>
              <a:r>
                <a:rPr sz="1600">
                  <a:latin typeface="Univers"/>
                  <a:ea typeface="Univers"/>
                  <a:cs typeface="Univers"/>
                  <a:sym typeface="Univers"/>
                </a:rPr>
                <a:t>Paul Harris </a:t>
              </a:r>
            </a:p>
          </p:txBody>
        </p:sp>
      </p:gr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title" idx="4294967295"/>
          </p:nvPr>
        </p:nvSpPr>
        <p:spPr>
          <a:xfrm>
            <a:off x="380999" y="457200"/>
            <a:ext cx="8763002" cy="533400"/>
          </a:xfrm>
          <a:prstGeom prst="rect">
            <a:avLst/>
          </a:prstGeom>
        </p:spPr>
        <p:txBody>
          <a:bodyPr lIns="0" tIns="0" rIns="0" bIns="0">
            <a:normAutofit/>
          </a:bodyPr>
          <a:lstStyle>
            <a:lvl1pPr algn="l">
              <a:defRPr sz="2400">
                <a:solidFill>
                  <a:srgbClr val="FFFFFF"/>
                </a:solidFill>
                <a:latin typeface="Arial Narrow"/>
                <a:ea typeface="Arial Narrow"/>
                <a:cs typeface="Arial Narrow"/>
                <a:sym typeface="Arial Narrow"/>
              </a:defRPr>
            </a:lvl1pPr>
          </a:lstStyle>
          <a:p>
            <a:r>
              <a:t>IMPORTANT LINKS</a:t>
            </a:r>
          </a:p>
        </p:txBody>
      </p:sp>
      <p:sp>
        <p:nvSpPr>
          <p:cNvPr id="176" name="Shape 176"/>
          <p:cNvSpPr>
            <a:spLocks noGrp="1"/>
          </p:cNvSpPr>
          <p:nvPr>
            <p:ph type="body" idx="4294967295"/>
          </p:nvPr>
        </p:nvSpPr>
        <p:spPr>
          <a:xfrm>
            <a:off x="405765" y="1295400"/>
            <a:ext cx="7966076" cy="4419600"/>
          </a:xfrm>
          <a:prstGeom prst="rect">
            <a:avLst/>
          </a:prstGeom>
        </p:spPr>
        <p:txBody>
          <a:bodyPr lIns="0" tIns="0" rIns="0" bIns="0">
            <a:normAutofit/>
          </a:bodyPr>
          <a:lstStyle/>
          <a:p>
            <a:pPr marL="0" indent="0">
              <a:lnSpc>
                <a:spcPct val="150000"/>
              </a:lnSpc>
              <a:spcBef>
                <a:spcPts val="300"/>
              </a:spcBef>
              <a:buSzTx/>
              <a:buNone/>
              <a:defRPr sz="2000" b="1">
                <a:solidFill>
                  <a:schemeClr val="accent1"/>
                </a:solidFill>
                <a:latin typeface="Georgia"/>
                <a:ea typeface="Georgia"/>
                <a:cs typeface="Georgia"/>
                <a:sym typeface="Georgia"/>
              </a:defRPr>
            </a:pPr>
            <a:r>
              <a:rPr sz="2400" dirty="0">
                <a:solidFill>
                  <a:srgbClr val="2B22FD"/>
                </a:solidFill>
                <a:latin typeface="+mn-lt"/>
              </a:rPr>
              <a:t>Websites for more information:</a:t>
            </a:r>
            <a:endParaRPr sz="2400" u="sng" dirty="0">
              <a:solidFill>
                <a:srgbClr val="2B22FD"/>
              </a:solidFill>
              <a:latin typeface="+mn-lt"/>
            </a:endParaRPr>
          </a:p>
          <a:p>
            <a:pPr marL="726621" lvl="1" indent="-285750">
              <a:lnSpc>
                <a:spcPct val="150000"/>
              </a:lnSpc>
              <a:spcBef>
                <a:spcPts val="900"/>
              </a:spcBef>
              <a:buClr>
                <a:srgbClr val="0000FF"/>
              </a:buClr>
              <a:buSzPct val="125000"/>
              <a:buFont typeface="Arial"/>
              <a:buChar char="•"/>
              <a:defRPr sz="1800">
                <a:solidFill>
                  <a:srgbClr val="FFFFFF"/>
                </a:solidFill>
                <a:latin typeface="Georgia"/>
                <a:ea typeface="Georgia"/>
                <a:cs typeface="Georgia"/>
                <a:sym typeface="Georgia"/>
              </a:defRPr>
            </a:pPr>
            <a:r>
              <a:rPr dirty="0">
                <a:solidFill>
                  <a:srgbClr val="2B22FD"/>
                </a:solidFill>
                <a:latin typeface="+mn-lt"/>
              </a:rPr>
              <a:t>Longmont Twin Peaks </a:t>
            </a:r>
            <a:r>
              <a:rPr dirty="0" smtClean="0">
                <a:solidFill>
                  <a:srgbClr val="2B22FD"/>
                </a:solidFill>
                <a:latin typeface="+mn-lt"/>
              </a:rPr>
              <a:t>Rotary</a:t>
            </a:r>
            <a:r>
              <a:rPr lang="en-US" dirty="0" smtClean="0">
                <a:solidFill>
                  <a:srgbClr val="2B22FD"/>
                </a:solidFill>
                <a:latin typeface="+mn-lt"/>
              </a:rPr>
              <a:t>:  </a:t>
            </a:r>
            <a:r>
              <a:rPr lang="en-US" u="sng" dirty="0" smtClean="0">
                <a:solidFill>
                  <a:srgbClr val="FCFDFF"/>
                </a:solidFill>
                <a:latin typeface="+mn-lt"/>
              </a:rPr>
              <a:t>twinpeaksrotary.org</a:t>
            </a:r>
            <a:endParaRPr u="sng" dirty="0">
              <a:solidFill>
                <a:srgbClr val="FCFDFF"/>
              </a:solidFill>
              <a:uFill>
                <a:solidFill>
                  <a:srgbClr val="0000FF"/>
                </a:solidFill>
              </a:uFill>
              <a:latin typeface="+mn-lt"/>
              <a:hlinkClick r:id="rId2"/>
            </a:endParaRPr>
          </a:p>
          <a:p>
            <a:pPr marL="726621" lvl="1" indent="-285750">
              <a:lnSpc>
                <a:spcPct val="150000"/>
              </a:lnSpc>
              <a:spcBef>
                <a:spcPts val="900"/>
              </a:spcBef>
              <a:buClr>
                <a:srgbClr val="0000FF"/>
              </a:buClr>
              <a:buSzPct val="125000"/>
              <a:buFont typeface="Arial"/>
              <a:buChar char="•"/>
              <a:defRPr sz="1800">
                <a:solidFill>
                  <a:srgbClr val="FFFFFF"/>
                </a:solidFill>
                <a:latin typeface="Georgia"/>
                <a:ea typeface="Georgia"/>
                <a:cs typeface="Georgia"/>
                <a:sym typeface="Georgia"/>
              </a:defRPr>
            </a:pPr>
            <a:r>
              <a:rPr dirty="0">
                <a:solidFill>
                  <a:srgbClr val="2B22FD"/>
                </a:solidFill>
                <a:latin typeface="+mn-lt"/>
              </a:rPr>
              <a:t>District </a:t>
            </a:r>
            <a:r>
              <a:rPr dirty="0" smtClean="0">
                <a:solidFill>
                  <a:srgbClr val="2B22FD"/>
                </a:solidFill>
                <a:latin typeface="+mn-lt"/>
              </a:rPr>
              <a:t>5450</a:t>
            </a:r>
            <a:r>
              <a:rPr lang="en-US" dirty="0" smtClean="0">
                <a:solidFill>
                  <a:srgbClr val="2B22FD"/>
                </a:solidFill>
                <a:latin typeface="+mn-lt"/>
              </a:rPr>
              <a:t>:</a:t>
            </a:r>
            <a:r>
              <a:rPr dirty="0" smtClean="0">
                <a:solidFill>
                  <a:srgbClr val="2B22FD"/>
                </a:solidFill>
                <a:latin typeface="+mn-lt"/>
              </a:rPr>
              <a:t> </a:t>
            </a:r>
            <a:r>
              <a:rPr lang="en-US" dirty="0" smtClean="0">
                <a:solidFill>
                  <a:srgbClr val="2B22FD"/>
                </a:solidFill>
                <a:latin typeface="+mn-lt"/>
              </a:rPr>
              <a:t> </a:t>
            </a:r>
            <a:r>
              <a:rPr lang="en-US" u="sng" dirty="0" smtClean="0">
                <a:solidFill>
                  <a:srgbClr val="FCFDFF"/>
                </a:solidFill>
                <a:latin typeface="+mn-lt"/>
              </a:rPr>
              <a:t>rotary5450.org  </a:t>
            </a:r>
          </a:p>
          <a:p>
            <a:pPr marL="726621" lvl="1" indent="-285750">
              <a:lnSpc>
                <a:spcPct val="150000"/>
              </a:lnSpc>
              <a:spcBef>
                <a:spcPts val="900"/>
              </a:spcBef>
              <a:buClr>
                <a:srgbClr val="0000FF"/>
              </a:buClr>
              <a:buSzPct val="125000"/>
              <a:buFont typeface="Arial"/>
              <a:buChar char="•"/>
              <a:defRPr sz="1800">
                <a:solidFill>
                  <a:srgbClr val="FFFFFF"/>
                </a:solidFill>
                <a:latin typeface="Georgia"/>
                <a:ea typeface="Georgia"/>
                <a:cs typeface="Georgia"/>
                <a:sym typeface="Georgia"/>
              </a:defRPr>
            </a:pPr>
            <a:r>
              <a:rPr dirty="0" smtClean="0">
                <a:solidFill>
                  <a:srgbClr val="2B22FD"/>
                </a:solidFill>
                <a:latin typeface="+mn-lt"/>
              </a:rPr>
              <a:t>Rotary </a:t>
            </a:r>
            <a:r>
              <a:rPr dirty="0">
                <a:solidFill>
                  <a:srgbClr val="2B22FD"/>
                </a:solidFill>
                <a:latin typeface="+mn-lt"/>
              </a:rPr>
              <a:t>Zones 21b-</a:t>
            </a:r>
            <a:r>
              <a:rPr dirty="0" smtClean="0">
                <a:solidFill>
                  <a:srgbClr val="2B22FD"/>
                </a:solidFill>
                <a:latin typeface="+mn-lt"/>
              </a:rPr>
              <a:t>27</a:t>
            </a:r>
            <a:r>
              <a:rPr lang="en-US" dirty="0" smtClean="0">
                <a:solidFill>
                  <a:srgbClr val="2B22FD"/>
                </a:solidFill>
                <a:latin typeface="+mn-lt"/>
              </a:rPr>
              <a:t>:  </a:t>
            </a:r>
            <a:r>
              <a:rPr lang="en-US" u="sng" dirty="0" smtClean="0">
                <a:solidFill>
                  <a:srgbClr val="FCFDFF"/>
                </a:solidFill>
                <a:latin typeface="+mn-lt"/>
              </a:rPr>
              <a:t>rizones21-27.org</a:t>
            </a:r>
            <a:endParaRPr u="sng" dirty="0">
              <a:solidFill>
                <a:srgbClr val="2B22FD"/>
              </a:solidFill>
              <a:uFill>
                <a:solidFill>
                  <a:srgbClr val="0000FF"/>
                </a:solidFill>
              </a:uFill>
              <a:latin typeface="+mn-lt"/>
              <a:hlinkClick r:id="rId3"/>
            </a:endParaRPr>
          </a:p>
          <a:p>
            <a:pPr marL="726621" lvl="1" indent="-285750">
              <a:lnSpc>
                <a:spcPct val="150000"/>
              </a:lnSpc>
              <a:spcBef>
                <a:spcPts val="900"/>
              </a:spcBef>
              <a:buClr>
                <a:srgbClr val="0000FF"/>
              </a:buClr>
              <a:buSzPct val="125000"/>
              <a:buFont typeface="Arial"/>
              <a:buChar char="•"/>
              <a:defRPr sz="1800">
                <a:solidFill>
                  <a:srgbClr val="FFFFFF"/>
                </a:solidFill>
                <a:latin typeface="Georgia"/>
                <a:ea typeface="Georgia"/>
                <a:cs typeface="Georgia"/>
                <a:sym typeface="Georgia"/>
              </a:defRPr>
            </a:pPr>
            <a:r>
              <a:rPr dirty="0">
                <a:solidFill>
                  <a:srgbClr val="2B22FD"/>
                </a:solidFill>
                <a:latin typeface="+mn-lt"/>
              </a:rPr>
              <a:t>Rotary </a:t>
            </a:r>
            <a:r>
              <a:rPr dirty="0" smtClean="0">
                <a:solidFill>
                  <a:srgbClr val="2B22FD"/>
                </a:solidFill>
                <a:latin typeface="+mn-lt"/>
              </a:rPr>
              <a:t>International</a:t>
            </a:r>
            <a:r>
              <a:rPr lang="en-US" dirty="0" smtClean="0">
                <a:solidFill>
                  <a:srgbClr val="2B22FD"/>
                </a:solidFill>
                <a:latin typeface="+mn-lt"/>
              </a:rPr>
              <a:t>:</a:t>
            </a:r>
            <a:r>
              <a:rPr dirty="0" smtClean="0">
                <a:solidFill>
                  <a:srgbClr val="2B22FD"/>
                </a:solidFill>
                <a:latin typeface="+mn-lt"/>
              </a:rPr>
              <a:t>  </a:t>
            </a:r>
            <a:r>
              <a:rPr lang="en-US" u="sng" dirty="0" smtClean="0">
                <a:solidFill>
                  <a:srgbClr val="FCFDFF"/>
                </a:solidFill>
                <a:latin typeface="+mn-lt"/>
              </a:rPr>
              <a:t>rotary.org </a:t>
            </a:r>
            <a:endParaRPr lang="en-US" dirty="0" smtClean="0">
              <a:solidFill>
                <a:srgbClr val="2B22FD"/>
              </a:solidFill>
              <a:latin typeface="+mn-lt"/>
            </a:endParaRPr>
          </a:p>
          <a:p>
            <a:pPr marL="726621" lvl="1" indent="-285750">
              <a:lnSpc>
                <a:spcPct val="150000"/>
              </a:lnSpc>
              <a:spcBef>
                <a:spcPts val="900"/>
              </a:spcBef>
              <a:buClr>
                <a:srgbClr val="0000FF"/>
              </a:buClr>
              <a:buSzPct val="125000"/>
              <a:buFont typeface="Arial"/>
              <a:buChar char="•"/>
              <a:defRPr sz="1800">
                <a:solidFill>
                  <a:srgbClr val="FFFFFF"/>
                </a:solidFill>
                <a:latin typeface="Georgia"/>
                <a:ea typeface="Georgia"/>
                <a:cs typeface="Georgia"/>
                <a:sym typeface="Georgia"/>
              </a:defRPr>
            </a:pPr>
            <a:r>
              <a:rPr dirty="0" smtClean="0">
                <a:solidFill>
                  <a:srgbClr val="2B22FD"/>
                </a:solidFill>
                <a:latin typeface="+mn-lt"/>
              </a:rPr>
              <a:t>Rotary eClub</a:t>
            </a:r>
            <a:r>
              <a:rPr lang="en-US" dirty="0" smtClean="0">
                <a:solidFill>
                  <a:srgbClr val="2B22FD"/>
                </a:solidFill>
                <a:latin typeface="+mn-lt"/>
              </a:rPr>
              <a:t> One:  </a:t>
            </a:r>
            <a:r>
              <a:rPr lang="en-US" u="sng" dirty="0" smtClean="0">
                <a:solidFill>
                  <a:srgbClr val="FCFDFF"/>
                </a:solidFill>
                <a:latin typeface="+mn-lt"/>
              </a:rPr>
              <a:t>rotaryeclubone.org</a:t>
            </a:r>
            <a:r>
              <a:rPr lang="en-US" dirty="0" smtClean="0">
                <a:solidFill>
                  <a:srgbClr val="2B22FD"/>
                </a:solidFill>
                <a:latin typeface="+mn-lt"/>
              </a:rPr>
              <a:t> </a:t>
            </a:r>
            <a:r>
              <a:rPr dirty="0" smtClean="0">
                <a:solidFill>
                  <a:srgbClr val="2B22FD"/>
                </a:solidFill>
                <a:latin typeface="+mn-lt"/>
              </a:rPr>
              <a:t> </a:t>
            </a:r>
            <a:endParaRPr u="sng" dirty="0">
              <a:solidFill>
                <a:srgbClr val="2B22FD"/>
              </a:solidFill>
              <a:uFill>
                <a:solidFill>
                  <a:srgbClr val="0000FF"/>
                </a:solidFill>
              </a:uFill>
              <a:latin typeface="+mn-lt"/>
              <a:hlinkClick r:id="rId4"/>
            </a:endParaRPr>
          </a:p>
          <a:p>
            <a:pPr marL="726621" lvl="1" indent="-285750">
              <a:lnSpc>
                <a:spcPct val="150000"/>
              </a:lnSpc>
              <a:spcBef>
                <a:spcPts val="900"/>
              </a:spcBef>
              <a:buClr>
                <a:srgbClr val="0000FF"/>
              </a:buClr>
              <a:buSzPct val="125000"/>
              <a:buFont typeface="Arial"/>
              <a:buChar char="•"/>
              <a:defRPr sz="1800">
                <a:solidFill>
                  <a:srgbClr val="FFFFFF"/>
                </a:solidFill>
                <a:latin typeface="Georgia"/>
                <a:ea typeface="Georgia"/>
                <a:cs typeface="Georgia"/>
                <a:sym typeface="Georgia"/>
              </a:defRPr>
            </a:pPr>
            <a:r>
              <a:rPr i="1" dirty="0">
                <a:solidFill>
                  <a:srgbClr val="2B22FD"/>
                </a:solidFill>
                <a:latin typeface="+mn-lt"/>
              </a:rPr>
              <a:t>The </a:t>
            </a:r>
            <a:r>
              <a:rPr i="1" dirty="0" smtClean="0">
                <a:solidFill>
                  <a:srgbClr val="2B22FD"/>
                </a:solidFill>
                <a:latin typeface="+mn-lt"/>
              </a:rPr>
              <a:t>Rotarian</a:t>
            </a:r>
            <a:r>
              <a:rPr lang="en-US" i="1" dirty="0">
                <a:solidFill>
                  <a:srgbClr val="2B22FD"/>
                </a:solidFill>
                <a:latin typeface="+mn-lt"/>
              </a:rPr>
              <a:t> </a:t>
            </a:r>
            <a:r>
              <a:rPr lang="en-US" i="1" dirty="0" smtClean="0">
                <a:solidFill>
                  <a:srgbClr val="2B22FD"/>
                </a:solidFill>
                <a:latin typeface="+mn-lt"/>
              </a:rPr>
              <a:t>Magazine:</a:t>
            </a:r>
            <a:r>
              <a:rPr lang="en-US" dirty="0" smtClean="0">
                <a:solidFill>
                  <a:srgbClr val="FCFDFF"/>
                </a:solidFill>
                <a:latin typeface="+mn-lt"/>
              </a:rPr>
              <a:t>  </a:t>
            </a:r>
            <a:r>
              <a:rPr lang="en-US" u="sng" dirty="0" smtClean="0">
                <a:solidFill>
                  <a:srgbClr val="FCFDFF"/>
                </a:solidFill>
                <a:latin typeface="+mn-lt"/>
              </a:rPr>
              <a:t>rotary.org/myrotary/en/news-media/magazines/rotarian</a:t>
            </a:r>
            <a:endParaRPr u="sng" dirty="0">
              <a:solidFill>
                <a:srgbClr val="2B22FD"/>
              </a:solidFill>
              <a:uFill>
                <a:solidFill>
                  <a:srgbClr val="0000FF"/>
                </a:solidFill>
              </a:uFill>
              <a:latin typeface="+mn-lt"/>
              <a:hlinkClick r:id="rId5"/>
            </a:endParaRP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500"/>
                                  </p:stCondLst>
                                  <p:iterate>
                                    <p:tmAbs val="0"/>
                                  </p:iterate>
                                  <p:childTnLst>
                                    <p:set>
                                      <p:cBhvr>
                                        <p:cTn id="6" fill="hold"/>
                                        <p:tgtEl>
                                          <p:spTgt spid="176"/>
                                        </p:tgtEl>
                                        <p:attrNameLst>
                                          <p:attrName>style.visibility</p:attrName>
                                        </p:attrNameLst>
                                      </p:cBhvr>
                                      <p:to>
                                        <p:strVal val="visible"/>
                                      </p:to>
                                    </p:set>
                                    <p:animEffect transition="in" filter="dissolve">
                                      <p:cBhvr>
                                        <p:cTn id="7" dur="10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1"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TPR_0801.jpg"/>
          <p:cNvPicPr>
            <a:picLocks noChangeAspect="1"/>
          </p:cNvPicPr>
          <p:nvPr/>
        </p:nvPicPr>
        <p:blipFill>
          <a:blip r:embed="rId2">
            <a:extLst/>
          </a:blip>
          <a:srcRect l="4222"/>
          <a:stretch>
            <a:fillRect/>
          </a:stretch>
        </p:blipFill>
        <p:spPr>
          <a:xfrm>
            <a:off x="193079" y="2108200"/>
            <a:ext cx="8757921" cy="3048000"/>
          </a:xfrm>
          <a:prstGeom prst="rect">
            <a:avLst/>
          </a:prstGeom>
          <a:ln w="12700">
            <a:miter lim="400000"/>
          </a:ln>
        </p:spPr>
      </p:pic>
      <p:sp>
        <p:nvSpPr>
          <p:cNvPr id="179" name="Shape 179"/>
          <p:cNvSpPr>
            <a:spLocks noGrp="1"/>
          </p:cNvSpPr>
          <p:nvPr>
            <p:ph type="title" idx="4294967295"/>
          </p:nvPr>
        </p:nvSpPr>
        <p:spPr>
          <a:xfrm>
            <a:off x="-154981" y="4884419"/>
            <a:ext cx="9067802" cy="1600201"/>
          </a:xfrm>
          <a:prstGeom prst="rect">
            <a:avLst/>
          </a:prstGeom>
        </p:spPr>
        <p:txBody>
          <a:bodyPr lIns="0" tIns="0" rIns="0" bIns="0">
            <a:normAutofit/>
          </a:bodyPr>
          <a:lstStyle>
            <a:lvl1pPr>
              <a:defRPr sz="4800" b="1" i="1">
                <a:solidFill>
                  <a:schemeClr val="accent2"/>
                </a:solidFill>
                <a:latin typeface="Arial Narrow"/>
                <a:ea typeface="Arial Narrow"/>
                <a:cs typeface="Arial Narrow"/>
                <a:sym typeface="Arial Narrow"/>
              </a:defRPr>
            </a:lvl1pPr>
          </a:lstStyle>
          <a:p>
            <a:r>
              <a:t>Welcome!</a:t>
            </a:r>
          </a:p>
        </p:txBody>
      </p:sp>
      <p:pic>
        <p:nvPicPr>
          <p:cNvPr id="180" name="Template.pdf"/>
          <p:cNvPicPr>
            <a:picLocks noChangeAspect="1"/>
          </p:cNvPicPr>
          <p:nvPr/>
        </p:nvPicPr>
        <p:blipFill>
          <a:blip r:embed="rId3">
            <a:extLst/>
          </a:blip>
          <a:stretch>
            <a:fillRect/>
          </a:stretch>
        </p:blipFill>
        <p:spPr>
          <a:xfrm>
            <a:off x="-685121" y="-438877"/>
            <a:ext cx="7994562" cy="316375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WIN PEAKS 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8256" y="2777446"/>
            <a:ext cx="4663787" cy="13384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a:spLocks noGrp="1"/>
          </p:cNvSpPr>
          <p:nvPr>
            <p:ph type="title" idx="4294967295"/>
          </p:nvPr>
        </p:nvSpPr>
        <p:spPr>
          <a:xfrm>
            <a:off x="-1" y="2667000"/>
            <a:ext cx="9144002" cy="1600200"/>
          </a:xfrm>
          <a:prstGeom prst="rect">
            <a:avLst/>
          </a:prstGeom>
        </p:spPr>
        <p:txBody>
          <a:bodyPr lIns="0" tIns="0" rIns="0" bIns="0">
            <a:normAutofit/>
          </a:bodyPr>
          <a:lstStyle/>
          <a:p>
            <a:pPr lvl="1">
              <a:defRPr i="1">
                <a:solidFill>
                  <a:schemeClr val="accent2"/>
                </a:solidFill>
              </a:defRPr>
            </a:pPr>
            <a:r>
              <a:rPr>
                <a:latin typeface="Arial Narrow"/>
                <a:ea typeface="Arial Narrow"/>
                <a:cs typeface="Arial Narrow"/>
                <a:sym typeface="Arial Narrow"/>
              </a:rPr>
              <a:t>Service Above Self</a:t>
            </a:r>
          </a:p>
          <a:p>
            <a:r>
              <a:rPr sz="3600">
                <a:solidFill>
                  <a:srgbClr val="FFFFFF"/>
                </a:solidFill>
                <a:latin typeface="Arial Narrow"/>
                <a:ea typeface="Arial Narrow"/>
                <a:cs typeface="Arial Narrow"/>
                <a:sym typeface="Arial Narrow"/>
              </a:rPr>
              <a:t>is the Rotary Motto</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p:cNvSpPr>
          <p:nvPr>
            <p:ph type="title" idx="4294967295"/>
          </p:nvPr>
        </p:nvSpPr>
        <p:spPr>
          <a:xfrm>
            <a:off x="380999" y="457200"/>
            <a:ext cx="8763002" cy="533400"/>
          </a:xfrm>
          <a:prstGeom prst="rect">
            <a:avLst/>
          </a:prstGeom>
        </p:spPr>
        <p:txBody>
          <a:bodyPr lIns="0" tIns="0" rIns="0" bIns="0">
            <a:normAutofit/>
          </a:bodyPr>
          <a:lstStyle>
            <a:lvl1pPr algn="l">
              <a:defRPr sz="2400">
                <a:solidFill>
                  <a:srgbClr val="FFFFFF"/>
                </a:solidFill>
                <a:latin typeface="Arial Narrow"/>
                <a:ea typeface="Arial Narrow"/>
                <a:cs typeface="Arial Narrow"/>
                <a:sym typeface="Arial Narrow"/>
              </a:defRPr>
            </a:lvl1pPr>
          </a:lstStyle>
          <a:p>
            <a:r>
              <a:t>ROTARY INTERNATIONAL TODAY</a:t>
            </a:r>
          </a:p>
        </p:txBody>
      </p:sp>
      <p:sp>
        <p:nvSpPr>
          <p:cNvPr id="85" name="Shape 85"/>
          <p:cNvSpPr>
            <a:spLocks noGrp="1"/>
          </p:cNvSpPr>
          <p:nvPr>
            <p:ph type="body" idx="4294967295"/>
          </p:nvPr>
        </p:nvSpPr>
        <p:spPr>
          <a:xfrm>
            <a:off x="415925" y="1295400"/>
            <a:ext cx="7966075" cy="4419600"/>
          </a:xfrm>
          <a:prstGeom prst="rect">
            <a:avLst/>
          </a:prstGeom>
        </p:spPr>
        <p:txBody>
          <a:bodyPr lIns="0" tIns="0" rIns="0" bIns="0">
            <a:normAutofit/>
          </a:bodyPr>
          <a:lstStyle/>
          <a:p>
            <a:pPr marL="0" indent="0">
              <a:lnSpc>
                <a:spcPct val="150000"/>
              </a:lnSpc>
              <a:spcBef>
                <a:spcPts val="300"/>
              </a:spcBef>
              <a:buSzTx/>
              <a:buNone/>
              <a:defRPr sz="2400" b="1">
                <a:solidFill>
                  <a:schemeClr val="accent1"/>
                </a:solidFill>
                <a:latin typeface="Georgia"/>
                <a:ea typeface="Georgia"/>
                <a:cs typeface="Georgia"/>
                <a:sym typeface="Georgia"/>
              </a:defRPr>
            </a:pPr>
            <a:endParaRPr lang="en-US" dirty="0">
              <a:solidFill>
                <a:srgbClr val="2B22FD"/>
              </a:solidFill>
            </a:endParaRPr>
          </a:p>
          <a:p>
            <a:pPr marL="0" indent="0" algn="ctr">
              <a:lnSpc>
                <a:spcPct val="70000"/>
              </a:lnSpc>
              <a:buNone/>
            </a:pPr>
            <a:r>
              <a:rPr lang="en-US" b="1" dirty="0" smtClean="0">
                <a:solidFill>
                  <a:srgbClr val="2B22FD"/>
                </a:solidFill>
                <a:latin typeface="Arial Narrow"/>
                <a:cs typeface="Arial Narrow"/>
              </a:rPr>
              <a:t>What </a:t>
            </a:r>
            <a:r>
              <a:rPr lang="en-US" b="1" dirty="0">
                <a:solidFill>
                  <a:srgbClr val="2B22FD"/>
                </a:solidFill>
                <a:latin typeface="Arial Narrow"/>
                <a:cs typeface="Arial Narrow"/>
              </a:rPr>
              <a:t>Is Rotary?</a:t>
            </a:r>
          </a:p>
          <a:p>
            <a:pPr marL="292608" lvl="1" indent="0" algn="ctr">
              <a:lnSpc>
                <a:spcPct val="70000"/>
              </a:lnSpc>
              <a:buNone/>
            </a:pPr>
            <a:endParaRPr lang="en-US" sz="3000" b="1" dirty="0">
              <a:solidFill>
                <a:srgbClr val="2B22FD"/>
              </a:solidFill>
              <a:latin typeface="Arial Narrow"/>
              <a:cs typeface="Arial Narrow"/>
            </a:endParaRPr>
          </a:p>
          <a:p>
            <a:pPr lvl="3">
              <a:lnSpc>
                <a:spcPct val="70000"/>
              </a:lnSpc>
              <a:buFont typeface="Arial"/>
              <a:buChar char="•"/>
            </a:pPr>
            <a:r>
              <a:rPr lang="en-US" dirty="0">
                <a:solidFill>
                  <a:srgbClr val="2B22FD"/>
                </a:solidFill>
                <a:latin typeface="Arial Narrow"/>
                <a:cs typeface="Arial Narrow"/>
              </a:rPr>
              <a:t>We </a:t>
            </a:r>
            <a:r>
              <a:rPr lang="en-US" b="1" dirty="0">
                <a:solidFill>
                  <a:srgbClr val="2B22FD"/>
                </a:solidFill>
                <a:latin typeface="Arial Narrow"/>
                <a:cs typeface="Arial Narrow"/>
              </a:rPr>
              <a:t>join leaders </a:t>
            </a:r>
            <a:r>
              <a:rPr lang="en-US" dirty="0">
                <a:solidFill>
                  <a:srgbClr val="2B22FD"/>
                </a:solidFill>
                <a:latin typeface="Arial Narrow"/>
                <a:cs typeface="Arial Narrow"/>
              </a:rPr>
              <a:t>from all continents, cultures, and occupations.</a:t>
            </a:r>
          </a:p>
          <a:p>
            <a:pPr lvl="3">
              <a:lnSpc>
                <a:spcPct val="70000"/>
              </a:lnSpc>
              <a:buFont typeface="Arial"/>
              <a:buChar char="•"/>
            </a:pPr>
            <a:endParaRPr lang="en-US" dirty="0">
              <a:solidFill>
                <a:srgbClr val="2B22FD"/>
              </a:solidFill>
              <a:latin typeface="Arial Narrow"/>
              <a:cs typeface="Arial Narrow"/>
            </a:endParaRPr>
          </a:p>
          <a:p>
            <a:pPr lvl="3">
              <a:lnSpc>
                <a:spcPct val="70000"/>
              </a:lnSpc>
              <a:buFont typeface="Arial"/>
              <a:buChar char="•"/>
            </a:pPr>
            <a:r>
              <a:rPr lang="en-US" dirty="0">
                <a:solidFill>
                  <a:srgbClr val="2B22FD"/>
                </a:solidFill>
                <a:latin typeface="Arial Narrow"/>
                <a:cs typeface="Arial Narrow"/>
              </a:rPr>
              <a:t>We </a:t>
            </a:r>
            <a:r>
              <a:rPr lang="en-US" b="1" dirty="0">
                <a:solidFill>
                  <a:srgbClr val="2B22FD"/>
                </a:solidFill>
                <a:latin typeface="Arial Narrow"/>
                <a:cs typeface="Arial Narrow"/>
              </a:rPr>
              <a:t>exchange ideas.</a:t>
            </a:r>
          </a:p>
          <a:p>
            <a:pPr marL="566928" lvl="3" indent="0">
              <a:lnSpc>
                <a:spcPct val="70000"/>
              </a:lnSpc>
              <a:buNone/>
            </a:pPr>
            <a:endParaRPr lang="en-US" b="1" dirty="0">
              <a:solidFill>
                <a:srgbClr val="2B22FD"/>
              </a:solidFill>
              <a:latin typeface="Arial Narrow"/>
              <a:cs typeface="Arial Narrow"/>
            </a:endParaRPr>
          </a:p>
          <a:p>
            <a:pPr lvl="3">
              <a:lnSpc>
                <a:spcPct val="70000"/>
              </a:lnSpc>
              <a:buFont typeface="Arial"/>
              <a:buChar char="•"/>
            </a:pPr>
            <a:r>
              <a:rPr lang="en-US" dirty="0">
                <a:solidFill>
                  <a:srgbClr val="2B22FD"/>
                </a:solidFill>
                <a:latin typeface="Arial Narrow"/>
                <a:cs typeface="Arial Narrow"/>
              </a:rPr>
              <a:t>We </a:t>
            </a:r>
            <a:r>
              <a:rPr lang="en-US" b="1" dirty="0">
                <a:solidFill>
                  <a:srgbClr val="2B22FD"/>
                </a:solidFill>
                <a:latin typeface="Arial Narrow"/>
                <a:cs typeface="Arial Narrow"/>
              </a:rPr>
              <a:t>take action</a:t>
            </a:r>
            <a:r>
              <a:rPr lang="en-US" dirty="0">
                <a:solidFill>
                  <a:srgbClr val="2B22FD"/>
                </a:solidFill>
                <a:latin typeface="Arial Narrow"/>
                <a:cs typeface="Arial Narrow"/>
              </a:rPr>
              <a:t>.</a:t>
            </a:r>
          </a:p>
          <a:p>
            <a:pPr marL="0" indent="0">
              <a:lnSpc>
                <a:spcPct val="150000"/>
              </a:lnSpc>
              <a:spcBef>
                <a:spcPts val="300"/>
              </a:spcBef>
              <a:buSzTx/>
              <a:buNone/>
              <a:defRPr sz="2000" b="1">
                <a:solidFill>
                  <a:schemeClr val="accent1"/>
                </a:solidFill>
                <a:latin typeface="Georgia"/>
                <a:ea typeface="Georgia"/>
                <a:cs typeface="Georgia"/>
                <a:sym typeface="Georgia"/>
              </a:defRPr>
            </a:pPr>
            <a:endParaRPr u="sng" dirty="0"/>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500"/>
                                  </p:stCondLst>
                                  <p:iterate>
                                    <p:tmAbs val="0"/>
                                  </p:iterate>
                                  <p:childTnLst>
                                    <p:set>
                                      <p:cBhvr>
                                        <p:cTn id="6" fill="hold"/>
                                        <p:tgtEl>
                                          <p:spTgt spid="85"/>
                                        </p:tgtEl>
                                        <p:attrNameLst>
                                          <p:attrName>style.visibility</p:attrName>
                                        </p:attrNameLst>
                                      </p:cBhvr>
                                      <p:to>
                                        <p:strVal val="visible"/>
                                      </p:to>
                                    </p:set>
                                    <p:animEffect transition="in" filter="dissolve">
                                      <p:cBhvr>
                                        <p:cTn id="7"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p:cNvSpPr>
          <p:nvPr>
            <p:ph type="title" idx="4294967295"/>
          </p:nvPr>
        </p:nvSpPr>
        <p:spPr>
          <a:xfrm>
            <a:off x="380999" y="457200"/>
            <a:ext cx="8763002" cy="533400"/>
          </a:xfrm>
          <a:prstGeom prst="rect">
            <a:avLst/>
          </a:prstGeom>
        </p:spPr>
        <p:txBody>
          <a:bodyPr lIns="0" tIns="0" rIns="0" bIns="0">
            <a:normAutofit/>
          </a:bodyPr>
          <a:lstStyle>
            <a:lvl1pPr algn="l">
              <a:defRPr sz="2400">
                <a:solidFill>
                  <a:srgbClr val="FFFFFF"/>
                </a:solidFill>
                <a:latin typeface="Arial Narrow"/>
                <a:ea typeface="Arial Narrow"/>
                <a:cs typeface="Arial Narrow"/>
                <a:sym typeface="Arial Narrow"/>
              </a:defRPr>
            </a:lvl1pPr>
          </a:lstStyle>
          <a:p>
            <a:r>
              <a:rPr dirty="0"/>
              <a:t>MEMBERSHIP SNAPSHOT </a:t>
            </a:r>
          </a:p>
        </p:txBody>
      </p:sp>
      <p:sp>
        <p:nvSpPr>
          <p:cNvPr id="88" name="Shape 88"/>
          <p:cNvSpPr>
            <a:spLocks noGrp="1"/>
          </p:cNvSpPr>
          <p:nvPr>
            <p:ph type="body" idx="4294967295"/>
          </p:nvPr>
        </p:nvSpPr>
        <p:spPr>
          <a:xfrm>
            <a:off x="415925" y="1295400"/>
            <a:ext cx="7966075" cy="4799886"/>
          </a:xfrm>
          <a:prstGeom prst="rect">
            <a:avLst/>
          </a:prstGeom>
        </p:spPr>
        <p:txBody>
          <a:bodyPr lIns="0" tIns="0" rIns="0" bIns="0">
            <a:normAutofit/>
          </a:bodyPr>
          <a:lstStyle/>
          <a:p>
            <a:pPr marL="0" indent="0" algn="ctr" defTabSz="452627">
              <a:lnSpc>
                <a:spcPct val="120000"/>
              </a:lnSpc>
              <a:spcBef>
                <a:spcPts val="800"/>
              </a:spcBef>
              <a:buClr>
                <a:schemeClr val="accent1"/>
              </a:buClr>
              <a:buSzPct val="125000"/>
              <a:buFont typeface="Wingdings"/>
              <a:buChar char="▪"/>
              <a:defRPr sz="1683">
                <a:solidFill>
                  <a:srgbClr val="FFFFFF"/>
                </a:solidFill>
                <a:latin typeface="Georgia"/>
                <a:ea typeface="Georgia"/>
                <a:cs typeface="Georgia"/>
                <a:sym typeface="Georgia"/>
              </a:defRPr>
            </a:pPr>
            <a:endParaRPr lang="en-US" dirty="0" smtClean="0"/>
          </a:p>
          <a:p>
            <a:pPr marL="0" indent="0" algn="ctr" defTabSz="452627">
              <a:lnSpc>
                <a:spcPct val="120000"/>
              </a:lnSpc>
              <a:spcBef>
                <a:spcPts val="800"/>
              </a:spcBef>
              <a:buClr>
                <a:schemeClr val="accent1"/>
              </a:buClr>
              <a:buSzPct val="125000"/>
              <a:buFont typeface="Wingdings"/>
              <a:buChar char="▪"/>
              <a:defRPr sz="1683">
                <a:solidFill>
                  <a:srgbClr val="FFFFFF"/>
                </a:solidFill>
                <a:latin typeface="Georgia"/>
                <a:ea typeface="Georgia"/>
                <a:cs typeface="Georgia"/>
                <a:sym typeface="Georgia"/>
              </a:defRPr>
            </a:pPr>
            <a:endParaRPr lang="en-US" dirty="0"/>
          </a:p>
          <a:p>
            <a:pPr marL="0" indent="0" algn="ctr" defTabSz="452627">
              <a:lnSpc>
                <a:spcPct val="120000"/>
              </a:lnSpc>
              <a:spcBef>
                <a:spcPts val="800"/>
              </a:spcBef>
              <a:buClr>
                <a:srgbClr val="0000FF"/>
              </a:buClr>
              <a:buSzPct val="125000"/>
              <a:buFont typeface="Wingdings"/>
              <a:buChar char="▪"/>
              <a:defRPr sz="1683">
                <a:solidFill>
                  <a:srgbClr val="FFFFFF"/>
                </a:solidFill>
                <a:latin typeface="Georgia"/>
                <a:ea typeface="Georgia"/>
                <a:cs typeface="Georgia"/>
                <a:sym typeface="Georgia"/>
              </a:defRPr>
            </a:pPr>
            <a:r>
              <a:rPr sz="2800" dirty="0" smtClean="0">
                <a:solidFill>
                  <a:srgbClr val="2B22FD"/>
                </a:solidFill>
                <a:latin typeface="+mn-lt"/>
              </a:rPr>
              <a:t> </a:t>
            </a:r>
            <a:r>
              <a:rPr sz="2800" b="1" dirty="0" smtClean="0">
                <a:solidFill>
                  <a:srgbClr val="2B22FD"/>
                </a:solidFill>
                <a:latin typeface="+mn-lt"/>
              </a:rPr>
              <a:t>WHO</a:t>
            </a:r>
            <a:endParaRPr sz="2800" dirty="0">
              <a:solidFill>
                <a:srgbClr val="2B22FD"/>
              </a:solidFill>
              <a:latin typeface="+mn-lt"/>
            </a:endParaRPr>
          </a:p>
          <a:p>
            <a:pPr marL="0" indent="0" algn="ctr" defTabSz="452627">
              <a:lnSpc>
                <a:spcPct val="120000"/>
              </a:lnSpc>
              <a:spcBef>
                <a:spcPts val="800"/>
              </a:spcBef>
              <a:buClr>
                <a:srgbClr val="0000FF"/>
              </a:buClr>
              <a:buSzPct val="125000"/>
              <a:buFont typeface="Wingdings"/>
              <a:buChar char="▪"/>
              <a:defRPr sz="1683">
                <a:solidFill>
                  <a:srgbClr val="FFFFFF"/>
                </a:solidFill>
                <a:latin typeface="Georgia"/>
                <a:ea typeface="Georgia"/>
                <a:cs typeface="Georgia"/>
                <a:sym typeface="Georgia"/>
              </a:defRPr>
            </a:pPr>
            <a:r>
              <a:rPr sz="2800" dirty="0">
                <a:solidFill>
                  <a:srgbClr val="2B22FD"/>
                </a:solidFill>
                <a:latin typeface="+mn-lt"/>
              </a:rPr>
              <a:t> </a:t>
            </a:r>
            <a:r>
              <a:rPr sz="2800" b="1" dirty="0" smtClean="0">
                <a:solidFill>
                  <a:srgbClr val="2B22FD"/>
                </a:solidFill>
                <a:latin typeface="+mn-lt"/>
              </a:rPr>
              <a:t>WHERE</a:t>
            </a:r>
            <a:r>
              <a:rPr sz="2800" dirty="0" smtClean="0">
                <a:solidFill>
                  <a:srgbClr val="2B22FD"/>
                </a:solidFill>
                <a:latin typeface="+mn-lt"/>
              </a:rPr>
              <a:t> </a:t>
            </a:r>
            <a:endParaRPr sz="2800" dirty="0">
              <a:solidFill>
                <a:srgbClr val="2B22FD"/>
              </a:solidFill>
              <a:latin typeface="+mn-lt"/>
            </a:endParaRPr>
          </a:p>
          <a:p>
            <a:pPr marL="0" indent="0" algn="ctr" defTabSz="452627">
              <a:lnSpc>
                <a:spcPct val="120000"/>
              </a:lnSpc>
              <a:spcBef>
                <a:spcPts val="800"/>
              </a:spcBef>
              <a:buClr>
                <a:srgbClr val="0000FF"/>
              </a:buClr>
              <a:buSzPct val="125000"/>
              <a:buFont typeface="Wingdings"/>
              <a:buChar char="▪"/>
              <a:defRPr sz="1683">
                <a:solidFill>
                  <a:srgbClr val="FFFFFF"/>
                </a:solidFill>
                <a:latin typeface="Georgia"/>
                <a:ea typeface="Georgia"/>
                <a:cs typeface="Georgia"/>
                <a:sym typeface="Georgia"/>
              </a:defRPr>
            </a:pPr>
            <a:r>
              <a:rPr sz="2800" dirty="0">
                <a:solidFill>
                  <a:srgbClr val="2B22FD"/>
                </a:solidFill>
                <a:latin typeface="+mn-lt"/>
              </a:rPr>
              <a:t> </a:t>
            </a:r>
            <a:r>
              <a:rPr sz="2800" b="1" dirty="0" smtClean="0">
                <a:solidFill>
                  <a:srgbClr val="2B22FD"/>
                </a:solidFill>
                <a:latin typeface="+mn-lt"/>
              </a:rPr>
              <a:t>WHAT</a:t>
            </a:r>
            <a:endParaRPr sz="2800" dirty="0">
              <a:solidFill>
                <a:srgbClr val="2B22FD"/>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500"/>
                                  </p:stCondLst>
                                  <p:iterate>
                                    <p:tmAbs val="0"/>
                                  </p:iterate>
                                  <p:childTnLst>
                                    <p:set>
                                      <p:cBhvr>
                                        <p:cTn id="6" fill="hold"/>
                                        <p:tgtEl>
                                          <p:spTgt spid="88"/>
                                        </p:tgtEl>
                                        <p:attrNameLst>
                                          <p:attrName>style.visibility</p:attrName>
                                        </p:attrNameLst>
                                      </p:cBhvr>
                                      <p:to>
                                        <p:strVal val="visible"/>
                                      </p:to>
                                    </p:set>
                                    <p:animEffect transition="in" filter="dissolve">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p:cNvSpPr>
          <p:nvPr>
            <p:ph type="title" idx="4294967295"/>
          </p:nvPr>
        </p:nvSpPr>
        <p:spPr>
          <a:xfrm>
            <a:off x="380999" y="457200"/>
            <a:ext cx="8763002" cy="533400"/>
          </a:xfrm>
          <a:prstGeom prst="rect">
            <a:avLst/>
          </a:prstGeom>
        </p:spPr>
        <p:txBody>
          <a:bodyPr lIns="0" tIns="0" rIns="0" bIns="0">
            <a:normAutofit/>
          </a:bodyPr>
          <a:lstStyle>
            <a:lvl1pPr algn="l">
              <a:defRPr sz="2400">
                <a:solidFill>
                  <a:srgbClr val="FFFFFF"/>
                </a:solidFill>
                <a:latin typeface="Arial Narrow"/>
                <a:ea typeface="Arial Narrow"/>
                <a:cs typeface="Arial Narrow"/>
                <a:sym typeface="Arial Narrow"/>
              </a:defRPr>
            </a:lvl1pPr>
          </a:lstStyle>
          <a:p>
            <a:r>
              <a:rPr dirty="0"/>
              <a:t>THE OBJECT OF ROTARY</a:t>
            </a:r>
          </a:p>
        </p:txBody>
      </p:sp>
      <p:sp>
        <p:nvSpPr>
          <p:cNvPr id="91" name="Shape 91"/>
          <p:cNvSpPr>
            <a:spLocks noGrp="1"/>
          </p:cNvSpPr>
          <p:nvPr>
            <p:ph type="body" idx="4294967295"/>
          </p:nvPr>
        </p:nvSpPr>
        <p:spPr>
          <a:xfrm>
            <a:off x="395604" y="1819953"/>
            <a:ext cx="7966076" cy="2104321"/>
          </a:xfrm>
          <a:prstGeom prst="rect">
            <a:avLst/>
          </a:prstGeom>
        </p:spPr>
        <p:txBody>
          <a:bodyPr lIns="0" tIns="0" rIns="0" bIns="0">
            <a:normAutofit/>
          </a:bodyPr>
          <a:lstStyle/>
          <a:p>
            <a:pPr marL="0" indent="0" algn="ctr">
              <a:spcBef>
                <a:spcPts val="300"/>
              </a:spcBef>
              <a:buSzTx/>
              <a:buNone/>
              <a:defRPr sz="1700" b="1">
                <a:solidFill>
                  <a:schemeClr val="accent1"/>
                </a:solidFill>
                <a:latin typeface="Georgia"/>
                <a:ea typeface="Georgia"/>
                <a:cs typeface="Georgia"/>
                <a:sym typeface="Georgia"/>
              </a:defRPr>
            </a:pPr>
            <a:r>
              <a:rPr sz="2800" dirty="0">
                <a:solidFill>
                  <a:srgbClr val="2B22FD"/>
                </a:solidFill>
                <a:latin typeface="+mn-lt"/>
              </a:rPr>
              <a:t>The Object of Rotary is to encourage and foster the ideal of service as a basis of worthy enterprise and, in particular, to encourage and </a:t>
            </a:r>
            <a:r>
              <a:rPr sz="2800" dirty="0" smtClean="0">
                <a:solidFill>
                  <a:srgbClr val="2B22FD"/>
                </a:solidFill>
                <a:latin typeface="+mn-lt"/>
              </a:rPr>
              <a:t>foster</a:t>
            </a:r>
            <a:r>
              <a:rPr lang="en-US" sz="2800" dirty="0">
                <a:solidFill>
                  <a:srgbClr val="2B22FD"/>
                </a:solidFill>
                <a:latin typeface="+mn-lt"/>
              </a:rPr>
              <a:t> </a:t>
            </a:r>
            <a:r>
              <a:rPr lang="en-US" sz="2800" dirty="0" smtClean="0">
                <a:solidFill>
                  <a:srgbClr val="2B22FD"/>
                </a:solidFill>
                <a:latin typeface="+mn-lt"/>
              </a:rPr>
              <a:t>international understanding, goodwill, and peace.</a:t>
            </a:r>
          </a:p>
          <a:p>
            <a:pPr marL="0" indent="-457200" algn="ctr">
              <a:spcBef>
                <a:spcPts val="0"/>
              </a:spcBef>
              <a:buSzTx/>
              <a:buNone/>
              <a:defRPr sz="1700" b="1">
                <a:solidFill>
                  <a:schemeClr val="accent1"/>
                </a:solidFill>
                <a:latin typeface="Georgia"/>
                <a:ea typeface="Georgia"/>
                <a:cs typeface="Georgia"/>
                <a:sym typeface="Georgia"/>
              </a:defRPr>
            </a:pPr>
            <a:endParaRPr sz="20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500"/>
                                  </p:stCondLst>
                                  <p:iterate>
                                    <p:tmAbs val="0"/>
                                  </p:iterate>
                                  <p:childTnLst>
                                    <p:set>
                                      <p:cBhvr>
                                        <p:cTn id="6" fill="hold"/>
                                        <p:tgtEl>
                                          <p:spTgt spid="91"/>
                                        </p:tgtEl>
                                        <p:attrNameLst>
                                          <p:attrName>style.visibility</p:attrName>
                                        </p:attrNameLst>
                                      </p:cBhvr>
                                      <p:to>
                                        <p:strVal val="visible"/>
                                      </p:to>
                                    </p:set>
                                    <p:animEffect transition="in" filter="dissolve">
                                      <p:cBhvr>
                                        <p:cTn id="7"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p:cNvSpPr>
          <p:nvPr>
            <p:ph type="title" idx="4294967295"/>
          </p:nvPr>
        </p:nvSpPr>
        <p:spPr>
          <a:xfrm>
            <a:off x="380999" y="457200"/>
            <a:ext cx="8763002" cy="533400"/>
          </a:xfrm>
          <a:prstGeom prst="rect">
            <a:avLst/>
          </a:prstGeom>
        </p:spPr>
        <p:txBody>
          <a:bodyPr lIns="0" tIns="0" rIns="0" bIns="0">
            <a:normAutofit/>
          </a:bodyPr>
          <a:lstStyle>
            <a:lvl1pPr algn="l">
              <a:defRPr sz="2400">
                <a:solidFill>
                  <a:srgbClr val="FFFFFF"/>
                </a:solidFill>
                <a:latin typeface="Arial Narrow"/>
                <a:ea typeface="Arial Narrow"/>
                <a:cs typeface="Arial Narrow"/>
                <a:sym typeface="Arial Narrow"/>
              </a:defRPr>
            </a:lvl1pPr>
          </a:lstStyle>
          <a:p>
            <a:r>
              <a:t>THE FOUR-WAY TEST</a:t>
            </a:r>
          </a:p>
        </p:txBody>
      </p:sp>
      <p:sp>
        <p:nvSpPr>
          <p:cNvPr id="94" name="Shape 94"/>
          <p:cNvSpPr>
            <a:spLocks noGrp="1"/>
          </p:cNvSpPr>
          <p:nvPr>
            <p:ph type="body" idx="4294967295"/>
          </p:nvPr>
        </p:nvSpPr>
        <p:spPr>
          <a:xfrm>
            <a:off x="405765" y="1219200"/>
            <a:ext cx="7966076" cy="4419600"/>
          </a:xfrm>
          <a:prstGeom prst="rect">
            <a:avLst/>
          </a:prstGeom>
        </p:spPr>
        <p:txBody>
          <a:bodyPr lIns="0" tIns="0" rIns="0" bIns="0">
            <a:normAutofit/>
          </a:bodyPr>
          <a:lstStyle/>
          <a:p>
            <a:pPr marL="0" indent="0" algn="ctr">
              <a:lnSpc>
                <a:spcPct val="200000"/>
              </a:lnSpc>
              <a:spcBef>
                <a:spcPts val="300"/>
              </a:spcBef>
              <a:buSzTx/>
              <a:buNone/>
              <a:defRPr sz="2000" b="1">
                <a:solidFill>
                  <a:schemeClr val="accent1"/>
                </a:solidFill>
                <a:latin typeface="Georgia"/>
                <a:ea typeface="Georgia"/>
                <a:cs typeface="Georgia"/>
                <a:sym typeface="Georgia"/>
              </a:defRPr>
            </a:pPr>
            <a:r>
              <a:rPr sz="2800" dirty="0">
                <a:solidFill>
                  <a:srgbClr val="2B22FD"/>
                </a:solidFill>
                <a:latin typeface="+mn-lt"/>
              </a:rPr>
              <a:t>Of the things we think, say or do:</a:t>
            </a:r>
            <a:endParaRPr sz="2800" u="sng" dirty="0">
              <a:solidFill>
                <a:srgbClr val="2B22FD"/>
              </a:solidFill>
              <a:latin typeface="+mn-lt"/>
            </a:endParaRPr>
          </a:p>
          <a:p>
            <a:pPr marL="240631" indent="-240631" algn="ctr">
              <a:lnSpc>
                <a:spcPct val="200000"/>
              </a:lnSpc>
              <a:spcBef>
                <a:spcPts val="900"/>
              </a:spcBef>
              <a:buFontTx/>
              <a:buAutoNum type="arabicPeriod"/>
              <a:defRPr sz="1800">
                <a:solidFill>
                  <a:srgbClr val="FFFFFF"/>
                </a:solidFill>
                <a:latin typeface="Georgia"/>
                <a:ea typeface="Georgia"/>
                <a:cs typeface="Georgia"/>
                <a:sym typeface="Georgia"/>
              </a:defRPr>
            </a:pPr>
            <a:r>
              <a:rPr sz="2400" dirty="0">
                <a:solidFill>
                  <a:srgbClr val="2B22FD"/>
                </a:solidFill>
                <a:latin typeface="+mn-lt"/>
              </a:rPr>
              <a:t>Is it the </a:t>
            </a:r>
            <a:r>
              <a:rPr sz="2400" b="1" dirty="0">
                <a:solidFill>
                  <a:srgbClr val="2B22FD"/>
                </a:solidFill>
                <a:latin typeface="+mn-lt"/>
              </a:rPr>
              <a:t>TRUTH</a:t>
            </a:r>
            <a:r>
              <a:rPr sz="2400" dirty="0">
                <a:solidFill>
                  <a:srgbClr val="2B22FD"/>
                </a:solidFill>
                <a:latin typeface="+mn-lt"/>
              </a:rPr>
              <a:t>?</a:t>
            </a:r>
          </a:p>
          <a:p>
            <a:pPr marL="240631" indent="-240631" algn="ctr">
              <a:lnSpc>
                <a:spcPct val="200000"/>
              </a:lnSpc>
              <a:spcBef>
                <a:spcPts val="900"/>
              </a:spcBef>
              <a:buFontTx/>
              <a:buAutoNum type="arabicPeriod"/>
              <a:defRPr sz="1800">
                <a:solidFill>
                  <a:srgbClr val="FFFFFF"/>
                </a:solidFill>
                <a:latin typeface="Georgia"/>
                <a:ea typeface="Georgia"/>
                <a:cs typeface="Georgia"/>
                <a:sym typeface="Georgia"/>
              </a:defRPr>
            </a:pPr>
            <a:r>
              <a:rPr sz="2400" dirty="0">
                <a:solidFill>
                  <a:srgbClr val="2B22FD"/>
                </a:solidFill>
                <a:latin typeface="+mn-lt"/>
              </a:rPr>
              <a:t>Is it </a:t>
            </a:r>
            <a:r>
              <a:rPr sz="2400" b="1" dirty="0">
                <a:solidFill>
                  <a:srgbClr val="2B22FD"/>
                </a:solidFill>
                <a:latin typeface="+mn-lt"/>
              </a:rPr>
              <a:t>FAIR</a:t>
            </a:r>
            <a:r>
              <a:rPr sz="2400" dirty="0">
                <a:solidFill>
                  <a:srgbClr val="2B22FD"/>
                </a:solidFill>
                <a:latin typeface="+mn-lt"/>
              </a:rPr>
              <a:t> to all concerned?</a:t>
            </a:r>
          </a:p>
          <a:p>
            <a:pPr marL="240631" indent="-240631" algn="ctr">
              <a:lnSpc>
                <a:spcPct val="200000"/>
              </a:lnSpc>
              <a:spcBef>
                <a:spcPts val="900"/>
              </a:spcBef>
              <a:buFontTx/>
              <a:buAutoNum type="arabicPeriod"/>
              <a:defRPr sz="1800">
                <a:solidFill>
                  <a:srgbClr val="FFFFFF"/>
                </a:solidFill>
                <a:latin typeface="Georgia"/>
                <a:ea typeface="Georgia"/>
                <a:cs typeface="Georgia"/>
                <a:sym typeface="Georgia"/>
              </a:defRPr>
            </a:pPr>
            <a:r>
              <a:rPr sz="2400" dirty="0">
                <a:solidFill>
                  <a:srgbClr val="2B22FD"/>
                </a:solidFill>
                <a:latin typeface="+mn-lt"/>
              </a:rPr>
              <a:t>Will it build </a:t>
            </a:r>
            <a:r>
              <a:rPr sz="2400" b="1" dirty="0">
                <a:solidFill>
                  <a:srgbClr val="2B22FD"/>
                </a:solidFill>
                <a:latin typeface="+mn-lt"/>
              </a:rPr>
              <a:t>GOODWILL</a:t>
            </a:r>
            <a:r>
              <a:rPr sz="2400" dirty="0">
                <a:solidFill>
                  <a:srgbClr val="2B22FD"/>
                </a:solidFill>
                <a:latin typeface="+mn-lt"/>
              </a:rPr>
              <a:t> and </a:t>
            </a:r>
            <a:r>
              <a:rPr sz="2400" b="1" dirty="0">
                <a:solidFill>
                  <a:srgbClr val="2B22FD"/>
                </a:solidFill>
                <a:latin typeface="+mn-lt"/>
              </a:rPr>
              <a:t>BETTER FRIENDSHIPS</a:t>
            </a:r>
            <a:r>
              <a:rPr sz="2400" dirty="0">
                <a:solidFill>
                  <a:srgbClr val="2B22FD"/>
                </a:solidFill>
                <a:latin typeface="+mn-lt"/>
              </a:rPr>
              <a:t>?</a:t>
            </a:r>
            <a:endParaRPr sz="2400" b="1" u="sng" dirty="0">
              <a:solidFill>
                <a:srgbClr val="2B22FD"/>
              </a:solidFill>
              <a:latin typeface="+mn-lt"/>
            </a:endParaRPr>
          </a:p>
          <a:p>
            <a:pPr marL="240631" indent="-240631" algn="ctr">
              <a:lnSpc>
                <a:spcPct val="200000"/>
              </a:lnSpc>
              <a:spcBef>
                <a:spcPts val="900"/>
              </a:spcBef>
              <a:buFontTx/>
              <a:buAutoNum type="arabicPeriod"/>
              <a:defRPr sz="1800">
                <a:solidFill>
                  <a:srgbClr val="FFFFFF"/>
                </a:solidFill>
                <a:latin typeface="Georgia"/>
                <a:ea typeface="Georgia"/>
                <a:cs typeface="Georgia"/>
                <a:sym typeface="Georgia"/>
              </a:defRPr>
            </a:pPr>
            <a:r>
              <a:rPr sz="2400" dirty="0">
                <a:solidFill>
                  <a:srgbClr val="2B22FD"/>
                </a:solidFill>
                <a:latin typeface="+mn-lt"/>
              </a:rPr>
              <a:t>Will it be </a:t>
            </a:r>
            <a:r>
              <a:rPr sz="2400" b="1" dirty="0">
                <a:solidFill>
                  <a:srgbClr val="2B22FD"/>
                </a:solidFill>
                <a:latin typeface="+mn-lt"/>
              </a:rPr>
              <a:t>BENEFICIAL</a:t>
            </a:r>
            <a:r>
              <a:rPr sz="2400" dirty="0">
                <a:solidFill>
                  <a:srgbClr val="2B22FD"/>
                </a:solidFill>
                <a:latin typeface="+mn-lt"/>
              </a:rPr>
              <a:t> to all concerned?</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500"/>
                                  </p:stCondLst>
                                  <p:iterate>
                                    <p:tmAbs val="0"/>
                                  </p:iterate>
                                  <p:childTnLst>
                                    <p:set>
                                      <p:cBhvr>
                                        <p:cTn id="6" fill="hold"/>
                                        <p:tgtEl>
                                          <p:spTgt spid="94"/>
                                        </p:tgtEl>
                                        <p:attrNameLst>
                                          <p:attrName>style.visibility</p:attrName>
                                        </p:attrNameLst>
                                      </p:cBhvr>
                                      <p:to>
                                        <p:strVal val="visible"/>
                                      </p:to>
                                    </p:set>
                                    <p:animEffect transition="in" filter="dissolve">
                                      <p:cBhvr>
                                        <p:cTn id="7"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p:cNvSpPr>
          <p:nvPr>
            <p:ph type="title" idx="4294967295"/>
          </p:nvPr>
        </p:nvSpPr>
        <p:spPr>
          <a:xfrm>
            <a:off x="380999" y="457200"/>
            <a:ext cx="8763002" cy="533400"/>
          </a:xfrm>
          <a:prstGeom prst="rect">
            <a:avLst/>
          </a:prstGeom>
        </p:spPr>
        <p:txBody>
          <a:bodyPr lIns="0" tIns="0" rIns="0" bIns="0">
            <a:normAutofit/>
          </a:bodyPr>
          <a:lstStyle>
            <a:lvl1pPr algn="l">
              <a:defRPr sz="2400">
                <a:solidFill>
                  <a:srgbClr val="FFFFFF"/>
                </a:solidFill>
                <a:latin typeface="Arial Narrow"/>
                <a:ea typeface="Arial Narrow"/>
                <a:cs typeface="Arial Narrow"/>
                <a:sym typeface="Arial Narrow"/>
              </a:defRPr>
            </a:lvl1pPr>
          </a:lstStyle>
          <a:p>
            <a:r>
              <a:t>ROTARIAN CODE OF CONDUCT</a:t>
            </a:r>
          </a:p>
        </p:txBody>
      </p:sp>
      <p:sp>
        <p:nvSpPr>
          <p:cNvPr id="97" name="Shape 97"/>
          <p:cNvSpPr>
            <a:spLocks noGrp="1"/>
          </p:cNvSpPr>
          <p:nvPr>
            <p:ph type="body" idx="4294967295"/>
          </p:nvPr>
        </p:nvSpPr>
        <p:spPr>
          <a:xfrm>
            <a:off x="395604" y="1209039"/>
            <a:ext cx="7966076" cy="4902003"/>
          </a:xfrm>
          <a:prstGeom prst="rect">
            <a:avLst/>
          </a:prstGeom>
        </p:spPr>
        <p:txBody>
          <a:bodyPr lIns="0" tIns="0" rIns="0" bIns="0">
            <a:normAutofit/>
          </a:bodyPr>
          <a:lstStyle/>
          <a:p>
            <a:pPr marL="0" indent="0" algn="ctr">
              <a:lnSpc>
                <a:spcPct val="120000"/>
              </a:lnSpc>
              <a:spcBef>
                <a:spcPts val="300"/>
              </a:spcBef>
              <a:buSzTx/>
              <a:buNone/>
              <a:defRPr sz="1800" b="1">
                <a:solidFill>
                  <a:schemeClr val="accent1"/>
                </a:solidFill>
                <a:latin typeface="Georgia"/>
                <a:ea typeface="Georgia"/>
                <a:cs typeface="Georgia"/>
                <a:sym typeface="Georgia"/>
              </a:defRPr>
            </a:pPr>
            <a:endParaRPr lang="en-US" sz="2800" dirty="0" smtClean="0">
              <a:solidFill>
                <a:srgbClr val="2B22FD"/>
              </a:solidFill>
              <a:latin typeface="+mn-lt"/>
            </a:endParaRPr>
          </a:p>
          <a:p>
            <a:pPr marL="0" indent="0" algn="ctr">
              <a:lnSpc>
                <a:spcPct val="120000"/>
              </a:lnSpc>
              <a:spcBef>
                <a:spcPts val="300"/>
              </a:spcBef>
              <a:buSzTx/>
              <a:buNone/>
              <a:defRPr sz="1800" b="1">
                <a:solidFill>
                  <a:schemeClr val="accent1"/>
                </a:solidFill>
                <a:latin typeface="Georgia"/>
                <a:ea typeface="Georgia"/>
                <a:cs typeface="Georgia"/>
                <a:sym typeface="Georgia"/>
              </a:defRPr>
            </a:pPr>
            <a:endParaRPr lang="en-US" sz="2800" dirty="0">
              <a:solidFill>
                <a:srgbClr val="2B22FD"/>
              </a:solidFill>
              <a:latin typeface="+mn-lt"/>
            </a:endParaRPr>
          </a:p>
          <a:p>
            <a:pPr marL="0" indent="0" algn="ctr">
              <a:lnSpc>
                <a:spcPct val="120000"/>
              </a:lnSpc>
              <a:spcBef>
                <a:spcPts val="300"/>
              </a:spcBef>
              <a:buSzTx/>
              <a:buNone/>
              <a:defRPr sz="1800" b="1">
                <a:solidFill>
                  <a:schemeClr val="accent1"/>
                </a:solidFill>
                <a:latin typeface="Georgia"/>
                <a:ea typeface="Georgia"/>
                <a:cs typeface="Georgia"/>
                <a:sym typeface="Georgia"/>
              </a:defRPr>
            </a:pPr>
            <a:r>
              <a:rPr sz="2800" dirty="0" smtClean="0">
                <a:solidFill>
                  <a:srgbClr val="2B22FD"/>
                </a:solidFill>
                <a:latin typeface="+mn-lt"/>
              </a:rPr>
              <a:t>The </a:t>
            </a:r>
            <a:r>
              <a:rPr sz="2800" dirty="0">
                <a:solidFill>
                  <a:srgbClr val="2B22FD"/>
                </a:solidFill>
                <a:latin typeface="+mn-lt"/>
              </a:rPr>
              <a:t>Rotarian Code of Conduct provides a framework for ethical behavior that all Rotarians can use, together with The Four-Way Test, in their business and professional activities.</a:t>
            </a:r>
          </a:p>
          <a:p>
            <a:pPr marL="0" indent="0">
              <a:spcBef>
                <a:spcPts val="300"/>
              </a:spcBef>
              <a:buSzTx/>
              <a:buNone/>
              <a:defRPr sz="1600" b="1" i="1">
                <a:solidFill>
                  <a:schemeClr val="accent1"/>
                </a:solidFill>
                <a:latin typeface="Georgia"/>
                <a:ea typeface="Georgia"/>
                <a:cs typeface="Georgia"/>
                <a:sym typeface="Georgia"/>
              </a:defRPr>
            </a:pPr>
            <a:endParaRPr u="sng"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500"/>
                                  </p:stCondLst>
                                  <p:iterate>
                                    <p:tmAbs val="0"/>
                                  </p:iterate>
                                  <p:childTnLst>
                                    <p:set>
                                      <p:cBhvr>
                                        <p:cTn id="6" fill="hold"/>
                                        <p:tgtEl>
                                          <p:spTgt spid="97"/>
                                        </p:tgtEl>
                                        <p:attrNameLst>
                                          <p:attrName>style.visibility</p:attrName>
                                        </p:attrNameLst>
                                      </p:cBhvr>
                                      <p:to>
                                        <p:strVal val="visible"/>
                                      </p:to>
                                    </p:set>
                                    <p:animEffect transition="in" filter="dissolve">
                                      <p:cBhvr>
                                        <p:cTn id="7"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1" animBg="1" advAuto="0"/>
    </p:bldLst>
  </p:timing>
</p:sld>
</file>

<file path=ppt/theme/theme1.xml><?xml version="1.0" encoding="utf-8"?>
<a:theme xmlns:a="http://schemas.openxmlformats.org/drawingml/2006/main" name="1_SlateLogo">
  <a:themeElements>
    <a:clrScheme name="1_SlateLogo">
      <a:dk1>
        <a:srgbClr val="687D90"/>
      </a:dk1>
      <a:lt1>
        <a:srgbClr val="958D85"/>
      </a:lt1>
      <a:dk2>
        <a:srgbClr val="A7A7A7"/>
      </a:dk2>
      <a:lt2>
        <a:srgbClr val="535353"/>
      </a:lt2>
      <a:accent1>
        <a:srgbClr val="01B4E7"/>
      </a:accent1>
      <a:accent2>
        <a:srgbClr val="FEBD11"/>
      </a:accent2>
      <a:accent3>
        <a:srgbClr val="9BBB59"/>
      </a:accent3>
      <a:accent4>
        <a:srgbClr val="8064A2"/>
      </a:accent4>
      <a:accent5>
        <a:srgbClr val="4BACC6"/>
      </a:accent5>
      <a:accent6>
        <a:srgbClr val="F79646"/>
      </a:accent6>
      <a:hlink>
        <a:srgbClr val="0000FF"/>
      </a:hlink>
      <a:folHlink>
        <a:srgbClr val="FF00FF"/>
      </a:folHlink>
    </a:clrScheme>
    <a:fontScheme name="Horizon">
      <a:majorFont>
        <a:latin typeface="Arial Narrow"/>
        <a:ea typeface=""/>
        <a:cs typeface=""/>
        <a:font script="Jpan" typeface="ＭＳ ゴシック"/>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1_SlateLog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58D85"/>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58D85"/>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SlateLogo">
  <a:themeElements>
    <a:clrScheme name="1_SlateLogo">
      <a:dk1>
        <a:srgbClr val="000000"/>
      </a:dk1>
      <a:lt1>
        <a:srgbClr val="FFFFFF"/>
      </a:lt1>
      <a:dk2>
        <a:srgbClr val="A7A7A7"/>
      </a:dk2>
      <a:lt2>
        <a:srgbClr val="535353"/>
      </a:lt2>
      <a:accent1>
        <a:srgbClr val="01B4E7"/>
      </a:accent1>
      <a:accent2>
        <a:srgbClr val="FEBD11"/>
      </a:accent2>
      <a:accent3>
        <a:srgbClr val="9BBB59"/>
      </a:accent3>
      <a:accent4>
        <a:srgbClr val="8064A2"/>
      </a:accent4>
      <a:accent5>
        <a:srgbClr val="4BACC6"/>
      </a:accent5>
      <a:accent6>
        <a:srgbClr val="F79646"/>
      </a:accent6>
      <a:hlink>
        <a:srgbClr val="0000FF"/>
      </a:hlink>
      <a:folHlink>
        <a:srgbClr val="FF00FF"/>
      </a:folHlink>
    </a:clrScheme>
    <a:fontScheme name="1_SlateLogo">
      <a:majorFont>
        <a:latin typeface="Helvetica"/>
        <a:ea typeface="Helvetica"/>
        <a:cs typeface="Helvetica"/>
      </a:majorFont>
      <a:minorFont>
        <a:latin typeface="Arial"/>
        <a:ea typeface="Arial"/>
        <a:cs typeface="Arial"/>
      </a:minorFont>
    </a:fontScheme>
    <a:fmtScheme name="1_SlateLog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58D85"/>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58D85"/>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1766</TotalTime>
  <Words>3168</Words>
  <Application>Microsoft Macintosh PowerPoint</Application>
  <PresentationFormat>On-screen Show (4:3)</PresentationFormat>
  <Paragraphs>288</Paragraphs>
  <Slides>32</Slides>
  <Notes>17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1_SlateLogo</vt:lpstr>
      <vt:lpstr>Longmont Twin Peaks Rotary</vt:lpstr>
      <vt:lpstr>PowerPoint Presentation</vt:lpstr>
      <vt:lpstr>IN THE BEGINNING…</vt:lpstr>
      <vt:lpstr>Service Above Self is the Rotary Motto</vt:lpstr>
      <vt:lpstr>ROTARY INTERNATIONAL TODAY</vt:lpstr>
      <vt:lpstr>MEMBERSHIP SNAPSHOT </vt:lpstr>
      <vt:lpstr>THE OBJECT OF ROTARY</vt:lpstr>
      <vt:lpstr>THE FOUR-WAY TEST</vt:lpstr>
      <vt:lpstr>ROTARIAN CODE OF CONDUCT</vt:lpstr>
      <vt:lpstr>ROTARY INTERNATIONAL</vt:lpstr>
      <vt:lpstr>ROTARY LEADERSHIP</vt:lpstr>
      <vt:lpstr>SIX AREAS OF FOCUS</vt:lpstr>
      <vt:lpstr>AVENUES OF SERVICE</vt:lpstr>
      <vt:lpstr>EXPANDED SERVICE OPPORTUNITIES</vt:lpstr>
      <vt:lpstr>THE ROTARY FOUNDATION</vt:lpstr>
      <vt:lpstr>THE ROTARY FOUNDATION GIVING</vt:lpstr>
      <vt:lpstr>THE ROTARY FOUNDATION:  How to Give/Recognition </vt:lpstr>
      <vt:lpstr>THE ROTARY FOUNDATION PROGRAMS</vt:lpstr>
      <vt:lpstr>POLIO PLUS HISTORY</vt:lpstr>
      <vt:lpstr>POLIO PLUS UPDATE</vt:lpstr>
      <vt:lpstr>ABOUT OUR CLUB</vt:lpstr>
      <vt:lpstr>TWIN PEAKS ROTARY</vt:lpstr>
      <vt:lpstr>TWIN PEAKS ROTARY</vt:lpstr>
      <vt:lpstr>TWIN PEAKS ROTARY</vt:lpstr>
      <vt:lpstr>TWIN PEAKS ROTARY</vt:lpstr>
      <vt:lpstr>TWIN PEAKS ROTARY</vt:lpstr>
      <vt:lpstr>TWIN PEAKS ROTARY</vt:lpstr>
      <vt:lpstr>TWIN PEAKS ROTARY</vt:lpstr>
      <vt:lpstr>TWIN PEAKS ROTARY</vt:lpstr>
      <vt:lpstr>IMPORTANT LINKS</vt:lpstr>
      <vt:lpstr>Welcome!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Longmont Twin Peaks Rotary</dc:title>
  <cp:lastModifiedBy>Chef Peggy Halderman</cp:lastModifiedBy>
  <cp:revision>41</cp:revision>
  <dcterms:modified xsi:type="dcterms:W3CDTF">2016-05-20T16:57:38Z</dcterms:modified>
</cp:coreProperties>
</file>