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sldIdLst>
    <p:sldId id="256" r:id="rId4"/>
    <p:sldId id="257" r:id="rId5"/>
    <p:sldId id="314" r:id="rId6"/>
    <p:sldId id="287" r:id="rId7"/>
    <p:sldId id="285" r:id="rId8"/>
    <p:sldId id="284" r:id="rId9"/>
    <p:sldId id="295" r:id="rId10"/>
    <p:sldId id="296" r:id="rId11"/>
    <p:sldId id="297" r:id="rId12"/>
    <p:sldId id="324" r:id="rId13"/>
    <p:sldId id="325" r:id="rId14"/>
    <p:sldId id="326" r:id="rId15"/>
    <p:sldId id="299" r:id="rId16"/>
    <p:sldId id="300" r:id="rId17"/>
    <p:sldId id="301" r:id="rId18"/>
    <p:sldId id="302" r:id="rId19"/>
    <p:sldId id="303" r:id="rId20"/>
    <p:sldId id="304" r:id="rId21"/>
    <p:sldId id="305" r:id="rId22"/>
    <p:sldId id="291" r:id="rId23"/>
    <p:sldId id="306" r:id="rId24"/>
    <p:sldId id="307" r:id="rId25"/>
    <p:sldId id="308" r:id="rId26"/>
    <p:sldId id="309" r:id="rId27"/>
    <p:sldId id="310" r:id="rId28"/>
    <p:sldId id="311" r:id="rId29"/>
    <p:sldId id="315" r:id="rId30"/>
    <p:sldId id="316" r:id="rId31"/>
    <p:sldId id="317" r:id="rId32"/>
    <p:sldId id="312" r:id="rId33"/>
    <p:sldId id="313" r:id="rId34"/>
    <p:sldId id="318" r:id="rId35"/>
    <p:sldId id="286" r:id="rId36"/>
    <p:sldId id="319" r:id="rId37"/>
    <p:sldId id="320" r:id="rId38"/>
    <p:sldId id="321" r:id="rId39"/>
    <p:sldId id="322" r:id="rId40"/>
    <p:sldId id="323" r:id="rId41"/>
    <p:sldId id="283" r:id="rId4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1B4E7"/>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Mendel" userId="2a458c34-397b-4084-964e-f947b3fc37cb" providerId="ADAL" clId="{258A76C9-6C41-452F-8469-B979251E80A8}"/>
    <pc:docChg chg="modSld">
      <pc:chgData name="Beverly Mendel" userId="2a458c34-397b-4084-964e-f947b3fc37cb" providerId="ADAL" clId="{258A76C9-6C41-452F-8469-B979251E80A8}" dt="2020-04-02T16:44:48.119" v="0" actId="6549"/>
      <pc:docMkLst>
        <pc:docMk/>
      </pc:docMkLst>
      <pc:sldChg chg="modSp">
        <pc:chgData name="Beverly Mendel" userId="2a458c34-397b-4084-964e-f947b3fc37cb" providerId="ADAL" clId="{258A76C9-6C41-452F-8469-B979251E80A8}" dt="2020-04-02T16:44:48.119" v="0" actId="6549"/>
        <pc:sldMkLst>
          <pc:docMk/>
          <pc:sldMk cId="4107726155" sldId="326"/>
        </pc:sldMkLst>
        <pc:spChg chg="mod">
          <ac:chgData name="Beverly Mendel" userId="2a458c34-397b-4084-964e-f947b3fc37cb" providerId="ADAL" clId="{258A76C9-6C41-452F-8469-B979251E80A8}" dt="2020-04-02T16:44:48.119" v="0" actId="6549"/>
          <ac:spMkLst>
            <pc:docMk/>
            <pc:sldMk cId="4107726155" sldId="326"/>
            <ac:spMk id="512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7T21:58:27.1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522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4" name="Picture 6" descr="RotaryMoE_RGB.png">
            <a:extLst>
              <a:ext uri="{FF2B5EF4-FFF2-40B4-BE49-F238E27FC236}">
                <a16:creationId xmlns:a16="http://schemas.microsoft.com/office/drawing/2014/main" id="{FECAB136-B6E1-4DFE-ABE1-FE5CC816CBA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6860" y="487172"/>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B012C96-5664-4AA3-9314-C82F8F5638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81374" y="5742432"/>
            <a:ext cx="1941563" cy="7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5"/>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4" name="Picture 2">
            <a:extLst>
              <a:ext uri="{FF2B5EF4-FFF2-40B4-BE49-F238E27FC236}">
                <a16:creationId xmlns:a16="http://schemas.microsoft.com/office/drawing/2014/main" id="{F3CFFFCF-3C4F-468B-8789-5F5E70B177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08251" y="5705856"/>
            <a:ext cx="1824595" cy="8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66ADB-D2D8-4B19-A963-A070C14032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23177" y="5632704"/>
            <a:ext cx="1806177" cy="89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UAa3MADuvs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Jiw3oH-OfAo" TargetMode="External"/><Relationship Id="rId2" Type="http://schemas.openxmlformats.org/officeDocument/2006/relationships/hyperlink" Target="https://support.zoom.us/hc/en-us/articles/201362193-Joining-a-Meeting" TargetMode="External"/><Relationship Id="rId1" Type="http://schemas.openxmlformats.org/officeDocument/2006/relationships/slideLayout" Target="../slideLayouts/slideLayout2.xml"/><Relationship Id="rId5" Type="http://schemas.openxmlformats.org/officeDocument/2006/relationships/hyperlink" Target="https://youtu.be/-s76QHshQnY" TargetMode="External"/><Relationship Id="rId4" Type="http://schemas.openxmlformats.org/officeDocument/2006/relationships/hyperlink" Target="https://www.howtogeek.com/662339/how-to-join-a-zoom-meet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XhZW3iyXV9U"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youtu.be/ozJS9bvdVp8" TargetMode="External"/><Relationship Id="rId7" Type="http://schemas.openxmlformats.org/officeDocument/2006/relationships/image" Target="../media/image47.png"/><Relationship Id="rId2" Type="http://schemas.openxmlformats.org/officeDocument/2006/relationships/hyperlink" Target="https://youtu.be/ygZ96J_z4AY"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youtu.be/jbPpdyn16sY" TargetMode="External"/><Relationship Id="rId4" Type="http://schemas.openxmlformats.org/officeDocument/2006/relationships/hyperlink" Target="https://youtu.be/erz4xtQHoVs" TargetMode="External"/><Relationship Id="rId9"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sy2Ph6kSf8" TargetMode="External"/><Relationship Id="rId2" Type="http://schemas.openxmlformats.org/officeDocument/2006/relationships/hyperlink" Target="https://youtu.be/4y_puMRsjTQ"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2219" y="693240"/>
            <a:ext cx="5644335" cy="441953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7200" b="1" spc="-150" dirty="0">
              <a:solidFill>
                <a:srgbClr val="FFFFFF"/>
              </a:solidFill>
              <a:latin typeface="Arial Narrow Bold"/>
              <a:cs typeface="Arial Narrow Bold"/>
            </a:endParaRPr>
          </a:p>
          <a:p>
            <a:pPr algn="l">
              <a:defRPr/>
            </a:pPr>
            <a:r>
              <a:rPr lang="en-US" sz="7200" b="1" spc="-150" dirty="0">
                <a:solidFill>
                  <a:srgbClr val="FFFFFF"/>
                </a:solidFill>
                <a:latin typeface="Arial Narrow Bold"/>
                <a:cs typeface="Arial Narrow Bold"/>
              </a:rPr>
              <a:t>Let’s Go Virtual!</a:t>
            </a:r>
          </a:p>
          <a:p>
            <a:pPr algn="l">
              <a:defRPr/>
            </a:pPr>
            <a:br>
              <a:rPr lang="en-US" b="1" spc="-150" dirty="0">
                <a:solidFill>
                  <a:srgbClr val="FFFFFF"/>
                </a:solidFill>
                <a:latin typeface="Arial Narrow Bold"/>
                <a:cs typeface="Arial Narrow Bold"/>
              </a:rPr>
            </a:br>
            <a:r>
              <a:rPr lang="en-US" b="1" spc="-150" dirty="0">
                <a:solidFill>
                  <a:srgbClr val="FFFFFF"/>
                </a:solidFill>
                <a:latin typeface="Arial Narrow Bold"/>
                <a:cs typeface="Arial Narrow Bold"/>
              </a:rPr>
              <a:t>Rotary District 6440 </a:t>
            </a:r>
            <a:br>
              <a:rPr lang="en-US" b="1" spc="-150" dirty="0">
                <a:solidFill>
                  <a:srgbClr val="FFFFFF"/>
                </a:solidFill>
                <a:latin typeface="Arial Narrow Bold"/>
                <a:cs typeface="Arial Narrow Bold"/>
              </a:rPr>
            </a:br>
            <a:r>
              <a:rPr lang="en-US" b="1" spc="-150" dirty="0">
                <a:solidFill>
                  <a:srgbClr val="FFFFFF"/>
                </a:solidFill>
                <a:latin typeface="Arial Narrow Bold"/>
                <a:cs typeface="Arial Narrow Bold"/>
              </a:rPr>
              <a:t>Guide to using Zoom</a:t>
            </a:r>
          </a:p>
        </p:txBody>
      </p:sp>
      <p:sp>
        <p:nvSpPr>
          <p:cNvPr id="2" name="TextBox 1">
            <a:extLst>
              <a:ext uri="{FF2B5EF4-FFF2-40B4-BE49-F238E27FC236}">
                <a16:creationId xmlns:a16="http://schemas.microsoft.com/office/drawing/2014/main" id="{996AD6E7-E15B-4316-9062-00BB35830203}"/>
              </a:ext>
            </a:extLst>
          </p:cNvPr>
          <p:cNvSpPr txBox="1"/>
          <p:nvPr/>
        </p:nvSpPr>
        <p:spPr>
          <a:xfrm>
            <a:off x="9851923" y="6410635"/>
            <a:ext cx="2222090" cy="338554"/>
          </a:xfrm>
          <a:prstGeom prst="rect">
            <a:avLst/>
          </a:prstGeom>
        </p:spPr>
        <p:txBody>
          <a:bodyPr wrap="square" rtlCol="0" anchor="t">
            <a:spAutoFit/>
          </a:bodyPr>
          <a:lstStyle/>
          <a:p>
            <a:pPr algn="ctr"/>
            <a:r>
              <a:rPr lang="en-US" sz="1600" b="1" i="0" dirty="0">
                <a:solidFill>
                  <a:srgbClr val="01B4E7"/>
                </a:solidFill>
                <a:latin typeface="Arial Narrow Bold"/>
                <a:cs typeface="Arial Narrow Bold"/>
              </a:rPr>
              <a:t>Version 1.2 </a:t>
            </a:r>
            <a:r>
              <a:rPr lang="en-US" sz="1600" b="1" i="0" dirty="0" err="1">
                <a:solidFill>
                  <a:srgbClr val="01B4E7"/>
                </a:solidFill>
                <a:latin typeface="Arial Narrow Bold"/>
                <a:cs typeface="Arial Narrow Bold"/>
              </a:rPr>
              <a:t>nl</a:t>
            </a:r>
            <a:r>
              <a:rPr lang="en-US" sz="1600" b="1" i="0" dirty="0">
                <a:solidFill>
                  <a:srgbClr val="01B4E7"/>
                </a:solidFill>
                <a:latin typeface="Arial Narrow Bold"/>
                <a:cs typeface="Arial Narrow Bold"/>
              </a:rPr>
              <a:t> 4-1-20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10772522" cy="70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Log onto to Zoom.us. Click on “Plans and Pricing” link at top of page</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4" name="Picture 3">
            <a:extLst>
              <a:ext uri="{FF2B5EF4-FFF2-40B4-BE49-F238E27FC236}">
                <a16:creationId xmlns:a16="http://schemas.microsoft.com/office/drawing/2014/main" id="{BF8D4BF4-0623-4732-B247-59969E18F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754" y="2222090"/>
            <a:ext cx="10569677" cy="3157538"/>
          </a:xfrm>
          <a:prstGeom prst="rect">
            <a:avLst/>
          </a:prstGeom>
          <a:ln>
            <a:solidFill>
              <a:schemeClr val="tx1"/>
            </a:solidFill>
          </a:ln>
        </p:spPr>
      </p:pic>
    </p:spTree>
    <p:extLst>
      <p:ext uri="{BB962C8B-B14F-4D97-AF65-F5344CB8AC3E}">
        <p14:creationId xmlns:p14="http://schemas.microsoft.com/office/powerpoint/2010/main" val="19362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10772522" cy="70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Buy Now for Pro Plan</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2" name="Picture 1">
            <a:extLst>
              <a:ext uri="{FF2B5EF4-FFF2-40B4-BE49-F238E27FC236}">
                <a16:creationId xmlns:a16="http://schemas.microsoft.com/office/drawing/2014/main" id="{5815ABB6-9DAC-4F0A-8A29-1CD5AF737A0D}"/>
              </a:ext>
            </a:extLst>
          </p:cNvPr>
          <p:cNvPicPr>
            <a:picLocks noChangeAspect="1"/>
          </p:cNvPicPr>
          <p:nvPr/>
        </p:nvPicPr>
        <p:blipFill>
          <a:blip r:embed="rId2"/>
          <a:stretch>
            <a:fillRect/>
          </a:stretch>
        </p:blipFill>
        <p:spPr>
          <a:xfrm>
            <a:off x="1454361" y="2222090"/>
            <a:ext cx="9283278" cy="3432473"/>
          </a:xfrm>
          <a:prstGeom prst="rect">
            <a:avLst/>
          </a:prstGeom>
          <a:ln>
            <a:solidFill>
              <a:schemeClr val="tx1"/>
            </a:solidFill>
          </a:ln>
        </p:spPr>
      </p:pic>
    </p:spTree>
    <p:extLst>
      <p:ext uri="{BB962C8B-B14F-4D97-AF65-F5344CB8AC3E}">
        <p14:creationId xmlns:p14="http://schemas.microsoft.com/office/powerpoint/2010/main" val="249488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24465" y="1519243"/>
            <a:ext cx="5063612" cy="43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Annual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Enter “</a:t>
            </a:r>
            <a:r>
              <a:rPr lang="en-US" sz="2000" dirty="0" err="1">
                <a:solidFill>
                  <a:srgbClr val="585858"/>
                </a:solidFill>
                <a:latin typeface="Georgia" pitchFamily="18" charset="0"/>
              </a:rPr>
              <a:t>zoomrotary</a:t>
            </a:r>
            <a:r>
              <a:rPr lang="en-US" sz="2000" dirty="0">
                <a:solidFill>
                  <a:srgbClr val="585858"/>
                </a:solidFill>
                <a:latin typeface="Georgia" pitchFamily="18" charset="0"/>
              </a:rPr>
              <a:t>” in coupon code box, and click apply</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Check price to see if discount was applied (total should be under $120)</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Complete the rest of the form, agree to terms and check the captcha box and finish the purchase.</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Upgrade an Account to Pro</a:t>
            </a:r>
          </a:p>
        </p:txBody>
      </p:sp>
      <p:pic>
        <p:nvPicPr>
          <p:cNvPr id="3" name="Picture 2">
            <a:extLst>
              <a:ext uri="{FF2B5EF4-FFF2-40B4-BE49-F238E27FC236}">
                <a16:creationId xmlns:a16="http://schemas.microsoft.com/office/drawing/2014/main" id="{D7A22A6E-DC5A-457A-83DD-8B377D44FBA6}"/>
              </a:ext>
            </a:extLst>
          </p:cNvPr>
          <p:cNvPicPr>
            <a:picLocks noChangeAspect="1"/>
          </p:cNvPicPr>
          <p:nvPr/>
        </p:nvPicPr>
        <p:blipFill>
          <a:blip r:embed="rId2"/>
          <a:stretch>
            <a:fillRect/>
          </a:stretch>
        </p:blipFill>
        <p:spPr>
          <a:xfrm>
            <a:off x="5582591" y="1337187"/>
            <a:ext cx="6379631" cy="5347090"/>
          </a:xfrm>
          <a:prstGeom prst="rect">
            <a:avLst/>
          </a:prstGeom>
          <a:ln>
            <a:solidFill>
              <a:schemeClr val="tx1"/>
            </a:solidFill>
          </a:ln>
        </p:spPr>
      </p:pic>
    </p:spTree>
    <p:extLst>
      <p:ext uri="{BB962C8B-B14F-4D97-AF65-F5344CB8AC3E}">
        <p14:creationId xmlns:p14="http://schemas.microsoft.com/office/powerpoint/2010/main" val="410772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Go to zoom.us/download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blue Download button under Zoom Client for Meetings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File downloads to your computer. In chrome, you will see icon in lower left. Click on it.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4" name="Picture 3">
            <a:extLst>
              <a:ext uri="{FF2B5EF4-FFF2-40B4-BE49-F238E27FC236}">
                <a16:creationId xmlns:a16="http://schemas.microsoft.com/office/drawing/2014/main" id="{D2F7E08D-3259-484D-B30E-F114A167ED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3781" y="1450417"/>
            <a:ext cx="5653547" cy="2877097"/>
          </a:xfrm>
          <a:prstGeom prst="rect">
            <a:avLst/>
          </a:prstGeom>
          <a:ln>
            <a:solidFill>
              <a:schemeClr val="tx1"/>
            </a:solidFill>
          </a:ln>
        </p:spPr>
      </p:pic>
      <p:pic>
        <p:nvPicPr>
          <p:cNvPr id="5" name="Picture 4">
            <a:extLst>
              <a:ext uri="{FF2B5EF4-FFF2-40B4-BE49-F238E27FC236}">
                <a16:creationId xmlns:a16="http://schemas.microsoft.com/office/drawing/2014/main" id="{B7F7497A-07BF-4C03-9A9A-5AB8D0FF33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544" y="3054183"/>
            <a:ext cx="3415308" cy="3605453"/>
          </a:xfrm>
          <a:prstGeom prst="rect">
            <a:avLst/>
          </a:prstGeom>
          <a:ln>
            <a:solidFill>
              <a:schemeClr val="tx1"/>
            </a:solidFill>
          </a:ln>
        </p:spPr>
      </p:pic>
    </p:spTree>
    <p:extLst>
      <p:ext uri="{BB962C8B-B14F-4D97-AF65-F5344CB8AC3E}">
        <p14:creationId xmlns:p14="http://schemas.microsoft.com/office/powerpoint/2010/main" val="163927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Firefox or Safari, click on blue download button, then Save File in the box that appears.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Then go to Downloads file folder, and double click on file zoominstaller.exe. Click on yes button to authorize the installation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Here’s a YouTube tutorial video </a:t>
            </a:r>
            <a:r>
              <a:rPr lang="en-US" sz="1600" dirty="0">
                <a:solidFill>
                  <a:srgbClr val="585858"/>
                </a:solidFill>
                <a:latin typeface="Georgia" pitchFamily="18" charset="0"/>
                <a:hlinkClick r:id="rId2"/>
              </a:rPr>
              <a:t>https://youtu.be/UAa3MADuvsg</a:t>
            </a:r>
            <a:r>
              <a:rPr lang="en-US" sz="1600" dirty="0">
                <a:solidFill>
                  <a:srgbClr val="585858"/>
                </a:solidFill>
                <a:latin typeface="Georgia" pitchFamily="18" charset="0"/>
              </a:rPr>
              <a:t> </a:t>
            </a: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2" name="Picture 1">
            <a:extLst>
              <a:ext uri="{FF2B5EF4-FFF2-40B4-BE49-F238E27FC236}">
                <a16:creationId xmlns:a16="http://schemas.microsoft.com/office/drawing/2014/main" id="{EE56E1BC-65AF-4334-B3EB-D2431A99B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889" y="344218"/>
            <a:ext cx="5151915" cy="2840302"/>
          </a:xfrm>
          <a:prstGeom prst="rect">
            <a:avLst/>
          </a:prstGeom>
          <a:ln>
            <a:solidFill>
              <a:schemeClr val="tx1"/>
            </a:solidFill>
          </a:ln>
        </p:spPr>
      </p:pic>
      <p:pic>
        <p:nvPicPr>
          <p:cNvPr id="3" name="Picture 2">
            <a:extLst>
              <a:ext uri="{FF2B5EF4-FFF2-40B4-BE49-F238E27FC236}">
                <a16:creationId xmlns:a16="http://schemas.microsoft.com/office/drawing/2014/main" id="{A304FDF9-47F8-4972-8B29-491721DA9891}"/>
              </a:ext>
            </a:extLst>
          </p:cNvPr>
          <p:cNvPicPr>
            <a:picLocks noChangeAspect="1"/>
          </p:cNvPicPr>
          <p:nvPr/>
        </p:nvPicPr>
        <p:blipFill>
          <a:blip r:embed="rId4"/>
          <a:stretch>
            <a:fillRect/>
          </a:stretch>
        </p:blipFill>
        <p:spPr>
          <a:xfrm>
            <a:off x="5105827" y="2674374"/>
            <a:ext cx="6902585" cy="4080387"/>
          </a:xfrm>
          <a:prstGeom prst="rect">
            <a:avLst/>
          </a:prstGeom>
          <a:ln>
            <a:solidFill>
              <a:schemeClr val="tx1"/>
            </a:solidFill>
          </a:ln>
        </p:spPr>
      </p:pic>
    </p:spTree>
    <p:extLst>
      <p:ext uri="{BB962C8B-B14F-4D97-AF65-F5344CB8AC3E}">
        <p14:creationId xmlns:p14="http://schemas.microsoft.com/office/powerpoint/2010/main" val="281776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If you already have the app, make sure you have the up to date version.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Open the Zoom App, click on your icon in upper left, then click on Check for Updates.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updated version is available, install it.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a:t>
            </a:r>
          </a:p>
        </p:txBody>
      </p:sp>
      <p:pic>
        <p:nvPicPr>
          <p:cNvPr id="4" name="Picture 3">
            <a:extLst>
              <a:ext uri="{FF2B5EF4-FFF2-40B4-BE49-F238E27FC236}">
                <a16:creationId xmlns:a16="http://schemas.microsoft.com/office/drawing/2014/main" id="{CF3721B9-735C-49BD-9263-6741324BA9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2964" y="1519243"/>
            <a:ext cx="6355972" cy="4478434"/>
          </a:xfrm>
          <a:prstGeom prst="rect">
            <a:avLst/>
          </a:prstGeom>
          <a:ln>
            <a:solidFill>
              <a:schemeClr val="tx1"/>
            </a:solidFill>
          </a:ln>
        </p:spPr>
      </p:pic>
    </p:spTree>
    <p:extLst>
      <p:ext uri="{BB962C8B-B14F-4D97-AF65-F5344CB8AC3E}">
        <p14:creationId xmlns:p14="http://schemas.microsoft.com/office/powerpoint/2010/main" val="144249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You can also install Zoom on Android or IOS phones and tablets.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app store, search for Zoom and install the mobile app.</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Or go to zoom.us/download on your phone or tablet browser and scroll down to the Zoom Mobile Apps headline and click on the App Store or Google Play button.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Get the App- Phones and Tablets</a:t>
            </a:r>
          </a:p>
        </p:txBody>
      </p:sp>
      <p:pic>
        <p:nvPicPr>
          <p:cNvPr id="2" name="Picture 1">
            <a:extLst>
              <a:ext uri="{FF2B5EF4-FFF2-40B4-BE49-F238E27FC236}">
                <a16:creationId xmlns:a16="http://schemas.microsoft.com/office/drawing/2014/main" id="{FFCE30BA-E218-4F53-A5DE-6431037B8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1027" y="1519243"/>
            <a:ext cx="5772974" cy="3475707"/>
          </a:xfrm>
          <a:prstGeom prst="rect">
            <a:avLst/>
          </a:prstGeom>
          <a:ln>
            <a:solidFill>
              <a:schemeClr val="tx1"/>
            </a:solidFill>
          </a:ln>
        </p:spPr>
      </p:pic>
    </p:spTree>
    <p:extLst>
      <p:ext uri="{BB962C8B-B14F-4D97-AF65-F5344CB8AC3E}">
        <p14:creationId xmlns:p14="http://schemas.microsoft.com/office/powerpoint/2010/main" val="120971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77264" y="1440584"/>
            <a:ext cx="479709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While not required, it is best to join meetings with your Zoom app and to be logged in when you do.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After downloading the app, open the app (click on Zoom icon on desktop or in list of apps).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Sign In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Enter email and password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desired, click on “Keep me signed in” box to avoid needing to sign in again. (Best to not use if sharing your license).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Log on to the App</a:t>
            </a:r>
          </a:p>
        </p:txBody>
      </p:sp>
      <p:pic>
        <p:nvPicPr>
          <p:cNvPr id="6" name="Picture 5">
            <a:extLst>
              <a:ext uri="{FF2B5EF4-FFF2-40B4-BE49-F238E27FC236}">
                <a16:creationId xmlns:a16="http://schemas.microsoft.com/office/drawing/2014/main" id="{AE01D4CC-4081-44B1-B6B6-1A005086FC1B}"/>
              </a:ext>
            </a:extLst>
          </p:cNvPr>
          <p:cNvPicPr>
            <a:picLocks noChangeAspect="1"/>
          </p:cNvPicPr>
          <p:nvPr/>
        </p:nvPicPr>
        <p:blipFill>
          <a:blip r:embed="rId2"/>
          <a:stretch>
            <a:fillRect/>
          </a:stretch>
        </p:blipFill>
        <p:spPr>
          <a:xfrm>
            <a:off x="5425505" y="1539623"/>
            <a:ext cx="2461473" cy="762066"/>
          </a:xfrm>
          <a:prstGeom prst="rect">
            <a:avLst/>
          </a:prstGeom>
          <a:ln>
            <a:solidFill>
              <a:schemeClr val="tx1"/>
            </a:solidFill>
          </a:ln>
        </p:spPr>
      </p:pic>
      <p:pic>
        <p:nvPicPr>
          <p:cNvPr id="3" name="Picture 2">
            <a:extLst>
              <a:ext uri="{FF2B5EF4-FFF2-40B4-BE49-F238E27FC236}">
                <a16:creationId xmlns:a16="http://schemas.microsoft.com/office/drawing/2014/main" id="{24C2E76F-A6DE-4303-9F12-E911296D3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4235" y="1371079"/>
            <a:ext cx="3942911" cy="2623287"/>
          </a:xfrm>
          <a:prstGeom prst="rect">
            <a:avLst/>
          </a:prstGeom>
          <a:ln>
            <a:solidFill>
              <a:schemeClr val="tx1"/>
            </a:solidFill>
          </a:ln>
        </p:spPr>
      </p:pic>
      <p:pic>
        <p:nvPicPr>
          <p:cNvPr id="5" name="Picture 4">
            <a:extLst>
              <a:ext uri="{FF2B5EF4-FFF2-40B4-BE49-F238E27FC236}">
                <a16:creationId xmlns:a16="http://schemas.microsoft.com/office/drawing/2014/main" id="{ED3C8887-C0F6-4B9F-A029-B4014CCB8E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5237" y="3653596"/>
            <a:ext cx="4434093" cy="2912474"/>
          </a:xfrm>
          <a:prstGeom prst="rect">
            <a:avLst/>
          </a:prstGeom>
          <a:ln>
            <a:solidFill>
              <a:schemeClr val="tx1"/>
            </a:solidFill>
          </a:ln>
        </p:spPr>
      </p:pic>
    </p:spTree>
    <p:extLst>
      <p:ext uri="{BB962C8B-B14F-4D97-AF65-F5344CB8AC3E}">
        <p14:creationId xmlns:p14="http://schemas.microsoft.com/office/powerpoint/2010/main" val="306743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519243"/>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If you received a meeting invitation, click on the link htpps://zoom.us/j/xxxxxxxxx</a:t>
            </a:r>
            <a:br>
              <a:rPr lang="en-US" sz="2000" dirty="0">
                <a:solidFill>
                  <a:srgbClr val="585858"/>
                </a:solidFill>
                <a:latin typeface="Georgia" pitchFamily="18" charset="0"/>
              </a:rPr>
            </a:br>
            <a:r>
              <a:rPr lang="en-US" sz="2000" dirty="0">
                <a:solidFill>
                  <a:srgbClr val="585858"/>
                </a:solidFill>
                <a:latin typeface="Georgia" pitchFamily="18" charset="0"/>
              </a:rPr>
              <a:t>(all x’s replaced with meeting numbers)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 browser will open, and box appears. Click on Open Zoom Meeting button. </a:t>
            </a:r>
            <a:endParaRPr lang="en-US" sz="1600"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8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Join a meeting</a:t>
            </a:r>
          </a:p>
        </p:txBody>
      </p:sp>
      <p:pic>
        <p:nvPicPr>
          <p:cNvPr id="2" name="Picture 1">
            <a:extLst>
              <a:ext uri="{FF2B5EF4-FFF2-40B4-BE49-F238E27FC236}">
                <a16:creationId xmlns:a16="http://schemas.microsoft.com/office/drawing/2014/main" id="{47AA2BDD-8DCF-48EE-A246-BEE2E5FCB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7497" y="1618158"/>
            <a:ext cx="6991653" cy="4140734"/>
          </a:xfrm>
          <a:prstGeom prst="rect">
            <a:avLst/>
          </a:prstGeom>
          <a:ln>
            <a:solidFill>
              <a:schemeClr val="tx1"/>
            </a:solidFill>
          </a:ln>
        </p:spPr>
      </p:pic>
    </p:spTree>
    <p:extLst>
      <p:ext uri="{BB962C8B-B14F-4D97-AF65-F5344CB8AC3E}">
        <p14:creationId xmlns:p14="http://schemas.microsoft.com/office/powerpoint/2010/main" val="369099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430755"/>
            <a:ext cx="4430716"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Or open Zoom App. Log in if needed. </a:t>
            </a:r>
          </a:p>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Join Meeting</a:t>
            </a:r>
          </a:p>
          <a:p>
            <a:pPr marL="684213" lvl="1" indent="-4572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Enter Meeting ID, the 9 digit number in the meeting invitation. Then click Join.</a:t>
            </a:r>
          </a:p>
          <a:p>
            <a:pPr marL="227013" lvl="1" indent="0" eaLnBrk="1" hangingPunct="1">
              <a:spcBef>
                <a:spcPct val="20000"/>
              </a:spcBef>
              <a:spcAft>
                <a:spcPts val="300"/>
              </a:spcAft>
              <a:tabLst>
                <a:tab pos="117475" algn="l"/>
              </a:tabLst>
            </a:pPr>
            <a:r>
              <a:rPr lang="en-US" dirty="0">
                <a:solidFill>
                  <a:srgbClr val="585858"/>
                </a:solidFill>
                <a:latin typeface="Georgia" pitchFamily="18" charset="0"/>
              </a:rPr>
              <a:t>		htpps://zoom.us/j/</a:t>
            </a:r>
            <a:r>
              <a:rPr lang="en-US" dirty="0">
                <a:solidFill>
                  <a:srgbClr val="585858"/>
                </a:solidFill>
                <a:highlight>
                  <a:srgbClr val="FFFF00"/>
                </a:highlight>
                <a:latin typeface="Georgia" pitchFamily="18" charset="0"/>
              </a:rPr>
              <a:t>xxxxxxxxx</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If asked, click to okay join with camera on and join with computer audio</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Join a meeting</a:t>
            </a:r>
          </a:p>
        </p:txBody>
      </p:sp>
      <p:pic>
        <p:nvPicPr>
          <p:cNvPr id="3" name="Picture 2">
            <a:extLst>
              <a:ext uri="{FF2B5EF4-FFF2-40B4-BE49-F238E27FC236}">
                <a16:creationId xmlns:a16="http://schemas.microsoft.com/office/drawing/2014/main" id="{5647BCC2-9B93-42A2-9901-EFED2BEF06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9202" y="1384866"/>
            <a:ext cx="3910438" cy="2724861"/>
          </a:xfrm>
          <a:prstGeom prst="rect">
            <a:avLst/>
          </a:prstGeom>
          <a:ln>
            <a:solidFill>
              <a:schemeClr val="tx1"/>
            </a:solidFill>
          </a:ln>
        </p:spPr>
      </p:pic>
      <p:pic>
        <p:nvPicPr>
          <p:cNvPr id="5" name="Picture 4">
            <a:extLst>
              <a:ext uri="{FF2B5EF4-FFF2-40B4-BE49-F238E27FC236}">
                <a16:creationId xmlns:a16="http://schemas.microsoft.com/office/drawing/2014/main" id="{A0C78504-307F-477E-A46D-6A0D118E6E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11"/>
          <a:stretch/>
        </p:blipFill>
        <p:spPr>
          <a:xfrm>
            <a:off x="8012596" y="3428999"/>
            <a:ext cx="3736952" cy="3353091"/>
          </a:xfrm>
          <a:prstGeom prst="rect">
            <a:avLst/>
          </a:prstGeom>
          <a:ln>
            <a:solidFill>
              <a:schemeClr val="tx1"/>
            </a:solidFill>
          </a:ln>
        </p:spPr>
      </p:pic>
    </p:spTree>
    <p:extLst>
      <p:ext uri="{BB962C8B-B14F-4D97-AF65-F5344CB8AC3E}">
        <p14:creationId xmlns:p14="http://schemas.microsoft.com/office/powerpoint/2010/main" val="49352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en-US" sz="3200" dirty="0">
                <a:solidFill>
                  <a:srgbClr val="585858"/>
                </a:solidFill>
                <a:latin typeface="Georgia" pitchFamily="18" charset="0"/>
              </a:rPr>
              <a:t>Assist club VMCs, Presidents, AGs and other leaders in successfully implementing virtual meetings into their Rotary club activities.</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VM Committee Mission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41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600"/>
              </a:spcAft>
            </a:pPr>
            <a:r>
              <a:rPr lang="en-US" sz="2400" dirty="0">
                <a:solidFill>
                  <a:srgbClr val="585858"/>
                </a:solidFill>
                <a:latin typeface="Georgia" pitchFamily="18" charset="0"/>
              </a:rPr>
              <a:t>Helpful videos for members just starting:</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2"/>
              </a:rPr>
              <a:t>How to join a zoom meeting (by Zoom)</a:t>
            </a:r>
            <a:r>
              <a:rPr lang="en-US" sz="2000" dirty="0">
                <a:solidFill>
                  <a:srgbClr val="585858"/>
                </a:solidFill>
                <a:latin typeface="Georgia" pitchFamily="18" charset="0"/>
              </a:rPr>
              <a:t> (1:09 video and written instructions).</a:t>
            </a:r>
            <a:endParaRPr lang="en-US" sz="2400" dirty="0">
              <a:solidFill>
                <a:srgbClr val="585858"/>
              </a:solidFill>
              <a:latin typeface="Georgia" pitchFamily="18" charset="0"/>
            </a:endParaRP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3"/>
              </a:rPr>
              <a:t>How to join a Zoom meeting (by a small church)</a:t>
            </a:r>
            <a:r>
              <a:rPr lang="en-US" sz="2000" dirty="0">
                <a:solidFill>
                  <a:srgbClr val="585858"/>
                </a:solidFill>
                <a:latin typeface="Georgia" pitchFamily="18" charset="0"/>
              </a:rPr>
              <a:t> (3:08 video)</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4"/>
              </a:rPr>
              <a:t>How to Join a Zoom Meeting by How-To Geek</a:t>
            </a:r>
            <a:r>
              <a:rPr lang="en-US" sz="2000" dirty="0">
                <a:solidFill>
                  <a:srgbClr val="585858"/>
                </a:solidFill>
                <a:latin typeface="Georgia" pitchFamily="18" charset="0"/>
              </a:rPr>
              <a:t> (excellent written instructions on various ways to join, including by phone)</a:t>
            </a:r>
          </a:p>
          <a:p>
            <a:pPr marL="342900" indent="-342900" eaLnBrk="1" hangingPunct="1">
              <a:spcBef>
                <a:spcPct val="20000"/>
              </a:spcBef>
              <a:spcAft>
                <a:spcPts val="600"/>
              </a:spcAft>
              <a:buFont typeface="Arial" panose="020B0604020202020204" pitchFamily="34" charset="0"/>
              <a:buChar char="•"/>
            </a:pPr>
            <a:r>
              <a:rPr lang="en-US" sz="2000" dirty="0">
                <a:solidFill>
                  <a:srgbClr val="585858"/>
                </a:solidFill>
                <a:latin typeface="Georgia" pitchFamily="18" charset="0"/>
                <a:hlinkClick r:id="rId5"/>
              </a:rPr>
              <a:t>Joining &amp; Configuring Audio &amp; Video</a:t>
            </a:r>
            <a:r>
              <a:rPr lang="en-US" sz="2000" dirty="0">
                <a:solidFill>
                  <a:srgbClr val="585858"/>
                </a:solidFill>
                <a:latin typeface="Georgia" pitchFamily="18" charset="0"/>
              </a:rPr>
              <a:t> (this video reviews how to test audio and video settings on your computer and make adjustments if needed)</a:t>
            </a:r>
          </a:p>
          <a:p>
            <a:pPr marL="1085850" lvl="1"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1085850" lvl="1"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How to Join a Meeting Tutorials</a:t>
            </a:r>
            <a:endParaRPr lang="en-US" sz="3600" b="1" dirty="0">
              <a:solidFill>
                <a:schemeClr val="bg1"/>
              </a:solidFill>
              <a:latin typeface="Arial Narrow Bold" pitchFamily="-84" charset="0"/>
            </a:endParaRPr>
          </a:p>
        </p:txBody>
      </p:sp>
    </p:spTree>
    <p:extLst>
      <p:ext uri="{BB962C8B-B14F-4D97-AF65-F5344CB8AC3E}">
        <p14:creationId xmlns:p14="http://schemas.microsoft.com/office/powerpoint/2010/main" val="3974198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PC Controls (the following assumes you have joined with the app, not via a browser).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Mic Control- Mute and unmute yourself. Access advanced audio settings.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Video Control- Start and stop your camera.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Invite- Invite to others to join the meeting</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Participants- Opens Participants window on right with list of participants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Share- Allow you to share your screen or an open app on your pc</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Chat- Opens chat window on the right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Record- Starts recording of the meeting.</a:t>
            </a:r>
          </a:p>
          <a:p>
            <a:pPr marL="227013" lvl="1" indent="0" eaLnBrk="1" hangingPunct="1">
              <a:spcBef>
                <a:spcPct val="20000"/>
              </a:spcBef>
              <a:spcAft>
                <a:spcPts val="300"/>
              </a:spcAft>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1A65AA3E-7E20-4A9C-94BD-34F33916CD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05" b="22366"/>
          <a:stretch/>
        </p:blipFill>
        <p:spPr>
          <a:xfrm>
            <a:off x="800047" y="5213921"/>
            <a:ext cx="10575875" cy="655930"/>
          </a:xfrm>
          <a:prstGeom prst="rect">
            <a:avLst/>
          </a:prstGeom>
        </p:spPr>
      </p:pic>
    </p:spTree>
    <p:extLst>
      <p:ext uri="{BB962C8B-B14F-4D97-AF65-F5344CB8AC3E}">
        <p14:creationId xmlns:p14="http://schemas.microsoft.com/office/powerpoint/2010/main" val="146773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Android Controls- tap screen to bring up controls tool bar.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More: Non-verbal feedback icons (if enabled by the host). Tapping an icon will notify the host by placing the icon beside your name in the participants list. For example, the hand icon places the raise hand icon beside your name and simulates a hand raise.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Leave meeting is in upper right corner of screen.</a:t>
            </a: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E49EEFC8-E35B-4596-BC9E-590841252DFF}"/>
              </a:ext>
            </a:extLst>
          </p:cNvPr>
          <p:cNvPicPr>
            <a:picLocks noChangeAspect="1"/>
          </p:cNvPicPr>
          <p:nvPr/>
        </p:nvPicPr>
        <p:blipFill>
          <a:blip r:embed="rId2"/>
          <a:stretch>
            <a:fillRect/>
          </a:stretch>
        </p:blipFill>
        <p:spPr>
          <a:xfrm>
            <a:off x="3167826" y="4483510"/>
            <a:ext cx="5705722" cy="1173833"/>
          </a:xfrm>
          <a:prstGeom prst="rect">
            <a:avLst/>
          </a:prstGeom>
        </p:spPr>
      </p:pic>
    </p:spTree>
    <p:extLst>
      <p:ext uri="{BB962C8B-B14F-4D97-AF65-F5344CB8AC3E}">
        <p14:creationId xmlns:p14="http://schemas.microsoft.com/office/powerpoint/2010/main" val="9984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Android and iOS Controls- at bottom of screen. Depending on you app version and the host’s meeting settings, you may see more or fewer buttons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More: Non-verbal feedback icons (if enabled by the host). Tapping an icon will notify the host by placing the icon beside your name in the participants list. For example, the hand icon places the raise hand icon beside your name and simulates a hand raise.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Leave meeting is in upper right corner of screen.</a:t>
            </a: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E49EEFC8-E35B-4596-BC9E-590841252DFF}"/>
              </a:ext>
            </a:extLst>
          </p:cNvPr>
          <p:cNvPicPr>
            <a:picLocks noChangeAspect="1"/>
          </p:cNvPicPr>
          <p:nvPr/>
        </p:nvPicPr>
        <p:blipFill>
          <a:blip r:embed="rId2"/>
          <a:stretch>
            <a:fillRect/>
          </a:stretch>
        </p:blipFill>
        <p:spPr>
          <a:xfrm>
            <a:off x="3167826" y="4483510"/>
            <a:ext cx="5705722" cy="1173833"/>
          </a:xfrm>
          <a:prstGeom prst="rect">
            <a:avLst/>
          </a:prstGeom>
        </p:spPr>
      </p:pic>
    </p:spTree>
    <p:extLst>
      <p:ext uri="{BB962C8B-B14F-4D97-AF65-F5344CB8AC3E}">
        <p14:creationId xmlns:p14="http://schemas.microsoft.com/office/powerpoint/2010/main" val="225896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PC or MAC, toggle between views with these buttons.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2BC482F7-0B4B-487C-8F1E-3C3D082E793E}"/>
              </a:ext>
            </a:extLst>
          </p:cNvPr>
          <p:cNvPicPr>
            <a:picLocks noChangeAspect="1"/>
          </p:cNvPicPr>
          <p:nvPr/>
        </p:nvPicPr>
        <p:blipFill>
          <a:blip r:embed="rId2"/>
          <a:stretch>
            <a:fillRect/>
          </a:stretch>
        </p:blipFill>
        <p:spPr>
          <a:xfrm>
            <a:off x="787195" y="1991976"/>
            <a:ext cx="5114859" cy="3682973"/>
          </a:xfrm>
          <a:prstGeom prst="rect">
            <a:avLst/>
          </a:prstGeom>
        </p:spPr>
      </p:pic>
      <p:pic>
        <p:nvPicPr>
          <p:cNvPr id="4" name="Picture 3">
            <a:extLst>
              <a:ext uri="{FF2B5EF4-FFF2-40B4-BE49-F238E27FC236}">
                <a16:creationId xmlns:a16="http://schemas.microsoft.com/office/drawing/2014/main" id="{65EDA6B7-9549-4B77-AB69-87EC4E6D2BD0}"/>
              </a:ext>
            </a:extLst>
          </p:cNvPr>
          <p:cNvPicPr>
            <a:picLocks noChangeAspect="1"/>
          </p:cNvPicPr>
          <p:nvPr/>
        </p:nvPicPr>
        <p:blipFill>
          <a:blip r:embed="rId3"/>
          <a:stretch>
            <a:fillRect/>
          </a:stretch>
        </p:blipFill>
        <p:spPr>
          <a:xfrm>
            <a:off x="6395720" y="1991976"/>
            <a:ext cx="5341402" cy="3820294"/>
          </a:xfrm>
          <a:prstGeom prst="rect">
            <a:avLst/>
          </a:prstGeom>
        </p:spPr>
      </p:pic>
      <p:sp>
        <p:nvSpPr>
          <p:cNvPr id="5" name="Rectangle 4">
            <a:extLst>
              <a:ext uri="{FF2B5EF4-FFF2-40B4-BE49-F238E27FC236}">
                <a16:creationId xmlns:a16="http://schemas.microsoft.com/office/drawing/2014/main" id="{9C84A300-3020-4CF6-B75D-FBB067224349}"/>
              </a:ext>
            </a:extLst>
          </p:cNvPr>
          <p:cNvSpPr/>
          <p:nvPr/>
        </p:nvSpPr>
        <p:spPr>
          <a:xfrm>
            <a:off x="5073445" y="2172930"/>
            <a:ext cx="717755" cy="2064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86D748A-DCC4-49BA-AE0F-0B32344F32A7}"/>
                  </a:ext>
                </a:extLst>
              </p14:cNvPr>
              <p14:cNvContentPartPr/>
              <p14:nvPr/>
            </p14:nvContentPartPr>
            <p14:xfrm>
              <a:off x="-806586" y="-20156"/>
              <a:ext cx="360" cy="360"/>
            </p14:xfrm>
          </p:contentPart>
        </mc:Choice>
        <mc:Fallback xmlns="">
          <p:pic>
            <p:nvPicPr>
              <p:cNvPr id="9" name="Ink 8">
                <a:extLst>
                  <a:ext uri="{FF2B5EF4-FFF2-40B4-BE49-F238E27FC236}">
                    <a16:creationId xmlns:a16="http://schemas.microsoft.com/office/drawing/2014/main" id="{186D748A-DCC4-49BA-AE0F-0B32344F32A7}"/>
                  </a:ext>
                </a:extLst>
              </p:cNvPr>
              <p:cNvPicPr/>
              <p:nvPr/>
            </p:nvPicPr>
            <p:blipFill>
              <a:blip r:embed="rId5"/>
              <a:stretch>
                <a:fillRect/>
              </a:stretch>
            </p:blipFill>
            <p:spPr>
              <a:xfrm>
                <a:off x="-815586" y="-29156"/>
                <a:ext cx="18000" cy="18000"/>
              </a:xfrm>
              <a:prstGeom prst="rect">
                <a:avLst/>
              </a:prstGeom>
            </p:spPr>
          </p:pic>
        </mc:Fallback>
      </mc:AlternateContent>
      <p:cxnSp>
        <p:nvCxnSpPr>
          <p:cNvPr id="11" name="Straight Arrow Connector 10">
            <a:extLst>
              <a:ext uri="{FF2B5EF4-FFF2-40B4-BE49-F238E27FC236}">
                <a16:creationId xmlns:a16="http://schemas.microsoft.com/office/drawing/2014/main" id="{93AEBB96-CA77-4BE5-879B-9E08F43ADEE5}"/>
              </a:ext>
            </a:extLst>
          </p:cNvPr>
          <p:cNvCxnSpPr>
            <a:cxnSpLocks/>
          </p:cNvCxnSpPr>
          <p:nvPr/>
        </p:nvCxnSpPr>
        <p:spPr>
          <a:xfrm flipH="1">
            <a:off x="5902054" y="1828800"/>
            <a:ext cx="2406204" cy="3441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D1E2EFB5-479B-4C08-BF55-78458987B627}"/>
              </a:ext>
            </a:extLst>
          </p:cNvPr>
          <p:cNvCxnSpPr/>
          <p:nvPr/>
        </p:nvCxnSpPr>
        <p:spPr>
          <a:xfrm>
            <a:off x="8632723" y="1828800"/>
            <a:ext cx="2222090" cy="3441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0157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iOS phone, swipe between views.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3" name="Picture 2">
            <a:extLst>
              <a:ext uri="{FF2B5EF4-FFF2-40B4-BE49-F238E27FC236}">
                <a16:creationId xmlns:a16="http://schemas.microsoft.com/office/drawing/2014/main" id="{0E845C7C-3849-4005-B997-2CA1CBAFF77D}"/>
              </a:ext>
            </a:extLst>
          </p:cNvPr>
          <p:cNvPicPr>
            <a:picLocks noChangeAspect="1"/>
          </p:cNvPicPr>
          <p:nvPr/>
        </p:nvPicPr>
        <p:blipFill>
          <a:blip r:embed="rId2"/>
          <a:stretch>
            <a:fillRect/>
          </a:stretch>
        </p:blipFill>
        <p:spPr>
          <a:xfrm>
            <a:off x="663982" y="2006542"/>
            <a:ext cx="5668362" cy="3434489"/>
          </a:xfrm>
          <a:prstGeom prst="rect">
            <a:avLst/>
          </a:prstGeom>
        </p:spPr>
      </p:pic>
      <p:pic>
        <p:nvPicPr>
          <p:cNvPr id="6" name="Picture 5">
            <a:extLst>
              <a:ext uri="{FF2B5EF4-FFF2-40B4-BE49-F238E27FC236}">
                <a16:creationId xmlns:a16="http://schemas.microsoft.com/office/drawing/2014/main" id="{CBCDCC2C-7025-4ACC-B06E-B7353828B2FD}"/>
              </a:ext>
            </a:extLst>
          </p:cNvPr>
          <p:cNvPicPr>
            <a:picLocks noChangeAspect="1"/>
          </p:cNvPicPr>
          <p:nvPr/>
        </p:nvPicPr>
        <p:blipFill>
          <a:blip r:embed="rId3"/>
          <a:stretch>
            <a:fillRect/>
          </a:stretch>
        </p:blipFill>
        <p:spPr>
          <a:xfrm>
            <a:off x="6442086" y="2006543"/>
            <a:ext cx="5503716" cy="3434489"/>
          </a:xfrm>
          <a:prstGeom prst="rect">
            <a:avLst/>
          </a:prstGeom>
        </p:spPr>
      </p:pic>
    </p:spTree>
    <p:extLst>
      <p:ext uri="{BB962C8B-B14F-4D97-AF65-F5344CB8AC3E}">
        <p14:creationId xmlns:p14="http://schemas.microsoft.com/office/powerpoint/2010/main" val="3681503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000" dirty="0">
                <a:solidFill>
                  <a:srgbClr val="585858"/>
                </a:solidFill>
                <a:latin typeface="Georgia" pitchFamily="18" charset="0"/>
              </a:rPr>
              <a:t>Speaker View vs. Gallery View. On iPad, tap the button in upper left to switch. Meeting controls are also on the top right.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a:t>
            </a:r>
          </a:p>
        </p:txBody>
      </p:sp>
      <p:pic>
        <p:nvPicPr>
          <p:cNvPr id="2" name="Picture 1">
            <a:extLst>
              <a:ext uri="{FF2B5EF4-FFF2-40B4-BE49-F238E27FC236}">
                <a16:creationId xmlns:a16="http://schemas.microsoft.com/office/drawing/2014/main" id="{FFE2FCA3-95B3-4258-BBE7-8CE4BBEDE64B}"/>
              </a:ext>
            </a:extLst>
          </p:cNvPr>
          <p:cNvPicPr>
            <a:picLocks noChangeAspect="1"/>
          </p:cNvPicPr>
          <p:nvPr/>
        </p:nvPicPr>
        <p:blipFill>
          <a:blip r:embed="rId2"/>
          <a:stretch>
            <a:fillRect/>
          </a:stretch>
        </p:blipFill>
        <p:spPr>
          <a:xfrm>
            <a:off x="3199164" y="2119793"/>
            <a:ext cx="5852667" cy="4663844"/>
          </a:xfrm>
          <a:prstGeom prst="rect">
            <a:avLst/>
          </a:prstGeom>
        </p:spPr>
      </p:pic>
    </p:spTree>
    <p:extLst>
      <p:ext uri="{BB962C8B-B14F-4D97-AF65-F5344CB8AC3E}">
        <p14:creationId xmlns:p14="http://schemas.microsoft.com/office/powerpoint/2010/main" val="103592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PC Shortcuts</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dirty="0">
                <a:solidFill>
                  <a:srgbClr val="585858"/>
                </a:solidFill>
                <a:latin typeface="Georgia" pitchFamily="18" charset="0"/>
              </a:rPr>
              <a:t>Hold space bar down while talking. Toggle mute/unmute with </a:t>
            </a:r>
            <a:r>
              <a:rPr lang="en-US" sz="2000" b="1" dirty="0" err="1">
                <a:solidFill>
                  <a:srgbClr val="585858"/>
                </a:solidFill>
                <a:latin typeface="Georgia" pitchFamily="18" charset="0"/>
              </a:rPr>
              <a:t>Alt+A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Always show meeting control tool bar: </a:t>
            </a:r>
            <a:r>
              <a:rPr lang="en-US" sz="2000" dirty="0">
                <a:solidFill>
                  <a:srgbClr val="585858"/>
                </a:solidFill>
                <a:latin typeface="Georgia" pitchFamily="18" charset="0"/>
              </a:rPr>
              <a:t>Toggle on/off with </a:t>
            </a:r>
            <a:r>
              <a:rPr lang="en-US" sz="2000" b="1" dirty="0">
                <a:solidFill>
                  <a:srgbClr val="585858"/>
                </a:solidFill>
                <a:latin typeface="Georgia" pitchFamily="18" charset="0"/>
              </a:rPr>
              <a:t>Alt </a:t>
            </a:r>
            <a:r>
              <a:rPr lang="en-US" sz="2000" dirty="0">
                <a:solidFill>
                  <a:srgbClr val="585858"/>
                </a:solidFill>
                <a:latin typeface="Georgia" pitchFamily="18" charset="0"/>
              </a:rPr>
              <a:t>key</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Active Speaker View: Alt+F1</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Gallery View: Alt+F2</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a:t>
            </a:r>
            <a:r>
              <a:rPr lang="en-US" sz="2000" b="1" dirty="0" err="1">
                <a:solidFill>
                  <a:srgbClr val="585858"/>
                </a:solidFill>
                <a:latin typeface="Georgia" pitchFamily="18" charset="0"/>
              </a:rPr>
              <a:t>Alt+H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a:t>
            </a:r>
            <a:r>
              <a:rPr lang="en-US" sz="2000" b="1" dirty="0" err="1">
                <a:solidFill>
                  <a:srgbClr val="585858"/>
                </a:solidFill>
                <a:latin typeface="Georgia" pitchFamily="18" charset="0"/>
              </a:rPr>
              <a:t>Alt+U</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Raise Hand: </a:t>
            </a:r>
            <a:r>
              <a:rPr lang="en-US" sz="2000" b="1" dirty="0" err="1">
                <a:solidFill>
                  <a:srgbClr val="585858"/>
                </a:solidFill>
                <a:latin typeface="Georgia" pitchFamily="18" charset="0"/>
              </a:rPr>
              <a:t>Alt+Y</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Screen Shot: </a:t>
            </a:r>
            <a:r>
              <a:rPr lang="en-US" sz="2000" b="1" dirty="0" err="1">
                <a:solidFill>
                  <a:srgbClr val="585858"/>
                </a:solidFill>
                <a:latin typeface="Georgia" pitchFamily="18" charset="0"/>
              </a:rPr>
              <a:t>Alt+Shift+T</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83298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Mac Shortcuts</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dirty="0">
                <a:solidFill>
                  <a:srgbClr val="585858"/>
                </a:solidFill>
                <a:latin typeface="Georgia" pitchFamily="18" charset="0"/>
              </a:rPr>
              <a:t>Hold space bar down while talking. </a:t>
            </a:r>
            <a:br>
              <a:rPr lang="en-US" sz="2000" dirty="0">
                <a:solidFill>
                  <a:srgbClr val="585858"/>
                </a:solidFill>
                <a:latin typeface="Georgia" pitchFamily="18" charset="0"/>
              </a:rPr>
            </a:br>
            <a:r>
              <a:rPr lang="en-US" sz="2000" dirty="0">
                <a:solidFill>
                  <a:srgbClr val="585858"/>
                </a:solidFill>
                <a:latin typeface="Georgia" pitchFamily="18" charset="0"/>
              </a:rPr>
              <a:t>Toggle mute/unmute with </a:t>
            </a:r>
            <a:r>
              <a:rPr lang="en-US" sz="2000" b="1" dirty="0">
                <a:solidFill>
                  <a:srgbClr val="585858"/>
                </a:solidFill>
                <a:latin typeface="Georgia" pitchFamily="18" charset="0"/>
              </a:rPr>
              <a:t>Command(⌘)+</a:t>
            </a:r>
            <a:r>
              <a:rPr lang="en-US" sz="2000" b="1" dirty="0" err="1">
                <a:solidFill>
                  <a:srgbClr val="585858"/>
                </a:solidFill>
                <a:latin typeface="Georgia" pitchFamily="18" charset="0"/>
              </a:rPr>
              <a:t>Shift+A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Always show meeting control tool bar: </a:t>
            </a:r>
            <a:r>
              <a:rPr lang="en-US" sz="2000" dirty="0">
                <a:solidFill>
                  <a:srgbClr val="585858"/>
                </a:solidFill>
                <a:latin typeface="Georgia" pitchFamily="18" charset="0"/>
              </a:rPr>
              <a:t>Toggle on/off with </a:t>
            </a:r>
            <a:r>
              <a:rPr lang="en-US" sz="2000" b="1" dirty="0">
                <a:solidFill>
                  <a:srgbClr val="585858"/>
                </a:solidFill>
                <a:latin typeface="Georgia" pitchFamily="18" charset="0"/>
              </a:rPr>
              <a:t>Ctrl+\</a:t>
            </a:r>
            <a:endParaRPr lang="en-US" sz="2000"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Active Speaker/Gallery View: Command(⌘)+</a:t>
            </a:r>
            <a:r>
              <a:rPr lang="en-US" sz="2000" b="1" dirty="0" err="1">
                <a:solidFill>
                  <a:srgbClr val="585858"/>
                </a:solidFill>
                <a:latin typeface="Georgia" pitchFamily="18" charset="0"/>
              </a:rPr>
              <a:t>Shift+W</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Command(⌘)+</a:t>
            </a:r>
            <a:r>
              <a:rPr lang="en-US" sz="2000" b="1" dirty="0" err="1">
                <a:solidFill>
                  <a:srgbClr val="585858"/>
                </a:solidFill>
                <a:latin typeface="Georgia" pitchFamily="18" charset="0"/>
              </a:rPr>
              <a:t>Shift+H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Command(⌘)+U</a:t>
            </a: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Raise Hand: </a:t>
            </a:r>
            <a:r>
              <a:rPr lang="en-US" sz="2000" b="1" dirty="0" err="1">
                <a:solidFill>
                  <a:srgbClr val="585858"/>
                </a:solidFill>
                <a:latin typeface="Georgia" pitchFamily="18" charset="0"/>
              </a:rPr>
              <a:t>Option+Y</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Screen Shot: Command(⌘)+T</a:t>
            </a: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410739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43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algn="ctr" eaLnBrk="1" hangingPunct="1">
              <a:spcBef>
                <a:spcPct val="20000"/>
              </a:spcBef>
              <a:spcAft>
                <a:spcPts val="300"/>
              </a:spcAft>
              <a:tabLst>
                <a:tab pos="117475" algn="l"/>
              </a:tabLst>
            </a:pPr>
            <a:r>
              <a:rPr lang="en-US" sz="2800" b="1" dirty="0">
                <a:solidFill>
                  <a:srgbClr val="585858"/>
                </a:solidFill>
                <a:latin typeface="Georgia" pitchFamily="18" charset="0"/>
              </a:rPr>
              <a:t>iPad with Keyboard</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Unmute/Mute: </a:t>
            </a:r>
            <a:r>
              <a:rPr lang="en-US" sz="2000" b="1" dirty="0" err="1">
                <a:solidFill>
                  <a:srgbClr val="585858"/>
                </a:solidFill>
                <a:latin typeface="Georgia" pitchFamily="18" charset="0"/>
              </a:rPr>
              <a:t>Command+Shift+A</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Show/Hide Chat panel: </a:t>
            </a:r>
            <a:r>
              <a:rPr lang="en-US" sz="2000" b="1" dirty="0" err="1">
                <a:solidFill>
                  <a:srgbClr val="585858"/>
                </a:solidFill>
                <a:latin typeface="Georgia" pitchFamily="18" charset="0"/>
              </a:rPr>
              <a:t>Command+Shift+H</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Show/Hid Participants Panel: </a:t>
            </a:r>
            <a:r>
              <a:rPr lang="en-US" sz="2000" b="1" dirty="0" err="1">
                <a:solidFill>
                  <a:srgbClr val="585858"/>
                </a:solidFill>
                <a:latin typeface="Georgia" pitchFamily="18" charset="0"/>
              </a:rPr>
              <a:t>Command+U</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r>
              <a:rPr lang="en-US" sz="2000" b="1" dirty="0">
                <a:solidFill>
                  <a:srgbClr val="585858"/>
                </a:solidFill>
                <a:latin typeface="Georgia" pitchFamily="18" charset="0"/>
              </a:rPr>
              <a:t>Close front window: </a:t>
            </a:r>
            <a:r>
              <a:rPr lang="en-US" sz="2000" b="1" dirty="0" err="1">
                <a:solidFill>
                  <a:srgbClr val="585858"/>
                </a:solidFill>
                <a:latin typeface="Georgia" pitchFamily="18" charset="0"/>
              </a:rPr>
              <a:t>Command+W</a:t>
            </a:r>
            <a:endParaRPr lang="en-US" sz="2000" b="1" dirty="0">
              <a:solidFill>
                <a:srgbClr val="585858"/>
              </a:solidFill>
              <a:latin typeface="Georgia" pitchFamily="18" charset="0"/>
            </a:endParaRPr>
          </a:p>
          <a:p>
            <a:pPr marL="227013" lvl="1" indent="0" eaLnBrk="1" hangingPunct="1">
              <a:spcBef>
                <a:spcPct val="20000"/>
              </a:spcBef>
              <a:spcAft>
                <a:spcPts val="300"/>
              </a:spcAft>
              <a:tabLst>
                <a:tab pos="117475" algn="l"/>
              </a:tabLst>
            </a:pPr>
            <a:endParaRPr lang="en-US" sz="2000" b="1"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Controls for Attendees- </a:t>
            </a:r>
            <a:br>
              <a:rPr lang="en-US" sz="3600" b="1" dirty="0">
                <a:solidFill>
                  <a:schemeClr val="bg1"/>
                </a:solidFill>
                <a:latin typeface="Arial Narrow Bold" pitchFamily="-84" charset="0"/>
              </a:rPr>
            </a:br>
            <a:r>
              <a:rPr lang="en-US" sz="3600" b="1" dirty="0">
                <a:solidFill>
                  <a:schemeClr val="bg1"/>
                </a:solidFill>
                <a:latin typeface="Arial Narrow Bold" pitchFamily="-84" charset="0"/>
              </a:rPr>
              <a:t>Keyboard Shortcuts</a:t>
            </a:r>
          </a:p>
        </p:txBody>
      </p:sp>
    </p:spTree>
    <p:extLst>
      <p:ext uri="{BB962C8B-B14F-4D97-AF65-F5344CB8AC3E}">
        <p14:creationId xmlns:p14="http://schemas.microsoft.com/office/powerpoint/2010/main" val="28713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851304" y="1361925"/>
            <a:ext cx="485268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Before we begin</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Basic vs. Pro User License</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Getting your members ready for Zoom</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Create a Zoom Account</a:t>
            </a:r>
          </a:p>
          <a:p>
            <a:pPr marL="1085850" lvl="1"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Upgrade to Pro</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Get the App</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PC &amp; MAC</a:t>
            </a:r>
          </a:p>
          <a:p>
            <a:pPr marL="1085850" lvl="1" indent="-342900" eaLnBrk="1" hangingPunct="1">
              <a:spcBef>
                <a:spcPct val="20000"/>
              </a:spcBef>
              <a:spcAft>
                <a:spcPts val="300"/>
              </a:spcAft>
              <a:buFont typeface="+mj-lt"/>
              <a:buAutoNum type="alphaLcPeriod"/>
            </a:pPr>
            <a:r>
              <a:rPr lang="en-US" sz="1600" dirty="0">
                <a:solidFill>
                  <a:srgbClr val="585858"/>
                </a:solidFill>
                <a:latin typeface="Georgia" pitchFamily="18" charset="0"/>
              </a:rPr>
              <a:t>Mobile Devices</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Log onto the App</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Join a Meeting</a:t>
            </a:r>
          </a:p>
          <a:p>
            <a:pPr marL="342900" indent="-342900" eaLnBrk="1" hangingPunct="1">
              <a:spcBef>
                <a:spcPct val="20000"/>
              </a:spcBef>
              <a:spcAft>
                <a:spcPts val="300"/>
              </a:spcAft>
              <a:buFont typeface="+mj-lt"/>
              <a:buAutoNum type="arabicPeriod"/>
            </a:pPr>
            <a:r>
              <a:rPr lang="en-US" sz="1600" dirty="0">
                <a:solidFill>
                  <a:srgbClr val="585858"/>
                </a:solidFill>
                <a:latin typeface="Georgia" pitchFamily="18" charset="0"/>
              </a:rPr>
              <a:t>In meeting controls for Attendees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PC &amp; Mac</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Mobile Devices</a:t>
            </a: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a:pPr>
            <a:endParaRPr lang="en-US" sz="1600" dirty="0">
              <a:solidFill>
                <a:srgbClr val="585858"/>
              </a:solidFill>
              <a:latin typeface="Georgia" pitchFamily="18" charset="0"/>
            </a:endParaRPr>
          </a:p>
          <a:p>
            <a:pPr marL="1085850" lvl="1" indent="-342900" eaLnBrk="1" hangingPunct="1">
              <a:spcBef>
                <a:spcPct val="20000"/>
              </a:spcBef>
              <a:spcAft>
                <a:spcPts val="300"/>
              </a:spcAft>
              <a:buFont typeface="+mj-lt"/>
              <a:buAutoNum type="alphaLcPeriod"/>
            </a:pPr>
            <a:endParaRPr lang="en-US" sz="16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Table of Contents</a:t>
            </a:r>
          </a:p>
        </p:txBody>
      </p:sp>
      <p:sp>
        <p:nvSpPr>
          <p:cNvPr id="5" name="Content Placeholder 2">
            <a:extLst>
              <a:ext uri="{FF2B5EF4-FFF2-40B4-BE49-F238E27FC236}">
                <a16:creationId xmlns:a16="http://schemas.microsoft.com/office/drawing/2014/main" id="{07735FB1-DEF3-4283-924F-82B2A2745996}"/>
              </a:ext>
            </a:extLst>
          </p:cNvPr>
          <p:cNvSpPr txBox="1">
            <a:spLocks/>
          </p:cNvSpPr>
          <p:nvPr/>
        </p:nvSpPr>
        <p:spPr bwMode="auto">
          <a:xfrm>
            <a:off x="6330694" y="1391422"/>
            <a:ext cx="524679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085850" lvl="1" indent="-342900" eaLnBrk="1" hangingPunct="1">
              <a:spcBef>
                <a:spcPct val="20000"/>
              </a:spcBef>
              <a:spcAft>
                <a:spcPts val="300"/>
              </a:spcAft>
              <a:buFont typeface="+mj-lt"/>
              <a:buAutoNum type="alphaLcParenR" startAt="3"/>
            </a:pPr>
            <a:r>
              <a:rPr lang="en-US" sz="1600" dirty="0">
                <a:solidFill>
                  <a:srgbClr val="585858"/>
                </a:solidFill>
                <a:latin typeface="Georgia" pitchFamily="18" charset="0"/>
              </a:rPr>
              <a:t>Keyboard shortcuts</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PC</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Mac</a:t>
            </a:r>
          </a:p>
          <a:p>
            <a:pPr marL="1543050" lvl="2" indent="-400050" eaLnBrk="1" hangingPunct="1">
              <a:spcBef>
                <a:spcPct val="20000"/>
              </a:spcBef>
              <a:spcAft>
                <a:spcPts val="300"/>
              </a:spcAft>
              <a:buFont typeface="+mj-lt"/>
              <a:buAutoNum type="romanLcPeriod"/>
            </a:pPr>
            <a:r>
              <a:rPr lang="en-US" sz="1600" dirty="0">
                <a:solidFill>
                  <a:srgbClr val="585858"/>
                </a:solidFill>
                <a:latin typeface="Georgia" pitchFamily="18" charset="0"/>
              </a:rPr>
              <a:t>iPad</a:t>
            </a:r>
          </a:p>
          <a:p>
            <a:pPr marL="342900" indent="-342900" eaLnBrk="1" hangingPunct="1">
              <a:spcBef>
                <a:spcPct val="20000"/>
              </a:spcBef>
              <a:spcAft>
                <a:spcPts val="300"/>
              </a:spcAft>
              <a:buFont typeface="+mj-lt"/>
              <a:buAutoNum type="arabicPeriod" startAt="7"/>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Meeting etiquette and best practices</a:t>
            </a: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Schedule Meetings</a:t>
            </a:r>
          </a:p>
          <a:p>
            <a:pPr marL="342900" indent="-342900" eaLnBrk="1" hangingPunct="1">
              <a:spcBef>
                <a:spcPct val="20000"/>
              </a:spcBef>
              <a:spcAft>
                <a:spcPts val="300"/>
              </a:spcAft>
              <a:buFont typeface="+mj-lt"/>
              <a:buAutoNum type="arabicPeriod" startAt="7"/>
            </a:pPr>
            <a:r>
              <a:rPr lang="en-US" sz="1600" dirty="0">
                <a:solidFill>
                  <a:srgbClr val="585858"/>
                </a:solidFill>
                <a:latin typeface="Georgia" pitchFamily="18" charset="0"/>
              </a:rPr>
              <a:t>Host Meeting Control Video Tutorials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Excellent video on Host Meeting Controls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Video tutorial on Managing Participants</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Tutorial on using Polls in Meeting</a:t>
            </a:r>
          </a:p>
          <a:p>
            <a:pPr marL="1085850" lvl="1" indent="-342900" eaLnBrk="1" hangingPunct="1">
              <a:spcBef>
                <a:spcPct val="20000"/>
              </a:spcBef>
              <a:spcAft>
                <a:spcPts val="300"/>
              </a:spcAft>
              <a:buFont typeface="+mj-lt"/>
              <a:buAutoNum type="alphaLcParenR"/>
            </a:pPr>
            <a:r>
              <a:rPr lang="en-US" sz="1600" dirty="0">
                <a:solidFill>
                  <a:srgbClr val="585858"/>
                </a:solidFill>
                <a:latin typeface="Georgia" pitchFamily="18" charset="0"/>
              </a:rPr>
              <a:t>Tutorial on using Break Out Rooms</a:t>
            </a:r>
          </a:p>
          <a:p>
            <a:pPr marL="1085850" lvl="1" indent="-342900" eaLnBrk="1" hangingPunct="1">
              <a:spcBef>
                <a:spcPct val="20000"/>
              </a:spcBef>
              <a:spcAft>
                <a:spcPts val="300"/>
              </a:spcAft>
              <a:buFont typeface="+mj-lt"/>
              <a:buAutoNum type="alphaLcParenR" startAt="7"/>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8"/>
            </a:pPr>
            <a:endParaRPr lang="en-US" sz="1600" dirty="0">
              <a:solidFill>
                <a:srgbClr val="585858"/>
              </a:solidFill>
              <a:latin typeface="Georgia" pitchFamily="18" charset="0"/>
            </a:endParaRPr>
          </a:p>
          <a:p>
            <a:pPr marL="342900" indent="-342900" eaLnBrk="1" hangingPunct="1">
              <a:spcBef>
                <a:spcPct val="20000"/>
              </a:spcBef>
              <a:spcAft>
                <a:spcPts val="300"/>
              </a:spcAft>
              <a:buFont typeface="+mj-lt"/>
              <a:buAutoNum type="arabicPeriod" startAt="8"/>
            </a:pPr>
            <a:endParaRPr lang="en-US" sz="1600" dirty="0">
              <a:solidFill>
                <a:srgbClr val="585858"/>
              </a:solidFill>
              <a:latin typeface="Georgia" pitchFamily="18" charset="0"/>
            </a:endParaRPr>
          </a:p>
          <a:p>
            <a:pPr marL="1085850" lvl="1" indent="-342900" eaLnBrk="1" hangingPunct="1">
              <a:spcBef>
                <a:spcPct val="20000"/>
              </a:spcBef>
              <a:spcAft>
                <a:spcPts val="300"/>
              </a:spcAft>
              <a:buFont typeface="+mj-lt"/>
              <a:buAutoNum type="alphaLcPeriod"/>
            </a:pPr>
            <a:endParaRPr lang="en-US" sz="1600" dirty="0">
              <a:solidFill>
                <a:srgbClr val="585858"/>
              </a:solidFill>
              <a:latin typeface="Georgia" pitchFamily="18" charset="0"/>
            </a:endParaRPr>
          </a:p>
        </p:txBody>
      </p:sp>
    </p:spTree>
    <p:extLst>
      <p:ext uri="{BB962C8B-B14F-4D97-AF65-F5344CB8AC3E}">
        <p14:creationId xmlns:p14="http://schemas.microsoft.com/office/powerpoint/2010/main" val="333899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0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Arrive early to be sure everything works.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Quiet background (no tv, disruptive pets, music).</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Check your video background and video framing. Use virtual background if your room background is not becoming. Avoid camera looking too much up or down.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Mute when not speaking, especially if there is any background noise near you.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Use non verbal communication if available. Raise hand. Chat to everyone or privately.</a:t>
            </a:r>
            <a:br>
              <a:rPr lang="en-US" sz="2000" dirty="0">
                <a:solidFill>
                  <a:srgbClr val="585858"/>
                </a:solidFill>
                <a:latin typeface="Georgia" pitchFamily="18" charset="0"/>
              </a:rPr>
            </a:br>
            <a:br>
              <a:rPr lang="en-US" sz="2000" dirty="0">
                <a:solidFill>
                  <a:srgbClr val="585858"/>
                </a:solidFill>
                <a:latin typeface="Georgia" pitchFamily="18" charset="0"/>
              </a:rPr>
            </a:br>
            <a:r>
              <a:rPr lang="en-US" sz="2000" dirty="0">
                <a:solidFill>
                  <a:srgbClr val="585858"/>
                </a:solidFill>
                <a:latin typeface="Georgia" pitchFamily="18" charset="0"/>
              </a:rPr>
              <a:t>               PC/MAC                                                                                        Android/iOS</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3" name="Picture 2">
            <a:extLst>
              <a:ext uri="{FF2B5EF4-FFF2-40B4-BE49-F238E27FC236}">
                <a16:creationId xmlns:a16="http://schemas.microsoft.com/office/drawing/2014/main" id="{A5268473-E45C-4D1A-A3C3-39A5413CE483}"/>
              </a:ext>
            </a:extLst>
          </p:cNvPr>
          <p:cNvPicPr>
            <a:picLocks noChangeAspect="1"/>
          </p:cNvPicPr>
          <p:nvPr/>
        </p:nvPicPr>
        <p:blipFill>
          <a:blip r:embed="rId2"/>
          <a:stretch>
            <a:fillRect/>
          </a:stretch>
        </p:blipFill>
        <p:spPr>
          <a:xfrm>
            <a:off x="2143170" y="4972032"/>
            <a:ext cx="3863675" cy="1249788"/>
          </a:xfrm>
          <a:prstGeom prst="rect">
            <a:avLst/>
          </a:prstGeom>
        </p:spPr>
      </p:pic>
      <p:pic>
        <p:nvPicPr>
          <p:cNvPr id="5" name="Picture 4">
            <a:extLst>
              <a:ext uri="{FF2B5EF4-FFF2-40B4-BE49-F238E27FC236}">
                <a16:creationId xmlns:a16="http://schemas.microsoft.com/office/drawing/2014/main" id="{64662AB2-CD5A-4BDE-9D4D-FF5255B9A6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164"/>
          <a:stretch/>
        </p:blipFill>
        <p:spPr>
          <a:xfrm>
            <a:off x="7806544" y="4429260"/>
            <a:ext cx="3284505" cy="890000"/>
          </a:xfrm>
          <a:prstGeom prst="rect">
            <a:avLst/>
          </a:prstGeom>
        </p:spPr>
      </p:pic>
      <p:pic>
        <p:nvPicPr>
          <p:cNvPr id="6" name="Picture 5">
            <a:extLst>
              <a:ext uri="{FF2B5EF4-FFF2-40B4-BE49-F238E27FC236}">
                <a16:creationId xmlns:a16="http://schemas.microsoft.com/office/drawing/2014/main" id="{7411751C-A4A2-4134-89C6-6755564859F3}"/>
              </a:ext>
            </a:extLst>
          </p:cNvPr>
          <p:cNvPicPr>
            <a:picLocks noChangeAspect="1"/>
          </p:cNvPicPr>
          <p:nvPr/>
        </p:nvPicPr>
        <p:blipFill>
          <a:blip r:embed="rId4"/>
          <a:stretch>
            <a:fillRect/>
          </a:stretch>
        </p:blipFill>
        <p:spPr>
          <a:xfrm>
            <a:off x="427345" y="4382738"/>
            <a:ext cx="5418290" cy="685859"/>
          </a:xfrm>
          <a:prstGeom prst="rect">
            <a:avLst/>
          </a:prstGeom>
        </p:spPr>
      </p:pic>
    </p:spTree>
    <p:extLst>
      <p:ext uri="{BB962C8B-B14F-4D97-AF65-F5344CB8AC3E}">
        <p14:creationId xmlns:p14="http://schemas.microsoft.com/office/powerpoint/2010/main" val="60241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0" y="1416967"/>
            <a:ext cx="11018327" cy="352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800" dirty="0">
                <a:solidFill>
                  <a:srgbClr val="585858"/>
                </a:solidFill>
                <a:latin typeface="Georgia" pitchFamily="18" charset="0"/>
              </a:rPr>
              <a:t>Chat</a:t>
            </a:r>
            <a:endParaRPr lang="en-US" sz="20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In PC, click on chat icon to open chat.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On mobile device, tap screen to see controls. Click on</a:t>
            </a:r>
            <a:br>
              <a:rPr lang="en-US" sz="2000" dirty="0">
                <a:solidFill>
                  <a:srgbClr val="585858"/>
                </a:solidFill>
                <a:latin typeface="Georgia" pitchFamily="18" charset="0"/>
              </a:rPr>
            </a:br>
            <a:r>
              <a:rPr lang="en-US" sz="2000" dirty="0">
                <a:solidFill>
                  <a:srgbClr val="585858"/>
                </a:solidFill>
                <a:latin typeface="Georgia" pitchFamily="18" charset="0"/>
              </a:rPr>
              <a:t>Participants then.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Choose to send to everyone or host. Type name in search bar to find someone.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Type message and press enter or touch send on mobile device to send.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On PC, messages appear in chat window. On mobile device: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Note, meeting settings may limit who</a:t>
            </a:r>
            <a:br>
              <a:rPr lang="en-US" sz="2000" dirty="0">
                <a:solidFill>
                  <a:srgbClr val="585858"/>
                </a:solidFill>
                <a:latin typeface="Georgia" pitchFamily="18" charset="0"/>
              </a:rPr>
            </a:br>
            <a:r>
              <a:rPr lang="en-US" sz="2000" dirty="0">
                <a:solidFill>
                  <a:srgbClr val="585858"/>
                </a:solidFill>
                <a:latin typeface="Georgia" pitchFamily="18" charset="0"/>
              </a:rPr>
              <a:t>can send chats to whom. </a:t>
            </a:r>
            <a:br>
              <a:rPr lang="en-US" sz="2000" dirty="0">
                <a:solidFill>
                  <a:srgbClr val="585858"/>
                </a:solidFill>
                <a:latin typeface="Georgia" pitchFamily="18" charset="0"/>
              </a:rPr>
            </a:br>
            <a:br>
              <a:rPr lang="en-US" sz="2000" dirty="0">
                <a:solidFill>
                  <a:srgbClr val="585858"/>
                </a:solidFill>
                <a:latin typeface="Georgia" pitchFamily="18" charset="0"/>
              </a:rPr>
            </a:br>
            <a:r>
              <a:rPr lang="en-US" sz="20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4" name="Picture 3">
            <a:extLst>
              <a:ext uri="{FF2B5EF4-FFF2-40B4-BE49-F238E27FC236}">
                <a16:creationId xmlns:a16="http://schemas.microsoft.com/office/drawing/2014/main" id="{553518EC-3529-4B3B-A65F-097B9E93F535}"/>
              </a:ext>
            </a:extLst>
          </p:cNvPr>
          <p:cNvPicPr>
            <a:picLocks noChangeAspect="1"/>
          </p:cNvPicPr>
          <p:nvPr/>
        </p:nvPicPr>
        <p:blipFill>
          <a:blip r:embed="rId2"/>
          <a:stretch>
            <a:fillRect/>
          </a:stretch>
        </p:blipFill>
        <p:spPr>
          <a:xfrm>
            <a:off x="8178112" y="1416967"/>
            <a:ext cx="3459648" cy="1443790"/>
          </a:xfrm>
          <a:prstGeom prst="rect">
            <a:avLst/>
          </a:prstGeom>
          <a:ln>
            <a:solidFill>
              <a:schemeClr val="tx1"/>
            </a:solidFill>
          </a:ln>
        </p:spPr>
      </p:pic>
      <p:pic>
        <p:nvPicPr>
          <p:cNvPr id="7" name="Picture 6">
            <a:extLst>
              <a:ext uri="{FF2B5EF4-FFF2-40B4-BE49-F238E27FC236}">
                <a16:creationId xmlns:a16="http://schemas.microsoft.com/office/drawing/2014/main" id="{A6F15943-9547-4AA2-9CD8-A54C6DAE6EEA}"/>
              </a:ext>
            </a:extLst>
          </p:cNvPr>
          <p:cNvPicPr>
            <a:picLocks noChangeAspect="1"/>
          </p:cNvPicPr>
          <p:nvPr/>
        </p:nvPicPr>
        <p:blipFill>
          <a:blip r:embed="rId3"/>
          <a:stretch>
            <a:fillRect/>
          </a:stretch>
        </p:blipFill>
        <p:spPr>
          <a:xfrm>
            <a:off x="6000984" y="4368227"/>
            <a:ext cx="5951736" cy="2126164"/>
          </a:xfrm>
          <a:prstGeom prst="rect">
            <a:avLst/>
          </a:prstGeom>
          <a:ln>
            <a:solidFill>
              <a:schemeClr val="tx1"/>
            </a:solidFill>
          </a:ln>
        </p:spPr>
      </p:pic>
    </p:spTree>
    <p:extLst>
      <p:ext uri="{BB962C8B-B14F-4D97-AF65-F5344CB8AC3E}">
        <p14:creationId xmlns:p14="http://schemas.microsoft.com/office/powerpoint/2010/main" val="2749021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54241" y="1353467"/>
            <a:ext cx="5224260" cy="456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227013" lvl="1" indent="0" eaLnBrk="1" hangingPunct="1">
              <a:spcBef>
                <a:spcPct val="20000"/>
              </a:spcBef>
              <a:spcAft>
                <a:spcPts val="300"/>
              </a:spcAft>
              <a:tabLst>
                <a:tab pos="117475" algn="l"/>
              </a:tabLst>
            </a:pPr>
            <a:r>
              <a:rPr lang="en-US" sz="2400" dirty="0">
                <a:solidFill>
                  <a:srgbClr val="585858"/>
                </a:solidFill>
                <a:latin typeface="Georgia" pitchFamily="18" charset="0"/>
              </a:rPr>
              <a:t>Virtual Background</a:t>
            </a:r>
            <a:endParaRPr lang="en-US"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Open Zoom app and sign in if needed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your photo/icon in upper left</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Settings</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Virtual Background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Click on desired photo or click on + to upload an image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make sure Mirror My Video is checked</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000" dirty="0">
                <a:solidFill>
                  <a:srgbClr val="585858"/>
                </a:solidFill>
                <a:latin typeface="Georgia" pitchFamily="18" charset="0"/>
              </a:rPr>
              <a:t>Pro Tip 2: Consider the impact on your personal brand/image when choosing a background</a:t>
            </a:r>
            <a:br>
              <a:rPr lang="en-US" sz="2000" dirty="0">
                <a:solidFill>
                  <a:srgbClr val="585858"/>
                </a:solidFill>
                <a:latin typeface="Georgia" pitchFamily="18" charset="0"/>
              </a:rPr>
            </a:br>
            <a:r>
              <a:rPr lang="en-US" sz="20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In Meeting Etiquette &amp; Best Practices </a:t>
            </a:r>
          </a:p>
        </p:txBody>
      </p:sp>
      <p:pic>
        <p:nvPicPr>
          <p:cNvPr id="2" name="Picture 1">
            <a:extLst>
              <a:ext uri="{FF2B5EF4-FFF2-40B4-BE49-F238E27FC236}">
                <a16:creationId xmlns:a16="http://schemas.microsoft.com/office/drawing/2014/main" id="{6FA35EB2-3E7D-4E38-B7E9-5CB9C596FD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8597" y="1416967"/>
            <a:ext cx="4766704" cy="3309877"/>
          </a:xfrm>
          <a:prstGeom prst="rect">
            <a:avLst/>
          </a:prstGeom>
          <a:ln>
            <a:solidFill>
              <a:schemeClr val="tx1"/>
            </a:solidFill>
          </a:ln>
        </p:spPr>
      </p:pic>
      <p:pic>
        <p:nvPicPr>
          <p:cNvPr id="3" name="Picture 2">
            <a:extLst>
              <a:ext uri="{FF2B5EF4-FFF2-40B4-BE49-F238E27FC236}">
                <a16:creationId xmlns:a16="http://schemas.microsoft.com/office/drawing/2014/main" id="{9927B8A6-E613-4628-9979-A4F22AF81B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8311" y="3683001"/>
            <a:ext cx="4181973" cy="3112346"/>
          </a:xfrm>
          <a:prstGeom prst="rect">
            <a:avLst/>
          </a:prstGeom>
          <a:ln>
            <a:solidFill>
              <a:schemeClr val="tx1"/>
            </a:solidFill>
          </a:ln>
        </p:spPr>
      </p:pic>
    </p:spTree>
    <p:extLst>
      <p:ext uri="{BB962C8B-B14F-4D97-AF65-F5344CB8AC3E}">
        <p14:creationId xmlns:p14="http://schemas.microsoft.com/office/powerpoint/2010/main" val="111766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519243"/>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Can do through app or website</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Can make recurring</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Instant meetings</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Meetings settings</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Invitations</a:t>
            </a:r>
          </a:p>
          <a:p>
            <a:pPr marL="1085850" lvl="1"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Schedule reminder emails</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a:t>
            </a:r>
          </a:p>
        </p:txBody>
      </p:sp>
    </p:spTree>
    <p:extLst>
      <p:ext uri="{BB962C8B-B14F-4D97-AF65-F5344CB8AC3E}">
        <p14:creationId xmlns:p14="http://schemas.microsoft.com/office/powerpoint/2010/main" val="417527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Open Zoom App, sign in if needed</a:t>
            </a:r>
          </a:p>
          <a:p>
            <a:pPr marL="342900" indent="-342900" eaLnBrk="1" hangingPunct="1">
              <a:spcBef>
                <a:spcPct val="20000"/>
              </a:spcBef>
              <a:spcAft>
                <a:spcPts val="1200"/>
              </a:spcAft>
              <a:buFont typeface="Arial" panose="020B0604020202020204" pitchFamily="34" charset="0"/>
              <a:buChar char="•"/>
            </a:pPr>
            <a:r>
              <a:rPr lang="en-US" sz="2800" dirty="0">
                <a:solidFill>
                  <a:srgbClr val="585858"/>
                </a:solidFill>
                <a:latin typeface="Georgia" pitchFamily="18" charset="0"/>
              </a:rPr>
              <a:t>PC Pro Tip, pin Zoom icon to task bar if using often</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2" name="Picture 1">
            <a:extLst>
              <a:ext uri="{FF2B5EF4-FFF2-40B4-BE49-F238E27FC236}">
                <a16:creationId xmlns:a16="http://schemas.microsoft.com/office/drawing/2014/main" id="{1E097410-92F5-4BDE-9B1D-3BB2D6939AAE}"/>
              </a:ext>
            </a:extLst>
          </p:cNvPr>
          <p:cNvPicPr>
            <a:picLocks noChangeAspect="1"/>
          </p:cNvPicPr>
          <p:nvPr/>
        </p:nvPicPr>
        <p:blipFill>
          <a:blip r:embed="rId2"/>
          <a:stretch>
            <a:fillRect/>
          </a:stretch>
        </p:blipFill>
        <p:spPr>
          <a:xfrm>
            <a:off x="2379966" y="1976443"/>
            <a:ext cx="566434" cy="593406"/>
          </a:xfrm>
          <a:prstGeom prst="rect">
            <a:avLst/>
          </a:prstGeom>
        </p:spPr>
      </p:pic>
      <p:pic>
        <p:nvPicPr>
          <p:cNvPr id="3" name="Picture 2">
            <a:extLst>
              <a:ext uri="{FF2B5EF4-FFF2-40B4-BE49-F238E27FC236}">
                <a16:creationId xmlns:a16="http://schemas.microsoft.com/office/drawing/2014/main" id="{EBE4AC7C-08B4-4763-9031-3F7E4C5EB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8" y="1379543"/>
            <a:ext cx="5715001" cy="3733419"/>
          </a:xfrm>
          <a:prstGeom prst="rect">
            <a:avLst/>
          </a:prstGeom>
          <a:ln>
            <a:solidFill>
              <a:schemeClr val="tx1"/>
            </a:solidFill>
          </a:ln>
        </p:spPr>
      </p:pic>
    </p:spTree>
    <p:extLst>
      <p:ext uri="{BB962C8B-B14F-4D97-AF65-F5344CB8AC3E}">
        <p14:creationId xmlns:p14="http://schemas.microsoft.com/office/powerpoint/2010/main" val="129990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Fill in all form fields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Note, can make recurring, so meeting occurs regularly with same meeting ID</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Recommend Host &amp; Participant Video be on</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Best sound quality if only using computer audio</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Select Calendar type to save meeting notifications </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4" name="Picture 3">
            <a:extLst>
              <a:ext uri="{FF2B5EF4-FFF2-40B4-BE49-F238E27FC236}">
                <a16:creationId xmlns:a16="http://schemas.microsoft.com/office/drawing/2014/main" id="{13D163FB-65DF-4E6B-BA62-6EB5F4EE1DAD}"/>
              </a:ext>
            </a:extLst>
          </p:cNvPr>
          <p:cNvPicPr>
            <a:picLocks noChangeAspect="1"/>
          </p:cNvPicPr>
          <p:nvPr/>
        </p:nvPicPr>
        <p:blipFill>
          <a:blip r:embed="rId2"/>
          <a:stretch>
            <a:fillRect/>
          </a:stretch>
        </p:blipFill>
        <p:spPr>
          <a:xfrm>
            <a:off x="7467600" y="1014243"/>
            <a:ext cx="4476189" cy="5649259"/>
          </a:xfrm>
          <a:prstGeom prst="rect">
            <a:avLst/>
          </a:prstGeom>
          <a:ln>
            <a:solidFill>
              <a:schemeClr val="tx1"/>
            </a:solidFill>
          </a:ln>
        </p:spPr>
      </p:pic>
    </p:spTree>
    <p:extLst>
      <p:ext uri="{BB962C8B-B14F-4D97-AF65-F5344CB8AC3E}">
        <p14:creationId xmlns:p14="http://schemas.microsoft.com/office/powerpoint/2010/main" val="1900826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Advanced Options for more settings.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For most Rotary meetings, okay to let people join before host (note: meeting links/IDs are always available and are not time sensitive unless the scheduler deletes the meeting from Zoom).</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Waiting room has attendees holding until host joins.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Alternative hosts can be assigned, but if Pro user schedules, alternative hosts must have a Pro (paid) license. </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App</a:t>
            </a:r>
          </a:p>
        </p:txBody>
      </p:sp>
      <p:pic>
        <p:nvPicPr>
          <p:cNvPr id="2" name="Picture 1">
            <a:extLst>
              <a:ext uri="{FF2B5EF4-FFF2-40B4-BE49-F238E27FC236}">
                <a16:creationId xmlns:a16="http://schemas.microsoft.com/office/drawing/2014/main" id="{71F1EFC8-0EC8-49C5-B819-2A2018EEF0CD}"/>
              </a:ext>
            </a:extLst>
          </p:cNvPr>
          <p:cNvPicPr>
            <a:picLocks noChangeAspect="1"/>
          </p:cNvPicPr>
          <p:nvPr/>
        </p:nvPicPr>
        <p:blipFill>
          <a:blip r:embed="rId2"/>
          <a:stretch>
            <a:fillRect/>
          </a:stretch>
        </p:blipFill>
        <p:spPr>
          <a:xfrm>
            <a:off x="6878581" y="1513769"/>
            <a:ext cx="5166808" cy="2674852"/>
          </a:xfrm>
          <a:prstGeom prst="rect">
            <a:avLst/>
          </a:prstGeom>
          <a:ln>
            <a:solidFill>
              <a:schemeClr val="tx1"/>
            </a:solidFill>
          </a:ln>
        </p:spPr>
      </p:pic>
    </p:spTree>
    <p:extLst>
      <p:ext uri="{BB962C8B-B14F-4D97-AF65-F5344CB8AC3E}">
        <p14:creationId xmlns:p14="http://schemas.microsoft.com/office/powerpoint/2010/main" val="408027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3"/>
            <a:ext cx="43491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Go to zoom.us, and sign in if needed</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on My Account</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Click on Schedule a meeting</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Complete as previous instructions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Here a few tutorial videos:</a:t>
            </a:r>
          </a:p>
          <a:p>
            <a:pPr marL="342900" indent="-342900" eaLnBrk="1" hangingPunct="1">
              <a:spcBef>
                <a:spcPct val="20000"/>
              </a:spcBef>
              <a:spcAft>
                <a:spcPts val="1200"/>
              </a:spcAft>
              <a:buFont typeface="Arial" panose="020B0604020202020204" pitchFamily="34" charset="0"/>
              <a:buChar char="•"/>
            </a:pPr>
            <a:r>
              <a:rPr lang="en-US" sz="2000" dirty="0">
                <a:hlinkClick r:id="rId2"/>
              </a:rPr>
              <a:t>https://www.youtube.com/watch?v=XhZW3iyXV9U</a:t>
            </a:r>
            <a:endParaRPr lang="en-US" sz="2000" dirty="0"/>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Scheduling a Meeting- Website</a:t>
            </a:r>
          </a:p>
        </p:txBody>
      </p:sp>
      <p:pic>
        <p:nvPicPr>
          <p:cNvPr id="3" name="Picture 2">
            <a:extLst>
              <a:ext uri="{FF2B5EF4-FFF2-40B4-BE49-F238E27FC236}">
                <a16:creationId xmlns:a16="http://schemas.microsoft.com/office/drawing/2014/main" id="{79ACDF08-EC1F-4630-BC26-DABD0AE86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900" y="1446290"/>
            <a:ext cx="6299200" cy="1982710"/>
          </a:xfrm>
          <a:prstGeom prst="rect">
            <a:avLst/>
          </a:prstGeom>
          <a:ln>
            <a:solidFill>
              <a:schemeClr val="tx1"/>
            </a:solidFill>
          </a:ln>
        </p:spPr>
      </p:pic>
      <p:pic>
        <p:nvPicPr>
          <p:cNvPr id="4" name="Picture 3">
            <a:extLst>
              <a:ext uri="{FF2B5EF4-FFF2-40B4-BE49-F238E27FC236}">
                <a16:creationId xmlns:a16="http://schemas.microsoft.com/office/drawing/2014/main" id="{A6D12FE9-FFA3-4FED-9328-759A55A74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900" y="3781600"/>
            <a:ext cx="6299200" cy="1960414"/>
          </a:xfrm>
          <a:prstGeom prst="rect">
            <a:avLst/>
          </a:prstGeom>
          <a:ln>
            <a:solidFill>
              <a:schemeClr val="tx1"/>
            </a:solidFill>
          </a:ln>
        </p:spPr>
      </p:pic>
    </p:spTree>
    <p:extLst>
      <p:ext uri="{BB962C8B-B14F-4D97-AF65-F5344CB8AC3E}">
        <p14:creationId xmlns:p14="http://schemas.microsoft.com/office/powerpoint/2010/main" val="345138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4611" y="1519244"/>
            <a:ext cx="5441389" cy="21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2"/>
              </a:rPr>
              <a:t>Excellent video on Host Meeting Controls</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3"/>
              </a:rPr>
              <a:t>Video tutorial on Managing Participants</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4"/>
              </a:rPr>
              <a:t>Tutorial on using Polls in Meeting</a:t>
            </a: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hlinkClick r:id="rId5"/>
              </a:rPr>
              <a:t>Tutorial on using Break Out Rooms</a:t>
            </a:r>
            <a:endParaRPr lang="en-US" sz="2000" dirty="0"/>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000" dirty="0">
              <a:solidFill>
                <a:srgbClr val="585858"/>
              </a:solidFill>
              <a:latin typeface="Georgia" pitchFamily="18" charset="0"/>
            </a:endParaRP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Zoom Meeting Controls</a:t>
            </a:r>
          </a:p>
        </p:txBody>
      </p:sp>
      <p:pic>
        <p:nvPicPr>
          <p:cNvPr id="2" name="Picture 1">
            <a:extLst>
              <a:ext uri="{FF2B5EF4-FFF2-40B4-BE49-F238E27FC236}">
                <a16:creationId xmlns:a16="http://schemas.microsoft.com/office/drawing/2014/main" id="{F115111B-9428-455F-BF21-F89D270A92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9751" y="1380479"/>
            <a:ext cx="4657638" cy="2875886"/>
          </a:xfrm>
          <a:prstGeom prst="rect">
            <a:avLst/>
          </a:prstGeom>
        </p:spPr>
      </p:pic>
      <p:pic>
        <p:nvPicPr>
          <p:cNvPr id="5" name="Picture 4">
            <a:extLst>
              <a:ext uri="{FF2B5EF4-FFF2-40B4-BE49-F238E27FC236}">
                <a16:creationId xmlns:a16="http://schemas.microsoft.com/office/drawing/2014/main" id="{3B4BC918-AC61-4AB2-973A-2827E93A6E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2900" y="4168760"/>
            <a:ext cx="4081692" cy="2512392"/>
          </a:xfrm>
          <a:prstGeom prst="rect">
            <a:avLst/>
          </a:prstGeom>
        </p:spPr>
      </p:pic>
      <p:pic>
        <p:nvPicPr>
          <p:cNvPr id="6" name="Picture 5">
            <a:extLst>
              <a:ext uri="{FF2B5EF4-FFF2-40B4-BE49-F238E27FC236}">
                <a16:creationId xmlns:a16="http://schemas.microsoft.com/office/drawing/2014/main" id="{8A96FEB6-77A6-4876-88E7-80EE53A9FB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79417" y="4470201"/>
            <a:ext cx="3433166" cy="2127864"/>
          </a:xfrm>
          <a:prstGeom prst="rect">
            <a:avLst/>
          </a:prstGeom>
          <a:ln>
            <a:solidFill>
              <a:schemeClr val="tx1"/>
            </a:solidFill>
          </a:ln>
        </p:spPr>
      </p:pic>
      <p:pic>
        <p:nvPicPr>
          <p:cNvPr id="7" name="Picture 6">
            <a:extLst>
              <a:ext uri="{FF2B5EF4-FFF2-40B4-BE49-F238E27FC236}">
                <a16:creationId xmlns:a16="http://schemas.microsoft.com/office/drawing/2014/main" id="{5BB0D5C6-A52B-4C25-849C-28DDC51F95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2741" y="3669509"/>
            <a:ext cx="3396359" cy="2086919"/>
          </a:xfrm>
          <a:prstGeom prst="rect">
            <a:avLst/>
          </a:prstGeom>
          <a:ln>
            <a:solidFill>
              <a:schemeClr val="tx1"/>
            </a:solidFill>
          </a:ln>
        </p:spPr>
      </p:pic>
    </p:spTree>
    <p:extLst>
      <p:ext uri="{BB962C8B-B14F-4D97-AF65-F5344CB8AC3E}">
        <p14:creationId xmlns:p14="http://schemas.microsoft.com/office/powerpoint/2010/main" val="217226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53A1CE-5ABE-45D2-A2C4-9ABA181F8DE3}"/>
              </a:ext>
            </a:extLst>
          </p:cNvPr>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Next Steps</a:t>
            </a:r>
          </a:p>
        </p:txBody>
      </p:sp>
      <p:sp>
        <p:nvSpPr>
          <p:cNvPr id="5" name="Content Placeholder 2">
            <a:extLst>
              <a:ext uri="{FF2B5EF4-FFF2-40B4-BE49-F238E27FC236}">
                <a16:creationId xmlns:a16="http://schemas.microsoft.com/office/drawing/2014/main" id="{D351A408-FB30-4BFC-B098-766B176F46A2}"/>
              </a:ext>
            </a:extLst>
          </p:cNvPr>
          <p:cNvSpPr txBox="1">
            <a:spLocks/>
          </p:cNvSpPr>
          <p:nvPr/>
        </p:nvSpPr>
        <p:spPr bwMode="auto">
          <a:xfrm>
            <a:off x="654611" y="1342263"/>
            <a:ext cx="5606489"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Sector work sessions over next 3 days</a:t>
            </a:r>
          </a:p>
          <a:p>
            <a:pPr marL="342900"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Work to get your club online</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Training session</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Club and/or social meetings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One on one help for those in need</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Phone tree to reach those not responding to emails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Expand use to committees</a:t>
            </a:r>
          </a:p>
          <a:p>
            <a:pPr marL="1085850" lvl="1" indent="-342900" eaLnBrk="1" hangingPunct="1">
              <a:spcBef>
                <a:spcPct val="20000"/>
              </a:spcBef>
              <a:spcAft>
                <a:spcPts val="1200"/>
              </a:spcAft>
              <a:buFont typeface="Arial" panose="020B0604020202020204" pitchFamily="34" charset="0"/>
              <a:buChar char="•"/>
            </a:pPr>
            <a:r>
              <a:rPr lang="en-US" sz="2000" dirty="0">
                <a:solidFill>
                  <a:srgbClr val="585858"/>
                </a:solidFill>
                <a:latin typeface="Georgia" pitchFamily="18" charset="0"/>
              </a:rPr>
              <a:t>Share successes with your AG</a:t>
            </a:r>
          </a:p>
          <a:p>
            <a:pPr marL="342900" indent="-342900" eaLnBrk="1" hangingPunct="1">
              <a:spcBef>
                <a:spcPct val="20000"/>
              </a:spcBef>
              <a:spcAft>
                <a:spcPts val="1200"/>
              </a:spcAft>
              <a:buFont typeface="Arial" panose="020B0604020202020204" pitchFamily="34" charset="0"/>
              <a:buChar char="•"/>
            </a:pPr>
            <a:endParaRPr lang="en-US" sz="2400" dirty="0">
              <a:solidFill>
                <a:srgbClr val="585858"/>
              </a:solidFill>
              <a:latin typeface="Georgia" pitchFamily="18" charset="0"/>
            </a:endParaRPr>
          </a:p>
        </p:txBody>
      </p:sp>
    </p:spTree>
    <p:extLst>
      <p:ext uri="{BB962C8B-B14F-4D97-AF65-F5344CB8AC3E}">
        <p14:creationId xmlns:p14="http://schemas.microsoft.com/office/powerpoint/2010/main" val="10238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420923"/>
            <a:ext cx="1047755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You can participate in Zoom meetings with a PC, Mac, smartphone or old fashion cell phone or landline.</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For the best experience, use a PC, Mac or Chromebook that is equipped with built-in camera and microphone, high speed internet connection, and Chrome, Firefox or Safari. Avoid using Internet Explorer, Microsoft Edge or AOL browser.</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For best experience, download and utilize the Zoom app. It is possible to join meetings without the app, if the host has enabled joining through a browser” for the meeting. This may cause audio feedback issues, </a:t>
            </a:r>
          </a:p>
          <a:p>
            <a:pPr marL="342900"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No account is required to use the app, but a free account will let you host 40 minute meetings with up to 100 attendees. </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Before We Begin</a:t>
            </a:r>
          </a:p>
        </p:txBody>
      </p:sp>
    </p:spTree>
    <p:extLst>
      <p:ext uri="{BB962C8B-B14F-4D97-AF65-F5344CB8AC3E}">
        <p14:creationId xmlns:p14="http://schemas.microsoft.com/office/powerpoint/2010/main" val="333882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038910" y="1381594"/>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Basic is free. Can join any meeting. Can host meetings up to 100 people for 40 minutes. People can not join via phone. </a:t>
            </a:r>
          </a:p>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Users with a Pro license can host long meetings for up to 100 people. Additional attendees can be purchased. People can join by phone.  Cost, $120 for first year with “</a:t>
            </a:r>
            <a:r>
              <a:rPr lang="en-US" sz="2600" dirty="0" err="1">
                <a:solidFill>
                  <a:srgbClr val="585858"/>
                </a:solidFill>
                <a:latin typeface="Georgia" pitchFamily="18" charset="0"/>
              </a:rPr>
              <a:t>zoomrotary</a:t>
            </a:r>
            <a:r>
              <a:rPr lang="en-US" sz="2600" dirty="0">
                <a:solidFill>
                  <a:srgbClr val="585858"/>
                </a:solidFill>
                <a:latin typeface="Georgia" pitchFamily="18" charset="0"/>
              </a:rPr>
              <a:t>” code. Can record to cloud.</a:t>
            </a:r>
          </a:p>
          <a:p>
            <a:pPr marL="342900" indent="-342900" eaLnBrk="1" hangingPunct="1">
              <a:spcBef>
                <a:spcPct val="20000"/>
              </a:spcBef>
              <a:spcAft>
                <a:spcPts val="1200"/>
              </a:spcAft>
              <a:buFont typeface="Arial" panose="020B0604020202020204" pitchFamily="34" charset="0"/>
              <a:buChar char="•"/>
            </a:pPr>
            <a:r>
              <a:rPr lang="en-US" sz="2600" dirty="0">
                <a:solidFill>
                  <a:srgbClr val="585858"/>
                </a:solidFill>
                <a:latin typeface="Georgia" pitchFamily="18" charset="0"/>
              </a:rPr>
              <a:t>Business license- Enhanced features for larger organizations with many licensed users. </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Basic vs. Pro User</a:t>
            </a:r>
          </a:p>
        </p:txBody>
      </p:sp>
    </p:spTree>
    <p:extLst>
      <p:ext uri="{BB962C8B-B14F-4D97-AF65-F5344CB8AC3E}">
        <p14:creationId xmlns:p14="http://schemas.microsoft.com/office/powerpoint/2010/main" val="140450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1171593" y="1849244"/>
            <a:ext cx="8438595" cy="533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1200"/>
              </a:spcAft>
            </a:pPr>
            <a:r>
              <a:rPr lang="en-US" sz="2800" dirty="0">
                <a:solidFill>
                  <a:srgbClr val="585858"/>
                </a:solidFill>
                <a:latin typeface="Georgia" pitchFamily="18" charset="0"/>
              </a:rPr>
              <a:t>Club VMC should offer practice  zoom sessions for small groups of members and provide individual phone assistance to those having trouble, or contact your Virtual Meeting Committee Member for assistance.</a:t>
            </a:r>
          </a:p>
          <a:p>
            <a:pPr eaLnBrk="1" hangingPunct="1">
              <a:spcBef>
                <a:spcPct val="20000"/>
              </a:spcBef>
              <a:spcAft>
                <a:spcPts val="1200"/>
              </a:spcAft>
            </a:pPr>
            <a:r>
              <a:rPr lang="en-US" sz="2800" dirty="0">
                <a:solidFill>
                  <a:srgbClr val="585858"/>
                </a:solidFill>
                <a:latin typeface="Georgia" pitchFamily="18" charset="0"/>
              </a:rPr>
              <a:t>Contact District VC member for assistance if need.</a:t>
            </a: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400" b="1" dirty="0">
                <a:solidFill>
                  <a:schemeClr val="bg1"/>
                </a:solidFill>
                <a:latin typeface="Arial Narrow Bold" pitchFamily="-84" charset="0"/>
              </a:rPr>
              <a:t>Getting your members ready for Zoom</a:t>
            </a:r>
            <a:endParaRPr lang="en-US" sz="3600" b="1" dirty="0">
              <a:solidFill>
                <a:schemeClr val="bg1"/>
              </a:solidFill>
              <a:latin typeface="Arial Narrow Bold" pitchFamily="-84" charset="0"/>
            </a:endParaRPr>
          </a:p>
        </p:txBody>
      </p:sp>
    </p:spTree>
    <p:extLst>
      <p:ext uri="{BB962C8B-B14F-4D97-AF65-F5344CB8AC3E}">
        <p14:creationId xmlns:p14="http://schemas.microsoft.com/office/powerpoint/2010/main" val="1661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6" y="1519243"/>
            <a:ext cx="4114034"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spcAft>
                <a:spcPts val="300"/>
              </a:spcAft>
            </a:pPr>
            <a:r>
              <a:rPr lang="en-US" sz="2400" dirty="0">
                <a:solidFill>
                  <a:srgbClr val="585858"/>
                </a:solidFill>
                <a:latin typeface="Georgia" pitchFamily="18" charset="0"/>
              </a:rPr>
              <a:t>Create an Account (if you don’t have one)</a:t>
            </a:r>
          </a:p>
          <a:p>
            <a:pPr marL="569913" lvl="1" indent="-342900" eaLnBrk="1" hangingPunct="1">
              <a:spcBef>
                <a:spcPct val="20000"/>
              </a:spcBef>
              <a:spcAft>
                <a:spcPts val="300"/>
              </a:spcAft>
              <a:buFont typeface="Arial" panose="020B0604020202020204" pitchFamily="34" charset="0"/>
              <a:buChar char="•"/>
            </a:pPr>
            <a:r>
              <a:rPr lang="en-US" sz="2400" dirty="0">
                <a:solidFill>
                  <a:srgbClr val="585858"/>
                </a:solidFill>
                <a:latin typeface="Georgia" pitchFamily="18" charset="0"/>
              </a:rPr>
              <a:t>Go to zoom.us, and enter email address.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Go you your email, and click on the Activate Account button. </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Here are YouTube tutorials </a:t>
            </a:r>
            <a:br>
              <a:rPr lang="en-US" sz="2400" dirty="0">
                <a:solidFill>
                  <a:srgbClr val="585858"/>
                </a:solidFill>
                <a:latin typeface="Georgia" pitchFamily="18" charset="0"/>
              </a:rPr>
            </a:br>
            <a:r>
              <a:rPr lang="en-US" sz="1400" dirty="0">
                <a:solidFill>
                  <a:srgbClr val="585858"/>
                </a:solidFill>
                <a:latin typeface="Georgia" pitchFamily="18" charset="0"/>
                <a:hlinkClick r:id="rId2"/>
              </a:rPr>
              <a:t>https://youtu.be/4y_puMRsjTQ</a:t>
            </a:r>
            <a:br>
              <a:rPr lang="en-US" sz="1400" dirty="0">
                <a:solidFill>
                  <a:srgbClr val="585858"/>
                </a:solidFill>
                <a:latin typeface="Georgia" pitchFamily="18" charset="0"/>
              </a:rPr>
            </a:br>
            <a:r>
              <a:rPr lang="en-US" sz="1400" dirty="0">
                <a:solidFill>
                  <a:srgbClr val="585858"/>
                </a:solidFill>
                <a:latin typeface="Georgia" pitchFamily="18" charset="0"/>
                <a:hlinkClick r:id="rId3"/>
              </a:rPr>
              <a:t>https://youtu.be/qsy2Ph6kSf8</a:t>
            </a:r>
            <a:r>
              <a:rPr lang="en-US" sz="1400" dirty="0">
                <a:solidFill>
                  <a:srgbClr val="585858"/>
                </a:solidFill>
                <a:latin typeface="Georgia" pitchFamily="18" charset="0"/>
              </a:rPr>
              <a:t> </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3" name="Picture 2">
            <a:extLst>
              <a:ext uri="{FF2B5EF4-FFF2-40B4-BE49-F238E27FC236}">
                <a16:creationId xmlns:a16="http://schemas.microsoft.com/office/drawing/2014/main" id="{A50B6594-68C1-4A96-BA5F-236FA308BF8A}"/>
              </a:ext>
            </a:extLst>
          </p:cNvPr>
          <p:cNvPicPr>
            <a:picLocks noChangeAspect="1"/>
          </p:cNvPicPr>
          <p:nvPr/>
        </p:nvPicPr>
        <p:blipFill>
          <a:blip r:embed="rId4"/>
          <a:stretch>
            <a:fillRect/>
          </a:stretch>
        </p:blipFill>
        <p:spPr>
          <a:xfrm>
            <a:off x="7887886" y="1833875"/>
            <a:ext cx="4240614" cy="2717532"/>
          </a:xfrm>
          <a:prstGeom prst="rect">
            <a:avLst/>
          </a:prstGeom>
          <a:ln>
            <a:solidFill>
              <a:schemeClr val="tx1"/>
            </a:solidFill>
          </a:ln>
        </p:spPr>
      </p:pic>
      <p:pic>
        <p:nvPicPr>
          <p:cNvPr id="2" name="Picture 1">
            <a:extLst>
              <a:ext uri="{FF2B5EF4-FFF2-40B4-BE49-F238E27FC236}">
                <a16:creationId xmlns:a16="http://schemas.microsoft.com/office/drawing/2014/main" id="{E43D3021-0F25-4721-AF93-F21F84C5E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8200" y="1661731"/>
            <a:ext cx="3064677" cy="3534538"/>
          </a:xfrm>
          <a:prstGeom prst="rect">
            <a:avLst/>
          </a:prstGeom>
          <a:ln>
            <a:solidFill>
              <a:schemeClr val="tx1"/>
            </a:solidFill>
          </a:ln>
        </p:spPr>
      </p:pic>
    </p:spTree>
    <p:extLst>
      <p:ext uri="{BB962C8B-B14F-4D97-AF65-F5344CB8AC3E}">
        <p14:creationId xmlns:p14="http://schemas.microsoft.com/office/powerpoint/2010/main" val="232797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3968599"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Fill in first name, last name and create a password (you will need to enter this twice).</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At next screen, click on Skip this step</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4" name="Picture 3">
            <a:extLst>
              <a:ext uri="{FF2B5EF4-FFF2-40B4-BE49-F238E27FC236}">
                <a16:creationId xmlns:a16="http://schemas.microsoft.com/office/drawing/2014/main" id="{B8452E09-1FD5-466E-A0BF-BABCFAB977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2402" y="1509411"/>
            <a:ext cx="4648859" cy="2780961"/>
          </a:xfrm>
          <a:prstGeom prst="rect">
            <a:avLst/>
          </a:prstGeom>
          <a:ln>
            <a:solidFill>
              <a:schemeClr val="tx1"/>
            </a:solidFill>
          </a:ln>
        </p:spPr>
      </p:pic>
      <p:pic>
        <p:nvPicPr>
          <p:cNvPr id="6" name="Picture 5">
            <a:extLst>
              <a:ext uri="{FF2B5EF4-FFF2-40B4-BE49-F238E27FC236}">
                <a16:creationId xmlns:a16="http://schemas.microsoft.com/office/drawing/2014/main" id="{80F18AE6-7AA2-4B48-A041-DBB0B079E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555" y="3746090"/>
            <a:ext cx="4193890" cy="2942342"/>
          </a:xfrm>
          <a:prstGeom prst="rect">
            <a:avLst/>
          </a:prstGeom>
          <a:ln>
            <a:solidFill>
              <a:schemeClr val="tx1"/>
            </a:solidFill>
          </a:ln>
        </p:spPr>
      </p:pic>
    </p:spTree>
    <p:extLst>
      <p:ext uri="{BB962C8B-B14F-4D97-AF65-F5344CB8AC3E}">
        <p14:creationId xmlns:p14="http://schemas.microsoft.com/office/powerpoint/2010/main" val="275712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23065" y="1519243"/>
            <a:ext cx="3968599"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Click on Go to My Account button</a:t>
            </a:r>
          </a:p>
          <a:p>
            <a:pPr marL="569913" lvl="1" indent="-342900" eaLnBrk="1" hangingPunct="1">
              <a:spcBef>
                <a:spcPct val="20000"/>
              </a:spcBef>
              <a:spcAft>
                <a:spcPts val="300"/>
              </a:spcAft>
              <a:buFont typeface="Arial" panose="020B0604020202020204" pitchFamily="34" charset="0"/>
              <a:buChar char="•"/>
              <a:tabLst>
                <a:tab pos="117475" algn="l"/>
              </a:tabLst>
            </a:pPr>
            <a:r>
              <a:rPr lang="en-US" sz="2400" dirty="0">
                <a:solidFill>
                  <a:srgbClr val="585858"/>
                </a:solidFill>
                <a:latin typeface="Georgia" pitchFamily="18" charset="0"/>
              </a:rPr>
              <a:t>Here you can upload a photo of yourself and configure your account settings. None of this is required at this time.</a:t>
            </a:r>
          </a:p>
          <a:p>
            <a:pPr marL="569913" lvl="1" indent="-342900" eaLnBrk="1" hangingPunct="1">
              <a:spcBef>
                <a:spcPct val="20000"/>
              </a:spcBef>
              <a:spcAft>
                <a:spcPts val="300"/>
              </a:spcAft>
              <a:buFont typeface="Arial" panose="020B0604020202020204" pitchFamily="34" charset="0"/>
              <a:buChar char="•"/>
              <a:tabLst>
                <a:tab pos="117475" algn="l"/>
              </a:tabLst>
            </a:pPr>
            <a:endParaRPr lang="en-US" sz="2400" dirty="0">
              <a:solidFill>
                <a:srgbClr val="585858"/>
              </a:solidFill>
              <a:latin typeface="Georgia" pitchFamily="18" charset="0"/>
            </a:endParaRPr>
          </a:p>
        </p:txBody>
      </p:sp>
      <p:sp>
        <p:nvSpPr>
          <p:cNvPr id="5123" name="Title 1"/>
          <p:cNvSpPr txBox="1">
            <a:spLocks/>
          </p:cNvSpPr>
          <p:nvPr/>
        </p:nvSpPr>
        <p:spPr bwMode="auto">
          <a:xfrm>
            <a:off x="1713706" y="291930"/>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Create an Account</a:t>
            </a:r>
          </a:p>
        </p:txBody>
      </p:sp>
      <p:pic>
        <p:nvPicPr>
          <p:cNvPr id="2" name="Picture 1">
            <a:extLst>
              <a:ext uri="{FF2B5EF4-FFF2-40B4-BE49-F238E27FC236}">
                <a16:creationId xmlns:a16="http://schemas.microsoft.com/office/drawing/2014/main" id="{DB6DD480-43F1-4D11-AB87-9835ACC1ED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0887" y="1376515"/>
            <a:ext cx="3594687" cy="2213523"/>
          </a:xfrm>
          <a:prstGeom prst="rect">
            <a:avLst/>
          </a:prstGeom>
          <a:ln>
            <a:solidFill>
              <a:schemeClr val="tx1"/>
            </a:solidFill>
          </a:ln>
        </p:spPr>
      </p:pic>
      <p:pic>
        <p:nvPicPr>
          <p:cNvPr id="3" name="Picture 2">
            <a:extLst>
              <a:ext uri="{FF2B5EF4-FFF2-40B4-BE49-F238E27FC236}">
                <a16:creationId xmlns:a16="http://schemas.microsoft.com/office/drawing/2014/main" id="{212B959A-7A61-467C-8428-68EBEA134E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9992" y="3554493"/>
            <a:ext cx="5695701" cy="3303507"/>
          </a:xfrm>
          <a:prstGeom prst="rect">
            <a:avLst/>
          </a:prstGeom>
          <a:ln>
            <a:solidFill>
              <a:schemeClr val="tx1"/>
            </a:solidFill>
          </a:ln>
        </p:spPr>
      </p:pic>
    </p:spTree>
    <p:extLst>
      <p:ext uri="{BB962C8B-B14F-4D97-AF65-F5344CB8AC3E}">
        <p14:creationId xmlns:p14="http://schemas.microsoft.com/office/powerpoint/2010/main" val="3018441329"/>
      </p:ext>
    </p:extLst>
  </p:cSld>
  <p:clrMapOvr>
    <a:masterClrMapping/>
  </p:clrMapOvr>
</p:sld>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LeadDev-Master_2013-NEW</Template>
  <TotalTime>5664</TotalTime>
  <Words>2286</Words>
  <Application>Microsoft Office PowerPoint</Application>
  <PresentationFormat>Widescreen</PresentationFormat>
  <Paragraphs>222</Paragraphs>
  <Slides>39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Arial Narrow Bold</vt:lpstr>
      <vt:lpstr>Calibri</vt:lpstr>
      <vt:lpstr>Georgia</vt:lpstr>
      <vt:lpstr>LeadDev-Master_2013-NEW</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Clark</dc:creator>
  <cp:lastModifiedBy>Beverly Mendel</cp:lastModifiedBy>
  <cp:revision>108</cp:revision>
  <cp:lastPrinted>2013-06-19T15:45:56Z</cp:lastPrinted>
  <dcterms:created xsi:type="dcterms:W3CDTF">2014-10-24T15:47:10Z</dcterms:created>
  <dcterms:modified xsi:type="dcterms:W3CDTF">2020-04-02T16:44:51Z</dcterms:modified>
</cp:coreProperties>
</file>