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 id="2147483879" r:id="rId7"/>
    <p:sldMasterId id="2147483882" r:id="rId8"/>
    <p:sldMasterId id="2147483893" r:id="rId9"/>
    <p:sldMasterId id="2147483922" r:id="rId10"/>
    <p:sldMasterId id="2147483929" r:id="rId11"/>
    <p:sldMasterId id="2147483932" r:id="rId12"/>
    <p:sldMasterId id="2147483951" r:id="rId13"/>
    <p:sldMasterId id="2147483958" r:id="rId14"/>
  </p:sldMasterIdLst>
  <p:notesMasterIdLst>
    <p:notesMasterId r:id="rId44"/>
  </p:notesMasterIdLst>
  <p:handoutMasterIdLst>
    <p:handoutMasterId r:id="rId45"/>
  </p:handoutMasterIdLst>
  <p:sldIdLst>
    <p:sldId id="488" r:id="rId15"/>
    <p:sldId id="428" r:id="rId16"/>
    <p:sldId id="427" r:id="rId17"/>
    <p:sldId id="375" r:id="rId18"/>
    <p:sldId id="424" r:id="rId19"/>
    <p:sldId id="386" r:id="rId20"/>
    <p:sldId id="480" r:id="rId21"/>
    <p:sldId id="389" r:id="rId22"/>
    <p:sldId id="438" r:id="rId23"/>
    <p:sldId id="467" r:id="rId24"/>
    <p:sldId id="470" r:id="rId25"/>
    <p:sldId id="468" r:id="rId26"/>
    <p:sldId id="469" r:id="rId27"/>
    <p:sldId id="465" r:id="rId28"/>
    <p:sldId id="374" r:id="rId29"/>
    <p:sldId id="466" r:id="rId30"/>
    <p:sldId id="365" r:id="rId31"/>
    <p:sldId id="369" r:id="rId32"/>
    <p:sldId id="489" r:id="rId33"/>
    <p:sldId id="471" r:id="rId34"/>
    <p:sldId id="472" r:id="rId35"/>
    <p:sldId id="479" r:id="rId36"/>
    <p:sldId id="473" r:id="rId37"/>
    <p:sldId id="401" r:id="rId38"/>
    <p:sldId id="396" r:id="rId39"/>
    <p:sldId id="478" r:id="rId40"/>
    <p:sldId id="491" r:id="rId41"/>
    <p:sldId id="490" r:id="rId42"/>
    <p:sldId id="420" r:id="rId4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6" autoAdjust="0"/>
    <p:restoredTop sz="78571" autoAdjust="0"/>
  </p:normalViewPr>
  <p:slideViewPr>
    <p:cSldViewPr>
      <p:cViewPr varScale="1">
        <p:scale>
          <a:sx n="119" d="100"/>
          <a:sy n="119" d="100"/>
        </p:scale>
        <p:origin x="1158" y="108"/>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4" d="100"/>
          <a:sy n="64" d="100"/>
        </p:scale>
        <p:origin x="315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1"/>
            <a:ext cx="3038475" cy="465138"/>
          </a:xfrm>
          <a:prstGeom prst="rect">
            <a:avLst/>
          </a:prstGeom>
          <a:noFill/>
          <a:ln w="9525">
            <a:noFill/>
            <a:miter lim="800000"/>
            <a:headEnd/>
            <a:tailEnd/>
          </a:ln>
        </p:spPr>
        <p:txBody>
          <a:bodyPr vert="horz" wrap="square" lIns="93166" tIns="46583" rIns="93166" bIns="46583" numCol="1" anchor="t" anchorCtr="0" compatLnSpc="1">
            <a:prstTxWarp prst="textNoShape">
              <a:avLst/>
            </a:prstTxWarp>
          </a:bodyPr>
          <a:lstStyle>
            <a:lvl1pPr defTabSz="931746" eaLnBrk="0" hangingPunct="0">
              <a:defRPr sz="1200"/>
            </a:lvl1pPr>
          </a:lstStyle>
          <a:p>
            <a:endParaRPr lang="en-US" dirty="0"/>
          </a:p>
        </p:txBody>
      </p:sp>
      <p:sp>
        <p:nvSpPr>
          <p:cNvPr id="19459" name="Rectangle 3"/>
          <p:cNvSpPr>
            <a:spLocks noGrp="1" noChangeArrowheads="1"/>
          </p:cNvSpPr>
          <p:nvPr>
            <p:ph type="dt" sz="quarter" idx="1"/>
          </p:nvPr>
        </p:nvSpPr>
        <p:spPr bwMode="auto">
          <a:xfrm>
            <a:off x="3971926" y="1"/>
            <a:ext cx="3038475" cy="465138"/>
          </a:xfrm>
          <a:prstGeom prst="rect">
            <a:avLst/>
          </a:prstGeom>
          <a:noFill/>
          <a:ln w="9525">
            <a:noFill/>
            <a:miter lim="800000"/>
            <a:headEnd/>
            <a:tailEnd/>
          </a:ln>
        </p:spPr>
        <p:txBody>
          <a:bodyPr vert="horz" wrap="square" lIns="93166" tIns="46583" rIns="93166" bIns="46583" numCol="1" anchor="t" anchorCtr="0" compatLnSpc="1">
            <a:prstTxWarp prst="textNoShape">
              <a:avLst/>
            </a:prstTxWarp>
          </a:bodyPr>
          <a:lstStyle>
            <a:lvl1pPr algn="r" defTabSz="931746" eaLnBrk="0" hangingPunct="0">
              <a:defRPr sz="1200"/>
            </a:lvl1pPr>
          </a:lstStyle>
          <a:p>
            <a:endParaRPr lang="en-US" dirty="0"/>
          </a:p>
        </p:txBody>
      </p:sp>
      <p:sp>
        <p:nvSpPr>
          <p:cNvPr id="19460" name="Rectangle 4"/>
          <p:cNvSpPr>
            <a:spLocks noGrp="1" noChangeArrowheads="1"/>
          </p:cNvSpPr>
          <p:nvPr>
            <p:ph type="ftr" sz="quarter" idx="2"/>
          </p:nvPr>
        </p:nvSpPr>
        <p:spPr bwMode="auto">
          <a:xfrm>
            <a:off x="1" y="8831264"/>
            <a:ext cx="3038475" cy="465137"/>
          </a:xfrm>
          <a:prstGeom prst="rect">
            <a:avLst/>
          </a:prstGeom>
          <a:noFill/>
          <a:ln w="9525">
            <a:noFill/>
            <a:miter lim="800000"/>
            <a:headEnd/>
            <a:tailEnd/>
          </a:ln>
        </p:spPr>
        <p:txBody>
          <a:bodyPr vert="horz" wrap="square" lIns="93166" tIns="46583" rIns="93166" bIns="46583" numCol="1" anchor="b" anchorCtr="0" compatLnSpc="1">
            <a:prstTxWarp prst="textNoShape">
              <a:avLst/>
            </a:prstTxWarp>
          </a:bodyPr>
          <a:lstStyle>
            <a:lvl1pPr defTabSz="931746" eaLnBrk="0" hangingPunct="0">
              <a:defRPr sz="1200"/>
            </a:lvl1pPr>
          </a:lstStyle>
          <a:p>
            <a:endParaRPr lang="en-US" dirty="0"/>
          </a:p>
        </p:txBody>
      </p:sp>
      <p:sp>
        <p:nvSpPr>
          <p:cNvPr id="19461" name="Rectangle 5"/>
          <p:cNvSpPr>
            <a:spLocks noGrp="1" noChangeArrowheads="1"/>
          </p:cNvSpPr>
          <p:nvPr>
            <p:ph type="sldNum" sz="quarter" idx="3"/>
          </p:nvPr>
        </p:nvSpPr>
        <p:spPr bwMode="auto">
          <a:xfrm>
            <a:off x="3971926" y="8831264"/>
            <a:ext cx="3038475" cy="465137"/>
          </a:xfrm>
          <a:prstGeom prst="rect">
            <a:avLst/>
          </a:prstGeom>
          <a:noFill/>
          <a:ln w="9525">
            <a:noFill/>
            <a:miter lim="800000"/>
            <a:headEnd/>
            <a:tailEnd/>
          </a:ln>
        </p:spPr>
        <p:txBody>
          <a:bodyPr vert="horz" wrap="square" lIns="93166" tIns="46583" rIns="93166" bIns="46583" numCol="1" anchor="b" anchorCtr="0" compatLnSpc="1">
            <a:prstTxWarp prst="textNoShape">
              <a:avLst/>
            </a:prstTxWarp>
          </a:bodyPr>
          <a:lstStyle>
            <a:lvl1pPr algn="r" defTabSz="931746" eaLnBrk="0" hangingPunct="0">
              <a:defRPr sz="1200"/>
            </a:lvl1pPr>
          </a:lstStyle>
          <a:p>
            <a:fld id="{C390D7B1-8D23-4904-BA72-4D974754F1C8}" type="slidenum">
              <a:rPr lang="en-US"/>
              <a:pPr/>
              <a:t>‹#›</a:t>
            </a:fld>
            <a:endParaRPr lang="en-US" dirty="0"/>
          </a:p>
        </p:txBody>
      </p:sp>
    </p:spTree>
    <p:extLst>
      <p:ext uri="{BB962C8B-B14F-4D97-AF65-F5344CB8AC3E}">
        <p14:creationId xmlns:p14="http://schemas.microsoft.com/office/powerpoint/2010/main" val="3830702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38475" cy="465138"/>
          </a:xfrm>
          <a:prstGeom prst="rect">
            <a:avLst/>
          </a:prstGeom>
          <a:noFill/>
          <a:ln w="9525">
            <a:noFill/>
            <a:miter lim="800000"/>
            <a:headEnd/>
            <a:tailEnd/>
          </a:ln>
        </p:spPr>
        <p:txBody>
          <a:bodyPr vert="horz" wrap="square" lIns="93166" tIns="46583" rIns="93166" bIns="46583" numCol="1" anchor="t" anchorCtr="0" compatLnSpc="1">
            <a:prstTxWarp prst="textNoShape">
              <a:avLst/>
            </a:prstTxWarp>
          </a:bodyPr>
          <a:lstStyle>
            <a:lvl1pPr defTabSz="931746" eaLnBrk="0" hangingPunct="0">
              <a:defRPr sz="1200"/>
            </a:lvl1pPr>
          </a:lstStyle>
          <a:p>
            <a:endParaRPr lang="en-US" dirty="0"/>
          </a:p>
        </p:txBody>
      </p:sp>
      <p:sp>
        <p:nvSpPr>
          <p:cNvPr id="3075" name="Rectangle 3"/>
          <p:cNvSpPr>
            <a:spLocks noGrp="1" noChangeArrowheads="1"/>
          </p:cNvSpPr>
          <p:nvPr>
            <p:ph type="dt" idx="1"/>
          </p:nvPr>
        </p:nvSpPr>
        <p:spPr bwMode="auto">
          <a:xfrm>
            <a:off x="3971926" y="1"/>
            <a:ext cx="3038475" cy="465138"/>
          </a:xfrm>
          <a:prstGeom prst="rect">
            <a:avLst/>
          </a:prstGeom>
          <a:noFill/>
          <a:ln w="9525">
            <a:noFill/>
            <a:miter lim="800000"/>
            <a:headEnd/>
            <a:tailEnd/>
          </a:ln>
        </p:spPr>
        <p:txBody>
          <a:bodyPr vert="horz" wrap="square" lIns="93166" tIns="46583" rIns="93166" bIns="46583" numCol="1" anchor="t" anchorCtr="0" compatLnSpc="1">
            <a:prstTxWarp prst="textNoShape">
              <a:avLst/>
            </a:prstTxWarp>
          </a:bodyPr>
          <a:lstStyle>
            <a:lvl1pPr algn="r" defTabSz="931746" eaLnBrk="0" hangingPunct="0">
              <a:defRPr sz="1200"/>
            </a:lvl1pPr>
          </a:lstStyle>
          <a:p>
            <a:endParaRPr lang="en-US" dirty="0"/>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9" y="4416425"/>
            <a:ext cx="5140325" cy="4183063"/>
          </a:xfrm>
          <a:prstGeom prst="rect">
            <a:avLst/>
          </a:prstGeom>
          <a:noFill/>
          <a:ln w="9525">
            <a:noFill/>
            <a:miter lim="800000"/>
            <a:headEnd/>
            <a:tailEnd/>
          </a:ln>
        </p:spPr>
        <p:txBody>
          <a:bodyPr vert="horz" wrap="square" lIns="93166" tIns="46583" rIns="93166" bIns="465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31264"/>
            <a:ext cx="3038475" cy="465137"/>
          </a:xfrm>
          <a:prstGeom prst="rect">
            <a:avLst/>
          </a:prstGeom>
          <a:noFill/>
          <a:ln w="9525">
            <a:noFill/>
            <a:miter lim="800000"/>
            <a:headEnd/>
            <a:tailEnd/>
          </a:ln>
        </p:spPr>
        <p:txBody>
          <a:bodyPr vert="horz" wrap="square" lIns="93166" tIns="46583" rIns="93166" bIns="46583" numCol="1" anchor="b" anchorCtr="0" compatLnSpc="1">
            <a:prstTxWarp prst="textNoShape">
              <a:avLst/>
            </a:prstTxWarp>
          </a:bodyPr>
          <a:lstStyle>
            <a:lvl1pPr defTabSz="931746" eaLnBrk="0" hangingPunct="0">
              <a:defRPr sz="1200"/>
            </a:lvl1pPr>
          </a:lstStyle>
          <a:p>
            <a:endParaRPr lang="en-US" dirty="0"/>
          </a:p>
        </p:txBody>
      </p:sp>
      <p:sp>
        <p:nvSpPr>
          <p:cNvPr id="3079" name="Rectangle 7"/>
          <p:cNvSpPr>
            <a:spLocks noGrp="1" noChangeArrowheads="1"/>
          </p:cNvSpPr>
          <p:nvPr>
            <p:ph type="sldNum" sz="quarter" idx="5"/>
          </p:nvPr>
        </p:nvSpPr>
        <p:spPr bwMode="auto">
          <a:xfrm>
            <a:off x="3971926" y="8831264"/>
            <a:ext cx="3038475" cy="465137"/>
          </a:xfrm>
          <a:prstGeom prst="rect">
            <a:avLst/>
          </a:prstGeom>
          <a:noFill/>
          <a:ln w="9525">
            <a:noFill/>
            <a:miter lim="800000"/>
            <a:headEnd/>
            <a:tailEnd/>
          </a:ln>
        </p:spPr>
        <p:txBody>
          <a:bodyPr vert="horz" wrap="square" lIns="93166" tIns="46583" rIns="93166" bIns="46583" numCol="1" anchor="b" anchorCtr="0" compatLnSpc="1">
            <a:prstTxWarp prst="textNoShape">
              <a:avLst/>
            </a:prstTxWarp>
          </a:bodyPr>
          <a:lstStyle>
            <a:lvl1pPr algn="r" defTabSz="931746" eaLnBrk="0" hangingPunct="0">
              <a:defRPr sz="1200"/>
            </a:lvl1pPr>
          </a:lstStyle>
          <a:p>
            <a:fld id="{68BF4E88-A2A9-4BF1-A3C5-AC015337A54F}" type="slidenum">
              <a:rPr lang="en-US"/>
              <a:pPr/>
              <a:t>‹#›</a:t>
            </a:fld>
            <a:endParaRPr lang="en-US" dirty="0"/>
          </a:p>
        </p:txBody>
      </p:sp>
    </p:spTree>
    <p:extLst>
      <p:ext uri="{BB962C8B-B14F-4D97-AF65-F5344CB8AC3E}">
        <p14:creationId xmlns:p14="http://schemas.microsoft.com/office/powerpoint/2010/main" val="3241303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A45B9A51-9981-4290-8AC7-66351CD9B592}" type="slidenum">
              <a:rPr lang="en-US" sz="1200">
                <a:solidFill>
                  <a:srgbClr val="000000"/>
                </a:solidFill>
              </a:rPr>
              <a:pPr/>
              <a:t>1</a:t>
            </a:fld>
            <a:endParaRPr lang="en-US" sz="1200" dirty="0">
              <a:solidFill>
                <a:srgbClr val="000000"/>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ea typeface="ヒラギノ角ゴ Pro W3" pitchFamily="-84" charset="-128"/>
              </a:rPr>
              <a:t>This</a:t>
            </a:r>
            <a:r>
              <a:rPr lang="en-US" baseline="0" dirty="0">
                <a:latin typeface="Arial" pitchFamily="34" charset="0"/>
                <a:ea typeface="ヒラギノ角ゴ Pro W3" pitchFamily="-84" charset="-128"/>
              </a:rPr>
              <a:t> presentation will provide an overview of global grants and present ten ways that you can improve your global grant application.</a:t>
            </a:r>
            <a:endParaRPr lang="en-US" dirty="0">
              <a:latin typeface="Arial" pitchFamily="34" charset="0"/>
              <a:ea typeface="ヒラギノ角ゴ Pro W3" pitchFamily="-84" charset="-128"/>
            </a:endParaRPr>
          </a:p>
        </p:txBody>
      </p:sp>
    </p:spTree>
    <p:extLst>
      <p:ext uri="{BB962C8B-B14F-4D97-AF65-F5344CB8AC3E}">
        <p14:creationId xmlns:p14="http://schemas.microsoft.com/office/powerpoint/2010/main" val="389208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process -&gt; Staff Review -&gt; Questions -&gt; Continued Staff Review -&gt; Approve or Decline</a:t>
            </a:r>
          </a:p>
          <a:p>
            <a:endParaRPr lang="en-US" dirty="0"/>
          </a:p>
          <a:p>
            <a:r>
              <a:rPr lang="en-US" dirty="0"/>
              <a:t>If Approved, Primary contacts enter bank account information and submit to TRF.  Payment staff process payment.</a:t>
            </a:r>
          </a:p>
        </p:txBody>
      </p:sp>
      <p:sp>
        <p:nvSpPr>
          <p:cNvPr id="4" name="Slide Number Placeholder 3"/>
          <p:cNvSpPr>
            <a:spLocks noGrp="1"/>
          </p:cNvSpPr>
          <p:nvPr>
            <p:ph type="sldNum" sz="quarter" idx="10"/>
          </p:nvPr>
        </p:nvSpPr>
        <p:spPr/>
        <p:txBody>
          <a:bodyPr/>
          <a:lstStyle/>
          <a:p>
            <a:fld id="{68BF4E88-A2A9-4BF1-A3C5-AC015337A54F}"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197526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ea typeface="ヒラギノ角ゴ Pro W3" pitchFamily="-84" charset="-128"/>
              </a:rPr>
              <a:t>Global grant applications are submitted online. The grant application tool</a:t>
            </a:r>
            <a:r>
              <a:rPr lang="en-US" baseline="0" dirty="0">
                <a:latin typeface="Arial" pitchFamily="34" charset="0"/>
                <a:ea typeface="ヒラギノ角ゴ Pro W3" pitchFamily="-84" charset="-128"/>
              </a:rPr>
              <a:t> is accessible by going to www.rotary.org/grants. Applications are accepted on a rolling basis throughout the year; there are no application deadlines. However, if your application includes travel, please ensure that it is submitted at least 90 days before the travel is scheduled to begin.</a:t>
            </a:r>
          </a:p>
          <a:p>
            <a:endParaRPr lang="en-US" baseline="0" dirty="0">
              <a:latin typeface="Arial" pitchFamily="34" charset="0"/>
              <a:ea typeface="ヒラギノ角ゴ Pro W3" pitchFamily="-84" charset="-128"/>
            </a:endParaRPr>
          </a:p>
          <a:p>
            <a:r>
              <a:rPr lang="en-US" baseline="0" dirty="0">
                <a:latin typeface="Arial" pitchFamily="34" charset="0"/>
                <a:ea typeface="ヒラギノ角ゴ Pro W3" pitchFamily="-84" charset="-128"/>
              </a:rPr>
              <a:t>The following slides will discuss ten ways that you can improve your global grant application.</a:t>
            </a:r>
            <a:endParaRPr lang="en-US" dirty="0">
              <a:latin typeface="Arial" pitchFamily="34" charset="0"/>
              <a:ea typeface="ヒラギノ角ゴ Pro W3" pitchFamily="-84"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15</a:t>
            </a:fld>
            <a:endParaRPr lang="en-US" sz="1200" dirty="0"/>
          </a:p>
        </p:txBody>
      </p:sp>
    </p:spTree>
    <p:extLst>
      <p:ext uri="{BB962C8B-B14F-4D97-AF65-F5344CB8AC3E}">
        <p14:creationId xmlns:p14="http://schemas.microsoft.com/office/powerpoint/2010/main" val="394475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5">
              <a:defRPr/>
            </a:pPr>
            <a:r>
              <a:rPr lang="en-US" dirty="0">
                <a:latin typeface="Arial" charset="0"/>
                <a:cs typeface="Arial" charset="0"/>
              </a:rPr>
              <a:t>The following resources are available to assist you as you complete your global grant application: </a:t>
            </a:r>
          </a:p>
          <a:p>
            <a:pPr marL="171428" indent="-171428" defTabSz="914285">
              <a:buFont typeface="Arial" pitchFamily="34" charset="0"/>
              <a:buChar char="•"/>
              <a:defRPr/>
            </a:pPr>
            <a:r>
              <a:rPr lang="en-US" dirty="0">
                <a:latin typeface="Arial" charset="0"/>
                <a:cs typeface="Arial" charset="0"/>
              </a:rPr>
              <a:t>www.rotary.org/myrotary/grants</a:t>
            </a:r>
          </a:p>
          <a:p>
            <a:pPr marL="171428" indent="-171428" defTabSz="914285">
              <a:buFont typeface="Arial" pitchFamily="34" charset="0"/>
              <a:buChar char="•"/>
              <a:defRPr/>
            </a:pPr>
            <a:r>
              <a:rPr lang="en-US" dirty="0">
                <a:latin typeface="Arial" charset="0"/>
                <a:cs typeface="Arial" charset="0"/>
              </a:rPr>
              <a:t>Grant Management Manual</a:t>
            </a:r>
          </a:p>
          <a:p>
            <a:pPr marL="171428" indent="-171428" defTabSz="914285">
              <a:buFont typeface="Arial" pitchFamily="34" charset="0"/>
              <a:buChar char="•"/>
              <a:defRPr/>
            </a:pPr>
            <a:r>
              <a:rPr lang="en-US" dirty="0">
                <a:latin typeface="Arial" charset="0"/>
                <a:cs typeface="Arial" charset="0"/>
              </a:rPr>
              <a:t>A handout that walks you through the steps of using the online system to apply for a global grant</a:t>
            </a:r>
          </a:p>
          <a:p>
            <a:pPr marL="171428" indent="-171428" defTabSz="914285">
              <a:buFont typeface="Arial" pitchFamily="34" charset="0"/>
              <a:buChar char="•"/>
              <a:defRPr/>
            </a:pPr>
            <a:r>
              <a:rPr lang="en-US" dirty="0">
                <a:latin typeface="Arial" charset="0"/>
                <a:cs typeface="Arial" charset="0"/>
              </a:rPr>
              <a:t>Rotary’s Learning Center</a:t>
            </a:r>
          </a:p>
          <a:p>
            <a:pPr marL="171428" indent="-171428" defTabSz="914285">
              <a:buFont typeface="Arial" pitchFamily="34" charset="0"/>
              <a:buChar char="•"/>
              <a:defRPr/>
            </a:pPr>
            <a:r>
              <a:rPr lang="en-US" dirty="0">
                <a:latin typeface="Arial" charset="0"/>
                <a:cs typeface="Arial" charset="0"/>
              </a:rPr>
              <a:t>Rotary Support Center</a:t>
            </a:r>
          </a:p>
          <a:p>
            <a:pPr marL="171428" indent="-171428" defTabSz="914285">
              <a:buFont typeface="Arial" pitchFamily="34" charset="0"/>
              <a:buChar char="•"/>
              <a:defRPr/>
            </a:pPr>
            <a:r>
              <a:rPr lang="en-US" dirty="0">
                <a:latin typeface="Arial" charset="0"/>
                <a:cs typeface="Arial" charset="0"/>
              </a:rPr>
              <a:t>Grants staff</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16</a:t>
            </a:fld>
            <a:endParaRPr lang="en-US" sz="1200" dirty="0"/>
          </a:p>
        </p:txBody>
      </p:sp>
    </p:spTree>
    <p:extLst>
      <p:ext uri="{BB962C8B-B14F-4D97-AF65-F5344CB8AC3E}">
        <p14:creationId xmlns:p14="http://schemas.microsoft.com/office/powerpoint/2010/main" val="1247602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5">
              <a:defRPr/>
            </a:pPr>
            <a:r>
              <a:rPr lang="en-US" dirty="0">
                <a:latin typeface="Arial" charset="0"/>
                <a:cs typeface="Arial" charset="0"/>
              </a:rPr>
              <a:t>Provide a detailed budget with vendor information and information about how these vendors were selected. The image on the screen shows where you will enter the budget information in the online application.</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17</a:t>
            </a:fld>
            <a:endParaRPr lang="en-US" sz="1200" dirty="0"/>
          </a:p>
        </p:txBody>
      </p:sp>
    </p:spTree>
    <p:extLst>
      <p:ext uri="{BB962C8B-B14F-4D97-AF65-F5344CB8AC3E}">
        <p14:creationId xmlns:p14="http://schemas.microsoft.com/office/powerpoint/2010/main" val="3074718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5">
              <a:defRPr/>
            </a:pPr>
            <a:r>
              <a:rPr lang="en-US" dirty="0">
                <a:latin typeface="Arial" charset="0"/>
                <a:cs typeface="Arial" charset="0"/>
              </a:rPr>
              <a:t>Include specific information related to measurement and evaluation. The image on the screen shows where you will enter this information into the online system. We have resource materials to help you design your measurement and evaluation plan for your project.</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18</a:t>
            </a:fld>
            <a:endParaRPr lang="en-US" sz="1200" dirty="0"/>
          </a:p>
        </p:txBody>
      </p:sp>
    </p:spTree>
    <p:extLst>
      <p:ext uri="{BB962C8B-B14F-4D97-AF65-F5344CB8AC3E}">
        <p14:creationId xmlns:p14="http://schemas.microsoft.com/office/powerpoint/2010/main" val="2666810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A45B9A51-9981-4290-8AC7-66351CD9B592}" type="slidenum">
              <a:rPr lang="en-US" sz="1200">
                <a:solidFill>
                  <a:srgbClr val="000000"/>
                </a:solidFill>
              </a:rPr>
              <a:pPr/>
              <a:t>20</a:t>
            </a:fld>
            <a:endParaRPr lang="en-US" sz="1200" dirty="0">
              <a:solidFill>
                <a:srgbClr val="000000"/>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ea typeface="ヒラギノ角ゴ Pro W3" pitchFamily="-84" charset="-128"/>
              </a:rPr>
              <a:t>This</a:t>
            </a:r>
            <a:r>
              <a:rPr lang="en-US" baseline="0" dirty="0">
                <a:latin typeface="Arial" pitchFamily="34" charset="0"/>
                <a:ea typeface="ヒラギノ角ゴ Pro W3" pitchFamily="-84" charset="-128"/>
              </a:rPr>
              <a:t> presentation will provide an overview of global grants and present ten ways that you can improve your global grant application.</a:t>
            </a:r>
            <a:endParaRPr lang="en-US" dirty="0">
              <a:latin typeface="Arial" pitchFamily="34" charset="0"/>
              <a:ea typeface="ヒラギノ角ゴ Pro W3" pitchFamily="-84" charset="-128"/>
            </a:endParaRPr>
          </a:p>
        </p:txBody>
      </p:sp>
    </p:spTree>
    <p:extLst>
      <p:ext uri="{BB962C8B-B14F-4D97-AF65-F5344CB8AC3E}">
        <p14:creationId xmlns:p14="http://schemas.microsoft.com/office/powerpoint/2010/main" val="3280274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5">
              <a:defRPr/>
            </a:pPr>
            <a:r>
              <a:rPr lang="en-US" dirty="0">
                <a:latin typeface="Arial" charset="0"/>
                <a:cs typeface="Arial" charset="0"/>
              </a:rPr>
              <a:t>The following resources are available to assist you as you complete your global grant application: </a:t>
            </a:r>
          </a:p>
          <a:p>
            <a:pPr marL="171428" indent="-171428" defTabSz="914285">
              <a:buFont typeface="Arial" pitchFamily="34" charset="0"/>
              <a:buChar char="•"/>
              <a:defRPr/>
            </a:pPr>
            <a:r>
              <a:rPr lang="en-US" dirty="0">
                <a:latin typeface="Arial" charset="0"/>
                <a:cs typeface="Arial" charset="0"/>
              </a:rPr>
              <a:t>www.rotary.org/myrotary/grants</a:t>
            </a:r>
          </a:p>
          <a:p>
            <a:pPr marL="171428" indent="-171428" defTabSz="914285">
              <a:buFont typeface="Arial" pitchFamily="34" charset="0"/>
              <a:buChar char="•"/>
              <a:defRPr/>
            </a:pPr>
            <a:r>
              <a:rPr lang="en-US" dirty="0">
                <a:latin typeface="Arial" charset="0"/>
                <a:cs typeface="Arial" charset="0"/>
              </a:rPr>
              <a:t>Grant Management Manual</a:t>
            </a:r>
          </a:p>
          <a:p>
            <a:pPr marL="171428" indent="-171428" defTabSz="914285">
              <a:buFont typeface="Arial" pitchFamily="34" charset="0"/>
              <a:buChar char="•"/>
              <a:defRPr/>
            </a:pPr>
            <a:r>
              <a:rPr lang="en-US" dirty="0">
                <a:latin typeface="Arial" charset="0"/>
                <a:cs typeface="Arial" charset="0"/>
              </a:rPr>
              <a:t>A handout that walks you through the steps of using the online system to apply for a global grant</a:t>
            </a:r>
          </a:p>
          <a:p>
            <a:pPr marL="171428" indent="-171428" defTabSz="914285">
              <a:buFont typeface="Arial" pitchFamily="34" charset="0"/>
              <a:buChar char="•"/>
              <a:defRPr/>
            </a:pPr>
            <a:r>
              <a:rPr lang="en-US" dirty="0">
                <a:latin typeface="Arial" charset="0"/>
                <a:cs typeface="Arial" charset="0"/>
              </a:rPr>
              <a:t>Rotary’s Learning Center</a:t>
            </a:r>
          </a:p>
          <a:p>
            <a:pPr marL="171428" indent="-171428" defTabSz="914285">
              <a:buFont typeface="Arial" pitchFamily="34" charset="0"/>
              <a:buChar char="•"/>
              <a:defRPr/>
            </a:pPr>
            <a:r>
              <a:rPr lang="en-US" dirty="0">
                <a:latin typeface="Arial" charset="0"/>
                <a:cs typeface="Arial" charset="0"/>
              </a:rPr>
              <a:t>Rotary Support Center</a:t>
            </a:r>
          </a:p>
          <a:p>
            <a:pPr marL="171428" indent="-171428" defTabSz="914285">
              <a:buFont typeface="Arial" pitchFamily="34" charset="0"/>
              <a:buChar char="•"/>
              <a:defRPr/>
            </a:pPr>
            <a:r>
              <a:rPr lang="en-US" dirty="0">
                <a:latin typeface="Arial" charset="0"/>
                <a:cs typeface="Arial" charset="0"/>
              </a:rPr>
              <a:t>Grants staff</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solidFill>
                  <a:srgbClr val="000000"/>
                </a:solidFill>
              </a:rPr>
              <a:pPr/>
              <a:t>21</a:t>
            </a:fld>
            <a:endParaRPr lang="en-US" sz="1200" dirty="0">
              <a:solidFill>
                <a:srgbClr val="000000"/>
              </a:solidFill>
            </a:endParaRPr>
          </a:p>
        </p:txBody>
      </p:sp>
    </p:spTree>
    <p:extLst>
      <p:ext uri="{BB962C8B-B14F-4D97-AF65-F5344CB8AC3E}">
        <p14:creationId xmlns:p14="http://schemas.microsoft.com/office/powerpoint/2010/main" val="1824221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F4E88-A2A9-4BF1-A3C5-AC015337A54F}"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471296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5">
              <a:defRPr/>
            </a:pPr>
            <a:r>
              <a:rPr lang="en-US" dirty="0">
                <a:latin typeface="Arial" charset="0"/>
                <a:cs typeface="Arial" charset="0"/>
              </a:rPr>
              <a:t>The following resources are available to assist you as you complete your global grant application: </a:t>
            </a:r>
          </a:p>
          <a:p>
            <a:pPr marL="171428" indent="-171428" defTabSz="914285">
              <a:buFont typeface="Arial" pitchFamily="34" charset="0"/>
              <a:buChar char="•"/>
              <a:defRPr/>
            </a:pPr>
            <a:r>
              <a:rPr lang="en-US" dirty="0">
                <a:latin typeface="Arial" charset="0"/>
                <a:cs typeface="Arial" charset="0"/>
              </a:rPr>
              <a:t>www.rotary.org/myrotary/grants</a:t>
            </a:r>
          </a:p>
          <a:p>
            <a:pPr marL="171428" indent="-171428" defTabSz="914285">
              <a:buFont typeface="Arial" pitchFamily="34" charset="0"/>
              <a:buChar char="•"/>
              <a:defRPr/>
            </a:pPr>
            <a:r>
              <a:rPr lang="en-US" dirty="0">
                <a:latin typeface="Arial" charset="0"/>
                <a:cs typeface="Arial" charset="0"/>
              </a:rPr>
              <a:t>Grant Management Manual</a:t>
            </a:r>
          </a:p>
          <a:p>
            <a:pPr marL="171428" indent="-171428" defTabSz="914285">
              <a:buFont typeface="Arial" pitchFamily="34" charset="0"/>
              <a:buChar char="•"/>
              <a:defRPr/>
            </a:pPr>
            <a:r>
              <a:rPr lang="en-US" dirty="0">
                <a:latin typeface="Arial" charset="0"/>
                <a:cs typeface="Arial" charset="0"/>
              </a:rPr>
              <a:t>A handout that walks you through the steps of using the online system to apply for a global grant</a:t>
            </a:r>
          </a:p>
          <a:p>
            <a:pPr marL="171428" indent="-171428" defTabSz="914285">
              <a:buFont typeface="Arial" pitchFamily="34" charset="0"/>
              <a:buChar char="•"/>
              <a:defRPr/>
            </a:pPr>
            <a:r>
              <a:rPr lang="en-US" dirty="0">
                <a:latin typeface="Arial" charset="0"/>
                <a:cs typeface="Arial" charset="0"/>
              </a:rPr>
              <a:t>Rotary’s Learning Center</a:t>
            </a:r>
          </a:p>
          <a:p>
            <a:pPr marL="171428" indent="-171428" defTabSz="914285">
              <a:buFont typeface="Arial" pitchFamily="34" charset="0"/>
              <a:buChar char="•"/>
              <a:defRPr/>
            </a:pPr>
            <a:r>
              <a:rPr lang="en-US" dirty="0">
                <a:latin typeface="Arial" charset="0"/>
                <a:cs typeface="Arial" charset="0"/>
              </a:rPr>
              <a:t>Rotary Support Center</a:t>
            </a:r>
          </a:p>
          <a:p>
            <a:pPr marL="171428" indent="-171428" defTabSz="914285">
              <a:buFont typeface="Arial" pitchFamily="34" charset="0"/>
              <a:buChar char="•"/>
              <a:defRPr/>
            </a:pPr>
            <a:r>
              <a:rPr lang="en-US" dirty="0">
                <a:latin typeface="Arial" charset="0"/>
                <a:cs typeface="Arial" charset="0"/>
              </a:rPr>
              <a:t>Grants staff</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solidFill>
                  <a:srgbClr val="000000"/>
                </a:solidFill>
              </a:rPr>
              <a:pPr/>
              <a:t>23</a:t>
            </a:fld>
            <a:endParaRPr lang="en-US" sz="1200" dirty="0">
              <a:solidFill>
                <a:srgbClr val="000000"/>
              </a:solidFill>
            </a:endParaRPr>
          </a:p>
        </p:txBody>
      </p:sp>
    </p:spTree>
    <p:extLst>
      <p:ext uri="{BB962C8B-B14F-4D97-AF65-F5344CB8AC3E}">
        <p14:creationId xmlns:p14="http://schemas.microsoft.com/office/powerpoint/2010/main" val="1695448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Arial" pitchFamily="1" charset="0"/>
                <a:cs typeface="Arial" charset="0"/>
              </a:rPr>
              <a:t>Rotary has a number of resources to help you take full advantage of grant opportunities.</a:t>
            </a:r>
          </a:p>
          <a:p>
            <a:endParaRPr lang="en-US" dirty="0">
              <a:latin typeface="Arial" charset="0"/>
              <a:ea typeface="Arial" pitchFamily="1" charset="0"/>
              <a:cs typeface="Arial" charset="0"/>
            </a:endParaRPr>
          </a:p>
          <a:p>
            <a:pPr lvl="0"/>
            <a:r>
              <a:rPr lang="en-US" dirty="0">
                <a:latin typeface="Arial" charset="0"/>
                <a:ea typeface="Arial" pitchFamily="1" charset="0"/>
                <a:cs typeface="Arial" charset="0"/>
              </a:rPr>
              <a:t>My Rotary has a wealth of general and detailed information about grants.</a:t>
            </a:r>
          </a:p>
          <a:p>
            <a:pPr lvl="0"/>
            <a:endParaRPr lang="en-US" dirty="0">
              <a:latin typeface="Arial" charset="0"/>
              <a:ea typeface="Arial" pitchFamily="1" charset="0"/>
              <a:cs typeface="Arial" charset="0"/>
            </a:endParaRPr>
          </a:p>
          <a:p>
            <a:pPr lvl="0"/>
            <a:r>
              <a:rPr lang="en-US" dirty="0">
                <a:latin typeface="Arial" charset="0"/>
                <a:ea typeface="Arial" pitchFamily="1" charset="0"/>
                <a:cs typeface="Arial" charset="0"/>
              </a:rPr>
              <a:t>The newly updated Guide to Global Grants is a fantastic resource for anyone interested in designing and carrying out a global grant-funded project. Additional training manuals can help you successfully participate in grants, especially the district Rotary Foundation committee manual</a:t>
            </a:r>
            <a:r>
              <a:rPr lang="en-US" sz="1000" dirty="0">
                <a:latin typeface="Arial" charset="0"/>
                <a:ea typeface="Arial" pitchFamily="1" charset="0"/>
                <a:cs typeface="Arial" charset="0"/>
              </a:rPr>
              <a:t> and the District Rotary Foundation Seminar Leader's Guide.</a:t>
            </a:r>
            <a:r>
              <a:rPr lang="en-US" dirty="0">
                <a:latin typeface="Arial" charset="0"/>
                <a:ea typeface="Arial" pitchFamily="1" charset="0"/>
                <a:cs typeface="Arial" charset="0"/>
              </a:rPr>
              <a:t> </a:t>
            </a:r>
            <a:endParaRPr lang="en-US" sz="1000" dirty="0">
              <a:latin typeface="Arial" charset="0"/>
              <a:ea typeface="Arial" pitchFamily="1" charset="0"/>
              <a:cs typeface="Arial" charset="0"/>
            </a:endParaRPr>
          </a:p>
          <a:p>
            <a:pPr lvl="0"/>
            <a:endParaRPr lang="en-US" dirty="0">
              <a:latin typeface="Arial" charset="0"/>
              <a:ea typeface="Arial" pitchFamily="1" charset="0"/>
              <a:cs typeface="Arial" charset="0"/>
            </a:endParaRPr>
          </a:p>
          <a:p>
            <a:pPr lvl="0"/>
            <a:r>
              <a:rPr lang="en-US" dirty="0">
                <a:latin typeface="Arial" charset="0"/>
                <a:ea typeface="Arial" pitchFamily="1" charset="0"/>
                <a:cs typeface="Arial" charset="0"/>
              </a:rPr>
              <a:t>The learning center offers training resources to help you apply for Foundation grants, including a newly updated course about how to build a global grant.</a:t>
            </a:r>
          </a:p>
          <a:p>
            <a:pPr lvl="0"/>
            <a:endParaRPr lang="en-US" dirty="0">
              <a:latin typeface="Arial" charset="0"/>
              <a:ea typeface="Arial" pitchFamily="1" charset="0"/>
              <a:cs typeface="Arial" charset="0"/>
            </a:endParaRPr>
          </a:p>
          <a:p>
            <a:pPr lvl="0"/>
            <a:r>
              <a:rPr lang="en-US" dirty="0">
                <a:latin typeface="Arial" charset="0"/>
                <a:ea typeface="Arial" pitchFamily="1" charset="0"/>
                <a:cs typeface="Arial" charset="0"/>
              </a:rPr>
              <a:t>And, as always, Rotary grants staff are available to answer questions.</a:t>
            </a:r>
            <a:endParaRPr lang="en-US" sz="1000" dirty="0">
              <a:latin typeface="Arial" charset="0"/>
              <a:ea typeface="Arial" pitchFamily="1" charset="0"/>
              <a:cs typeface="Arial" charset="0"/>
            </a:endParaRPr>
          </a:p>
          <a:p>
            <a:pPr lvl="0"/>
            <a:endParaRPr lang="en-US" dirty="0">
              <a:latin typeface="Arial" charset="0"/>
              <a:ea typeface="Arial" pitchFamily="1" charset="0"/>
              <a:cs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solidFill>
                  <a:srgbClr val="000000"/>
                </a:solidFill>
              </a:rPr>
              <a:pPr/>
              <a:t>26</a:t>
            </a:fld>
            <a:endParaRPr lang="en-US" sz="1200" dirty="0">
              <a:solidFill>
                <a:srgbClr val="000000"/>
              </a:solidFill>
            </a:endParaRPr>
          </a:p>
        </p:txBody>
      </p:sp>
    </p:spTree>
    <p:extLst>
      <p:ext uri="{BB962C8B-B14F-4D97-AF65-F5344CB8AC3E}">
        <p14:creationId xmlns:p14="http://schemas.microsoft.com/office/powerpoint/2010/main" val="39401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r>
              <a:rPr lang="en-US" dirty="0"/>
              <a:t>We have identified specific causes to target to maximize our local and global impact. Through global grants we help clubs focus their service efforts in the following areas:</a:t>
            </a:r>
          </a:p>
          <a:p>
            <a:pPr marL="171428" indent="-171428">
              <a:spcBef>
                <a:spcPts val="0"/>
              </a:spcBef>
              <a:spcAft>
                <a:spcPts val="0"/>
              </a:spcAft>
              <a:buFont typeface="Arial" pitchFamily="34" charset="0"/>
              <a:buChar char="•"/>
            </a:pPr>
            <a:r>
              <a:rPr lang="en-US" dirty="0">
                <a:latin typeface="Arial"/>
                <a:ea typeface="MS Mincho"/>
              </a:rPr>
              <a:t>Peace and conflict prevention/resolution</a:t>
            </a:r>
          </a:p>
          <a:p>
            <a:pPr marL="171428" indent="-171428" defTabSz="914285">
              <a:spcBef>
                <a:spcPts val="0"/>
              </a:spcBef>
              <a:spcAft>
                <a:spcPts val="0"/>
              </a:spcAft>
              <a:buFont typeface="Arial" pitchFamily="34" charset="0"/>
              <a:buChar char="•"/>
              <a:defRPr/>
            </a:pPr>
            <a:r>
              <a:rPr lang="en-US" dirty="0">
                <a:latin typeface="Arial"/>
                <a:ea typeface="MS Mincho"/>
              </a:rPr>
              <a:t>Disease prevention and treatment</a:t>
            </a:r>
          </a:p>
          <a:p>
            <a:pPr marL="171428" indent="-171428" defTabSz="914285">
              <a:spcBef>
                <a:spcPts val="0"/>
              </a:spcBef>
              <a:spcAft>
                <a:spcPts val="0"/>
              </a:spcAft>
              <a:buFont typeface="Arial" pitchFamily="34" charset="0"/>
              <a:buChar char="•"/>
              <a:defRPr/>
            </a:pPr>
            <a:r>
              <a:rPr lang="en-US" dirty="0">
                <a:latin typeface="Arial"/>
                <a:ea typeface="MS Mincho"/>
              </a:rPr>
              <a:t>Water and sanitation</a:t>
            </a:r>
          </a:p>
          <a:p>
            <a:pPr marL="171428" indent="-171428">
              <a:spcBef>
                <a:spcPts val="0"/>
              </a:spcBef>
              <a:spcAft>
                <a:spcPts val="0"/>
              </a:spcAft>
              <a:buFont typeface="Arial" pitchFamily="34" charset="0"/>
              <a:buChar char="•"/>
            </a:pPr>
            <a:r>
              <a:rPr lang="en-US" dirty="0">
                <a:latin typeface="Arial"/>
                <a:ea typeface="MS Mincho"/>
              </a:rPr>
              <a:t>Maternal and child health</a:t>
            </a:r>
          </a:p>
          <a:p>
            <a:pPr marL="171428" indent="-171428">
              <a:spcBef>
                <a:spcPts val="0"/>
              </a:spcBef>
              <a:spcAft>
                <a:spcPts val="0"/>
              </a:spcAft>
              <a:buFont typeface="Arial" pitchFamily="34" charset="0"/>
              <a:buChar char="•"/>
            </a:pPr>
            <a:r>
              <a:rPr lang="en-US" dirty="0">
                <a:latin typeface="Arial"/>
                <a:ea typeface="MS Mincho"/>
              </a:rPr>
              <a:t>Basic education and literacy</a:t>
            </a:r>
          </a:p>
          <a:p>
            <a:pPr marL="171428" indent="-171428">
              <a:spcBef>
                <a:spcPts val="0"/>
              </a:spcBef>
              <a:spcAft>
                <a:spcPts val="0"/>
              </a:spcAft>
              <a:buFont typeface="Arial" pitchFamily="34" charset="0"/>
              <a:buChar char="•"/>
            </a:pPr>
            <a:r>
              <a:rPr lang="en-US" dirty="0">
                <a:latin typeface="Arial"/>
                <a:ea typeface="MS Mincho"/>
              </a:rPr>
              <a:t>Economic and community development</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2</a:t>
            </a:fld>
            <a:endParaRPr lang="en-US" sz="1200" dirty="0"/>
          </a:p>
        </p:txBody>
      </p:sp>
    </p:spTree>
    <p:extLst>
      <p:ext uri="{BB962C8B-B14F-4D97-AF65-F5344CB8AC3E}">
        <p14:creationId xmlns:p14="http://schemas.microsoft.com/office/powerpoint/2010/main" val="95968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Global grants support large international activities with sustainable, measurable outcomes in Rotary’s areas of focus. A key feature of global grants is partnership, between the district or club where the activity is carried out and a district or club in another country. Both sponsors must be qualified before they can submit an application.</a:t>
            </a:r>
          </a:p>
          <a:p>
            <a:endParaRPr lang="en-US" dirty="0">
              <a:ea typeface="Arial" pitchFamily="1" charset="0"/>
              <a:cs typeface="Arial" charset="0"/>
            </a:endParaRPr>
          </a:p>
          <a:p>
            <a:r>
              <a:rPr lang="en-US" dirty="0"/>
              <a:t>The minimum budget for a global grant activity is $30,000. The Foundation’s World Fund provides a minimum of $15,000 and maximum of $200,000. Clubs and districts contribute District Designated Funds (DDF) and/or cash contributions that the World Fund matches. DDF is matched at 100% and cash is matched at 50%.</a:t>
            </a:r>
            <a:endParaRPr lang="en-US" dirty="0">
              <a:latin typeface="Arial" charset="0"/>
              <a:ea typeface="Arial" pitchFamily="1" charset="0"/>
              <a:cs typeface="Arial" charset="0"/>
            </a:endParaRPr>
          </a:p>
          <a:p>
            <a:endParaRPr lang="en-US" dirty="0">
              <a:latin typeface="Arial" pitchFamily="34" charset="0"/>
              <a:ea typeface="ヒラギノ角ゴ Pro W3" pitchFamily="-84"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solidFill>
                  <a:srgbClr val="000000"/>
                </a:solidFill>
              </a:rPr>
              <a:pPr/>
              <a:t>3</a:t>
            </a:fld>
            <a:endParaRPr lang="en-US" sz="1200" dirty="0">
              <a:solidFill>
                <a:srgbClr val="000000"/>
              </a:solidFill>
            </a:endParaRPr>
          </a:p>
        </p:txBody>
      </p:sp>
    </p:spTree>
    <p:extLst>
      <p:ext uri="{BB962C8B-B14F-4D97-AF65-F5344CB8AC3E}">
        <p14:creationId xmlns:p14="http://schemas.microsoft.com/office/powerpoint/2010/main" val="3930731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5">
              <a:defRPr/>
            </a:pPr>
            <a:r>
              <a:rPr lang="en-US" dirty="0">
                <a:latin typeface="Arial" charset="0"/>
                <a:cs typeface="Arial" charset="0"/>
              </a:rPr>
              <a:t>The following resources are available to assist you as you complete your global grant application: </a:t>
            </a:r>
          </a:p>
          <a:p>
            <a:pPr marL="171428" indent="-171428" defTabSz="914285">
              <a:buFont typeface="Arial" pitchFamily="34" charset="0"/>
              <a:buChar char="•"/>
              <a:defRPr/>
            </a:pPr>
            <a:r>
              <a:rPr lang="en-US" dirty="0">
                <a:latin typeface="Arial" charset="0"/>
                <a:cs typeface="Arial" charset="0"/>
              </a:rPr>
              <a:t>www.rotary.org/myrotary/grants</a:t>
            </a:r>
          </a:p>
          <a:p>
            <a:pPr marL="171428" indent="-171428" defTabSz="914285">
              <a:buFont typeface="Arial" pitchFamily="34" charset="0"/>
              <a:buChar char="•"/>
              <a:defRPr/>
            </a:pPr>
            <a:r>
              <a:rPr lang="en-US" dirty="0">
                <a:latin typeface="Arial" charset="0"/>
                <a:cs typeface="Arial" charset="0"/>
              </a:rPr>
              <a:t>Grant Management Manual</a:t>
            </a:r>
          </a:p>
          <a:p>
            <a:pPr marL="171428" indent="-171428" defTabSz="914285">
              <a:buFont typeface="Arial" pitchFamily="34" charset="0"/>
              <a:buChar char="•"/>
              <a:defRPr/>
            </a:pPr>
            <a:r>
              <a:rPr lang="en-US" dirty="0">
                <a:latin typeface="Arial" charset="0"/>
                <a:cs typeface="Arial" charset="0"/>
              </a:rPr>
              <a:t>A handout that walks you through the steps of using the online system to apply for a global grant</a:t>
            </a:r>
          </a:p>
          <a:p>
            <a:pPr marL="171428" indent="-171428" defTabSz="914285">
              <a:buFont typeface="Arial" pitchFamily="34" charset="0"/>
              <a:buChar char="•"/>
              <a:defRPr/>
            </a:pPr>
            <a:r>
              <a:rPr lang="en-US" dirty="0">
                <a:latin typeface="Arial" charset="0"/>
                <a:cs typeface="Arial" charset="0"/>
              </a:rPr>
              <a:t>Rotary’s Learning Center</a:t>
            </a:r>
          </a:p>
          <a:p>
            <a:pPr marL="171428" indent="-171428" defTabSz="914285">
              <a:buFont typeface="Arial" pitchFamily="34" charset="0"/>
              <a:buChar char="•"/>
              <a:defRPr/>
            </a:pPr>
            <a:r>
              <a:rPr lang="en-US" dirty="0">
                <a:latin typeface="Arial" charset="0"/>
                <a:cs typeface="Arial" charset="0"/>
              </a:rPr>
              <a:t>Rotary Support Center</a:t>
            </a:r>
          </a:p>
          <a:p>
            <a:pPr marL="171428" indent="-171428" defTabSz="914285">
              <a:buFont typeface="Arial" pitchFamily="34" charset="0"/>
              <a:buChar char="•"/>
              <a:defRPr/>
            </a:pPr>
            <a:r>
              <a:rPr lang="en-US" dirty="0">
                <a:latin typeface="Arial" charset="0"/>
                <a:cs typeface="Arial" charset="0"/>
              </a:rPr>
              <a:t>Grants staff</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5</a:t>
            </a:fld>
            <a:endParaRPr lang="en-US" sz="1200" dirty="0"/>
          </a:p>
        </p:txBody>
      </p:sp>
    </p:spTree>
    <p:extLst>
      <p:ext uri="{BB962C8B-B14F-4D97-AF65-F5344CB8AC3E}">
        <p14:creationId xmlns:p14="http://schemas.microsoft.com/office/powerpoint/2010/main" val="213228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ea typeface="ヒラギノ角ゴ Pro W3" pitchFamily="-84" charset="-128"/>
              </a:rPr>
              <a:t>Review the Areas of Focus policy statements. Based on needs assessment, identify just one (or only the most appropriate) area of focus. Avoid taking a “fully-baked” project and fitting it into one of the areas of focus. Change the approach to project design. Work and think through the policy statements before designing projects. All project activities should relate directly to the area of focus goals.</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6</a:t>
            </a:fld>
            <a:endParaRPr lang="en-US" sz="1200" dirty="0"/>
          </a:p>
        </p:txBody>
      </p:sp>
    </p:spTree>
    <p:extLst>
      <p:ext uri="{BB962C8B-B14F-4D97-AF65-F5344CB8AC3E}">
        <p14:creationId xmlns:p14="http://schemas.microsoft.com/office/powerpoint/2010/main" val="1368517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ea typeface="ヒラギノ角ゴ Pro W3" pitchFamily="-84" charset="-128"/>
              </a:rPr>
              <a:t>Review the Areas of Focus policy statements. Based on needs assessment, identify just one (or only the most appropriate) area of focus. Avoid taking a “fully-baked” project and fitting it into one of the areas of focus. Change the approach to project design. Work and think through the policy statements before designing projects. All project activities should relate directly to the area of focus goals.</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7</a:t>
            </a:fld>
            <a:endParaRPr lang="en-US" sz="1200" dirty="0"/>
          </a:p>
        </p:txBody>
      </p:sp>
    </p:spTree>
    <p:extLst>
      <p:ext uri="{BB962C8B-B14F-4D97-AF65-F5344CB8AC3E}">
        <p14:creationId xmlns:p14="http://schemas.microsoft.com/office/powerpoint/2010/main" val="3956545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5">
              <a:defRPr/>
            </a:pPr>
            <a:r>
              <a:rPr lang="en-US" dirty="0">
                <a:latin typeface="Arial" charset="0"/>
                <a:cs typeface="Arial" charset="0"/>
              </a:rPr>
              <a:t>Clearly explain specific sustainability components. We have a handout entitled “Six Steps to Sustainability” that provides helpful guidance about how to make your project more sustainable.</a:t>
            </a:r>
            <a:endParaRPr lang="en-US" dirty="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8</a:t>
            </a:fld>
            <a:endParaRPr lang="en-US" sz="1200" dirty="0"/>
          </a:p>
        </p:txBody>
      </p:sp>
    </p:spTree>
    <p:extLst>
      <p:ext uri="{BB962C8B-B14F-4D97-AF65-F5344CB8AC3E}">
        <p14:creationId xmlns:p14="http://schemas.microsoft.com/office/powerpoint/2010/main" val="5004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r>
              <a:rPr lang="en-US" dirty="0">
                <a:latin typeface="Times New Roman"/>
                <a:ea typeface="MS Mincho"/>
              </a:rPr>
              <a:t>Sustainability means different things to different organizations. For Rotary, sustainability means providing long-term solutions to community needs that the beneficiaries can maintain after grant funding ends.</a:t>
            </a:r>
          </a:p>
          <a:p>
            <a:pPr>
              <a:spcBef>
                <a:spcPts val="0"/>
              </a:spcBef>
              <a:spcAft>
                <a:spcPts val="0"/>
              </a:spcAft>
            </a:pPr>
            <a:endParaRPr lang="en-US" dirty="0">
              <a:latin typeface="Times New Roman"/>
              <a:ea typeface="MS Mincho"/>
            </a:endParaRPr>
          </a:p>
          <a:p>
            <a:pPr defTabSz="904159" eaLnBrk="1" fontAlgn="auto" hangingPunct="1">
              <a:spcBef>
                <a:spcPts val="0"/>
              </a:spcBef>
              <a:spcAft>
                <a:spcPts val="0"/>
              </a:spcAft>
              <a:defRPr/>
            </a:pPr>
            <a:r>
              <a:rPr lang="en-US" dirty="0"/>
              <a:t>To help Rotary members understand what we mean by sustainability, we’ve identified six steps that can help to ensure the long-term sustainability of a project.</a:t>
            </a:r>
            <a:endParaRPr lang="en-US" dirty="0">
              <a:latin typeface="Times New Roman"/>
              <a:ea typeface="MS Mincho"/>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pPr/>
              <a:t>9</a:t>
            </a:fld>
            <a:endParaRPr lang="en-US" sz="1200" dirty="0"/>
          </a:p>
        </p:txBody>
      </p:sp>
    </p:spTree>
    <p:extLst>
      <p:ext uri="{BB962C8B-B14F-4D97-AF65-F5344CB8AC3E}">
        <p14:creationId xmlns:p14="http://schemas.microsoft.com/office/powerpoint/2010/main" val="33672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85">
              <a:defRPr/>
            </a:pPr>
            <a:r>
              <a:rPr lang="en-US" dirty="0">
                <a:latin typeface="Arial" charset="0"/>
                <a:cs typeface="Arial" charset="0"/>
              </a:rPr>
              <a:t>Provide a detailed project implementation plan that encompasses all aspects of the proposed project activity. Ensure that beneficiaries were involved in project design.</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46" eaLnBrk="0" hangingPunct="0">
              <a:defRPr sz="2400">
                <a:solidFill>
                  <a:schemeClr val="tx1"/>
                </a:solidFill>
                <a:latin typeface="Arial" pitchFamily="34" charset="0"/>
                <a:ea typeface="ヒラギノ角ゴ Pro W3" pitchFamily="-84" charset="-128"/>
              </a:defRPr>
            </a:lvl1pPr>
            <a:lvl2pPr marL="742857" indent="-285714" defTabSz="931746" eaLnBrk="0" hangingPunct="0">
              <a:defRPr sz="2400">
                <a:solidFill>
                  <a:schemeClr val="tx1"/>
                </a:solidFill>
                <a:latin typeface="Arial" pitchFamily="34" charset="0"/>
                <a:ea typeface="ヒラギノ角ゴ Pro W3" pitchFamily="-84" charset="-128"/>
              </a:defRPr>
            </a:lvl2pPr>
            <a:lvl3pPr marL="1142857" indent="-228571" defTabSz="931746" eaLnBrk="0" hangingPunct="0">
              <a:defRPr sz="2400">
                <a:solidFill>
                  <a:schemeClr val="tx1"/>
                </a:solidFill>
                <a:latin typeface="Arial" pitchFamily="34" charset="0"/>
                <a:ea typeface="ヒラギノ角ゴ Pro W3" pitchFamily="-84" charset="-128"/>
              </a:defRPr>
            </a:lvl3pPr>
            <a:lvl4pPr marL="1599999" indent="-228571" defTabSz="931746" eaLnBrk="0" hangingPunct="0">
              <a:defRPr sz="2400">
                <a:solidFill>
                  <a:schemeClr val="tx1"/>
                </a:solidFill>
                <a:latin typeface="Arial" pitchFamily="34" charset="0"/>
                <a:ea typeface="ヒラギノ角ゴ Pro W3" pitchFamily="-84" charset="-128"/>
              </a:defRPr>
            </a:lvl4pPr>
            <a:lvl5pPr marL="2057142" indent="-228571" defTabSz="931746" eaLnBrk="0" hangingPunct="0">
              <a:defRPr sz="2400">
                <a:solidFill>
                  <a:schemeClr val="tx1"/>
                </a:solidFill>
                <a:latin typeface="Arial" pitchFamily="34" charset="0"/>
                <a:ea typeface="ヒラギノ角ゴ Pro W3" pitchFamily="-84" charset="-128"/>
              </a:defRPr>
            </a:lvl5pPr>
            <a:lvl6pPr marL="2514285"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427"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570"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712" indent="-228571" defTabSz="931746"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F5C85460-D3C2-417E-ACB2-3BE2D122C5BF}" type="slidenum">
              <a:rPr lang="en-US" sz="1200">
                <a:solidFill>
                  <a:srgbClr val="000000"/>
                </a:solidFill>
              </a:rPr>
              <a:pPr/>
              <a:t>10</a:t>
            </a:fld>
            <a:endParaRPr lang="en-US" sz="1200" dirty="0">
              <a:solidFill>
                <a:srgbClr val="000000"/>
              </a:solidFill>
            </a:endParaRPr>
          </a:p>
        </p:txBody>
      </p:sp>
    </p:spTree>
    <p:extLst>
      <p:ext uri="{BB962C8B-B14F-4D97-AF65-F5344CB8AC3E}">
        <p14:creationId xmlns:p14="http://schemas.microsoft.com/office/powerpoint/2010/main" val="214167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image" Target="cid:image001.jpg@01CF2B32.4D0053E0" TargetMode="External"/><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21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83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4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40721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1340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995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542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423576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64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08812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8097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1500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3081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40881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92608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1338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394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16094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ea typeface="ヒラギノ角ゴ Pro W3" pitchFamily="-84"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85499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920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9EA6B4"/>
          </a:solidFill>
          <a:ln>
            <a:noFill/>
          </a:ln>
          <a:effectLst>
            <a:outerShdw blurRad="88900" dist="61087" dir="5400000" rotWithShape="0">
              <a:srgbClr val="000000">
                <a:alpha val="45998"/>
              </a:srgbClr>
            </a:outerShdw>
          </a:effectLst>
        </p:spPr>
        <p:txBody>
          <a:bodyPr anchor="ctr"/>
          <a:lstStyle/>
          <a:p>
            <a:pPr algn="ctr" eaLnBrk="0" hangingPunct="0">
              <a:defRPr/>
            </a:pPr>
            <a:endParaRPr lang="en-US" dirty="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2799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000000">
                <a:alpha val="45998"/>
              </a:srgbClr>
            </a:outerShdw>
          </a:effectLst>
        </p:spPr>
        <p:txBody>
          <a:bodyPr anchor="ctr"/>
          <a:lstStyle/>
          <a:p>
            <a:pPr algn="ctr" eaLnBrk="0" hangingPunct="0">
              <a:defRPr/>
            </a:pPr>
            <a:endParaRPr lang="en-US" dirty="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30405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38425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872175"/>
          </a:solidFill>
          <a:ln>
            <a:noFill/>
          </a:ln>
          <a:effectLst>
            <a:outerShdw blurRad="88900" dist="61087" dir="5400000" rotWithShape="0">
              <a:srgbClr val="000000">
                <a:alpha val="45998"/>
              </a:srgbClr>
            </a:outerShdw>
          </a:effectLst>
        </p:spPr>
        <p:txBody>
          <a:bodyPr anchor="ctr"/>
          <a:lstStyle/>
          <a:p>
            <a:pPr algn="ctr" eaLnBrk="0" hangingPunct="0">
              <a:defRPr/>
            </a:pPr>
            <a:endParaRPr lang="en-US" dirty="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03213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000000">
                <a:alpha val="45998"/>
              </a:srgbClr>
            </a:outerShdw>
          </a:effectLst>
        </p:spPr>
        <p:txBody>
          <a:bodyPr anchor="ctr"/>
          <a:lstStyle/>
          <a:p>
            <a:pPr algn="ctr" eaLnBrk="0" hangingPunct="0">
              <a:defRPr/>
            </a:pPr>
            <a:endParaRPr lang="en-US" dirty="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880419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000000">
                <a:alpha val="45998"/>
              </a:srgbClr>
            </a:outerShdw>
          </a:effectLst>
        </p:spPr>
        <p:txBody>
          <a:bodyPr anchor="ctr"/>
          <a:lstStyle/>
          <a:p>
            <a:pPr algn="ctr" eaLnBrk="0" hangingPunct="0">
              <a:defRPr/>
            </a:pPr>
            <a:endParaRPr lang="en-US" dirty="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35610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147199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169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9FE22A-AAA4-4F40-BA44-2C9B914BB1F9}" type="datetimeFigureOut">
              <a:rPr lang="en-US" smtClean="0">
                <a:solidFill>
                  <a:srgbClr val="958D85"/>
                </a:solidFill>
                <a:latin typeface="Arial" charset="0"/>
              </a:rPr>
              <a:pPr/>
              <a:t>1/22/2022</a:t>
            </a:fld>
            <a:endParaRPr lang="en-US" dirty="0">
              <a:solidFill>
                <a:srgbClr val="958D85"/>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958D85"/>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0FE97E-E622-2C4A-BC4E-0E57F0C083BE}" type="slidenum">
              <a:rPr lang="en-US" smtClean="0">
                <a:solidFill>
                  <a:srgbClr val="958D85"/>
                </a:solidFill>
                <a:latin typeface="Arial" charset="0"/>
              </a:rPr>
              <a:pPr/>
              <a:t>‹#›</a:t>
            </a:fld>
            <a:endParaRPr lang="en-US" dirty="0">
              <a:solidFill>
                <a:srgbClr val="958D85"/>
              </a:solidFill>
              <a:latin typeface="Arial" charset="0"/>
            </a:endParaRPr>
          </a:p>
        </p:txBody>
      </p:sp>
    </p:spTree>
    <p:extLst>
      <p:ext uri="{BB962C8B-B14F-4D97-AF65-F5344CB8AC3E}">
        <p14:creationId xmlns:p14="http://schemas.microsoft.com/office/powerpoint/2010/main" val="3111100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9EA6B4"/>
          </a:solidFill>
          <a:ln>
            <a:noFill/>
          </a:ln>
          <a:effectLst>
            <a:outerShdw blurRad="88900" dist="61087" dir="5400000" rotWithShape="0">
              <a:srgbClr val="000000">
                <a:alpha val="25000"/>
              </a:srgbClr>
            </a:outerShdw>
          </a:effectLst>
        </p:spPr>
        <p:txBody>
          <a:bodyPr anchor="ctr"/>
          <a:lstStyle/>
          <a:p>
            <a:pPr algn="ctr" eaLnBrk="0" hangingPunct="0">
              <a:defRPr/>
            </a:pPr>
            <a:endParaRPr lang="en-US" dirty="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4787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txBody>
          <a:bodyPr anchor="ctr"/>
          <a:lstStyle/>
          <a:p>
            <a:pPr algn="ctr" eaLnBrk="0" hangingPunct="0">
              <a:defRPr/>
            </a:pPr>
            <a:endParaRPr lang="en-US" dirty="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5584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000000">
                <a:alpha val="25000"/>
              </a:srgbClr>
            </a:outerShdw>
          </a:effectLst>
        </p:spPr>
        <p:txBody>
          <a:bodyPr anchor="ctr"/>
          <a:lstStyle/>
          <a:p>
            <a:pPr algn="ctr" eaLnBrk="0" hangingPunct="0">
              <a:defRPr/>
            </a:pPr>
            <a:endParaRPr lang="en-US" dirty="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9031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872175"/>
          </a:solidFill>
          <a:ln>
            <a:noFill/>
          </a:ln>
          <a:effectLst>
            <a:outerShdw blurRad="88900" dist="61087" dir="5400000" rotWithShape="0">
              <a:srgbClr val="000000">
                <a:alpha val="25000"/>
              </a:srgbClr>
            </a:outerShdw>
          </a:effectLst>
        </p:spPr>
        <p:txBody>
          <a:bodyPr anchor="ctr"/>
          <a:lstStyle/>
          <a:p>
            <a:pPr algn="ctr" eaLnBrk="0" hangingPunct="0">
              <a:defRPr/>
            </a:pPr>
            <a:endParaRPr lang="en-US" dirty="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02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6228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0498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002394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92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1142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489560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198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76169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863861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363105"/>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90754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239460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585448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kumimoji="1" lang="en-US" dirty="0"/>
              <a:t>CLICK TO EDIT MASTER TITLE STYLE</a:t>
            </a:r>
          </a:p>
        </p:txBody>
      </p:sp>
    </p:spTree>
    <p:extLst>
      <p:ext uri="{BB962C8B-B14F-4D97-AF65-F5344CB8AC3E}">
        <p14:creationId xmlns:p14="http://schemas.microsoft.com/office/powerpoint/2010/main" val="1469574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759322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189619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589407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9047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2968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59007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8095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503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6270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4263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07758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861865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3280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97273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857750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6972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436518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20418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67414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69185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6237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3942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541109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7192279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kumimoji="1" lang="en-US" dirty="0"/>
              <a:t>CLICK TO EDIT MASTER TITLE STYLE</a:t>
            </a:r>
          </a:p>
        </p:txBody>
      </p:sp>
    </p:spTree>
    <p:extLst>
      <p:ext uri="{BB962C8B-B14F-4D97-AF65-F5344CB8AC3E}">
        <p14:creationId xmlns:p14="http://schemas.microsoft.com/office/powerpoint/2010/main" val="37652802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8428322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5860867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6969005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9884366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4640036" y="1600200"/>
            <a:ext cx="4083016"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9" name="Content Placeholder 2"/>
          <p:cNvSpPr>
            <a:spLocks noGrp="1"/>
          </p:cNvSpPr>
          <p:nvPr>
            <p:ph sz="half" idx="10"/>
          </p:nvPr>
        </p:nvSpPr>
        <p:spPr>
          <a:xfrm>
            <a:off x="457200" y="1600200"/>
            <a:ext cx="198327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0" name="Content Placeholder 2"/>
          <p:cNvSpPr>
            <a:spLocks noGrp="1"/>
          </p:cNvSpPr>
          <p:nvPr>
            <p:ph sz="half" idx="12"/>
          </p:nvPr>
        </p:nvSpPr>
        <p:spPr>
          <a:xfrm>
            <a:off x="2527634" y="1606711"/>
            <a:ext cx="201362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1" name="Content Placeholder 2"/>
          <p:cNvSpPr>
            <a:spLocks noGrp="1"/>
          </p:cNvSpPr>
          <p:nvPr>
            <p:ph sz="half" idx="13"/>
          </p:nvPr>
        </p:nvSpPr>
        <p:spPr>
          <a:xfrm>
            <a:off x="457200" y="3628012"/>
            <a:ext cx="198327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2527634" y="3634523"/>
            <a:ext cx="201362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val="70171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69861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Content Placeholder 2"/>
          <p:cNvSpPr>
            <a:spLocks noGrp="1"/>
          </p:cNvSpPr>
          <p:nvPr>
            <p:ph sz="half" idx="12"/>
          </p:nvPr>
        </p:nvSpPr>
        <p:spPr>
          <a:xfrm>
            <a:off x="457200" y="1606711"/>
            <a:ext cx="4084061"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4"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4640036" y="1600200"/>
            <a:ext cx="4083016"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11" name="Content Placeholder 2"/>
          <p:cNvSpPr>
            <a:spLocks noGrp="1"/>
          </p:cNvSpPr>
          <p:nvPr>
            <p:ph sz="half" idx="13"/>
          </p:nvPr>
        </p:nvSpPr>
        <p:spPr>
          <a:xfrm>
            <a:off x="457200" y="3628012"/>
            <a:ext cx="198327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2527634" y="3634523"/>
            <a:ext cx="201362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val="35491825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25CBC-5D63-4841-856B-2ED1B4A34DEC}"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4205805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457200" y="274638"/>
            <a:ext cx="73914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kumimoji="1" lang="en-US" dirty="0"/>
              <a:t>CLICK TO EDIT MASTER TITLE STYLE</a:t>
            </a:r>
          </a:p>
        </p:txBody>
      </p:sp>
    </p:spTree>
    <p:extLst>
      <p:ext uri="{BB962C8B-B14F-4D97-AF65-F5344CB8AC3E}">
        <p14:creationId xmlns:p14="http://schemas.microsoft.com/office/powerpoint/2010/main" val="39931605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lvl1pPr>
              <a:defRPr sz="1800"/>
            </a:lvl1pPr>
          </a:lstStyle>
          <a:p>
            <a:r>
              <a:rPr lang="en-US" dirty="0"/>
              <a:t>CLICK TO EDIT MASTER TITLE STYLE</a:t>
            </a:r>
          </a:p>
        </p:txBody>
      </p:sp>
    </p:spTree>
    <p:extLst>
      <p:ext uri="{BB962C8B-B14F-4D97-AF65-F5344CB8AC3E}">
        <p14:creationId xmlns:p14="http://schemas.microsoft.com/office/powerpoint/2010/main" val="21318928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0294544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2339821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defRPr/>
            </a:lvl1pPr>
          </a:lstStyle>
          <a:p>
            <a:pPr fontAlgn="auto">
              <a:spcBef>
                <a:spcPts val="0"/>
              </a:spcBef>
              <a:spcAft>
                <a:spcPts val="0"/>
              </a:spcAft>
              <a:defRPr/>
            </a:pPr>
            <a:fld id="{01A240AC-766D-4461-8E19-9E76B17E9896}" type="datetime1">
              <a:rPr lang="en-US" sz="1800">
                <a:solidFill>
                  <a:prstClr val="black"/>
                </a:solidFill>
                <a:latin typeface="Calibri"/>
                <a:ea typeface="+mn-ea"/>
              </a:rPr>
              <a:pPr fontAlgn="auto">
                <a:spcBef>
                  <a:spcPts val="0"/>
                </a:spcBef>
                <a:spcAft>
                  <a:spcPts val="0"/>
                </a:spcAft>
                <a:defRPr/>
              </a:pPr>
              <a:t>1/22/2022</a:t>
            </a:fld>
            <a:endParaRPr lang="en-US" sz="1800" dirty="0">
              <a:solidFill>
                <a:prstClr val="black"/>
              </a:solidFill>
              <a:latin typeface="Calibri"/>
              <a:ea typeface="+mn-ea"/>
            </a:endParaRPr>
          </a:p>
        </p:txBody>
      </p:sp>
      <p:sp>
        <p:nvSpPr>
          <p:cNvPr id="3" name="Footer Placeholder 2"/>
          <p:cNvSpPr>
            <a:spLocks noGrp="1"/>
          </p:cNvSpPr>
          <p:nvPr>
            <p:ph type="ftr" sz="quarter" idx="11"/>
          </p:nvPr>
        </p:nvSpPr>
        <p:spPr>
          <a:xfrm>
            <a:off x="912813" y="6356350"/>
            <a:ext cx="6413500" cy="365125"/>
          </a:xfrm>
          <a:prstGeom prst="rect">
            <a:avLst/>
          </a:prstGeom>
        </p:spPr>
        <p:txBody>
          <a:bodyPr wrap="square" numCol="1" anchorCtr="0" compatLnSpc="1">
            <a:prstTxWarp prst="textNoShape">
              <a:avLst/>
            </a:prstTxWarp>
          </a:bodyPr>
          <a:lstStyle>
            <a:lvl1pPr fontAlgn="base">
              <a:spcBef>
                <a:spcPct val="0"/>
              </a:spcBef>
              <a:spcAft>
                <a:spcPct val="0"/>
              </a:spcAft>
              <a:defRPr>
                <a:ea typeface="MS PGothic" pitchFamily="34" charset="-128"/>
              </a:defRPr>
            </a:lvl1pPr>
          </a:lstStyle>
          <a:p>
            <a:pPr>
              <a:defRPr/>
            </a:pPr>
            <a:endParaRPr lang="en-US" sz="1800" dirty="0">
              <a:solidFill>
                <a:prstClr val="black"/>
              </a:solidFill>
              <a:latin typeface="Calibri"/>
            </a:endParaRPr>
          </a:p>
        </p:txBody>
      </p:sp>
      <p:sp>
        <p:nvSpPr>
          <p:cNvPr id="4" name="Slide Number Placeholder 3"/>
          <p:cNvSpPr>
            <a:spLocks noGrp="1"/>
          </p:cNvSpPr>
          <p:nvPr>
            <p:ph type="sldNum" sz="quarter" idx="12"/>
          </p:nvPr>
        </p:nvSpPr>
        <p:spPr/>
        <p:txBody>
          <a:bodyPr/>
          <a:lstStyle>
            <a:lvl1pPr>
              <a:defRPr/>
            </a:lvl1pPr>
          </a:lstStyle>
          <a:p>
            <a:pPr>
              <a:defRPr/>
            </a:pPr>
            <a:fld id="{4115023D-AF90-4C53-BAE7-524C418BD84A}"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4082302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4538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4" name="Rectangle 6"/>
          <p:cNvSpPr/>
          <p:nvPr userDrawn="1"/>
        </p:nvSpPr>
        <p:spPr>
          <a:xfrm>
            <a:off x="-152400" y="2667000"/>
            <a:ext cx="9525000" cy="1600200"/>
          </a:xfrm>
          <a:prstGeom prst="rect">
            <a:avLst/>
          </a:prstGeom>
          <a:solidFill>
            <a:srgbClr val="0070C0"/>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pic>
        <p:nvPicPr>
          <p:cNvPr id="6" name="Picture 5" descr="cid:image001.jpg@01CF2B32.4D0053E0"/>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48281" y="6019800"/>
            <a:ext cx="1457325" cy="666750"/>
          </a:xfrm>
          <a:prstGeom prst="rect">
            <a:avLst/>
          </a:prstGeom>
          <a:noFill/>
          <a:ln>
            <a:noFill/>
          </a:ln>
        </p:spPr>
      </p:pic>
    </p:spTree>
    <p:extLst>
      <p:ext uri="{BB962C8B-B14F-4D97-AF65-F5344CB8AC3E}">
        <p14:creationId xmlns:p14="http://schemas.microsoft.com/office/powerpoint/2010/main" val="94723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241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4.xml"/><Relationship Id="rId7" Type="http://schemas.openxmlformats.org/officeDocument/2006/relationships/theme" Target="../theme/theme10.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11.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1.xml"/><Relationship Id="rId7"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55.xml"/><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9.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ea typeface="ヒラギノ角ゴ Pro W3" pitchFamily="-84" charset="-128"/>
            </a:endParaRPr>
          </a:p>
        </p:txBody>
      </p:sp>
      <p:pic>
        <p:nvPicPr>
          <p:cNvPr id="1028" name="Picture 4"/>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kumimoji="1" lang="en-US" dirty="0">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fld id="{CAB2FCF9-CE33-3847-9706-1046D2EB27A1}" type="slidenum">
              <a:rPr kumimoji="1" lang="en-US" smtClean="0">
                <a:solidFill>
                  <a:prstClr val="black">
                    <a:tint val="75000"/>
                  </a:prstClr>
                </a:solidFill>
                <a:ea typeface="+mn-ea"/>
              </a:rPr>
              <a:pPr/>
              <a:t>‹#›</a:t>
            </a:fld>
            <a:endParaRPr kumimoji="1" lang="en-US" dirty="0">
              <a:solidFill>
                <a:prstClr val="black">
                  <a:tint val="75000"/>
                </a:prstClr>
              </a:solidFill>
              <a:ea typeface="+mn-ea"/>
            </a:endParaRPr>
          </a:p>
        </p:txBody>
      </p:sp>
      <p:pic>
        <p:nvPicPr>
          <p:cNvPr id="9" name="Picture 3"/>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5403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Lst>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kumimoji="1" lang="en-US" dirty="0">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fld id="{CAB2FCF9-CE33-3847-9706-1046D2EB27A1}" type="slidenum">
              <a:rPr kumimoji="1" lang="en-US" smtClean="0">
                <a:solidFill>
                  <a:prstClr val="black">
                    <a:tint val="75000"/>
                  </a:prstClr>
                </a:solidFill>
                <a:ea typeface="+mn-ea"/>
              </a:rPr>
              <a:pPr/>
              <a:t>‹#›</a:t>
            </a:fld>
            <a:endParaRPr kumimoji="1" lang="en-US" dirty="0">
              <a:solidFill>
                <a:prstClr val="black">
                  <a:tint val="75000"/>
                </a:prstClr>
              </a:solidFill>
              <a:ea typeface="+mn-ea"/>
            </a:endParaRPr>
          </a:p>
        </p:txBody>
      </p:sp>
    </p:spTree>
    <p:extLst>
      <p:ext uri="{BB962C8B-B14F-4D97-AF65-F5344CB8AC3E}">
        <p14:creationId xmlns:p14="http://schemas.microsoft.com/office/powerpoint/2010/main" val="1375016853"/>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70" r:id="rId1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r>
              <a:rPr lang="en-US" sz="900" dirty="0">
                <a:solidFill>
                  <a:srgbClr val="BCBDC0"/>
                </a:solidFill>
                <a:latin typeface="Arial Narrow" pitchFamily="34" charset="0"/>
              </a:rPr>
              <a:t>TITLE |  </a:t>
            </a:r>
            <a:fld id="{68EEDB4C-499C-418A-BE7E-D5BB7985BF35}" type="slidenum">
              <a:rPr lang="en-US" sz="900">
                <a:solidFill>
                  <a:srgbClr val="BCBDC0"/>
                </a:solidFill>
                <a:latin typeface="Arial Narrow" pitchFamily="34" charset="0"/>
              </a:rPr>
              <a:pPr algn="r"/>
              <a:t>‹#›</a:t>
            </a:fld>
            <a:r>
              <a:rPr lang="en-US" sz="900" dirty="0">
                <a:solidFill>
                  <a:srgbClr val="BCBDC0"/>
                </a:solidFill>
                <a:latin typeface="Arial Narrow" pitchFamily="34" charset="0"/>
              </a:rPr>
              <a:t>  </a:t>
            </a:r>
            <a:endParaRPr lang="en-US" sz="900" dirty="0">
              <a:solidFill>
                <a:srgbClr val="958D85"/>
              </a:solidFill>
              <a:latin typeface="Arial Narrow" pitchFamily="34" charset="0"/>
            </a:endParaRPr>
          </a:p>
        </p:txBody>
      </p:sp>
      <p:pic>
        <p:nvPicPr>
          <p:cNvPr id="8195" name="Picture 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a:solidFill>
                  <a:prstClr val="black"/>
                </a:solidFill>
                <a:latin typeface="Arial Narrow Bold"/>
                <a:cs typeface="Arial Narrow Bold"/>
              </a:rPr>
              <a:t>2015</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dirty="0">
              <a:solidFill>
                <a:srgbClr val="FFFFFF"/>
              </a:solidFill>
              <a:ea typeface="MS PGothic" pitchFamily="34" charset="-128"/>
            </a:endParaRPr>
          </a:p>
        </p:txBody>
      </p:sp>
    </p:spTree>
    <p:extLst>
      <p:ext uri="{BB962C8B-B14F-4D97-AF65-F5344CB8AC3E}">
        <p14:creationId xmlns:p14="http://schemas.microsoft.com/office/powerpoint/2010/main" val="3145187898"/>
      </p:ext>
    </p:extLst>
  </p:cSld>
  <p:clrMap bg1="lt1" tx1="dk1" bg2="lt2" tx2="dk2" accent1="accent1" accent2="accent2" accent3="accent3" accent4="accent4" accent5="accent5" accent6="accent6" hlink="hlink" folHlink="folHlink"/>
  <p:sldLayoutIdLst>
    <p:sldLayoutId id="2147483880"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defRPr/>
            </a:pPr>
            <a:r>
              <a:rPr lang="en-US" sz="900" dirty="0">
                <a:solidFill>
                  <a:srgbClr val="BCBDC0"/>
                </a:solidFill>
                <a:latin typeface="Arial Narrow" charset="0"/>
              </a:rPr>
              <a:t>TITLE |  </a:t>
            </a:r>
            <a:fld id="{49DD8560-FFC1-A14E-99F0-3835EDE13027}" type="slidenum">
              <a:rPr lang="en-US" sz="900" smtClean="0">
                <a:solidFill>
                  <a:srgbClr val="BCBDC0"/>
                </a:solidFill>
                <a:latin typeface="Arial Narrow" charset="0"/>
              </a:rPr>
              <a:pPr algn="r">
                <a:defRPr/>
              </a:pPr>
              <a:t>‹#›</a:t>
            </a:fld>
            <a:r>
              <a:rPr lang="en-US" sz="900" dirty="0">
                <a:solidFill>
                  <a:srgbClr val="BCBDC0"/>
                </a:solidFill>
                <a:latin typeface="Arial Narrow" charset="0"/>
              </a:rPr>
              <a:t>  </a:t>
            </a:r>
            <a:endParaRPr lang="en-US" sz="900" dirty="0">
              <a:solidFill>
                <a:srgbClr val="958D85"/>
              </a:solidFill>
              <a:latin typeface="Arial Narrow" charset="0"/>
            </a:endParaRPr>
          </a:p>
        </p:txBody>
      </p:sp>
      <p:pic>
        <p:nvPicPr>
          <p:cNvPr id="7171" name="Picture 3"/>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836703"/>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248400" y="6477000"/>
            <a:ext cx="2438400" cy="138499"/>
          </a:xfrm>
          <a:prstGeom prst="rect">
            <a:avLst/>
          </a:prstGeom>
          <a:noFill/>
        </p:spPr>
        <p:txBody>
          <a:bodyPr wrap="square" lIns="0" tIns="0" rIns="0" bIns="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defRPr/>
            </a:pPr>
            <a:r>
              <a:rPr lang="en-US" sz="900" dirty="0">
                <a:solidFill>
                  <a:srgbClr val="BCBDC0"/>
                </a:solidFill>
                <a:latin typeface="Arial Narrow" charset="0"/>
              </a:rPr>
              <a:t>THE ROTARY FOUNDATION FUNDING MODEL  |  </a:t>
            </a:r>
            <a:fld id="{4B6F33FC-509D-454E-A468-2F4957553190}" type="slidenum">
              <a:rPr lang="en-US" sz="900" smtClean="0">
                <a:solidFill>
                  <a:srgbClr val="BCBDC0"/>
                </a:solidFill>
                <a:latin typeface="Arial Narrow" charset="0"/>
              </a:rPr>
              <a:pPr algn="r">
                <a:defRPr/>
              </a:pPr>
              <a:t>‹#›</a:t>
            </a:fld>
            <a:r>
              <a:rPr lang="en-US" sz="900" dirty="0">
                <a:solidFill>
                  <a:srgbClr val="BCBDC0"/>
                </a:solidFill>
                <a:latin typeface="Arial Narrow" charset="0"/>
              </a:rPr>
              <a:t>  </a:t>
            </a:r>
            <a:endParaRPr lang="en-US" sz="900" dirty="0">
              <a:solidFill>
                <a:srgbClr val="958D85"/>
              </a:solidFill>
              <a:latin typeface="Arial Narrow" charset="0"/>
            </a:endParaRPr>
          </a:p>
        </p:txBody>
      </p:sp>
      <p:pic>
        <p:nvPicPr>
          <p:cNvPr id="2051" name="Picture 5"/>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33930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9144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kumimoji="1" lang="en-US" dirty="0">
              <a:solidFill>
                <a:srgbClr val="E7E7E8"/>
              </a:solidFill>
            </a:endParaRPr>
          </a:p>
        </p:txBody>
      </p:sp>
      <p:sp>
        <p:nvSpPr>
          <p:cNvPr id="7" name="Text Placeholder 2"/>
          <p:cNvSpPr>
            <a:spLocks noGrp="1"/>
          </p:cNvSpPr>
          <p:nvPr>
            <p:ph type="body" idx="1"/>
          </p:nvPr>
        </p:nvSpPr>
        <p:spPr>
          <a:xfrm>
            <a:off x="457200" y="1600201"/>
            <a:ext cx="82296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fld id="{CAB2FCF9-CE33-3847-9706-1046D2EB27A1}" type="slidenum">
              <a:rPr kumimoji="1" lang="en-US" smtClean="0">
                <a:solidFill>
                  <a:prstClr val="black">
                    <a:tint val="75000"/>
                  </a:prstClr>
                </a:solidFill>
                <a:ea typeface="+mn-ea"/>
              </a:rPr>
              <a:pPr/>
              <a:t>‹#›</a:t>
            </a:fld>
            <a:endParaRPr kumimoji="1" lang="en-US" dirty="0">
              <a:solidFill>
                <a:prstClr val="black">
                  <a:tint val="75000"/>
                </a:prstClr>
              </a:solidFill>
              <a:ea typeface="+mn-ea"/>
            </a:endParaRPr>
          </a:p>
        </p:txBody>
      </p:sp>
      <p:pic>
        <p:nvPicPr>
          <p:cNvPr id="11" name="Picture 10" descr="TRF100_lockup_R.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57200" y="6172201"/>
            <a:ext cx="1953413" cy="457200"/>
          </a:xfrm>
          <a:prstGeom prst="rect">
            <a:avLst/>
          </a:prstGeom>
        </p:spPr>
      </p:pic>
    </p:spTree>
    <p:extLst>
      <p:ext uri="{BB962C8B-B14F-4D97-AF65-F5344CB8AC3E}">
        <p14:creationId xmlns:p14="http://schemas.microsoft.com/office/powerpoint/2010/main" val="89624500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Lst>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RotaryMoE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9338" y="596900"/>
            <a:ext cx="36798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926615"/>
      </p:ext>
    </p:extLst>
  </p:cSld>
  <p:clrMap bg1="lt1" tx1="dk1" bg2="lt2" tx2="dk2" accent1="accent1" accent2="accent2" accent3="accent3" accent4="accent4" accent5="accent5" accent6="accent6" hlink="hlink" folHlink="folHlink"/>
  <p:sldLayoutIdLst>
    <p:sldLayoutId id="2147483930" r:id="rId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r>
              <a:rPr lang="en-US" altLang="en-US" sz="900" dirty="0">
                <a:solidFill>
                  <a:srgbClr val="BCBDC0"/>
                </a:solidFill>
                <a:latin typeface="Arial Narrow" pitchFamily="34" charset="0"/>
              </a:rPr>
              <a:t>DOING GOOD IN THE WORLD |  </a:t>
            </a:r>
            <a:fld id="{58553CEE-2B9C-4214-B7EF-463A4256EC22}" type="slidenum">
              <a:rPr lang="en-US" altLang="en-US" sz="900">
                <a:solidFill>
                  <a:srgbClr val="BCBDC0"/>
                </a:solidFill>
                <a:latin typeface="Arial Narrow" pitchFamily="34" charset="0"/>
              </a:rPr>
              <a:pPr algn="r"/>
              <a:t>‹#›</a:t>
            </a:fld>
            <a:r>
              <a:rPr lang="en-US" altLang="en-US" sz="900" dirty="0">
                <a:solidFill>
                  <a:srgbClr val="BCBDC0"/>
                </a:solidFill>
                <a:latin typeface="Arial Narrow" pitchFamily="34" charset="0"/>
              </a:rPr>
              <a:t>  </a:t>
            </a:r>
            <a:endParaRPr lang="en-US" altLang="en-US" sz="900" dirty="0">
              <a:solidFill>
                <a:srgbClr val="958D85"/>
              </a:solidFill>
              <a:latin typeface="Arial Narrow" pitchFamily="34" charset="0"/>
            </a:endParaRPr>
          </a:p>
        </p:txBody>
      </p:sp>
      <p:pic>
        <p:nvPicPr>
          <p:cNvPr id="2051" name="Picture 5"/>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28659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8" r:id="rId15"/>
    <p:sldLayoutId id="2147483950" r:id="rId16"/>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rotary.org/grant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myrotary.org/" TargetMode="External"/><Relationship Id="rId2" Type="http://schemas.openxmlformats.org/officeDocument/2006/relationships/hyperlink" Target="mailto:blog@rotary.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rotary.org/grants" TargetMode="External"/><Relationship Id="rId7" Type="http://schemas.openxmlformats.org/officeDocument/2006/relationships/hyperlink" Target="https://www.rotary.org/myrotary/en/document/rotary-grants-staff-contact-sheet"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rotary.org/myrotary/en/secure/13161" TargetMode="External"/><Relationship Id="rId11" Type="http://schemas.openxmlformats.org/officeDocument/2006/relationships/image" Target="../media/image36.png"/><Relationship Id="rId5" Type="http://schemas.openxmlformats.org/officeDocument/2006/relationships/hyperlink" Target="https://www.rotary.org/myrotary/en/learning-reference/learn-role/trainers" TargetMode="External"/><Relationship Id="rId10" Type="http://schemas.openxmlformats.org/officeDocument/2006/relationships/image" Target="../media/image35.png"/><Relationship Id="rId4" Type="http://schemas.openxmlformats.org/officeDocument/2006/relationships/hyperlink" Target="https://www.rotary.org/myrotary/en/document/guide-global-grants" TargetMode="External"/><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16764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pitchFamily="34" charset="0"/>
            </a:endParaRPr>
          </a:p>
        </p:txBody>
      </p:sp>
      <p:sp>
        <p:nvSpPr>
          <p:cNvPr id="17411" name="Rectangle 10"/>
          <p:cNvSpPr txBox="1">
            <a:spLocks noChangeArrowheads="1"/>
          </p:cNvSpPr>
          <p:nvPr/>
        </p:nvSpPr>
        <p:spPr bwMode="auto">
          <a:xfrm>
            <a:off x="457200" y="3581400"/>
            <a:ext cx="8534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Aft>
                <a:spcPts val="2400"/>
              </a:spcAft>
            </a:pPr>
            <a:r>
              <a:rPr lang="en-US" sz="4400" dirty="0">
                <a:solidFill>
                  <a:prstClr val="white"/>
                </a:solidFill>
                <a:latin typeface="Arial Narrow Bold" pitchFamily="-84" charset="0"/>
              </a:rPr>
              <a:t>Global Grants</a:t>
            </a:r>
          </a:p>
        </p:txBody>
      </p:sp>
      <p:sp>
        <p:nvSpPr>
          <p:cNvPr id="4" name="TextBox 3"/>
          <p:cNvSpPr txBox="1"/>
          <p:nvPr/>
        </p:nvSpPr>
        <p:spPr>
          <a:xfrm>
            <a:off x="457200" y="5181600"/>
            <a:ext cx="8610600" cy="830997"/>
          </a:xfrm>
          <a:prstGeom prst="rect">
            <a:avLst/>
          </a:prstGeom>
          <a:noFill/>
        </p:spPr>
        <p:txBody>
          <a:bodyPr wrap="square" rtlCol="0">
            <a:spAutoFit/>
          </a:bodyPr>
          <a:lstStyle/>
          <a:p>
            <a:r>
              <a:rPr lang="en-US" dirty="0">
                <a:solidFill>
                  <a:srgbClr val="958D85"/>
                </a:solidFill>
              </a:rPr>
              <a:t>Ronald Smith, PDG		VTT Team Leader</a:t>
            </a:r>
          </a:p>
          <a:p>
            <a:r>
              <a:rPr lang="en-US" dirty="0">
                <a:solidFill>
                  <a:srgbClr val="958D85"/>
                </a:solidFill>
              </a:rPr>
              <a:t>				D-7430 </a:t>
            </a:r>
            <a:r>
              <a:rPr lang="en-US" dirty="0" err="1">
                <a:solidFill>
                  <a:srgbClr val="958D85"/>
                </a:solidFill>
              </a:rPr>
              <a:t>In’tl</a:t>
            </a:r>
            <a:r>
              <a:rPr lang="en-US" dirty="0">
                <a:solidFill>
                  <a:srgbClr val="958D85"/>
                </a:solidFill>
              </a:rPr>
              <a:t> Service Committee</a:t>
            </a:r>
          </a:p>
        </p:txBody>
      </p:sp>
    </p:spTree>
    <p:extLst>
      <p:ext uri="{BB962C8B-B14F-4D97-AF65-F5344CB8AC3E}">
        <p14:creationId xmlns:p14="http://schemas.microsoft.com/office/powerpoint/2010/main" val="234188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DETAILED PROJECT PLAN</a:t>
            </a:r>
          </a:p>
        </p:txBody>
      </p:sp>
      <p:sp>
        <p:nvSpPr>
          <p:cNvPr id="3" name="Content Placeholder 2"/>
          <p:cNvSpPr>
            <a:spLocks noGrp="1"/>
          </p:cNvSpPr>
          <p:nvPr>
            <p:ph idx="1"/>
          </p:nvPr>
        </p:nvSpPr>
        <p:spPr>
          <a:xfrm>
            <a:off x="415925" y="1295400"/>
            <a:ext cx="7966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800" dirty="0">
                <a:latin typeface="+mn-lt"/>
              </a:rPr>
              <a:t>Provide detailed project implementation plan</a:t>
            </a:r>
          </a:p>
          <a:p>
            <a:pPr marL="0" indent="0" eaLnBrk="1" hangingPunct="1">
              <a:spcAft>
                <a:spcPts val="900"/>
              </a:spcAft>
              <a:buClr>
                <a:schemeClr val="accent1"/>
              </a:buClr>
              <a:buSzPct val="125000"/>
              <a:buFont typeface="Wingdings" pitchFamily="2" charset="2"/>
              <a:buChar char="§"/>
            </a:pPr>
            <a:r>
              <a:rPr lang="en-US" sz="2800" dirty="0">
                <a:latin typeface="+mn-lt"/>
              </a:rPr>
              <a:t>Involve beneficiaries in project design</a:t>
            </a:r>
          </a:p>
          <a:p>
            <a:pPr marL="0" indent="0" eaLnBrk="1" hangingPunct="1">
              <a:spcAft>
                <a:spcPts val="900"/>
              </a:spcAft>
              <a:buClr>
                <a:schemeClr val="accent1"/>
              </a:buClr>
              <a:buSzPct val="125000"/>
              <a:buFont typeface="Wingdings" pitchFamily="2" charset="2"/>
              <a:buChar char="§"/>
            </a:pPr>
            <a:r>
              <a:rPr lang="en-US" sz="2800" dirty="0">
                <a:latin typeface="+mn-lt"/>
              </a:rPr>
              <a:t> Develop</a:t>
            </a:r>
            <a:br>
              <a:rPr lang="en-US" sz="2800" dirty="0">
                <a:latin typeface="+mn-lt"/>
              </a:rPr>
            </a:br>
            <a:r>
              <a:rPr lang="en-US" sz="2800" dirty="0">
                <a:latin typeface="+mn-lt"/>
              </a:rPr>
              <a:t>   Budget</a:t>
            </a:r>
          </a:p>
          <a:p>
            <a:pPr marL="0" indent="0" eaLnBrk="1" hangingPunct="1">
              <a:spcAft>
                <a:spcPts val="900"/>
              </a:spcAft>
              <a:buClr>
                <a:schemeClr val="accent1"/>
              </a:buClr>
              <a:buSzPct val="125000"/>
              <a:buFont typeface="Wingdings" pitchFamily="2" charset="2"/>
              <a:buChar char="§"/>
            </a:pPr>
            <a:r>
              <a:rPr lang="en-US" sz="2800" dirty="0">
                <a:latin typeface="+mn-lt"/>
              </a:rPr>
              <a:t> Complete</a:t>
            </a:r>
            <a:br>
              <a:rPr lang="en-US" sz="2800" dirty="0">
                <a:latin typeface="+mn-lt"/>
              </a:rPr>
            </a:br>
            <a:r>
              <a:rPr lang="en-US" sz="2800" dirty="0">
                <a:latin typeface="+mn-lt"/>
              </a:rPr>
              <a:t>   Financing </a:t>
            </a:r>
            <a:br>
              <a:rPr lang="en-US" sz="2800" dirty="0">
                <a:latin typeface="+mn-lt"/>
              </a:rPr>
            </a:br>
            <a:r>
              <a:rPr lang="en-US" sz="2800" dirty="0">
                <a:latin typeface="+mn-lt"/>
              </a:rPr>
              <a:t>   Plan</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000" y="2362200"/>
            <a:ext cx="5867400" cy="3911600"/>
          </a:xfrm>
          <a:prstGeom prst="rect">
            <a:avLst/>
          </a:prstGeom>
        </p:spPr>
      </p:pic>
    </p:spTree>
    <p:extLst>
      <p:ext uri="{BB962C8B-B14F-4D97-AF65-F5344CB8AC3E}">
        <p14:creationId xmlns:p14="http://schemas.microsoft.com/office/powerpoint/2010/main" val="260358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to Fund a Project</a:t>
            </a:r>
          </a:p>
        </p:txBody>
      </p:sp>
      <p:sp>
        <p:nvSpPr>
          <p:cNvPr id="3" name="Content Placeholder 2"/>
          <p:cNvSpPr>
            <a:spLocks noGrp="1"/>
          </p:cNvSpPr>
          <p:nvPr>
            <p:ph idx="1"/>
          </p:nvPr>
        </p:nvSpPr>
        <p:spPr>
          <a:xfrm>
            <a:off x="457200" y="1066800"/>
            <a:ext cx="8229600" cy="4953000"/>
          </a:xfrm>
        </p:spPr>
        <p:txBody>
          <a:bodyPr/>
          <a:lstStyle/>
          <a:p>
            <a:r>
              <a:rPr lang="en-US" sz="2800" dirty="0">
                <a:latin typeface="+mn-lt"/>
              </a:rPr>
              <a:t>Club/ Donor(s) (cash)</a:t>
            </a:r>
          </a:p>
          <a:p>
            <a:r>
              <a:rPr lang="en-US" sz="2800" dirty="0">
                <a:latin typeface="+mn-lt"/>
              </a:rPr>
              <a:t>District(s) (cash &amp; DDF)</a:t>
            </a:r>
          </a:p>
          <a:p>
            <a:r>
              <a:rPr lang="en-US" sz="2800" dirty="0">
                <a:latin typeface="+mn-lt"/>
              </a:rPr>
              <a:t>Partners (cash and in-kind)</a:t>
            </a:r>
          </a:p>
          <a:p>
            <a:r>
              <a:rPr lang="en-US" sz="2800" dirty="0">
                <a:latin typeface="+mn-lt"/>
              </a:rPr>
              <a:t>Other Sources</a:t>
            </a:r>
          </a:p>
          <a:p>
            <a:pPr lvl="1"/>
            <a:r>
              <a:rPr lang="en-US" sz="2000" dirty="0">
                <a:latin typeface="+mn-lt"/>
              </a:rPr>
              <a:t>Rotary Ideas</a:t>
            </a:r>
          </a:p>
          <a:p>
            <a:pPr lvl="1"/>
            <a:r>
              <a:rPr lang="en-US" sz="2000" dirty="0">
                <a:latin typeface="+mn-lt"/>
              </a:rPr>
              <a:t>Crowd funding sources</a:t>
            </a:r>
          </a:p>
          <a:p>
            <a:pPr lvl="1"/>
            <a:r>
              <a:rPr lang="en-US" sz="2000" dirty="0">
                <a:latin typeface="+mn-lt"/>
              </a:rPr>
              <a:t>Corporate</a:t>
            </a:r>
          </a:p>
          <a:p>
            <a:pPr lvl="1"/>
            <a:r>
              <a:rPr lang="en-US" sz="2000" dirty="0">
                <a:latin typeface="+mn-lt"/>
              </a:rPr>
              <a:t>Other Foundations – Action Groups</a:t>
            </a:r>
          </a:p>
          <a:p>
            <a:r>
              <a:rPr lang="en-US" sz="2800" dirty="0">
                <a:latin typeface="+mn-lt"/>
              </a:rPr>
              <a:t>Build a Budget /  Host-Intl partners agree</a:t>
            </a:r>
          </a:p>
          <a:p>
            <a:r>
              <a:rPr lang="en-US" sz="2800" dirty="0">
                <a:latin typeface="+mn-lt"/>
              </a:rPr>
              <a:t>In Grant Center enter Budget &amp;  Financing</a:t>
            </a:r>
          </a:p>
        </p:txBody>
      </p:sp>
    </p:spTree>
    <p:extLst>
      <p:ext uri="{BB962C8B-B14F-4D97-AF65-F5344CB8AC3E}">
        <p14:creationId xmlns:p14="http://schemas.microsoft.com/office/powerpoint/2010/main" val="232899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Steps</a:t>
            </a:r>
          </a:p>
        </p:txBody>
      </p:sp>
      <p:sp>
        <p:nvSpPr>
          <p:cNvPr id="3" name="Content Placeholder 2"/>
          <p:cNvSpPr>
            <a:spLocks noGrp="1"/>
          </p:cNvSpPr>
          <p:nvPr>
            <p:ph idx="1"/>
          </p:nvPr>
        </p:nvSpPr>
        <p:spPr>
          <a:xfrm>
            <a:off x="457200" y="1219200"/>
            <a:ext cx="8229600" cy="5105400"/>
          </a:xfrm>
        </p:spPr>
        <p:txBody>
          <a:bodyPr/>
          <a:lstStyle/>
          <a:p>
            <a:r>
              <a:rPr lang="en-US" dirty="0">
                <a:latin typeface="+mn-lt"/>
              </a:rPr>
              <a:t>Club / District Grant Committee Communication</a:t>
            </a:r>
          </a:p>
          <a:p>
            <a:pPr lvl="1">
              <a:spcBef>
                <a:spcPts val="0"/>
              </a:spcBef>
            </a:pPr>
            <a:r>
              <a:rPr lang="en-US" sz="2400" dirty="0">
                <a:latin typeface="+mn-lt"/>
              </a:rPr>
              <a:t>Interest</a:t>
            </a:r>
          </a:p>
          <a:p>
            <a:pPr lvl="1">
              <a:spcBef>
                <a:spcPts val="0"/>
              </a:spcBef>
            </a:pPr>
            <a:r>
              <a:rPr lang="en-US" sz="2400" dirty="0">
                <a:latin typeface="+mn-lt"/>
              </a:rPr>
              <a:t>Plans / Outline</a:t>
            </a:r>
          </a:p>
          <a:p>
            <a:pPr lvl="1">
              <a:spcBef>
                <a:spcPts val="0"/>
              </a:spcBef>
            </a:pPr>
            <a:r>
              <a:rPr lang="en-US" sz="2400" dirty="0">
                <a:latin typeface="+mn-lt"/>
              </a:rPr>
              <a:t>Proposal Brief</a:t>
            </a:r>
          </a:p>
          <a:p>
            <a:r>
              <a:rPr lang="en-US" dirty="0">
                <a:latin typeface="+mn-lt"/>
              </a:rPr>
              <a:t>Draft Proposal</a:t>
            </a:r>
          </a:p>
          <a:p>
            <a:pPr lvl="1">
              <a:spcBef>
                <a:spcPts val="0"/>
              </a:spcBef>
            </a:pPr>
            <a:r>
              <a:rPr lang="en-US" sz="2400" dirty="0">
                <a:latin typeface="+mn-lt"/>
              </a:rPr>
              <a:t>Review with Partners </a:t>
            </a:r>
          </a:p>
          <a:p>
            <a:pPr lvl="1">
              <a:spcBef>
                <a:spcPts val="0"/>
              </a:spcBef>
            </a:pPr>
            <a:r>
              <a:rPr lang="en-US" sz="2400" dirty="0">
                <a:latin typeface="+mn-lt"/>
              </a:rPr>
              <a:t>Seek Experienced Assistance</a:t>
            </a:r>
          </a:p>
          <a:p>
            <a:r>
              <a:rPr lang="en-US" dirty="0">
                <a:latin typeface="+mn-lt"/>
              </a:rPr>
              <a:t>District Approval</a:t>
            </a:r>
          </a:p>
          <a:p>
            <a:pPr lvl="1">
              <a:spcBef>
                <a:spcPts val="0"/>
              </a:spcBef>
            </a:pPr>
            <a:r>
              <a:rPr lang="en-US" sz="2400" dirty="0">
                <a:latin typeface="+mn-lt"/>
              </a:rPr>
              <a:t>Club qualification &amp; MoU</a:t>
            </a:r>
          </a:p>
          <a:p>
            <a:pPr lvl="1">
              <a:spcBef>
                <a:spcPts val="0"/>
              </a:spcBef>
            </a:pPr>
            <a:r>
              <a:rPr lang="en-US" sz="2400" dirty="0">
                <a:latin typeface="+mn-lt"/>
              </a:rPr>
              <a:t>DDF allocation / financing plan approved</a:t>
            </a:r>
          </a:p>
          <a:p>
            <a:r>
              <a:rPr lang="en-US" dirty="0">
                <a:latin typeface="+mn-lt"/>
              </a:rPr>
              <a:t>Proceed to Grant Center</a:t>
            </a:r>
            <a:endParaRPr lang="en-US" dirty="0">
              <a:solidFill>
                <a:srgbClr val="FF0000"/>
              </a:solidFill>
              <a:latin typeface="+mn-lt"/>
            </a:endParaRPr>
          </a:p>
        </p:txBody>
      </p:sp>
    </p:spTree>
    <p:extLst>
      <p:ext uri="{BB962C8B-B14F-4D97-AF65-F5344CB8AC3E}">
        <p14:creationId xmlns:p14="http://schemas.microsoft.com/office/powerpoint/2010/main" val="4286141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Advice &amp; Input to Planning</a:t>
            </a:r>
          </a:p>
        </p:txBody>
      </p:sp>
      <p:sp>
        <p:nvSpPr>
          <p:cNvPr id="5" name="Content Placeholder 4"/>
          <p:cNvSpPr>
            <a:spLocks noGrp="1"/>
          </p:cNvSpPr>
          <p:nvPr>
            <p:ph idx="1"/>
          </p:nvPr>
        </p:nvSpPr>
        <p:spPr>
          <a:xfrm>
            <a:off x="457200" y="1219200"/>
            <a:ext cx="8229600" cy="5105400"/>
          </a:xfrm>
        </p:spPr>
        <p:txBody>
          <a:bodyPr/>
          <a:lstStyle/>
          <a:p>
            <a:r>
              <a:rPr lang="en-US" dirty="0">
                <a:latin typeface="+mn-lt"/>
              </a:rPr>
              <a:t>District Grant Committee Experts</a:t>
            </a:r>
          </a:p>
          <a:p>
            <a:pPr lvl="1"/>
            <a:r>
              <a:rPr lang="en-US" dirty="0">
                <a:latin typeface="+mn-lt"/>
              </a:rPr>
              <a:t>District committee review and input</a:t>
            </a:r>
          </a:p>
          <a:p>
            <a:pPr lvl="1"/>
            <a:r>
              <a:rPr lang="en-US" dirty="0">
                <a:latin typeface="+mn-lt"/>
              </a:rPr>
              <a:t>District  / Local “Coaching-Mentoring Teams”</a:t>
            </a:r>
          </a:p>
          <a:p>
            <a:r>
              <a:rPr lang="en-US" dirty="0">
                <a:latin typeface="+mn-lt"/>
              </a:rPr>
              <a:t>Experienced Rotarians</a:t>
            </a:r>
          </a:p>
          <a:p>
            <a:r>
              <a:rPr lang="en-US" dirty="0">
                <a:latin typeface="+mn-lt"/>
              </a:rPr>
              <a:t>Regional Grant Officers (28 regions)</a:t>
            </a:r>
          </a:p>
          <a:p>
            <a:r>
              <a:rPr lang="en-US" dirty="0">
                <a:latin typeface="+mn-lt"/>
              </a:rPr>
              <a:t>Rotary Action Groups</a:t>
            </a:r>
          </a:p>
          <a:p>
            <a:r>
              <a:rPr lang="en-US" dirty="0">
                <a:latin typeface="+mn-lt"/>
              </a:rPr>
              <a:t>Partner organizations</a:t>
            </a:r>
          </a:p>
          <a:p>
            <a:r>
              <a:rPr lang="en-US" dirty="0">
                <a:latin typeface="+mn-lt"/>
              </a:rPr>
              <a:t>RI’s Tech Cadre</a:t>
            </a:r>
          </a:p>
          <a:p>
            <a:endParaRPr lang="en-US" dirty="0">
              <a:latin typeface="+mn-lt"/>
            </a:endParaRPr>
          </a:p>
          <a:p>
            <a:endParaRPr lang="en-US" dirty="0">
              <a:latin typeface="+mn-lt"/>
            </a:endParaRPr>
          </a:p>
        </p:txBody>
      </p:sp>
    </p:spTree>
    <p:extLst>
      <p:ext uri="{BB962C8B-B14F-4D97-AF65-F5344CB8AC3E}">
        <p14:creationId xmlns:p14="http://schemas.microsoft.com/office/powerpoint/2010/main" val="182690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GRANT LIFECYCLE</a:t>
            </a:r>
          </a:p>
        </p:txBody>
      </p:sp>
      <p:pic>
        <p:nvPicPr>
          <p:cNvPr id="4" name="Content Placeholder 3">
            <a:extLst>
              <a:ext uri="{FF2B5EF4-FFF2-40B4-BE49-F238E27FC236}">
                <a16:creationId xmlns:a16="http://schemas.microsoft.com/office/drawing/2014/main" id="{DE3F0BAD-5E58-40E1-A189-C0FD9B6DB2C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1207" y="1143000"/>
            <a:ext cx="8267953" cy="4854017"/>
          </a:xfrm>
          <a:prstGeom prst="rect">
            <a:avLst/>
          </a:prstGeom>
        </p:spPr>
      </p:pic>
    </p:spTree>
    <p:extLst>
      <p:ext uri="{BB962C8B-B14F-4D97-AF65-F5344CB8AC3E}">
        <p14:creationId xmlns:p14="http://schemas.microsoft.com/office/powerpoint/2010/main" val="1775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GLOBAL GRANT APPLICATION</a:t>
            </a:r>
          </a:p>
        </p:txBody>
      </p:sp>
      <p:sp>
        <p:nvSpPr>
          <p:cNvPr id="3" name="Content Placeholder 2"/>
          <p:cNvSpPr>
            <a:spLocks noGrp="1"/>
          </p:cNvSpPr>
          <p:nvPr>
            <p:ph idx="1"/>
          </p:nvPr>
        </p:nvSpPr>
        <p:spPr>
          <a:xfrm>
            <a:off x="415925" y="1295400"/>
            <a:ext cx="3529995" cy="48768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mn-lt"/>
              </a:rPr>
              <a:t>Applications submitted online: </a:t>
            </a:r>
            <a:r>
              <a:rPr lang="en-US" sz="2000" dirty="0">
                <a:latin typeface="+mn-lt"/>
                <a:hlinkClick r:id="rId3"/>
              </a:rPr>
              <a:t>www.rotary.org/grants</a:t>
            </a:r>
            <a:endParaRPr lang="en-US" sz="2000" dirty="0">
              <a:latin typeface="+mn-lt"/>
            </a:endParaRPr>
          </a:p>
          <a:p>
            <a:pPr marL="0" indent="0" eaLnBrk="1" hangingPunct="1">
              <a:spcAft>
                <a:spcPts val="900"/>
              </a:spcAft>
              <a:buClr>
                <a:schemeClr val="accent1"/>
              </a:buClr>
              <a:buSzPct val="125000"/>
              <a:buFont typeface="Wingdings" pitchFamily="2" charset="2"/>
              <a:buChar char="§"/>
            </a:pPr>
            <a:r>
              <a:rPr lang="en-US" sz="2000" dirty="0">
                <a:latin typeface="+mn-lt"/>
              </a:rPr>
              <a:t> New </a:t>
            </a:r>
            <a:r>
              <a:rPr lang="en-US" sz="2000" b="1" dirty="0">
                <a:solidFill>
                  <a:srgbClr val="FF0000"/>
                </a:solidFill>
                <a:latin typeface="+mn-lt"/>
              </a:rPr>
              <a:t>Grant Center started </a:t>
            </a:r>
            <a:r>
              <a:rPr lang="en-US" sz="2000" dirty="0">
                <a:latin typeface="+mn-lt"/>
              </a:rPr>
              <a:t>2016</a:t>
            </a:r>
          </a:p>
          <a:p>
            <a:pPr marL="0" indent="0" eaLnBrk="1" hangingPunct="1">
              <a:spcAft>
                <a:spcPts val="900"/>
              </a:spcAft>
              <a:buClr>
                <a:schemeClr val="accent1"/>
              </a:buClr>
              <a:buSzPct val="125000"/>
              <a:buFont typeface="Wingdings" pitchFamily="2" charset="2"/>
              <a:buChar char="§"/>
            </a:pPr>
            <a:r>
              <a:rPr lang="en-US" sz="2000" dirty="0">
                <a:latin typeface="+mn-lt"/>
              </a:rPr>
              <a:t> No application deadlines, </a:t>
            </a:r>
            <a:r>
              <a:rPr lang="en-US" sz="2000" b="1" dirty="0">
                <a:latin typeface="+mn-lt"/>
              </a:rPr>
              <a:t>except for scholarships (30 June)</a:t>
            </a:r>
          </a:p>
          <a:p>
            <a:pPr marL="0" indent="0" eaLnBrk="1" hangingPunct="1">
              <a:spcAft>
                <a:spcPts val="900"/>
              </a:spcAft>
              <a:buClr>
                <a:schemeClr val="accent1"/>
              </a:buClr>
              <a:buSzPct val="125000"/>
              <a:buFont typeface="Wingdings" pitchFamily="2" charset="2"/>
              <a:buChar char="§"/>
            </a:pPr>
            <a:r>
              <a:rPr lang="en-US" sz="2000" dirty="0">
                <a:latin typeface="+mn-lt"/>
              </a:rPr>
              <a:t> Submit applications at least 90 </a:t>
            </a:r>
            <a:br>
              <a:rPr lang="en-US" sz="2000" dirty="0">
                <a:latin typeface="+mn-lt"/>
              </a:rPr>
            </a:br>
            <a:r>
              <a:rPr lang="en-US" sz="2000" dirty="0">
                <a:latin typeface="+mn-lt"/>
              </a:rPr>
              <a:t>   days prior to travel</a:t>
            </a:r>
          </a:p>
          <a:p>
            <a:pPr marL="0" indent="0" eaLnBrk="1" hangingPunct="1"/>
            <a:endParaRPr lang="en-US" sz="2000" dirty="0">
              <a:latin typeface="+mn-lt"/>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6812" y="990600"/>
            <a:ext cx="5136296" cy="5181600"/>
          </a:xfrm>
          <a:prstGeom prst="rect">
            <a:avLst/>
          </a:prstGeom>
        </p:spPr>
      </p:pic>
    </p:spTree>
    <p:extLst>
      <p:ext uri="{BB962C8B-B14F-4D97-AF65-F5344CB8AC3E}">
        <p14:creationId xmlns:p14="http://schemas.microsoft.com/office/powerpoint/2010/main" val="2167750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The Grant Application</a:t>
            </a:r>
          </a:p>
        </p:txBody>
      </p:sp>
      <p:sp>
        <p:nvSpPr>
          <p:cNvPr id="3" name="Content Placeholder 2"/>
          <p:cNvSpPr>
            <a:spLocks noGrp="1"/>
          </p:cNvSpPr>
          <p:nvPr>
            <p:ph idx="1"/>
          </p:nvPr>
        </p:nvSpPr>
        <p:spPr>
          <a:xfrm>
            <a:off x="381001" y="1143000"/>
            <a:ext cx="3809999" cy="5562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mn-lt"/>
              </a:rPr>
              <a:t> A Proposal is Drafted</a:t>
            </a:r>
          </a:p>
          <a:p>
            <a:pPr marL="0" indent="0" eaLnBrk="1" hangingPunct="1">
              <a:spcAft>
                <a:spcPts val="900"/>
              </a:spcAft>
              <a:buClr>
                <a:schemeClr val="accent1"/>
              </a:buClr>
              <a:buSzPct val="125000"/>
              <a:buFont typeface="Wingdings" pitchFamily="2" charset="2"/>
              <a:buChar char="§"/>
            </a:pPr>
            <a:r>
              <a:rPr lang="en-US" sz="2000" dirty="0">
                <a:latin typeface="+mn-lt"/>
              </a:rPr>
              <a:t> Proposals are approved in clubs </a:t>
            </a:r>
            <a:br>
              <a:rPr lang="en-US" sz="2000" dirty="0">
                <a:latin typeface="+mn-lt"/>
              </a:rPr>
            </a:br>
            <a:r>
              <a:rPr lang="en-US" sz="2000" dirty="0">
                <a:latin typeface="+mn-lt"/>
              </a:rPr>
              <a:t>   and districts</a:t>
            </a:r>
          </a:p>
          <a:p>
            <a:pPr marL="0" indent="0" eaLnBrk="1" hangingPunct="1">
              <a:spcAft>
                <a:spcPts val="900"/>
              </a:spcAft>
              <a:buClr>
                <a:schemeClr val="accent1"/>
              </a:buClr>
              <a:buSzPct val="125000"/>
              <a:buFont typeface="Wingdings" pitchFamily="2" charset="2"/>
              <a:buChar char="§"/>
            </a:pPr>
            <a:r>
              <a:rPr lang="en-US" sz="2000" dirty="0">
                <a:latin typeface="+mn-lt"/>
              </a:rPr>
              <a:t> Global Grant application entered /  </a:t>
            </a:r>
            <a:br>
              <a:rPr lang="en-US" sz="2000" dirty="0">
                <a:latin typeface="+mn-lt"/>
              </a:rPr>
            </a:br>
            <a:r>
              <a:rPr lang="en-US" sz="2000" dirty="0">
                <a:latin typeface="+mn-lt"/>
              </a:rPr>
              <a:t>    reviewed by partners</a:t>
            </a:r>
          </a:p>
          <a:p>
            <a:pPr marL="0" indent="0" eaLnBrk="1" hangingPunct="1">
              <a:spcAft>
                <a:spcPts val="900"/>
              </a:spcAft>
              <a:buClr>
                <a:schemeClr val="accent1"/>
              </a:buClr>
              <a:buSzPct val="125000"/>
              <a:buFont typeface="Wingdings" pitchFamily="2" charset="2"/>
              <a:buChar char="§"/>
            </a:pPr>
            <a:r>
              <a:rPr lang="en-US" sz="2000" dirty="0">
                <a:latin typeface="+mn-lt"/>
              </a:rPr>
              <a:t> Districts Approve Global Grant / </a:t>
            </a:r>
            <a:br>
              <a:rPr lang="en-US" sz="2000" dirty="0">
                <a:latin typeface="+mn-lt"/>
              </a:rPr>
            </a:br>
            <a:r>
              <a:rPr lang="en-US" sz="2000" dirty="0">
                <a:latin typeface="+mn-lt"/>
              </a:rPr>
              <a:t>   submission </a:t>
            </a:r>
          </a:p>
          <a:p>
            <a:pPr marL="0" indent="0" eaLnBrk="1" hangingPunct="1">
              <a:spcAft>
                <a:spcPts val="900"/>
              </a:spcAft>
              <a:buClr>
                <a:schemeClr val="accent1"/>
              </a:buClr>
              <a:buSzPct val="125000"/>
              <a:buFont typeface="Wingdings" pitchFamily="2" charset="2"/>
              <a:buChar char="§"/>
            </a:pPr>
            <a:r>
              <a:rPr lang="en-US" sz="2000" dirty="0">
                <a:latin typeface="+mn-lt"/>
              </a:rPr>
              <a:t> Rotary Review</a:t>
            </a:r>
          </a:p>
          <a:p>
            <a:pPr marL="0" indent="0" eaLnBrk="1" hangingPunct="1">
              <a:spcAft>
                <a:spcPts val="900"/>
              </a:spcAft>
              <a:buClr>
                <a:schemeClr val="accent1"/>
              </a:buClr>
              <a:buSzPct val="125000"/>
              <a:buFont typeface="Wingdings" pitchFamily="2" charset="2"/>
              <a:buChar char="§"/>
            </a:pPr>
            <a:r>
              <a:rPr lang="en-US" sz="2000" dirty="0">
                <a:latin typeface="+mn-lt"/>
              </a:rPr>
              <a:t> Resolve Questions on Grant</a:t>
            </a:r>
          </a:p>
          <a:p>
            <a:pPr marL="0" indent="0" eaLnBrk="1" hangingPunct="1">
              <a:spcAft>
                <a:spcPts val="900"/>
              </a:spcAft>
              <a:buClr>
                <a:schemeClr val="accent1"/>
              </a:buClr>
              <a:buSzPct val="125000"/>
              <a:buNone/>
            </a:pPr>
            <a:endParaRPr lang="en-US" sz="2000" dirty="0">
              <a:latin typeface="+mn-lt"/>
            </a:endParaRPr>
          </a:p>
        </p:txBody>
      </p:sp>
      <p:pic>
        <p:nvPicPr>
          <p:cNvPr id="6" name="Picture 5"/>
          <p:cNvPicPr>
            <a:picLocks noChangeAspect="1"/>
          </p:cNvPicPr>
          <p:nvPr/>
        </p:nvPicPr>
        <p:blipFill>
          <a:blip r:embed="rId3"/>
          <a:stretch>
            <a:fillRect/>
          </a:stretch>
        </p:blipFill>
        <p:spPr>
          <a:xfrm>
            <a:off x="4267200" y="990600"/>
            <a:ext cx="4536290" cy="5562600"/>
          </a:xfrm>
          <a:prstGeom prst="rect">
            <a:avLst/>
          </a:prstGeom>
        </p:spPr>
      </p:pic>
    </p:spTree>
    <p:extLst>
      <p:ext uri="{BB962C8B-B14F-4D97-AF65-F5344CB8AC3E}">
        <p14:creationId xmlns:p14="http://schemas.microsoft.com/office/powerpoint/2010/main" val="350283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BUDGET</a:t>
            </a:r>
          </a:p>
        </p:txBody>
      </p:sp>
      <p:sp>
        <p:nvSpPr>
          <p:cNvPr id="3" name="Content Placeholder 2"/>
          <p:cNvSpPr>
            <a:spLocks noGrp="1"/>
          </p:cNvSpPr>
          <p:nvPr>
            <p:ph idx="1"/>
          </p:nvPr>
        </p:nvSpPr>
        <p:spPr>
          <a:xfrm>
            <a:off x="415925" y="1295400"/>
            <a:ext cx="7966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mn-lt"/>
              </a:rPr>
              <a:t>Provide detailed budget</a:t>
            </a:r>
          </a:p>
          <a:p>
            <a:pPr marL="0" indent="0" eaLnBrk="1" hangingPunct="1">
              <a:spcAft>
                <a:spcPts val="900"/>
              </a:spcAft>
              <a:buClr>
                <a:schemeClr val="accent1"/>
              </a:buClr>
              <a:buSzPct val="125000"/>
              <a:buFont typeface="Wingdings" pitchFamily="2" charset="2"/>
              <a:buChar char="§"/>
            </a:pPr>
            <a:r>
              <a:rPr lang="en-US" sz="2000" dirty="0">
                <a:latin typeface="+mn-lt"/>
              </a:rPr>
              <a:t>Include vendor information and explain how vendors were selected</a:t>
            </a:r>
          </a:p>
        </p:txBody>
      </p:sp>
      <p:pic>
        <p:nvPicPr>
          <p:cNvPr id="2" name="Picture 1"/>
          <p:cNvPicPr>
            <a:picLocks noChangeAspect="1"/>
          </p:cNvPicPr>
          <p:nvPr/>
        </p:nvPicPr>
        <p:blipFill>
          <a:blip r:embed="rId3"/>
          <a:stretch>
            <a:fillRect/>
          </a:stretch>
        </p:blipFill>
        <p:spPr>
          <a:xfrm>
            <a:off x="2590800" y="2105994"/>
            <a:ext cx="5536146" cy="4752006"/>
          </a:xfrm>
          <a:prstGeom prst="rect">
            <a:avLst/>
          </a:prstGeom>
        </p:spPr>
      </p:pic>
    </p:spTree>
    <p:extLst>
      <p:ext uri="{BB962C8B-B14F-4D97-AF65-F5344CB8AC3E}">
        <p14:creationId xmlns:p14="http://schemas.microsoft.com/office/powerpoint/2010/main" val="133712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MEASUREMENT AND EVALUATION</a:t>
            </a:r>
          </a:p>
        </p:txBody>
      </p:sp>
      <p:sp>
        <p:nvSpPr>
          <p:cNvPr id="3" name="Content Placeholder 2"/>
          <p:cNvSpPr>
            <a:spLocks noGrp="1"/>
          </p:cNvSpPr>
          <p:nvPr>
            <p:ph idx="1"/>
          </p:nvPr>
        </p:nvSpPr>
        <p:spPr>
          <a:xfrm>
            <a:off x="415925" y="1295400"/>
            <a:ext cx="7966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000" dirty="0">
                <a:latin typeface="+mn-lt"/>
              </a:rPr>
              <a:t>Include specific information related to measurement and evaluation</a:t>
            </a:r>
          </a:p>
        </p:txBody>
      </p:sp>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a:xfrm>
            <a:off x="990599" y="1885950"/>
            <a:ext cx="4868055" cy="3276600"/>
          </a:xfrm>
          <a:prstGeom prst="rect">
            <a:avLst/>
          </a:prstGeom>
          <a:ln>
            <a:solidFill>
              <a:schemeClr val="tx2">
                <a:lumMod val="20000"/>
                <a:lumOff val="80000"/>
              </a:schemeClr>
            </a:solidFill>
          </a:ln>
          <a:effectLst>
            <a:outerShdw blurRad="50800" dist="50800" dir="2700000" algn="ctr" rotWithShape="0">
              <a:schemeClr val="tx2">
                <a:lumMod val="20000"/>
                <a:lumOff val="80000"/>
              </a:schemeClr>
            </a:outerShdw>
          </a:effectLst>
        </p:spPr>
      </p:pic>
      <p:pic>
        <p:nvPicPr>
          <p:cNvPr id="4403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00600" y="2286000"/>
            <a:ext cx="2948940" cy="3848100"/>
          </a:xfrm>
          <a:prstGeom prst="rect">
            <a:avLst/>
          </a:prstGeom>
          <a:noFill/>
          <a:ln w="9525">
            <a:solidFill>
              <a:schemeClr val="tx2">
                <a:lumMod val="20000"/>
                <a:lumOff val="80000"/>
              </a:schemeClr>
            </a:solidFill>
            <a:miter lim="800000"/>
            <a:headEnd/>
            <a:tailEnd/>
          </a:ln>
          <a:effectLst>
            <a:outerShdw blurRad="50800" dist="50800" dir="2700000" algn="ctr" rotWithShape="0">
              <a:schemeClr val="tx2">
                <a:lumMod val="20000"/>
                <a:lumOff val="80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019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Approval Process</a:t>
            </a:r>
          </a:p>
        </p:txBody>
      </p:sp>
      <p:sp>
        <p:nvSpPr>
          <p:cNvPr id="3" name="Content Placeholder 2"/>
          <p:cNvSpPr>
            <a:spLocks noGrp="1"/>
          </p:cNvSpPr>
          <p:nvPr>
            <p:ph idx="1"/>
          </p:nvPr>
        </p:nvSpPr>
        <p:spPr/>
        <p:txBody>
          <a:bodyPr/>
          <a:lstStyle/>
          <a:p>
            <a:r>
              <a:rPr lang="en-US" sz="2800" dirty="0">
                <a:latin typeface="+mn-lt"/>
              </a:rPr>
              <a:t>Application is submitted online in the Grant Center</a:t>
            </a:r>
          </a:p>
          <a:p>
            <a:r>
              <a:rPr lang="en-US" sz="2800" dirty="0">
                <a:latin typeface="+mn-lt"/>
              </a:rPr>
              <a:t>Two Regional Grants Officers review the application in consultation with the Area of Focus Manager</a:t>
            </a:r>
          </a:p>
          <a:p>
            <a:r>
              <a:rPr lang="en-US" sz="2800" dirty="0">
                <a:latin typeface="+mn-lt"/>
              </a:rPr>
              <a:t>If a decline is being recommended, a large group of staff meets to discuss the application and to make a decision</a:t>
            </a:r>
          </a:p>
          <a:p>
            <a:r>
              <a:rPr lang="en-US" sz="2800" dirty="0">
                <a:latin typeface="+mn-lt"/>
              </a:rPr>
              <a:t>If an approval is being recommended, the next step is for staff to notify the sponsors via email</a:t>
            </a:r>
          </a:p>
        </p:txBody>
      </p:sp>
    </p:spTree>
    <p:extLst>
      <p:ext uri="{BB962C8B-B14F-4D97-AF65-F5344CB8AC3E}">
        <p14:creationId xmlns:p14="http://schemas.microsoft.com/office/powerpoint/2010/main" val="225690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b="1" dirty="0">
                <a:latin typeface="Arial Narrow" pitchFamily="34" charset="0"/>
              </a:rPr>
              <a:t>ROTARY’S CAUSES / AREAS OF FOCUS</a:t>
            </a: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1362" y="1905000"/>
            <a:ext cx="2265363"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0562" y="1905000"/>
            <a:ext cx="2266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012" y="1905000"/>
            <a:ext cx="2266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5012" y="3733800"/>
            <a:ext cx="2266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49612" y="3733800"/>
            <a:ext cx="2266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3733800"/>
            <a:ext cx="2266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792162" y="2667000"/>
            <a:ext cx="1905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solidFill>
                  <a:schemeClr val="bg1"/>
                </a:solidFill>
                <a:latin typeface="Brush Script MT" panose="03060802040406070304" pitchFamily="66" charset="0"/>
              </a:rPr>
              <a:t>Promoting </a:t>
            </a:r>
            <a:r>
              <a:rPr lang="en-US" altLang="en-US" sz="2800" i="1">
                <a:solidFill>
                  <a:schemeClr val="bg1"/>
                </a:solidFill>
                <a:latin typeface="Brush Script MT" panose="03060802040406070304" pitchFamily="66" charset="0"/>
              </a:rPr>
              <a:t>Peace</a:t>
            </a:r>
          </a:p>
        </p:txBody>
      </p:sp>
      <p:sp>
        <p:nvSpPr>
          <p:cNvPr id="13" name="TextBox 10"/>
          <p:cNvSpPr txBox="1">
            <a:spLocks noChangeArrowheads="1"/>
          </p:cNvSpPr>
          <p:nvPr/>
        </p:nvSpPr>
        <p:spPr bwMode="auto">
          <a:xfrm>
            <a:off x="3203575" y="2667000"/>
            <a:ext cx="26177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i="1">
                <a:solidFill>
                  <a:schemeClr val="bg1"/>
                </a:solidFill>
                <a:latin typeface="Brush Script MT" panose="03060802040406070304" pitchFamily="66" charset="0"/>
              </a:rPr>
              <a:t>Preventing </a:t>
            </a:r>
            <a:br>
              <a:rPr lang="en-US" altLang="en-US" sz="2800" i="1">
                <a:solidFill>
                  <a:schemeClr val="bg1"/>
                </a:solidFill>
                <a:latin typeface="Brush Script MT" panose="03060802040406070304" pitchFamily="66" charset="0"/>
              </a:rPr>
            </a:br>
            <a:r>
              <a:rPr lang="en-US" altLang="en-US" sz="2800" i="1">
                <a:solidFill>
                  <a:schemeClr val="bg1"/>
                </a:solidFill>
                <a:latin typeface="Brush Script MT" panose="03060802040406070304" pitchFamily="66" charset="0"/>
              </a:rPr>
              <a:t>Disease</a:t>
            </a:r>
          </a:p>
        </p:txBody>
      </p:sp>
      <p:sp>
        <p:nvSpPr>
          <p:cNvPr id="14" name="TextBox 11"/>
          <p:cNvSpPr txBox="1">
            <a:spLocks noChangeArrowheads="1"/>
          </p:cNvSpPr>
          <p:nvPr/>
        </p:nvSpPr>
        <p:spPr bwMode="auto">
          <a:xfrm>
            <a:off x="5761037" y="2438400"/>
            <a:ext cx="3032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solidFill>
                  <a:schemeClr val="bg1"/>
                </a:solidFill>
                <a:latin typeface="Brush Script MT" panose="03060802040406070304" pitchFamily="66" charset="0"/>
              </a:rPr>
              <a:t>Providing </a:t>
            </a:r>
            <a:br>
              <a:rPr lang="en-US" altLang="en-US" i="1">
                <a:solidFill>
                  <a:schemeClr val="bg1"/>
                </a:solidFill>
                <a:latin typeface="Brush Script MT" panose="03060802040406070304" pitchFamily="66" charset="0"/>
              </a:rPr>
            </a:br>
            <a:r>
              <a:rPr lang="en-US" altLang="en-US" i="1">
                <a:solidFill>
                  <a:schemeClr val="bg1"/>
                </a:solidFill>
                <a:latin typeface="Brush Script MT" panose="03060802040406070304" pitchFamily="66" charset="0"/>
              </a:rPr>
              <a:t>Water.Sanitation </a:t>
            </a:r>
            <a:br>
              <a:rPr lang="en-US" altLang="en-US" i="1">
                <a:solidFill>
                  <a:schemeClr val="bg1"/>
                </a:solidFill>
                <a:latin typeface="Brush Script MT" panose="03060802040406070304" pitchFamily="66" charset="0"/>
              </a:rPr>
            </a:br>
            <a:r>
              <a:rPr lang="en-US" altLang="en-US" i="1">
                <a:solidFill>
                  <a:schemeClr val="bg1"/>
                </a:solidFill>
                <a:latin typeface="Brush Script MT" panose="03060802040406070304" pitchFamily="66" charset="0"/>
              </a:rPr>
              <a:t>&amp; Hygiene</a:t>
            </a:r>
          </a:p>
        </p:txBody>
      </p:sp>
      <p:sp>
        <p:nvSpPr>
          <p:cNvPr id="15" name="TextBox 12"/>
          <p:cNvSpPr txBox="1">
            <a:spLocks noChangeArrowheads="1"/>
          </p:cNvSpPr>
          <p:nvPr/>
        </p:nvSpPr>
        <p:spPr bwMode="auto">
          <a:xfrm>
            <a:off x="792162" y="4038600"/>
            <a:ext cx="1905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i="1">
                <a:solidFill>
                  <a:schemeClr val="bg1"/>
                </a:solidFill>
                <a:latin typeface="Brush Script MT" panose="03060802040406070304" pitchFamily="66" charset="0"/>
              </a:rPr>
              <a:t>Saving Mothers &amp; Children</a:t>
            </a:r>
          </a:p>
        </p:txBody>
      </p:sp>
      <p:sp>
        <p:nvSpPr>
          <p:cNvPr id="16" name="TextBox 13"/>
          <p:cNvSpPr txBox="1">
            <a:spLocks noChangeArrowheads="1"/>
          </p:cNvSpPr>
          <p:nvPr/>
        </p:nvSpPr>
        <p:spPr bwMode="auto">
          <a:xfrm>
            <a:off x="3276600" y="4419600"/>
            <a:ext cx="1905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i="1">
                <a:solidFill>
                  <a:schemeClr val="bg1"/>
                </a:solidFill>
                <a:latin typeface="Brush Script MT" panose="03060802040406070304" pitchFamily="66" charset="0"/>
              </a:rPr>
              <a:t>Supporting Education</a:t>
            </a:r>
          </a:p>
        </p:txBody>
      </p:sp>
      <p:sp>
        <p:nvSpPr>
          <p:cNvPr id="17" name="TextBox 14"/>
          <p:cNvSpPr txBox="1">
            <a:spLocks noChangeArrowheads="1"/>
          </p:cNvSpPr>
          <p:nvPr/>
        </p:nvSpPr>
        <p:spPr bwMode="auto">
          <a:xfrm>
            <a:off x="5775325" y="4495800"/>
            <a:ext cx="2560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i="1">
                <a:solidFill>
                  <a:schemeClr val="bg1"/>
                </a:solidFill>
                <a:latin typeface="Brush Script MT" panose="03060802040406070304" pitchFamily="66" charset="0"/>
              </a:rPr>
              <a:t>Growing </a:t>
            </a:r>
            <a:br>
              <a:rPr lang="en-US" altLang="en-US" sz="2800" i="1">
                <a:solidFill>
                  <a:schemeClr val="bg1"/>
                </a:solidFill>
                <a:latin typeface="Brush Script MT" panose="03060802040406070304" pitchFamily="66" charset="0"/>
              </a:rPr>
            </a:br>
            <a:r>
              <a:rPr lang="en-US" altLang="en-US" sz="2800" i="1">
                <a:solidFill>
                  <a:schemeClr val="bg1"/>
                </a:solidFill>
                <a:latin typeface="Brush Script MT" panose="03060802040406070304" pitchFamily="66" charset="0"/>
              </a:rPr>
              <a:t>Economies</a:t>
            </a:r>
          </a:p>
        </p:txBody>
      </p:sp>
    </p:spTree>
    <p:extLst>
      <p:ext uri="{BB962C8B-B14F-4D97-AF65-F5344CB8AC3E}">
        <p14:creationId xmlns:p14="http://schemas.microsoft.com/office/powerpoint/2010/main" val="2831589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16764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pitchFamily="34" charset="0"/>
            </a:endParaRPr>
          </a:p>
        </p:txBody>
      </p:sp>
      <p:sp>
        <p:nvSpPr>
          <p:cNvPr id="17411" name="Rectangle 10"/>
          <p:cNvSpPr txBox="1">
            <a:spLocks noChangeArrowheads="1"/>
          </p:cNvSpPr>
          <p:nvPr/>
        </p:nvSpPr>
        <p:spPr bwMode="auto">
          <a:xfrm>
            <a:off x="457200" y="3581400"/>
            <a:ext cx="8534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Aft>
                <a:spcPts val="2400"/>
              </a:spcAft>
            </a:pPr>
            <a:r>
              <a:rPr lang="en-US" sz="4400" dirty="0">
                <a:solidFill>
                  <a:prstClr val="white"/>
                </a:solidFill>
                <a:latin typeface="Arial Narrow Bold" pitchFamily="-84" charset="0"/>
              </a:rPr>
              <a:t>After Grant Approval</a:t>
            </a:r>
          </a:p>
        </p:txBody>
      </p:sp>
    </p:spTree>
    <p:extLst>
      <p:ext uri="{BB962C8B-B14F-4D97-AF65-F5344CB8AC3E}">
        <p14:creationId xmlns:p14="http://schemas.microsoft.com/office/powerpoint/2010/main" val="18407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Execution</a:t>
            </a:r>
          </a:p>
        </p:txBody>
      </p:sp>
      <p:sp>
        <p:nvSpPr>
          <p:cNvPr id="3" name="Content Placeholder 2"/>
          <p:cNvSpPr>
            <a:spLocks noGrp="1"/>
          </p:cNvSpPr>
          <p:nvPr>
            <p:ph idx="1"/>
          </p:nvPr>
        </p:nvSpPr>
        <p:spPr>
          <a:xfrm>
            <a:off x="381000" y="1143000"/>
            <a:ext cx="7966075" cy="5562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800" dirty="0">
                <a:latin typeface="+mn-lt"/>
              </a:rPr>
              <a:t> Grant Approved with </a:t>
            </a:r>
            <a:br>
              <a:rPr lang="en-US" sz="2800" dirty="0">
                <a:latin typeface="+mn-lt"/>
              </a:rPr>
            </a:br>
            <a:r>
              <a:rPr lang="en-US" sz="2800" dirty="0">
                <a:latin typeface="+mn-lt"/>
              </a:rPr>
              <a:t>   “conditions”</a:t>
            </a:r>
          </a:p>
          <a:p>
            <a:pPr marL="0" indent="0" eaLnBrk="1" hangingPunct="1">
              <a:spcAft>
                <a:spcPts val="900"/>
              </a:spcAft>
              <a:buClr>
                <a:schemeClr val="accent1"/>
              </a:buClr>
              <a:buSzPct val="125000"/>
              <a:buFont typeface="Wingdings" pitchFamily="2" charset="2"/>
              <a:buChar char="§"/>
            </a:pPr>
            <a:r>
              <a:rPr lang="en-US" sz="2800" dirty="0">
                <a:latin typeface="+mn-lt"/>
              </a:rPr>
              <a:t> $$ is sent to Host Partner </a:t>
            </a:r>
            <a:br>
              <a:rPr lang="en-US" sz="2800" dirty="0">
                <a:latin typeface="+mn-lt"/>
              </a:rPr>
            </a:br>
            <a:r>
              <a:rPr lang="en-US" sz="2800" dirty="0">
                <a:latin typeface="+mn-lt"/>
              </a:rPr>
              <a:t>   after conditions met</a:t>
            </a:r>
          </a:p>
          <a:p>
            <a:pPr marL="0" indent="0" eaLnBrk="1" hangingPunct="1">
              <a:spcAft>
                <a:spcPts val="900"/>
              </a:spcAft>
              <a:buClr>
                <a:schemeClr val="accent1"/>
              </a:buClr>
              <a:buSzPct val="125000"/>
              <a:buFont typeface="Wingdings" pitchFamily="2" charset="2"/>
              <a:buChar char="§"/>
            </a:pPr>
            <a:r>
              <a:rPr lang="en-US" sz="2800" dirty="0">
                <a:latin typeface="+mn-lt"/>
              </a:rPr>
              <a:t> Global Project Starts</a:t>
            </a:r>
          </a:p>
          <a:p>
            <a:pPr marL="0" indent="0" eaLnBrk="1" hangingPunct="1">
              <a:spcAft>
                <a:spcPts val="900"/>
              </a:spcAft>
              <a:buClr>
                <a:schemeClr val="accent1"/>
              </a:buClr>
              <a:buSzPct val="125000"/>
              <a:buFont typeface="Wingdings" pitchFamily="2" charset="2"/>
              <a:buChar char="§"/>
            </a:pPr>
            <a:r>
              <a:rPr lang="en-US" sz="2800" dirty="0">
                <a:latin typeface="+mn-lt"/>
              </a:rPr>
              <a:t> Execution of the project</a:t>
            </a:r>
          </a:p>
          <a:p>
            <a:pPr marL="0" indent="0" eaLnBrk="1" hangingPunct="1">
              <a:spcAft>
                <a:spcPts val="900"/>
              </a:spcAft>
              <a:buClr>
                <a:schemeClr val="accent1"/>
              </a:buClr>
              <a:buSzPct val="125000"/>
              <a:buNone/>
            </a:pPr>
            <a:endParaRPr lang="en-US" sz="2800" dirty="0">
              <a:latin typeface="+mn-l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304800"/>
            <a:ext cx="3766671" cy="2494808"/>
          </a:xfrm>
          <a:prstGeom prst="rect">
            <a:avLst/>
          </a:prstGeom>
        </p:spPr>
      </p:pic>
    </p:spTree>
    <p:extLst>
      <p:ext uri="{BB962C8B-B14F-4D97-AF65-F5344CB8AC3E}">
        <p14:creationId xmlns:p14="http://schemas.microsoft.com/office/powerpoint/2010/main" val="3428367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Implementation</a:t>
            </a:r>
          </a:p>
        </p:txBody>
      </p:sp>
      <p:sp>
        <p:nvSpPr>
          <p:cNvPr id="3" name="Content Placeholder 2"/>
          <p:cNvSpPr>
            <a:spLocks noGrp="1"/>
          </p:cNvSpPr>
          <p:nvPr>
            <p:ph idx="1"/>
          </p:nvPr>
        </p:nvSpPr>
        <p:spPr/>
        <p:txBody>
          <a:bodyPr/>
          <a:lstStyle/>
          <a:p>
            <a:r>
              <a:rPr lang="en-US" dirty="0">
                <a:latin typeface="+mn-lt"/>
              </a:rPr>
              <a:t>Checklist Items</a:t>
            </a:r>
          </a:p>
          <a:p>
            <a:r>
              <a:rPr lang="en-US" dirty="0">
                <a:latin typeface="+mn-lt"/>
              </a:rPr>
              <a:t>Bank Accounts / Payments</a:t>
            </a:r>
          </a:p>
          <a:p>
            <a:r>
              <a:rPr lang="en-US" dirty="0">
                <a:latin typeface="+mn-lt"/>
              </a:rPr>
              <a:t>Host Club Committee</a:t>
            </a:r>
          </a:p>
          <a:p>
            <a:pPr lvl="1"/>
            <a:r>
              <a:rPr lang="en-US" dirty="0">
                <a:latin typeface="+mn-lt"/>
              </a:rPr>
              <a:t>Provides detailed plan &amp; schedule</a:t>
            </a:r>
          </a:p>
          <a:p>
            <a:pPr lvl="1"/>
            <a:r>
              <a:rPr lang="en-US" dirty="0">
                <a:latin typeface="+mn-lt"/>
              </a:rPr>
              <a:t>Provides updates and progress reports</a:t>
            </a:r>
          </a:p>
          <a:p>
            <a:pPr lvl="1"/>
            <a:r>
              <a:rPr lang="en-US" dirty="0">
                <a:latin typeface="+mn-lt"/>
              </a:rPr>
              <a:t>Sends pictures </a:t>
            </a:r>
          </a:p>
          <a:p>
            <a:pPr lvl="1"/>
            <a:r>
              <a:rPr lang="en-US" dirty="0">
                <a:latin typeface="+mn-lt"/>
              </a:rPr>
              <a:t>Int’l Club reports to partners</a:t>
            </a:r>
          </a:p>
          <a:p>
            <a:pPr lvl="1"/>
            <a:r>
              <a:rPr lang="en-US" dirty="0">
                <a:latin typeface="+mn-lt"/>
              </a:rPr>
              <a:t>Public image campaign</a:t>
            </a:r>
          </a:p>
          <a:p>
            <a:r>
              <a:rPr lang="en-US" dirty="0">
                <a:latin typeface="+mn-lt"/>
              </a:rPr>
              <a:t>Host &amp; Int’l Partners Manage Project</a:t>
            </a:r>
          </a:p>
        </p:txBody>
      </p:sp>
    </p:spTree>
    <p:extLst>
      <p:ext uri="{BB962C8B-B14F-4D97-AF65-F5344CB8AC3E}">
        <p14:creationId xmlns:p14="http://schemas.microsoft.com/office/powerpoint/2010/main" val="3379031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Reporting and Follow up</a:t>
            </a:r>
          </a:p>
        </p:txBody>
      </p:sp>
      <p:sp>
        <p:nvSpPr>
          <p:cNvPr id="3" name="Content Placeholder 2"/>
          <p:cNvSpPr>
            <a:spLocks noGrp="1"/>
          </p:cNvSpPr>
          <p:nvPr>
            <p:ph idx="1"/>
          </p:nvPr>
        </p:nvSpPr>
        <p:spPr>
          <a:xfrm>
            <a:off x="381001" y="1143000"/>
            <a:ext cx="5867400" cy="5562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800" dirty="0">
                <a:latin typeface="+mn-lt"/>
              </a:rPr>
              <a:t> Progress Reporting </a:t>
            </a:r>
          </a:p>
          <a:p>
            <a:pPr marL="0" indent="0" eaLnBrk="1" hangingPunct="1">
              <a:spcAft>
                <a:spcPts val="900"/>
              </a:spcAft>
              <a:buClr>
                <a:schemeClr val="accent1"/>
              </a:buClr>
              <a:buSzPct val="125000"/>
              <a:buFont typeface="Wingdings" pitchFamily="2" charset="2"/>
              <a:buChar char="§"/>
            </a:pPr>
            <a:r>
              <a:rPr lang="en-US" sz="2800" dirty="0">
                <a:latin typeface="+mn-lt"/>
              </a:rPr>
              <a:t> Measurements &amp; evaluations</a:t>
            </a:r>
          </a:p>
          <a:p>
            <a:pPr marL="0" indent="0" eaLnBrk="1" hangingPunct="1">
              <a:spcAft>
                <a:spcPts val="900"/>
              </a:spcAft>
              <a:buClr>
                <a:schemeClr val="accent1"/>
              </a:buClr>
              <a:buSzPct val="125000"/>
              <a:buFont typeface="Wingdings" pitchFamily="2" charset="2"/>
              <a:buChar char="§"/>
            </a:pPr>
            <a:r>
              <a:rPr lang="en-US" sz="2800" dirty="0">
                <a:latin typeface="+mn-lt"/>
              </a:rPr>
              <a:t> Final Reporting </a:t>
            </a:r>
          </a:p>
          <a:p>
            <a:pPr marL="0" indent="0" eaLnBrk="1" hangingPunct="1">
              <a:spcAft>
                <a:spcPts val="900"/>
              </a:spcAft>
              <a:buClr>
                <a:schemeClr val="accent1"/>
              </a:buClr>
              <a:buSzPct val="125000"/>
              <a:buFont typeface="Wingdings" pitchFamily="2" charset="2"/>
              <a:buChar char="§"/>
            </a:pPr>
            <a:r>
              <a:rPr lang="en-US" sz="2800" dirty="0">
                <a:latin typeface="+mn-lt"/>
              </a:rPr>
              <a:t> Public Image / Publicity</a:t>
            </a:r>
          </a:p>
          <a:p>
            <a:pPr marL="0" indent="0" eaLnBrk="1" hangingPunct="1">
              <a:spcAft>
                <a:spcPts val="900"/>
              </a:spcAft>
              <a:buClr>
                <a:schemeClr val="accent1"/>
              </a:buClr>
              <a:buSzPct val="125000"/>
              <a:buFont typeface="Wingdings" pitchFamily="2" charset="2"/>
              <a:buChar char="§"/>
            </a:pPr>
            <a:r>
              <a:rPr lang="en-US" sz="2800" dirty="0">
                <a:latin typeface="+mn-lt"/>
              </a:rPr>
              <a:t> Follow up projects. </a:t>
            </a:r>
            <a:br>
              <a:rPr lang="en-US" sz="2800" dirty="0">
                <a:latin typeface="+mn-lt"/>
              </a:rPr>
            </a:br>
            <a:r>
              <a:rPr lang="en-US" sz="2800" dirty="0">
                <a:latin typeface="+mn-lt"/>
              </a:rPr>
              <a:t>   Making it even more sustainable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681353" y="871847"/>
            <a:ext cx="3810000" cy="2523507"/>
          </a:xfrm>
          <a:prstGeom prst="rect">
            <a:avLst/>
          </a:prstGeom>
        </p:spPr>
      </p:pic>
    </p:spTree>
    <p:extLst>
      <p:ext uri="{BB962C8B-B14F-4D97-AF65-F5344CB8AC3E}">
        <p14:creationId xmlns:p14="http://schemas.microsoft.com/office/powerpoint/2010/main" val="2407722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 What  / How?</a:t>
            </a:r>
          </a:p>
        </p:txBody>
      </p:sp>
      <p:sp>
        <p:nvSpPr>
          <p:cNvPr id="3" name="Content Placeholder 2"/>
          <p:cNvSpPr>
            <a:spLocks noGrp="1"/>
          </p:cNvSpPr>
          <p:nvPr>
            <p:ph idx="1"/>
          </p:nvPr>
        </p:nvSpPr>
        <p:spPr/>
        <p:txBody>
          <a:bodyPr/>
          <a:lstStyle/>
          <a:p>
            <a:r>
              <a:rPr lang="en-US" dirty="0">
                <a:latin typeface="+mn-lt"/>
              </a:rPr>
              <a:t>Changes to budget</a:t>
            </a:r>
          </a:p>
          <a:p>
            <a:r>
              <a:rPr lang="en-US" dirty="0">
                <a:latin typeface="+mn-lt"/>
              </a:rPr>
              <a:t>Changes to scope</a:t>
            </a:r>
          </a:p>
          <a:p>
            <a:r>
              <a:rPr lang="en-US" dirty="0">
                <a:latin typeface="+mn-lt"/>
              </a:rPr>
              <a:t>Changes to project management</a:t>
            </a:r>
          </a:p>
          <a:p>
            <a:r>
              <a:rPr lang="en-US" dirty="0">
                <a:latin typeface="+mn-lt"/>
              </a:rPr>
              <a:t>12 month progress, 60 days</a:t>
            </a:r>
          </a:p>
          <a:p>
            <a:r>
              <a:rPr lang="en-US" dirty="0">
                <a:latin typeface="+mn-lt"/>
              </a:rPr>
              <a:t>Final, 60 days after final expenditures</a:t>
            </a:r>
          </a:p>
          <a:p>
            <a:pPr marL="0" indent="0">
              <a:buNone/>
            </a:pPr>
            <a:r>
              <a:rPr lang="en-US" dirty="0">
                <a:latin typeface="+mn-lt"/>
              </a:rPr>
              <a:t>How..</a:t>
            </a:r>
          </a:p>
          <a:p>
            <a:r>
              <a:rPr lang="en-US" dirty="0">
                <a:latin typeface="+mn-lt"/>
              </a:rPr>
              <a:t>Email to Regional Grant Officer</a:t>
            </a:r>
          </a:p>
          <a:p>
            <a:r>
              <a:rPr lang="en-US" dirty="0">
                <a:latin typeface="+mn-lt"/>
              </a:rPr>
              <a:t>Grant Tool /  Online reporting</a:t>
            </a:r>
          </a:p>
          <a:p>
            <a:endParaRPr lang="en-US" dirty="0">
              <a:latin typeface="+mn-lt"/>
            </a:endParaRPr>
          </a:p>
        </p:txBody>
      </p:sp>
    </p:spTree>
    <p:extLst>
      <p:ext uri="{BB962C8B-B14F-4D97-AF65-F5344CB8AC3E}">
        <p14:creationId xmlns:p14="http://schemas.microsoft.com/office/powerpoint/2010/main" val="2441874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Public Image Ideas</a:t>
            </a:r>
          </a:p>
        </p:txBody>
      </p:sp>
      <p:sp>
        <p:nvSpPr>
          <p:cNvPr id="4" name="Content Placeholder 3"/>
          <p:cNvSpPr>
            <a:spLocks noGrp="1"/>
          </p:cNvSpPr>
          <p:nvPr>
            <p:ph idx="1"/>
          </p:nvPr>
        </p:nvSpPr>
        <p:spPr/>
        <p:txBody>
          <a:bodyPr/>
          <a:lstStyle/>
          <a:p>
            <a:r>
              <a:rPr lang="en-US" dirty="0">
                <a:latin typeface="+mn-lt"/>
              </a:rPr>
              <a:t>Project Blog / Share and distribute link</a:t>
            </a:r>
          </a:p>
          <a:p>
            <a:r>
              <a:rPr lang="en-US" dirty="0">
                <a:latin typeface="+mn-lt"/>
              </a:rPr>
              <a:t>Social Media – </a:t>
            </a:r>
            <a:r>
              <a:rPr lang="en-US" dirty="0" err="1">
                <a:latin typeface="+mn-lt"/>
              </a:rPr>
              <a:t>FaceBook</a:t>
            </a:r>
            <a:r>
              <a:rPr lang="en-US" dirty="0">
                <a:latin typeface="+mn-lt"/>
              </a:rPr>
              <a:t>®, Twitter®, etc</a:t>
            </a:r>
          </a:p>
          <a:p>
            <a:r>
              <a:rPr lang="en-US" dirty="0">
                <a:latin typeface="+mn-lt"/>
              </a:rPr>
              <a:t>Newsletters: Club/District/Zone</a:t>
            </a:r>
          </a:p>
          <a:p>
            <a:r>
              <a:rPr lang="en-US" dirty="0">
                <a:latin typeface="+mn-lt"/>
              </a:rPr>
              <a:t>Rotary “Voices”… submit to </a:t>
            </a:r>
            <a:r>
              <a:rPr lang="en-US" dirty="0">
                <a:latin typeface="+mn-lt"/>
                <a:hlinkClick r:id="rId2"/>
              </a:rPr>
              <a:t>blog@rotary.org</a:t>
            </a:r>
            <a:r>
              <a:rPr lang="en-US" dirty="0">
                <a:latin typeface="+mn-lt"/>
              </a:rPr>
              <a:t> </a:t>
            </a:r>
          </a:p>
          <a:p>
            <a:r>
              <a:rPr lang="en-US" dirty="0">
                <a:latin typeface="+mn-lt"/>
              </a:rPr>
              <a:t>Rotary “Showcase”… </a:t>
            </a:r>
            <a:r>
              <a:rPr lang="en-US" dirty="0">
                <a:latin typeface="+mn-lt"/>
                <a:hlinkClick r:id="rId3"/>
              </a:rPr>
              <a:t>www.myrotary.org</a:t>
            </a:r>
            <a:r>
              <a:rPr lang="en-US" dirty="0">
                <a:latin typeface="+mn-lt"/>
              </a:rPr>
              <a:t> </a:t>
            </a:r>
          </a:p>
        </p:txBody>
      </p:sp>
    </p:spTree>
    <p:extLst>
      <p:ext uri="{BB962C8B-B14F-4D97-AF65-F5344CB8AC3E}">
        <p14:creationId xmlns:p14="http://schemas.microsoft.com/office/powerpoint/2010/main" val="3395383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b="1" dirty="0">
                <a:latin typeface="Arial Narrow" pitchFamily="34" charset="0"/>
              </a:rPr>
              <a:t>RESOURCES</a:t>
            </a:r>
          </a:p>
        </p:txBody>
      </p:sp>
      <p:sp>
        <p:nvSpPr>
          <p:cNvPr id="4" name="Content Placeholder 2"/>
          <p:cNvSpPr txBox="1">
            <a:spLocks/>
          </p:cNvSpPr>
          <p:nvPr/>
        </p:nvSpPr>
        <p:spPr bwMode="auto">
          <a:xfrm>
            <a:off x="304800" y="1295400"/>
            <a:ext cx="5181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458788" lvl="1" indent="-342900">
              <a:spcBef>
                <a:spcPct val="20000"/>
              </a:spcBef>
              <a:buClr>
                <a:srgbClr val="58585A"/>
              </a:buClr>
              <a:buSzPct val="120000"/>
              <a:buFont typeface="Arial" panose="020B0604020202020204" pitchFamily="34" charset="0"/>
              <a:buChar char="•"/>
            </a:pPr>
            <a:r>
              <a:rPr lang="en-US" dirty="0">
                <a:solidFill>
                  <a:srgbClr val="58585A"/>
                </a:solidFill>
                <a:latin typeface="+mn-lt"/>
                <a:hlinkClick r:id="rId3"/>
              </a:rPr>
              <a:t>www.rotary.org/grants</a:t>
            </a:r>
            <a:endParaRPr lang="en-US" dirty="0">
              <a:solidFill>
                <a:srgbClr val="58585A"/>
              </a:solidFill>
              <a:latin typeface="+mn-lt"/>
            </a:endParaRPr>
          </a:p>
          <a:p>
            <a:pPr marL="458788" lvl="1" indent="-342900">
              <a:spcBef>
                <a:spcPct val="20000"/>
              </a:spcBef>
              <a:buClr>
                <a:srgbClr val="58585A"/>
              </a:buClr>
              <a:buSzPct val="120000"/>
              <a:buFont typeface="Arial" panose="020B0604020202020204" pitchFamily="34" charset="0"/>
              <a:buChar char="•"/>
            </a:pPr>
            <a:r>
              <a:rPr lang="en-US" dirty="0">
                <a:solidFill>
                  <a:srgbClr val="58585A"/>
                </a:solidFill>
                <a:latin typeface="+mn-lt"/>
                <a:hlinkClick r:id="rId4"/>
              </a:rPr>
              <a:t>Guide to Global Grants</a:t>
            </a:r>
            <a:endParaRPr lang="en-US" dirty="0">
              <a:solidFill>
                <a:srgbClr val="58585A"/>
              </a:solidFill>
              <a:latin typeface="+mn-lt"/>
            </a:endParaRPr>
          </a:p>
          <a:p>
            <a:pPr marL="458788" lvl="1" indent="-342900">
              <a:spcBef>
                <a:spcPct val="20000"/>
              </a:spcBef>
              <a:buClr>
                <a:srgbClr val="58585A"/>
              </a:buClr>
              <a:buSzPct val="120000"/>
              <a:buFont typeface="Arial" panose="020B0604020202020204" pitchFamily="34" charset="0"/>
              <a:buChar char="•"/>
            </a:pPr>
            <a:r>
              <a:rPr lang="en-US" dirty="0">
                <a:solidFill>
                  <a:srgbClr val="58585A"/>
                </a:solidFill>
                <a:latin typeface="+mn-lt"/>
                <a:hlinkClick r:id="rId5"/>
              </a:rPr>
              <a:t>Training materials</a:t>
            </a:r>
            <a:endParaRPr lang="en-US" dirty="0">
              <a:solidFill>
                <a:srgbClr val="58585A"/>
              </a:solidFill>
              <a:latin typeface="+mn-lt"/>
            </a:endParaRPr>
          </a:p>
          <a:p>
            <a:pPr marL="458788" lvl="1" indent="-342900">
              <a:spcBef>
                <a:spcPct val="20000"/>
              </a:spcBef>
              <a:buClr>
                <a:srgbClr val="58585A"/>
              </a:buClr>
              <a:buSzPct val="120000"/>
              <a:buFont typeface="Arial" panose="020B0604020202020204" pitchFamily="34" charset="0"/>
              <a:buChar char="•"/>
            </a:pPr>
            <a:r>
              <a:rPr lang="en-US" dirty="0">
                <a:solidFill>
                  <a:srgbClr val="58585A"/>
                </a:solidFill>
                <a:latin typeface="+mn-lt"/>
                <a:hlinkClick r:id="rId6"/>
              </a:rPr>
              <a:t>Learning Center</a:t>
            </a:r>
            <a:endParaRPr lang="en-US" dirty="0">
              <a:solidFill>
                <a:srgbClr val="58585A"/>
              </a:solidFill>
              <a:latin typeface="+mn-lt"/>
            </a:endParaRPr>
          </a:p>
          <a:p>
            <a:pPr marL="458788" lvl="1" indent="-342900">
              <a:spcBef>
                <a:spcPct val="20000"/>
              </a:spcBef>
              <a:buClr>
                <a:srgbClr val="58585A"/>
              </a:buClr>
              <a:buSzPct val="120000"/>
              <a:buFont typeface="Arial" panose="020B0604020202020204" pitchFamily="34" charset="0"/>
              <a:buChar char="•"/>
            </a:pPr>
            <a:r>
              <a:rPr lang="en-US" dirty="0">
                <a:solidFill>
                  <a:srgbClr val="58585A"/>
                </a:solidFill>
                <a:latin typeface="+mn-lt"/>
                <a:hlinkClick r:id="rId7"/>
              </a:rPr>
              <a:t>Grant staff</a:t>
            </a:r>
            <a:endParaRPr lang="en-US" dirty="0">
              <a:solidFill>
                <a:srgbClr val="58585A"/>
              </a:solidFill>
              <a:latin typeface="+mn-lt"/>
            </a:endParaRPr>
          </a:p>
        </p:txBody>
      </p:sp>
      <p:pic>
        <p:nvPicPr>
          <p:cNvPr id="38915" name="Picture 3"/>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371600" y="3733800"/>
            <a:ext cx="3359899" cy="2211720"/>
          </a:xfrm>
          <a:prstGeom prst="rect">
            <a:avLst/>
          </a:prstGeom>
          <a:noFill/>
          <a:ln w="9525">
            <a:solidFill>
              <a:schemeClr val="tx2">
                <a:lumMod val="20000"/>
                <a:lumOff val="80000"/>
              </a:schemeClr>
            </a:solidFill>
            <a:miter lim="800000"/>
            <a:headEnd/>
            <a:tailEnd/>
          </a:ln>
          <a:effectLst>
            <a:outerShdw blurRad="50800" dist="38100" dir="2700000" algn="tl" rotWithShape="0">
              <a:schemeClr val="tx2">
                <a:lumMod val="20000"/>
                <a:lumOff val="80000"/>
                <a:alpha val="40000"/>
              </a:scheme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886200" y="2189951"/>
            <a:ext cx="2399541" cy="3238500"/>
          </a:xfrm>
          <a:prstGeom prst="rect">
            <a:avLst/>
          </a:prstGeom>
          <a:noFill/>
          <a:ln w="9525">
            <a:solidFill>
              <a:schemeClr val="tx2">
                <a:lumMod val="20000"/>
                <a:lumOff val="80000"/>
              </a:schemeClr>
            </a:solidFill>
            <a:miter lim="800000"/>
            <a:headEnd/>
            <a:tailEnd/>
          </a:ln>
          <a:effectLst>
            <a:outerShdw blurRad="50800" dist="38100" dir="2700000" algn="ctr" rotWithShape="0">
              <a:schemeClr val="tx2">
                <a:lumMod val="20000"/>
                <a:lumOff val="80000"/>
                <a:alpha val="40000"/>
              </a:schemeClr>
            </a:outerShdw>
          </a:effectLst>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511800" y="1244080"/>
            <a:ext cx="2914650" cy="2049453"/>
          </a:xfrm>
          <a:prstGeom prst="rect">
            <a:avLst/>
          </a:prstGeom>
          <a:noFill/>
          <a:ln w="9525">
            <a:solidFill>
              <a:schemeClr val="tx2">
                <a:lumMod val="20000"/>
                <a:lumOff val="80000"/>
              </a:schemeClr>
            </a:solidFill>
            <a:miter lim="800000"/>
            <a:headEnd/>
            <a:tailEnd/>
          </a:ln>
          <a:effectLst>
            <a:outerShdw blurRad="50800" dist="38100" dir="2700000" algn="ctr" rotWithShape="0">
              <a:schemeClr val="tx2">
                <a:lumMod val="20000"/>
                <a:lumOff val="80000"/>
                <a:alpha val="40000"/>
              </a:schemeClr>
            </a:outerShdw>
          </a:effectLst>
          <a:extLst>
            <a:ext uri="{909E8E84-426E-40DD-AFC4-6F175D3DCCD1}">
              <a14:hiddenFill xmlns:a14="http://schemas.microsoft.com/office/drawing/2010/main">
                <a:solidFill>
                  <a:schemeClr val="accent1"/>
                </a:solidFill>
              </a14:hiddenFill>
            </a:ext>
          </a:extLst>
        </p:spPr>
      </p:pic>
      <p:pic>
        <p:nvPicPr>
          <p:cNvPr id="39938"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00800" y="3141832"/>
            <a:ext cx="2219325" cy="2954168"/>
          </a:xfrm>
          <a:prstGeom prst="rect">
            <a:avLst/>
          </a:prstGeom>
          <a:noFill/>
          <a:ln w="9525">
            <a:solidFill>
              <a:schemeClr val="tx2">
                <a:lumMod val="20000"/>
                <a:lumOff val="80000"/>
              </a:schemeClr>
            </a:solidFill>
            <a:miter lim="800000"/>
            <a:headEnd/>
            <a:tailEnd/>
          </a:ln>
          <a:effectLst>
            <a:outerShdw blurRad="50800" dist="38100" dir="2700000" algn="ctr" rotWithShape="0">
              <a:schemeClr val="tx2">
                <a:lumMod val="20000"/>
                <a:lumOff val="80000"/>
                <a:alpha val="40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5270990"/>
      </p:ext>
    </p:extLst>
  </p:cSld>
  <p:clrMapOvr>
    <a:masterClrMapping/>
  </p:clrMapOvr>
  <p:transition spd="med" advClick="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t>Objectives</a:t>
            </a:r>
          </a:p>
        </p:txBody>
      </p:sp>
      <p:sp>
        <p:nvSpPr>
          <p:cNvPr id="2" name="Content Placeholder 1"/>
          <p:cNvSpPr>
            <a:spLocks noGrp="1"/>
          </p:cNvSpPr>
          <p:nvPr>
            <p:ph idx="1"/>
          </p:nvPr>
        </p:nvSpPr>
        <p:spPr/>
        <p:txBody>
          <a:bodyPr>
            <a:normAutofit fontScale="92500"/>
          </a:bodyPr>
          <a:lstStyle/>
          <a:p>
            <a:r>
              <a:rPr lang="en-US" dirty="0">
                <a:latin typeface="Arial" panose="020B0604020202020204" pitchFamily="34" charset="0"/>
                <a:cs typeface="Arial" panose="020B0604020202020204" pitchFamily="34" charset="0"/>
              </a:rPr>
              <a:t>Learn how Rotarians can initiate Global Grants</a:t>
            </a:r>
          </a:p>
          <a:p>
            <a:r>
              <a:rPr lang="en-US" dirty="0">
                <a:latin typeface="Arial" panose="020B0604020202020204" pitchFamily="34" charset="0"/>
                <a:cs typeface="Arial" panose="020B0604020202020204" pitchFamily="34" charset="0"/>
              </a:rPr>
              <a:t>Understand how to translate a grant idea into action.</a:t>
            </a:r>
          </a:p>
          <a:p>
            <a:r>
              <a:rPr lang="en-US" dirty="0">
                <a:latin typeface="Arial" panose="020B0604020202020204" pitchFamily="34" charset="0"/>
                <a:cs typeface="Arial" panose="020B0604020202020204" pitchFamily="34" charset="0"/>
              </a:rPr>
              <a:t>Learn how the Cadre of Technical Advisors can be a resource and their role in grant approval and stewardship.</a:t>
            </a:r>
          </a:p>
          <a:p>
            <a:r>
              <a:rPr lang="en-US" dirty="0">
                <a:latin typeface="Arial" panose="020B0604020202020204" pitchFamily="34" charset="0"/>
                <a:cs typeface="Arial" panose="020B0604020202020204" pitchFamily="34" charset="0"/>
              </a:rPr>
              <a:t>Learn how to apply for a Global Grant.</a:t>
            </a:r>
          </a:p>
          <a:p>
            <a:r>
              <a:rPr lang="en-US" dirty="0">
                <a:latin typeface="Arial" panose="020B0604020202020204" pitchFamily="34" charset="0"/>
                <a:cs typeface="Arial" panose="020B0604020202020204" pitchFamily="34" charset="0"/>
              </a:rPr>
              <a:t>Understand the Global Grant approval process.</a:t>
            </a:r>
          </a:p>
          <a:p>
            <a:r>
              <a:rPr lang="en-US" dirty="0">
                <a:latin typeface="Arial" panose="020B0604020202020204" pitchFamily="34" charset="0"/>
                <a:cs typeface="Arial" panose="020B0604020202020204" pitchFamily="34" charset="0"/>
              </a:rPr>
              <a:t>Learn how a Global Grant is stewarded.</a:t>
            </a:r>
          </a:p>
        </p:txBody>
      </p:sp>
    </p:spTree>
    <p:extLst>
      <p:ext uri="{BB962C8B-B14F-4D97-AF65-F5344CB8AC3E}">
        <p14:creationId xmlns:p14="http://schemas.microsoft.com/office/powerpoint/2010/main" val="43402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pic>
        <p:nvPicPr>
          <p:cNvPr id="1026" name="Picture 2" descr="Image result for q&am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6063398" cy="224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998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561" y="1223943"/>
            <a:ext cx="5823488" cy="1323439"/>
          </a:xfrm>
          <a:prstGeom prst="rect">
            <a:avLst/>
          </a:prstGeom>
          <a:noFill/>
        </p:spPr>
        <p:txBody>
          <a:bodyPr wrap="square" lIns="91440" tIns="45720" rIns="91440" bIns="45720">
            <a:spAutoFit/>
          </a:bodyPr>
          <a:lstStyle/>
          <a:p>
            <a:pPr algn="ctr" defTabSz="457200"/>
            <a:r>
              <a:rPr lang="en-US" sz="8000" b="1" spc="50" dirty="0">
                <a:ln w="0"/>
                <a:solidFill>
                  <a:srgbClr val="EEECE1"/>
                </a:solidFill>
                <a:effectLst>
                  <a:innerShdw blurRad="63500" dist="50800" dir="13500000">
                    <a:srgbClr val="000000">
                      <a:alpha val="50000"/>
                    </a:srgbClr>
                  </a:innerShdw>
                </a:effectLst>
                <a:latin typeface="Arial Narrow Bold"/>
                <a:ea typeface="MS PGothic" pitchFamily="34" charset="-128"/>
                <a:cs typeface="Arial Narrow Bold"/>
              </a:rPr>
              <a:t>Thank You</a:t>
            </a:r>
            <a:endParaRPr lang="en-US" sz="8000" b="1" spc="50" dirty="0">
              <a:ln w="0"/>
              <a:solidFill>
                <a:srgbClr val="EEECE1"/>
              </a:solidFill>
              <a:effectLst>
                <a:innerShdw blurRad="63500" dist="50800" dir="13500000">
                  <a:srgbClr val="000000">
                    <a:alpha val="50000"/>
                  </a:srgbClr>
                </a:innerShdw>
              </a:effectLst>
              <a:latin typeface="Calibri" pitchFamily="34" charset="0"/>
              <a:ea typeface="MS PGothic" pitchFamily="34" charset="-128"/>
            </a:endParaRPr>
          </a:p>
        </p:txBody>
      </p:sp>
      <p:pic>
        <p:nvPicPr>
          <p:cNvPr id="1026" name="Picture 2" descr="http://images.rotary.org/rotary_images/api/v1/asset/78230/preview"/>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4845" y="2767263"/>
            <a:ext cx="3907567" cy="260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6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b="1" dirty="0">
                <a:latin typeface="Arial Narrow" pitchFamily="34" charset="0"/>
              </a:rPr>
              <a:t>GLOBAL GRANTS</a:t>
            </a:r>
          </a:p>
        </p:txBody>
      </p:sp>
      <p:sp>
        <p:nvSpPr>
          <p:cNvPr id="3" name="Content Placeholder 2"/>
          <p:cNvSpPr>
            <a:spLocks noGrp="1"/>
          </p:cNvSpPr>
          <p:nvPr>
            <p:ph idx="1"/>
          </p:nvPr>
        </p:nvSpPr>
        <p:spPr>
          <a:xfrm>
            <a:off x="263525" y="1295400"/>
            <a:ext cx="49180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400" dirty="0">
                <a:latin typeface="+mn-lt"/>
              </a:rPr>
              <a:t>Large, long-term projects &gt; $30K</a:t>
            </a:r>
          </a:p>
          <a:p>
            <a:pPr marL="0" indent="0" eaLnBrk="1" hangingPunct="1">
              <a:spcAft>
                <a:spcPts val="900"/>
              </a:spcAft>
              <a:buClr>
                <a:schemeClr val="accent1"/>
              </a:buClr>
              <a:buSzPct val="125000"/>
              <a:buFont typeface="Wingdings" pitchFamily="2" charset="2"/>
              <a:buChar char="§"/>
            </a:pPr>
            <a:r>
              <a:rPr lang="en-US" sz="2400" dirty="0">
                <a:latin typeface="+mn-lt"/>
              </a:rPr>
              <a:t>Alignment with areas of focus</a:t>
            </a:r>
          </a:p>
          <a:p>
            <a:pPr marL="0" indent="0" eaLnBrk="1" hangingPunct="1">
              <a:spcAft>
                <a:spcPts val="900"/>
              </a:spcAft>
              <a:buClr>
                <a:schemeClr val="accent1"/>
              </a:buClr>
              <a:buSzPct val="125000"/>
              <a:buFont typeface="Wingdings" pitchFamily="2" charset="2"/>
              <a:buChar char="§"/>
            </a:pPr>
            <a:r>
              <a:rPr lang="en-US" sz="2400" dirty="0">
                <a:latin typeface="+mn-lt"/>
              </a:rPr>
              <a:t>International partnership</a:t>
            </a:r>
          </a:p>
          <a:p>
            <a:pPr marL="0" indent="0" eaLnBrk="1" hangingPunct="1">
              <a:spcAft>
                <a:spcPts val="900"/>
              </a:spcAft>
              <a:buClr>
                <a:schemeClr val="accent1"/>
              </a:buClr>
              <a:buSzPct val="125000"/>
              <a:buFont typeface="Wingdings" pitchFamily="2" charset="2"/>
              <a:buChar char="§"/>
            </a:pPr>
            <a:r>
              <a:rPr lang="en-US" sz="2400" dirty="0">
                <a:latin typeface="+mn-lt"/>
              </a:rPr>
              <a:t>World Fund match</a:t>
            </a:r>
          </a:p>
          <a:p>
            <a:pPr marL="400050" lvl="1" indent="0" eaLnBrk="1" hangingPunct="1">
              <a:spcAft>
                <a:spcPts val="900"/>
              </a:spcAft>
              <a:buClr>
                <a:schemeClr val="accent1"/>
              </a:buClr>
              <a:buSzPct val="125000"/>
              <a:buFont typeface="Wingdings" pitchFamily="2" charset="2"/>
              <a:buChar char="§"/>
            </a:pPr>
            <a:r>
              <a:rPr lang="en-US" sz="2000" dirty="0">
                <a:latin typeface="+mn-lt"/>
              </a:rPr>
              <a:t> 1:1 for DDF</a:t>
            </a:r>
          </a:p>
          <a:p>
            <a:pPr marL="400050" lvl="1" indent="0" eaLnBrk="1" hangingPunct="1">
              <a:spcAft>
                <a:spcPts val="900"/>
              </a:spcAft>
              <a:buClr>
                <a:schemeClr val="accent1"/>
              </a:buClr>
              <a:buSzPct val="125000"/>
              <a:buFont typeface="Wingdings" pitchFamily="2" charset="2"/>
              <a:buChar char="§"/>
            </a:pPr>
            <a:r>
              <a:rPr lang="en-US" sz="2000" dirty="0">
                <a:latin typeface="+mn-lt"/>
              </a:rPr>
              <a:t> $0.50 / $1.00  for Cash</a:t>
            </a:r>
          </a:p>
          <a:p>
            <a:pPr marL="0" indent="0" eaLnBrk="1" hangingPunct="1">
              <a:spcAft>
                <a:spcPts val="900"/>
              </a:spcAft>
              <a:buClr>
                <a:schemeClr val="accent1"/>
              </a:buClr>
              <a:buSzPct val="125000"/>
              <a:buFont typeface="Wingdings" pitchFamily="2" charset="2"/>
              <a:buChar char="§"/>
            </a:pPr>
            <a:r>
              <a:rPr lang="en-US" sz="2400" dirty="0">
                <a:latin typeface="+mn-lt"/>
              </a:rPr>
              <a:t>Sustainable, measurable outcomes</a:t>
            </a:r>
          </a:p>
          <a:p>
            <a:pPr marL="400050" lvl="1" indent="0" eaLnBrk="1" hangingPunct="1">
              <a:spcAft>
                <a:spcPts val="900"/>
              </a:spcAft>
              <a:buClr>
                <a:schemeClr val="accent1"/>
              </a:buClr>
              <a:buSzPct val="125000"/>
              <a:buFont typeface="Wingdings" pitchFamily="2" charset="2"/>
              <a:buChar char="§"/>
            </a:pPr>
            <a:endParaRPr lang="en-US" sz="2000" dirty="0">
              <a:latin typeface="+mn-lt"/>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81600" y="1143000"/>
            <a:ext cx="4038600" cy="5200650"/>
          </a:xfrm>
          <a:prstGeom prst="rect">
            <a:avLst/>
          </a:prstGeom>
        </p:spPr>
      </p:pic>
    </p:spTree>
    <p:extLst>
      <p:ext uri="{BB962C8B-B14F-4D97-AF65-F5344CB8AC3E}">
        <p14:creationId xmlns:p14="http://schemas.microsoft.com/office/powerpoint/2010/main" val="355719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Key Elements</a:t>
            </a:r>
          </a:p>
        </p:txBody>
      </p:sp>
      <p:sp>
        <p:nvSpPr>
          <p:cNvPr id="5" name="Content Placeholder 4"/>
          <p:cNvSpPr>
            <a:spLocks noGrp="1"/>
          </p:cNvSpPr>
          <p:nvPr>
            <p:ph idx="1"/>
          </p:nvPr>
        </p:nvSpPr>
        <p:spPr>
          <a:xfrm>
            <a:off x="381000" y="1066800"/>
            <a:ext cx="8229600" cy="5105400"/>
          </a:xfrm>
        </p:spPr>
        <p:txBody>
          <a:bodyPr/>
          <a:lstStyle/>
          <a:p>
            <a:r>
              <a:rPr lang="en-US" dirty="0">
                <a:latin typeface="+mn-lt"/>
              </a:rPr>
              <a:t>An Idea - Vision</a:t>
            </a:r>
          </a:p>
          <a:p>
            <a:r>
              <a:rPr lang="en-US" dirty="0">
                <a:latin typeface="+mn-lt"/>
              </a:rPr>
              <a:t>Partners</a:t>
            </a:r>
          </a:p>
          <a:p>
            <a:pPr lvl="1">
              <a:spcBef>
                <a:spcPts val="0"/>
              </a:spcBef>
            </a:pPr>
            <a:r>
              <a:rPr lang="en-US" sz="2400" dirty="0">
                <a:latin typeface="+mn-lt"/>
              </a:rPr>
              <a:t>Passionate</a:t>
            </a:r>
          </a:p>
          <a:p>
            <a:pPr lvl="1">
              <a:spcBef>
                <a:spcPts val="0"/>
              </a:spcBef>
            </a:pPr>
            <a:r>
              <a:rPr lang="en-US" sz="2400" dirty="0">
                <a:latin typeface="+mn-lt"/>
              </a:rPr>
              <a:t>Committed / Approved &amp; Qualified by their District</a:t>
            </a:r>
          </a:p>
          <a:p>
            <a:pPr lvl="1">
              <a:spcBef>
                <a:spcPts val="0"/>
              </a:spcBef>
            </a:pPr>
            <a:r>
              <a:rPr lang="en-US" sz="2400" dirty="0">
                <a:latin typeface="+mn-lt"/>
              </a:rPr>
              <a:t>Experienced</a:t>
            </a:r>
          </a:p>
          <a:p>
            <a:r>
              <a:rPr lang="en-US" dirty="0">
                <a:latin typeface="+mn-lt"/>
              </a:rPr>
              <a:t>Meets Community Needs</a:t>
            </a:r>
          </a:p>
          <a:p>
            <a:pPr lvl="1">
              <a:spcBef>
                <a:spcPts val="0"/>
              </a:spcBef>
            </a:pPr>
            <a:r>
              <a:rPr lang="en-US" sz="2400" dirty="0">
                <a:latin typeface="+mn-lt"/>
              </a:rPr>
              <a:t>Assessments /  Visits</a:t>
            </a:r>
          </a:p>
          <a:p>
            <a:pPr lvl="1">
              <a:spcBef>
                <a:spcPts val="0"/>
              </a:spcBef>
            </a:pPr>
            <a:r>
              <a:rPr lang="en-US" sz="2400" dirty="0">
                <a:latin typeface="+mn-lt"/>
              </a:rPr>
              <a:t>Measurements / Data</a:t>
            </a:r>
          </a:p>
          <a:p>
            <a:r>
              <a:rPr lang="en-US" dirty="0">
                <a:latin typeface="+mn-lt"/>
              </a:rPr>
              <a:t>Financing / Commitment</a:t>
            </a:r>
          </a:p>
          <a:p>
            <a:pPr lvl="1">
              <a:spcBef>
                <a:spcPts val="0"/>
              </a:spcBef>
            </a:pPr>
            <a:r>
              <a:rPr lang="en-US" sz="2400" dirty="0">
                <a:latin typeface="+mn-lt"/>
              </a:rPr>
              <a:t>Host &amp; International Partners</a:t>
            </a:r>
          </a:p>
          <a:p>
            <a:pPr lvl="1">
              <a:spcBef>
                <a:spcPts val="0"/>
              </a:spcBef>
            </a:pPr>
            <a:r>
              <a:rPr lang="en-US" sz="2400" dirty="0">
                <a:latin typeface="+mn-lt"/>
              </a:rPr>
              <a:t>Cooperating Organizations</a:t>
            </a:r>
          </a:p>
          <a:p>
            <a:endParaRPr lang="en-US" dirty="0">
              <a:latin typeface="+mn-lt"/>
            </a:endParaRPr>
          </a:p>
          <a:p>
            <a:endParaRPr lang="en-US" dirty="0">
              <a:latin typeface="+mn-lt"/>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9600" y="152400"/>
            <a:ext cx="3106271" cy="20574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924797" y="3964727"/>
            <a:ext cx="2819400" cy="1867395"/>
          </a:xfrm>
          <a:prstGeom prst="rect">
            <a:avLst/>
          </a:prstGeom>
        </p:spPr>
      </p:pic>
    </p:spTree>
    <p:extLst>
      <p:ext uri="{BB962C8B-B14F-4D97-AF65-F5344CB8AC3E}">
        <p14:creationId xmlns:p14="http://schemas.microsoft.com/office/powerpoint/2010/main" val="127732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Vision… Action</a:t>
            </a:r>
          </a:p>
        </p:txBody>
      </p:sp>
      <p:sp>
        <p:nvSpPr>
          <p:cNvPr id="3" name="Content Placeholder 2"/>
          <p:cNvSpPr>
            <a:spLocks noGrp="1"/>
          </p:cNvSpPr>
          <p:nvPr>
            <p:ph idx="1"/>
          </p:nvPr>
        </p:nvSpPr>
        <p:spPr>
          <a:xfrm>
            <a:off x="381000" y="1143000"/>
            <a:ext cx="8567271" cy="46482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800" dirty="0">
                <a:latin typeface="+mn-lt"/>
              </a:rPr>
              <a:t>A need is identified                 </a:t>
            </a:r>
          </a:p>
          <a:p>
            <a:pPr marL="0" indent="0" eaLnBrk="1" hangingPunct="1">
              <a:spcAft>
                <a:spcPts val="900"/>
              </a:spcAft>
              <a:buClr>
                <a:schemeClr val="accent1"/>
              </a:buClr>
              <a:buSzPct val="125000"/>
              <a:buFont typeface="Wingdings" pitchFamily="2" charset="2"/>
              <a:buChar char="§"/>
            </a:pPr>
            <a:r>
              <a:rPr lang="en-US" sz="2800" dirty="0">
                <a:latin typeface="+mn-lt"/>
              </a:rPr>
              <a:t>A Vision of project develops    </a:t>
            </a:r>
          </a:p>
          <a:p>
            <a:pPr marL="0" indent="0" eaLnBrk="1" hangingPunct="1">
              <a:spcAft>
                <a:spcPts val="900"/>
              </a:spcAft>
              <a:buClr>
                <a:schemeClr val="accent1"/>
              </a:buClr>
              <a:buSzPct val="125000"/>
              <a:buFont typeface="Wingdings" pitchFamily="2" charset="2"/>
              <a:buChar char="§"/>
            </a:pPr>
            <a:r>
              <a:rPr lang="en-US" sz="2800" dirty="0">
                <a:latin typeface="+mn-lt"/>
              </a:rPr>
              <a:t> Pulling together the partners         </a:t>
            </a:r>
          </a:p>
          <a:p>
            <a:pPr marL="0" indent="0" eaLnBrk="1" hangingPunct="1">
              <a:spcAft>
                <a:spcPts val="900"/>
              </a:spcAft>
              <a:buClr>
                <a:schemeClr val="accent1"/>
              </a:buClr>
              <a:buSzPct val="125000"/>
              <a:buFont typeface="Wingdings" pitchFamily="2" charset="2"/>
              <a:buChar char="§"/>
            </a:pPr>
            <a:r>
              <a:rPr lang="en-US" sz="2800" dirty="0">
                <a:latin typeface="+mn-lt"/>
              </a:rPr>
              <a:t> Community assessments are made</a:t>
            </a:r>
          </a:p>
          <a:p>
            <a:pPr marL="0" indent="0" eaLnBrk="1" hangingPunct="1">
              <a:spcAft>
                <a:spcPts val="900"/>
              </a:spcAft>
              <a:buClr>
                <a:schemeClr val="accent1"/>
              </a:buClr>
              <a:buSzPct val="125000"/>
              <a:buFont typeface="Wingdings" pitchFamily="2" charset="2"/>
              <a:buChar char="§"/>
            </a:pPr>
            <a:r>
              <a:rPr lang="en-US" sz="2800" dirty="0">
                <a:latin typeface="+mn-lt"/>
              </a:rPr>
              <a:t> A Vision evolves consistent with community assessment</a:t>
            </a:r>
          </a:p>
          <a:p>
            <a:pPr marL="0" indent="0" eaLnBrk="1" hangingPunct="1">
              <a:spcAft>
                <a:spcPts val="900"/>
              </a:spcAft>
              <a:buClr>
                <a:schemeClr val="accent1"/>
              </a:buClr>
              <a:buSzPct val="125000"/>
              <a:buFont typeface="Wingdings" pitchFamily="2" charset="2"/>
              <a:buChar char="§"/>
            </a:pPr>
            <a:r>
              <a:rPr lang="en-US" sz="2800" dirty="0">
                <a:latin typeface="+mn-lt"/>
              </a:rPr>
              <a:t> Cooperating organizations are identified</a:t>
            </a:r>
          </a:p>
          <a:p>
            <a:pPr marL="0" indent="0" eaLnBrk="1" hangingPunct="1">
              <a:spcAft>
                <a:spcPts val="900"/>
              </a:spcAft>
              <a:buClr>
                <a:schemeClr val="accent1"/>
              </a:buClr>
              <a:buSzPct val="125000"/>
              <a:buNone/>
            </a:pPr>
            <a:r>
              <a:rPr lang="en-US" sz="2800" dirty="0">
                <a:latin typeface="+mn-lt"/>
              </a:rPr>
              <a: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172192"/>
            <a:ext cx="3766671" cy="2494808"/>
          </a:xfrm>
          <a:prstGeom prst="rect">
            <a:avLst/>
          </a:prstGeom>
        </p:spPr>
      </p:pic>
    </p:spTree>
    <p:extLst>
      <p:ext uri="{BB962C8B-B14F-4D97-AF65-F5344CB8AC3E}">
        <p14:creationId xmlns:p14="http://schemas.microsoft.com/office/powerpoint/2010/main" val="210348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FITS At least one AREA OF FOCUS</a:t>
            </a:r>
          </a:p>
        </p:txBody>
      </p:sp>
      <p:sp>
        <p:nvSpPr>
          <p:cNvPr id="3" name="Content Placeholder 2"/>
          <p:cNvSpPr>
            <a:spLocks noGrp="1"/>
          </p:cNvSpPr>
          <p:nvPr>
            <p:ph idx="1"/>
          </p:nvPr>
        </p:nvSpPr>
        <p:spPr>
          <a:xfrm>
            <a:off x="415925" y="1295400"/>
            <a:ext cx="5527675" cy="52578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800" dirty="0">
                <a:latin typeface="+mn-lt"/>
              </a:rPr>
              <a:t> Review areas of focus policy   </a:t>
            </a:r>
            <a:br>
              <a:rPr lang="en-US" sz="2800" dirty="0">
                <a:latin typeface="+mn-lt"/>
              </a:rPr>
            </a:br>
            <a:r>
              <a:rPr lang="en-US" sz="2800" dirty="0">
                <a:latin typeface="+mn-lt"/>
              </a:rPr>
              <a:t>    statements</a:t>
            </a:r>
          </a:p>
          <a:p>
            <a:pPr marL="0" indent="0" eaLnBrk="1" hangingPunct="1">
              <a:spcAft>
                <a:spcPts val="900"/>
              </a:spcAft>
              <a:buClr>
                <a:schemeClr val="accent1"/>
              </a:buClr>
              <a:buSzPct val="125000"/>
              <a:buFont typeface="Wingdings" pitchFamily="2" charset="2"/>
              <a:buChar char="§"/>
            </a:pPr>
            <a:r>
              <a:rPr lang="en-US" sz="2800" dirty="0">
                <a:latin typeface="+mn-lt"/>
              </a:rPr>
              <a:t> Identify most appropriate area of</a:t>
            </a:r>
            <a:br>
              <a:rPr lang="en-US" sz="2800" dirty="0">
                <a:latin typeface="+mn-lt"/>
              </a:rPr>
            </a:br>
            <a:r>
              <a:rPr lang="en-US" sz="2800" dirty="0">
                <a:latin typeface="+mn-lt"/>
              </a:rPr>
              <a:t>   focus based on needs assessment</a:t>
            </a:r>
          </a:p>
          <a:p>
            <a:pPr marL="0" indent="0" eaLnBrk="1" hangingPunct="1">
              <a:spcAft>
                <a:spcPts val="900"/>
              </a:spcAft>
              <a:buClr>
                <a:schemeClr val="accent1"/>
              </a:buClr>
              <a:buSzPct val="125000"/>
              <a:buFont typeface="Wingdings" pitchFamily="2" charset="2"/>
              <a:buChar char="§"/>
            </a:pPr>
            <a:r>
              <a:rPr lang="en-US" sz="2800" dirty="0">
                <a:latin typeface="+mn-lt"/>
              </a:rPr>
              <a:t> Design project based on identified </a:t>
            </a:r>
            <a:br>
              <a:rPr lang="en-US" sz="2800" dirty="0">
                <a:latin typeface="+mn-lt"/>
              </a:rPr>
            </a:br>
            <a:r>
              <a:rPr lang="en-US" sz="2800" dirty="0">
                <a:latin typeface="+mn-lt"/>
              </a:rPr>
              <a:t>   area of focus</a:t>
            </a:r>
          </a:p>
          <a:p>
            <a:pPr marL="0" indent="0" eaLnBrk="1" hangingPunct="1">
              <a:spcAft>
                <a:spcPts val="900"/>
              </a:spcAft>
              <a:buClr>
                <a:schemeClr val="accent1"/>
              </a:buClr>
              <a:buSzPct val="125000"/>
              <a:buFont typeface="Wingdings" pitchFamily="2" charset="2"/>
              <a:buChar char="§"/>
            </a:pPr>
            <a:r>
              <a:rPr lang="en-US" sz="2800" dirty="0">
                <a:latin typeface="+mn-lt"/>
              </a:rPr>
              <a:t> Ensure that all project activities </a:t>
            </a:r>
            <a:br>
              <a:rPr lang="en-US" sz="2800" dirty="0">
                <a:latin typeface="+mn-lt"/>
              </a:rPr>
            </a:br>
            <a:r>
              <a:rPr lang="en-US" sz="2800" dirty="0">
                <a:latin typeface="+mn-lt"/>
              </a:rPr>
              <a:t>   relate to the area of focus goals</a:t>
            </a:r>
          </a:p>
        </p:txBody>
      </p:sp>
      <p:pic>
        <p:nvPicPr>
          <p:cNvPr id="3993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43600" y="1295400"/>
            <a:ext cx="2937510" cy="3832860"/>
          </a:xfrm>
          <a:prstGeom prst="rect">
            <a:avLst/>
          </a:prstGeom>
          <a:noFill/>
          <a:ln w="9525">
            <a:solidFill>
              <a:schemeClr val="tx2">
                <a:lumMod val="20000"/>
                <a:lumOff val="80000"/>
              </a:schemeClr>
            </a:solidFill>
            <a:miter lim="800000"/>
            <a:headEnd/>
            <a:tailEnd/>
          </a:ln>
          <a:effectLst>
            <a:outerShdw blurRad="50800" dist="50800" dir="2700000" algn="ctr" rotWithShape="0">
              <a:schemeClr val="tx2">
                <a:lumMod val="20000"/>
                <a:lumOff val="80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9281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76200" y="295275"/>
            <a:ext cx="10252075"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2800" dirty="0">
                <a:latin typeface="Arial Narrow" pitchFamily="34" charset="0"/>
              </a:rPr>
              <a:t>TERMS AND CONDITIONS FOR ROTARY FOUNDATION  GRANTS</a:t>
            </a:r>
          </a:p>
        </p:txBody>
      </p:sp>
      <p:sp>
        <p:nvSpPr>
          <p:cNvPr id="3" name="Content Placeholder 2"/>
          <p:cNvSpPr>
            <a:spLocks noGrp="1"/>
          </p:cNvSpPr>
          <p:nvPr>
            <p:ph idx="1"/>
          </p:nvPr>
        </p:nvSpPr>
        <p:spPr>
          <a:xfrm>
            <a:off x="415925" y="1295400"/>
            <a:ext cx="5527675" cy="52578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800" dirty="0">
                <a:latin typeface="+mn-lt"/>
              </a:rPr>
              <a:t> Review T&amp;C’s</a:t>
            </a:r>
          </a:p>
          <a:p>
            <a:pPr marL="0" indent="0" eaLnBrk="1" hangingPunct="1">
              <a:spcAft>
                <a:spcPts val="900"/>
              </a:spcAft>
              <a:buClr>
                <a:schemeClr val="accent1"/>
              </a:buClr>
              <a:buSzPct val="125000"/>
              <a:buFont typeface="Wingdings" pitchFamily="2" charset="2"/>
              <a:buChar char="§"/>
            </a:pPr>
            <a:r>
              <a:rPr lang="en-US" sz="2800" dirty="0">
                <a:latin typeface="+mn-lt"/>
              </a:rPr>
              <a:t> Assure purchases, cooperating </a:t>
            </a:r>
            <a:br>
              <a:rPr lang="en-US" sz="2800" dirty="0">
                <a:latin typeface="+mn-lt"/>
              </a:rPr>
            </a:br>
            <a:r>
              <a:rPr lang="en-US" sz="2800" dirty="0">
                <a:latin typeface="+mn-lt"/>
              </a:rPr>
              <a:t>    organizations meet criteria</a:t>
            </a:r>
          </a:p>
          <a:p>
            <a:pPr marL="0" indent="0" eaLnBrk="1" hangingPunct="1">
              <a:spcAft>
                <a:spcPts val="900"/>
              </a:spcAft>
              <a:buClr>
                <a:schemeClr val="accent1"/>
              </a:buClr>
              <a:buSzPct val="125000"/>
              <a:buFont typeface="Wingdings" pitchFamily="2" charset="2"/>
              <a:buChar char="§"/>
            </a:pPr>
            <a:r>
              <a:rPr lang="en-US" sz="2800" dirty="0">
                <a:latin typeface="+mn-lt"/>
              </a:rPr>
              <a:t> Make sure funds can be used for </a:t>
            </a:r>
            <a:br>
              <a:rPr lang="en-US" sz="2800" dirty="0">
                <a:latin typeface="+mn-lt"/>
              </a:rPr>
            </a:br>
            <a:r>
              <a:rPr lang="en-US" sz="2800" dirty="0">
                <a:latin typeface="+mn-lt"/>
              </a:rPr>
              <a:t>    specific purposes</a:t>
            </a:r>
          </a:p>
          <a:p>
            <a:pPr marL="0" indent="0" eaLnBrk="1" hangingPunct="1">
              <a:spcAft>
                <a:spcPts val="900"/>
              </a:spcAft>
              <a:buClr>
                <a:schemeClr val="accent1"/>
              </a:buClr>
              <a:buSzPct val="125000"/>
              <a:buFont typeface="Wingdings" pitchFamily="2" charset="2"/>
              <a:buChar char="§"/>
            </a:pPr>
            <a:r>
              <a:rPr lang="en-US" sz="2800" dirty="0">
                <a:latin typeface="+mn-lt"/>
              </a:rPr>
              <a:t> Make sure there are no restrictions</a:t>
            </a:r>
            <a:br>
              <a:rPr lang="en-US" sz="2800" dirty="0">
                <a:latin typeface="+mn-lt"/>
              </a:rPr>
            </a:br>
            <a:r>
              <a:rPr lang="en-US" sz="2800" dirty="0">
                <a:latin typeface="+mn-lt"/>
              </a:rPr>
              <a:t>   on use of funds</a:t>
            </a:r>
          </a:p>
          <a:p>
            <a:pPr marL="0" indent="0" eaLnBrk="1" hangingPunct="1">
              <a:spcAft>
                <a:spcPts val="900"/>
              </a:spcAft>
              <a:buClr>
                <a:schemeClr val="accent1"/>
              </a:buClr>
              <a:buSzPct val="125000"/>
              <a:buFont typeface="Wingdings" pitchFamily="2" charset="2"/>
              <a:buChar char="§"/>
            </a:pPr>
            <a:r>
              <a:rPr lang="en-US" sz="2800" dirty="0">
                <a:latin typeface="+mn-lt"/>
              </a:rPr>
              <a:t> Simple Schools &amp; Low Cost Shelter</a:t>
            </a:r>
            <a:br>
              <a:rPr lang="en-US" sz="2800" dirty="0">
                <a:latin typeface="+mn-lt"/>
              </a:rPr>
            </a:br>
            <a:r>
              <a:rPr lang="en-US" sz="2800" dirty="0">
                <a:latin typeface="+mn-lt"/>
              </a:rPr>
              <a:t>   exemptions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4075" y="1314450"/>
            <a:ext cx="3184062" cy="4248150"/>
          </a:xfrm>
          <a:prstGeom prst="rect">
            <a:avLst/>
          </a:prstGeom>
        </p:spPr>
      </p:pic>
    </p:spTree>
    <p:extLst>
      <p:ext uri="{BB962C8B-B14F-4D97-AF65-F5344CB8AC3E}">
        <p14:creationId xmlns:p14="http://schemas.microsoft.com/office/powerpoint/2010/main" val="340858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Is SUSTAINABLE</a:t>
            </a:r>
          </a:p>
        </p:txBody>
      </p:sp>
      <p:sp>
        <p:nvSpPr>
          <p:cNvPr id="3" name="Content Placeholder 2"/>
          <p:cNvSpPr>
            <a:spLocks noGrp="1"/>
          </p:cNvSpPr>
          <p:nvPr>
            <p:ph idx="1"/>
          </p:nvPr>
        </p:nvSpPr>
        <p:spPr>
          <a:xfrm>
            <a:off x="415925" y="1295400"/>
            <a:ext cx="8194675" cy="4419600"/>
          </a:xfrm>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Font typeface="Wingdings" pitchFamily="2" charset="2"/>
              <a:buChar char="§"/>
            </a:pPr>
            <a:r>
              <a:rPr lang="en-US" sz="2800" dirty="0">
                <a:latin typeface="+mn-lt"/>
              </a:rPr>
              <a:t> Clearly explain specific sustainability components…</a:t>
            </a:r>
          </a:p>
        </p:txBody>
      </p:sp>
      <p:pic>
        <p:nvPicPr>
          <p:cNvPr id="4096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90800" y="1828799"/>
            <a:ext cx="3714750" cy="4830259"/>
          </a:xfrm>
          <a:prstGeom prst="rect">
            <a:avLst/>
          </a:prstGeom>
          <a:noFill/>
          <a:ln w="9525">
            <a:solidFill>
              <a:schemeClr val="tx2">
                <a:lumMod val="20000"/>
                <a:lumOff val="80000"/>
              </a:schemeClr>
            </a:solidFill>
            <a:miter lim="800000"/>
            <a:headEnd/>
            <a:tailEnd/>
          </a:ln>
          <a:effectLst>
            <a:outerShdw blurRad="50800" dist="50800" dir="2700000" algn="ctr" rotWithShape="0">
              <a:schemeClr val="tx2">
                <a:lumMod val="20000"/>
                <a:lumOff val="80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062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SUSTAINABILITY</a:t>
            </a:r>
          </a:p>
        </p:txBody>
      </p:sp>
      <p:sp>
        <p:nvSpPr>
          <p:cNvPr id="3" name="Content Placeholder 2"/>
          <p:cNvSpPr>
            <a:spLocks noGrp="1"/>
          </p:cNvSpPr>
          <p:nvPr>
            <p:ph idx="1"/>
          </p:nvPr>
        </p:nvSpPr>
        <p:spPr>
          <a:xfrm>
            <a:off x="415925" y="1295400"/>
            <a:ext cx="8194675" cy="4419600"/>
          </a:xfrm>
        </p:spPr>
        <p:txBody>
          <a:bodyPr vert="horz" wrap="square" lIns="0" tIns="0" rIns="0" bIns="0" numCol="1" anchor="t" anchorCtr="0" compatLnSpc="1">
            <a:prstTxWarp prst="textNoShape">
              <a:avLst/>
            </a:prstTxWarp>
          </a:bodyPr>
          <a:lstStyle/>
          <a:p>
            <a:pPr marL="0" indent="0" eaLnBrk="1" hangingPunct="1">
              <a:spcBef>
                <a:spcPts val="0"/>
              </a:spcBef>
              <a:spcAft>
                <a:spcPts val="0"/>
              </a:spcAft>
              <a:buClr>
                <a:schemeClr val="accent1"/>
              </a:buClr>
              <a:buSzPct val="125000"/>
              <a:buNone/>
            </a:pPr>
            <a:r>
              <a:rPr lang="en-US" sz="2600" dirty="0">
                <a:solidFill>
                  <a:schemeClr val="tx1">
                    <a:lumMod val="50000"/>
                  </a:schemeClr>
                </a:solidFill>
                <a:latin typeface="+mn-lt"/>
              </a:rPr>
              <a:t>Sustainability means different </a:t>
            </a:r>
          </a:p>
          <a:p>
            <a:pPr marL="0" indent="0" eaLnBrk="1" hangingPunct="1">
              <a:spcBef>
                <a:spcPts val="0"/>
              </a:spcBef>
              <a:spcAft>
                <a:spcPts val="0"/>
              </a:spcAft>
              <a:buClr>
                <a:schemeClr val="accent1"/>
              </a:buClr>
              <a:buSzPct val="125000"/>
              <a:buNone/>
            </a:pPr>
            <a:r>
              <a:rPr lang="en-US" sz="2600" dirty="0">
                <a:solidFill>
                  <a:schemeClr val="tx1">
                    <a:lumMod val="50000"/>
                  </a:schemeClr>
                </a:solidFill>
                <a:latin typeface="+mn-lt"/>
              </a:rPr>
              <a:t>things to different organizations.</a:t>
            </a:r>
            <a:br>
              <a:rPr lang="en-US" sz="2600" dirty="0">
                <a:solidFill>
                  <a:schemeClr val="tx1">
                    <a:lumMod val="50000"/>
                  </a:schemeClr>
                </a:solidFill>
                <a:latin typeface="+mn-lt"/>
              </a:rPr>
            </a:br>
            <a:br>
              <a:rPr lang="en-US" sz="2600" dirty="0">
                <a:solidFill>
                  <a:schemeClr val="tx1">
                    <a:lumMod val="50000"/>
                  </a:schemeClr>
                </a:solidFill>
                <a:latin typeface="+mn-lt"/>
              </a:rPr>
            </a:br>
            <a:r>
              <a:rPr lang="en-US" sz="2600" dirty="0">
                <a:solidFill>
                  <a:schemeClr val="tx1">
                    <a:lumMod val="50000"/>
                  </a:schemeClr>
                </a:solidFill>
                <a:latin typeface="+mn-lt"/>
              </a:rPr>
              <a:t>For Rotary, sustainability </a:t>
            </a:r>
          </a:p>
          <a:p>
            <a:pPr marL="0" indent="0" eaLnBrk="1" hangingPunct="1">
              <a:spcBef>
                <a:spcPts val="0"/>
              </a:spcBef>
              <a:spcAft>
                <a:spcPts val="0"/>
              </a:spcAft>
              <a:buClr>
                <a:schemeClr val="accent1"/>
              </a:buClr>
              <a:buSzPct val="125000"/>
              <a:buNone/>
            </a:pPr>
            <a:r>
              <a:rPr lang="en-US" sz="2600" dirty="0">
                <a:solidFill>
                  <a:schemeClr val="tx1">
                    <a:lumMod val="50000"/>
                  </a:schemeClr>
                </a:solidFill>
                <a:latin typeface="+mn-lt"/>
              </a:rPr>
              <a:t>means providing long-term </a:t>
            </a:r>
          </a:p>
          <a:p>
            <a:pPr marL="0" indent="0" eaLnBrk="1" hangingPunct="1">
              <a:spcBef>
                <a:spcPts val="0"/>
              </a:spcBef>
              <a:spcAft>
                <a:spcPts val="0"/>
              </a:spcAft>
              <a:buClr>
                <a:schemeClr val="accent1"/>
              </a:buClr>
              <a:buSzPct val="125000"/>
              <a:buNone/>
            </a:pPr>
            <a:r>
              <a:rPr lang="en-US" sz="2600" dirty="0">
                <a:solidFill>
                  <a:schemeClr val="tx1">
                    <a:lumMod val="50000"/>
                  </a:schemeClr>
                </a:solidFill>
                <a:latin typeface="+mn-lt"/>
              </a:rPr>
              <a:t>solutions to community </a:t>
            </a:r>
          </a:p>
          <a:p>
            <a:pPr marL="0" indent="0" eaLnBrk="1" hangingPunct="1">
              <a:spcBef>
                <a:spcPts val="0"/>
              </a:spcBef>
              <a:spcAft>
                <a:spcPts val="0"/>
              </a:spcAft>
              <a:buClr>
                <a:schemeClr val="accent1"/>
              </a:buClr>
              <a:buSzPct val="125000"/>
              <a:buNone/>
            </a:pPr>
            <a:r>
              <a:rPr lang="en-US" sz="2600" dirty="0">
                <a:solidFill>
                  <a:schemeClr val="tx1">
                    <a:lumMod val="50000"/>
                  </a:schemeClr>
                </a:solidFill>
                <a:latin typeface="+mn-lt"/>
              </a:rPr>
              <a:t>needs that the beneficiaries </a:t>
            </a:r>
          </a:p>
          <a:p>
            <a:pPr marL="0" indent="0" eaLnBrk="1" hangingPunct="1">
              <a:spcBef>
                <a:spcPts val="0"/>
              </a:spcBef>
              <a:spcAft>
                <a:spcPts val="0"/>
              </a:spcAft>
              <a:buClr>
                <a:schemeClr val="accent1"/>
              </a:buClr>
              <a:buSzPct val="125000"/>
              <a:buNone/>
            </a:pPr>
            <a:r>
              <a:rPr lang="en-US" sz="2600" dirty="0">
                <a:solidFill>
                  <a:schemeClr val="tx1">
                    <a:lumMod val="50000"/>
                  </a:schemeClr>
                </a:solidFill>
                <a:latin typeface="+mn-lt"/>
              </a:rPr>
              <a:t>can maintain after grant </a:t>
            </a:r>
          </a:p>
          <a:p>
            <a:pPr marL="0" indent="0" eaLnBrk="1" hangingPunct="1">
              <a:spcBef>
                <a:spcPts val="0"/>
              </a:spcBef>
              <a:spcAft>
                <a:spcPts val="0"/>
              </a:spcAft>
              <a:buClr>
                <a:schemeClr val="accent1"/>
              </a:buClr>
              <a:buSzPct val="125000"/>
              <a:buNone/>
            </a:pPr>
            <a:r>
              <a:rPr lang="en-US" sz="2600" dirty="0">
                <a:solidFill>
                  <a:schemeClr val="tx1">
                    <a:lumMod val="50000"/>
                  </a:schemeClr>
                </a:solidFill>
                <a:latin typeface="+mn-lt"/>
              </a:rPr>
              <a:t>funding ends.</a:t>
            </a:r>
          </a:p>
          <a:p>
            <a:pPr marL="0" indent="0" eaLnBrk="1" hangingPunct="1">
              <a:spcAft>
                <a:spcPts val="900"/>
              </a:spcAft>
              <a:buClr>
                <a:schemeClr val="accent1"/>
              </a:buClr>
              <a:buSzPct val="125000"/>
              <a:buNone/>
            </a:pPr>
            <a:endParaRPr lang="en-US" sz="2000" dirty="0">
              <a:latin typeface="+mn-lt"/>
            </a:endParaRPr>
          </a:p>
        </p:txBody>
      </p:sp>
      <p:pic>
        <p:nvPicPr>
          <p:cNvPr id="5" name="Picture 4">
            <a:extLst>
              <a:ext uri="{FF2B5EF4-FFF2-40B4-BE49-F238E27FC236}">
                <a16:creationId xmlns:a16="http://schemas.microsoft.com/office/drawing/2014/main" id="{2E466346-C501-4534-8DB2-D2F2C5C9F5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00" y="609600"/>
            <a:ext cx="4291014" cy="5553075"/>
          </a:xfrm>
          <a:prstGeom prst="rect">
            <a:avLst/>
          </a:prstGeom>
        </p:spPr>
      </p:pic>
    </p:spTree>
    <p:extLst>
      <p:ext uri="{BB962C8B-B14F-4D97-AF65-F5344CB8AC3E}">
        <p14:creationId xmlns:p14="http://schemas.microsoft.com/office/powerpoint/2010/main" val="3326625439"/>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9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9.xml><?xml version="1.0" encoding="utf-8"?>
<a:theme xmlns:a="http://schemas.openxmlformats.org/drawingml/2006/main" name="5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3" ma:contentTypeDescription="Create a new document." ma:contentTypeScope="" ma:versionID="67be366ca09ab7cb46b83af3a4ec5623">
  <xsd:schema xmlns:xsd="http://www.w3.org/2001/XMLSchema" xmlns:xs="http://www.w3.org/2001/XMLSchema" xmlns:p="http://schemas.microsoft.com/office/2006/metadata/properties" xmlns:ns2="41d4868e-e7c5-4a0f-bea8-40f63a832f74" targetNamespace="http://schemas.microsoft.com/office/2006/metadata/properties" ma:root="true" ma:fieldsID="ae05160bef00914e045189f21423ba66" ns2:_="">
    <xsd:import namespace="41d4868e-e7c5-4a0f-bea8-40f63a832f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2E564D-E8AC-47CD-99F8-E11FCCB9E3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AFA899-3781-4BA0-8A4B-1D9318F3D715}">
  <ds:schemaRefs>
    <ds:schemaRef ds:uri="41d4868e-e7c5-4a0f-bea8-40f63a832f7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B8DCA58-8AB9-4782-A533-03182A9337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20579</TotalTime>
  <Words>1957</Words>
  <Application>Microsoft Office PowerPoint</Application>
  <PresentationFormat>On-screen Show (4:3)</PresentationFormat>
  <Paragraphs>254</Paragraphs>
  <Slides>29</Slides>
  <Notes>19</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29</vt:i4>
      </vt:variant>
    </vt:vector>
  </HeadingPairs>
  <TitlesOfParts>
    <vt:vector size="48" baseType="lpstr">
      <vt:lpstr>Arial</vt:lpstr>
      <vt:lpstr>Arial Narrow</vt:lpstr>
      <vt:lpstr>Arial Narrow Bold</vt:lpstr>
      <vt:lpstr>Brush Script MT</vt:lpstr>
      <vt:lpstr>Calibri</vt:lpstr>
      <vt:lpstr>Georgia</vt:lpstr>
      <vt:lpstr>Times New Roman</vt:lpstr>
      <vt:lpstr>Wingdings</vt:lpstr>
      <vt:lpstr>Communications_white</vt:lpstr>
      <vt:lpstr>Custom Design</vt:lpstr>
      <vt:lpstr>2_Custom Design</vt:lpstr>
      <vt:lpstr>1_Custom Design</vt:lpstr>
      <vt:lpstr>9_Custom Design</vt:lpstr>
      <vt:lpstr>4_Custom Design</vt:lpstr>
      <vt:lpstr>3_Custom Design</vt:lpstr>
      <vt:lpstr>LeadDev-Master_2013-NEW</vt:lpstr>
      <vt:lpstr>5_Custom Design</vt:lpstr>
      <vt:lpstr>6_Custom Design</vt:lpstr>
      <vt:lpstr>7_Custom Design</vt:lpstr>
      <vt:lpstr>PowerPoint Presentation</vt:lpstr>
      <vt:lpstr>ROTARY’S CAUSES / AREAS OF FOCUS</vt:lpstr>
      <vt:lpstr>GLOBAL GRANTS</vt:lpstr>
      <vt:lpstr>Key Elements</vt:lpstr>
      <vt:lpstr>Vision… Action</vt:lpstr>
      <vt:lpstr>FITS At least one AREA OF FOCUS</vt:lpstr>
      <vt:lpstr>TERMS AND CONDITIONS FOR ROTARY FOUNDATION  GRANTS</vt:lpstr>
      <vt:lpstr>Is SUSTAINABLE</vt:lpstr>
      <vt:lpstr>SUSTAINABILITY</vt:lpstr>
      <vt:lpstr>DETAILED PROJECT PLAN</vt:lpstr>
      <vt:lpstr>How to Fund a Project</vt:lpstr>
      <vt:lpstr>Proposal Steps</vt:lpstr>
      <vt:lpstr>Advice &amp; Input to Planning</vt:lpstr>
      <vt:lpstr>GLOBAL GRANT LIFECYCLE</vt:lpstr>
      <vt:lpstr>GLOBAL GRANT APPLICATION</vt:lpstr>
      <vt:lpstr>The Grant Application</vt:lpstr>
      <vt:lpstr>BUDGET</vt:lpstr>
      <vt:lpstr>MEASUREMENT AND EVALUATION</vt:lpstr>
      <vt:lpstr>Application Approval Process</vt:lpstr>
      <vt:lpstr>PowerPoint Presentation</vt:lpstr>
      <vt:lpstr>Execution</vt:lpstr>
      <vt:lpstr>Project Implementation</vt:lpstr>
      <vt:lpstr>Reporting and Follow up</vt:lpstr>
      <vt:lpstr>When / What  / How?</vt:lpstr>
      <vt:lpstr>Public Image Ideas</vt:lpstr>
      <vt:lpstr>RESOURCES</vt:lpstr>
      <vt:lpstr>Objectives</vt:lpstr>
      <vt:lpstr>Q &amp; A</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Cindy Hornaman</cp:lastModifiedBy>
  <cp:revision>724</cp:revision>
  <cp:lastPrinted>2018-05-22T18:33:10Z</cp:lastPrinted>
  <dcterms:created xsi:type="dcterms:W3CDTF">2010-04-16T20:11:30Z</dcterms:created>
  <dcterms:modified xsi:type="dcterms:W3CDTF">2022-01-22T20:06:19Z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ContentTypeId">
    <vt:lpwstr>0x0101001C0041018965C148B8386E7CAFFFD3D7</vt:lpwstr>
  </property>
</Properties>
</file>