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8" r:id="rId3"/>
    <p:sldId id="269" r:id="rId4"/>
    <p:sldId id="278" r:id="rId5"/>
    <p:sldId id="280" r:id="rId6"/>
    <p:sldId id="281" r:id="rId7"/>
    <p:sldId id="279" r:id="rId8"/>
    <p:sldId id="282" r:id="rId9"/>
    <p:sldId id="283" r:id="rId10"/>
    <p:sldId id="284" r:id="rId11"/>
    <p:sldId id="285" r:id="rId12"/>
    <p:sldId id="295" r:id="rId13"/>
    <p:sldId id="289" r:id="rId14"/>
    <p:sldId id="288" r:id="rId15"/>
    <p:sldId id="287" r:id="rId16"/>
    <p:sldId id="286" r:id="rId17"/>
    <p:sldId id="290" r:id="rId18"/>
    <p:sldId id="291" r:id="rId19"/>
    <p:sldId id="294" r:id="rId20"/>
    <p:sldId id="292" r:id="rId21"/>
    <p:sldId id="293"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Hornaman" initials="CH" lastIdx="1" clrIdx="0">
    <p:extLst>
      <p:ext uri="{19B8F6BF-5375-455C-9EA6-DF929625EA0E}">
        <p15:presenceInfo xmlns:p15="http://schemas.microsoft.com/office/powerpoint/2012/main" userId="7edaa890b9d0a2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85" autoAdjust="0"/>
    <p:restoredTop sz="94660"/>
  </p:normalViewPr>
  <p:slideViewPr>
    <p:cSldViewPr snapToGrid="0">
      <p:cViewPr varScale="1">
        <p:scale>
          <a:sx n="115" d="100"/>
          <a:sy n="115" d="100"/>
        </p:scale>
        <p:origin x="108" y="198"/>
      </p:cViewPr>
      <p:guideLst/>
    </p:cSldViewPr>
  </p:slideViewPr>
  <p:notesTextViewPr>
    <p:cViewPr>
      <p:scale>
        <a:sx n="1" d="1"/>
        <a:sy n="1" d="1"/>
      </p:scale>
      <p:origin x="0" y="0"/>
    </p:cViewPr>
  </p:notesTextViewPr>
  <p:sorterViewPr>
    <p:cViewPr>
      <p:scale>
        <a:sx n="100" d="100"/>
        <a:sy n="100" d="100"/>
      </p:scale>
      <p:origin x="0" y="-302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6T14:43:57.636" idx="1">
    <p:pos x="824" y="46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1/21/2022</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0714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1/21/2022</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9410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1/21/2022</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13483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1/21/2022</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5569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1/21/2022</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1824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1/21/2022</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44414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1/21/2022</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0650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1/21/2022</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0892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1/21/2022</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2702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1/21/2022</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4081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1/21/2022</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8297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1/21/2022</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400372880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21" r:id="rId5"/>
    <p:sldLayoutId id="2147483726" r:id="rId6"/>
    <p:sldLayoutId id="2147483722" r:id="rId7"/>
    <p:sldLayoutId id="2147483723" r:id="rId8"/>
    <p:sldLayoutId id="2147483724" r:id="rId9"/>
    <p:sldLayoutId id="2147483725" r:id="rId10"/>
    <p:sldLayoutId id="2147483727"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mailto:alberto.londono54@gmail.com" TargetMode="External"/><Relationship Id="rId3" Type="http://schemas.openxmlformats.org/officeDocument/2006/relationships/image" Target="../media/image4.jpg"/><Relationship Id="rId7" Type="http://schemas.openxmlformats.org/officeDocument/2006/relationships/hyperlink" Target="http://www.feriadeproyectosrotarycolombia.or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projectfair4240-4250.or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HORNAMCA@PTD.NET"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6" name="Picture 5" descr="Logo&#10;&#10;Description automatically generated">
            <a:extLst>
              <a:ext uri="{FF2B5EF4-FFF2-40B4-BE49-F238E27FC236}">
                <a16:creationId xmlns:a16="http://schemas.microsoft.com/office/drawing/2014/main" id="{EB8E579C-60AA-402B-B62E-04ECE25AC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416" y="1599869"/>
            <a:ext cx="4867666" cy="1828804"/>
          </a:xfrm>
          <a:prstGeom prst="rect">
            <a:avLst/>
          </a:prstGeom>
        </p:spPr>
      </p:pic>
      <p:pic>
        <p:nvPicPr>
          <p:cNvPr id="8" name="Picture 7" descr="Logo&#10;&#10;Description automatically generated">
            <a:extLst>
              <a:ext uri="{FF2B5EF4-FFF2-40B4-BE49-F238E27FC236}">
                <a16:creationId xmlns:a16="http://schemas.microsoft.com/office/drawing/2014/main" id="{2E9C7B93-4DA8-4E03-B589-ABE4C9B5D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709" y="1043489"/>
            <a:ext cx="3922085" cy="2941564"/>
          </a:xfrm>
          <a:prstGeom prst="rect">
            <a:avLst/>
          </a:prstGeom>
        </p:spPr>
      </p:pic>
      <p:sp>
        <p:nvSpPr>
          <p:cNvPr id="10" name="TextBox 9">
            <a:extLst>
              <a:ext uri="{FF2B5EF4-FFF2-40B4-BE49-F238E27FC236}">
                <a16:creationId xmlns:a16="http://schemas.microsoft.com/office/drawing/2014/main" id="{412AD008-5CB3-4FB6-914E-F45FA4C7BC5E}"/>
              </a:ext>
            </a:extLst>
          </p:cNvPr>
          <p:cNvSpPr txBox="1"/>
          <p:nvPr/>
        </p:nvSpPr>
        <p:spPr>
          <a:xfrm>
            <a:off x="2390863" y="4244851"/>
            <a:ext cx="8791662" cy="1200329"/>
          </a:xfrm>
          <a:prstGeom prst="rect">
            <a:avLst/>
          </a:prstGeom>
          <a:noFill/>
        </p:spPr>
        <p:txBody>
          <a:bodyPr wrap="square" rtlCol="0">
            <a:spAutoFit/>
          </a:bodyPr>
          <a:lstStyle/>
          <a:p>
            <a:pPr algn="ctr"/>
            <a:r>
              <a:rPr lang="en-US" sz="2400" b="1" dirty="0">
                <a:latin typeface="Abadi" panose="020B0604020104020204" pitchFamily="34" charset="0"/>
                <a:cs typeface="Aharoni" panose="02010803020104030203" pitchFamily="2" charset="-79"/>
              </a:rPr>
              <a:t>Rotary District 7430 : International Service Webinar</a:t>
            </a:r>
          </a:p>
          <a:p>
            <a:pPr algn="ctr"/>
            <a:r>
              <a:rPr lang="en-US" sz="2400" b="1" dirty="0">
                <a:latin typeface="Abadi" panose="020B0604020104020204" pitchFamily="34" charset="0"/>
                <a:cs typeface="Aharoni" panose="02010803020104030203" pitchFamily="2" charset="-79"/>
              </a:rPr>
              <a:t>January 12, 2021</a:t>
            </a:r>
          </a:p>
          <a:p>
            <a:pPr algn="ctr"/>
            <a:r>
              <a:rPr lang="en-US" sz="2400" b="1" dirty="0">
                <a:latin typeface="Abadi" panose="020B0604020104020204" pitchFamily="34" charset="0"/>
                <a:cs typeface="Aharoni" panose="02010803020104030203" pitchFamily="2" charset="-79"/>
              </a:rPr>
              <a:t>International Service Part 1</a:t>
            </a:r>
            <a:endParaRPr lang="en-US" b="1" dirty="0">
              <a:latin typeface="Abadi" panose="020B0604020104020204" pitchFamily="34" charset="0"/>
              <a:cs typeface="Aharoni" panose="02010803020104030203" pitchFamily="2" charset="-79"/>
            </a:endParaRPr>
          </a:p>
        </p:txBody>
      </p:sp>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spTree>
    <p:extLst>
      <p:ext uri="{BB962C8B-B14F-4D97-AF65-F5344CB8AC3E}">
        <p14:creationId xmlns:p14="http://schemas.microsoft.com/office/powerpoint/2010/main" val="30920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3803016A-62D5-417B-883D-158E7A1AE6D1}"/>
              </a:ext>
            </a:extLst>
          </p:cNvPr>
          <p:cNvSpPr>
            <a:spLocks noGrp="1"/>
          </p:cNvSpPr>
          <p:nvPr>
            <p:ph type="ctrTitle"/>
          </p:nvPr>
        </p:nvSpPr>
        <p:spPr>
          <a:xfrm>
            <a:off x="1524000" y="1122363"/>
            <a:ext cx="7175383" cy="796129"/>
          </a:xfrm>
        </p:spPr>
        <p:txBody>
          <a:bodyPr>
            <a:normAutofit fontScale="90000"/>
          </a:bodyPr>
          <a:lstStyle/>
          <a:p>
            <a:pPr algn="l"/>
            <a:r>
              <a:rPr lang="en-US" b="1" dirty="0">
                <a:solidFill>
                  <a:schemeClr val="tx2">
                    <a:lumMod val="75000"/>
                    <a:lumOff val="25000"/>
                  </a:schemeClr>
                </a:solidFill>
              </a:rPr>
              <a:t>Project Fairs</a:t>
            </a:r>
          </a:p>
        </p:txBody>
      </p:sp>
      <p:sp>
        <p:nvSpPr>
          <p:cNvPr id="3" name="Subtitle 2">
            <a:extLst>
              <a:ext uri="{FF2B5EF4-FFF2-40B4-BE49-F238E27FC236}">
                <a16:creationId xmlns:a16="http://schemas.microsoft.com/office/drawing/2014/main" id="{0FA9334E-9615-4844-A8E0-69745BFFAD89}"/>
              </a:ext>
            </a:extLst>
          </p:cNvPr>
          <p:cNvSpPr>
            <a:spLocks noGrp="1"/>
          </p:cNvSpPr>
          <p:nvPr>
            <p:ph type="subTitle" idx="1"/>
          </p:nvPr>
        </p:nvSpPr>
        <p:spPr>
          <a:xfrm>
            <a:off x="1524000" y="1826738"/>
            <a:ext cx="9144000" cy="4532888"/>
          </a:xfrm>
        </p:spPr>
        <p:txBody>
          <a:bodyPr>
            <a:normAutofit fontScale="32500" lnSpcReduction="20000"/>
          </a:bodyPr>
          <a:lstStyle/>
          <a:p>
            <a:pPr marL="0" marR="0"/>
            <a:r>
              <a:rPr lang="en-US" sz="5500" dirty="0">
                <a:effectLst/>
                <a:latin typeface="Aharoni" panose="02010803020104030203" pitchFamily="2" charset="-79"/>
                <a:ea typeface="Times New Roman" panose="02020603050405020304" pitchFamily="18" charset="0"/>
                <a:cs typeface="Aharoni" panose="02010803020104030203" pitchFamily="2" charset="-79"/>
              </a:rPr>
              <a:t>Virtual Event : PANAMA</a:t>
            </a:r>
          </a:p>
          <a:p>
            <a:pPr marL="0" marR="0"/>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28-30 January, 2021</a:t>
            </a:r>
          </a:p>
          <a:p>
            <a:pPr marL="0" marR="0"/>
            <a:r>
              <a:rPr lang="en-US" sz="4900" u="sng"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hlinkClick r:id="rId6">
                  <a:extLst>
                    <a:ext uri="{A12FA001-AC4F-418D-AE19-62706E023703}">
                      <ahyp:hlinkClr xmlns:ahyp="http://schemas.microsoft.com/office/drawing/2018/hyperlinkcolor" val="tx"/>
                    </a:ext>
                  </a:extLst>
                </a:hlinkClick>
              </a:rPr>
              <a:t>https://projectfair4240-4250.org</a:t>
            </a:r>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 </a:t>
            </a:r>
          </a:p>
          <a:p>
            <a:pPr marL="0" marR="0"/>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Email Vania Barrow: vania@clubrotariodepanama.com or Ricardo Gago </a:t>
            </a:r>
            <a:r>
              <a:rPr lang="en-US" sz="4900" dirty="0" err="1">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Salinero</a:t>
            </a:r>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 ricardo@clubrotariodepanama.com</a:t>
            </a:r>
          </a:p>
          <a:p>
            <a:pPr marL="0" marR="0"/>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Virtual Event COLUMBIA</a:t>
            </a:r>
          </a:p>
          <a:p>
            <a:pPr marL="0" marR="0"/>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5-12 February, 2021</a:t>
            </a:r>
          </a:p>
          <a:p>
            <a:pPr marL="0" marR="0"/>
            <a:r>
              <a:rPr lang="en-US" sz="4900" u="sng"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hlinkClick r:id="rId7">
                  <a:extLst>
                    <a:ext uri="{A12FA001-AC4F-418D-AE19-62706E023703}">
                      <ahyp:hlinkClr xmlns:ahyp="http://schemas.microsoft.com/office/drawing/2018/hyperlinkcolor" val="tx"/>
                    </a:ext>
                  </a:extLst>
                </a:hlinkClick>
              </a:rPr>
              <a:t>www.feriadeproyectosrotarycolombia.org</a:t>
            </a:r>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 </a:t>
            </a:r>
          </a:p>
          <a:p>
            <a:pPr marL="0" marR="0"/>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Contact PDG Alberto </a:t>
            </a:r>
            <a:r>
              <a:rPr lang="en-US" sz="4900" dirty="0" err="1">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Londono</a:t>
            </a:r>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 </a:t>
            </a:r>
            <a:r>
              <a:rPr lang="en-US" sz="4900" u="sng"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hlinkClick r:id="rId8">
                  <a:extLst>
                    <a:ext uri="{A12FA001-AC4F-418D-AE19-62706E023703}">
                      <ahyp:hlinkClr xmlns:ahyp="http://schemas.microsoft.com/office/drawing/2018/hyperlinkcolor" val="tx"/>
                    </a:ext>
                  </a:extLst>
                </a:hlinkClick>
              </a:rPr>
              <a:t>alberto.londono54@gmail.com</a:t>
            </a:r>
            <a:endPar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endParaRPr>
          </a:p>
          <a:p>
            <a:pPr marL="0" marR="0"/>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 </a:t>
            </a:r>
          </a:p>
          <a:p>
            <a:pPr marL="0" marR="0"/>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Virtual Event </a:t>
            </a:r>
          </a:p>
          <a:p>
            <a:pPr marL="0" marR="0"/>
            <a:r>
              <a:rPr lang="en-US" sz="4900" dirty="0">
                <a:solidFill>
                  <a:schemeClr val="tx2">
                    <a:lumMod val="75000"/>
                    <a:lumOff val="25000"/>
                  </a:schemeClr>
                </a:solidFill>
                <a:effectLst/>
                <a:latin typeface="Aharoni" panose="02010803020104030203" pitchFamily="2" charset="-79"/>
                <a:ea typeface="Times New Roman" panose="02020603050405020304" pitchFamily="18" charset="0"/>
                <a:cs typeface="Aharoni" panose="02010803020104030203" pitchFamily="2" charset="-79"/>
              </a:rPr>
              <a:t>18-26 September, 2021</a:t>
            </a:r>
          </a:p>
          <a:p>
            <a:r>
              <a:rPr lang="en-US" sz="5500" b="1" dirty="0">
                <a:solidFill>
                  <a:schemeClr val="tx2">
                    <a:lumMod val="75000"/>
                    <a:lumOff val="25000"/>
                    <a:alpha val="70000"/>
                  </a:schemeClr>
                </a:solidFill>
              </a:rPr>
              <a:t>PERU</a:t>
            </a:r>
          </a:p>
        </p:txBody>
      </p:sp>
    </p:spTree>
    <p:extLst>
      <p:ext uri="{BB962C8B-B14F-4D97-AF65-F5344CB8AC3E}">
        <p14:creationId xmlns:p14="http://schemas.microsoft.com/office/powerpoint/2010/main" val="13582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title"/>
          </p:nvPr>
        </p:nvSpPr>
        <p:spPr>
          <a:xfrm>
            <a:off x="839788" y="668338"/>
            <a:ext cx="4604667" cy="1084262"/>
          </a:xfrm>
        </p:spPr>
        <p:txBody>
          <a:bodyPr>
            <a:normAutofit fontScale="90000"/>
          </a:bodyPr>
          <a:lstStyle/>
          <a:p>
            <a:pPr algn="l"/>
            <a:r>
              <a:rPr lang="en-US" sz="4000" b="1" dirty="0">
                <a:solidFill>
                  <a:schemeClr val="tx2">
                    <a:lumMod val="75000"/>
                    <a:lumOff val="25000"/>
                  </a:schemeClr>
                </a:solidFill>
              </a:rPr>
              <a:t>Friendship Exchange</a:t>
            </a:r>
          </a:p>
        </p:txBody>
      </p:sp>
      <p:sp>
        <p:nvSpPr>
          <p:cNvPr id="5" name="Text Placeholder 4">
            <a:extLst>
              <a:ext uri="{FF2B5EF4-FFF2-40B4-BE49-F238E27FC236}">
                <a16:creationId xmlns:a16="http://schemas.microsoft.com/office/drawing/2014/main" id="{4F7E651D-458A-4457-9495-79DC18DC08D8}"/>
              </a:ext>
            </a:extLst>
          </p:cNvPr>
          <p:cNvSpPr>
            <a:spLocks noGrp="1"/>
          </p:cNvSpPr>
          <p:nvPr>
            <p:ph type="body" idx="1"/>
          </p:nvPr>
        </p:nvSpPr>
        <p:spPr>
          <a:xfrm>
            <a:off x="545284" y="1635854"/>
            <a:ext cx="5452291" cy="545284"/>
          </a:xfrm>
        </p:spPr>
        <p:txBody>
          <a:bodyPr>
            <a:normAutofit/>
          </a:bodyPr>
          <a:lstStyle/>
          <a:p>
            <a:r>
              <a:rPr lang="en-US" b="1" dirty="0"/>
              <a:t>What is Friendship Exchange?</a:t>
            </a:r>
          </a:p>
        </p:txBody>
      </p:sp>
      <p:sp>
        <p:nvSpPr>
          <p:cNvPr id="6" name="Content Placeholder 5">
            <a:extLst>
              <a:ext uri="{FF2B5EF4-FFF2-40B4-BE49-F238E27FC236}">
                <a16:creationId xmlns:a16="http://schemas.microsoft.com/office/drawing/2014/main" id="{5E8A6F02-FAD1-41FB-BA53-A1B0C98CF490}"/>
              </a:ext>
            </a:extLst>
          </p:cNvPr>
          <p:cNvSpPr>
            <a:spLocks noGrp="1"/>
          </p:cNvSpPr>
          <p:nvPr>
            <p:ph sz="half" idx="2"/>
          </p:nvPr>
        </p:nvSpPr>
        <p:spPr>
          <a:xfrm>
            <a:off x="545284" y="2420928"/>
            <a:ext cx="5452292" cy="2748800"/>
          </a:xfrm>
        </p:spPr>
        <p:txBody>
          <a:bodyPr>
            <a:normAutofit lnSpcReduction="10000"/>
          </a:bodyPr>
          <a:lstStyle/>
          <a:p>
            <a:r>
              <a:rPr lang="en-US" sz="2000" b="1" dirty="0"/>
              <a:t>Contact: Dee Eng, deeleng@gmail.com</a:t>
            </a:r>
          </a:p>
          <a:p>
            <a:r>
              <a:rPr lang="en-US" sz="2000" b="1" dirty="0"/>
              <a:t>Friendship Exchange</a:t>
            </a:r>
            <a:r>
              <a:rPr lang="en-US" sz="2000" dirty="0"/>
              <a:t> is an international </a:t>
            </a:r>
            <a:r>
              <a:rPr lang="en-US" sz="2000" b="1" dirty="0"/>
              <a:t>exchange</a:t>
            </a:r>
            <a:r>
              <a:rPr lang="en-US" sz="2000" dirty="0"/>
              <a:t> program for </a:t>
            </a:r>
            <a:r>
              <a:rPr lang="en-US" sz="2000" b="1" dirty="0"/>
              <a:t>Rotary</a:t>
            </a:r>
            <a:r>
              <a:rPr lang="en-US" sz="2000" dirty="0"/>
              <a:t> members and friends that allows participants to take turns hosting one another in their homes and clubs. Participants may travel as individuals, couples or other depending on the district.</a:t>
            </a:r>
          </a:p>
          <a:p>
            <a:endParaRPr lang="en-US" sz="2000" dirty="0"/>
          </a:p>
        </p:txBody>
      </p:sp>
      <p:sp>
        <p:nvSpPr>
          <p:cNvPr id="8" name="Text Placeholder 7">
            <a:extLst>
              <a:ext uri="{FF2B5EF4-FFF2-40B4-BE49-F238E27FC236}">
                <a16:creationId xmlns:a16="http://schemas.microsoft.com/office/drawing/2014/main" id="{926E91AE-0D60-4414-BFAB-ACC547CB03A3}"/>
              </a:ext>
            </a:extLst>
          </p:cNvPr>
          <p:cNvSpPr>
            <a:spLocks noGrp="1"/>
          </p:cNvSpPr>
          <p:nvPr>
            <p:ph type="body" sz="quarter" idx="3"/>
          </p:nvPr>
        </p:nvSpPr>
        <p:spPr>
          <a:xfrm>
            <a:off x="6542838" y="1359017"/>
            <a:ext cx="4812549" cy="1543574"/>
          </a:xfrm>
          <a:ln w="57150">
            <a:solidFill>
              <a:srgbClr val="00B050"/>
            </a:solidFill>
          </a:ln>
        </p:spPr>
        <p:txBody>
          <a:bodyPr>
            <a:normAutofit/>
          </a:bodyPr>
          <a:lstStyle/>
          <a:p>
            <a:r>
              <a:rPr lang="en-US" sz="1600" b="1" dirty="0"/>
              <a:t>Our District has participated in 11 exchange around the world:</a:t>
            </a:r>
          </a:p>
          <a:p>
            <a:r>
              <a:rPr lang="en-US" sz="1600" b="1" dirty="0"/>
              <a:t>Projects include : Romania hospital equipment, Argentina Agriculture equipment and South African club project</a:t>
            </a:r>
          </a:p>
        </p:txBody>
      </p:sp>
      <p:pic>
        <p:nvPicPr>
          <p:cNvPr id="11" name="Content Placeholder 10" descr="A picture containing person, person, indoor&#10;&#10;Description automatically generated">
            <a:extLst>
              <a:ext uri="{FF2B5EF4-FFF2-40B4-BE49-F238E27FC236}">
                <a16:creationId xmlns:a16="http://schemas.microsoft.com/office/drawing/2014/main" id="{1D7F460D-D3DE-4348-B6C2-2136DC300C89}"/>
              </a:ext>
            </a:extLst>
          </p:cNvPr>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6316909" y="3027600"/>
            <a:ext cx="5343057" cy="3423534"/>
          </a:xfrm>
        </p:spPr>
      </p:pic>
    </p:spTree>
    <p:extLst>
      <p:ext uri="{BB962C8B-B14F-4D97-AF65-F5344CB8AC3E}">
        <p14:creationId xmlns:p14="http://schemas.microsoft.com/office/powerpoint/2010/main" val="92275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ctrTitle"/>
          </p:nvPr>
        </p:nvSpPr>
        <p:spPr>
          <a:xfrm>
            <a:off x="813732" y="1122363"/>
            <a:ext cx="6123963" cy="1377849"/>
          </a:xfrm>
        </p:spPr>
        <p:txBody>
          <a:bodyPr>
            <a:normAutofit fontScale="90000"/>
          </a:bodyPr>
          <a:lstStyle/>
          <a:p>
            <a:r>
              <a:rPr lang="en-US" b="1" dirty="0">
                <a:solidFill>
                  <a:schemeClr val="tx2">
                    <a:lumMod val="75000"/>
                    <a:lumOff val="25000"/>
                  </a:schemeClr>
                </a:solidFill>
              </a:rPr>
              <a:t>Intercountry committee</a:t>
            </a:r>
          </a:p>
        </p:txBody>
      </p:sp>
      <p:sp>
        <p:nvSpPr>
          <p:cNvPr id="3" name="Subtitle 2">
            <a:extLst>
              <a:ext uri="{FF2B5EF4-FFF2-40B4-BE49-F238E27FC236}">
                <a16:creationId xmlns:a16="http://schemas.microsoft.com/office/drawing/2014/main" id="{A98FDEC8-6C7A-46B7-847D-577EABAB904F}"/>
              </a:ext>
            </a:extLst>
          </p:cNvPr>
          <p:cNvSpPr>
            <a:spLocks noGrp="1"/>
          </p:cNvSpPr>
          <p:nvPr>
            <p:ph type="subTitle" idx="1"/>
          </p:nvPr>
        </p:nvSpPr>
        <p:spPr>
          <a:xfrm>
            <a:off x="1524000" y="2810312"/>
            <a:ext cx="9144000" cy="2447488"/>
          </a:xfrm>
        </p:spPr>
        <p:txBody>
          <a:bodyPr/>
          <a:lstStyle/>
          <a:p>
            <a:r>
              <a:rPr lang="en-US" b="1" dirty="0">
                <a:solidFill>
                  <a:schemeClr val="tx2">
                    <a:lumMod val="75000"/>
                    <a:lumOff val="25000"/>
                    <a:alpha val="70000"/>
                  </a:schemeClr>
                </a:solidFill>
                <a:latin typeface="Aharoni" panose="02010803020104030203" pitchFamily="2" charset="-79"/>
                <a:cs typeface="Aharoni" panose="02010803020104030203" pitchFamily="2" charset="-79"/>
              </a:rPr>
              <a:t>An organization within Rotary that promotes working together for joint projects, cultural activities between two countries or more. The goal is to promote peace , goodwill and fellowship.</a:t>
            </a:r>
          </a:p>
        </p:txBody>
      </p:sp>
    </p:spTree>
    <p:extLst>
      <p:ext uri="{BB962C8B-B14F-4D97-AF65-F5344CB8AC3E}">
        <p14:creationId xmlns:p14="http://schemas.microsoft.com/office/powerpoint/2010/main" val="65507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ctrTitle"/>
          </p:nvPr>
        </p:nvSpPr>
        <p:spPr/>
        <p:txBody>
          <a:bodyPr/>
          <a:lstStyle/>
          <a:p>
            <a:r>
              <a:rPr lang="en-US" b="1" dirty="0">
                <a:solidFill>
                  <a:schemeClr val="tx2">
                    <a:lumMod val="75000"/>
                    <a:lumOff val="25000"/>
                  </a:schemeClr>
                </a:solidFill>
                <a:latin typeface="Aharoni" panose="02010803020104030203" pitchFamily="2" charset="-79"/>
                <a:cs typeface="Aharoni" panose="02010803020104030203" pitchFamily="2" charset="-79"/>
              </a:rPr>
              <a:t>Matching grants.org</a:t>
            </a:r>
          </a:p>
        </p:txBody>
      </p:sp>
      <p:sp>
        <p:nvSpPr>
          <p:cNvPr id="3" name="Subtitle 2">
            <a:extLst>
              <a:ext uri="{FF2B5EF4-FFF2-40B4-BE49-F238E27FC236}">
                <a16:creationId xmlns:a16="http://schemas.microsoft.com/office/drawing/2014/main" id="{A98FDEC8-6C7A-46B7-847D-577EABAB904F}"/>
              </a:ext>
            </a:extLst>
          </p:cNvPr>
          <p:cNvSpPr>
            <a:spLocks noGrp="1"/>
          </p:cNvSpPr>
          <p:nvPr>
            <p:ph type="subTitle" idx="1"/>
          </p:nvPr>
        </p:nvSpPr>
        <p:spPr/>
        <p:txBody>
          <a:bodyPr/>
          <a:lstStyle/>
          <a:p>
            <a:r>
              <a:rPr lang="en-US" dirty="0">
                <a:solidFill>
                  <a:schemeClr val="tx2">
                    <a:lumMod val="75000"/>
                    <a:lumOff val="25000"/>
                    <a:alpha val="70000"/>
                  </a:schemeClr>
                </a:solidFill>
                <a:latin typeface="Aharoni" panose="02010803020104030203" pitchFamily="2" charset="-79"/>
                <a:cs typeface="Aharoni" panose="02010803020104030203" pitchFamily="2" charset="-79"/>
              </a:rPr>
              <a:t>A web-site that was developed prior to the new grant funding model that provides names of countries, types of international projects and the amount of funding needed</a:t>
            </a:r>
            <a:r>
              <a:rPr lang="en-US" dirty="0"/>
              <a:t>.</a:t>
            </a:r>
          </a:p>
        </p:txBody>
      </p:sp>
    </p:spTree>
    <p:extLst>
      <p:ext uri="{BB962C8B-B14F-4D97-AF65-F5344CB8AC3E}">
        <p14:creationId xmlns:p14="http://schemas.microsoft.com/office/powerpoint/2010/main" val="342753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8" y="5629658"/>
            <a:ext cx="1089039" cy="729967"/>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title"/>
          </p:nvPr>
        </p:nvSpPr>
        <p:spPr/>
        <p:txBody>
          <a:bodyPr/>
          <a:lstStyle/>
          <a:p>
            <a:r>
              <a:rPr lang="en-US" b="1" dirty="0">
                <a:solidFill>
                  <a:schemeClr val="tx2">
                    <a:lumMod val="90000"/>
                    <a:lumOff val="10000"/>
                  </a:schemeClr>
                </a:solidFill>
              </a:rPr>
              <a:t>Rotaplast, </a:t>
            </a:r>
            <a:r>
              <a:rPr lang="en-US" b="1" dirty="0" err="1">
                <a:solidFill>
                  <a:schemeClr val="tx2">
                    <a:lumMod val="90000"/>
                    <a:lumOff val="10000"/>
                  </a:schemeClr>
                </a:solidFill>
              </a:rPr>
              <a:t>Shelterbox</a:t>
            </a:r>
            <a:endParaRPr lang="en-US" b="1" dirty="0">
              <a:solidFill>
                <a:schemeClr val="tx2">
                  <a:lumMod val="90000"/>
                  <a:lumOff val="10000"/>
                </a:schemeClr>
              </a:solidFill>
            </a:endParaRPr>
          </a:p>
        </p:txBody>
      </p:sp>
      <p:sp>
        <p:nvSpPr>
          <p:cNvPr id="5" name="Text Placeholder 4">
            <a:extLst>
              <a:ext uri="{FF2B5EF4-FFF2-40B4-BE49-F238E27FC236}">
                <a16:creationId xmlns:a16="http://schemas.microsoft.com/office/drawing/2014/main" id="{A71515E6-7E20-49A0-869A-755DBF734609}"/>
              </a:ext>
            </a:extLst>
          </p:cNvPr>
          <p:cNvSpPr>
            <a:spLocks noGrp="1"/>
          </p:cNvSpPr>
          <p:nvPr>
            <p:ph type="body" idx="1"/>
          </p:nvPr>
        </p:nvSpPr>
        <p:spPr>
          <a:xfrm>
            <a:off x="687898" y="1568450"/>
            <a:ext cx="5484302" cy="1084262"/>
          </a:xfrm>
        </p:spPr>
        <p:txBody>
          <a:bodyPr>
            <a:normAutofit fontScale="85000" lnSpcReduction="10000"/>
          </a:bodyPr>
          <a:lstStyle/>
          <a:p>
            <a:pPr algn="ctr"/>
            <a:r>
              <a:rPr lang="en-US" sz="3200" b="1" dirty="0">
                <a:latin typeface="Aharoni" panose="02010803020104030203" pitchFamily="2" charset="-79"/>
                <a:cs typeface="Aharoni" panose="02010803020104030203" pitchFamily="2" charset="-79"/>
              </a:rPr>
              <a:t>Rotaplast</a:t>
            </a:r>
          </a:p>
          <a:p>
            <a:r>
              <a:rPr lang="en-US" b="1" dirty="0">
                <a:latin typeface="Aharoni" panose="02010803020104030203" pitchFamily="2" charset="-79"/>
                <a:cs typeface="Aharoni" panose="02010803020104030203" pitchFamily="2" charset="-79"/>
              </a:rPr>
              <a:t> contact Susan Burnett-burnetts@rcn.com</a:t>
            </a:r>
          </a:p>
        </p:txBody>
      </p:sp>
      <p:pic>
        <p:nvPicPr>
          <p:cNvPr id="10" name="Content Placeholder 9" descr="A picture containing person, indoor, posing, young&#10;&#10;Description automatically generated">
            <a:extLst>
              <a:ext uri="{FF2B5EF4-FFF2-40B4-BE49-F238E27FC236}">
                <a16:creationId xmlns:a16="http://schemas.microsoft.com/office/drawing/2014/main" id="{19E2DB17-B36B-4DBE-9160-62F7E4D3302E}"/>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1317072" y="2812645"/>
            <a:ext cx="4939018" cy="2817014"/>
          </a:xfrm>
        </p:spPr>
      </p:pic>
      <p:sp>
        <p:nvSpPr>
          <p:cNvPr id="8" name="Text Placeholder 7">
            <a:extLst>
              <a:ext uri="{FF2B5EF4-FFF2-40B4-BE49-F238E27FC236}">
                <a16:creationId xmlns:a16="http://schemas.microsoft.com/office/drawing/2014/main" id="{125DEFE2-275D-4698-AFF2-64B4AC95581A}"/>
              </a:ext>
            </a:extLst>
          </p:cNvPr>
          <p:cNvSpPr>
            <a:spLocks noGrp="1"/>
          </p:cNvSpPr>
          <p:nvPr>
            <p:ph type="body" sz="quarter" idx="3"/>
          </p:nvPr>
        </p:nvSpPr>
        <p:spPr>
          <a:xfrm>
            <a:off x="6172200" y="1427048"/>
            <a:ext cx="5484302" cy="1225664"/>
          </a:xfrm>
        </p:spPr>
        <p:txBody>
          <a:bodyPr>
            <a:normAutofit fontScale="85000" lnSpcReduction="10000"/>
          </a:bodyPr>
          <a:lstStyle/>
          <a:p>
            <a:pPr algn="ctr"/>
            <a:r>
              <a:rPr lang="en-US" sz="3200" b="1" dirty="0">
                <a:solidFill>
                  <a:schemeClr val="tx2">
                    <a:lumMod val="90000"/>
                    <a:lumOff val="10000"/>
                    <a:alpha val="70000"/>
                  </a:schemeClr>
                </a:solidFill>
                <a:latin typeface="Aharoni" panose="02010803020104030203" pitchFamily="2" charset="-79"/>
                <a:cs typeface="Aharoni" panose="02010803020104030203" pitchFamily="2" charset="-79"/>
              </a:rPr>
              <a:t>Shelter Box</a:t>
            </a:r>
          </a:p>
          <a:p>
            <a:r>
              <a:rPr lang="en-US" b="1" dirty="0">
                <a:latin typeface="Aharoni" panose="02010803020104030203" pitchFamily="2" charset="-79"/>
                <a:cs typeface="Aharoni" panose="02010803020104030203" pitchFamily="2" charset="-79"/>
              </a:rPr>
              <a:t>contact Linda Mayger- lndmayg@gmail.com</a:t>
            </a:r>
          </a:p>
        </p:txBody>
      </p:sp>
      <p:pic>
        <p:nvPicPr>
          <p:cNvPr id="13" name="Content Placeholder 12" descr="Diagram&#10;&#10;Description automatically generated">
            <a:extLst>
              <a:ext uri="{FF2B5EF4-FFF2-40B4-BE49-F238E27FC236}">
                <a16:creationId xmlns:a16="http://schemas.microsoft.com/office/drawing/2014/main" id="{31F37740-AAD2-4ED4-88B3-65A4C1E3F298}"/>
              </a:ext>
            </a:extLst>
          </p:cNvPr>
          <p:cNvPicPr>
            <a:picLocks noGrp="1" noChangeAspect="1"/>
          </p:cNvPicPr>
          <p:nvPr>
            <p:ph sz="quarter" idx="4"/>
          </p:nvPr>
        </p:nvPicPr>
        <p:blipFill>
          <a:blip r:embed="rId7">
            <a:extLst>
              <a:ext uri="{28A0092B-C50C-407E-A947-70E740481C1C}">
                <a14:useLocalDpi xmlns:a14="http://schemas.microsoft.com/office/drawing/2010/main" val="0"/>
              </a:ext>
            </a:extLst>
          </a:blip>
          <a:stretch>
            <a:fillRect/>
          </a:stretch>
        </p:blipFill>
        <p:spPr>
          <a:xfrm>
            <a:off x="6459637" y="2652712"/>
            <a:ext cx="5044465" cy="3446463"/>
          </a:xfrm>
        </p:spPr>
      </p:pic>
    </p:spTree>
    <p:extLst>
      <p:ext uri="{BB962C8B-B14F-4D97-AF65-F5344CB8AC3E}">
        <p14:creationId xmlns:p14="http://schemas.microsoft.com/office/powerpoint/2010/main" val="427426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ctrTitle"/>
          </p:nvPr>
        </p:nvSpPr>
        <p:spPr>
          <a:xfrm>
            <a:off x="780176" y="1122363"/>
            <a:ext cx="9555061" cy="2387600"/>
          </a:xfrm>
        </p:spPr>
        <p:txBody>
          <a:bodyPr/>
          <a:lstStyle/>
          <a:p>
            <a:r>
              <a:rPr lang="en-US" b="1" dirty="0">
                <a:solidFill>
                  <a:schemeClr val="tx2">
                    <a:lumMod val="75000"/>
                    <a:lumOff val="25000"/>
                  </a:schemeClr>
                </a:solidFill>
              </a:rPr>
              <a:t>Rotary Partners</a:t>
            </a:r>
          </a:p>
        </p:txBody>
      </p:sp>
      <p:sp>
        <p:nvSpPr>
          <p:cNvPr id="3" name="Subtitle 2">
            <a:extLst>
              <a:ext uri="{FF2B5EF4-FFF2-40B4-BE49-F238E27FC236}">
                <a16:creationId xmlns:a16="http://schemas.microsoft.com/office/drawing/2014/main" id="{A98FDEC8-6C7A-46B7-847D-577EABAB904F}"/>
              </a:ext>
            </a:extLst>
          </p:cNvPr>
          <p:cNvSpPr>
            <a:spLocks noGrp="1"/>
          </p:cNvSpPr>
          <p:nvPr>
            <p:ph type="subTitle" idx="1"/>
          </p:nvPr>
        </p:nvSpPr>
        <p:spPr/>
        <p:txBody>
          <a:bodyPr/>
          <a:lstStyle/>
          <a:p>
            <a:r>
              <a:rPr lang="en-US" b="1" dirty="0">
                <a:solidFill>
                  <a:schemeClr val="tx2">
                    <a:lumMod val="75000"/>
                    <a:lumOff val="25000"/>
                    <a:alpha val="70000"/>
                  </a:schemeClr>
                </a:solidFill>
              </a:rPr>
              <a:t>Ashoka,Habitat for Humanity, Mediators Beyond </a:t>
            </a:r>
            <a:r>
              <a:rPr lang="en-US" b="1" dirty="0" err="1">
                <a:solidFill>
                  <a:schemeClr val="tx2">
                    <a:lumMod val="75000"/>
                    <a:lumOff val="25000"/>
                    <a:alpha val="70000"/>
                  </a:schemeClr>
                </a:solidFill>
              </a:rPr>
              <a:t>Borders,Peace</a:t>
            </a:r>
            <a:r>
              <a:rPr lang="en-US" b="1" dirty="0">
                <a:solidFill>
                  <a:schemeClr val="tx2">
                    <a:lumMod val="75000"/>
                    <a:lumOff val="25000"/>
                    <a:alpha val="70000"/>
                  </a:schemeClr>
                </a:solidFill>
              </a:rPr>
              <a:t> Corps</a:t>
            </a:r>
          </a:p>
          <a:p>
            <a:endParaRPr lang="en-US" dirty="0"/>
          </a:p>
        </p:txBody>
      </p:sp>
    </p:spTree>
    <p:extLst>
      <p:ext uri="{BB962C8B-B14F-4D97-AF65-F5344CB8AC3E}">
        <p14:creationId xmlns:p14="http://schemas.microsoft.com/office/powerpoint/2010/main" val="322277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ctrTitle"/>
          </p:nvPr>
        </p:nvSpPr>
        <p:spPr/>
        <p:txBody>
          <a:bodyPr/>
          <a:lstStyle/>
          <a:p>
            <a:r>
              <a:rPr lang="en-US" b="1" dirty="0">
                <a:solidFill>
                  <a:schemeClr val="tx2">
                    <a:lumMod val="75000"/>
                    <a:lumOff val="25000"/>
                  </a:schemeClr>
                </a:solidFill>
                <a:latin typeface="Aharoni" panose="02010803020104030203" pitchFamily="2" charset="-79"/>
                <a:cs typeface="Aharoni" panose="02010803020104030203" pitchFamily="2" charset="-79"/>
              </a:rPr>
              <a:t>Learning Center, Rotary Alumni</a:t>
            </a:r>
          </a:p>
        </p:txBody>
      </p:sp>
      <p:sp>
        <p:nvSpPr>
          <p:cNvPr id="3" name="Subtitle 2">
            <a:extLst>
              <a:ext uri="{FF2B5EF4-FFF2-40B4-BE49-F238E27FC236}">
                <a16:creationId xmlns:a16="http://schemas.microsoft.com/office/drawing/2014/main" id="{A98FDEC8-6C7A-46B7-847D-577EABAB904F}"/>
              </a:ext>
            </a:extLst>
          </p:cNvPr>
          <p:cNvSpPr>
            <a:spLocks noGrp="1"/>
          </p:cNvSpPr>
          <p:nvPr>
            <p:ph type="subTitle" idx="1"/>
          </p:nvPr>
        </p:nvSpPr>
        <p:spPr/>
        <p:txBody>
          <a:bodyPr>
            <a:normAutofit fontScale="92500" lnSpcReduction="10000"/>
          </a:bodyPr>
          <a:lstStyle/>
          <a:p>
            <a:r>
              <a:rPr lang="en-US" dirty="0">
                <a:solidFill>
                  <a:schemeClr val="tx2">
                    <a:lumMod val="90000"/>
                    <a:lumOff val="10000"/>
                    <a:alpha val="70000"/>
                  </a:schemeClr>
                </a:solidFill>
                <a:latin typeface="Aharoni" panose="02010803020104030203" pitchFamily="2" charset="-79"/>
                <a:cs typeface="Aharoni" panose="02010803020104030203" pitchFamily="2" charset="-79"/>
              </a:rPr>
              <a:t>Learning Center– my rotary.org– provides tools for learning on just about any Rotary Topic</a:t>
            </a:r>
          </a:p>
          <a:p>
            <a:r>
              <a:rPr lang="en-US" dirty="0">
                <a:solidFill>
                  <a:schemeClr val="tx2">
                    <a:lumMod val="90000"/>
                    <a:lumOff val="10000"/>
                    <a:alpha val="70000"/>
                  </a:schemeClr>
                </a:solidFill>
                <a:latin typeface="Aharoni" panose="02010803020104030203" pitchFamily="2" charset="-79"/>
                <a:cs typeface="Aharoni" panose="02010803020104030203" pitchFamily="2" charset="-79"/>
              </a:rPr>
              <a:t>Rotary Alumni– keep in touch with Youth exchange, Group study exchange teams</a:t>
            </a:r>
          </a:p>
        </p:txBody>
      </p:sp>
    </p:spTree>
    <p:extLst>
      <p:ext uri="{BB962C8B-B14F-4D97-AF65-F5344CB8AC3E}">
        <p14:creationId xmlns:p14="http://schemas.microsoft.com/office/powerpoint/2010/main" val="734336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8" y="5330693"/>
            <a:ext cx="1535068" cy="1028933"/>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title"/>
          </p:nvPr>
        </p:nvSpPr>
        <p:spPr>
          <a:xfrm>
            <a:off x="838200" y="498375"/>
            <a:ext cx="5427518" cy="1508226"/>
          </a:xfrm>
        </p:spPr>
        <p:txBody>
          <a:bodyPr>
            <a:noAutofit/>
          </a:bodyPr>
          <a:lstStyle/>
          <a:p>
            <a:r>
              <a:rPr lang="en-US" sz="3600" b="1" dirty="0" err="1">
                <a:solidFill>
                  <a:schemeClr val="tx2">
                    <a:lumMod val="75000"/>
                    <a:lumOff val="25000"/>
                  </a:schemeClr>
                </a:solidFill>
                <a:latin typeface="Aharoni" panose="02010803020104030203" pitchFamily="2" charset="-79"/>
                <a:cs typeface="Aharoni" panose="02010803020104030203" pitchFamily="2" charset="-79"/>
              </a:rPr>
              <a:t>New:International</a:t>
            </a:r>
            <a:r>
              <a:rPr lang="en-US" sz="3600" b="1" dirty="0">
                <a:solidFill>
                  <a:schemeClr val="tx2">
                    <a:lumMod val="75000"/>
                    <a:lumOff val="25000"/>
                  </a:schemeClr>
                </a:solidFill>
                <a:latin typeface="Aharoni" panose="02010803020104030203" pitchFamily="2" charset="-79"/>
                <a:cs typeface="Aharoni" panose="02010803020104030203" pitchFamily="2" charset="-79"/>
              </a:rPr>
              <a:t> Service Fun Fellowship</a:t>
            </a:r>
          </a:p>
        </p:txBody>
      </p:sp>
      <p:sp>
        <p:nvSpPr>
          <p:cNvPr id="8" name="Content Placeholder 7">
            <a:extLst>
              <a:ext uri="{FF2B5EF4-FFF2-40B4-BE49-F238E27FC236}">
                <a16:creationId xmlns:a16="http://schemas.microsoft.com/office/drawing/2014/main" id="{7E275865-4A01-40FA-B910-EB741BBBC3AD}"/>
              </a:ext>
            </a:extLst>
          </p:cNvPr>
          <p:cNvSpPr>
            <a:spLocks noGrp="1"/>
          </p:cNvSpPr>
          <p:nvPr>
            <p:ph sz="half" idx="1"/>
          </p:nvPr>
        </p:nvSpPr>
        <p:spPr>
          <a:xfrm>
            <a:off x="838200" y="2057400"/>
            <a:ext cx="5181600" cy="3190010"/>
          </a:xfrm>
        </p:spPr>
        <p:txBody>
          <a:bodyPr/>
          <a:lstStyle/>
          <a:p>
            <a:endParaRPr lang="en-US" dirty="0"/>
          </a:p>
        </p:txBody>
      </p:sp>
      <p:pic>
        <p:nvPicPr>
          <p:cNvPr id="13" name="Content Placeholder 12" descr="A group of people in a room&#10;&#10;Description automatically generated with medium confidence">
            <a:extLst>
              <a:ext uri="{FF2B5EF4-FFF2-40B4-BE49-F238E27FC236}">
                <a16:creationId xmlns:a16="http://schemas.microsoft.com/office/drawing/2014/main" id="{3193B990-24A0-4CCD-B798-C332608E4269}"/>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096000" y="2905226"/>
            <a:ext cx="5641739" cy="3454400"/>
          </a:xfrm>
        </p:spPr>
      </p:pic>
      <p:pic>
        <p:nvPicPr>
          <p:cNvPr id="6" name="Picture 5" descr="A group of people posing for a photo&#10;&#10;Description automatically generated with medium confidence">
            <a:extLst>
              <a:ext uri="{FF2B5EF4-FFF2-40B4-BE49-F238E27FC236}">
                <a16:creationId xmlns:a16="http://schemas.microsoft.com/office/drawing/2014/main" id="{2A41B8D8-3B6E-4E6D-81AF-E99DF7E292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2057399"/>
            <a:ext cx="5181600" cy="3112328"/>
          </a:xfrm>
          <a:prstGeom prst="rect">
            <a:avLst/>
          </a:prstGeom>
        </p:spPr>
      </p:pic>
      <p:sp>
        <p:nvSpPr>
          <p:cNvPr id="14" name="TextBox 13">
            <a:extLst>
              <a:ext uri="{FF2B5EF4-FFF2-40B4-BE49-F238E27FC236}">
                <a16:creationId xmlns:a16="http://schemas.microsoft.com/office/drawing/2014/main" id="{B5F6A260-2DC8-4A60-A534-99EF95544B7B}"/>
              </a:ext>
            </a:extLst>
          </p:cNvPr>
          <p:cNvSpPr txBox="1"/>
          <p:nvPr/>
        </p:nvSpPr>
        <p:spPr>
          <a:xfrm>
            <a:off x="6172203" y="1688273"/>
            <a:ext cx="4873334" cy="1231106"/>
          </a:xfrm>
          <a:prstGeom prst="rect">
            <a:avLst/>
          </a:prstGeom>
          <a:noFill/>
        </p:spPr>
        <p:txBody>
          <a:bodyPr wrap="square" rtlCol="0">
            <a:spAutoFit/>
          </a:bodyPr>
          <a:lstStyle/>
          <a:p>
            <a:pPr algn="ctr"/>
            <a:r>
              <a:rPr lang="en-US" sz="2000" dirty="0">
                <a:solidFill>
                  <a:schemeClr val="tx2">
                    <a:lumMod val="75000"/>
                    <a:lumOff val="25000"/>
                  </a:schemeClr>
                </a:solidFill>
                <a:latin typeface="Aharoni" panose="02010803020104030203" pitchFamily="2" charset="-79"/>
                <a:cs typeface="Aharoni" panose="02010803020104030203" pitchFamily="2" charset="-79"/>
              </a:rPr>
              <a:t>2019</a:t>
            </a:r>
          </a:p>
          <a:p>
            <a:r>
              <a:rPr lang="en-US" dirty="0">
                <a:solidFill>
                  <a:schemeClr val="tx2">
                    <a:lumMod val="75000"/>
                    <a:lumOff val="25000"/>
                  </a:schemeClr>
                </a:solidFill>
                <a:latin typeface="Aharoni" panose="02010803020104030203" pitchFamily="2" charset="-79"/>
                <a:cs typeface="Aharoni" panose="02010803020104030203" pitchFamily="2" charset="-79"/>
              </a:rPr>
              <a:t>12 Rotarians &amp; spouses traveled to Zambia to do volunteer service by painting a school-------then fun travel with a safari!</a:t>
            </a:r>
          </a:p>
        </p:txBody>
      </p:sp>
    </p:spTree>
    <p:extLst>
      <p:ext uri="{BB962C8B-B14F-4D97-AF65-F5344CB8AC3E}">
        <p14:creationId xmlns:p14="http://schemas.microsoft.com/office/powerpoint/2010/main" val="640228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ctrTitle"/>
          </p:nvPr>
        </p:nvSpPr>
        <p:spPr>
          <a:xfrm>
            <a:off x="771788" y="1122363"/>
            <a:ext cx="8942664" cy="2387600"/>
          </a:xfrm>
        </p:spPr>
        <p:txBody>
          <a:bodyPr/>
          <a:lstStyle/>
          <a:p>
            <a:r>
              <a:rPr lang="en-US" b="1" dirty="0">
                <a:solidFill>
                  <a:schemeClr val="tx2">
                    <a:lumMod val="75000"/>
                    <a:lumOff val="25000"/>
                  </a:schemeClr>
                </a:solidFill>
              </a:rPr>
              <a:t>Tying altogether to implement a project</a:t>
            </a:r>
          </a:p>
        </p:txBody>
      </p:sp>
      <p:sp>
        <p:nvSpPr>
          <p:cNvPr id="3" name="Subtitle 2">
            <a:extLst>
              <a:ext uri="{FF2B5EF4-FFF2-40B4-BE49-F238E27FC236}">
                <a16:creationId xmlns:a16="http://schemas.microsoft.com/office/drawing/2014/main" id="{A98FDEC8-6C7A-46B7-847D-577EABAB904F}"/>
              </a:ext>
            </a:extLst>
          </p:cNvPr>
          <p:cNvSpPr>
            <a:spLocks noGrp="1"/>
          </p:cNvSpPr>
          <p:nvPr>
            <p:ph type="subTitle" idx="1"/>
          </p:nvPr>
        </p:nvSpPr>
        <p:spPr/>
        <p:txBody>
          <a:bodyPr>
            <a:normAutofit fontScale="85000" lnSpcReduction="20000"/>
          </a:bodyPr>
          <a:lstStyle/>
          <a:p>
            <a:r>
              <a:rPr lang="en-US" b="1" dirty="0"/>
              <a:t>Many ways: your club </a:t>
            </a:r>
          </a:p>
          <a:p>
            <a:r>
              <a:rPr lang="en-US" b="1" dirty="0"/>
              <a:t>Multiple clubs in the District</a:t>
            </a:r>
          </a:p>
          <a:p>
            <a:r>
              <a:rPr lang="en-US" b="1" dirty="0"/>
              <a:t>District Grants</a:t>
            </a:r>
          </a:p>
          <a:p>
            <a:r>
              <a:rPr lang="en-US" b="1" dirty="0"/>
              <a:t>Global grants</a:t>
            </a:r>
          </a:p>
        </p:txBody>
      </p:sp>
    </p:spTree>
    <p:extLst>
      <p:ext uri="{BB962C8B-B14F-4D97-AF65-F5344CB8AC3E}">
        <p14:creationId xmlns:p14="http://schemas.microsoft.com/office/powerpoint/2010/main" val="184116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ctrTitle"/>
          </p:nvPr>
        </p:nvSpPr>
        <p:spPr>
          <a:xfrm>
            <a:off x="604008" y="721454"/>
            <a:ext cx="7944374" cy="758710"/>
          </a:xfrm>
        </p:spPr>
        <p:txBody>
          <a:bodyPr>
            <a:normAutofit fontScale="90000"/>
          </a:bodyPr>
          <a:lstStyle/>
          <a:p>
            <a:pPr algn="l"/>
            <a:r>
              <a:rPr lang="en-US" sz="4400" b="1" dirty="0">
                <a:solidFill>
                  <a:schemeClr val="tx2">
                    <a:lumMod val="75000"/>
                    <a:lumOff val="25000"/>
                  </a:schemeClr>
                </a:solidFill>
                <a:latin typeface="Aharoni" panose="02010803020104030203" pitchFamily="2" charset="-79"/>
                <a:cs typeface="Aharoni" panose="02010803020104030203" pitchFamily="2" charset="-79"/>
              </a:rPr>
              <a:t>What is going on in our District?</a:t>
            </a:r>
          </a:p>
        </p:txBody>
      </p:sp>
      <p:sp>
        <p:nvSpPr>
          <p:cNvPr id="3" name="Subtitle 2">
            <a:extLst>
              <a:ext uri="{FF2B5EF4-FFF2-40B4-BE49-F238E27FC236}">
                <a16:creationId xmlns:a16="http://schemas.microsoft.com/office/drawing/2014/main" id="{A98FDEC8-6C7A-46B7-847D-577EABAB904F}"/>
              </a:ext>
            </a:extLst>
          </p:cNvPr>
          <p:cNvSpPr>
            <a:spLocks noGrp="1"/>
          </p:cNvSpPr>
          <p:nvPr>
            <p:ph type="subTitle" idx="1"/>
          </p:nvPr>
        </p:nvSpPr>
        <p:spPr>
          <a:xfrm>
            <a:off x="1524000" y="1388410"/>
            <a:ext cx="9144000" cy="4935571"/>
          </a:xfrm>
        </p:spPr>
        <p:txBody>
          <a:bodyPr>
            <a:normAutofit fontScale="70000" lnSpcReduction="20000"/>
          </a:bodyPr>
          <a:lstStyle/>
          <a:p>
            <a:r>
              <a:rPr lang="en-US" b="1" dirty="0">
                <a:solidFill>
                  <a:schemeClr val="tx2">
                    <a:lumMod val="75000"/>
                    <a:lumOff val="25000"/>
                    <a:alpha val="70000"/>
                  </a:schemeClr>
                </a:solidFill>
                <a:latin typeface="Aharoni" panose="02010803020104030203" pitchFamily="2" charset="-79"/>
                <a:cs typeface="Aharoni" panose="02010803020104030203" pitchFamily="2" charset="-79"/>
              </a:rPr>
              <a:t> </a:t>
            </a:r>
            <a:r>
              <a:rPr lang="en-US" sz="2600" b="1" dirty="0">
                <a:solidFill>
                  <a:schemeClr val="tx2">
                    <a:lumMod val="75000"/>
                    <a:lumOff val="25000"/>
                    <a:alpha val="70000"/>
                  </a:schemeClr>
                </a:solidFill>
                <a:latin typeface="Aharoni" panose="02010803020104030203" pitchFamily="2" charset="-79"/>
                <a:cs typeface="Aharoni" panose="02010803020104030203" pitchFamily="2" charset="-79"/>
              </a:rPr>
              <a:t>Global Grant Projects waiting to start/in process</a:t>
            </a:r>
            <a:endParaRPr lang="en-US" b="1" dirty="0">
              <a:solidFill>
                <a:schemeClr val="tx2">
                  <a:lumMod val="75000"/>
                  <a:lumOff val="25000"/>
                  <a:alpha val="70000"/>
                </a:schemeClr>
              </a:solidFill>
              <a:latin typeface="Aharoni" panose="02010803020104030203" pitchFamily="2" charset="-79"/>
              <a:cs typeface="Aharoni" panose="02010803020104030203" pitchFamily="2" charset="-79"/>
            </a:endParaRP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Haiti: water project</a:t>
            </a: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Guatemala: education</a:t>
            </a: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Zambia: 2 projects</a:t>
            </a: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Education, water &amp; sanitation</a:t>
            </a: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Uganda: maternal child health</a:t>
            </a: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Jamaica-possible education or other</a:t>
            </a: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Nepal- </a:t>
            </a:r>
            <a:r>
              <a:rPr lang="en-US" dirty="0" err="1">
                <a:solidFill>
                  <a:schemeClr val="tx2">
                    <a:lumMod val="75000"/>
                    <a:lumOff val="25000"/>
                    <a:alpha val="70000"/>
                  </a:schemeClr>
                </a:solidFill>
                <a:latin typeface="Aharoni" panose="02010803020104030203" pitchFamily="2" charset="-79"/>
                <a:cs typeface="Aharoni" panose="02010803020104030203" pitchFamily="2" charset="-79"/>
              </a:rPr>
              <a:t>Covid</a:t>
            </a:r>
            <a:endParaRPr lang="en-US" dirty="0">
              <a:solidFill>
                <a:schemeClr val="tx2">
                  <a:lumMod val="75000"/>
                  <a:lumOff val="25000"/>
                  <a:alpha val="70000"/>
                </a:schemeClr>
              </a:solidFill>
              <a:latin typeface="Aharoni" panose="02010803020104030203" pitchFamily="2" charset="-79"/>
              <a:cs typeface="Aharoni" panose="02010803020104030203" pitchFamily="2" charset="-79"/>
            </a:endParaRP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Cambodia- Education</a:t>
            </a:r>
          </a:p>
          <a:p>
            <a:r>
              <a:rPr lang="en-US" b="1" dirty="0">
                <a:solidFill>
                  <a:schemeClr val="tx2">
                    <a:lumMod val="75000"/>
                    <a:lumOff val="25000"/>
                    <a:alpha val="70000"/>
                  </a:schemeClr>
                </a:solidFill>
                <a:latin typeface="Aharoni" panose="02010803020104030203" pitchFamily="2" charset="-79"/>
                <a:cs typeface="Aharoni" panose="02010803020104030203" pitchFamily="2" charset="-79"/>
              </a:rPr>
              <a:t>Additional Rotary Friendship Exchanges- once travel open</a:t>
            </a: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New: Club to Club Exchange</a:t>
            </a: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New international service/fun fellowship- once travel opens</a:t>
            </a: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ICC Cultural Exchange- once travel opens</a:t>
            </a:r>
          </a:p>
          <a:p>
            <a:endParaRPr lang="en-US" dirty="0">
              <a:solidFill>
                <a:schemeClr val="tx2">
                  <a:lumMod val="75000"/>
                  <a:lumOff val="25000"/>
                  <a:alpha val="7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6939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3068" y="-352328"/>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9" name="Picture 8" descr="Logo&#10;&#10;Description automatically generated">
            <a:extLst>
              <a:ext uri="{FF2B5EF4-FFF2-40B4-BE49-F238E27FC236}">
                <a16:creationId xmlns:a16="http://schemas.microsoft.com/office/drawing/2014/main" id="{BDCCA314-A38C-4DFE-8AAD-A5B5C5399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1" name="Picture 10" descr="Logo&#10;&#10;Description automatically generated">
            <a:extLst>
              <a:ext uri="{FF2B5EF4-FFF2-40B4-BE49-F238E27FC236}">
                <a16:creationId xmlns:a16="http://schemas.microsoft.com/office/drawing/2014/main" id="{5A99451C-3CE5-4DCA-B032-7A3E6DA55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DB3F7656-5A69-4A87-8933-70AC65FF4DE4}"/>
              </a:ext>
            </a:extLst>
          </p:cNvPr>
          <p:cNvSpPr>
            <a:spLocks noGrp="1"/>
          </p:cNvSpPr>
          <p:nvPr>
            <p:ph type="title"/>
          </p:nvPr>
        </p:nvSpPr>
        <p:spPr>
          <a:xfrm>
            <a:off x="838200" y="847289"/>
            <a:ext cx="8783782" cy="847288"/>
          </a:xfrm>
        </p:spPr>
        <p:txBody>
          <a:bodyPr>
            <a:normAutofit/>
          </a:bodyPr>
          <a:lstStyle/>
          <a:p>
            <a:pPr algn="ctr"/>
            <a:r>
              <a:rPr lang="en-US" b="1" dirty="0">
                <a:solidFill>
                  <a:schemeClr val="tx2">
                    <a:lumMod val="75000"/>
                    <a:lumOff val="25000"/>
                  </a:schemeClr>
                </a:solidFill>
                <a:latin typeface="Aharoni" panose="02010803020104030203" pitchFamily="2" charset="-79"/>
                <a:cs typeface="Aharoni" panose="02010803020104030203" pitchFamily="2" charset="-79"/>
              </a:rPr>
              <a:t>Agenda</a:t>
            </a:r>
          </a:p>
        </p:txBody>
      </p:sp>
      <p:sp>
        <p:nvSpPr>
          <p:cNvPr id="3" name="Content Placeholder 2">
            <a:extLst>
              <a:ext uri="{FF2B5EF4-FFF2-40B4-BE49-F238E27FC236}">
                <a16:creationId xmlns:a16="http://schemas.microsoft.com/office/drawing/2014/main" id="{52021501-C4DC-470B-B621-C8832F789278}"/>
              </a:ext>
            </a:extLst>
          </p:cNvPr>
          <p:cNvSpPr>
            <a:spLocks noGrp="1"/>
          </p:cNvSpPr>
          <p:nvPr>
            <p:ph idx="1"/>
          </p:nvPr>
        </p:nvSpPr>
        <p:spPr>
          <a:xfrm>
            <a:off x="838200" y="1619075"/>
            <a:ext cx="10685318" cy="4557888"/>
          </a:xfrm>
        </p:spPr>
        <p:txBody>
          <a:bodyPr/>
          <a:lstStyle/>
          <a:p>
            <a:r>
              <a:rPr lang="en-US" b="1" dirty="0"/>
              <a:t>What is International Service- the basics</a:t>
            </a:r>
          </a:p>
          <a:p>
            <a:r>
              <a:rPr lang="en-US" b="1" dirty="0"/>
              <a:t>Our District resources</a:t>
            </a:r>
          </a:p>
          <a:p>
            <a:r>
              <a:rPr lang="en-US" b="1" dirty="0"/>
              <a:t>How to find projects and areas of interest</a:t>
            </a:r>
          </a:p>
          <a:p>
            <a:r>
              <a:rPr lang="en-US" b="1" dirty="0"/>
              <a:t>What is going on in District 7430</a:t>
            </a:r>
          </a:p>
          <a:p>
            <a:r>
              <a:rPr lang="en-US" b="1" dirty="0"/>
              <a:t> Implementing and starting Projects in the  </a:t>
            </a:r>
            <a:r>
              <a:rPr lang="en-US" b="1" dirty="0" err="1"/>
              <a:t>Covid</a:t>
            </a:r>
            <a:r>
              <a:rPr lang="en-US" b="1" dirty="0"/>
              <a:t> 19 World</a:t>
            </a:r>
          </a:p>
          <a:p>
            <a:endParaRPr lang="en-US" dirty="0"/>
          </a:p>
        </p:txBody>
      </p:sp>
    </p:spTree>
    <p:extLst>
      <p:ext uri="{BB962C8B-B14F-4D97-AF65-F5344CB8AC3E}">
        <p14:creationId xmlns:p14="http://schemas.microsoft.com/office/powerpoint/2010/main" val="1377246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ctrTitle"/>
          </p:nvPr>
        </p:nvSpPr>
        <p:spPr/>
        <p:txBody>
          <a:bodyPr/>
          <a:lstStyle/>
          <a:p>
            <a:r>
              <a:rPr lang="en-US" b="1" dirty="0">
                <a:solidFill>
                  <a:schemeClr val="tx2">
                    <a:lumMod val="75000"/>
                    <a:lumOff val="25000"/>
                  </a:schemeClr>
                </a:solidFill>
              </a:rPr>
              <a:t>Doing international projects in the world of COVID-19</a:t>
            </a:r>
          </a:p>
        </p:txBody>
      </p:sp>
      <p:sp>
        <p:nvSpPr>
          <p:cNvPr id="3" name="Subtitle 2">
            <a:extLst>
              <a:ext uri="{FF2B5EF4-FFF2-40B4-BE49-F238E27FC236}">
                <a16:creationId xmlns:a16="http://schemas.microsoft.com/office/drawing/2014/main" id="{A98FDEC8-6C7A-46B7-847D-577EABAB904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18646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ctrTitle"/>
          </p:nvPr>
        </p:nvSpPr>
        <p:spPr>
          <a:xfrm>
            <a:off x="931178" y="838899"/>
            <a:ext cx="7466202" cy="2021519"/>
          </a:xfrm>
        </p:spPr>
        <p:txBody>
          <a:bodyPr/>
          <a:lstStyle/>
          <a:p>
            <a:r>
              <a:rPr lang="en-US" b="1" dirty="0">
                <a:solidFill>
                  <a:schemeClr val="tx2">
                    <a:lumMod val="75000"/>
                    <a:lumOff val="25000"/>
                  </a:schemeClr>
                </a:solidFill>
              </a:rPr>
              <a:t>Questions?– thank you for coming</a:t>
            </a:r>
          </a:p>
        </p:txBody>
      </p:sp>
      <p:sp>
        <p:nvSpPr>
          <p:cNvPr id="3" name="Subtitle 2">
            <a:extLst>
              <a:ext uri="{FF2B5EF4-FFF2-40B4-BE49-F238E27FC236}">
                <a16:creationId xmlns:a16="http://schemas.microsoft.com/office/drawing/2014/main" id="{A98FDEC8-6C7A-46B7-847D-577EABAB904F}"/>
              </a:ext>
            </a:extLst>
          </p:cNvPr>
          <p:cNvSpPr>
            <a:spLocks noGrp="1"/>
          </p:cNvSpPr>
          <p:nvPr>
            <p:ph type="subTitle" idx="1"/>
          </p:nvPr>
        </p:nvSpPr>
        <p:spPr>
          <a:xfrm>
            <a:off x="1524000" y="3073544"/>
            <a:ext cx="9144000" cy="2184256"/>
          </a:xfrm>
        </p:spPr>
        <p:txBody>
          <a:bodyPr>
            <a:normAutofit fontScale="92500" lnSpcReduction="10000"/>
          </a:bodyPr>
          <a:lstStyle/>
          <a:p>
            <a:r>
              <a:rPr lang="en-US" dirty="0">
                <a:latin typeface="Aharoni" panose="02010803020104030203" pitchFamily="2" charset="-79"/>
                <a:cs typeface="Aharoni" panose="02010803020104030203" pitchFamily="2" charset="-79"/>
              </a:rPr>
              <a:t>MARK YOUR CALENDARS</a:t>
            </a:r>
          </a:p>
          <a:p>
            <a:r>
              <a:rPr lang="en-US" dirty="0">
                <a:latin typeface="Aharoni" panose="02010803020104030203" pitchFamily="2" charset="-79"/>
                <a:cs typeface="Aharoni" panose="02010803020104030203" pitchFamily="2" charset="-79"/>
              </a:rPr>
              <a:t>NEXT INTERNATIONAL SERVICE TRAINING TUESDAY</a:t>
            </a:r>
          </a:p>
          <a:p>
            <a:r>
              <a:rPr lang="en-US" dirty="0">
                <a:latin typeface="Aharoni" panose="02010803020104030203" pitchFamily="2" charset="-79"/>
                <a:cs typeface="Aharoni" panose="02010803020104030203" pitchFamily="2" charset="-79"/>
              </a:rPr>
              <a:t>TUESDAY, FEBRUARY– 7:00 PM: ROTARY ACTION GROUPS AND THEIR IMPACT</a:t>
            </a:r>
          </a:p>
          <a:p>
            <a:r>
              <a:rPr lang="en-US" dirty="0">
                <a:latin typeface="Aharoni" panose="02010803020104030203" pitchFamily="2" charset="-79"/>
                <a:cs typeface="Aharoni" panose="02010803020104030203" pitchFamily="2" charset="-79"/>
              </a:rPr>
              <a:t>TUESDAY, MARCH – 7:00 PM GLOBAL GRANTS HOW TO</a:t>
            </a:r>
          </a:p>
        </p:txBody>
      </p:sp>
    </p:spTree>
    <p:extLst>
      <p:ext uri="{BB962C8B-B14F-4D97-AF65-F5344CB8AC3E}">
        <p14:creationId xmlns:p14="http://schemas.microsoft.com/office/powerpoint/2010/main" val="33447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122363"/>
            <a:ext cx="9144000" cy="2387600"/>
          </a:xfrm>
        </p:spPr>
        <p:txBody>
          <a:bodyPr>
            <a:normAutofit/>
          </a:bodyPr>
          <a:lstStyle/>
          <a:p>
            <a:endParaRPr lang="en-US" dirty="0">
              <a:solidFill>
                <a:srgbClr val="FFFFFF"/>
              </a:solidFill>
            </a:endParaRP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3602038"/>
            <a:ext cx="9144000" cy="1655762"/>
          </a:xfrm>
        </p:spPr>
        <p:txBody>
          <a:bodyPr>
            <a:normAutofit/>
          </a:bodyPr>
          <a:lstStyle/>
          <a:p>
            <a:endParaRPr lang="en-US" sz="2200">
              <a:solidFill>
                <a:srgbClr val="FFFFFF"/>
              </a:solidFill>
            </a:endParaRPr>
          </a:p>
        </p:txBody>
      </p:sp>
    </p:spTree>
    <p:extLst>
      <p:ext uri="{BB962C8B-B14F-4D97-AF65-F5344CB8AC3E}">
        <p14:creationId xmlns:p14="http://schemas.microsoft.com/office/powerpoint/2010/main" val="211964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9E8F07ED-3FED-4DF5-904A-31ED18FDDADA}"/>
              </a:ext>
            </a:extLst>
          </p:cNvPr>
          <p:cNvSpPr>
            <a:spLocks noGrp="1"/>
          </p:cNvSpPr>
          <p:nvPr>
            <p:ph type="ctrTitle"/>
          </p:nvPr>
        </p:nvSpPr>
        <p:spPr/>
        <p:txBody>
          <a:bodyPr/>
          <a:lstStyle/>
          <a:p>
            <a:r>
              <a:rPr lang="en-US" b="1" dirty="0">
                <a:solidFill>
                  <a:schemeClr val="tx2">
                    <a:lumMod val="75000"/>
                    <a:lumOff val="25000"/>
                  </a:schemeClr>
                </a:solidFill>
                <a:latin typeface="Aharoni" panose="02010803020104030203" pitchFamily="2" charset="-79"/>
                <a:cs typeface="Aharoni" panose="02010803020104030203" pitchFamily="2" charset="-79"/>
              </a:rPr>
              <a:t>International Service</a:t>
            </a:r>
          </a:p>
        </p:txBody>
      </p:sp>
      <p:sp>
        <p:nvSpPr>
          <p:cNvPr id="3" name="Subtitle 2">
            <a:extLst>
              <a:ext uri="{FF2B5EF4-FFF2-40B4-BE49-F238E27FC236}">
                <a16:creationId xmlns:a16="http://schemas.microsoft.com/office/drawing/2014/main" id="{44BEF71A-A94C-4FC9-B4B6-09EAD2D9A492}"/>
              </a:ext>
            </a:extLst>
          </p:cNvPr>
          <p:cNvSpPr>
            <a:spLocks noGrp="1"/>
          </p:cNvSpPr>
          <p:nvPr>
            <p:ph type="subTitle" idx="1"/>
          </p:nvPr>
        </p:nvSpPr>
        <p:spPr/>
        <p:txBody>
          <a:bodyPr>
            <a:normAutofit fontScale="92500" lnSpcReduction="20000"/>
          </a:bodyPr>
          <a:lstStyle/>
          <a:p>
            <a:r>
              <a:rPr lang="en-US" sz="4000" b="1" dirty="0">
                <a:solidFill>
                  <a:schemeClr val="tx2">
                    <a:lumMod val="75000"/>
                    <a:lumOff val="25000"/>
                    <a:alpha val="70000"/>
                  </a:schemeClr>
                </a:solidFill>
                <a:latin typeface="Aharoni" panose="02010803020104030203" pitchFamily="2" charset="-79"/>
                <a:cs typeface="Aharoni" panose="02010803020104030203" pitchFamily="2" charset="-79"/>
              </a:rPr>
              <a:t>Any type of Rotary engagement with the global community that makes a positive difference.</a:t>
            </a:r>
          </a:p>
        </p:txBody>
      </p:sp>
    </p:spTree>
    <p:extLst>
      <p:ext uri="{BB962C8B-B14F-4D97-AF65-F5344CB8AC3E}">
        <p14:creationId xmlns:p14="http://schemas.microsoft.com/office/powerpoint/2010/main" val="111090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3A13C35E-5E59-4CDF-8DAF-48306455564C}"/>
              </a:ext>
            </a:extLst>
          </p:cNvPr>
          <p:cNvSpPr>
            <a:spLocks noGrp="1"/>
          </p:cNvSpPr>
          <p:nvPr>
            <p:ph type="ctrTitle"/>
          </p:nvPr>
        </p:nvSpPr>
        <p:spPr>
          <a:xfrm>
            <a:off x="964734" y="1122363"/>
            <a:ext cx="10393960" cy="2795296"/>
          </a:xfrm>
        </p:spPr>
        <p:txBody>
          <a:bodyPr>
            <a:normAutofit fontScale="90000"/>
          </a:bodyPr>
          <a:lstStyle/>
          <a:p>
            <a:r>
              <a:rPr lang="en-US" b="1" dirty="0">
                <a:solidFill>
                  <a:schemeClr val="tx2">
                    <a:lumMod val="75000"/>
                    <a:lumOff val="25000"/>
                  </a:schemeClr>
                </a:solidFill>
              </a:rPr>
              <a:t>Interested in International Service and Projects– So how do you get started and even find a project?</a:t>
            </a:r>
          </a:p>
        </p:txBody>
      </p:sp>
      <p:sp>
        <p:nvSpPr>
          <p:cNvPr id="3" name="Subtitle 2">
            <a:extLst>
              <a:ext uri="{FF2B5EF4-FFF2-40B4-BE49-F238E27FC236}">
                <a16:creationId xmlns:a16="http://schemas.microsoft.com/office/drawing/2014/main" id="{0D51D18A-A54F-464E-9799-4D0267B7B3C0}"/>
              </a:ext>
            </a:extLst>
          </p:cNvPr>
          <p:cNvSpPr>
            <a:spLocks noGrp="1"/>
          </p:cNvSpPr>
          <p:nvPr>
            <p:ph type="subTitle" idx="1"/>
          </p:nvPr>
        </p:nvSpPr>
        <p:spPr>
          <a:xfrm>
            <a:off x="2583809" y="4295163"/>
            <a:ext cx="5964574" cy="1937064"/>
          </a:xfrm>
        </p:spPr>
        <p:txBody>
          <a:bodyPr>
            <a:normAutofit fontScale="55000" lnSpcReduction="20000"/>
          </a:bodyPr>
          <a:lstStyle/>
          <a:p>
            <a:r>
              <a:rPr lang="en-US" sz="6400" dirty="0">
                <a:latin typeface="Aharoni" panose="02010803020104030203" pitchFamily="2" charset="-79"/>
                <a:cs typeface="Aharoni" panose="02010803020104030203" pitchFamily="2" charset="-79"/>
              </a:rPr>
              <a:t>-many </a:t>
            </a:r>
            <a:r>
              <a:rPr lang="en-US" sz="6400" dirty="0" err="1">
                <a:latin typeface="Aharoni" panose="02010803020104030203" pitchFamily="2" charset="-79"/>
                <a:cs typeface="Aharoni" panose="02010803020104030203" pitchFamily="2" charset="-79"/>
              </a:rPr>
              <a:t>many</a:t>
            </a:r>
            <a:endParaRPr lang="en-US" sz="6400" dirty="0">
              <a:latin typeface="Aharoni" panose="02010803020104030203" pitchFamily="2" charset="-79"/>
              <a:cs typeface="Aharoni" panose="02010803020104030203" pitchFamily="2" charset="-79"/>
            </a:endParaRPr>
          </a:p>
          <a:p>
            <a:endParaRPr lang="en-US" sz="6400" dirty="0">
              <a:latin typeface="Aharoni" panose="02010803020104030203" pitchFamily="2" charset="-79"/>
              <a:cs typeface="Aharoni" panose="02010803020104030203" pitchFamily="2" charset="-79"/>
            </a:endParaRPr>
          </a:p>
          <a:p>
            <a:r>
              <a:rPr lang="en-US" sz="6400" dirty="0">
                <a:latin typeface="Aharoni" panose="02010803020104030203" pitchFamily="2" charset="-79"/>
                <a:cs typeface="Aharoni" panose="02010803020104030203" pitchFamily="2" charset="-79"/>
              </a:rPr>
              <a:t> ways…..</a:t>
            </a:r>
          </a:p>
          <a:p>
            <a:endParaRPr lang="en-US" dirty="0"/>
          </a:p>
        </p:txBody>
      </p:sp>
    </p:spTree>
    <p:extLst>
      <p:ext uri="{BB962C8B-B14F-4D97-AF65-F5344CB8AC3E}">
        <p14:creationId xmlns:p14="http://schemas.microsoft.com/office/powerpoint/2010/main" val="262514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96C5B00D-95F2-4955-B323-F60E474B94ED}"/>
              </a:ext>
            </a:extLst>
          </p:cNvPr>
          <p:cNvSpPr>
            <a:spLocks noGrp="1"/>
          </p:cNvSpPr>
          <p:nvPr>
            <p:ph type="ctrTitle"/>
          </p:nvPr>
        </p:nvSpPr>
        <p:spPr>
          <a:xfrm>
            <a:off x="459986" y="1122364"/>
            <a:ext cx="5016023" cy="758710"/>
          </a:xfrm>
        </p:spPr>
        <p:txBody>
          <a:bodyPr>
            <a:normAutofit fontScale="90000"/>
          </a:bodyPr>
          <a:lstStyle/>
          <a:p>
            <a:pPr algn="l"/>
            <a:r>
              <a:rPr lang="en-US" dirty="0">
                <a:solidFill>
                  <a:schemeClr val="tx2">
                    <a:lumMod val="75000"/>
                    <a:lumOff val="25000"/>
                  </a:schemeClr>
                </a:solidFill>
              </a:rPr>
              <a:t>Finding Projects</a:t>
            </a:r>
            <a:br>
              <a:rPr lang="en-US" dirty="0"/>
            </a:br>
            <a:endParaRPr lang="en-US" dirty="0"/>
          </a:p>
        </p:txBody>
      </p:sp>
      <p:sp>
        <p:nvSpPr>
          <p:cNvPr id="3" name="Subtitle 2">
            <a:extLst>
              <a:ext uri="{FF2B5EF4-FFF2-40B4-BE49-F238E27FC236}">
                <a16:creationId xmlns:a16="http://schemas.microsoft.com/office/drawing/2014/main" id="{736A280F-FFC1-4E1B-84B2-DE3C6CA17EC4}"/>
              </a:ext>
            </a:extLst>
          </p:cNvPr>
          <p:cNvSpPr>
            <a:spLocks noGrp="1"/>
          </p:cNvSpPr>
          <p:nvPr>
            <p:ph type="subTitle" idx="1"/>
          </p:nvPr>
        </p:nvSpPr>
        <p:spPr>
          <a:xfrm>
            <a:off x="2327481" y="1292729"/>
            <a:ext cx="8925873" cy="4939498"/>
          </a:xfrm>
        </p:spPr>
        <p:txBody>
          <a:bodyPr>
            <a:normAutofit fontScale="77500" lnSpcReduction="20000"/>
          </a:bodyPr>
          <a:lstStyle/>
          <a:p>
            <a:r>
              <a:rPr lang="en-US" b="1" dirty="0">
                <a:solidFill>
                  <a:schemeClr val="tx2">
                    <a:lumMod val="75000"/>
                    <a:lumOff val="25000"/>
                    <a:alpha val="70000"/>
                  </a:schemeClr>
                </a:solidFill>
              </a:rPr>
              <a:t>Utilize District 7430 international service committee and networks</a:t>
            </a:r>
          </a:p>
          <a:p>
            <a:r>
              <a:rPr lang="en-US" b="1" dirty="0">
                <a:solidFill>
                  <a:schemeClr val="tx2">
                    <a:lumMod val="75000"/>
                    <a:lumOff val="25000"/>
                    <a:alpha val="70000"/>
                  </a:schemeClr>
                </a:solidFill>
              </a:rPr>
              <a:t>Attend other Rotary meetings</a:t>
            </a:r>
          </a:p>
          <a:p>
            <a:r>
              <a:rPr lang="en-US" b="1" dirty="0">
                <a:solidFill>
                  <a:schemeClr val="tx2">
                    <a:lumMod val="75000"/>
                    <a:lumOff val="25000"/>
                    <a:alpha val="70000"/>
                  </a:schemeClr>
                </a:solidFill>
              </a:rPr>
              <a:t>Rotary </a:t>
            </a:r>
            <a:r>
              <a:rPr lang="en-US" b="1" dirty="0" err="1">
                <a:solidFill>
                  <a:schemeClr val="tx2">
                    <a:lumMod val="75000"/>
                    <a:lumOff val="25000"/>
                    <a:alpha val="70000"/>
                  </a:schemeClr>
                </a:solidFill>
              </a:rPr>
              <a:t>Showcase,Discussion</a:t>
            </a:r>
            <a:r>
              <a:rPr lang="en-US" b="1" dirty="0">
                <a:solidFill>
                  <a:schemeClr val="tx2">
                    <a:lumMod val="75000"/>
                    <a:lumOff val="25000"/>
                    <a:alpha val="70000"/>
                  </a:schemeClr>
                </a:solidFill>
              </a:rPr>
              <a:t> Groups</a:t>
            </a:r>
          </a:p>
          <a:p>
            <a:r>
              <a:rPr lang="en-US" b="1" dirty="0">
                <a:solidFill>
                  <a:schemeClr val="tx2">
                    <a:lumMod val="75000"/>
                    <a:lumOff val="25000"/>
                    <a:alpha val="70000"/>
                  </a:schemeClr>
                </a:solidFill>
              </a:rPr>
              <a:t>Rotary Action Groups</a:t>
            </a:r>
          </a:p>
          <a:p>
            <a:r>
              <a:rPr lang="en-US" b="1" dirty="0">
                <a:solidFill>
                  <a:schemeClr val="tx2">
                    <a:lumMod val="75000"/>
                    <a:lumOff val="25000"/>
                    <a:alpha val="70000"/>
                  </a:schemeClr>
                </a:solidFill>
              </a:rPr>
              <a:t>Rotary Fellowships</a:t>
            </a:r>
          </a:p>
          <a:p>
            <a:r>
              <a:rPr lang="en-US" b="1" dirty="0">
                <a:solidFill>
                  <a:schemeClr val="tx2">
                    <a:lumMod val="75000"/>
                    <a:lumOff val="25000"/>
                    <a:alpha val="70000"/>
                  </a:schemeClr>
                </a:solidFill>
              </a:rPr>
              <a:t>Project Fairs</a:t>
            </a:r>
          </a:p>
          <a:p>
            <a:r>
              <a:rPr lang="en-US" b="1" dirty="0">
                <a:solidFill>
                  <a:schemeClr val="tx2">
                    <a:lumMod val="75000"/>
                    <a:lumOff val="25000"/>
                    <a:alpha val="70000"/>
                  </a:schemeClr>
                </a:solidFill>
              </a:rPr>
              <a:t>Friendship Exchanges</a:t>
            </a:r>
          </a:p>
          <a:p>
            <a:r>
              <a:rPr lang="en-US" b="1" dirty="0">
                <a:solidFill>
                  <a:schemeClr val="tx2">
                    <a:lumMod val="75000"/>
                    <a:lumOff val="25000"/>
                    <a:alpha val="70000"/>
                  </a:schemeClr>
                </a:solidFill>
              </a:rPr>
              <a:t>Intercountry Committee</a:t>
            </a:r>
          </a:p>
          <a:p>
            <a:r>
              <a:rPr lang="en-US" b="1" dirty="0">
                <a:solidFill>
                  <a:schemeClr val="tx2">
                    <a:lumMod val="75000"/>
                    <a:lumOff val="25000"/>
                    <a:alpha val="70000"/>
                  </a:schemeClr>
                </a:solidFill>
              </a:rPr>
              <a:t>Matching grants.org</a:t>
            </a:r>
          </a:p>
          <a:p>
            <a:r>
              <a:rPr lang="en-US" b="1" dirty="0">
                <a:solidFill>
                  <a:schemeClr val="tx2">
                    <a:lumMod val="75000"/>
                    <a:lumOff val="25000"/>
                    <a:alpha val="70000"/>
                  </a:schemeClr>
                </a:solidFill>
              </a:rPr>
              <a:t>Rotaplast , </a:t>
            </a:r>
            <a:r>
              <a:rPr lang="en-US" b="1" dirty="0" err="1">
                <a:solidFill>
                  <a:schemeClr val="tx2">
                    <a:lumMod val="75000"/>
                    <a:lumOff val="25000"/>
                    <a:alpha val="70000"/>
                  </a:schemeClr>
                </a:solidFill>
              </a:rPr>
              <a:t>Shelterbox</a:t>
            </a:r>
            <a:endParaRPr lang="en-US" b="1" dirty="0">
              <a:solidFill>
                <a:schemeClr val="tx2">
                  <a:lumMod val="75000"/>
                  <a:lumOff val="25000"/>
                  <a:alpha val="70000"/>
                </a:schemeClr>
              </a:solidFill>
            </a:endParaRPr>
          </a:p>
          <a:p>
            <a:r>
              <a:rPr lang="en-US" b="1" dirty="0">
                <a:solidFill>
                  <a:schemeClr val="tx2">
                    <a:lumMod val="75000"/>
                    <a:lumOff val="25000"/>
                    <a:alpha val="70000"/>
                  </a:schemeClr>
                </a:solidFill>
              </a:rPr>
              <a:t>Rotary’s partners on Service projects: Ashoka,Habitat for Humanity, Mediators Beyond  Borders, Peace Corps</a:t>
            </a:r>
          </a:p>
          <a:p>
            <a:r>
              <a:rPr lang="en-US" b="1" dirty="0">
                <a:solidFill>
                  <a:schemeClr val="tx2">
                    <a:lumMod val="75000"/>
                    <a:lumOff val="25000"/>
                    <a:alpha val="70000"/>
                  </a:schemeClr>
                </a:solidFill>
              </a:rPr>
              <a:t>Rotary Learning Center, Rotary Alumni</a:t>
            </a:r>
          </a:p>
        </p:txBody>
      </p:sp>
    </p:spTree>
    <p:extLst>
      <p:ext uri="{BB962C8B-B14F-4D97-AF65-F5344CB8AC3E}">
        <p14:creationId xmlns:p14="http://schemas.microsoft.com/office/powerpoint/2010/main" val="322358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1D5C13A2-B220-46A5-81A4-0C2E74CF3216}"/>
              </a:ext>
            </a:extLst>
          </p:cNvPr>
          <p:cNvSpPr>
            <a:spLocks noGrp="1"/>
          </p:cNvSpPr>
          <p:nvPr>
            <p:ph type="ctrTitle"/>
          </p:nvPr>
        </p:nvSpPr>
        <p:spPr>
          <a:xfrm>
            <a:off x="531302" y="1122362"/>
            <a:ext cx="5164824" cy="1671171"/>
          </a:xfrm>
        </p:spPr>
        <p:txBody>
          <a:bodyPr>
            <a:normAutofit fontScale="90000"/>
          </a:bodyPr>
          <a:lstStyle/>
          <a:p>
            <a:pPr algn="l"/>
            <a:r>
              <a:rPr lang="en-US" b="1" dirty="0">
                <a:solidFill>
                  <a:schemeClr val="tx2">
                    <a:lumMod val="50000"/>
                    <a:lumOff val="50000"/>
                  </a:schemeClr>
                </a:solidFill>
              </a:rPr>
              <a:t>District 7430 Resource Network</a:t>
            </a:r>
          </a:p>
        </p:txBody>
      </p:sp>
      <p:sp>
        <p:nvSpPr>
          <p:cNvPr id="3" name="Subtitle 2">
            <a:extLst>
              <a:ext uri="{FF2B5EF4-FFF2-40B4-BE49-F238E27FC236}">
                <a16:creationId xmlns:a16="http://schemas.microsoft.com/office/drawing/2014/main" id="{C3189300-FB1B-49E0-8C15-013A682B9BEA}"/>
              </a:ext>
            </a:extLst>
          </p:cNvPr>
          <p:cNvSpPr>
            <a:spLocks noGrp="1"/>
          </p:cNvSpPr>
          <p:nvPr>
            <p:ph type="subTitle" idx="1"/>
          </p:nvPr>
        </p:nvSpPr>
        <p:spPr>
          <a:xfrm>
            <a:off x="4286772" y="2317173"/>
            <a:ext cx="6381227" cy="3034145"/>
          </a:xfrm>
        </p:spPr>
        <p:txBody>
          <a:bodyPr/>
          <a:lstStyle/>
          <a:p>
            <a:endParaRPr lang="en-US" dirty="0"/>
          </a:p>
        </p:txBody>
      </p:sp>
      <p:graphicFrame>
        <p:nvGraphicFramePr>
          <p:cNvPr id="5" name="Table 4">
            <a:extLst>
              <a:ext uri="{FF2B5EF4-FFF2-40B4-BE49-F238E27FC236}">
                <a16:creationId xmlns:a16="http://schemas.microsoft.com/office/drawing/2014/main" id="{652731D3-42F1-4552-9EF3-56DB0F70A84B}"/>
              </a:ext>
            </a:extLst>
          </p:cNvPr>
          <p:cNvGraphicFramePr>
            <a:graphicFrameLocks noGrp="1"/>
          </p:cNvGraphicFramePr>
          <p:nvPr>
            <p:extLst>
              <p:ext uri="{D42A27DB-BD31-4B8C-83A1-F6EECF244321}">
                <p14:modId xmlns:p14="http://schemas.microsoft.com/office/powerpoint/2010/main" val="792679992"/>
              </p:ext>
            </p:extLst>
          </p:nvPr>
        </p:nvGraphicFramePr>
        <p:xfrm>
          <a:off x="4286773" y="1506682"/>
          <a:ext cx="6493078" cy="4550169"/>
        </p:xfrm>
        <a:graphic>
          <a:graphicData uri="http://schemas.openxmlformats.org/drawingml/2006/table">
            <a:tbl>
              <a:tblPr firstRow="1" firstCol="1" bandRow="1">
                <a:tableStyleId>{5C22544A-7EE6-4342-B048-85BDC9FD1C3A}</a:tableStyleId>
              </a:tblPr>
              <a:tblGrid>
                <a:gridCol w="2163896">
                  <a:extLst>
                    <a:ext uri="{9D8B030D-6E8A-4147-A177-3AD203B41FA5}">
                      <a16:colId xmlns:a16="http://schemas.microsoft.com/office/drawing/2014/main" val="2198686469"/>
                    </a:ext>
                  </a:extLst>
                </a:gridCol>
                <a:gridCol w="2164591">
                  <a:extLst>
                    <a:ext uri="{9D8B030D-6E8A-4147-A177-3AD203B41FA5}">
                      <a16:colId xmlns:a16="http://schemas.microsoft.com/office/drawing/2014/main" val="2084637264"/>
                    </a:ext>
                  </a:extLst>
                </a:gridCol>
                <a:gridCol w="2164591">
                  <a:extLst>
                    <a:ext uri="{9D8B030D-6E8A-4147-A177-3AD203B41FA5}">
                      <a16:colId xmlns:a16="http://schemas.microsoft.com/office/drawing/2014/main" val="3318623299"/>
                    </a:ext>
                  </a:extLst>
                </a:gridCol>
              </a:tblGrid>
              <a:tr h="201840">
                <a:tc>
                  <a:txBody>
                    <a:bodyPr/>
                    <a:lstStyle/>
                    <a:p>
                      <a:pPr marL="0" marR="0">
                        <a:lnSpc>
                          <a:spcPct val="107000"/>
                        </a:lnSpc>
                        <a:spcBef>
                          <a:spcPts val="0"/>
                        </a:spcBef>
                        <a:spcAft>
                          <a:spcPts val="0"/>
                        </a:spcAft>
                      </a:pPr>
                      <a:r>
                        <a:rPr lang="en-US" sz="1100">
                          <a:effectLst/>
                        </a:rPr>
                        <a:t>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TOPIC/TOPICS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E-MAIL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2978849"/>
                  </a:ext>
                </a:extLst>
              </a:tr>
              <a:tr h="1049086">
                <a:tc>
                  <a:txBody>
                    <a:bodyPr/>
                    <a:lstStyle/>
                    <a:p>
                      <a:pPr marL="0" marR="0">
                        <a:lnSpc>
                          <a:spcPct val="107000"/>
                        </a:lnSpc>
                        <a:spcBef>
                          <a:spcPts val="0"/>
                        </a:spcBef>
                        <a:spcAft>
                          <a:spcPts val="0"/>
                        </a:spcAft>
                      </a:pPr>
                      <a:r>
                        <a:rPr lang="en-US" sz="1100" dirty="0">
                          <a:effectLst/>
                        </a:rPr>
                        <a:t>CINDY HORNAMAN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INTERNATIONAL SERVICE</a:t>
                      </a:r>
                    </a:p>
                    <a:p>
                      <a:pPr marL="0" marR="0">
                        <a:lnSpc>
                          <a:spcPct val="107000"/>
                        </a:lnSpc>
                        <a:spcBef>
                          <a:spcPts val="0"/>
                        </a:spcBef>
                        <a:spcAft>
                          <a:spcPts val="0"/>
                        </a:spcAft>
                      </a:pPr>
                      <a:r>
                        <a:rPr lang="en-US" sz="1100" dirty="0">
                          <a:effectLst/>
                        </a:rPr>
                        <a:t>GRANTS, GLOBAL GRANTS</a:t>
                      </a:r>
                    </a:p>
                    <a:p>
                      <a:pPr marL="0" marR="0" algn="r">
                        <a:lnSpc>
                          <a:spcPct val="107000"/>
                        </a:lnSpc>
                        <a:spcBef>
                          <a:spcPts val="0"/>
                        </a:spcBef>
                        <a:spcAft>
                          <a:spcPts val="0"/>
                        </a:spcAft>
                      </a:pPr>
                      <a:r>
                        <a:rPr lang="en-US" sz="1100" dirty="0">
                          <a:effectLst/>
                        </a:rPr>
                        <a:t>WASH RAG, GLOBAL DEVELOPMENT, FOUNDATION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dirty="0">
                          <a:effectLst/>
                          <a:hlinkClick r:id="rId6"/>
                        </a:rPr>
                        <a:t>HORNAMCA@PTD.NET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131931"/>
                  </a:ext>
                </a:extLst>
              </a:tr>
              <a:tr h="837276">
                <a:tc>
                  <a:txBody>
                    <a:bodyPr/>
                    <a:lstStyle/>
                    <a:p>
                      <a:pPr marL="0" marR="0">
                        <a:lnSpc>
                          <a:spcPct val="107000"/>
                        </a:lnSpc>
                        <a:spcBef>
                          <a:spcPts val="0"/>
                        </a:spcBef>
                        <a:spcAft>
                          <a:spcPts val="0"/>
                        </a:spcAft>
                      </a:pPr>
                      <a:r>
                        <a:rPr lang="en-US" sz="1100">
                          <a:effectLst/>
                        </a:rPr>
                        <a:t>RON SMITH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GLOBAL GRANTS, INTERNATIONAL SERVICE, MATERNAL CHILD HEALTH, FOUNDATION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rsmith.rotary@gmail.com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330511"/>
                  </a:ext>
                </a:extLst>
              </a:tr>
              <a:tr h="413652">
                <a:tc>
                  <a:txBody>
                    <a:bodyPr/>
                    <a:lstStyle/>
                    <a:p>
                      <a:pPr marL="0" marR="0">
                        <a:lnSpc>
                          <a:spcPct val="107000"/>
                        </a:lnSpc>
                        <a:spcBef>
                          <a:spcPts val="0"/>
                        </a:spcBef>
                        <a:spcAft>
                          <a:spcPts val="0"/>
                        </a:spcAft>
                      </a:pPr>
                      <a:r>
                        <a:rPr lang="en-US" sz="1100">
                          <a:effectLst/>
                        </a:rPr>
                        <a:t>FRANK ROMANO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INTERNATIONAL SERVICE, LITERACY,FOUNDATION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fjromano73@gmail.com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3603420"/>
                  </a:ext>
                </a:extLst>
              </a:tr>
              <a:tr h="413652">
                <a:tc>
                  <a:txBody>
                    <a:bodyPr/>
                    <a:lstStyle/>
                    <a:p>
                      <a:pPr marL="0" marR="0">
                        <a:lnSpc>
                          <a:spcPct val="107000"/>
                        </a:lnSpc>
                        <a:spcBef>
                          <a:spcPts val="0"/>
                        </a:spcBef>
                        <a:spcAft>
                          <a:spcPts val="0"/>
                        </a:spcAft>
                      </a:pPr>
                      <a:r>
                        <a:rPr lang="en-US" sz="1100">
                          <a:effectLst/>
                        </a:rPr>
                        <a:t>BOB HOBAUGH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WASHRAG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rotarianbob@hometownu.com;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1326962"/>
                  </a:ext>
                </a:extLst>
              </a:tr>
              <a:tr h="201840">
                <a:tc>
                  <a:txBody>
                    <a:bodyPr/>
                    <a:lstStyle/>
                    <a:p>
                      <a:pPr marL="0" marR="0">
                        <a:lnSpc>
                          <a:spcPct val="107000"/>
                        </a:lnSpc>
                        <a:spcBef>
                          <a:spcPts val="0"/>
                        </a:spcBef>
                        <a:spcAft>
                          <a:spcPts val="0"/>
                        </a:spcAft>
                      </a:pPr>
                      <a:r>
                        <a:rPr lang="en-US" sz="1100">
                          <a:effectLst/>
                        </a:rPr>
                        <a:t>JIM PALMQUIST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PEACE ACTION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jim.palmquist01@gmail.com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6701266"/>
                  </a:ext>
                </a:extLst>
              </a:tr>
              <a:tr h="201840">
                <a:tc>
                  <a:txBody>
                    <a:bodyPr/>
                    <a:lstStyle/>
                    <a:p>
                      <a:pPr marL="0" marR="0">
                        <a:lnSpc>
                          <a:spcPct val="107000"/>
                        </a:lnSpc>
                        <a:spcBef>
                          <a:spcPts val="0"/>
                        </a:spcBef>
                        <a:spcAft>
                          <a:spcPts val="0"/>
                        </a:spcAft>
                      </a:pPr>
                      <a:r>
                        <a:rPr lang="en-US" sz="1100">
                          <a:effectLst/>
                        </a:rPr>
                        <a:t>BILL THOMAS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PEACE AREA OF FOCUS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watclu@aol.com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1046118"/>
                  </a:ext>
                </a:extLst>
              </a:tr>
              <a:tr h="201840">
                <a:tc>
                  <a:txBody>
                    <a:bodyPr/>
                    <a:lstStyle/>
                    <a:p>
                      <a:pPr marL="0" marR="0">
                        <a:lnSpc>
                          <a:spcPct val="107000"/>
                        </a:lnSpc>
                        <a:spcBef>
                          <a:spcPts val="0"/>
                        </a:spcBef>
                        <a:spcAft>
                          <a:spcPts val="0"/>
                        </a:spcAft>
                      </a:pPr>
                      <a:r>
                        <a:rPr lang="en-US" sz="1100">
                          <a:effectLst/>
                        </a:rPr>
                        <a:t>LINDA MAYGER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SHELTER BOX, LITERACY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lndmayg@gmail.com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443601"/>
                  </a:ext>
                </a:extLst>
              </a:tr>
              <a:tr h="201840">
                <a:tc>
                  <a:txBody>
                    <a:bodyPr/>
                    <a:lstStyle/>
                    <a:p>
                      <a:pPr marL="0" marR="0">
                        <a:lnSpc>
                          <a:spcPct val="107000"/>
                        </a:lnSpc>
                        <a:spcBef>
                          <a:spcPts val="0"/>
                        </a:spcBef>
                        <a:spcAft>
                          <a:spcPts val="0"/>
                        </a:spcAft>
                      </a:pPr>
                      <a:r>
                        <a:rPr lang="en-US" sz="1100">
                          <a:effectLst/>
                        </a:rPr>
                        <a:t>DEE ENG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FRIENDSHIP EXCHANGE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deeleng@gmail.com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506786"/>
                  </a:ext>
                </a:extLst>
              </a:tr>
              <a:tr h="201840">
                <a:tc>
                  <a:txBody>
                    <a:bodyPr/>
                    <a:lstStyle/>
                    <a:p>
                      <a:pPr marL="0" marR="0">
                        <a:lnSpc>
                          <a:spcPct val="107000"/>
                        </a:lnSpc>
                        <a:spcBef>
                          <a:spcPts val="0"/>
                        </a:spcBef>
                        <a:spcAft>
                          <a:spcPts val="0"/>
                        </a:spcAft>
                      </a:pPr>
                      <a:r>
                        <a:rPr lang="en-US" sz="1100">
                          <a:effectLst/>
                        </a:rPr>
                        <a:t>SUSAN BURNETT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ROTAPLAST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burnetts@rcn.com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708662"/>
                  </a:ext>
                </a:extLst>
              </a:tr>
              <a:tr h="625463">
                <a:tc>
                  <a:txBody>
                    <a:bodyPr/>
                    <a:lstStyle/>
                    <a:p>
                      <a:pPr marL="0" marR="0">
                        <a:lnSpc>
                          <a:spcPct val="107000"/>
                        </a:lnSpc>
                        <a:spcBef>
                          <a:spcPts val="0"/>
                        </a:spcBef>
                        <a:spcAft>
                          <a:spcPts val="0"/>
                        </a:spcAft>
                      </a:pPr>
                      <a:r>
                        <a:rPr lang="en-US" sz="1100">
                          <a:effectLst/>
                        </a:rPr>
                        <a:t>HERB KLOTZ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INTERNATIONAL SERVICE, GLOBAL GRANTS, FOUNDATION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herbk.rotary@gmail.com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3942187"/>
                  </a:ext>
                </a:extLst>
              </a:tr>
            </a:tbl>
          </a:graphicData>
        </a:graphic>
      </p:graphicFrame>
    </p:spTree>
    <p:extLst>
      <p:ext uri="{BB962C8B-B14F-4D97-AF65-F5344CB8AC3E}">
        <p14:creationId xmlns:p14="http://schemas.microsoft.com/office/powerpoint/2010/main" val="412645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3DC7222E-BE22-4049-9F73-8AB18E5EE6EA}"/>
              </a:ext>
            </a:extLst>
          </p:cNvPr>
          <p:cNvSpPr>
            <a:spLocks noGrp="1"/>
          </p:cNvSpPr>
          <p:nvPr>
            <p:ph type="ctrTitle"/>
          </p:nvPr>
        </p:nvSpPr>
        <p:spPr/>
        <p:txBody>
          <a:bodyPr/>
          <a:lstStyle/>
          <a:p>
            <a:r>
              <a:rPr lang="en-US" dirty="0">
                <a:solidFill>
                  <a:schemeClr val="tx2">
                    <a:lumMod val="75000"/>
                    <a:lumOff val="25000"/>
                  </a:schemeClr>
                </a:solidFill>
              </a:rPr>
              <a:t>Rotary Showcase</a:t>
            </a:r>
          </a:p>
        </p:txBody>
      </p:sp>
      <p:sp>
        <p:nvSpPr>
          <p:cNvPr id="3" name="Subtitle 2">
            <a:extLst>
              <a:ext uri="{FF2B5EF4-FFF2-40B4-BE49-F238E27FC236}">
                <a16:creationId xmlns:a16="http://schemas.microsoft.com/office/drawing/2014/main" id="{7F450FC8-2335-4E9C-B41C-E25B83197DF6}"/>
              </a:ext>
            </a:extLst>
          </p:cNvPr>
          <p:cNvSpPr>
            <a:spLocks noGrp="1"/>
          </p:cNvSpPr>
          <p:nvPr>
            <p:ph type="subTitle" idx="1"/>
          </p:nvPr>
        </p:nvSpPr>
        <p:spPr/>
        <p:txBody>
          <a:bodyPr/>
          <a:lstStyle/>
          <a:p>
            <a:r>
              <a:rPr lang="en-US" b="1" dirty="0">
                <a:solidFill>
                  <a:schemeClr val="tx2">
                    <a:lumMod val="75000"/>
                    <a:lumOff val="25000"/>
                    <a:alpha val="70000"/>
                  </a:schemeClr>
                </a:solidFill>
              </a:rPr>
              <a:t>GO TO MYROTARY.ORG</a:t>
            </a:r>
          </a:p>
          <a:p>
            <a:r>
              <a:rPr lang="en-US" b="1" dirty="0">
                <a:solidFill>
                  <a:schemeClr val="tx2">
                    <a:lumMod val="75000"/>
                    <a:lumOff val="25000"/>
                    <a:alpha val="70000"/>
                  </a:schemeClr>
                </a:solidFill>
              </a:rPr>
              <a:t>UNDER TAKE ACTION- ROTARY SHOWCASE</a:t>
            </a:r>
          </a:p>
        </p:txBody>
      </p:sp>
    </p:spTree>
    <p:extLst>
      <p:ext uri="{BB962C8B-B14F-4D97-AF65-F5344CB8AC3E}">
        <p14:creationId xmlns:p14="http://schemas.microsoft.com/office/powerpoint/2010/main" val="2957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D437FA36-C0FB-4216-94EA-34ECF8E7FDA2}"/>
              </a:ext>
            </a:extLst>
          </p:cNvPr>
          <p:cNvSpPr>
            <a:spLocks noGrp="1"/>
          </p:cNvSpPr>
          <p:nvPr>
            <p:ph type="ctrTitle"/>
          </p:nvPr>
        </p:nvSpPr>
        <p:spPr/>
        <p:txBody>
          <a:bodyPr/>
          <a:lstStyle/>
          <a:p>
            <a:r>
              <a:rPr lang="en-US" b="1" dirty="0">
                <a:solidFill>
                  <a:schemeClr val="tx2">
                    <a:lumMod val="75000"/>
                    <a:lumOff val="25000"/>
                  </a:schemeClr>
                </a:solidFill>
              </a:rPr>
              <a:t>Rotary Action Groups</a:t>
            </a:r>
          </a:p>
        </p:txBody>
      </p:sp>
      <p:sp>
        <p:nvSpPr>
          <p:cNvPr id="3" name="Subtitle 2">
            <a:extLst>
              <a:ext uri="{FF2B5EF4-FFF2-40B4-BE49-F238E27FC236}">
                <a16:creationId xmlns:a16="http://schemas.microsoft.com/office/drawing/2014/main" id="{E2DB0F36-D6D8-49E4-B7DA-61EB425A1C9D}"/>
              </a:ext>
            </a:extLst>
          </p:cNvPr>
          <p:cNvSpPr>
            <a:spLocks noGrp="1"/>
          </p:cNvSpPr>
          <p:nvPr>
            <p:ph type="subTitle" idx="1"/>
          </p:nvPr>
        </p:nvSpPr>
        <p:spPr/>
        <p:txBody>
          <a:bodyPr>
            <a:normAutofit lnSpcReduction="10000"/>
          </a:bodyPr>
          <a:lstStyle/>
          <a:p>
            <a:r>
              <a:rPr lang="en-US" dirty="0">
                <a:solidFill>
                  <a:schemeClr val="tx2">
                    <a:lumMod val="75000"/>
                    <a:lumOff val="25000"/>
                    <a:alpha val="70000"/>
                  </a:schemeClr>
                </a:solidFill>
                <a:latin typeface="Aharoni" panose="02010803020104030203" pitchFamily="2" charset="-79"/>
                <a:cs typeface="Aharoni" panose="02010803020104030203" pitchFamily="2" charset="-79"/>
              </a:rPr>
              <a:t>Rotary Action Groups are independent, Rotary-affiliated groups made up of people from around the world who are experts in a particular field, such as economic development, peace, addiction prevention, the environment, or water</a:t>
            </a:r>
            <a:r>
              <a:rPr lang="en-US" dirty="0">
                <a:solidFill>
                  <a:schemeClr val="tx2">
                    <a:lumMod val="75000"/>
                    <a:lumOff val="25000"/>
                    <a:alpha val="70000"/>
                  </a:schemeClr>
                </a:solidFill>
              </a:rPr>
              <a:t>.</a:t>
            </a:r>
          </a:p>
        </p:txBody>
      </p:sp>
    </p:spTree>
    <p:extLst>
      <p:ext uri="{BB962C8B-B14F-4D97-AF65-F5344CB8AC3E}">
        <p14:creationId xmlns:p14="http://schemas.microsoft.com/office/powerpoint/2010/main" val="150177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0756E7EB-0906-47EA-9850-B0E39E5981BA}"/>
              </a:ext>
            </a:extLst>
          </p:cNvPr>
          <p:cNvSpPr>
            <a:spLocks noGrp="1"/>
          </p:cNvSpPr>
          <p:nvPr>
            <p:ph type="ctrTitle"/>
          </p:nvPr>
        </p:nvSpPr>
        <p:spPr>
          <a:xfrm>
            <a:off x="1524000" y="1122363"/>
            <a:ext cx="5958980" cy="991663"/>
          </a:xfrm>
        </p:spPr>
        <p:txBody>
          <a:bodyPr>
            <a:normAutofit fontScale="90000"/>
          </a:bodyPr>
          <a:lstStyle/>
          <a:p>
            <a:pPr algn="l"/>
            <a:r>
              <a:rPr lang="en-US" b="1" dirty="0">
                <a:solidFill>
                  <a:schemeClr val="tx2">
                    <a:lumMod val="75000"/>
                    <a:lumOff val="25000"/>
                  </a:schemeClr>
                </a:solidFill>
                <a:latin typeface="Aharoni" panose="02010803020104030203" pitchFamily="2" charset="-79"/>
                <a:cs typeface="Aharoni" panose="02010803020104030203" pitchFamily="2" charset="-79"/>
              </a:rPr>
              <a:t>Rotary Fellowships</a:t>
            </a:r>
          </a:p>
        </p:txBody>
      </p:sp>
      <p:sp>
        <p:nvSpPr>
          <p:cNvPr id="3" name="Subtitle 2">
            <a:extLst>
              <a:ext uri="{FF2B5EF4-FFF2-40B4-BE49-F238E27FC236}">
                <a16:creationId xmlns:a16="http://schemas.microsoft.com/office/drawing/2014/main" id="{5087AB56-2585-4073-AA0E-20D895C904C7}"/>
              </a:ext>
            </a:extLst>
          </p:cNvPr>
          <p:cNvSpPr>
            <a:spLocks noGrp="1"/>
          </p:cNvSpPr>
          <p:nvPr>
            <p:ph type="subTitle" idx="1"/>
          </p:nvPr>
        </p:nvSpPr>
        <p:spPr>
          <a:xfrm>
            <a:off x="1524000" y="2265028"/>
            <a:ext cx="9144000" cy="3800212"/>
          </a:xfrm>
        </p:spPr>
        <p:txBody>
          <a:bodyPr>
            <a:normAutofit/>
          </a:bodyPr>
          <a:lstStyle/>
          <a:p>
            <a:r>
              <a:rPr lang="en-US" dirty="0">
                <a:solidFill>
                  <a:schemeClr val="tx2">
                    <a:lumMod val="75000"/>
                    <a:lumOff val="25000"/>
                    <a:alpha val="70000"/>
                  </a:schemeClr>
                </a:solidFill>
                <a:effectLst/>
                <a:latin typeface="Aharoni" panose="02010803020104030203" pitchFamily="2" charset="-79"/>
                <a:cs typeface="Aharoni" panose="02010803020104030203" pitchFamily="2" charset="-79"/>
              </a:rPr>
              <a:t>Rotary Fellowships consist of members who share a common interest in recreational activities, sports, hobbies, or professions. These groups help expand skills, foster vocational development, and enhance the Rotary experience by exploring interests while developing connections around the world.</a:t>
            </a: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There are almost 100 Fellowships!</a:t>
            </a:r>
          </a:p>
          <a:p>
            <a:r>
              <a:rPr lang="en-US" dirty="0">
                <a:solidFill>
                  <a:schemeClr val="tx2">
                    <a:lumMod val="75000"/>
                    <a:lumOff val="25000"/>
                    <a:alpha val="70000"/>
                  </a:schemeClr>
                </a:solidFill>
                <a:latin typeface="Aharoni" panose="02010803020104030203" pitchFamily="2" charset="-79"/>
                <a:cs typeface="Aharoni" panose="02010803020104030203" pitchFamily="2" charset="-79"/>
              </a:rPr>
              <a:t>www.rotary.org/fellowships</a:t>
            </a:r>
          </a:p>
          <a:p>
            <a:endParaRPr lang="en-US" dirty="0">
              <a:latin typeface="Arial" panose="020B0604020202020204" pitchFamily="34" charset="0"/>
            </a:endParaRPr>
          </a:p>
        </p:txBody>
      </p:sp>
    </p:spTree>
    <p:extLst>
      <p:ext uri="{BB962C8B-B14F-4D97-AF65-F5344CB8AC3E}">
        <p14:creationId xmlns:p14="http://schemas.microsoft.com/office/powerpoint/2010/main" val="3516366169"/>
      </p:ext>
    </p:extLst>
  </p:cSld>
  <p:clrMapOvr>
    <a:masterClrMapping/>
  </p:clrMapOvr>
</p:sld>
</file>

<file path=ppt/theme/theme1.xml><?xml version="1.0" encoding="utf-8"?>
<a:theme xmlns:a="http://schemas.openxmlformats.org/drawingml/2006/main" name="LuminousVTI">
  <a:themeElements>
    <a:clrScheme name="AnalogousFromLightSeedRightStep">
      <a:dk1>
        <a:srgbClr val="000000"/>
      </a:dk1>
      <a:lt1>
        <a:srgbClr val="FFFFFF"/>
      </a:lt1>
      <a:dk2>
        <a:srgbClr val="1B3120"/>
      </a:dk2>
      <a:lt2>
        <a:srgbClr val="F0F0F3"/>
      </a:lt2>
      <a:accent1>
        <a:srgbClr val="A1A37C"/>
      </a:accent1>
      <a:accent2>
        <a:srgbClr val="8EA772"/>
      </a:accent2>
      <a:accent3>
        <a:srgbClr val="84A87F"/>
      </a:accent3>
      <a:accent4>
        <a:srgbClr val="75AC86"/>
      </a:accent4>
      <a:accent5>
        <a:srgbClr val="7EA79C"/>
      </a:accent5>
      <a:accent6>
        <a:srgbClr val="77A7AF"/>
      </a:accent6>
      <a:hlink>
        <a:srgbClr val="736FB1"/>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367</TotalTime>
  <Words>867</Words>
  <Application>Microsoft Office PowerPoint</Application>
  <PresentationFormat>Widescreen</PresentationFormat>
  <Paragraphs>134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Abadi</vt:lpstr>
      <vt:lpstr>Aharoni</vt:lpstr>
      <vt:lpstr>Arial</vt:lpstr>
      <vt:lpstr>Avenir Next LT Pro</vt:lpstr>
      <vt:lpstr>Calibri</vt:lpstr>
      <vt:lpstr>Sabon Next LT</vt:lpstr>
      <vt:lpstr>Wingdings</vt:lpstr>
      <vt:lpstr>LuminousVTI</vt:lpstr>
      <vt:lpstr>PowerPoint Presentation</vt:lpstr>
      <vt:lpstr>Agenda</vt:lpstr>
      <vt:lpstr>International Service</vt:lpstr>
      <vt:lpstr>Interested in International Service and Projects– So how do you get started and even find a project?</vt:lpstr>
      <vt:lpstr>Finding Projects </vt:lpstr>
      <vt:lpstr>District 7430 Resource Network</vt:lpstr>
      <vt:lpstr>Rotary Showcase</vt:lpstr>
      <vt:lpstr>Rotary Action Groups</vt:lpstr>
      <vt:lpstr>Rotary Fellowships</vt:lpstr>
      <vt:lpstr>Project Fairs</vt:lpstr>
      <vt:lpstr>Friendship Exchange</vt:lpstr>
      <vt:lpstr>Intercountry committee</vt:lpstr>
      <vt:lpstr>Matching grants.org</vt:lpstr>
      <vt:lpstr>Rotaplast, Shelterbox</vt:lpstr>
      <vt:lpstr>Rotary Partners</vt:lpstr>
      <vt:lpstr>Learning Center, Rotary Alumni</vt:lpstr>
      <vt:lpstr>New:International Service Fun Fellowship</vt:lpstr>
      <vt:lpstr>Tying altogether to implement a project</vt:lpstr>
      <vt:lpstr>What is going on in our District?</vt:lpstr>
      <vt:lpstr>Doing international projects in the world of COVID-19</vt:lpstr>
      <vt:lpstr>Questions?– thank you for coming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Hornaman</dc:creator>
  <cp:lastModifiedBy>Cindy Hornaman</cp:lastModifiedBy>
  <cp:revision>31</cp:revision>
  <dcterms:created xsi:type="dcterms:W3CDTF">2021-01-08T21:29:01Z</dcterms:created>
  <dcterms:modified xsi:type="dcterms:W3CDTF">2022-01-21T22:24:48Z</dcterms:modified>
</cp:coreProperties>
</file>