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9" r:id="rId4"/>
    <p:sldId id="282" r:id="rId5"/>
    <p:sldId id="266" r:id="rId6"/>
    <p:sldId id="283" r:id="rId7"/>
    <p:sldId id="289" r:id="rId8"/>
    <p:sldId id="316" r:id="rId9"/>
    <p:sldId id="291" r:id="rId10"/>
    <p:sldId id="321" r:id="rId11"/>
    <p:sldId id="323" r:id="rId12"/>
    <p:sldId id="322" r:id="rId13"/>
    <p:sldId id="290" r:id="rId14"/>
    <p:sldId id="324" r:id="rId15"/>
    <p:sldId id="318" r:id="rId16"/>
    <p:sldId id="288" r:id="rId17"/>
    <p:sldId id="292" r:id="rId18"/>
    <p:sldId id="319" r:id="rId19"/>
    <p:sldId id="320" r:id="rId20"/>
    <p:sldId id="305" r:id="rId21"/>
    <p:sldId id="302" r:id="rId22"/>
    <p:sldId id="303" r:id="rId23"/>
    <p:sldId id="304" r:id="rId24"/>
    <p:sldId id="301" r:id="rId25"/>
    <p:sldId id="300" r:id="rId26"/>
    <p:sldId id="328" r:id="rId27"/>
    <p:sldId id="325" r:id="rId28"/>
    <p:sldId id="327" r:id="rId29"/>
    <p:sldId id="329" r:id="rId30"/>
    <p:sldId id="308" r:id="rId31"/>
    <p:sldId id="307" r:id="rId32"/>
    <p:sldId id="309" r:id="rId33"/>
    <p:sldId id="311" r:id="rId34"/>
    <p:sldId id="313" r:id="rId35"/>
    <p:sldId id="310" r:id="rId36"/>
    <p:sldId id="312" r:id="rId37"/>
    <p:sldId id="287" r:id="rId38"/>
    <p:sldId id="326" r:id="rId39"/>
    <p:sldId id="299"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Hornaman" initials="CH" lastIdx="2" clrIdx="0">
    <p:extLst>
      <p:ext uri="{19B8F6BF-5375-455C-9EA6-DF929625EA0E}">
        <p15:presenceInfo xmlns:p15="http://schemas.microsoft.com/office/powerpoint/2012/main" userId="7edaa890b9d0a2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snapToGrid="0">
      <p:cViewPr varScale="1">
        <p:scale>
          <a:sx n="117" d="100"/>
          <a:sy n="117" d="100"/>
        </p:scale>
        <p:origin x="102" y="1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C814-E7B5-42CF-B233-A14B9B7DAA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66439-DE62-405E-8109-6A36FD818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9FC26-CB65-43CE-B338-E9A8B3EC65F5}"/>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5" name="Footer Placeholder 4">
            <a:extLst>
              <a:ext uri="{FF2B5EF4-FFF2-40B4-BE49-F238E27FC236}">
                <a16:creationId xmlns:a16="http://schemas.microsoft.com/office/drawing/2014/main" id="{A63AC8F1-4B45-4202-83B0-6C95218C7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D315B-9034-4986-8EF1-56EEE089E398}"/>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133999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C207-E746-41C2-B737-96A41032CC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2B809F-BA8F-4DEC-8770-9C12D8348A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14E87-625D-44FF-B152-7D0A543CED90}"/>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5" name="Footer Placeholder 4">
            <a:extLst>
              <a:ext uri="{FF2B5EF4-FFF2-40B4-BE49-F238E27FC236}">
                <a16:creationId xmlns:a16="http://schemas.microsoft.com/office/drawing/2014/main" id="{9E4733AB-191E-49A1-AD34-8D9F71AC0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016D5-A3DB-407B-AEED-33E449CC98F4}"/>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367963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3E336-93BD-4280-9F13-62D837F778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34A61F-27EE-40A0-896A-C8FB76C559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4DA82-1D6D-43DA-8993-AD7939F85AFA}"/>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5" name="Footer Placeholder 4">
            <a:extLst>
              <a:ext uri="{FF2B5EF4-FFF2-40B4-BE49-F238E27FC236}">
                <a16:creationId xmlns:a16="http://schemas.microsoft.com/office/drawing/2014/main" id="{78CDC800-509B-42D6-B898-0AE9CD50C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C2144-7C6D-48A2-9B10-9F65DCF89780}"/>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282587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5F31-B4A9-49B0-8778-23ACC6551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28C53-AE95-4550-AFEE-10DB50627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AD337-0217-418F-BA92-D10ADCC90C67}"/>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5" name="Footer Placeholder 4">
            <a:extLst>
              <a:ext uri="{FF2B5EF4-FFF2-40B4-BE49-F238E27FC236}">
                <a16:creationId xmlns:a16="http://schemas.microsoft.com/office/drawing/2014/main" id="{6B8A38D6-BF93-47B2-940B-0C2398416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DCBBD-678E-42DA-85EC-77F162EFF990}"/>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102152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16AA-C7CF-4895-8579-E26A236F5B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806609-6149-485C-9C6F-11CF1B8529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020089-923C-43AF-9986-8DCC7B89CF7A}"/>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5" name="Footer Placeholder 4">
            <a:extLst>
              <a:ext uri="{FF2B5EF4-FFF2-40B4-BE49-F238E27FC236}">
                <a16:creationId xmlns:a16="http://schemas.microsoft.com/office/drawing/2014/main" id="{21BD6C70-EC8D-4B4E-827E-A5A0D45E2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384C5-820B-41D7-8E16-F03C991D3E4E}"/>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394348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D966-0C46-4C02-8ACE-67DA9589F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2E1CC8-1366-4642-A8A7-0E0BE6AD4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CABC7-1897-4ACB-B9A9-47AE34F139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C9443-9ABC-4B35-92E9-2CFF59FF9538}"/>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6" name="Footer Placeholder 5">
            <a:extLst>
              <a:ext uri="{FF2B5EF4-FFF2-40B4-BE49-F238E27FC236}">
                <a16:creationId xmlns:a16="http://schemas.microsoft.com/office/drawing/2014/main" id="{97A2D380-0AF9-4224-B23F-4D364AD1C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785E1-EBA7-4907-B13E-DA2D6383ACCA}"/>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426587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82DD-4D19-45D8-AC7F-D99D86A0EE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9F3EF2-6085-484B-BE3A-3C0843C74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AE66C-7C13-496C-9372-1E25631E2A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7EC-B624-4A6B-AB52-FCFA413EC7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6B547C-B4BF-4300-AE75-7383EB61F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ED0D1-7D3B-4C8E-BFF0-F15D53F16F05}"/>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8" name="Footer Placeholder 7">
            <a:extLst>
              <a:ext uri="{FF2B5EF4-FFF2-40B4-BE49-F238E27FC236}">
                <a16:creationId xmlns:a16="http://schemas.microsoft.com/office/drawing/2014/main" id="{5393F63E-7512-490B-AEAA-D439B93D6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E0A506-093E-4516-BE14-808874DAE3D3}"/>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265698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E792-CAE1-44FB-AB94-BC337710AB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8E9C26-440B-4474-A729-6EF85C863A4F}"/>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4" name="Footer Placeholder 3">
            <a:extLst>
              <a:ext uri="{FF2B5EF4-FFF2-40B4-BE49-F238E27FC236}">
                <a16:creationId xmlns:a16="http://schemas.microsoft.com/office/drawing/2014/main" id="{DA604406-CF4E-489E-8CA8-8A6A39CCF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FFFE1D-7E5D-4A6A-9DAC-C94F8D0B0359}"/>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376022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0A8BC-DA01-4E1C-9F0B-0DB3A4C6D357}"/>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3" name="Footer Placeholder 2">
            <a:extLst>
              <a:ext uri="{FF2B5EF4-FFF2-40B4-BE49-F238E27FC236}">
                <a16:creationId xmlns:a16="http://schemas.microsoft.com/office/drawing/2014/main" id="{5FE94162-AA91-48E5-8A05-E96B35FF02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D9DFD6-89F6-45E6-933D-B6737106CF15}"/>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81082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2130-0143-4002-8D8A-47DD0CA23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AE539-51D0-4789-AB04-5AEC26049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1DBE7-9D58-4857-8687-3D341BBD6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41ACF-42EC-4D61-AFCC-2EB0E717F9EA}"/>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6" name="Footer Placeholder 5">
            <a:extLst>
              <a:ext uri="{FF2B5EF4-FFF2-40B4-BE49-F238E27FC236}">
                <a16:creationId xmlns:a16="http://schemas.microsoft.com/office/drawing/2014/main" id="{1F8EF14A-0164-4DA1-9449-A85D71187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3F690-F058-457E-AE95-082DFCC8F310}"/>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368235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A11D-7680-4E47-AD95-D48838CC81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D93BA2-310F-4148-93A0-C666FA0F5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7920AD-3D45-442E-B8D0-B5478D454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4C904-17CC-4BFB-B236-68AD94A0B01B}"/>
              </a:ext>
            </a:extLst>
          </p:cNvPr>
          <p:cNvSpPr>
            <a:spLocks noGrp="1"/>
          </p:cNvSpPr>
          <p:nvPr>
            <p:ph type="dt" sz="half" idx="10"/>
          </p:nvPr>
        </p:nvSpPr>
        <p:spPr/>
        <p:txBody>
          <a:bodyPr/>
          <a:lstStyle/>
          <a:p>
            <a:fld id="{8A1167EA-0D9C-4A5B-AA99-0B069A7F8833}" type="datetimeFigureOut">
              <a:rPr lang="en-US" smtClean="0"/>
              <a:t>1/21/2022</a:t>
            </a:fld>
            <a:endParaRPr lang="en-US"/>
          </a:p>
        </p:txBody>
      </p:sp>
      <p:sp>
        <p:nvSpPr>
          <p:cNvPr id="6" name="Footer Placeholder 5">
            <a:extLst>
              <a:ext uri="{FF2B5EF4-FFF2-40B4-BE49-F238E27FC236}">
                <a16:creationId xmlns:a16="http://schemas.microsoft.com/office/drawing/2014/main" id="{7557A070-666C-4381-BFA9-0E67ADFA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55291-C037-40C9-A71C-B6794BDBA0A6}"/>
              </a:ext>
            </a:extLst>
          </p:cNvPr>
          <p:cNvSpPr>
            <a:spLocks noGrp="1"/>
          </p:cNvSpPr>
          <p:nvPr>
            <p:ph type="sldNum" sz="quarter" idx="12"/>
          </p:nvPr>
        </p:nvSpPr>
        <p:spPr/>
        <p:txBody>
          <a:bodyPr/>
          <a:lstStyle/>
          <a:p>
            <a:fld id="{AA3B74F5-B879-42B2-AD9E-EED7E4BFAB43}" type="slidenum">
              <a:rPr lang="en-US" smtClean="0"/>
              <a:t>‹#›</a:t>
            </a:fld>
            <a:endParaRPr lang="en-US"/>
          </a:p>
        </p:txBody>
      </p:sp>
    </p:spTree>
    <p:extLst>
      <p:ext uri="{BB962C8B-B14F-4D97-AF65-F5344CB8AC3E}">
        <p14:creationId xmlns:p14="http://schemas.microsoft.com/office/powerpoint/2010/main" val="408465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F9A2C6-57DC-4D19-B62A-23B297D47A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A1F92A-EC23-42E0-B7ED-34B7E9558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331A2-D8DE-43D5-A4F1-B46ED68D9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167EA-0D9C-4A5B-AA99-0B069A7F8833}" type="datetimeFigureOut">
              <a:rPr lang="en-US" smtClean="0"/>
              <a:t>1/21/2022</a:t>
            </a:fld>
            <a:endParaRPr lang="en-US"/>
          </a:p>
        </p:txBody>
      </p:sp>
      <p:sp>
        <p:nvSpPr>
          <p:cNvPr id="5" name="Footer Placeholder 4">
            <a:extLst>
              <a:ext uri="{FF2B5EF4-FFF2-40B4-BE49-F238E27FC236}">
                <a16:creationId xmlns:a16="http://schemas.microsoft.com/office/drawing/2014/main" id="{1D2ABBF7-C894-4DE4-95CB-70673C39B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D95FD6-FDB0-4931-8517-4C3EF61B7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74F5-B879-42B2-AD9E-EED7E4BFAB43}" type="slidenum">
              <a:rPr lang="en-US" smtClean="0"/>
              <a:t>‹#›</a:t>
            </a:fld>
            <a:endParaRPr lang="en-US"/>
          </a:p>
        </p:txBody>
      </p:sp>
    </p:spTree>
    <p:extLst>
      <p:ext uri="{BB962C8B-B14F-4D97-AF65-F5344CB8AC3E}">
        <p14:creationId xmlns:p14="http://schemas.microsoft.com/office/powerpoint/2010/main" val="299916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ragas.online/?page_id=671"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www.rfha.org/" TargetMode="External"/><Relationship Id="rId13" Type="http://schemas.openxmlformats.org/officeDocument/2006/relationships/hyperlink" Target="http://ragonmentalhealth.org/" TargetMode="External"/><Relationship Id="rId18" Type="http://schemas.openxmlformats.org/officeDocument/2006/relationships/image" Target="../media/image3.png"/><Relationship Id="rId3" Type="http://schemas.openxmlformats.org/officeDocument/2006/relationships/hyperlink" Target="http://www.rag-ap.org/" TargetMode="External"/><Relationship Id="rId7" Type="http://schemas.openxmlformats.org/officeDocument/2006/relationships/hyperlink" Target="http://www.rag-diabetes.org/" TargetMode="External"/><Relationship Id="rId12" Type="http://schemas.openxmlformats.org/officeDocument/2006/relationships/hyperlink" Target="https://ram-global.org/" TargetMode="External"/><Relationship Id="rId17" Type="http://schemas.openxmlformats.org/officeDocument/2006/relationships/image" Target="../media/image2.png"/><Relationship Id="rId2" Type="http://schemas.openxmlformats.org/officeDocument/2006/relationships/image" Target="../media/image1.jpeg"/><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ourblooddrive.org/" TargetMode="External"/><Relationship Id="rId11" Type="http://schemas.openxmlformats.org/officeDocument/2006/relationships/hyperlink" Target="https://ragforhepatitiseradication.org/" TargetMode="External"/><Relationship Id="rId5" Type="http://schemas.openxmlformats.org/officeDocument/2006/relationships/hyperlink" Target="http://www.rag4bp.org/" TargetMode="External"/><Relationship Id="rId15" Type="http://schemas.openxmlformats.org/officeDocument/2006/relationships/hyperlink" Target="https://rotarypoliosurvivors.org/" TargetMode="External"/><Relationship Id="rId10" Type="http://schemas.openxmlformats.org/officeDocument/2006/relationships/hyperlink" Target="http://www.ifrahl.org/" TargetMode="External"/><Relationship Id="rId4" Type="http://schemas.openxmlformats.org/officeDocument/2006/relationships/hyperlink" Target="http://adrag.org/" TargetMode="External"/><Relationship Id="rId9" Type="http://schemas.openxmlformats.org/officeDocument/2006/relationships/hyperlink" Target="http://www.hewrag.org/" TargetMode="External"/><Relationship Id="rId14" Type="http://schemas.openxmlformats.org/officeDocument/2006/relationships/hyperlink" Target="http://rotary-ragmsa.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www.rag-ap.or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jpg"/><Relationship Id="rId7"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4.jpeg"/><Relationship Id="rId4" Type="http://schemas.openxmlformats.org/officeDocument/2006/relationships/image" Target="../media/image4.jp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jpg"/><Relationship Id="rId7"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4.jpg"/><Relationship Id="rId7" Type="http://schemas.openxmlformats.org/officeDocument/2006/relationships/hyperlink" Target="http://spsubloggerspot.wordpress.com/2013/07/13/confusing-confusion"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HORNAMCA@PTD.NE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adrag.org/" TargetMode="External"/><Relationship Id="rId13" Type="http://schemas.openxmlformats.org/officeDocument/2006/relationships/hyperlink" Target="http://www.hewrag.org/" TargetMode="External"/><Relationship Id="rId18" Type="http://schemas.openxmlformats.org/officeDocument/2006/relationships/hyperlink" Target="http://rotary-ragmsa.org/" TargetMode="External"/><Relationship Id="rId26" Type="http://schemas.openxmlformats.org/officeDocument/2006/relationships/hyperlink" Target="http://www.dna-rag.com/" TargetMode="External"/><Relationship Id="rId3" Type="http://schemas.openxmlformats.org/officeDocument/2006/relationships/hyperlink" Target="http://www.ragfamsafe.org/" TargetMode="External"/><Relationship Id="rId21" Type="http://schemas.openxmlformats.org/officeDocument/2006/relationships/hyperlink" Target="http://www.rag4clubfoot.org/" TargetMode="External"/><Relationship Id="rId7" Type="http://schemas.openxmlformats.org/officeDocument/2006/relationships/hyperlink" Target="http://www.rag-ap.org/" TargetMode="External"/><Relationship Id="rId12" Type="http://schemas.openxmlformats.org/officeDocument/2006/relationships/hyperlink" Target="http://www.rfha.org/" TargetMode="External"/><Relationship Id="rId17" Type="http://schemas.openxmlformats.org/officeDocument/2006/relationships/hyperlink" Target="http://ragonmentalhealth.org/" TargetMode="External"/><Relationship Id="rId25" Type="http://schemas.openxmlformats.org/officeDocument/2006/relationships/hyperlink" Target="http://www.ragced.org/" TargetMode="External"/><Relationship Id="rId2" Type="http://schemas.openxmlformats.org/officeDocument/2006/relationships/image" Target="../media/image1.jpeg"/><Relationship Id="rId16" Type="http://schemas.openxmlformats.org/officeDocument/2006/relationships/hyperlink" Target="https://ram-global.org/" TargetMode="External"/><Relationship Id="rId20" Type="http://schemas.openxmlformats.org/officeDocument/2006/relationships/hyperlink" Target="http://www.wasrag.org/" TargetMode="External"/><Relationship Id="rId29" Type="http://schemas.openxmlformats.org/officeDocument/2006/relationships/hyperlink" Target="http://foodplantsolutions.org/" TargetMode="External"/><Relationship Id="rId1" Type="http://schemas.openxmlformats.org/officeDocument/2006/relationships/slideLayout" Target="../slideLayouts/slideLayout1.xml"/><Relationship Id="rId6" Type="http://schemas.openxmlformats.org/officeDocument/2006/relationships/hyperlink" Target="http://ragas.online/" TargetMode="External"/><Relationship Id="rId11" Type="http://schemas.openxmlformats.org/officeDocument/2006/relationships/hyperlink" Target="http://www.rag-diabetes.org/" TargetMode="External"/><Relationship Id="rId24" Type="http://schemas.openxmlformats.org/officeDocument/2006/relationships/hyperlink" Target="http://www.litrag.org/" TargetMode="External"/><Relationship Id="rId32" Type="http://schemas.openxmlformats.org/officeDocument/2006/relationships/image" Target="../media/image3.png"/><Relationship Id="rId5" Type="http://schemas.openxmlformats.org/officeDocument/2006/relationships/hyperlink" Target="mailto:rotarianeconomist@gmail.com" TargetMode="External"/><Relationship Id="rId15" Type="http://schemas.openxmlformats.org/officeDocument/2006/relationships/hyperlink" Target="https://ragforhepatitiseradication.org/" TargetMode="External"/><Relationship Id="rId23" Type="http://schemas.openxmlformats.org/officeDocument/2006/relationships/hyperlink" Target="http://www.raghphc.org/" TargetMode="External"/><Relationship Id="rId28" Type="http://schemas.openxmlformats.org/officeDocument/2006/relationships/hyperlink" Target="https://www.esrag.org/" TargetMode="External"/><Relationship Id="rId10" Type="http://schemas.openxmlformats.org/officeDocument/2006/relationships/hyperlink" Target="http://ourblooddrive.org/" TargetMode="External"/><Relationship Id="rId19" Type="http://schemas.openxmlformats.org/officeDocument/2006/relationships/hyperlink" Target="https://rotarypoliosurvivors.org/" TargetMode="External"/><Relationship Id="rId31" Type="http://schemas.openxmlformats.org/officeDocument/2006/relationships/image" Target="../media/image2.png"/><Relationship Id="rId4" Type="http://schemas.openxmlformats.org/officeDocument/2006/relationships/hyperlink" Target="http://www.rotarianactiongroupforpeace.org/" TargetMode="External"/><Relationship Id="rId9" Type="http://schemas.openxmlformats.org/officeDocument/2006/relationships/hyperlink" Target="http://www.rag4bp.org/" TargetMode="External"/><Relationship Id="rId14" Type="http://schemas.openxmlformats.org/officeDocument/2006/relationships/hyperlink" Target="http://www.ifrahl.org/" TargetMode="External"/><Relationship Id="rId22" Type="http://schemas.openxmlformats.org/officeDocument/2006/relationships/hyperlink" Target="https://rotaryrmch.org/" TargetMode="External"/><Relationship Id="rId27" Type="http://schemas.openxmlformats.org/officeDocument/2006/relationships/hyperlink" Target="http://www.rag4es.org/" TargetMode="External"/><Relationship Id="rId30"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6" name="Picture 5" descr="Logo&#10;&#10;Description automatically generated">
            <a:extLst>
              <a:ext uri="{FF2B5EF4-FFF2-40B4-BE49-F238E27FC236}">
                <a16:creationId xmlns:a16="http://schemas.microsoft.com/office/drawing/2014/main" id="{EB8E579C-60AA-402B-B62E-04ECE25AC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416" y="1599869"/>
            <a:ext cx="4867666" cy="1828804"/>
          </a:xfrm>
          <a:prstGeom prst="rect">
            <a:avLst/>
          </a:prstGeom>
        </p:spPr>
      </p:pic>
      <p:pic>
        <p:nvPicPr>
          <p:cNvPr id="8" name="Picture 7" descr="Logo&#10;&#10;Description automatically generated">
            <a:extLst>
              <a:ext uri="{FF2B5EF4-FFF2-40B4-BE49-F238E27FC236}">
                <a16:creationId xmlns:a16="http://schemas.microsoft.com/office/drawing/2014/main" id="{2E9C7B93-4DA8-4E03-B589-ABE4C9B5D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709" y="1043489"/>
            <a:ext cx="3922085" cy="2941564"/>
          </a:xfrm>
          <a:prstGeom prst="rect">
            <a:avLst/>
          </a:prstGeom>
        </p:spPr>
      </p:pic>
      <p:sp>
        <p:nvSpPr>
          <p:cNvPr id="10" name="TextBox 9">
            <a:extLst>
              <a:ext uri="{FF2B5EF4-FFF2-40B4-BE49-F238E27FC236}">
                <a16:creationId xmlns:a16="http://schemas.microsoft.com/office/drawing/2014/main" id="{412AD008-5CB3-4FB6-914E-F45FA4C7BC5E}"/>
              </a:ext>
            </a:extLst>
          </p:cNvPr>
          <p:cNvSpPr txBox="1"/>
          <p:nvPr/>
        </p:nvSpPr>
        <p:spPr>
          <a:xfrm>
            <a:off x="2390863" y="4244851"/>
            <a:ext cx="8791662" cy="1200329"/>
          </a:xfrm>
          <a:prstGeom prst="rect">
            <a:avLst/>
          </a:prstGeom>
          <a:noFill/>
        </p:spPr>
        <p:txBody>
          <a:bodyPr wrap="square" rtlCol="0">
            <a:spAutoFit/>
          </a:bodyPr>
          <a:lstStyle/>
          <a:p>
            <a:pPr algn="ctr"/>
            <a:r>
              <a:rPr lang="en-US" sz="2400" b="1" dirty="0">
                <a:latin typeface="Abadi" panose="020B0604020104020204" pitchFamily="34" charset="0"/>
                <a:cs typeface="Aharoni" panose="02010803020104030203" pitchFamily="2" charset="-79"/>
              </a:rPr>
              <a:t>Rotary District 7430 : International Service Webinar</a:t>
            </a:r>
          </a:p>
          <a:p>
            <a:pPr algn="ctr"/>
            <a:r>
              <a:rPr lang="en-US" sz="2400" b="1" dirty="0">
                <a:latin typeface="Abadi" panose="020B0604020104020204" pitchFamily="34" charset="0"/>
                <a:cs typeface="Aharoni" panose="02010803020104030203" pitchFamily="2" charset="-79"/>
              </a:rPr>
              <a:t>February 16, 2021</a:t>
            </a:r>
          </a:p>
          <a:p>
            <a:pPr algn="ctr"/>
            <a:r>
              <a:rPr lang="en-US" sz="2400" b="1" dirty="0">
                <a:latin typeface="Abadi" panose="020B0604020104020204" pitchFamily="34" charset="0"/>
                <a:cs typeface="Aharoni" panose="02010803020104030203" pitchFamily="2" charset="-79"/>
              </a:rPr>
              <a:t>International Service: Rotary Action Groups</a:t>
            </a:r>
            <a:endParaRPr lang="en-US" b="1" dirty="0">
              <a:latin typeface="Abadi" panose="020B0604020104020204" pitchFamily="34" charset="0"/>
              <a:cs typeface="Aharoni" panose="02010803020104030203" pitchFamily="2" charset="-79"/>
            </a:endParaRPr>
          </a:p>
        </p:txBody>
      </p:sp>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spTree>
    <p:extLst>
      <p:ext uri="{BB962C8B-B14F-4D97-AF65-F5344CB8AC3E}">
        <p14:creationId xmlns:p14="http://schemas.microsoft.com/office/powerpoint/2010/main" val="30920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602038"/>
            <a:ext cx="9144000" cy="1655762"/>
          </a:xfrm>
        </p:spPr>
        <p:txBody>
          <a:bodyPr>
            <a:normAutofit/>
          </a:bodyPr>
          <a:lstStyle/>
          <a:p>
            <a:endParaRPr lang="en-US" sz="2200" dirty="0">
              <a:solidFill>
                <a:srgbClr val="FFFFFF"/>
              </a:solidFill>
            </a:endParaRPr>
          </a:p>
          <a:p>
            <a:r>
              <a:rPr lang="en-US" sz="2800" dirty="0" err="1">
                <a:solidFill>
                  <a:schemeClr val="accent6">
                    <a:lumMod val="75000"/>
                  </a:schemeClr>
                </a:solidFill>
                <a:latin typeface="Aharoni" panose="02010803020104030203" pitchFamily="2" charset="-79"/>
                <a:cs typeface="Aharoni" panose="02010803020104030203" pitchFamily="2" charset="-79"/>
              </a:rPr>
              <a:t>ragas.online</a:t>
            </a:r>
            <a:endParaRPr lang="en-US" sz="2800" dirty="0">
              <a:solidFill>
                <a:schemeClr val="accent6">
                  <a:lumMod val="75000"/>
                </a:schemeClr>
              </a:solidFill>
              <a:latin typeface="Aharoni" panose="02010803020104030203" pitchFamily="2" charset="-79"/>
              <a:cs typeface="Aharoni" panose="02010803020104030203" pitchFamily="2" charset="-79"/>
            </a:endParaRP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83" y="5462618"/>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669" y="199899"/>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4813" y="199899"/>
            <a:ext cx="1533872" cy="758710"/>
          </a:xfrm>
          <a:prstGeom prst="rect">
            <a:avLst/>
          </a:prstGeom>
        </p:spPr>
      </p:pic>
      <p:pic>
        <p:nvPicPr>
          <p:cNvPr id="6" name="Picture 5">
            <a:extLst>
              <a:ext uri="{FF2B5EF4-FFF2-40B4-BE49-F238E27FC236}">
                <a16:creationId xmlns:a16="http://schemas.microsoft.com/office/drawing/2014/main" id="{81423E8A-EB92-4EF9-BF4F-B62902A87336}"/>
              </a:ext>
            </a:extLst>
          </p:cNvPr>
          <p:cNvPicPr>
            <a:picLocks noChangeAspect="1"/>
          </p:cNvPicPr>
          <p:nvPr/>
        </p:nvPicPr>
        <p:blipFill>
          <a:blip r:embed="rId6"/>
          <a:stretch>
            <a:fillRect/>
          </a:stretch>
        </p:blipFill>
        <p:spPr>
          <a:xfrm>
            <a:off x="1958797" y="1163427"/>
            <a:ext cx="6378493" cy="2438611"/>
          </a:xfrm>
          <a:prstGeom prst="rect">
            <a:avLst/>
          </a:prstGeom>
        </p:spPr>
      </p:pic>
    </p:spTree>
    <p:extLst>
      <p:ext uri="{BB962C8B-B14F-4D97-AF65-F5344CB8AC3E}">
        <p14:creationId xmlns:p14="http://schemas.microsoft.com/office/powerpoint/2010/main" val="43825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99261" y="534019"/>
            <a:ext cx="9499313" cy="2894981"/>
          </a:xfrm>
        </p:spPr>
        <p:txBody>
          <a:bodyPr>
            <a:normAutofit fontScale="90000"/>
          </a:bodyPr>
          <a:lstStyle/>
          <a:p>
            <a:r>
              <a:rPr lang="en-US" sz="5400" b="1" dirty="0">
                <a:solidFill>
                  <a:schemeClr val="accent6">
                    <a:lumMod val="75000"/>
                  </a:schemeClr>
                </a:solidFill>
                <a:latin typeface="Aharoni" panose="02010803020104030203" pitchFamily="2" charset="-79"/>
                <a:cs typeface="Aharoni" panose="02010803020104030203" pitchFamily="2" charset="-79"/>
              </a:rPr>
              <a:t>Slavery is illegal everywhere, yet ...</a:t>
            </a:r>
            <a:br>
              <a:rPr lang="en-US" sz="5400" b="1" dirty="0">
                <a:solidFill>
                  <a:schemeClr val="accent6">
                    <a:lumMod val="75000"/>
                  </a:schemeClr>
                </a:solidFill>
                <a:latin typeface="Aharoni" panose="02010803020104030203" pitchFamily="2" charset="-79"/>
                <a:cs typeface="Aharoni" panose="02010803020104030203" pitchFamily="2" charset="-79"/>
              </a:rPr>
            </a:br>
            <a:r>
              <a:rPr lang="en-US" sz="2400" b="1" dirty="0">
                <a:solidFill>
                  <a:schemeClr val="accent6">
                    <a:lumMod val="75000"/>
                  </a:schemeClr>
                </a:solidFill>
                <a:effectLst/>
                <a:latin typeface="Aharoni" panose="02010803020104030203" pitchFamily="2" charset="-79"/>
                <a:cs typeface="Aharoni" panose="02010803020104030203" pitchFamily="2" charset="-79"/>
              </a:rPr>
              <a:t>40.3 million are enslaved … some less than 4 years old. Get engaged</a:t>
            </a:r>
            <a:r>
              <a:rPr lang="en-US" sz="4000" b="1" dirty="0">
                <a:solidFill>
                  <a:schemeClr val="accent6">
                    <a:lumMod val="75000"/>
                  </a:schemeClr>
                </a:solidFill>
                <a:effectLst/>
                <a:latin typeface="Aharoni" panose="02010803020104030203" pitchFamily="2" charset="-79"/>
                <a:cs typeface="Aharoni" panose="02010803020104030203" pitchFamily="2" charset="-79"/>
              </a:rPr>
              <a:t> </a:t>
            </a:r>
            <a:r>
              <a:rPr lang="en-US" sz="4000" b="1" dirty="0">
                <a:solidFill>
                  <a:schemeClr val="accent6">
                    <a:lumMod val="75000"/>
                  </a:schemeClr>
                </a:solidFill>
                <a:effectLst/>
                <a:latin typeface="Aharoni" panose="02010803020104030203" pitchFamily="2" charset="-79"/>
                <a:cs typeface="Aharoni" panose="02010803020104030203" pitchFamily="2" charset="-79"/>
                <a:hlinkClick r:id="rId3">
                  <a:extLst>
                    <a:ext uri="{A12FA001-AC4F-418D-AE19-62706E023703}">
                      <ahyp:hlinkClr xmlns:ahyp="http://schemas.microsoft.com/office/drawing/2018/hyperlinkcolor" val="tx"/>
                    </a:ext>
                  </a:extLst>
                </a:hlinkClick>
              </a:rPr>
              <a:t>NOW</a:t>
            </a:r>
            <a:br>
              <a:rPr lang="en-US" sz="1200" dirty="0">
                <a:effectLst/>
                <a:latin typeface="Aharoni" panose="02010803020104030203" pitchFamily="2" charset="-79"/>
                <a:cs typeface="Aharoni" panose="02010803020104030203" pitchFamily="2" charset="-79"/>
              </a:rPr>
            </a:br>
            <a:endParaRPr lang="en-US" sz="4400" dirty="0">
              <a:solidFill>
                <a:srgbClr val="FFFFFF"/>
              </a:solidFill>
              <a:latin typeface="Aharoni" panose="02010803020104030203" pitchFamily="2" charset="-79"/>
              <a:cs typeface="Aharoni" panose="02010803020104030203" pitchFamily="2" charset="-79"/>
            </a:endParaRP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60" y="5462618"/>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943" y="246418"/>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5877" y="200541"/>
            <a:ext cx="1533872" cy="758710"/>
          </a:xfrm>
          <a:prstGeom prst="rect">
            <a:avLst/>
          </a:prstGeom>
        </p:spPr>
      </p:pic>
      <p:sp>
        <p:nvSpPr>
          <p:cNvPr id="5" name="Rectangle 1">
            <a:extLst>
              <a:ext uri="{FF2B5EF4-FFF2-40B4-BE49-F238E27FC236}">
                <a16:creationId xmlns:a16="http://schemas.microsoft.com/office/drawing/2014/main" id="{DA6E6CF4-7282-465E-98FA-321D41D0AFD1}"/>
              </a:ext>
            </a:extLst>
          </p:cNvPr>
          <p:cNvSpPr>
            <a:spLocks noGrp="1" noChangeArrowheads="1"/>
          </p:cNvSpPr>
          <p:nvPr>
            <p:ph type="subTitle" idx="1"/>
          </p:nvPr>
        </p:nvSpPr>
        <p:spPr bwMode="auto">
          <a:xfrm>
            <a:off x="1992702" y="2883389"/>
            <a:ext cx="9499312"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rPr>
              <a:t>RAGAS working with others globally will change that by</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rPr>
              <a:t>Creating awareness:</a:t>
            </a:r>
            <a:r>
              <a:rPr kumimoji="0" lang="en-US" altLang="en-US" b="0"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rPr>
              <a:t> Telling Rotarians and the wider public that millions are held captive for illegal gain – MANY NEAR WHERE YOU LIVE! </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rPr>
              <a:t>Taking action: </a:t>
            </a:r>
            <a:r>
              <a:rPr kumimoji="0" lang="en-US" altLang="en-US" b="0"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rPr>
              <a:t>Supporting, working with and promoting global anti-slavery bodies and activities through Rotary Clubs, campaigns and projects that help protect children and adults from slavery and its consequences.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rPr>
              <a:t>YOU can help make that change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rPr>
              <a:t>RAGAS already has members in over 65 countries</a:t>
            </a:r>
            <a:endParaRPr kumimoji="0" lang="en-US" altLang="en-US" sz="1800" b="0" i="0" u="none" strike="noStrike" cap="none" normalizeH="0" baseline="0" dirty="0">
              <a:ln>
                <a:noFill/>
              </a:ln>
              <a:solidFill>
                <a:schemeClr val="accent6">
                  <a:lumMod val="75000"/>
                </a:schemeClr>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5276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r>
              <a:rPr lang="en-US" dirty="0">
                <a:solidFill>
                  <a:schemeClr val="accent6">
                    <a:lumMod val="75000"/>
                  </a:schemeClr>
                </a:solidFill>
                <a:latin typeface="Aharoni" panose="02010803020104030203" pitchFamily="2" charset="-79"/>
                <a:cs typeface="Aharoni" panose="02010803020104030203" pitchFamily="2" charset="-79"/>
              </a:rPr>
              <a:t>In our district:</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602038"/>
            <a:ext cx="9144000" cy="1655762"/>
          </a:xfrm>
        </p:spPr>
        <p:txBody>
          <a:bodyPr>
            <a:normAutofit/>
          </a:bodyPr>
          <a:lstStyle/>
          <a:p>
            <a:r>
              <a:rPr lang="en-US" b="1" dirty="0">
                <a:solidFill>
                  <a:schemeClr val="accent6">
                    <a:lumMod val="75000"/>
                  </a:schemeClr>
                </a:solidFill>
                <a:latin typeface="Aharoni" panose="02010803020104030203" pitchFamily="2" charset="-79"/>
                <a:cs typeface="Aharoni" panose="02010803020104030203" pitchFamily="2" charset="-79"/>
              </a:rPr>
              <a:t>Bethlehem Rotary Project on Sex Trafficking and Education</a:t>
            </a:r>
          </a:p>
          <a:p>
            <a:r>
              <a:rPr lang="en-US" b="1" dirty="0">
                <a:solidFill>
                  <a:schemeClr val="accent6">
                    <a:lumMod val="75000"/>
                  </a:schemeClr>
                </a:solidFill>
                <a:latin typeface="Aharoni" panose="02010803020104030203" pitchFamily="2" charset="-79"/>
                <a:cs typeface="Aharoni" panose="02010803020104030203" pitchFamily="2" charset="-79"/>
              </a:rPr>
              <a:t>Contact Dee </a:t>
            </a:r>
            <a:r>
              <a:rPr lang="en-US" b="1" dirty="0" err="1">
                <a:solidFill>
                  <a:schemeClr val="accent6">
                    <a:lumMod val="75000"/>
                  </a:schemeClr>
                </a:solidFill>
                <a:latin typeface="Aharoni" panose="02010803020104030203" pitchFamily="2" charset="-79"/>
                <a:cs typeface="Aharoni" panose="02010803020104030203" pitchFamily="2" charset="-79"/>
              </a:rPr>
              <a:t>Dee</a:t>
            </a:r>
            <a:r>
              <a:rPr lang="en-US" b="1" dirty="0">
                <a:solidFill>
                  <a:schemeClr val="accent6">
                    <a:lumMod val="75000"/>
                  </a:schemeClr>
                </a:solidFill>
                <a:latin typeface="Aharoni" panose="02010803020104030203" pitchFamily="2" charset="-79"/>
                <a:cs typeface="Aharoni" panose="02010803020104030203" pitchFamily="2" charset="-79"/>
              </a:rPr>
              <a:t> Foran: deedeeforan@gmail.com</a:t>
            </a: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86877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3068" y="173375"/>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3999" y="1127759"/>
            <a:ext cx="8071527" cy="4672553"/>
          </a:xfrm>
        </p:spPr>
        <p:txBody>
          <a:bodyPr>
            <a:noAutofit/>
          </a:bodyPr>
          <a:lstStyle/>
          <a:p>
            <a:r>
              <a:rPr lang="en-US" sz="4000" b="1" dirty="0">
                <a:solidFill>
                  <a:schemeClr val="accent6">
                    <a:lumMod val="75000"/>
                  </a:schemeClr>
                </a:solidFill>
                <a:latin typeface="Aharoni" panose="02010803020104030203" pitchFamily="2" charset="-79"/>
                <a:cs typeface="Aharoni" panose="02010803020104030203" pitchFamily="2" charset="-79"/>
              </a:rPr>
              <a:t>Fighting disease</a:t>
            </a:r>
            <a:br>
              <a:rPr lang="en-US" sz="14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3"/>
              </a:rPr>
              <a:t>Addiction Prevention</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4"/>
              </a:rPr>
              <a:t>Alzheimer's/Dementia</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5"/>
              </a:rPr>
              <a:t>Blindness Prevention</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6"/>
              </a:rPr>
              <a:t>Blood Donation</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7"/>
              </a:rPr>
              <a:t>Diabetes</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8"/>
              </a:rPr>
              <a:t>Family Health/AIDS Prevention</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9"/>
              </a:rPr>
              <a:t>Health Education and Wellness</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10"/>
              </a:rPr>
              <a:t>Hearing</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11"/>
              </a:rPr>
              <a:t>Hepatitis Eradication</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12"/>
              </a:rPr>
              <a:t>Malaria</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13"/>
              </a:rPr>
              <a:t>Mental Health</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14"/>
              </a:rPr>
              <a:t>Multiple Sclerosis</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hlinkClick r:id="rId15"/>
              </a:rPr>
              <a:t>Polio Survivors</a:t>
            </a:r>
            <a:br>
              <a:rPr lang="en-US" sz="2000" dirty="0">
                <a:latin typeface="Aharoni" panose="02010803020104030203" pitchFamily="2" charset="-79"/>
                <a:cs typeface="Aharoni" panose="02010803020104030203" pitchFamily="2" charset="-79"/>
              </a:rPr>
            </a:br>
            <a:endParaRPr lang="en-US" sz="2000" dirty="0">
              <a:solidFill>
                <a:srgbClr val="FFFFFF"/>
              </a:solidFill>
              <a:latin typeface="Aharoni" panose="02010803020104030203" pitchFamily="2" charset="-79"/>
              <a:cs typeface="Aharoni" panose="02010803020104030203" pitchFamily="2" charset="-79"/>
            </a:endParaRPr>
          </a:p>
        </p:txBody>
      </p:sp>
      <p:pic>
        <p:nvPicPr>
          <p:cNvPr id="12" name="Picture 11">
            <a:extLst>
              <a:ext uri="{FF2B5EF4-FFF2-40B4-BE49-F238E27FC236}">
                <a16:creationId xmlns:a16="http://schemas.microsoft.com/office/drawing/2014/main" id="{4F61D13E-519C-4EB3-B2E1-80B4E7E5F8C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3406997F-6F93-474F-A13D-E6A4E0972E3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FC5F8278-D7F5-4210-BBCC-49940D01B1D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225977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1" y="3120551"/>
            <a:ext cx="10664952" cy="3305415"/>
          </a:xfrm>
        </p:spPr>
        <p:txBody>
          <a:bodyPr>
            <a:normAutofit fontScale="25000" lnSpcReduction="20000"/>
          </a:bodyPr>
          <a:lstStyle/>
          <a:p>
            <a:pPr rtl="0"/>
            <a:r>
              <a:rPr lang="en-US" sz="9600" b="1" dirty="0">
                <a:solidFill>
                  <a:schemeClr val="accent6">
                    <a:lumMod val="75000"/>
                  </a:schemeClr>
                </a:solidFill>
                <a:latin typeface="Aharoni" panose="02010803020104030203" pitchFamily="2" charset="-79"/>
                <a:cs typeface="Aharoni" panose="02010803020104030203" pitchFamily="2" charset="-79"/>
              </a:rPr>
              <a:t>As an international group of specialists in Addiction Prevention, our aim is to</a:t>
            </a:r>
            <a:r>
              <a:rPr lang="en-US" sz="9600" b="1" dirty="0">
                <a:latin typeface="Aharoni" panose="02010803020104030203" pitchFamily="2" charset="-79"/>
                <a:cs typeface="Aharoni" panose="02010803020104030203" pitchFamily="2" charset="-79"/>
              </a:rPr>
              <a:t>:</a:t>
            </a:r>
          </a:p>
          <a:p>
            <a:pPr marL="0" marR="0" indent="0" algn="l" rtl="0">
              <a:buFont typeface="Arial" panose="020B0604020202020204" pitchFamily="34" charset="0"/>
              <a:buChar char="•"/>
            </a:pPr>
            <a:r>
              <a:rPr lang="en-US" sz="6400" dirty="0">
                <a:solidFill>
                  <a:schemeClr val="accent6">
                    <a:lumMod val="75000"/>
                  </a:schemeClr>
                </a:solidFill>
                <a:effectLst/>
                <a:latin typeface="Aharoni" panose="02010803020104030203" pitchFamily="2" charset="-79"/>
                <a:cs typeface="Aharoni" panose="02010803020104030203" pitchFamily="2" charset="-79"/>
              </a:rPr>
              <a:t>prospect all Rotarians active in prevention of </a:t>
            </a:r>
            <a:r>
              <a:rPr lang="en-US" sz="7200" dirty="0">
                <a:solidFill>
                  <a:schemeClr val="accent6">
                    <a:lumMod val="75000"/>
                  </a:schemeClr>
                </a:solidFill>
                <a:effectLst/>
                <a:latin typeface="Aharoni" panose="02010803020104030203" pitchFamily="2" charset="-79"/>
                <a:cs typeface="Aharoni" panose="02010803020104030203" pitchFamily="2" charset="-79"/>
              </a:rPr>
              <a:t>substance abuse and addiction</a:t>
            </a:r>
          </a:p>
          <a:p>
            <a:pPr marL="0" marR="0" indent="0" algn="l" rtl="0">
              <a:buFont typeface="Arial" panose="020B0604020202020204" pitchFamily="34" charset="0"/>
              <a:buChar char="•"/>
            </a:pPr>
            <a:r>
              <a:rPr lang="en-US" sz="7200" dirty="0">
                <a:solidFill>
                  <a:schemeClr val="accent6">
                    <a:lumMod val="75000"/>
                  </a:schemeClr>
                </a:solidFill>
                <a:effectLst/>
                <a:latin typeface="Aharoni" panose="02010803020104030203" pitchFamily="2" charset="-79"/>
                <a:cs typeface="Aharoni" panose="02010803020104030203" pitchFamily="2" charset="-79"/>
              </a:rPr>
              <a:t>bring their expertise together for study and exchange</a:t>
            </a:r>
          </a:p>
          <a:p>
            <a:pPr marL="0" marR="0" indent="0" algn="l" rtl="0">
              <a:buFont typeface="Arial" panose="020B0604020202020204" pitchFamily="34" charset="0"/>
              <a:buChar char="•"/>
            </a:pPr>
            <a:r>
              <a:rPr lang="en-US" sz="7200" dirty="0">
                <a:solidFill>
                  <a:schemeClr val="accent6">
                    <a:lumMod val="75000"/>
                  </a:schemeClr>
                </a:solidFill>
                <a:effectLst/>
                <a:latin typeface="Aharoni" panose="02010803020104030203" pitchFamily="2" charset="-79"/>
                <a:cs typeface="Aharoni" panose="02010803020104030203" pitchFamily="2" charset="-79"/>
              </a:rPr>
              <a:t>learn how Rotary clubs can participate in the struggle </a:t>
            </a:r>
            <a:r>
              <a:rPr lang="en-US" sz="7200" dirty="0" err="1">
                <a:solidFill>
                  <a:schemeClr val="accent6">
                    <a:lumMod val="75000"/>
                  </a:schemeClr>
                </a:solidFill>
                <a:effectLst/>
                <a:latin typeface="Aharoni" panose="02010803020104030203" pitchFamily="2" charset="-79"/>
                <a:cs typeface="Aharoni" panose="02010803020104030203" pitchFamily="2" charset="-79"/>
              </a:rPr>
              <a:t>agains</a:t>
            </a:r>
            <a:r>
              <a:rPr lang="en-US" sz="7200" dirty="0">
                <a:solidFill>
                  <a:schemeClr val="accent6">
                    <a:lumMod val="75000"/>
                  </a:schemeClr>
                </a:solidFill>
                <a:effectLst/>
                <a:latin typeface="Aharoni" panose="02010803020104030203" pitchFamily="2" charset="-79"/>
                <a:cs typeface="Aharoni" panose="02010803020104030203" pitchFamily="2" charset="-79"/>
              </a:rPr>
              <a:t> addiction</a:t>
            </a:r>
          </a:p>
          <a:p>
            <a:pPr marL="0" marR="0" indent="0" algn="l" rtl="0">
              <a:buFont typeface="Arial" panose="020B0604020202020204" pitchFamily="34" charset="0"/>
              <a:buChar char="•"/>
            </a:pPr>
            <a:r>
              <a:rPr lang="en-US" sz="7200" dirty="0">
                <a:solidFill>
                  <a:schemeClr val="accent6">
                    <a:lumMod val="75000"/>
                  </a:schemeClr>
                </a:solidFill>
                <a:effectLst/>
                <a:latin typeface="Aharoni" panose="02010803020104030203" pitchFamily="2" charset="-79"/>
                <a:cs typeface="Aharoni" panose="02010803020104030203" pitchFamily="2" charset="-79"/>
              </a:rPr>
              <a:t>disseminate this knowledge and the developed methodology</a:t>
            </a:r>
          </a:p>
          <a:p>
            <a:pPr marL="0" marR="0" indent="0" algn="l" rtl="0">
              <a:buFont typeface="Arial" panose="020B0604020202020204" pitchFamily="34" charset="0"/>
              <a:buChar char="•"/>
            </a:pPr>
            <a:r>
              <a:rPr lang="en-US" sz="7200" dirty="0">
                <a:solidFill>
                  <a:schemeClr val="accent6">
                    <a:lumMod val="75000"/>
                  </a:schemeClr>
                </a:solidFill>
                <a:effectLst/>
                <a:latin typeface="Aharoni" panose="02010803020104030203" pitchFamily="2" charset="-79"/>
                <a:cs typeface="Aharoni" panose="02010803020104030203" pitchFamily="2" charset="-79"/>
              </a:rPr>
              <a:t>inform and stimulate Rotary Districts and clubs</a:t>
            </a:r>
          </a:p>
          <a:p>
            <a:pPr marL="0" marR="0" indent="0" algn="l" rtl="0">
              <a:buFont typeface="Arial" panose="020B0604020202020204" pitchFamily="34" charset="0"/>
              <a:buChar char="•"/>
            </a:pPr>
            <a:r>
              <a:rPr lang="en-US" sz="7200" dirty="0">
                <a:solidFill>
                  <a:schemeClr val="accent6">
                    <a:lumMod val="75000"/>
                  </a:schemeClr>
                </a:solidFill>
                <a:effectLst/>
                <a:latin typeface="Aharoni" panose="02010803020104030203" pitchFamily="2" charset="-79"/>
                <a:cs typeface="Aharoni" panose="02010803020104030203" pitchFamily="2" charset="-79"/>
              </a:rPr>
              <a:t>integrate addiction prevention as an essential part of their service</a:t>
            </a:r>
          </a:p>
          <a:p>
            <a:pPr rtl="0"/>
            <a:r>
              <a:rPr lang="en-US" sz="7200" dirty="0">
                <a:solidFill>
                  <a:schemeClr val="accent6">
                    <a:lumMod val="75000"/>
                  </a:schemeClr>
                </a:solidFill>
                <a:latin typeface="Aharoni" panose="02010803020104030203" pitchFamily="2" charset="-79"/>
                <a:cs typeface="Aharoni" panose="02010803020104030203" pitchFamily="2" charset="-79"/>
              </a:rPr>
              <a:t>Founded in February 2013 and recognized by Rotary International in January 2016, we now operate in more than </a:t>
            </a:r>
            <a:r>
              <a:rPr lang="en-US" sz="7200" b="1" dirty="0">
                <a:solidFill>
                  <a:schemeClr val="accent6">
                    <a:lumMod val="75000"/>
                  </a:schemeClr>
                </a:solidFill>
                <a:effectLst/>
                <a:latin typeface="Aharoni" panose="02010803020104030203" pitchFamily="2" charset="-79"/>
                <a:cs typeface="Aharoni" panose="02010803020104030203" pitchFamily="2" charset="-79"/>
              </a:rPr>
              <a:t>42 countries</a:t>
            </a:r>
            <a:r>
              <a:rPr lang="en-US" sz="7200" dirty="0">
                <a:solidFill>
                  <a:schemeClr val="accent6">
                    <a:lumMod val="75000"/>
                  </a:schemeClr>
                </a:solidFill>
                <a:latin typeface="Aharoni" panose="02010803020104030203" pitchFamily="2" charset="-79"/>
                <a:cs typeface="Aharoni" panose="02010803020104030203" pitchFamily="2" charset="-79"/>
              </a:rPr>
              <a:t> and </a:t>
            </a:r>
            <a:r>
              <a:rPr lang="en-US" sz="7200" b="1" dirty="0">
                <a:solidFill>
                  <a:schemeClr val="accent6">
                    <a:lumMod val="75000"/>
                  </a:schemeClr>
                </a:solidFill>
                <a:effectLst/>
                <a:latin typeface="Aharoni" panose="02010803020104030203" pitchFamily="2" charset="-79"/>
                <a:cs typeface="Aharoni" panose="02010803020104030203" pitchFamily="2" charset="-79"/>
              </a:rPr>
              <a:t>45 districts</a:t>
            </a:r>
            <a:r>
              <a:rPr lang="en-US" sz="7200" dirty="0">
                <a:solidFill>
                  <a:schemeClr val="accent6">
                    <a:lumMod val="75000"/>
                  </a:schemeClr>
                </a:solidFill>
                <a:latin typeface="Aharoni" panose="02010803020104030203" pitchFamily="2" charset="-79"/>
                <a:cs typeface="Aharoni" panose="02010803020104030203" pitchFamily="2" charset="-79"/>
              </a:rPr>
              <a:t>... in accordance with Rotary International policy.</a:t>
            </a:r>
          </a:p>
          <a:p>
            <a:endParaRPr lang="en-US" sz="2200" dirty="0">
              <a:solidFill>
                <a:srgbClr val="FFFFFF"/>
              </a:solidFill>
            </a:endParaRP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30349"/>
            <a:ext cx="1533155" cy="1027651"/>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610" y="115321"/>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9950" y="106247"/>
            <a:ext cx="1533872" cy="758710"/>
          </a:xfrm>
          <a:prstGeom prst="rect">
            <a:avLst/>
          </a:prstGeom>
        </p:spPr>
      </p:pic>
      <p:pic>
        <p:nvPicPr>
          <p:cNvPr id="7" name="Picture 6" descr="Logo&#10;&#10;Description automatically generated">
            <a:extLst>
              <a:ext uri="{FF2B5EF4-FFF2-40B4-BE49-F238E27FC236}">
                <a16:creationId xmlns:a16="http://schemas.microsoft.com/office/drawing/2014/main" id="{738F1FB3-24D9-45EF-9A8F-530EBBA1E5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156" y="962414"/>
            <a:ext cx="10037794" cy="2060681"/>
          </a:xfrm>
          <a:prstGeom prst="rect">
            <a:avLst/>
          </a:prstGeom>
          <a:solidFill>
            <a:srgbClr val="0070C0"/>
          </a:solidFill>
        </p:spPr>
      </p:pic>
      <p:sp>
        <p:nvSpPr>
          <p:cNvPr id="8" name="TextBox 7">
            <a:extLst>
              <a:ext uri="{FF2B5EF4-FFF2-40B4-BE49-F238E27FC236}">
                <a16:creationId xmlns:a16="http://schemas.microsoft.com/office/drawing/2014/main" id="{5BA90D5E-AABC-4A89-B96E-82AD26AF6835}"/>
              </a:ext>
            </a:extLst>
          </p:cNvPr>
          <p:cNvSpPr txBox="1"/>
          <p:nvPr/>
        </p:nvSpPr>
        <p:spPr>
          <a:xfrm>
            <a:off x="4748169" y="5100507"/>
            <a:ext cx="3380763" cy="1231106"/>
          </a:xfrm>
          <a:prstGeom prst="rect">
            <a:avLst/>
          </a:prstGeom>
          <a:noFill/>
        </p:spPr>
        <p:txBody>
          <a:bodyPr wrap="square" rtlCol="0">
            <a:spAutoFit/>
          </a:bodyPr>
          <a:lstStyle/>
          <a:p>
            <a:endParaRPr lang="en-US" dirty="0"/>
          </a:p>
          <a:p>
            <a:br>
              <a:rPr lang="en-US" dirty="0">
                <a:hlinkClick r:id="rId7"/>
              </a:rPr>
            </a:br>
            <a:endParaRPr lang="en-US" b="1" dirty="0">
              <a:hlinkClick r:id="rId7"/>
            </a:endParaRPr>
          </a:p>
          <a:p>
            <a:r>
              <a:rPr lang="en-US" sz="2000" b="1" i="1" dirty="0">
                <a:hlinkClick r:id="rId7"/>
              </a:rPr>
              <a:t>www.rag-ap.org</a:t>
            </a:r>
            <a:endParaRPr lang="en-US" sz="2000" b="1" dirty="0">
              <a:hlinkClick r:id="rId7"/>
            </a:endParaRPr>
          </a:p>
        </p:txBody>
      </p:sp>
    </p:spTree>
    <p:extLst>
      <p:ext uri="{BB962C8B-B14F-4D97-AF65-F5344CB8AC3E}">
        <p14:creationId xmlns:p14="http://schemas.microsoft.com/office/powerpoint/2010/main" val="288677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602038"/>
            <a:ext cx="9144000" cy="1655762"/>
          </a:xfrm>
        </p:spPr>
        <p:txBody>
          <a:bodyPr>
            <a:normAutofit/>
          </a:bodyPr>
          <a:lstStyle/>
          <a:p>
            <a:r>
              <a:rPr lang="en-US" sz="3200" b="1" dirty="0">
                <a:solidFill>
                  <a:schemeClr val="accent6">
                    <a:lumMod val="75000"/>
                  </a:schemeClr>
                </a:solidFill>
                <a:latin typeface="Aharoni" panose="02010803020104030203" pitchFamily="2" charset="-79"/>
                <a:cs typeface="Aharoni" panose="02010803020104030203" pitchFamily="2" charset="-79"/>
              </a:rPr>
              <a:t>rotarypoliosurvivors.org</a:t>
            </a: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62618"/>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pic>
        <p:nvPicPr>
          <p:cNvPr id="6" name="Picture 5">
            <a:extLst>
              <a:ext uri="{FF2B5EF4-FFF2-40B4-BE49-F238E27FC236}">
                <a16:creationId xmlns:a16="http://schemas.microsoft.com/office/drawing/2014/main" id="{392BE9EC-0A6F-4EA4-B667-9923F4CFB94B}"/>
              </a:ext>
            </a:extLst>
          </p:cNvPr>
          <p:cNvPicPr>
            <a:picLocks noChangeAspect="1"/>
          </p:cNvPicPr>
          <p:nvPr/>
        </p:nvPicPr>
        <p:blipFill>
          <a:blip r:embed="rId6"/>
          <a:stretch>
            <a:fillRect/>
          </a:stretch>
        </p:blipFill>
        <p:spPr>
          <a:xfrm>
            <a:off x="1524000" y="1328869"/>
            <a:ext cx="7955969" cy="1821338"/>
          </a:xfrm>
          <a:prstGeom prst="rect">
            <a:avLst/>
          </a:prstGeom>
        </p:spPr>
      </p:pic>
      <p:sp>
        <p:nvSpPr>
          <p:cNvPr id="7" name="TextBox 6">
            <a:extLst>
              <a:ext uri="{FF2B5EF4-FFF2-40B4-BE49-F238E27FC236}">
                <a16:creationId xmlns:a16="http://schemas.microsoft.com/office/drawing/2014/main" id="{EF53B58B-058C-4725-B55E-BC61756855F2}"/>
              </a:ext>
            </a:extLst>
          </p:cNvPr>
          <p:cNvSpPr txBox="1"/>
          <p:nvPr/>
        </p:nvSpPr>
        <p:spPr>
          <a:xfrm>
            <a:off x="2382473" y="4429919"/>
            <a:ext cx="7589503" cy="646331"/>
          </a:xfrm>
          <a:prstGeom prst="rect">
            <a:avLst/>
          </a:prstGeom>
          <a:noFill/>
        </p:spPr>
        <p:txBody>
          <a:bodyPr wrap="square" rtlCol="0">
            <a:spAutoFit/>
          </a:bodyPr>
          <a:lstStyle/>
          <a:p>
            <a:r>
              <a:rPr lang="en-US" b="1" dirty="0">
                <a:solidFill>
                  <a:schemeClr val="accent6">
                    <a:lumMod val="75000"/>
                  </a:schemeClr>
                </a:solidFill>
                <a:latin typeface="Aharoni" panose="02010803020104030203" pitchFamily="2" charset="-79"/>
                <a:cs typeface="Aharoni" panose="02010803020104030203" pitchFamily="2" charset="-79"/>
              </a:rPr>
              <a:t>In our District 7430, Doylestown Club : Carol Ferguson :cookieferg@gmail.com</a:t>
            </a:r>
          </a:p>
        </p:txBody>
      </p:sp>
    </p:spTree>
    <p:extLst>
      <p:ext uri="{BB962C8B-B14F-4D97-AF65-F5344CB8AC3E}">
        <p14:creationId xmlns:p14="http://schemas.microsoft.com/office/powerpoint/2010/main" val="348660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625773"/>
            <a:ext cx="6504264" cy="1874439"/>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2500212"/>
            <a:ext cx="9144000" cy="2757588"/>
          </a:xfrm>
        </p:spPr>
        <p:txBody>
          <a:bodyPr>
            <a:normAutofit/>
          </a:bodyPr>
          <a:lstStyle/>
          <a:p>
            <a:endParaRPr lang="en-US" sz="2200" dirty="0">
              <a:solidFill>
                <a:srgbClr val="FFFFFF"/>
              </a:solidFill>
            </a:endParaRPr>
          </a:p>
        </p:txBody>
      </p:sp>
      <p:pic>
        <p:nvPicPr>
          <p:cNvPr id="12" name="Picture 11">
            <a:extLst>
              <a:ext uri="{FF2B5EF4-FFF2-40B4-BE49-F238E27FC236}">
                <a16:creationId xmlns:a16="http://schemas.microsoft.com/office/drawing/2014/main" id="{3E380B2E-25AB-4638-AB54-69FBA8273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7B5A0EC-B932-4161-9A86-905CFF696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791CFF40-B860-43F8-B230-46A928390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721" y="860981"/>
            <a:ext cx="5081158" cy="118136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6ACC89A-9043-4FCE-8641-3645F5478F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167" y="2661001"/>
            <a:ext cx="8573696" cy="2676899"/>
          </a:xfrm>
          <a:prstGeom prst="rect">
            <a:avLst/>
          </a:prstGeom>
        </p:spPr>
      </p:pic>
      <p:sp>
        <p:nvSpPr>
          <p:cNvPr id="9" name="TextBox 8">
            <a:extLst>
              <a:ext uri="{FF2B5EF4-FFF2-40B4-BE49-F238E27FC236}">
                <a16:creationId xmlns:a16="http://schemas.microsoft.com/office/drawing/2014/main" id="{09502C3B-3CAA-4019-9A9D-4D12EBD3A63A}"/>
              </a:ext>
            </a:extLst>
          </p:cNvPr>
          <p:cNvSpPr txBox="1"/>
          <p:nvPr/>
        </p:nvSpPr>
        <p:spPr>
          <a:xfrm>
            <a:off x="8768081" y="5997019"/>
            <a:ext cx="3098800" cy="646331"/>
          </a:xfrm>
          <a:prstGeom prst="rect">
            <a:avLst/>
          </a:prstGeom>
          <a:noFill/>
        </p:spPr>
        <p:txBody>
          <a:bodyPr wrap="square" rtlCol="0">
            <a:spAutoFit/>
          </a:bodyPr>
          <a:lstStyle/>
          <a:p>
            <a:r>
              <a:rPr lang="en-US" dirty="0"/>
              <a:t>DGE BOB HOBAUGH</a:t>
            </a:r>
          </a:p>
          <a:p>
            <a:r>
              <a:rPr lang="en-US" dirty="0"/>
              <a:t>PDG CINDY HORNAMAN</a:t>
            </a:r>
          </a:p>
        </p:txBody>
      </p:sp>
      <p:sp>
        <p:nvSpPr>
          <p:cNvPr id="5" name="TextBox 4">
            <a:extLst>
              <a:ext uri="{FF2B5EF4-FFF2-40B4-BE49-F238E27FC236}">
                <a16:creationId xmlns:a16="http://schemas.microsoft.com/office/drawing/2014/main" id="{4456F331-5822-40DE-88A9-9CF7726DF9B7}"/>
              </a:ext>
            </a:extLst>
          </p:cNvPr>
          <p:cNvSpPr txBox="1"/>
          <p:nvPr/>
        </p:nvSpPr>
        <p:spPr>
          <a:xfrm>
            <a:off x="3187817" y="5771626"/>
            <a:ext cx="2483372" cy="584775"/>
          </a:xfrm>
          <a:prstGeom prst="rect">
            <a:avLst/>
          </a:prstGeom>
          <a:noFill/>
        </p:spPr>
        <p:txBody>
          <a:bodyPr wrap="none" rtlCol="0">
            <a:spAutoFit/>
          </a:bodyPr>
          <a:lstStyle/>
          <a:p>
            <a:r>
              <a:rPr lang="en-US" sz="3200" dirty="0">
                <a:solidFill>
                  <a:schemeClr val="accent6">
                    <a:lumMod val="75000"/>
                  </a:schemeClr>
                </a:solidFill>
                <a:latin typeface="Aharoni" panose="02010803020104030203" pitchFamily="2" charset="-79"/>
                <a:cs typeface="Aharoni" panose="02010803020104030203" pitchFamily="2" charset="-79"/>
              </a:rPr>
              <a:t>Wasrag.org</a:t>
            </a:r>
          </a:p>
        </p:txBody>
      </p:sp>
    </p:spTree>
    <p:extLst>
      <p:ext uri="{BB962C8B-B14F-4D97-AF65-F5344CB8AC3E}">
        <p14:creationId xmlns:p14="http://schemas.microsoft.com/office/powerpoint/2010/main" val="284823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0"/>
            <a:ext cx="12188950" cy="685733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360727" y="-925549"/>
            <a:ext cx="10997967" cy="6512617"/>
          </a:xfrm>
        </p:spPr>
        <p:txBody>
          <a:bodyPr>
            <a:normAutofit/>
          </a:bodyPr>
          <a:lstStyle/>
          <a:p>
            <a:r>
              <a:rPr lang="en-US" sz="4000" dirty="0">
                <a:solidFill>
                  <a:schemeClr val="accent6">
                    <a:lumMod val="75000"/>
                  </a:schemeClr>
                </a:solidFill>
                <a:latin typeface="Aharoni" panose="02010803020104030203" pitchFamily="2" charset="-79"/>
                <a:cs typeface="Aharoni" panose="02010803020104030203" pitchFamily="2" charset="-79"/>
              </a:rPr>
              <a:t>The </a:t>
            </a:r>
            <a:r>
              <a:rPr lang="en-US" sz="4000" b="1" dirty="0">
                <a:solidFill>
                  <a:schemeClr val="accent6">
                    <a:lumMod val="75000"/>
                  </a:schemeClr>
                </a:solidFill>
                <a:latin typeface="Aharoni" panose="02010803020104030203" pitchFamily="2" charset="-79"/>
                <a:cs typeface="Aharoni" panose="02010803020104030203" pitchFamily="2" charset="-79"/>
              </a:rPr>
              <a:t>Water</a:t>
            </a:r>
            <a:r>
              <a:rPr lang="en-US" sz="4000" dirty="0">
                <a:solidFill>
                  <a:schemeClr val="accent6">
                    <a:lumMod val="75000"/>
                  </a:schemeClr>
                </a:solidFill>
                <a:latin typeface="Aharoni" panose="02010803020104030203" pitchFamily="2" charset="-79"/>
                <a:cs typeface="Aharoni" panose="02010803020104030203" pitchFamily="2" charset="-79"/>
              </a:rPr>
              <a:t>, </a:t>
            </a:r>
            <a:r>
              <a:rPr lang="en-US" sz="4000" b="1" dirty="0">
                <a:solidFill>
                  <a:schemeClr val="accent6">
                    <a:lumMod val="75000"/>
                  </a:schemeClr>
                </a:solidFill>
                <a:latin typeface="Aharoni" panose="02010803020104030203" pitchFamily="2" charset="-79"/>
                <a:cs typeface="Aharoni" panose="02010803020104030203" pitchFamily="2" charset="-79"/>
              </a:rPr>
              <a:t>Sanitation</a:t>
            </a:r>
            <a:r>
              <a:rPr lang="en-US" sz="4000" dirty="0">
                <a:solidFill>
                  <a:schemeClr val="accent6">
                    <a:lumMod val="75000"/>
                  </a:schemeClr>
                </a:solidFill>
                <a:latin typeface="Aharoni" panose="02010803020104030203" pitchFamily="2" charset="-79"/>
                <a:cs typeface="Aharoni" panose="02010803020104030203" pitchFamily="2" charset="-79"/>
              </a:rPr>
              <a:t> &amp; </a:t>
            </a:r>
            <a:r>
              <a:rPr lang="en-US" sz="4000" b="1" dirty="0">
                <a:solidFill>
                  <a:schemeClr val="accent6">
                    <a:lumMod val="75000"/>
                  </a:schemeClr>
                </a:solidFill>
                <a:latin typeface="Aharoni" panose="02010803020104030203" pitchFamily="2" charset="-79"/>
                <a:cs typeface="Aharoni" panose="02010803020104030203" pitchFamily="2" charset="-79"/>
              </a:rPr>
              <a:t>Hygiene Rotarian Action Group</a:t>
            </a:r>
            <a:r>
              <a:rPr lang="en-US" sz="4000" dirty="0">
                <a:solidFill>
                  <a:schemeClr val="accent6">
                    <a:lumMod val="75000"/>
                  </a:schemeClr>
                </a:solidFill>
                <a:latin typeface="Aharoni" panose="02010803020104030203" pitchFamily="2" charset="-79"/>
                <a:cs typeface="Aharoni" panose="02010803020104030203" pitchFamily="2" charset="-79"/>
              </a:rPr>
              <a:t> is a </a:t>
            </a:r>
            <a:r>
              <a:rPr lang="en-US" sz="4000" b="1" dirty="0">
                <a:solidFill>
                  <a:schemeClr val="accent6">
                    <a:lumMod val="75000"/>
                  </a:schemeClr>
                </a:solidFill>
                <a:latin typeface="Aharoni" panose="02010803020104030203" pitchFamily="2" charset="-79"/>
                <a:cs typeface="Aharoni" panose="02010803020104030203" pitchFamily="2" charset="-79"/>
              </a:rPr>
              <a:t>group</a:t>
            </a:r>
            <a:r>
              <a:rPr lang="en-US" sz="4000" dirty="0">
                <a:solidFill>
                  <a:schemeClr val="accent6">
                    <a:lumMod val="75000"/>
                  </a:schemeClr>
                </a:solidFill>
                <a:latin typeface="Aharoni" panose="02010803020104030203" pitchFamily="2" charset="-79"/>
                <a:cs typeface="Aharoni" panose="02010803020104030203" pitchFamily="2" charset="-79"/>
              </a:rPr>
              <a:t> of Rotarians whose purpose is to support </a:t>
            </a:r>
            <a:r>
              <a:rPr lang="en-US" sz="4000" b="1" dirty="0">
                <a:solidFill>
                  <a:schemeClr val="accent6">
                    <a:lumMod val="75000"/>
                  </a:schemeClr>
                </a:solidFill>
                <a:latin typeface="Aharoni" panose="02010803020104030203" pitchFamily="2" charset="-79"/>
                <a:cs typeface="Aharoni" panose="02010803020104030203" pitchFamily="2" charset="-79"/>
              </a:rPr>
              <a:t>Rotary</a:t>
            </a:r>
            <a:r>
              <a:rPr lang="en-US" sz="4000" dirty="0">
                <a:solidFill>
                  <a:schemeClr val="accent6">
                    <a:lumMod val="75000"/>
                  </a:schemeClr>
                </a:solidFill>
                <a:latin typeface="Aharoni" panose="02010803020104030203" pitchFamily="2" charset="-79"/>
                <a:cs typeface="Aharoni" panose="02010803020104030203" pitchFamily="2" charset="-79"/>
              </a:rPr>
              <a:t> clubs to effectively plan, finance, implement, monitor and evaluate </a:t>
            </a:r>
            <a:r>
              <a:rPr lang="en-US" sz="4000" b="1" dirty="0">
                <a:solidFill>
                  <a:schemeClr val="accent6">
                    <a:lumMod val="75000"/>
                  </a:schemeClr>
                </a:solidFill>
                <a:latin typeface="Aharoni" panose="02010803020104030203" pitchFamily="2" charset="-79"/>
                <a:cs typeface="Aharoni" panose="02010803020104030203" pitchFamily="2" charset="-79"/>
              </a:rPr>
              <a:t>water</a:t>
            </a:r>
            <a:r>
              <a:rPr lang="en-US" sz="4000" dirty="0">
                <a:solidFill>
                  <a:schemeClr val="accent6">
                    <a:lumMod val="75000"/>
                  </a:schemeClr>
                </a:solidFill>
                <a:latin typeface="Aharoni" panose="02010803020104030203" pitchFamily="2" charset="-79"/>
                <a:cs typeface="Aharoni" panose="02010803020104030203" pitchFamily="2" charset="-79"/>
              </a:rPr>
              <a:t>, </a:t>
            </a:r>
            <a:r>
              <a:rPr lang="en-US" sz="4000" b="1" dirty="0">
                <a:solidFill>
                  <a:schemeClr val="accent6">
                    <a:lumMod val="75000"/>
                  </a:schemeClr>
                </a:solidFill>
                <a:latin typeface="Aharoni" panose="02010803020104030203" pitchFamily="2" charset="-79"/>
                <a:cs typeface="Aharoni" panose="02010803020104030203" pitchFamily="2" charset="-79"/>
              </a:rPr>
              <a:t>sanitation</a:t>
            </a:r>
            <a:r>
              <a:rPr lang="en-US" sz="4000" dirty="0">
                <a:solidFill>
                  <a:schemeClr val="accent6">
                    <a:lumMod val="75000"/>
                  </a:schemeClr>
                </a:solidFill>
                <a:latin typeface="Aharoni" panose="02010803020104030203" pitchFamily="2" charset="-79"/>
                <a:cs typeface="Aharoni" panose="02010803020104030203" pitchFamily="2" charset="-79"/>
              </a:rPr>
              <a:t>, and </a:t>
            </a:r>
            <a:r>
              <a:rPr lang="en-US" sz="4000" b="1" dirty="0">
                <a:solidFill>
                  <a:schemeClr val="accent6">
                    <a:lumMod val="75000"/>
                  </a:schemeClr>
                </a:solidFill>
                <a:latin typeface="Aharoni" panose="02010803020104030203" pitchFamily="2" charset="-79"/>
                <a:cs typeface="Aharoni" panose="02010803020104030203" pitchFamily="2" charset="-79"/>
              </a:rPr>
              <a:t>hygiene</a:t>
            </a:r>
            <a:r>
              <a:rPr lang="en-US" sz="4000" dirty="0">
                <a:solidFill>
                  <a:schemeClr val="accent6">
                    <a:lumMod val="75000"/>
                  </a:schemeClr>
                </a:solidFill>
                <a:latin typeface="Aharoni" panose="02010803020104030203" pitchFamily="2" charset="-79"/>
                <a:cs typeface="Aharoni" panose="02010803020104030203" pitchFamily="2" charset="-79"/>
              </a:rPr>
              <a:t> programs, where they are most needed in a collaborative, cost-effective, timely, and sustainable manner.</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3045204" y="5587068"/>
            <a:ext cx="7622795" cy="1082704"/>
          </a:xfrm>
        </p:spPr>
        <p:txBody>
          <a:bodyPr>
            <a:normAutofit/>
          </a:bodyPr>
          <a:lstStyle/>
          <a:p>
            <a:endParaRPr lang="en-US" sz="2200" dirty="0">
              <a:solidFill>
                <a:srgbClr val="FFFFFF"/>
              </a:solidFill>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663" y="188228"/>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9478" y="96474"/>
            <a:ext cx="1533872" cy="758710"/>
          </a:xfrm>
          <a:prstGeom prst="rect">
            <a:avLst/>
          </a:prstGeom>
        </p:spPr>
      </p:pic>
    </p:spTree>
    <p:extLst>
      <p:ext uri="{BB962C8B-B14F-4D97-AF65-F5344CB8AC3E}">
        <p14:creationId xmlns:p14="http://schemas.microsoft.com/office/powerpoint/2010/main" val="355989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67132" y="-12843"/>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662730" y="534019"/>
            <a:ext cx="10005270" cy="2181244"/>
          </a:xfrm>
        </p:spPr>
        <p:txBody>
          <a:bodyPr>
            <a:normAutofit/>
          </a:bodyPr>
          <a:lstStyle/>
          <a:p>
            <a:r>
              <a:rPr lang="en-US" sz="2800" b="1" dirty="0">
                <a:solidFill>
                  <a:schemeClr val="accent6">
                    <a:lumMod val="75000"/>
                  </a:schemeClr>
                </a:solidFill>
                <a:latin typeface="Aharoni" panose="02010803020104030203" pitchFamily="2" charset="-79"/>
                <a:cs typeface="Aharoni" panose="02010803020104030203" pitchFamily="2" charset="-79"/>
              </a:rPr>
              <a:t>THE WASH ROTARY ACTION GROUP IS: ONE OF THE ORIGINAL  ACTION GROUPS FOUNDED IN 2007 WITH OVER 47,000 CONTACTS</a:t>
            </a:r>
            <a:br>
              <a:rPr lang="en-US" sz="2800" b="1" dirty="0">
                <a:solidFill>
                  <a:schemeClr val="accent6">
                    <a:lumMod val="75000"/>
                  </a:schemeClr>
                </a:solidFill>
                <a:latin typeface="Aharoni" panose="02010803020104030203" pitchFamily="2" charset="-79"/>
                <a:cs typeface="Aharoni" panose="02010803020104030203" pitchFamily="2" charset="-79"/>
              </a:rPr>
            </a:br>
            <a:r>
              <a:rPr lang="en-US" sz="2800" b="1" dirty="0">
                <a:solidFill>
                  <a:schemeClr val="accent6">
                    <a:lumMod val="75000"/>
                  </a:schemeClr>
                </a:solidFill>
                <a:latin typeface="Aharoni" panose="02010803020104030203" pitchFamily="2" charset="-79"/>
                <a:cs typeface="Aharoni" panose="02010803020104030203" pitchFamily="2" charset="-79"/>
              </a:rPr>
              <a:t>PARTNERS INCLUDE:</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817090"/>
            <a:ext cx="9144000" cy="1440709"/>
          </a:xfrm>
        </p:spPr>
        <p:txBody>
          <a:bodyPr>
            <a:normAutofit/>
          </a:bodyPr>
          <a:lstStyle/>
          <a:p>
            <a:r>
              <a:rPr lang="en-US" sz="2800" b="1" dirty="0">
                <a:solidFill>
                  <a:schemeClr val="accent6">
                    <a:lumMod val="75000"/>
                  </a:schemeClr>
                </a:solidFill>
                <a:latin typeface="Aharoni" panose="02010803020104030203" pitchFamily="2" charset="-79"/>
                <a:cs typeface="Aharoni" panose="02010803020104030203" pitchFamily="2" charset="-79"/>
              </a:rPr>
              <a:t> INTERNATIONAL EVENTS INCLUDE:</a:t>
            </a:r>
          </a:p>
          <a:p>
            <a:endParaRPr lang="en-US" sz="2200" dirty="0">
              <a:solidFill>
                <a:srgbClr val="FFFFFF"/>
              </a:solidFill>
            </a:endParaRP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614" y="148219"/>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4752" y="61547"/>
            <a:ext cx="1533872" cy="758710"/>
          </a:xfrm>
          <a:prstGeom prst="rect">
            <a:avLst/>
          </a:prstGeom>
        </p:spPr>
      </p:pic>
      <p:pic>
        <p:nvPicPr>
          <p:cNvPr id="6" name="Picture 5" descr="Logo, company name&#10;&#10;Description automatically generated">
            <a:extLst>
              <a:ext uri="{FF2B5EF4-FFF2-40B4-BE49-F238E27FC236}">
                <a16:creationId xmlns:a16="http://schemas.microsoft.com/office/drawing/2014/main" id="{21DF68B0-602B-4C8D-BB40-D8FC9D3CAD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1070" y="4717538"/>
            <a:ext cx="2179439" cy="1452959"/>
          </a:xfrm>
          <a:prstGeom prst="rect">
            <a:avLst/>
          </a:prstGeom>
        </p:spPr>
      </p:pic>
      <p:pic>
        <p:nvPicPr>
          <p:cNvPr id="8" name="Picture 7" descr="Diagram&#10;&#10;Description automatically generated">
            <a:extLst>
              <a:ext uri="{FF2B5EF4-FFF2-40B4-BE49-F238E27FC236}">
                <a16:creationId xmlns:a16="http://schemas.microsoft.com/office/drawing/2014/main" id="{A7637D50-AA02-4C45-8BC9-EE9BA790A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223" y="2260503"/>
            <a:ext cx="1542098" cy="1519989"/>
          </a:xfrm>
          <a:prstGeom prst="rect">
            <a:avLst/>
          </a:prstGeom>
        </p:spPr>
      </p:pic>
      <p:pic>
        <p:nvPicPr>
          <p:cNvPr id="10" name="Picture 9" descr="Text&#10;&#10;Description automatically generated">
            <a:extLst>
              <a:ext uri="{FF2B5EF4-FFF2-40B4-BE49-F238E27FC236}">
                <a16:creationId xmlns:a16="http://schemas.microsoft.com/office/drawing/2014/main" id="{A5C1B6D4-D7A2-4730-9187-164A080DA0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5520" y="2677160"/>
            <a:ext cx="2629330" cy="885207"/>
          </a:xfrm>
          <a:prstGeom prst="rect">
            <a:avLst/>
          </a:prstGeom>
        </p:spPr>
      </p:pic>
      <p:pic>
        <p:nvPicPr>
          <p:cNvPr id="15" name="Picture 14" descr="Logo&#10;&#10;Description automatically generated">
            <a:extLst>
              <a:ext uri="{FF2B5EF4-FFF2-40B4-BE49-F238E27FC236}">
                <a16:creationId xmlns:a16="http://schemas.microsoft.com/office/drawing/2014/main" id="{25B59C2B-F21B-4E68-BC6B-81CF7F38C4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5367" y="2524534"/>
            <a:ext cx="1422096" cy="1145253"/>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72D62A19-5D0E-4048-90BF-8DA245FF20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30722" y="2753674"/>
            <a:ext cx="3070371" cy="662146"/>
          </a:xfrm>
          <a:prstGeom prst="rect">
            <a:avLst/>
          </a:prstGeom>
        </p:spPr>
      </p:pic>
      <p:pic>
        <p:nvPicPr>
          <p:cNvPr id="19" name="Picture 18">
            <a:extLst>
              <a:ext uri="{FF2B5EF4-FFF2-40B4-BE49-F238E27FC236}">
                <a16:creationId xmlns:a16="http://schemas.microsoft.com/office/drawing/2014/main" id="{32E4017E-B556-4E84-8EEF-6897488DAE23}"/>
              </a:ext>
            </a:extLst>
          </p:cNvPr>
          <p:cNvPicPr>
            <a:picLocks noChangeAspect="1"/>
          </p:cNvPicPr>
          <p:nvPr/>
        </p:nvPicPr>
        <p:blipFill>
          <a:blip r:embed="rId11"/>
          <a:stretch>
            <a:fillRect/>
          </a:stretch>
        </p:blipFill>
        <p:spPr>
          <a:xfrm>
            <a:off x="5705518" y="4717539"/>
            <a:ext cx="2124577" cy="1440708"/>
          </a:xfrm>
          <a:prstGeom prst="rect">
            <a:avLst/>
          </a:prstGeom>
        </p:spPr>
      </p:pic>
      <p:sp>
        <p:nvSpPr>
          <p:cNvPr id="20" name="TextBox 19">
            <a:extLst>
              <a:ext uri="{FF2B5EF4-FFF2-40B4-BE49-F238E27FC236}">
                <a16:creationId xmlns:a16="http://schemas.microsoft.com/office/drawing/2014/main" id="{6DB95527-3A83-48B3-BF86-64826DD083BD}"/>
              </a:ext>
            </a:extLst>
          </p:cNvPr>
          <p:cNvSpPr txBox="1"/>
          <p:nvPr/>
        </p:nvSpPr>
        <p:spPr>
          <a:xfrm>
            <a:off x="8019875" y="5169727"/>
            <a:ext cx="3858749" cy="646331"/>
          </a:xfrm>
          <a:prstGeom prst="rect">
            <a:avLst/>
          </a:prstGeom>
          <a:noFill/>
        </p:spPr>
        <p:txBody>
          <a:bodyPr wrap="none" rtlCol="0">
            <a:spAutoFit/>
          </a:bodyPr>
          <a:lstStyle/>
          <a:p>
            <a:r>
              <a:rPr lang="en-US" dirty="0">
                <a:solidFill>
                  <a:schemeClr val="accent6">
                    <a:lumMod val="75000"/>
                  </a:schemeClr>
                </a:solidFill>
                <a:latin typeface="Aharoni" panose="02010803020104030203" pitchFamily="2" charset="-79"/>
                <a:cs typeface="Aharoni" panose="02010803020104030203" pitchFamily="2" charset="-79"/>
              </a:rPr>
              <a:t>WORLD WATER SUMMIT AT </a:t>
            </a:r>
          </a:p>
          <a:p>
            <a:r>
              <a:rPr lang="en-US" dirty="0">
                <a:solidFill>
                  <a:schemeClr val="accent6">
                    <a:lumMod val="75000"/>
                  </a:schemeClr>
                </a:solidFill>
                <a:latin typeface="Aharoni" panose="02010803020104030203" pitchFamily="2" charset="-79"/>
                <a:cs typeface="Aharoni" panose="02010803020104030203" pitchFamily="2" charset="-79"/>
              </a:rPr>
              <a:t>RI INTERNATIONAL CONVENTION</a:t>
            </a:r>
          </a:p>
        </p:txBody>
      </p:sp>
    </p:spTree>
    <p:extLst>
      <p:ext uri="{BB962C8B-B14F-4D97-AF65-F5344CB8AC3E}">
        <p14:creationId xmlns:p14="http://schemas.microsoft.com/office/powerpoint/2010/main" val="396331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title"/>
          </p:nvPr>
        </p:nvSpPr>
        <p:spPr/>
        <p:txBody>
          <a:bodyPr>
            <a:noAutofit/>
          </a:bodyPr>
          <a:lstStyle/>
          <a:p>
            <a:pPr algn="l"/>
            <a:br>
              <a:rPr lang="en-US" sz="1800" dirty="0">
                <a:solidFill>
                  <a:schemeClr val="accent6">
                    <a:lumMod val="75000"/>
                  </a:schemeClr>
                </a:solidFill>
                <a:effectLst/>
                <a:latin typeface="Aharoni" panose="02010803020104030203" pitchFamily="2" charset="-79"/>
                <a:cs typeface="Aharoni" panose="02010803020104030203" pitchFamily="2" charset="-79"/>
              </a:rPr>
            </a:br>
            <a:br>
              <a:rPr lang="en-US" sz="1800" dirty="0">
                <a:solidFill>
                  <a:schemeClr val="accent6">
                    <a:lumMod val="75000"/>
                  </a:schemeClr>
                </a:solidFill>
                <a:effectLst/>
                <a:latin typeface="Aharoni" panose="02010803020104030203" pitchFamily="2" charset="-79"/>
                <a:cs typeface="Aharoni" panose="02010803020104030203" pitchFamily="2" charset="-79"/>
              </a:rPr>
            </a:br>
            <a:br>
              <a:rPr lang="en-US" sz="1800" dirty="0">
                <a:solidFill>
                  <a:schemeClr val="accent6">
                    <a:lumMod val="75000"/>
                  </a:schemeClr>
                </a:solidFill>
                <a:effectLst/>
                <a:latin typeface="Aharoni" panose="02010803020104030203" pitchFamily="2" charset="-79"/>
                <a:cs typeface="Aharoni" panose="02010803020104030203" pitchFamily="2" charset="-79"/>
              </a:rPr>
            </a:br>
            <a:br>
              <a:rPr lang="en-US" sz="1800" dirty="0">
                <a:solidFill>
                  <a:schemeClr val="accent6">
                    <a:lumMod val="75000"/>
                  </a:schemeClr>
                </a:solidFill>
                <a:effectLst/>
                <a:latin typeface="Aharoni" panose="02010803020104030203" pitchFamily="2" charset="-79"/>
                <a:cs typeface="Aharoni" panose="02010803020104030203" pitchFamily="2" charset="-79"/>
              </a:rPr>
            </a:br>
            <a:br>
              <a:rPr lang="en-US" sz="1800" dirty="0">
                <a:solidFill>
                  <a:schemeClr val="accent6">
                    <a:lumMod val="75000"/>
                  </a:schemeClr>
                </a:solidFill>
                <a:effectLst/>
                <a:latin typeface="Aharoni" panose="02010803020104030203" pitchFamily="2" charset="-79"/>
                <a:cs typeface="Aharoni" panose="02010803020104030203" pitchFamily="2" charset="-79"/>
              </a:rPr>
            </a:br>
            <a:br>
              <a:rPr lang="en-US" sz="4800" dirty="0">
                <a:effectLst/>
              </a:rPr>
            </a:br>
            <a:r>
              <a:rPr lang="en-US" sz="4800" dirty="0">
                <a:effectLst/>
              </a:rPr>
              <a:t> </a:t>
            </a:r>
            <a:br>
              <a:rPr lang="en-US" sz="4800" dirty="0">
                <a:effectLst/>
              </a:rPr>
            </a:br>
            <a:endParaRPr lang="en-US" sz="4800" dirty="0">
              <a:solidFill>
                <a:srgbClr val="FFFFFF"/>
              </a:solidFill>
            </a:endParaRPr>
          </a:p>
        </p:txBody>
      </p:sp>
      <p:sp>
        <p:nvSpPr>
          <p:cNvPr id="6" name="Content Placeholder 5">
            <a:extLst>
              <a:ext uri="{FF2B5EF4-FFF2-40B4-BE49-F238E27FC236}">
                <a16:creationId xmlns:a16="http://schemas.microsoft.com/office/drawing/2014/main" id="{586842A9-20E3-4222-B872-A82064EBC706}"/>
              </a:ext>
            </a:extLst>
          </p:cNvPr>
          <p:cNvSpPr>
            <a:spLocks noGrp="1"/>
          </p:cNvSpPr>
          <p:nvPr>
            <p:ph idx="1"/>
          </p:nvPr>
        </p:nvSpPr>
        <p:spPr>
          <a:xfrm>
            <a:off x="268719" y="461394"/>
            <a:ext cx="12188932" cy="5715569"/>
          </a:xfrm>
        </p:spPr>
        <p:txBody>
          <a:bodyPr/>
          <a:lstStyle/>
          <a:p>
            <a:pPr marL="0" indent="0" algn="ctr">
              <a:buNone/>
            </a:pPr>
            <a:r>
              <a:rPr lang="en-US" b="1" dirty="0">
                <a:solidFill>
                  <a:schemeClr val="accent6">
                    <a:lumMod val="75000"/>
                  </a:schemeClr>
                </a:solidFill>
                <a:latin typeface="Aharoni" panose="02010803020104030203" pitchFamily="2" charset="-79"/>
                <a:cs typeface="Aharoni" panose="02010803020104030203" pitchFamily="2" charset="-79"/>
              </a:rPr>
              <a:t>WASH Rotary Action Group Goals:</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Access and connect with Experts in WASH</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Provide technical guides for all stages of WASH projects including program life cycle</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Seek funding outside the Rotary domain to complement internal resources</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Facilitate connections with other organizations sharing Rotary goals</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Alert Rotarians to the availability of expertise and financial resources</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Identify and share Rotary and other resources available to Rotarians</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Assist and enable clubs to seek support from other clubs, from TRF and beyond Rotary</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Ensure clubs can learn of the needs of other clubs</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Maintain and build a collaborative working relationship with RI and TRF</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Implement appropriate processes to monitor and evaluate the impact, efficacy and sustainability of Rotary projects and programs</a:t>
            </a:r>
          </a:p>
          <a:p>
            <a:pPr>
              <a:buFont typeface="Wingdings" panose="05000000000000000000" pitchFamily="2" charset="2"/>
              <a:buChar char="§"/>
            </a:pPr>
            <a:r>
              <a:rPr lang="en-US" sz="2000" dirty="0">
                <a:solidFill>
                  <a:schemeClr val="accent6">
                    <a:lumMod val="75000"/>
                  </a:schemeClr>
                </a:solidFill>
                <a:latin typeface="Aharoni" panose="02010803020104030203" pitchFamily="2" charset="-79"/>
                <a:cs typeface="Aharoni" panose="02010803020104030203" pitchFamily="2" charset="-79"/>
              </a:rPr>
              <a:t>Facilitate the exchange of idea and information</a:t>
            </a:r>
          </a:p>
          <a:p>
            <a:pPr>
              <a:buFont typeface="Wingdings" panose="05000000000000000000" pitchFamily="2" charset="2"/>
              <a:buChar char="§"/>
            </a:pPr>
            <a:endParaRPr lang="en-US" sz="2000" dirty="0">
              <a:solidFill>
                <a:schemeClr val="accent6">
                  <a:lumMod val="75000"/>
                </a:schemeClr>
              </a:solidFill>
              <a:latin typeface="Aharoni" panose="02010803020104030203" pitchFamily="2" charset="-79"/>
              <a:cs typeface="Aharoni" panose="02010803020104030203" pitchFamily="2" charset="-79"/>
            </a:endParaRPr>
          </a:p>
          <a:p>
            <a:pPr marL="0" indent="0">
              <a:buNone/>
            </a:pPr>
            <a:endParaRPr lang="en-US" b="1" dirty="0">
              <a:solidFill>
                <a:schemeClr val="accent6">
                  <a:lumMod val="75000"/>
                </a:schemeClr>
              </a:solidFill>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8229"/>
            <a:ext cx="1132514" cy="759107"/>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864" y="20537"/>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257" y="115358"/>
            <a:ext cx="1533872" cy="758710"/>
          </a:xfrm>
          <a:prstGeom prst="rect">
            <a:avLst/>
          </a:prstGeom>
        </p:spPr>
      </p:pic>
    </p:spTree>
    <p:extLst>
      <p:ext uri="{BB962C8B-B14F-4D97-AF65-F5344CB8AC3E}">
        <p14:creationId xmlns:p14="http://schemas.microsoft.com/office/powerpoint/2010/main" val="314308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3068" y="-352328"/>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9" name="Picture 8" descr="Logo&#10;&#10;Description automatically generated">
            <a:extLst>
              <a:ext uri="{FF2B5EF4-FFF2-40B4-BE49-F238E27FC236}">
                <a16:creationId xmlns:a16="http://schemas.microsoft.com/office/drawing/2014/main" id="{BDCCA314-A38C-4DFE-8AAD-A5B5C5399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1" name="Picture 10" descr="Logo&#10;&#10;Description automatically generated">
            <a:extLst>
              <a:ext uri="{FF2B5EF4-FFF2-40B4-BE49-F238E27FC236}">
                <a16:creationId xmlns:a16="http://schemas.microsoft.com/office/drawing/2014/main" id="{5A99451C-3CE5-4DCA-B032-7A3E6DA55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DB3F7656-5A69-4A87-8933-70AC65FF4DE4}"/>
              </a:ext>
            </a:extLst>
          </p:cNvPr>
          <p:cNvSpPr>
            <a:spLocks noGrp="1"/>
          </p:cNvSpPr>
          <p:nvPr>
            <p:ph type="title"/>
          </p:nvPr>
        </p:nvSpPr>
        <p:spPr>
          <a:xfrm>
            <a:off x="838200" y="847289"/>
            <a:ext cx="8783782" cy="847288"/>
          </a:xfrm>
        </p:spPr>
        <p:txBody>
          <a:bodyPr>
            <a:normAutofit/>
          </a:bodyPr>
          <a:lstStyle/>
          <a:p>
            <a:pPr algn="ctr"/>
            <a:r>
              <a:rPr lang="en-US" b="1" dirty="0">
                <a:solidFill>
                  <a:schemeClr val="tx2">
                    <a:lumMod val="75000"/>
                    <a:lumOff val="25000"/>
                  </a:schemeClr>
                </a:solidFill>
                <a:latin typeface="Aharoni" panose="02010803020104030203" pitchFamily="2" charset="-79"/>
                <a:cs typeface="Aharoni" panose="02010803020104030203" pitchFamily="2" charset="-79"/>
              </a:rPr>
              <a:t>Agenda</a:t>
            </a:r>
          </a:p>
        </p:txBody>
      </p:sp>
      <p:sp>
        <p:nvSpPr>
          <p:cNvPr id="3" name="Content Placeholder 2">
            <a:extLst>
              <a:ext uri="{FF2B5EF4-FFF2-40B4-BE49-F238E27FC236}">
                <a16:creationId xmlns:a16="http://schemas.microsoft.com/office/drawing/2014/main" id="{52021501-C4DC-470B-B621-C8832F789278}"/>
              </a:ext>
            </a:extLst>
          </p:cNvPr>
          <p:cNvSpPr>
            <a:spLocks noGrp="1"/>
          </p:cNvSpPr>
          <p:nvPr>
            <p:ph idx="1"/>
          </p:nvPr>
        </p:nvSpPr>
        <p:spPr>
          <a:xfrm>
            <a:off x="838200" y="1619075"/>
            <a:ext cx="10685318" cy="4557888"/>
          </a:xfrm>
        </p:spPr>
        <p:txBody>
          <a:bodyPr/>
          <a:lstStyle/>
          <a:p>
            <a:r>
              <a:rPr lang="en-US" b="1" dirty="0">
                <a:latin typeface="Aharoni" panose="02010803020104030203" pitchFamily="2" charset="-79"/>
                <a:cs typeface="Aharoni" panose="02010803020104030203" pitchFamily="2" charset="-79"/>
              </a:rPr>
              <a:t>International Service and Rotary Action Groups– what are they</a:t>
            </a:r>
          </a:p>
          <a:p>
            <a:r>
              <a:rPr lang="en-US" b="1" dirty="0">
                <a:latin typeface="Aharoni" panose="02010803020104030203" pitchFamily="2" charset="-79"/>
                <a:cs typeface="Aharoni" panose="02010803020104030203" pitchFamily="2" charset="-79"/>
              </a:rPr>
              <a:t>Rotary Action Groups and each area of focus</a:t>
            </a:r>
          </a:p>
          <a:p>
            <a:r>
              <a:rPr lang="en-US" b="1" dirty="0">
                <a:latin typeface="Aharoni" panose="02010803020104030203" pitchFamily="2" charset="-79"/>
                <a:cs typeface="Aharoni" panose="02010803020104030203" pitchFamily="2" charset="-79"/>
              </a:rPr>
              <a:t>What is new</a:t>
            </a:r>
          </a:p>
          <a:p>
            <a:r>
              <a:rPr lang="en-US" b="1" dirty="0">
                <a:latin typeface="Aharoni" panose="02010803020104030203" pitchFamily="2" charset="-79"/>
                <a:cs typeface="Aharoni" panose="02010803020104030203" pitchFamily="2" charset="-79"/>
              </a:rPr>
              <a:t>Our District 7430 Resource Network</a:t>
            </a:r>
          </a:p>
          <a:p>
            <a:r>
              <a:rPr lang="en-US" b="1" dirty="0">
                <a:latin typeface="Aharoni" panose="02010803020104030203" pitchFamily="2" charset="-79"/>
                <a:cs typeface="Aharoni" panose="02010803020104030203" pitchFamily="2" charset="-79"/>
              </a:rPr>
              <a:t>Utilizing Action Groups to assist with international projects</a:t>
            </a:r>
          </a:p>
          <a:p>
            <a:r>
              <a:rPr lang="en-US" b="1" dirty="0">
                <a:latin typeface="Aharoni" panose="02010803020104030203" pitchFamily="2" charset="-79"/>
                <a:cs typeface="Aharoni" panose="02010803020104030203" pitchFamily="2" charset="-79"/>
              </a:rPr>
              <a:t> Questions/comments</a:t>
            </a:r>
          </a:p>
          <a:p>
            <a:endParaRPr lang="en-US" dirty="0"/>
          </a:p>
        </p:txBody>
      </p:sp>
    </p:spTree>
    <p:extLst>
      <p:ext uri="{BB962C8B-B14F-4D97-AF65-F5344CB8AC3E}">
        <p14:creationId xmlns:p14="http://schemas.microsoft.com/office/powerpoint/2010/main" val="137724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956345"/>
            <a:ext cx="8510546" cy="1115736"/>
          </a:xfrm>
        </p:spPr>
        <p:txBody>
          <a:bodyPr>
            <a:normAutofit/>
          </a:bodyPr>
          <a:lstStyle/>
          <a:p>
            <a:r>
              <a:rPr lang="en-US" sz="2800" b="1" dirty="0">
                <a:solidFill>
                  <a:schemeClr val="accent6">
                    <a:lumMod val="75000"/>
                  </a:schemeClr>
                </a:solidFill>
                <a:latin typeface="Aharoni" panose="02010803020104030203" pitchFamily="2" charset="-79"/>
                <a:cs typeface="Aharoni" panose="02010803020104030203" pitchFamily="2" charset="-79"/>
              </a:rPr>
              <a:t>Our Rotary District 7430 has implemented several WASH projects</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2072081"/>
            <a:ext cx="9868250" cy="4160145"/>
          </a:xfrm>
        </p:spPr>
        <p:txBody>
          <a:bodyPr>
            <a:normAutofit/>
          </a:bodyPr>
          <a:lstStyle/>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Nicaragua-Bethlehem Morning Star- and Student Chapter of Engineers Without Borders</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Sierra Leone-Allentown West and Engineers Without Borders- water and sanitation</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Peru- Morrisville Yardley: water filters</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India: Bore hole-Ambler, Water dam-Kutztown</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Nigeria-water well/roadways-Harleysville</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Dominican Republic- water/sanitation-Fleetwood with Engineers without Borders</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Kenya-water well Blue Bell, Malawi –Water Well Doylestown</a:t>
            </a:r>
          </a:p>
          <a:p>
            <a:pPr marL="342900" indent="-342900">
              <a:buFont typeface="Wingdings" panose="05000000000000000000" pitchFamily="2" charset="2"/>
              <a:buChar char="§"/>
            </a:pPr>
            <a:endParaRPr lang="en-US" sz="2200" dirty="0">
              <a:solidFill>
                <a:schemeClr val="accent6">
                  <a:lumMod val="75000"/>
                </a:schemeClr>
              </a:solidFill>
            </a:endParaRPr>
          </a:p>
          <a:p>
            <a:endParaRPr lang="en-US" sz="2200" dirty="0">
              <a:solidFill>
                <a:schemeClr val="accent6">
                  <a:lumMod val="75000"/>
                </a:schemeClr>
              </a:solidFill>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7" y="5637276"/>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119246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602038"/>
            <a:ext cx="9144000" cy="1655762"/>
          </a:xfrm>
        </p:spPr>
        <p:txBody>
          <a:bodyPr>
            <a:normAutofit/>
          </a:bodyPr>
          <a:lstStyle/>
          <a:p>
            <a:r>
              <a:rPr lang="en-US" sz="3600" b="1" dirty="0">
                <a:solidFill>
                  <a:schemeClr val="accent6">
                    <a:lumMod val="75000"/>
                  </a:schemeClr>
                </a:solidFill>
                <a:latin typeface="Aharoni" panose="02010803020104030203" pitchFamily="2" charset="-79"/>
                <a:cs typeface="Aharoni" panose="02010803020104030203" pitchFamily="2" charset="-79"/>
              </a:rPr>
              <a:t>Litrag.org</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B1B4044A-1D47-4788-B9F4-066C016898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3533" y="1502628"/>
            <a:ext cx="7882141" cy="1995167"/>
          </a:xfrm>
          <a:prstGeom prst="rect">
            <a:avLst/>
          </a:prstGeom>
        </p:spPr>
      </p:pic>
      <p:sp>
        <p:nvSpPr>
          <p:cNvPr id="7" name="TextBox 6">
            <a:extLst>
              <a:ext uri="{FF2B5EF4-FFF2-40B4-BE49-F238E27FC236}">
                <a16:creationId xmlns:a16="http://schemas.microsoft.com/office/drawing/2014/main" id="{1C0D0C1D-A2BA-4052-B97E-17896054B956}"/>
              </a:ext>
            </a:extLst>
          </p:cNvPr>
          <p:cNvSpPr txBox="1"/>
          <p:nvPr/>
        </p:nvSpPr>
        <p:spPr>
          <a:xfrm>
            <a:off x="8890000" y="6075680"/>
            <a:ext cx="2842013" cy="369332"/>
          </a:xfrm>
          <a:prstGeom prst="rect">
            <a:avLst/>
          </a:prstGeom>
          <a:noFill/>
        </p:spPr>
        <p:txBody>
          <a:bodyPr wrap="square" rtlCol="0">
            <a:spAutoFit/>
          </a:bodyPr>
          <a:lstStyle/>
          <a:p>
            <a:r>
              <a:rPr lang="en-US" dirty="0"/>
              <a:t>PDG FRANK ROMANO</a:t>
            </a:r>
          </a:p>
        </p:txBody>
      </p:sp>
    </p:spTree>
    <p:extLst>
      <p:ext uri="{BB962C8B-B14F-4D97-AF65-F5344CB8AC3E}">
        <p14:creationId xmlns:p14="http://schemas.microsoft.com/office/powerpoint/2010/main" val="416843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3068" y="674"/>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5162026" cy="253431"/>
          </a:xfrm>
        </p:spPr>
        <p:txBody>
          <a:bodyPr>
            <a:normAutofit fontScale="90000"/>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947956" y="2301304"/>
            <a:ext cx="9720044" cy="3253009"/>
          </a:xfrm>
        </p:spPr>
        <p:txBody>
          <a:bodyPr>
            <a:normAutofit fontScale="92500" lnSpcReduction="10000"/>
          </a:bodyPr>
          <a:lstStyle/>
          <a:p>
            <a:r>
              <a:rPr lang="en-US" sz="3200" b="1" dirty="0">
                <a:solidFill>
                  <a:schemeClr val="accent6">
                    <a:lumMod val="75000"/>
                  </a:schemeClr>
                </a:solidFill>
                <a:effectLst/>
                <a:latin typeface="Aharoni" panose="02010803020104030203" pitchFamily="2" charset="-79"/>
                <a:cs typeface="Aharoni" panose="02010803020104030203" pitchFamily="2" charset="-79"/>
              </a:rPr>
              <a:t>The word “</a:t>
            </a:r>
            <a:r>
              <a:rPr lang="en-US" sz="3200" b="1" dirty="0" err="1">
                <a:solidFill>
                  <a:schemeClr val="accent6">
                    <a:lumMod val="75000"/>
                  </a:schemeClr>
                </a:solidFill>
                <a:effectLst/>
                <a:latin typeface="Aharoni" panose="02010803020104030203" pitchFamily="2" charset="-79"/>
                <a:cs typeface="Aharoni" panose="02010803020104030203" pitchFamily="2" charset="-79"/>
              </a:rPr>
              <a:t>BelRAG</a:t>
            </a:r>
            <a:r>
              <a:rPr lang="en-US" sz="3200" b="1" dirty="0">
                <a:solidFill>
                  <a:schemeClr val="accent6">
                    <a:lumMod val="75000"/>
                  </a:schemeClr>
                </a:solidFill>
                <a:effectLst/>
                <a:latin typeface="Aharoni" panose="02010803020104030203" pitchFamily="2" charset="-79"/>
                <a:cs typeface="Aharoni" panose="02010803020104030203" pitchFamily="2" charset="-79"/>
              </a:rPr>
              <a:t>” stands for “Basic Education &amp; Literacy Rotarian Action Group”. </a:t>
            </a:r>
          </a:p>
          <a:p>
            <a:r>
              <a:rPr lang="en-US" dirty="0">
                <a:solidFill>
                  <a:schemeClr val="accent6">
                    <a:lumMod val="75000"/>
                  </a:schemeClr>
                </a:solidFill>
                <a:effectLst/>
                <a:latin typeface="Aharoni" panose="02010803020104030203" pitchFamily="2" charset="-79"/>
                <a:cs typeface="Aharoni" panose="02010803020104030203" pitchFamily="2" charset="-79"/>
              </a:rPr>
              <a:t>We are a network of Rotarians throughout the world who have a special interest in acting upon the mission and goals of Rotary International related to</a:t>
            </a:r>
          </a:p>
          <a:p>
            <a:pPr algn="l">
              <a:buFont typeface="+mj-lt"/>
              <a:buAutoNum type="arabicPeriod"/>
            </a:pPr>
            <a:r>
              <a:rPr lang="en-US" dirty="0">
                <a:solidFill>
                  <a:schemeClr val="accent6">
                    <a:lumMod val="75000"/>
                  </a:schemeClr>
                </a:solidFill>
                <a:effectLst/>
                <a:latin typeface="Aharoni" panose="02010803020104030203" pitchFamily="2" charset="-79"/>
                <a:cs typeface="Aharoni" panose="02010803020104030203" pitchFamily="2" charset="-79"/>
              </a:rPr>
              <a:t>Alleviate illiteracy;</a:t>
            </a:r>
          </a:p>
          <a:p>
            <a:pPr algn="l">
              <a:buFont typeface="+mj-lt"/>
              <a:buAutoNum type="arabicPeriod"/>
            </a:pPr>
            <a:r>
              <a:rPr lang="en-US" dirty="0">
                <a:solidFill>
                  <a:schemeClr val="accent6">
                    <a:lumMod val="75000"/>
                  </a:schemeClr>
                </a:solidFill>
                <a:effectLst/>
                <a:latin typeface="Aharoni" panose="02010803020104030203" pitchFamily="2" charset="-79"/>
                <a:cs typeface="Aharoni" panose="02010803020104030203" pitchFamily="2" charset="-79"/>
              </a:rPr>
              <a:t>Enhancing literacy teaching and learning globally, and</a:t>
            </a:r>
          </a:p>
          <a:p>
            <a:pPr algn="l">
              <a:buFont typeface="+mj-lt"/>
              <a:buAutoNum type="arabicPeriod"/>
            </a:pPr>
            <a:r>
              <a:rPr lang="en-US" dirty="0">
                <a:solidFill>
                  <a:schemeClr val="accent6">
                    <a:lumMod val="75000"/>
                  </a:schemeClr>
                </a:solidFill>
                <a:effectLst/>
                <a:latin typeface="Aharoni" panose="02010803020104030203" pitchFamily="2" charset="-79"/>
                <a:cs typeface="Aharoni" panose="02010803020104030203" pitchFamily="2" charset="-79"/>
              </a:rPr>
              <a:t>Helping to provide materials and equipment for literacy education at different levels.</a:t>
            </a:r>
          </a:p>
          <a:p>
            <a:endParaRPr lang="en-US" sz="2200" dirty="0">
              <a:solidFill>
                <a:srgbClr val="FFFFFF"/>
              </a:solidFill>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9" y="5554314"/>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pic>
        <p:nvPicPr>
          <p:cNvPr id="6" name="Picture 5">
            <a:extLst>
              <a:ext uri="{FF2B5EF4-FFF2-40B4-BE49-F238E27FC236}">
                <a16:creationId xmlns:a16="http://schemas.microsoft.com/office/drawing/2014/main" id="{39FBFF85-3B0F-4BD8-A916-4BAFC22A3401}"/>
              </a:ext>
            </a:extLst>
          </p:cNvPr>
          <p:cNvPicPr>
            <a:picLocks noChangeAspect="1"/>
          </p:cNvPicPr>
          <p:nvPr/>
        </p:nvPicPr>
        <p:blipFill>
          <a:blip r:embed="rId6"/>
          <a:stretch>
            <a:fillRect/>
          </a:stretch>
        </p:blipFill>
        <p:spPr>
          <a:xfrm>
            <a:off x="1" y="1"/>
            <a:ext cx="4734560" cy="2305661"/>
          </a:xfrm>
          <a:prstGeom prst="rect">
            <a:avLst/>
          </a:prstGeom>
        </p:spPr>
      </p:pic>
    </p:spTree>
    <p:extLst>
      <p:ext uri="{BB962C8B-B14F-4D97-AF65-F5344CB8AC3E}">
        <p14:creationId xmlns:p14="http://schemas.microsoft.com/office/powerpoint/2010/main" val="99610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5" name="Title 4">
            <a:extLst>
              <a:ext uri="{FF2B5EF4-FFF2-40B4-BE49-F238E27FC236}">
                <a16:creationId xmlns:a16="http://schemas.microsoft.com/office/drawing/2014/main" id="{195827B5-4864-4924-A72B-269D7052113F}"/>
              </a:ext>
            </a:extLst>
          </p:cNvPr>
          <p:cNvSpPr>
            <a:spLocks noGrp="1"/>
          </p:cNvSpPr>
          <p:nvPr>
            <p:ph type="title"/>
          </p:nvPr>
        </p:nvSpPr>
        <p:spPr>
          <a:xfrm>
            <a:off x="0" y="365125"/>
            <a:ext cx="11353800" cy="1325563"/>
          </a:xfrm>
        </p:spPr>
        <p:txBody>
          <a:bodyPr>
            <a:normAutofit/>
          </a:bodyPr>
          <a:lstStyle/>
          <a:p>
            <a:r>
              <a:rPr lang="en-US" sz="3200" dirty="0">
                <a:solidFill>
                  <a:schemeClr val="accent6">
                    <a:lumMod val="75000"/>
                  </a:schemeClr>
                </a:solidFill>
                <a:latin typeface="Aharoni" panose="02010803020104030203" pitchFamily="2" charset="-79"/>
                <a:cs typeface="Aharoni" panose="02010803020104030203" pitchFamily="2" charset="-79"/>
              </a:rPr>
              <a:t>International Partners include:</a:t>
            </a:r>
          </a:p>
        </p:txBody>
      </p:sp>
      <p:pic>
        <p:nvPicPr>
          <p:cNvPr id="7" name="Content Placeholder 6" descr="Shape&#10;&#10;Description automatically generated">
            <a:extLst>
              <a:ext uri="{FF2B5EF4-FFF2-40B4-BE49-F238E27FC236}">
                <a16:creationId xmlns:a16="http://schemas.microsoft.com/office/drawing/2014/main" id="{B1DE7377-8F2F-4DDC-A45A-C82595C4B8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280" y="1401844"/>
            <a:ext cx="1735235" cy="1098982"/>
          </a:xfrm>
        </p:spPr>
      </p:pic>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7054" y="105655"/>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695" y="59778"/>
            <a:ext cx="1533872" cy="758710"/>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83F293BE-F5D2-4759-B41A-B14546822F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9361" y="1266053"/>
            <a:ext cx="1533872" cy="2164154"/>
          </a:xfrm>
          <a:prstGeom prst="rect">
            <a:avLst/>
          </a:prstGeom>
        </p:spPr>
      </p:pic>
      <p:pic>
        <p:nvPicPr>
          <p:cNvPr id="11" name="Picture 10">
            <a:extLst>
              <a:ext uri="{FF2B5EF4-FFF2-40B4-BE49-F238E27FC236}">
                <a16:creationId xmlns:a16="http://schemas.microsoft.com/office/drawing/2014/main" id="{C6E6C8F9-873C-43D9-A1EA-AF800F7F6581}"/>
              </a:ext>
            </a:extLst>
          </p:cNvPr>
          <p:cNvPicPr>
            <a:picLocks noChangeAspect="1"/>
          </p:cNvPicPr>
          <p:nvPr/>
        </p:nvPicPr>
        <p:blipFill>
          <a:blip r:embed="rId8"/>
          <a:stretch>
            <a:fillRect/>
          </a:stretch>
        </p:blipFill>
        <p:spPr>
          <a:xfrm>
            <a:off x="3590449" y="1306117"/>
            <a:ext cx="2827129" cy="992466"/>
          </a:xfrm>
          <a:prstGeom prst="rect">
            <a:avLst/>
          </a:prstGeom>
        </p:spPr>
      </p:pic>
      <p:pic>
        <p:nvPicPr>
          <p:cNvPr id="16" name="Picture 15">
            <a:extLst>
              <a:ext uri="{FF2B5EF4-FFF2-40B4-BE49-F238E27FC236}">
                <a16:creationId xmlns:a16="http://schemas.microsoft.com/office/drawing/2014/main" id="{075B2C32-ADCE-4625-B28A-941B28AC8676}"/>
              </a:ext>
            </a:extLst>
          </p:cNvPr>
          <p:cNvPicPr>
            <a:picLocks noChangeAspect="1"/>
          </p:cNvPicPr>
          <p:nvPr/>
        </p:nvPicPr>
        <p:blipFill>
          <a:blip r:embed="rId9"/>
          <a:stretch>
            <a:fillRect/>
          </a:stretch>
        </p:blipFill>
        <p:spPr>
          <a:xfrm>
            <a:off x="6417578" y="1224238"/>
            <a:ext cx="2449585" cy="8770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CD18CF4B-860A-4C69-A428-0730C81E45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9827" y="1077958"/>
            <a:ext cx="2962275" cy="2295525"/>
          </a:xfrm>
          <a:prstGeom prst="rect">
            <a:avLst/>
          </a:prstGeom>
        </p:spPr>
      </p:pic>
      <p:sp>
        <p:nvSpPr>
          <p:cNvPr id="19" name="TextBox 18">
            <a:extLst>
              <a:ext uri="{FF2B5EF4-FFF2-40B4-BE49-F238E27FC236}">
                <a16:creationId xmlns:a16="http://schemas.microsoft.com/office/drawing/2014/main" id="{861DB02D-B5CC-4C17-A0A5-AAFF3AD9AB21}"/>
              </a:ext>
            </a:extLst>
          </p:cNvPr>
          <p:cNvSpPr txBox="1"/>
          <p:nvPr/>
        </p:nvSpPr>
        <p:spPr>
          <a:xfrm>
            <a:off x="2235200" y="3976382"/>
            <a:ext cx="8930547" cy="1815882"/>
          </a:xfrm>
          <a:prstGeom prst="rect">
            <a:avLst/>
          </a:prstGeom>
          <a:noFill/>
        </p:spPr>
        <p:txBody>
          <a:bodyPr wrap="square" rtlCol="0">
            <a:spAutoFit/>
          </a:bodyPr>
          <a:lstStyle/>
          <a:p>
            <a:r>
              <a:rPr lang="en-US" sz="2800" b="1" dirty="0">
                <a:solidFill>
                  <a:schemeClr val="accent6">
                    <a:lumMod val="75000"/>
                  </a:schemeClr>
                </a:solidFill>
                <a:latin typeface="Aharoni" panose="02010803020104030203" pitchFamily="2" charset="-79"/>
                <a:cs typeface="Aharoni" panose="02010803020104030203" pitchFamily="2" charset="-79"/>
              </a:rPr>
              <a:t>BELRAG ASSISTS WITH PROJECTS,HAS LIBRARY LEARNING CENTERS, LITERACY COURSES, TRAINING EVENTS,ASSISTS WITH GLOBAL GRANTS, and HELPS WITH NETWORKING</a:t>
            </a:r>
          </a:p>
        </p:txBody>
      </p:sp>
    </p:spTree>
    <p:extLst>
      <p:ext uri="{BB962C8B-B14F-4D97-AF65-F5344CB8AC3E}">
        <p14:creationId xmlns:p14="http://schemas.microsoft.com/office/powerpoint/2010/main" val="113984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302004" y="-109057"/>
            <a:ext cx="8707772" cy="1124125"/>
          </a:xfrm>
        </p:spPr>
        <p:txBody>
          <a:bodyPr>
            <a:normAutofit/>
          </a:bodyPr>
          <a:lstStyle/>
          <a:p>
            <a:r>
              <a:rPr lang="en-US" sz="4000" dirty="0">
                <a:solidFill>
                  <a:schemeClr val="accent6">
                    <a:lumMod val="75000"/>
                  </a:schemeClr>
                </a:solidFill>
                <a:latin typeface="Aharoni" panose="02010803020104030203" pitchFamily="2" charset="-79"/>
                <a:cs typeface="Aharoni" panose="02010803020104030203" pitchFamily="2" charset="-79"/>
              </a:rPr>
              <a:t>Examples of projects:</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402672" y="1040279"/>
            <a:ext cx="11476139" cy="5394077"/>
          </a:xfrm>
        </p:spPr>
        <p:txBody>
          <a:bodyPr>
            <a:normAutofit fontScale="92500" lnSpcReduction="10000"/>
          </a:bodyPr>
          <a:lstStyle/>
          <a:p>
            <a:r>
              <a:rPr lang="en-US" b="1" dirty="0">
                <a:solidFill>
                  <a:schemeClr val="accent6">
                    <a:lumMod val="75000"/>
                  </a:schemeClr>
                </a:solidFill>
                <a:latin typeface="Aharoni" panose="02010803020104030203" pitchFamily="2" charset="-79"/>
                <a:cs typeface="Aharoni" panose="02010803020104030203" pitchFamily="2" charset="-79"/>
              </a:rPr>
              <a:t>In our District:</a:t>
            </a:r>
          </a:p>
          <a:p>
            <a:pPr marL="342900" indent="-342900" algn="l">
              <a:buFont typeface="Wingdings" panose="05000000000000000000" pitchFamily="2" charset="2"/>
              <a:buChar char="§"/>
            </a:pPr>
            <a:r>
              <a:rPr lang="en-US" b="1" dirty="0">
                <a:solidFill>
                  <a:schemeClr val="accent6">
                    <a:lumMod val="75000"/>
                  </a:schemeClr>
                </a:solidFill>
                <a:latin typeface="Aharoni" panose="02010803020104030203" pitchFamily="2" charset="-79"/>
                <a:cs typeface="Aharoni" panose="02010803020104030203" pitchFamily="2" charset="-79"/>
              </a:rPr>
              <a:t> </a:t>
            </a:r>
            <a:r>
              <a:rPr lang="en-US" sz="2200" dirty="0">
                <a:solidFill>
                  <a:schemeClr val="accent6">
                    <a:lumMod val="75000"/>
                  </a:schemeClr>
                </a:solidFill>
                <a:latin typeface="Aharoni" panose="02010803020104030203" pitchFamily="2" charset="-79"/>
                <a:cs typeface="Aharoni" panose="02010803020104030203" pitchFamily="2" charset="-79"/>
              </a:rPr>
              <a:t>Global Grant Vocational Training Team with Secondary Education in Zambia- this grant assisted with learning/teaching technology implementation- Emmaus</a:t>
            </a:r>
          </a:p>
          <a:p>
            <a:pPr marL="342900" indent="-342900" algn="l">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Others: Working currently on Guatemala literacy project-Morrisville Yardley</a:t>
            </a:r>
          </a:p>
          <a:p>
            <a:pPr marL="342900" indent="-342900" algn="l">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School equipment Ecuador-Emmaus, Classrooms Tanzania-Ambler, Computer supplies,    Zimbabwe-North Penn, Computer supplies, Sri Lanka-Emmaus.</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EXAMPLES WORLD WIDE-CREATIVE PROJECTS</a:t>
            </a:r>
          </a:p>
          <a:p>
            <a:pPr marL="0" marR="0">
              <a:spcBef>
                <a:spcPts val="0"/>
              </a:spcBef>
              <a:spcAft>
                <a:spcPts val="0"/>
              </a:spcAft>
            </a:pPr>
            <a:r>
              <a:rPr lang="en-US" sz="1800" dirty="0">
                <a:solidFill>
                  <a:schemeClr val="accent6">
                    <a:lumMod val="75000"/>
                  </a:schemeClr>
                </a:solidFill>
                <a:effectLst/>
                <a:latin typeface="Aharoni" panose="02010803020104030203" pitchFamily="2" charset="-79"/>
                <a:ea typeface="Times New Roman" panose="02020603050405020304" pitchFamily="18" charset="0"/>
                <a:cs typeface="Aharoni" panose="02010803020104030203" pitchFamily="2" charset="-79"/>
              </a:rPr>
              <a:t>In Kenya - A Rotary Club had 40,000 books shipped to a region in Kenya. After books were distributed to different communities, the shipping container was repurposed as a library and community center for one village. It is now planned to repeat this project in other areas of the region and country.</a:t>
            </a:r>
          </a:p>
          <a:p>
            <a:pPr marL="0" marR="0">
              <a:spcBef>
                <a:spcPts val="0"/>
              </a:spcBef>
              <a:spcAft>
                <a:spcPts val="0"/>
              </a:spcAft>
            </a:pPr>
            <a:endParaRPr lang="en-US" sz="1800" dirty="0">
              <a:solidFill>
                <a:schemeClr val="accent6">
                  <a:lumMod val="75000"/>
                </a:schemeClr>
              </a:solidFill>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1800" dirty="0">
                <a:solidFill>
                  <a:schemeClr val="accent6">
                    <a:lumMod val="75000"/>
                  </a:schemeClr>
                </a:solidFill>
                <a:effectLst/>
                <a:latin typeface="Aharoni" panose="02010803020104030203" pitchFamily="2" charset="-79"/>
                <a:ea typeface="Times New Roman" panose="02020603050405020304" pitchFamily="18" charset="0"/>
                <a:cs typeface="Aharoni" panose="02010803020104030203" pitchFamily="2" charset="-79"/>
              </a:rPr>
              <a:t>In Turkey - The war in Syria forced Kurdish Turks in Southeast regions into the western city of Izmir. They came from the poorest, most backward region and were illiterate. This prevented them from integrating into the new environment, socially and economically.  The Rotary Club of </a:t>
            </a:r>
            <a:r>
              <a:rPr lang="en-US" sz="1800" dirty="0" err="1">
                <a:solidFill>
                  <a:schemeClr val="accent6">
                    <a:lumMod val="75000"/>
                  </a:schemeClr>
                </a:solidFill>
                <a:effectLst/>
                <a:latin typeface="Aharoni" panose="02010803020104030203" pitchFamily="2" charset="-79"/>
                <a:ea typeface="Times New Roman" panose="02020603050405020304" pitchFamily="18" charset="0"/>
                <a:cs typeface="Aharoni" panose="02010803020104030203" pitchFamily="2" charset="-79"/>
              </a:rPr>
              <a:t>Karsiyaka</a:t>
            </a:r>
            <a:r>
              <a:rPr lang="en-US" sz="1800" dirty="0">
                <a:solidFill>
                  <a:schemeClr val="accent6">
                    <a:lumMod val="75000"/>
                  </a:schemeClr>
                </a:solidFill>
                <a:effectLst/>
                <a:latin typeface="Aharoni" panose="02010803020104030203" pitchFamily="2" charset="-79"/>
                <a:ea typeface="Times New Roman" panose="02020603050405020304" pitchFamily="18" charset="0"/>
                <a:cs typeface="Aharoni" panose="02010803020104030203" pitchFamily="2" charset="-79"/>
              </a:rPr>
              <a:t> provided Literacy Courses with the help of the Ministry of Education., which provide teachers and spaces. The initial (standard) instructional approach was only succeeding at a 25% rate. So, through the Rotary Literacy and Numeracy Task Force, a new approach, Concentrated Language Encounter (CLE) was developed and implemented. The rate of language acquisition jumped to 95%.</a:t>
            </a:r>
            <a:endParaRPr lang="en-US" sz="1800" dirty="0">
              <a:solidFill>
                <a:schemeClr val="accent6">
                  <a:lumMod val="75000"/>
                </a:schemeClr>
              </a:solidFill>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1800" dirty="0">
                <a:effectLst/>
                <a:latin typeface="Aharoni" panose="02010803020104030203" pitchFamily="2" charset="-79"/>
                <a:ea typeface="Times New Roman" panose="02020603050405020304" pitchFamily="18" charset="0"/>
                <a:cs typeface="Aharoni" panose="02010803020104030203" pitchFamily="2" charset="-79"/>
              </a:rPr>
              <a:t> </a:t>
            </a:r>
            <a:endParaRPr lang="en-US" sz="1800" dirty="0">
              <a:effectLst/>
              <a:latin typeface="Aharoni" panose="02010803020104030203" pitchFamily="2" charset="-79"/>
              <a:ea typeface="Calibri" panose="020F0502020204030204" pitchFamily="34" charset="0"/>
              <a:cs typeface="Aharoni" panose="02010803020104030203" pitchFamily="2" charset="-79"/>
            </a:endParaRPr>
          </a:p>
          <a:p>
            <a:pPr marL="0" marR="0">
              <a:spcBef>
                <a:spcPts val="0"/>
              </a:spcBef>
              <a:spcAft>
                <a:spcPts val="0"/>
              </a:spcAft>
            </a:pPr>
            <a:r>
              <a:rPr lang="en-US" sz="1800" dirty="0">
                <a:effectLst/>
                <a:latin typeface="Aharoni" panose="02010803020104030203" pitchFamily="2" charset="-79"/>
                <a:ea typeface="Times New Roman" panose="02020603050405020304" pitchFamily="18" charset="0"/>
                <a:cs typeface="Aharoni" panose="02010803020104030203" pitchFamily="2" charset="-79"/>
              </a:rPr>
              <a:t> </a:t>
            </a:r>
            <a:endParaRPr lang="en-US" sz="1800" dirty="0">
              <a:effectLst/>
              <a:latin typeface="Aharoni" panose="02010803020104030203" pitchFamily="2" charset="-79"/>
              <a:ea typeface="Calibri" panose="020F0502020204030204" pitchFamily="34" charset="0"/>
              <a:cs typeface="Aharoni" panose="02010803020104030203" pitchFamily="2" charset="-79"/>
            </a:endParaRPr>
          </a:p>
          <a:p>
            <a:pPr marL="342900" indent="-342900">
              <a:buFont typeface="Wingdings" panose="05000000000000000000" pitchFamily="2" charset="2"/>
              <a:buChar char="§"/>
            </a:pPr>
            <a:endParaRPr lang="en-US" sz="2200" dirty="0">
              <a:solidFill>
                <a:schemeClr val="accent6">
                  <a:lumMod val="75000"/>
                </a:schemeClr>
              </a:solidFill>
            </a:endParaRPr>
          </a:p>
          <a:p>
            <a:pPr algn="l"/>
            <a:endParaRPr lang="en-US" sz="2200" dirty="0">
              <a:solidFill>
                <a:schemeClr val="accent6">
                  <a:lumMod val="75000"/>
                </a:schemeClr>
              </a:solidFill>
            </a:endParaRPr>
          </a:p>
          <a:p>
            <a:endParaRPr lang="en-US" sz="2200" dirty="0">
              <a:solidFill>
                <a:schemeClr val="accent6">
                  <a:lumMod val="75000"/>
                </a:schemeClr>
              </a:solidFill>
            </a:endParaRPr>
          </a:p>
          <a:p>
            <a:endParaRPr lang="en-US" sz="2200" dirty="0">
              <a:solidFill>
                <a:schemeClr val="accent6">
                  <a:lumMod val="75000"/>
                </a:schemeClr>
              </a:solidFill>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0783"/>
            <a:ext cx="1523999" cy="1021514"/>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226" y="153465"/>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0759" y="25221"/>
            <a:ext cx="1533872" cy="758710"/>
          </a:xfrm>
          <a:prstGeom prst="rect">
            <a:avLst/>
          </a:prstGeom>
        </p:spPr>
      </p:pic>
    </p:spTree>
    <p:extLst>
      <p:ext uri="{BB962C8B-B14F-4D97-AF65-F5344CB8AC3E}">
        <p14:creationId xmlns:p14="http://schemas.microsoft.com/office/powerpoint/2010/main" val="15130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80" y="5956183"/>
            <a:ext cx="1219439" cy="817372"/>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361" y="240676"/>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6864" y="76819"/>
            <a:ext cx="1533872" cy="758710"/>
          </a:xfrm>
          <a:prstGeom prst="rect">
            <a:avLst/>
          </a:prstGeom>
        </p:spPr>
      </p:pic>
      <p:sp>
        <p:nvSpPr>
          <p:cNvPr id="7" name="TextBox 6">
            <a:extLst>
              <a:ext uri="{FF2B5EF4-FFF2-40B4-BE49-F238E27FC236}">
                <a16:creationId xmlns:a16="http://schemas.microsoft.com/office/drawing/2014/main" id="{6F756CF4-AD7C-43A9-AA31-05835D836DDF}"/>
              </a:ext>
            </a:extLst>
          </p:cNvPr>
          <p:cNvSpPr txBox="1"/>
          <p:nvPr/>
        </p:nvSpPr>
        <p:spPr>
          <a:xfrm>
            <a:off x="9286613" y="5956183"/>
            <a:ext cx="2197915" cy="369332"/>
          </a:xfrm>
          <a:prstGeom prst="rect">
            <a:avLst/>
          </a:prstGeom>
          <a:noFill/>
        </p:spPr>
        <p:txBody>
          <a:bodyPr wrap="square" rtlCol="0">
            <a:spAutoFit/>
          </a:bodyPr>
          <a:lstStyle/>
          <a:p>
            <a:r>
              <a:rPr lang="en-US" dirty="0"/>
              <a:t>PDG Ron Smith</a:t>
            </a:r>
          </a:p>
        </p:txBody>
      </p:sp>
      <p:pic>
        <p:nvPicPr>
          <p:cNvPr id="15" name="Picture 14">
            <a:extLst>
              <a:ext uri="{FF2B5EF4-FFF2-40B4-BE49-F238E27FC236}">
                <a16:creationId xmlns:a16="http://schemas.microsoft.com/office/drawing/2014/main" id="{ED71BA0F-8293-4C8B-8159-339F8D9D0F8F}"/>
              </a:ext>
            </a:extLst>
          </p:cNvPr>
          <p:cNvPicPr>
            <a:picLocks noChangeAspect="1"/>
          </p:cNvPicPr>
          <p:nvPr/>
        </p:nvPicPr>
        <p:blipFill>
          <a:blip r:embed="rId6"/>
          <a:stretch>
            <a:fillRect/>
          </a:stretch>
        </p:blipFill>
        <p:spPr>
          <a:xfrm>
            <a:off x="1419303" y="1320234"/>
            <a:ext cx="7318058" cy="2764086"/>
          </a:xfrm>
          <a:prstGeom prst="rect">
            <a:avLst/>
          </a:prstGeom>
        </p:spPr>
      </p:pic>
      <p:sp>
        <p:nvSpPr>
          <p:cNvPr id="16" name="TextBox 15">
            <a:extLst>
              <a:ext uri="{FF2B5EF4-FFF2-40B4-BE49-F238E27FC236}">
                <a16:creationId xmlns:a16="http://schemas.microsoft.com/office/drawing/2014/main" id="{FD8B7D6A-AB70-4243-872C-780D2925F276}"/>
              </a:ext>
            </a:extLst>
          </p:cNvPr>
          <p:cNvSpPr txBox="1"/>
          <p:nvPr/>
        </p:nvSpPr>
        <p:spPr>
          <a:xfrm>
            <a:off x="4514302" y="4324986"/>
            <a:ext cx="2095445" cy="646331"/>
          </a:xfrm>
          <a:prstGeom prst="rect">
            <a:avLst/>
          </a:prstGeom>
          <a:noFill/>
        </p:spPr>
        <p:txBody>
          <a:bodyPr wrap="none" rtlCol="0">
            <a:spAutoFit/>
          </a:bodyPr>
          <a:lstStyle/>
          <a:p>
            <a:r>
              <a:rPr lang="en-US" sz="3600" dirty="0">
                <a:solidFill>
                  <a:schemeClr val="accent6">
                    <a:lumMod val="75000"/>
                  </a:schemeClr>
                </a:solidFill>
                <a:latin typeface="Aharoni" panose="02010803020104030203" pitchFamily="2" charset="-79"/>
                <a:cs typeface="Aharoni" panose="02010803020104030203" pitchFamily="2" charset="-79"/>
              </a:rPr>
              <a:t>rifpd.org</a:t>
            </a:r>
          </a:p>
        </p:txBody>
      </p:sp>
    </p:spTree>
    <p:extLst>
      <p:ext uri="{BB962C8B-B14F-4D97-AF65-F5344CB8AC3E}">
        <p14:creationId xmlns:p14="http://schemas.microsoft.com/office/powerpoint/2010/main" val="339078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674"/>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06791" y="1434748"/>
            <a:ext cx="11993991" cy="1439434"/>
          </a:xfrm>
        </p:spPr>
        <p:txBody>
          <a:bodyPr>
            <a:normAutofit/>
          </a:bodyPr>
          <a:lstStyle/>
          <a:p>
            <a:r>
              <a:rPr lang="en-US" sz="2800" b="1" dirty="0">
                <a:solidFill>
                  <a:schemeClr val="accent6">
                    <a:lumMod val="75000"/>
                  </a:schemeClr>
                </a:solidFill>
                <a:latin typeface="Aharoni" panose="02010803020104030203" pitchFamily="2" charset="-79"/>
                <a:cs typeface="Aharoni" panose="02010803020104030203" pitchFamily="2" charset="-79"/>
              </a:rPr>
              <a:t>Improving </a:t>
            </a:r>
            <a:r>
              <a:rPr lang="en-US" sz="2800" b="1" dirty="0">
                <a:solidFill>
                  <a:schemeClr val="accent6">
                    <a:lumMod val="75000"/>
                  </a:schemeClr>
                </a:solidFill>
                <a:effectLst/>
                <a:latin typeface="Aharoni" panose="02010803020104030203" pitchFamily="2" charset="-79"/>
                <a:cs typeface="Aharoni" panose="02010803020104030203" pitchFamily="2" charset="-79"/>
              </a:rPr>
              <a:t>human well-being and dignity, women's empowerment and supporting sustainable balance between population and environment</a:t>
            </a:r>
            <a:endParaRPr lang="en-US" sz="2800" b="1" dirty="0">
              <a:solidFill>
                <a:srgbClr val="FFFFFF"/>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2216629" y="3142578"/>
            <a:ext cx="9144000" cy="3037965"/>
          </a:xfrm>
        </p:spPr>
        <p:txBody>
          <a:bodyPr>
            <a:normAutofit fontScale="55000" lnSpcReduction="20000"/>
          </a:bodyPr>
          <a:lstStyle/>
          <a:p>
            <a:pPr marL="342900" indent="-342900" algn="l">
              <a:buFont typeface="Arial" panose="020B0604020202020204" pitchFamily="34" charset="0"/>
              <a:buChar char="•"/>
            </a:pPr>
            <a:r>
              <a:rPr lang="en-US" sz="5100" dirty="0">
                <a:solidFill>
                  <a:schemeClr val="accent6">
                    <a:lumMod val="75000"/>
                  </a:schemeClr>
                </a:solidFill>
                <a:latin typeface="Aharoni" panose="02010803020104030203" pitchFamily="2" charset="-79"/>
                <a:cs typeface="Aharoni" panose="02010803020104030203" pitchFamily="2" charset="-79"/>
              </a:rPr>
              <a:t>Supports UN Sustainable Development Goals (SDGs) "reducing maternal and child mortality and ensuring universal access to sexual and reproductive health care services.“</a:t>
            </a:r>
            <a:br>
              <a:rPr lang="en-US" sz="5100" dirty="0">
                <a:solidFill>
                  <a:schemeClr val="accent6">
                    <a:lumMod val="75000"/>
                  </a:schemeClr>
                </a:solidFill>
                <a:latin typeface="Aharoni" panose="02010803020104030203" pitchFamily="2" charset="-79"/>
                <a:cs typeface="Aharoni" panose="02010803020104030203" pitchFamily="2" charset="-79"/>
              </a:rPr>
            </a:br>
            <a:endParaRPr lang="en-US" sz="5100" dirty="0">
              <a:solidFill>
                <a:schemeClr val="accent6">
                  <a:lumMod val="75000"/>
                </a:schemeClr>
              </a:solidFill>
              <a:latin typeface="Aharoni" panose="02010803020104030203" pitchFamily="2" charset="-79"/>
              <a:cs typeface="Aharoni" panose="02010803020104030203" pitchFamily="2" charset="-79"/>
            </a:endParaRPr>
          </a:p>
          <a:p>
            <a:pPr marL="342900" indent="-342900" algn="l">
              <a:buFont typeface="Arial" panose="020B0604020202020204" pitchFamily="34" charset="0"/>
              <a:buChar char="•"/>
            </a:pPr>
            <a:r>
              <a:rPr lang="en-US" sz="5100" dirty="0">
                <a:solidFill>
                  <a:schemeClr val="accent6">
                    <a:lumMod val="75000"/>
                  </a:schemeClr>
                </a:solidFill>
                <a:latin typeface="Aharoni" panose="02010803020104030203" pitchFamily="2" charset="-79"/>
                <a:cs typeface="Aharoni" panose="02010803020104030203" pitchFamily="2" charset="-79"/>
              </a:rPr>
              <a:t>RMCH assists Rotary clubs and districts in the planning, implementation and co-funding of projects in Rotary Area of Focus Maternal and Child Health, including family planning. </a:t>
            </a:r>
          </a:p>
          <a:p>
            <a:pPr marL="342900" indent="-342900" algn="l">
              <a:buFont typeface="Arial" panose="020B0604020202020204" pitchFamily="34" charset="0"/>
              <a:buChar char="•"/>
            </a:pPr>
            <a:endParaRPr lang="en-US" sz="2200" b="1" dirty="0">
              <a:solidFill>
                <a:schemeClr val="accent6">
                  <a:lumMod val="75000"/>
                </a:schemeClr>
              </a:solidFill>
              <a:cs typeface="Aharoni" panose="02010803020104030203" pitchFamily="2" charset="-79"/>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26" y="5533991"/>
            <a:ext cx="1578536" cy="105806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307" y="390881"/>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1994" y="265171"/>
            <a:ext cx="1533872" cy="758710"/>
          </a:xfrm>
          <a:prstGeom prst="rect">
            <a:avLst/>
          </a:prstGeom>
        </p:spPr>
      </p:pic>
      <p:pic>
        <p:nvPicPr>
          <p:cNvPr id="8" name="Picture 2" descr="Image result for Rotaty Action Group for Reproductive Health">
            <a:extLst>
              <a:ext uri="{FF2B5EF4-FFF2-40B4-BE49-F238E27FC236}">
                <a16:creationId xmlns:a16="http://schemas.microsoft.com/office/drawing/2014/main" id="{9C8BEB9B-BB49-4C17-AF52-2E0278058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975" y="476272"/>
            <a:ext cx="4346905" cy="109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98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1671171"/>
          </a:xfrm>
        </p:spPr>
        <p:txBody>
          <a:bodyPr>
            <a:normAutofit fontScale="90000"/>
          </a:bodyPr>
          <a:lstStyle/>
          <a:p>
            <a:r>
              <a:rPr lang="en-US" sz="2700" b="1" dirty="0">
                <a:solidFill>
                  <a:schemeClr val="accent6">
                    <a:lumMod val="75000"/>
                  </a:schemeClr>
                </a:solidFill>
                <a:effectLst/>
                <a:latin typeface="Aharoni" panose="02010803020104030203" pitchFamily="2" charset="-79"/>
                <a:cs typeface="Aharoni" panose="02010803020104030203" pitchFamily="2" charset="-79"/>
              </a:rPr>
              <a:t>RMCH assists Rotary clubs and districts in the planning, implementation and co-funding of projects in Rotary Area of Focus Maternal and Child Health, including family planning</a:t>
            </a:r>
            <a:r>
              <a:rPr lang="en-US" sz="2700" b="1" dirty="0">
                <a:effectLst/>
                <a:latin typeface="Aharoni" panose="02010803020104030203" pitchFamily="2" charset="-79"/>
                <a:cs typeface="Aharoni" panose="02010803020104030203" pitchFamily="2" charset="-79"/>
              </a:rPr>
              <a:t>. </a:t>
            </a:r>
            <a:br>
              <a:rPr lang="en-US" b="1" dirty="0">
                <a:effectLst/>
              </a:rPr>
            </a:br>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000673"/>
            <a:ext cx="9144000" cy="2257127"/>
          </a:xfrm>
        </p:spPr>
        <p:txBody>
          <a:bodyPr>
            <a:normAutofit fontScale="92500" lnSpcReduction="20000"/>
          </a:bodyPr>
          <a:lstStyle/>
          <a:p>
            <a:pPr marL="342900" indent="-342900" algn="l">
              <a:buFont typeface="Arial" panose="020B0604020202020204" pitchFamily="34" charset="0"/>
              <a:buChar char="•"/>
            </a:pPr>
            <a:r>
              <a:rPr lang="en-US" sz="2200" dirty="0">
                <a:solidFill>
                  <a:schemeClr val="accent6">
                    <a:lumMod val="75000"/>
                  </a:schemeClr>
                </a:solidFill>
                <a:latin typeface="Aharoni" panose="02010803020104030203" pitchFamily="2" charset="-79"/>
                <a:cs typeface="Aharoni" panose="02010803020104030203" pitchFamily="2" charset="-79"/>
              </a:rPr>
              <a:t>The oldest RAG– started in 1995 has one of the largest memberships with almost 8500  Rotarian participants worldwide in over 45 countries. There are  coordinators in all part of the world ( Europe, North America, Africa, India, South America)</a:t>
            </a:r>
          </a:p>
          <a:p>
            <a:pPr marL="342900" indent="-342900" algn="l">
              <a:buFont typeface="Arial" panose="020B0604020202020204" pitchFamily="34" charset="0"/>
              <a:buChar char="•"/>
            </a:pPr>
            <a:r>
              <a:rPr lang="en-US" sz="2200" dirty="0">
                <a:solidFill>
                  <a:schemeClr val="accent6">
                    <a:lumMod val="75000"/>
                  </a:schemeClr>
                </a:solidFill>
                <a:latin typeface="Aharoni" panose="02010803020104030203" pitchFamily="2" charset="-79"/>
                <a:cs typeface="Aharoni" panose="02010803020104030203" pitchFamily="2" charset="-79"/>
              </a:rPr>
              <a:t>Expert assistance with projects, networking and training are key</a:t>
            </a:r>
          </a:p>
          <a:p>
            <a:pPr marL="342900" indent="-342900" algn="l">
              <a:buFont typeface="Arial" panose="020B0604020202020204" pitchFamily="34" charset="0"/>
              <a:buChar char="•"/>
            </a:pPr>
            <a:r>
              <a:rPr lang="en-US" sz="2200" dirty="0">
                <a:solidFill>
                  <a:schemeClr val="accent6">
                    <a:lumMod val="75000"/>
                  </a:schemeClr>
                </a:solidFill>
                <a:latin typeface="Aharoni" panose="02010803020104030203" pitchFamily="2" charset="-79"/>
                <a:cs typeface="Aharoni" panose="02010803020104030203" pitchFamily="2" charset="-79"/>
              </a:rPr>
              <a:t>Support by the United Nations and others</a:t>
            </a:r>
          </a:p>
          <a:p>
            <a:pPr algn="l"/>
            <a:r>
              <a:rPr lang="en-US" sz="2200" dirty="0">
                <a:solidFill>
                  <a:schemeClr val="accent6">
                    <a:lumMod val="75000"/>
                  </a:schemeClr>
                </a:solidFill>
                <a:latin typeface="Aharoni" panose="02010803020104030203" pitchFamily="2" charset="-79"/>
                <a:cs typeface="Aharoni" panose="02010803020104030203" pitchFamily="2" charset="-79"/>
              </a:rPr>
              <a:t>Types of project examples: family planning, midwifery, vocational training teams, medical equipment, fistula surgery. </a:t>
            </a:r>
          </a:p>
          <a:p>
            <a:pPr marL="342900" indent="-342900" algn="l">
              <a:buFont typeface="Arial" panose="020B0604020202020204" pitchFamily="34" charset="0"/>
              <a:buChar char="•"/>
            </a:pPr>
            <a:endParaRPr lang="en-US" sz="2200" dirty="0">
              <a:solidFill>
                <a:schemeClr val="accent6">
                  <a:lumMod val="75000"/>
                </a:schemeClr>
              </a:solidFill>
              <a:latin typeface="Aharoni" panose="02010803020104030203" pitchFamily="2" charset="-79"/>
              <a:cs typeface="Aharoni" panose="02010803020104030203" pitchFamily="2" charset="-79"/>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7" y="5735637"/>
            <a:ext cx="1578536" cy="105806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307" y="390881"/>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1994" y="265171"/>
            <a:ext cx="1533872" cy="758710"/>
          </a:xfrm>
          <a:prstGeom prst="rect">
            <a:avLst/>
          </a:prstGeom>
        </p:spPr>
      </p:pic>
    </p:spTree>
    <p:extLst>
      <p:ext uri="{BB962C8B-B14F-4D97-AF65-F5344CB8AC3E}">
        <p14:creationId xmlns:p14="http://schemas.microsoft.com/office/powerpoint/2010/main" val="406851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35171" y="271165"/>
            <a:ext cx="9144000" cy="1159443"/>
          </a:xfrm>
        </p:spPr>
        <p:txBody>
          <a:bodyPr>
            <a:normAutofit/>
          </a:bodyPr>
          <a:lstStyle/>
          <a:p>
            <a:r>
              <a:rPr lang="en-US" sz="3200" dirty="0">
                <a:solidFill>
                  <a:schemeClr val="accent6">
                    <a:lumMod val="75000"/>
                  </a:schemeClr>
                </a:solidFill>
                <a:latin typeface="Aharoni" panose="02010803020104030203" pitchFamily="2" charset="-79"/>
                <a:cs typeface="Aharoni" panose="02010803020104030203" pitchFamily="2" charset="-79"/>
              </a:rPr>
              <a:t>Our District’s</a:t>
            </a:r>
            <a:br>
              <a:rPr lang="en-US" sz="3200" dirty="0">
                <a:solidFill>
                  <a:schemeClr val="accent6">
                    <a:lumMod val="75000"/>
                  </a:schemeClr>
                </a:solidFill>
                <a:latin typeface="Aharoni" panose="02010803020104030203" pitchFamily="2" charset="-79"/>
                <a:cs typeface="Aharoni" panose="02010803020104030203" pitchFamily="2" charset="-79"/>
              </a:rPr>
            </a:br>
            <a:r>
              <a:rPr lang="en-US" sz="3200" dirty="0">
                <a:solidFill>
                  <a:schemeClr val="accent6">
                    <a:lumMod val="75000"/>
                  </a:schemeClr>
                </a:solidFill>
                <a:latin typeface="Aharoni" panose="02010803020104030203" pitchFamily="2" charset="-79"/>
                <a:cs typeface="Aharoni" panose="02010803020104030203" pitchFamily="2" charset="-79"/>
              </a:rPr>
              <a:t>Maternal-Child Health Projects</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700118" y="1520078"/>
            <a:ext cx="11192082" cy="3906660"/>
          </a:xfrm>
        </p:spPr>
        <p:txBody>
          <a:bodyPr>
            <a:normAutofit/>
          </a:bodyPr>
          <a:lstStyle/>
          <a:p>
            <a:pPr algn="l"/>
            <a:r>
              <a:rPr lang="en-US" b="1" dirty="0">
                <a:solidFill>
                  <a:schemeClr val="accent6">
                    <a:lumMod val="75000"/>
                  </a:schemeClr>
                </a:solidFill>
                <a:latin typeface="Aharoni" panose="02010803020104030203" pitchFamily="2" charset="-79"/>
                <a:cs typeface="Aharoni" panose="02010803020104030203" pitchFamily="2" charset="-79"/>
              </a:rPr>
              <a:t>Kampala North- Uganda: Blue Bell Club</a:t>
            </a:r>
          </a:p>
          <a:p>
            <a:pPr marL="457200" indent="-457200" algn="l">
              <a:buFont typeface="Arial" panose="020B0604020202020204" pitchFamily="34" charset="0"/>
              <a:buChar char="•"/>
            </a:pPr>
            <a:r>
              <a:rPr lang="en-US" dirty="0">
                <a:solidFill>
                  <a:schemeClr val="accent6">
                    <a:lumMod val="75000"/>
                  </a:schemeClr>
                </a:solidFill>
                <a:latin typeface="Aharoni" panose="02010803020104030203" pitchFamily="2" charset="-79"/>
                <a:cs typeface="Aharoni" panose="02010803020104030203" pitchFamily="2" charset="-79"/>
              </a:rPr>
              <a:t>One of First Vocational Training Teams in Maternal Child Health</a:t>
            </a:r>
          </a:p>
          <a:p>
            <a:pPr marL="457200" indent="-457200" algn="l">
              <a:buFont typeface="Arial" panose="020B0604020202020204" pitchFamily="34" charset="0"/>
              <a:buChar char="•"/>
            </a:pPr>
            <a:r>
              <a:rPr lang="en-US" dirty="0">
                <a:solidFill>
                  <a:schemeClr val="accent6">
                    <a:lumMod val="75000"/>
                  </a:schemeClr>
                </a:solidFill>
                <a:latin typeface="Aharoni" panose="02010803020104030203" pitchFamily="2" charset="-79"/>
                <a:cs typeface="Aharoni" panose="02010803020104030203" pitchFamily="2" charset="-79"/>
              </a:rPr>
              <a:t>Partnering with 2 Philadelphia &amp; 3 Uganda Universities</a:t>
            </a:r>
          </a:p>
          <a:p>
            <a:pPr marL="457200" indent="-457200" algn="l">
              <a:buFont typeface="Arial" panose="020B0604020202020204" pitchFamily="34" charset="0"/>
              <a:buChar char="•"/>
            </a:pPr>
            <a:r>
              <a:rPr lang="en-US" dirty="0">
                <a:solidFill>
                  <a:schemeClr val="accent6">
                    <a:lumMod val="75000"/>
                  </a:schemeClr>
                </a:solidFill>
                <a:latin typeface="Aharoni" panose="02010803020104030203" pitchFamily="2" charset="-79"/>
                <a:cs typeface="Aharoni" panose="02010803020104030203" pitchFamily="2" charset="-79"/>
              </a:rPr>
              <a:t>Developing Regional Midwife Training Centers – Distance Enabled</a:t>
            </a:r>
          </a:p>
          <a:p>
            <a:pPr marL="457200" indent="-457200" algn="l">
              <a:buFont typeface="Arial" panose="020B0604020202020204" pitchFamily="34" charset="0"/>
              <a:buChar char="•"/>
            </a:pPr>
            <a:r>
              <a:rPr lang="en-US" dirty="0">
                <a:solidFill>
                  <a:schemeClr val="accent6">
                    <a:lumMod val="75000"/>
                  </a:schemeClr>
                </a:solidFill>
                <a:latin typeface="Aharoni" panose="02010803020104030203" pitchFamily="2" charset="-79"/>
                <a:cs typeface="Aharoni" panose="02010803020104030203" pitchFamily="2" charset="-79"/>
              </a:rPr>
              <a:t>An ever-expanding project with significant results</a:t>
            </a:r>
          </a:p>
          <a:p>
            <a:pPr marL="457200" indent="-457200" algn="l">
              <a:buFont typeface="Arial" panose="020B0604020202020204" pitchFamily="34" charset="0"/>
              <a:buChar char="•"/>
            </a:pPr>
            <a:r>
              <a:rPr lang="en-US" dirty="0">
                <a:solidFill>
                  <a:schemeClr val="accent6">
                    <a:lumMod val="75000"/>
                  </a:schemeClr>
                </a:solidFill>
                <a:latin typeface="Aharoni" panose="02010803020104030203" pitchFamily="2" charset="-79"/>
                <a:cs typeface="Aharoni" panose="02010803020104030203" pitchFamily="2" charset="-79"/>
              </a:rPr>
              <a:t>Recognized by WHO and the Rotary Magazine</a:t>
            </a:r>
          </a:p>
          <a:p>
            <a:pPr algn="l"/>
            <a:r>
              <a:rPr lang="en-US" b="1" dirty="0">
                <a:solidFill>
                  <a:schemeClr val="accent6">
                    <a:lumMod val="75000"/>
                  </a:schemeClr>
                </a:solidFill>
                <a:latin typeface="Aharoni" panose="02010803020104030203" pitchFamily="2" charset="-79"/>
                <a:cs typeface="Aharoni" panose="02010803020104030203" pitchFamily="2" charset="-79"/>
              </a:rPr>
              <a:t>Bethlehem RC</a:t>
            </a:r>
          </a:p>
          <a:p>
            <a:pPr marL="342900" indent="-342900" algn="l">
              <a:buFont typeface="Arial" panose="020B0604020202020204" pitchFamily="34" charset="0"/>
              <a:buChar char="•"/>
            </a:pPr>
            <a:r>
              <a:rPr lang="en-US" dirty="0">
                <a:solidFill>
                  <a:schemeClr val="accent6">
                    <a:lumMod val="75000"/>
                  </a:schemeClr>
                </a:solidFill>
                <a:latin typeface="Aharoni" panose="02010803020104030203" pitchFamily="2" charset="-79"/>
                <a:cs typeface="Aharoni" panose="02010803020104030203" pitchFamily="2" charset="-79"/>
              </a:rPr>
              <a:t>Breast Milk Bank in India</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7" y="556461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3593575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7" y="556461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929" y="199877"/>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341" y="154000"/>
            <a:ext cx="1533872" cy="758710"/>
          </a:xfrm>
          <a:prstGeom prst="rect">
            <a:avLst/>
          </a:prstGeom>
        </p:spPr>
      </p:pic>
      <p:pic>
        <p:nvPicPr>
          <p:cNvPr id="6" name="Picture 5">
            <a:extLst>
              <a:ext uri="{FF2B5EF4-FFF2-40B4-BE49-F238E27FC236}">
                <a16:creationId xmlns:a16="http://schemas.microsoft.com/office/drawing/2014/main" id="{09198EF8-C93B-4A9F-B456-70C45A33E6B6}"/>
              </a:ext>
            </a:extLst>
          </p:cNvPr>
          <p:cNvPicPr>
            <a:picLocks noChangeAspect="1"/>
          </p:cNvPicPr>
          <p:nvPr/>
        </p:nvPicPr>
        <p:blipFill>
          <a:blip r:embed="rId6"/>
          <a:stretch>
            <a:fillRect/>
          </a:stretch>
        </p:blipFill>
        <p:spPr>
          <a:xfrm>
            <a:off x="2326329" y="308339"/>
            <a:ext cx="5933004" cy="6549661"/>
          </a:xfrm>
          <a:prstGeom prst="rect">
            <a:avLst/>
          </a:prstGeom>
        </p:spPr>
      </p:pic>
    </p:spTree>
    <p:extLst>
      <p:ext uri="{BB962C8B-B14F-4D97-AF65-F5344CB8AC3E}">
        <p14:creationId xmlns:p14="http://schemas.microsoft.com/office/powerpoint/2010/main" val="217699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9E8F07ED-3FED-4DF5-904A-31ED18FDDADA}"/>
              </a:ext>
            </a:extLst>
          </p:cNvPr>
          <p:cNvSpPr>
            <a:spLocks noGrp="1"/>
          </p:cNvSpPr>
          <p:nvPr>
            <p:ph type="ctrTitle"/>
          </p:nvPr>
        </p:nvSpPr>
        <p:spPr/>
        <p:txBody>
          <a:bodyPr/>
          <a:lstStyle/>
          <a:p>
            <a:r>
              <a:rPr lang="en-US" b="1" dirty="0">
                <a:solidFill>
                  <a:schemeClr val="tx2">
                    <a:lumMod val="75000"/>
                    <a:lumOff val="25000"/>
                  </a:schemeClr>
                </a:solidFill>
                <a:latin typeface="Aharoni" panose="02010803020104030203" pitchFamily="2" charset="-79"/>
                <a:cs typeface="Aharoni" panose="02010803020104030203" pitchFamily="2" charset="-79"/>
              </a:rPr>
              <a:t>International Service</a:t>
            </a:r>
          </a:p>
        </p:txBody>
      </p:sp>
      <p:sp>
        <p:nvSpPr>
          <p:cNvPr id="3" name="Subtitle 2">
            <a:extLst>
              <a:ext uri="{FF2B5EF4-FFF2-40B4-BE49-F238E27FC236}">
                <a16:creationId xmlns:a16="http://schemas.microsoft.com/office/drawing/2014/main" id="{44BEF71A-A94C-4FC9-B4B6-09EAD2D9A492}"/>
              </a:ext>
            </a:extLst>
          </p:cNvPr>
          <p:cNvSpPr>
            <a:spLocks noGrp="1"/>
          </p:cNvSpPr>
          <p:nvPr>
            <p:ph type="subTitle" idx="1"/>
          </p:nvPr>
        </p:nvSpPr>
        <p:spPr/>
        <p:txBody>
          <a:bodyPr>
            <a:normAutofit lnSpcReduction="10000"/>
          </a:bodyPr>
          <a:lstStyle/>
          <a:p>
            <a:r>
              <a:rPr lang="en-US" sz="4000" b="1" dirty="0">
                <a:solidFill>
                  <a:schemeClr val="tx2">
                    <a:lumMod val="75000"/>
                    <a:lumOff val="25000"/>
                    <a:alpha val="70000"/>
                  </a:schemeClr>
                </a:solidFill>
                <a:latin typeface="Aharoni" panose="02010803020104030203" pitchFamily="2" charset="-79"/>
                <a:cs typeface="Aharoni" panose="02010803020104030203" pitchFamily="2" charset="-79"/>
              </a:rPr>
              <a:t>Any type of Rotary engagement with the global community that makes a positive difference.</a:t>
            </a:r>
          </a:p>
        </p:txBody>
      </p:sp>
    </p:spTree>
    <p:extLst>
      <p:ext uri="{BB962C8B-B14F-4D97-AF65-F5344CB8AC3E}">
        <p14:creationId xmlns:p14="http://schemas.microsoft.com/office/powerpoint/2010/main" val="1110909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endParaRPr lang="en-US" dirty="0">
              <a:solidFill>
                <a:srgbClr val="FFFFFF"/>
              </a:solidFill>
            </a:endParaRP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602038"/>
            <a:ext cx="8825007" cy="558901"/>
          </a:xfrm>
        </p:spPr>
        <p:txBody>
          <a:bodyPr>
            <a:normAutofit/>
          </a:bodyPr>
          <a:lstStyle/>
          <a:p>
            <a:r>
              <a:rPr lang="en-US" sz="2200" b="1" dirty="0">
                <a:solidFill>
                  <a:schemeClr val="accent6">
                    <a:lumMod val="75000"/>
                  </a:schemeClr>
                </a:solidFill>
                <a:latin typeface="Aharoni" panose="02010803020104030203" pitchFamily="2" charset="-79"/>
                <a:cs typeface="Aharoni" panose="02010803020104030203" pitchFamily="2" charset="-79"/>
              </a:rPr>
              <a:t>Dna-rag.com</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07" y="5328508"/>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22" y="409370"/>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007" y="299626"/>
            <a:ext cx="1533872" cy="758710"/>
          </a:xfrm>
          <a:prstGeom prst="rect">
            <a:avLst/>
          </a:prstGeom>
        </p:spPr>
      </p:pic>
      <p:pic>
        <p:nvPicPr>
          <p:cNvPr id="6" name="Picture 5">
            <a:extLst>
              <a:ext uri="{FF2B5EF4-FFF2-40B4-BE49-F238E27FC236}">
                <a16:creationId xmlns:a16="http://schemas.microsoft.com/office/drawing/2014/main" id="{3FEF6D4A-3D7E-4DE9-8FDD-7D18BD290E67}"/>
              </a:ext>
            </a:extLst>
          </p:cNvPr>
          <p:cNvPicPr>
            <a:picLocks noChangeAspect="1"/>
          </p:cNvPicPr>
          <p:nvPr/>
        </p:nvPicPr>
        <p:blipFill>
          <a:blip r:embed="rId6"/>
          <a:stretch>
            <a:fillRect/>
          </a:stretch>
        </p:blipFill>
        <p:spPr>
          <a:xfrm>
            <a:off x="1585031" y="1280639"/>
            <a:ext cx="8884429" cy="2071048"/>
          </a:xfrm>
          <a:prstGeom prst="rect">
            <a:avLst/>
          </a:prstGeom>
        </p:spPr>
      </p:pic>
      <p:sp>
        <p:nvSpPr>
          <p:cNvPr id="10" name="TextBox 9">
            <a:extLst>
              <a:ext uri="{FF2B5EF4-FFF2-40B4-BE49-F238E27FC236}">
                <a16:creationId xmlns:a16="http://schemas.microsoft.com/office/drawing/2014/main" id="{E69B55F1-3721-47B4-BDC4-E9504FDEE3C8}"/>
              </a:ext>
            </a:extLst>
          </p:cNvPr>
          <p:cNvSpPr txBox="1"/>
          <p:nvPr/>
        </p:nvSpPr>
        <p:spPr>
          <a:xfrm>
            <a:off x="2692866" y="4444985"/>
            <a:ext cx="7130642" cy="1200329"/>
          </a:xfrm>
          <a:prstGeom prst="rect">
            <a:avLst/>
          </a:prstGeom>
          <a:noFill/>
        </p:spPr>
        <p:txBody>
          <a:bodyPr wrap="square">
            <a:spAutoFit/>
          </a:bodyPr>
          <a:lstStyle/>
          <a:p>
            <a:r>
              <a:rPr lang="en-US" b="1" dirty="0">
                <a:solidFill>
                  <a:schemeClr val="accent6">
                    <a:lumMod val="75000"/>
                  </a:schemeClr>
                </a:solidFill>
                <a:effectLst/>
              </a:rPr>
              <a:t>The Disaster Network of Assistance Rotarian Action Group (DNA RAG) Rotarian Action Groups (RAGs) provide assistance and support to Rotary clubs and districts in planning and implementing community development and humanitarian service projects.</a:t>
            </a:r>
          </a:p>
        </p:txBody>
      </p:sp>
    </p:spTree>
    <p:extLst>
      <p:ext uri="{BB962C8B-B14F-4D97-AF65-F5344CB8AC3E}">
        <p14:creationId xmlns:p14="http://schemas.microsoft.com/office/powerpoint/2010/main" val="325574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666956"/>
          </a:xfrm>
        </p:spPr>
        <p:txBody>
          <a:bodyPr>
            <a:normAutofit/>
          </a:bodyPr>
          <a:lstStyle/>
          <a:p>
            <a:r>
              <a:rPr lang="en-US" sz="3600" dirty="0">
                <a:solidFill>
                  <a:schemeClr val="accent6">
                    <a:lumMod val="75000"/>
                  </a:schemeClr>
                </a:solidFill>
                <a:latin typeface="Aharoni" panose="02010803020104030203" pitchFamily="2" charset="-79"/>
                <a:cs typeface="Aharoni" panose="02010803020104030203" pitchFamily="2" charset="-79"/>
              </a:rPr>
              <a:t>Rotarians step up in disaster response</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1918492"/>
            <a:ext cx="9652000" cy="3364708"/>
          </a:xfrm>
        </p:spPr>
        <p:txBody>
          <a:bodyPr>
            <a:normAutofit/>
          </a:bodyPr>
          <a:lstStyle/>
          <a:p>
            <a:endParaRPr lang="en-US" sz="2200" dirty="0">
              <a:solidFill>
                <a:srgbClr val="FFFFFF"/>
              </a:solidFill>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1" y="5597566"/>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842E8334-D6F4-4691-BD1A-5413E0D4F0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61" y="1789319"/>
            <a:ext cx="2503002" cy="3179365"/>
          </a:xfrm>
          <a:prstGeom prst="rect">
            <a:avLst/>
          </a:prstGeom>
        </p:spPr>
      </p:pic>
      <p:pic>
        <p:nvPicPr>
          <p:cNvPr id="8" name="Picture 7" descr="Text, website&#10;&#10;Description automatically generated">
            <a:extLst>
              <a:ext uri="{FF2B5EF4-FFF2-40B4-BE49-F238E27FC236}">
                <a16:creationId xmlns:a16="http://schemas.microsoft.com/office/drawing/2014/main" id="{10E73122-8D45-4586-B958-3AE63EF02A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3640" y="1788220"/>
            <a:ext cx="3092304" cy="3179365"/>
          </a:xfrm>
          <a:prstGeom prst="rect">
            <a:avLst/>
          </a:prstGeom>
        </p:spPr>
      </p:pic>
      <p:pic>
        <p:nvPicPr>
          <p:cNvPr id="15" name="Picture 14">
            <a:extLst>
              <a:ext uri="{FF2B5EF4-FFF2-40B4-BE49-F238E27FC236}">
                <a16:creationId xmlns:a16="http://schemas.microsoft.com/office/drawing/2014/main" id="{15257E96-E7D0-46A8-94AC-900C3C9E063D}"/>
              </a:ext>
            </a:extLst>
          </p:cNvPr>
          <p:cNvPicPr>
            <a:picLocks noChangeAspect="1"/>
          </p:cNvPicPr>
          <p:nvPr/>
        </p:nvPicPr>
        <p:blipFill>
          <a:blip r:embed="rId8"/>
          <a:stretch>
            <a:fillRect/>
          </a:stretch>
        </p:blipFill>
        <p:spPr>
          <a:xfrm>
            <a:off x="5656994" y="1788220"/>
            <a:ext cx="2602339" cy="3179364"/>
          </a:xfrm>
          <a:prstGeom prst="rect">
            <a:avLst/>
          </a:prstGeom>
        </p:spPr>
      </p:pic>
      <p:pic>
        <p:nvPicPr>
          <p:cNvPr id="17" name="Picture 16">
            <a:extLst>
              <a:ext uri="{FF2B5EF4-FFF2-40B4-BE49-F238E27FC236}">
                <a16:creationId xmlns:a16="http://schemas.microsoft.com/office/drawing/2014/main" id="{84833A71-3C9A-482C-B02A-99A89EFF6E25}"/>
              </a:ext>
            </a:extLst>
          </p:cNvPr>
          <p:cNvPicPr>
            <a:picLocks noChangeAspect="1"/>
          </p:cNvPicPr>
          <p:nvPr/>
        </p:nvPicPr>
        <p:blipFill>
          <a:blip r:embed="rId9"/>
          <a:stretch>
            <a:fillRect/>
          </a:stretch>
        </p:blipFill>
        <p:spPr>
          <a:xfrm>
            <a:off x="8462772" y="2415082"/>
            <a:ext cx="2430991" cy="586791"/>
          </a:xfrm>
          <a:prstGeom prst="rect">
            <a:avLst/>
          </a:prstGeom>
        </p:spPr>
      </p:pic>
    </p:spTree>
    <p:extLst>
      <p:ext uri="{BB962C8B-B14F-4D97-AF65-F5344CB8AC3E}">
        <p14:creationId xmlns:p14="http://schemas.microsoft.com/office/powerpoint/2010/main" val="3233256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459987" y="1122363"/>
            <a:ext cx="10208013" cy="1655762"/>
          </a:xfrm>
        </p:spPr>
        <p:txBody>
          <a:bodyPr>
            <a:normAutofit fontScale="90000"/>
          </a:bodyPr>
          <a:lstStyle/>
          <a:p>
            <a:r>
              <a:rPr lang="en-US" dirty="0">
                <a:solidFill>
                  <a:schemeClr val="accent6">
                    <a:lumMod val="75000"/>
                  </a:schemeClr>
                </a:solidFill>
                <a:latin typeface="Aharoni" panose="02010803020104030203" pitchFamily="2" charset="-79"/>
                <a:cs typeface="Aharoni" panose="02010803020104030203" pitchFamily="2" charset="-79"/>
              </a:rPr>
              <a:t>Our District and Disaster Response</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872455" y="2692867"/>
            <a:ext cx="9795545" cy="2164360"/>
          </a:xfrm>
        </p:spPr>
        <p:txBody>
          <a:bodyPr>
            <a:normAutofit/>
          </a:bodyPr>
          <a:lstStyle/>
          <a:p>
            <a:r>
              <a:rPr lang="en-US" sz="2200" dirty="0">
                <a:solidFill>
                  <a:schemeClr val="accent6">
                    <a:lumMod val="75000"/>
                  </a:schemeClr>
                </a:solidFill>
              </a:rPr>
              <a:t>2020- 19 Grants awarded to clubs to address the COVID 19 disaster response</a:t>
            </a:r>
          </a:p>
          <a:p>
            <a:r>
              <a:rPr lang="en-US" sz="2200" dirty="0">
                <a:solidFill>
                  <a:schemeClr val="accent6">
                    <a:lumMod val="75000"/>
                  </a:schemeClr>
                </a:solidFill>
              </a:rPr>
              <a:t>2021- 8 more grants JUST awarded to clubs to address the COVID 19 disaster response</a:t>
            </a:r>
          </a:p>
          <a:p>
            <a:endParaRPr lang="en-US" sz="2200" dirty="0">
              <a:solidFill>
                <a:schemeClr val="accent6">
                  <a:lumMod val="75000"/>
                </a:schemeClr>
              </a:solidFill>
            </a:endParaRP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pic>
        <p:nvPicPr>
          <p:cNvPr id="6" name="Picture 5" descr="Diagram&#10;&#10;Description automatically generated">
            <a:extLst>
              <a:ext uri="{FF2B5EF4-FFF2-40B4-BE49-F238E27FC236}">
                <a16:creationId xmlns:a16="http://schemas.microsoft.com/office/drawing/2014/main" id="{660EC973-B723-4261-98DB-41D4840544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8316" y="3903335"/>
            <a:ext cx="3440776" cy="2417271"/>
          </a:xfrm>
          <a:prstGeom prst="rect">
            <a:avLst/>
          </a:prstGeom>
        </p:spPr>
      </p:pic>
    </p:spTree>
    <p:extLst>
      <p:ext uri="{BB962C8B-B14F-4D97-AF65-F5344CB8AC3E}">
        <p14:creationId xmlns:p14="http://schemas.microsoft.com/office/powerpoint/2010/main" val="1175104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8" name="Content Placeholder 7">
            <a:extLst>
              <a:ext uri="{FF2B5EF4-FFF2-40B4-BE49-F238E27FC236}">
                <a16:creationId xmlns:a16="http://schemas.microsoft.com/office/drawing/2014/main" id="{7D6823B9-180D-4833-B459-D31BDDB0030E}"/>
              </a:ext>
            </a:extLst>
          </p:cNvPr>
          <p:cNvSpPr>
            <a:spLocks noGrp="1"/>
          </p:cNvSpPr>
          <p:nvPr>
            <p:ph idx="1"/>
          </p:nvPr>
        </p:nvSpPr>
        <p:spPr>
          <a:xfrm>
            <a:off x="838200" y="2391458"/>
            <a:ext cx="10515600" cy="2973480"/>
          </a:xfrm>
        </p:spPr>
        <p:txBody>
          <a:bodyPr/>
          <a:lstStyle/>
          <a:p>
            <a:r>
              <a:rPr lang="en-US" b="1" dirty="0">
                <a:solidFill>
                  <a:schemeClr val="accent6">
                    <a:lumMod val="75000"/>
                  </a:schemeClr>
                </a:solidFill>
              </a:rPr>
              <a:t>BRAND NEW AREA OF FOCUS:</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7" y="5687736"/>
            <a:ext cx="1519279" cy="1018350"/>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84" y="206051"/>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720" y="109692"/>
            <a:ext cx="1533872" cy="758710"/>
          </a:xfrm>
          <a:prstGeom prst="rect">
            <a:avLst/>
          </a:prstGeom>
        </p:spPr>
      </p:pic>
      <p:pic>
        <p:nvPicPr>
          <p:cNvPr id="6" name="Picture 5" descr="Logo&#10;&#10;Description automatically generated">
            <a:extLst>
              <a:ext uri="{FF2B5EF4-FFF2-40B4-BE49-F238E27FC236}">
                <a16:creationId xmlns:a16="http://schemas.microsoft.com/office/drawing/2014/main" id="{A318554C-78C9-4B3B-9979-BE0FB0F89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617" y="1079048"/>
            <a:ext cx="9569980" cy="1312409"/>
          </a:xfrm>
          <a:prstGeom prst="rect">
            <a:avLst/>
          </a:prstGeom>
        </p:spPr>
      </p:pic>
      <p:sp>
        <p:nvSpPr>
          <p:cNvPr id="7" name="TextBox 6">
            <a:extLst>
              <a:ext uri="{FF2B5EF4-FFF2-40B4-BE49-F238E27FC236}">
                <a16:creationId xmlns:a16="http://schemas.microsoft.com/office/drawing/2014/main" id="{1570F313-A92D-4FAF-A6D4-CE9E4388587B}"/>
              </a:ext>
            </a:extLst>
          </p:cNvPr>
          <p:cNvSpPr txBox="1"/>
          <p:nvPr/>
        </p:nvSpPr>
        <p:spPr>
          <a:xfrm>
            <a:off x="9286613" y="6291743"/>
            <a:ext cx="2217274" cy="369332"/>
          </a:xfrm>
          <a:prstGeom prst="rect">
            <a:avLst/>
          </a:prstGeom>
          <a:noFill/>
        </p:spPr>
        <p:txBody>
          <a:bodyPr wrap="none" rtlCol="0">
            <a:spAutoFit/>
          </a:bodyPr>
          <a:lstStyle/>
          <a:p>
            <a:r>
              <a:rPr lang="en-US" dirty="0"/>
              <a:t>PDG Cindy Hornaman</a:t>
            </a:r>
          </a:p>
        </p:txBody>
      </p:sp>
      <p:pic>
        <p:nvPicPr>
          <p:cNvPr id="10" name="Picture 9">
            <a:extLst>
              <a:ext uri="{FF2B5EF4-FFF2-40B4-BE49-F238E27FC236}">
                <a16:creationId xmlns:a16="http://schemas.microsoft.com/office/drawing/2014/main" id="{5AD4F4BC-79D6-4854-A57C-2D04C635AE98}"/>
              </a:ext>
            </a:extLst>
          </p:cNvPr>
          <p:cNvPicPr>
            <a:picLocks noChangeAspect="1"/>
          </p:cNvPicPr>
          <p:nvPr/>
        </p:nvPicPr>
        <p:blipFill>
          <a:blip r:embed="rId7"/>
          <a:stretch>
            <a:fillRect/>
          </a:stretch>
        </p:blipFill>
        <p:spPr>
          <a:xfrm>
            <a:off x="5599535" y="2391457"/>
            <a:ext cx="1432684" cy="1889924"/>
          </a:xfrm>
          <a:prstGeom prst="rect">
            <a:avLst/>
          </a:prstGeom>
        </p:spPr>
      </p:pic>
      <p:sp>
        <p:nvSpPr>
          <p:cNvPr id="11" name="TextBox 10">
            <a:extLst>
              <a:ext uri="{FF2B5EF4-FFF2-40B4-BE49-F238E27FC236}">
                <a16:creationId xmlns:a16="http://schemas.microsoft.com/office/drawing/2014/main" id="{173CC872-C78B-4991-AD62-17AA853EEDB6}"/>
              </a:ext>
            </a:extLst>
          </p:cNvPr>
          <p:cNvSpPr txBox="1"/>
          <p:nvPr/>
        </p:nvSpPr>
        <p:spPr>
          <a:xfrm>
            <a:off x="981512" y="4538444"/>
            <a:ext cx="9471171" cy="1231106"/>
          </a:xfrm>
          <a:prstGeom prst="rect">
            <a:avLst/>
          </a:prstGeom>
          <a:noFill/>
        </p:spPr>
        <p:txBody>
          <a:bodyPr wrap="square" rtlCol="0">
            <a:spAutoFit/>
          </a:bodyPr>
          <a:lstStyle/>
          <a:p>
            <a:pPr algn="ctr"/>
            <a:r>
              <a:rPr lang="en-US" sz="2800" dirty="0">
                <a:solidFill>
                  <a:schemeClr val="accent6">
                    <a:lumMod val="75000"/>
                  </a:schemeClr>
                </a:solidFill>
                <a:latin typeface="Aharoni" panose="02010803020104030203" pitchFamily="2" charset="-79"/>
                <a:cs typeface="Aharoni" panose="02010803020104030203" pitchFamily="2" charset="-79"/>
              </a:rPr>
              <a:t>BRAND NEW ROTARY ACTION GROUP</a:t>
            </a:r>
          </a:p>
          <a:p>
            <a:pPr algn="ctr"/>
            <a:r>
              <a:rPr lang="en-US" sz="2800" dirty="0">
                <a:solidFill>
                  <a:schemeClr val="accent6">
                    <a:lumMod val="75000"/>
                  </a:schemeClr>
                </a:solidFill>
                <a:latin typeface="Aharoni" panose="02010803020104030203" pitchFamily="2" charset="-79"/>
                <a:cs typeface="Aharoni" panose="02010803020104030203" pitchFamily="2" charset="-79"/>
              </a:rPr>
              <a:t>BRAND NEW WEBSITE: ESRAG.COM</a:t>
            </a:r>
          </a:p>
          <a:p>
            <a:pPr algn="ctr"/>
            <a:endParaRPr lang="en-US" dirty="0"/>
          </a:p>
        </p:txBody>
      </p:sp>
    </p:spTree>
    <p:extLst>
      <p:ext uri="{BB962C8B-B14F-4D97-AF65-F5344CB8AC3E}">
        <p14:creationId xmlns:p14="http://schemas.microsoft.com/office/powerpoint/2010/main" val="3652392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83891" y="-83217"/>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83891" y="83891"/>
            <a:ext cx="9571837" cy="2080469"/>
          </a:xfrm>
        </p:spPr>
        <p:txBody>
          <a:bodyPr>
            <a:normAutofit/>
          </a:bodyPr>
          <a:lstStyle/>
          <a:p>
            <a:r>
              <a:rPr lang="en-US" sz="3600" dirty="0">
                <a:solidFill>
                  <a:schemeClr val="accent6">
                    <a:lumMod val="75000"/>
                  </a:schemeClr>
                </a:solidFill>
                <a:latin typeface="Aharoni" panose="02010803020104030203" pitchFamily="2" charset="-79"/>
                <a:cs typeface="Aharoni" panose="02010803020104030203" pitchFamily="2" charset="-79"/>
              </a:rPr>
              <a:t>Proactive : initiating projects, assisting with ideas, education</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83891" y="2218992"/>
            <a:ext cx="5117837" cy="3629717"/>
          </a:xfrm>
          <a:ln w="57150">
            <a:solidFill>
              <a:schemeClr val="tx1"/>
            </a:solidFill>
          </a:ln>
        </p:spPr>
        <p:txBody>
          <a:bodyPr>
            <a:noAutofit/>
          </a:bodyPr>
          <a:lstStyle/>
          <a:p>
            <a:pPr algn="l"/>
            <a:r>
              <a:rPr lang="en-US" sz="2000" dirty="0">
                <a:solidFill>
                  <a:schemeClr val="accent6">
                    <a:lumMod val="75000"/>
                  </a:schemeClr>
                </a:solidFill>
                <a:latin typeface="Aharoni" panose="02010803020104030203" pitchFamily="2" charset="-79"/>
                <a:cs typeface="Aharoni" panose="02010803020104030203" pitchFamily="2" charset="-79"/>
              </a:rPr>
              <a:t>Project ideas:</a:t>
            </a:r>
          </a:p>
          <a:p>
            <a:pPr algn="l"/>
            <a:r>
              <a:rPr lang="en-US" sz="2000" dirty="0">
                <a:solidFill>
                  <a:schemeClr val="accent6">
                    <a:lumMod val="75000"/>
                  </a:schemeClr>
                </a:solidFill>
                <a:latin typeface="Aharoni" panose="02010803020104030203" pitchFamily="2" charset="-79"/>
                <a:cs typeface="Aharoni" panose="02010803020104030203" pitchFamily="2" charset="-79"/>
              </a:rPr>
              <a:t>ESRAG &amp; UNEP World Environment Day Handbook</a:t>
            </a:r>
          </a:p>
          <a:p>
            <a:pPr algn="l"/>
            <a:r>
              <a:rPr lang="en-US" sz="2000" dirty="0">
                <a:solidFill>
                  <a:schemeClr val="accent6">
                    <a:lumMod val="75000"/>
                  </a:schemeClr>
                </a:solidFill>
                <a:latin typeface="Aharoni" panose="02010803020104030203" pitchFamily="2" charset="-79"/>
                <a:cs typeface="Aharoni" panose="02010803020104030203" pitchFamily="2" charset="-79"/>
              </a:rPr>
              <a:t>Connect With Nature</a:t>
            </a:r>
          </a:p>
          <a:p>
            <a:pPr algn="l"/>
            <a:r>
              <a:rPr lang="en-US" sz="2000" dirty="0">
                <a:solidFill>
                  <a:schemeClr val="accent6">
                    <a:lumMod val="75000"/>
                  </a:schemeClr>
                </a:solidFill>
                <a:latin typeface="Aharoni" panose="02010803020104030203" pitchFamily="2" charset="-79"/>
                <a:cs typeface="Aharoni" panose="02010803020104030203" pitchFamily="2" charset="-79"/>
              </a:rPr>
              <a:t>Reduce Energy Poverty</a:t>
            </a:r>
          </a:p>
          <a:p>
            <a:pPr algn="l"/>
            <a:r>
              <a:rPr lang="en-US" sz="2000" dirty="0">
                <a:solidFill>
                  <a:schemeClr val="accent6">
                    <a:lumMod val="75000"/>
                  </a:schemeClr>
                </a:solidFill>
                <a:latin typeface="Aharoni" panose="02010803020104030203" pitchFamily="2" charset="-79"/>
                <a:cs typeface="Aharoni" panose="02010803020104030203" pitchFamily="2" charset="-79"/>
              </a:rPr>
              <a:t>Tree Projects</a:t>
            </a:r>
          </a:p>
          <a:p>
            <a:pPr algn="l"/>
            <a:r>
              <a:rPr lang="en-US" sz="2000" dirty="0">
                <a:solidFill>
                  <a:schemeClr val="accent6">
                    <a:lumMod val="75000"/>
                  </a:schemeClr>
                </a:solidFill>
                <a:latin typeface="Aharoni" panose="02010803020104030203" pitchFamily="2" charset="-79"/>
                <a:cs typeface="Aharoni" panose="02010803020104030203" pitchFamily="2" charset="-79"/>
              </a:rPr>
              <a:t>Waterway Projects</a:t>
            </a:r>
          </a:p>
          <a:p>
            <a:pPr algn="l"/>
            <a:r>
              <a:rPr lang="en-US" sz="2000" dirty="0">
                <a:solidFill>
                  <a:schemeClr val="accent6">
                    <a:lumMod val="75000"/>
                  </a:schemeClr>
                </a:solidFill>
                <a:latin typeface="Aharoni" panose="02010803020104030203" pitchFamily="2" charset="-79"/>
                <a:cs typeface="Aharoni" panose="02010803020104030203" pitchFamily="2" charset="-79"/>
              </a:rPr>
              <a:t>Reduce our Ecological Footprint</a:t>
            </a:r>
          </a:p>
          <a:p>
            <a:pPr algn="l"/>
            <a:r>
              <a:rPr lang="en-US" sz="2000" dirty="0">
                <a:solidFill>
                  <a:schemeClr val="accent6">
                    <a:lumMod val="75000"/>
                  </a:schemeClr>
                </a:solidFill>
                <a:latin typeface="Aharoni" panose="02010803020104030203" pitchFamily="2" charset="-79"/>
                <a:cs typeface="Aharoni" panose="02010803020104030203" pitchFamily="2" charset="-79"/>
              </a:rPr>
              <a:t>Add- new idea and Sustainability project</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18" y="5848709"/>
            <a:ext cx="1380606" cy="925400"/>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044" y="340547"/>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2662" y="248793"/>
            <a:ext cx="1533872" cy="758710"/>
          </a:xfrm>
          <a:prstGeom prst="rect">
            <a:avLst/>
          </a:prstGeom>
        </p:spPr>
      </p:pic>
      <p:sp>
        <p:nvSpPr>
          <p:cNvPr id="15" name="TextBox 14">
            <a:extLst>
              <a:ext uri="{FF2B5EF4-FFF2-40B4-BE49-F238E27FC236}">
                <a16:creationId xmlns:a16="http://schemas.microsoft.com/office/drawing/2014/main" id="{A5EFEFF9-A0B4-46B8-B863-708A1BAC7F80}"/>
              </a:ext>
            </a:extLst>
          </p:cNvPr>
          <p:cNvSpPr txBox="1"/>
          <p:nvPr/>
        </p:nvSpPr>
        <p:spPr>
          <a:xfrm>
            <a:off x="5814203" y="2959662"/>
            <a:ext cx="4968816" cy="1846659"/>
          </a:xfrm>
          <a:prstGeom prst="rect">
            <a:avLst/>
          </a:prstGeom>
          <a:noFill/>
          <a:ln w="28575">
            <a:solidFill>
              <a:srgbClr val="666633"/>
            </a:solidFill>
          </a:ln>
        </p:spPr>
        <p:txBody>
          <a:bodyPr wrap="square">
            <a:spAutoFit/>
          </a:bodyPr>
          <a:lstStyle/>
          <a:p>
            <a:r>
              <a:rPr lang="en-US" sz="2400" b="1" dirty="0">
                <a:solidFill>
                  <a:schemeClr val="accent6">
                    <a:lumMod val="75000"/>
                  </a:schemeClr>
                </a:solidFill>
                <a:latin typeface="Aharoni" panose="02010803020104030203" pitchFamily="2" charset="-79"/>
                <a:cs typeface="Aharoni" panose="02010803020104030203" pitchFamily="2" charset="-79"/>
              </a:rPr>
              <a:t>NEW EVENT: Ian, Rotary, and the Environment, MARCH 2– REGISTER THROUGH THE ESRAG.COM WEB-SITE</a:t>
            </a:r>
          </a:p>
          <a:p>
            <a:endParaRPr lang="en-US" b="1" dirty="0"/>
          </a:p>
        </p:txBody>
      </p:sp>
    </p:spTree>
    <p:extLst>
      <p:ext uri="{BB962C8B-B14F-4D97-AF65-F5344CB8AC3E}">
        <p14:creationId xmlns:p14="http://schemas.microsoft.com/office/powerpoint/2010/main" val="33525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377506" y="1122363"/>
            <a:ext cx="8640660" cy="880139"/>
          </a:xfrm>
        </p:spPr>
        <p:txBody>
          <a:bodyPr>
            <a:normAutofit/>
          </a:bodyPr>
          <a:lstStyle/>
          <a:p>
            <a:r>
              <a:rPr lang="en-US" sz="4400" b="1" dirty="0">
                <a:solidFill>
                  <a:schemeClr val="accent6">
                    <a:lumMod val="75000"/>
                  </a:schemeClr>
                </a:solidFill>
                <a:latin typeface="Aharoni" panose="02010803020104030203" pitchFamily="2" charset="-79"/>
                <a:cs typeface="Aharoni" panose="02010803020104030203" pitchFamily="2" charset="-79"/>
              </a:rPr>
              <a:t>What can we do in our district?</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2172749"/>
            <a:ext cx="9144000" cy="3085051"/>
          </a:xfrm>
        </p:spPr>
        <p:txBody>
          <a:bodyPr>
            <a:normAutofit/>
          </a:bodyPr>
          <a:lstStyle/>
          <a:p>
            <a:r>
              <a:rPr lang="en-US" sz="2200" dirty="0">
                <a:solidFill>
                  <a:schemeClr val="accent6">
                    <a:lumMod val="75000"/>
                  </a:schemeClr>
                </a:solidFill>
                <a:latin typeface="Aharoni" panose="02010803020104030203" pitchFamily="2" charset="-79"/>
                <a:cs typeface="Aharoni" panose="02010803020104030203" pitchFamily="2" charset="-79"/>
              </a:rPr>
              <a:t>Let’s get this new area of focus started!</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Grant applications now being accepted for support environment area of focus– grant application period through March 30 2021</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Think outside the box- talk with another club- another area, a region –</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i.e. your county, local governments for needed projects</a:t>
            </a:r>
          </a:p>
          <a:p>
            <a:pPr marL="342900" indent="-342900">
              <a:buFont typeface="Wingdings" panose="05000000000000000000" pitchFamily="2" charset="2"/>
              <a:buChar char="§"/>
            </a:pPr>
            <a:r>
              <a:rPr lang="en-US" sz="2200" dirty="0">
                <a:solidFill>
                  <a:schemeClr val="accent6">
                    <a:lumMod val="75000"/>
                  </a:schemeClr>
                </a:solidFill>
                <a:latin typeface="Aharoni" panose="02010803020104030203" pitchFamily="2" charset="-79"/>
                <a:cs typeface="Aharoni" panose="02010803020104030203" pitchFamily="2" charset="-79"/>
              </a:rPr>
              <a:t>Think about starting your own Rotary Club Environment Group- a new club, </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0" y="566743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3696227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9" name="Content Placeholder 8">
            <a:extLst>
              <a:ext uri="{FF2B5EF4-FFF2-40B4-BE49-F238E27FC236}">
                <a16:creationId xmlns:a16="http://schemas.microsoft.com/office/drawing/2014/main" id="{E87CD9C5-9854-4A02-9498-AB38CAC588D0}"/>
              </a:ext>
            </a:extLst>
          </p:cNvPr>
          <p:cNvSpPr>
            <a:spLocks noGrp="1"/>
          </p:cNvSpPr>
          <p:nvPr>
            <p:ph idx="4294967295"/>
          </p:nvPr>
        </p:nvSpPr>
        <p:spPr>
          <a:xfrm>
            <a:off x="0" y="1825625"/>
            <a:ext cx="10691813" cy="4351338"/>
          </a:xfrm>
        </p:spPr>
        <p:txBody>
          <a:bodyPr>
            <a:normAutofit/>
          </a:bodyPr>
          <a:lstStyle/>
          <a:p>
            <a:pPr marL="0" indent="0">
              <a:buNone/>
            </a:pPr>
            <a:r>
              <a:rPr lang="en-US" sz="3200" i="1" dirty="0">
                <a:solidFill>
                  <a:schemeClr val="accent6">
                    <a:lumMod val="75000"/>
                  </a:schemeClr>
                </a:solidFill>
                <a:latin typeface="Aharoni" panose="02010803020104030203" pitchFamily="2" charset="-79"/>
                <a:cs typeface="Aharoni" panose="02010803020104030203" pitchFamily="2" charset="-79"/>
              </a:rPr>
              <a:t>So--------have we totally</a:t>
            </a:r>
          </a:p>
          <a:p>
            <a:pPr marL="0" indent="0">
              <a:buNone/>
            </a:pPr>
            <a:r>
              <a:rPr lang="en-US" sz="3200" i="1" dirty="0">
                <a:solidFill>
                  <a:schemeClr val="accent6">
                    <a:lumMod val="75000"/>
                  </a:schemeClr>
                </a:solidFill>
                <a:latin typeface="Aharoni" panose="02010803020104030203" pitchFamily="2" charset="-79"/>
                <a:cs typeface="Aharoni" panose="02010803020104030203" pitchFamily="2" charset="-79"/>
              </a:rPr>
              <a:t>Overwhelmed and confused</a:t>
            </a:r>
          </a:p>
          <a:p>
            <a:pPr marL="0" indent="0">
              <a:buNone/>
            </a:pPr>
            <a:r>
              <a:rPr lang="en-US" sz="3200" i="1" dirty="0">
                <a:solidFill>
                  <a:schemeClr val="accent6">
                    <a:lumMod val="75000"/>
                  </a:schemeClr>
                </a:solidFill>
                <a:latin typeface="Aharoni" panose="02010803020104030203" pitchFamily="2" charset="-79"/>
                <a:cs typeface="Aharoni" panose="02010803020104030203" pitchFamily="2" charset="-79"/>
              </a:rPr>
              <a:t>You with all this info?</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416C0F6E-C23E-49B1-B48D-1C2A48A368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933489" y="1402314"/>
            <a:ext cx="4836111" cy="5391986"/>
          </a:xfrm>
          <a:prstGeom prst="rect">
            <a:avLst/>
          </a:prstGeom>
        </p:spPr>
      </p:pic>
      <p:sp>
        <p:nvSpPr>
          <p:cNvPr id="7" name="TextBox 6">
            <a:extLst>
              <a:ext uri="{FF2B5EF4-FFF2-40B4-BE49-F238E27FC236}">
                <a16:creationId xmlns:a16="http://schemas.microsoft.com/office/drawing/2014/main" id="{D9009FD0-3C25-4943-9736-FC8F8BB273EB}"/>
              </a:ext>
            </a:extLst>
          </p:cNvPr>
          <p:cNvSpPr txBox="1"/>
          <p:nvPr/>
        </p:nvSpPr>
        <p:spPr>
          <a:xfrm>
            <a:off x="6178448" y="4098307"/>
            <a:ext cx="2428657" cy="369332"/>
          </a:xfrm>
          <a:prstGeom prst="rect">
            <a:avLst/>
          </a:prstGeom>
          <a:noFill/>
        </p:spPr>
        <p:txBody>
          <a:bodyPr wrap="square" rtlCol="0">
            <a:spAutoFit/>
          </a:bodyPr>
          <a:lstStyle/>
          <a:p>
            <a:r>
              <a:rPr lang="en-US" sz="900">
                <a:hlinkClick r:id="rId7" tooltip="http://spsubloggerspot.wordpress.com/2013/07/13/confusing-confusion"/>
              </a:rPr>
              <a:t>This Photo</a:t>
            </a:r>
            <a:r>
              <a:rPr lang="en-US" sz="900"/>
              <a:t> by Unknown Author is licensed under </a:t>
            </a:r>
            <a:r>
              <a:rPr lang="en-US" sz="900">
                <a:hlinkClick r:id="rId8" tooltip="https://creativecommons.org/licenses/by-nc-nd/3.0/"/>
              </a:rPr>
              <a:t>CC BY-NC-ND</a:t>
            </a:r>
            <a:endParaRPr lang="en-US" sz="900"/>
          </a:p>
        </p:txBody>
      </p:sp>
    </p:spTree>
    <p:extLst>
      <p:ext uri="{BB962C8B-B14F-4D97-AF65-F5344CB8AC3E}">
        <p14:creationId xmlns:p14="http://schemas.microsoft.com/office/powerpoint/2010/main" val="1173025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3068" y="0"/>
            <a:ext cx="12188932" cy="6998099"/>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9392" y="964734"/>
            <a:ext cx="2927758" cy="916339"/>
          </a:xfrm>
        </p:spPr>
        <p:txBody>
          <a:bodyPr>
            <a:noAutofit/>
          </a:bodyPr>
          <a:lstStyle/>
          <a:p>
            <a:r>
              <a:rPr lang="en-US" sz="2800" b="1" dirty="0">
                <a:solidFill>
                  <a:schemeClr val="accent6">
                    <a:lumMod val="75000"/>
                  </a:schemeClr>
                </a:solidFill>
              </a:rPr>
              <a:t>Our Rotary District 7430 Resource Network</a:t>
            </a:r>
          </a:p>
        </p:txBody>
      </p:sp>
      <p:pic>
        <p:nvPicPr>
          <p:cNvPr id="12" name="Picture 11">
            <a:extLst>
              <a:ext uri="{FF2B5EF4-FFF2-40B4-BE49-F238E27FC236}">
                <a16:creationId xmlns:a16="http://schemas.microsoft.com/office/drawing/2014/main" id="{07BFF603-3F20-46F0-A270-7272E5395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2386EEA7-9469-4B92-9E1E-60B99C436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16DEC246-B062-48E7-A908-F02C2DCCD9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graphicFrame>
        <p:nvGraphicFramePr>
          <p:cNvPr id="5" name="Table 4">
            <a:extLst>
              <a:ext uri="{FF2B5EF4-FFF2-40B4-BE49-F238E27FC236}">
                <a16:creationId xmlns:a16="http://schemas.microsoft.com/office/drawing/2014/main" id="{407DE906-7D7D-485A-AA4A-669D15C53EFE}"/>
              </a:ext>
            </a:extLst>
          </p:cNvPr>
          <p:cNvGraphicFramePr>
            <a:graphicFrameLocks noGrp="1"/>
          </p:cNvGraphicFramePr>
          <p:nvPr>
            <p:extLst>
              <p:ext uri="{D42A27DB-BD31-4B8C-83A1-F6EECF244321}">
                <p14:modId xmlns:p14="http://schemas.microsoft.com/office/powerpoint/2010/main" val="2472114034"/>
              </p:ext>
            </p:extLst>
          </p:nvPr>
        </p:nvGraphicFramePr>
        <p:xfrm>
          <a:off x="3127375" y="1892299"/>
          <a:ext cx="7610534" cy="4217989"/>
        </p:xfrm>
        <a:graphic>
          <a:graphicData uri="http://schemas.openxmlformats.org/drawingml/2006/table">
            <a:tbl>
              <a:tblPr firstRow="1" firstCol="1" bandRow="1">
                <a:tableStyleId>{5C22544A-7EE6-4342-B048-85BDC9FD1C3A}</a:tableStyleId>
              </a:tblPr>
              <a:tblGrid>
                <a:gridCol w="2536302">
                  <a:extLst>
                    <a:ext uri="{9D8B030D-6E8A-4147-A177-3AD203B41FA5}">
                      <a16:colId xmlns:a16="http://schemas.microsoft.com/office/drawing/2014/main" val="4086234859"/>
                    </a:ext>
                  </a:extLst>
                </a:gridCol>
                <a:gridCol w="2537116">
                  <a:extLst>
                    <a:ext uri="{9D8B030D-6E8A-4147-A177-3AD203B41FA5}">
                      <a16:colId xmlns:a16="http://schemas.microsoft.com/office/drawing/2014/main" val="3475177500"/>
                    </a:ext>
                  </a:extLst>
                </a:gridCol>
                <a:gridCol w="2537116">
                  <a:extLst>
                    <a:ext uri="{9D8B030D-6E8A-4147-A177-3AD203B41FA5}">
                      <a16:colId xmlns:a16="http://schemas.microsoft.com/office/drawing/2014/main" val="623475421"/>
                    </a:ext>
                  </a:extLst>
                </a:gridCol>
              </a:tblGrid>
              <a:tr h="171450">
                <a:tc>
                  <a:txBody>
                    <a:bodyPr/>
                    <a:lstStyle/>
                    <a:p>
                      <a:pPr marL="0" marR="0">
                        <a:lnSpc>
                          <a:spcPct val="107000"/>
                        </a:lnSpc>
                        <a:spcBef>
                          <a:spcPts val="0"/>
                        </a:spcBef>
                        <a:spcAft>
                          <a:spcPts val="0"/>
                        </a:spcAft>
                      </a:pPr>
                      <a:r>
                        <a:rPr lang="en-US" sz="1100">
                          <a:effectLst/>
                        </a:rPr>
                        <a:t>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TOPIC/TOPICS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866194"/>
                  </a:ext>
                </a:extLst>
              </a:tr>
              <a:tr h="1606550">
                <a:tc>
                  <a:txBody>
                    <a:bodyPr/>
                    <a:lstStyle/>
                    <a:p>
                      <a:pPr marL="0" marR="0">
                        <a:lnSpc>
                          <a:spcPct val="107000"/>
                        </a:lnSpc>
                        <a:spcBef>
                          <a:spcPts val="0"/>
                        </a:spcBef>
                        <a:spcAft>
                          <a:spcPts val="0"/>
                        </a:spcAft>
                      </a:pPr>
                      <a:r>
                        <a:rPr lang="en-US" sz="1100">
                          <a:effectLst/>
                        </a:rPr>
                        <a:t>CINDY HORNAMAN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INTERNATIONAL SERVICE,FOUNDATION</a:t>
                      </a:r>
                    </a:p>
                    <a:p>
                      <a:pPr marL="0" marR="0">
                        <a:lnSpc>
                          <a:spcPct val="107000"/>
                        </a:lnSpc>
                        <a:spcBef>
                          <a:spcPts val="0"/>
                        </a:spcBef>
                        <a:spcAft>
                          <a:spcPts val="0"/>
                        </a:spcAft>
                      </a:pPr>
                      <a:r>
                        <a:rPr lang="en-US" sz="1100">
                          <a:effectLst/>
                        </a:rPr>
                        <a:t>GRANTS, GLOBAL GRANTS</a:t>
                      </a:r>
                    </a:p>
                    <a:p>
                      <a:pPr marL="0" marR="0">
                        <a:lnSpc>
                          <a:spcPct val="107000"/>
                        </a:lnSpc>
                        <a:spcBef>
                          <a:spcPts val="0"/>
                        </a:spcBef>
                        <a:spcAft>
                          <a:spcPts val="0"/>
                        </a:spcAft>
                      </a:pPr>
                      <a:r>
                        <a:rPr lang="en-US" sz="1100">
                          <a:effectLst/>
                        </a:rPr>
                        <a:t>WASH RAG, GLOBAL DEVELOPMENT, PEACE, ADDICTION PREVENTION,REFUGEES,ENVIRONMENT,</a:t>
                      </a:r>
                    </a:p>
                    <a:p>
                      <a:pPr marL="0" marR="0">
                        <a:lnSpc>
                          <a:spcPct val="107000"/>
                        </a:lnSpc>
                        <a:spcBef>
                          <a:spcPts val="0"/>
                        </a:spcBef>
                        <a:spcAft>
                          <a:spcPts val="0"/>
                        </a:spcAft>
                      </a:pPr>
                      <a:r>
                        <a:rPr lang="en-US" sz="1100">
                          <a:effectLst/>
                        </a:rPr>
                        <a:t>FOOD PLANT SOLUTIONS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hlinkClick r:id="rId6"/>
                        </a:rPr>
                        <a:t>HORNAMCA@PTD.NET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67120"/>
                  </a:ext>
                </a:extLst>
              </a:tr>
              <a:tr h="709613">
                <a:tc>
                  <a:txBody>
                    <a:bodyPr/>
                    <a:lstStyle/>
                    <a:p>
                      <a:pPr marL="0" marR="0">
                        <a:lnSpc>
                          <a:spcPct val="107000"/>
                        </a:lnSpc>
                        <a:spcBef>
                          <a:spcPts val="0"/>
                        </a:spcBef>
                        <a:spcAft>
                          <a:spcPts val="0"/>
                        </a:spcAft>
                      </a:pPr>
                      <a:r>
                        <a:rPr lang="en-US" sz="1100">
                          <a:effectLst/>
                        </a:rPr>
                        <a:t>RON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GLOBAL GRANTS, INTERNATIONAL SERVICE, MATERNAL CHILD HEALTH, 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rsmith.rotary@gmail.com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5679073"/>
                  </a:ext>
                </a:extLst>
              </a:tr>
              <a:tr h="350838">
                <a:tc>
                  <a:txBody>
                    <a:bodyPr/>
                    <a:lstStyle/>
                    <a:p>
                      <a:pPr marL="0" marR="0">
                        <a:lnSpc>
                          <a:spcPct val="107000"/>
                        </a:lnSpc>
                        <a:spcBef>
                          <a:spcPts val="0"/>
                        </a:spcBef>
                        <a:spcAft>
                          <a:spcPts val="0"/>
                        </a:spcAft>
                      </a:pPr>
                      <a:r>
                        <a:rPr lang="en-US" sz="1100">
                          <a:effectLst/>
                        </a:rPr>
                        <a:t>FRANK ROMANO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INTERNATIONAL SERVICE, LITERACY,FOUNDATION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fjromano73@gmail.com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1691635"/>
                  </a:ext>
                </a:extLst>
              </a:tr>
              <a:tr h="171450">
                <a:tc>
                  <a:txBody>
                    <a:bodyPr/>
                    <a:lstStyle/>
                    <a:p>
                      <a:pPr marL="0" marR="0">
                        <a:lnSpc>
                          <a:spcPct val="107000"/>
                        </a:lnSpc>
                        <a:spcBef>
                          <a:spcPts val="0"/>
                        </a:spcBef>
                        <a:spcAft>
                          <a:spcPts val="0"/>
                        </a:spcAft>
                      </a:pPr>
                      <a:r>
                        <a:rPr lang="en-US" sz="1100">
                          <a:effectLst/>
                        </a:rPr>
                        <a:t>BOB HOBAUGH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WASHRAG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rotarianbob@hometownu.com;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9454796"/>
                  </a:ext>
                </a:extLst>
              </a:tr>
              <a:tr h="171450">
                <a:tc>
                  <a:txBody>
                    <a:bodyPr/>
                    <a:lstStyle/>
                    <a:p>
                      <a:pPr marL="0" marR="0">
                        <a:lnSpc>
                          <a:spcPct val="107000"/>
                        </a:lnSpc>
                        <a:spcBef>
                          <a:spcPts val="0"/>
                        </a:spcBef>
                        <a:spcAft>
                          <a:spcPts val="0"/>
                        </a:spcAft>
                      </a:pPr>
                      <a:r>
                        <a:rPr lang="en-US" sz="1100">
                          <a:effectLst/>
                        </a:rPr>
                        <a:t>JIM PALMQUIST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PEACE ACTION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jim.palmquist01@gmail.com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616598"/>
                  </a:ext>
                </a:extLst>
              </a:tr>
              <a:tr h="171450">
                <a:tc>
                  <a:txBody>
                    <a:bodyPr/>
                    <a:lstStyle/>
                    <a:p>
                      <a:pPr marL="0" marR="0">
                        <a:lnSpc>
                          <a:spcPct val="107000"/>
                        </a:lnSpc>
                        <a:spcBef>
                          <a:spcPts val="0"/>
                        </a:spcBef>
                        <a:spcAft>
                          <a:spcPts val="0"/>
                        </a:spcAft>
                      </a:pPr>
                      <a:r>
                        <a:rPr lang="en-US" sz="1100">
                          <a:effectLst/>
                        </a:rPr>
                        <a:t>BILL THOMAS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PEACE AREA OF FOCUS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watclu@aol.com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1045110"/>
                  </a:ext>
                </a:extLst>
              </a:tr>
              <a:tr h="171450">
                <a:tc>
                  <a:txBody>
                    <a:bodyPr/>
                    <a:lstStyle/>
                    <a:p>
                      <a:pPr marL="0" marR="0">
                        <a:lnSpc>
                          <a:spcPct val="107000"/>
                        </a:lnSpc>
                        <a:spcBef>
                          <a:spcPts val="0"/>
                        </a:spcBef>
                        <a:spcAft>
                          <a:spcPts val="0"/>
                        </a:spcAft>
                      </a:pPr>
                      <a:r>
                        <a:rPr lang="en-US" sz="1100">
                          <a:effectLst/>
                        </a:rPr>
                        <a:t>LINDA MAYGER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SHELTER BOX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lndmayg@gmail.com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490811"/>
                  </a:ext>
                </a:extLst>
              </a:tr>
              <a:tr h="171450">
                <a:tc>
                  <a:txBody>
                    <a:bodyPr/>
                    <a:lstStyle/>
                    <a:p>
                      <a:pPr marL="0" marR="0">
                        <a:lnSpc>
                          <a:spcPct val="107000"/>
                        </a:lnSpc>
                        <a:spcBef>
                          <a:spcPts val="0"/>
                        </a:spcBef>
                        <a:spcAft>
                          <a:spcPts val="0"/>
                        </a:spcAft>
                      </a:pPr>
                      <a:r>
                        <a:rPr lang="en-US" sz="1100">
                          <a:effectLst/>
                        </a:rPr>
                        <a:t>DEE ENG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FRIENDSHIP 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deeleng@gmail.com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7195924"/>
                  </a:ext>
                </a:extLst>
              </a:tr>
              <a:tr h="171450">
                <a:tc>
                  <a:txBody>
                    <a:bodyPr/>
                    <a:lstStyle/>
                    <a:p>
                      <a:pPr marL="0" marR="0">
                        <a:lnSpc>
                          <a:spcPct val="107000"/>
                        </a:lnSpc>
                        <a:spcBef>
                          <a:spcPts val="0"/>
                        </a:spcBef>
                        <a:spcAft>
                          <a:spcPts val="0"/>
                        </a:spcAft>
                      </a:pPr>
                      <a:r>
                        <a:rPr lang="en-US" sz="1100">
                          <a:effectLst/>
                        </a:rPr>
                        <a:t>SUSAN BURNETT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ROTAPLAST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burnetts@rcn.com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3530847"/>
                  </a:ext>
                </a:extLst>
              </a:tr>
              <a:tr h="350838">
                <a:tc>
                  <a:txBody>
                    <a:bodyPr/>
                    <a:lstStyle/>
                    <a:p>
                      <a:pPr marL="0" marR="0">
                        <a:lnSpc>
                          <a:spcPct val="107000"/>
                        </a:lnSpc>
                        <a:spcBef>
                          <a:spcPts val="0"/>
                        </a:spcBef>
                        <a:spcAft>
                          <a:spcPts val="0"/>
                        </a:spcAft>
                      </a:pPr>
                      <a:r>
                        <a:rPr lang="en-US" sz="1100">
                          <a:effectLst/>
                        </a:rPr>
                        <a:t>HERB KLOTZ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INTERNATIONAL SERVICE, GLOBAL GRANTS, 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herbk.rotary@gmail.com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4234441"/>
                  </a:ext>
                </a:extLst>
              </a:tr>
            </a:tbl>
          </a:graphicData>
        </a:graphic>
      </p:graphicFrame>
      <p:sp>
        <p:nvSpPr>
          <p:cNvPr id="6" name="Rectangle 1">
            <a:extLst>
              <a:ext uri="{FF2B5EF4-FFF2-40B4-BE49-F238E27FC236}">
                <a16:creationId xmlns:a16="http://schemas.microsoft.com/office/drawing/2014/main" id="{61B7B29E-0982-4B12-93E3-15A03B7BF730}"/>
              </a:ext>
            </a:extLst>
          </p:cNvPr>
          <p:cNvSpPr>
            <a:spLocks noGrp="1" noChangeArrowheads="1"/>
          </p:cNvSpPr>
          <p:nvPr>
            <p:ph type="subTitle" idx="1"/>
          </p:nvPr>
        </p:nvSpPr>
        <p:spPr bwMode="auto">
          <a:xfrm>
            <a:off x="3087149" y="1881072"/>
            <a:ext cx="7734649" cy="461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236166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122363"/>
            <a:ext cx="9144000" cy="2387600"/>
          </a:xfrm>
        </p:spPr>
        <p:txBody>
          <a:bodyPr>
            <a:normAutofit/>
          </a:bodyPr>
          <a:lstStyle/>
          <a:p>
            <a:r>
              <a:rPr lang="en-US" sz="3200" dirty="0">
                <a:solidFill>
                  <a:schemeClr val="accent6">
                    <a:lumMod val="75000"/>
                  </a:schemeClr>
                </a:solidFill>
                <a:latin typeface="Aharoni" panose="02010803020104030203" pitchFamily="2" charset="-79"/>
                <a:cs typeface="Aharoni" panose="02010803020104030203" pitchFamily="2" charset="-79"/>
              </a:rPr>
              <a:t>Rotary Cadre of Technical Advisors- in each area of focus</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3602038"/>
            <a:ext cx="9144000" cy="1655762"/>
          </a:xfrm>
        </p:spPr>
        <p:txBody>
          <a:bodyPr>
            <a:normAutofit/>
          </a:bodyPr>
          <a:lstStyle/>
          <a:p>
            <a:r>
              <a:rPr lang="en-US" sz="2200" dirty="0">
                <a:solidFill>
                  <a:schemeClr val="accent6">
                    <a:lumMod val="75000"/>
                  </a:schemeClr>
                </a:solidFill>
                <a:latin typeface="Aharoni" panose="02010803020104030203" pitchFamily="2" charset="-79"/>
                <a:cs typeface="Aharoni" panose="02010803020104030203" pitchFamily="2" charset="-79"/>
              </a:rPr>
              <a:t>Utilize the community assessment worldwide with project planning and implementation</a:t>
            </a:r>
          </a:p>
        </p:txBody>
      </p:sp>
      <p:pic>
        <p:nvPicPr>
          <p:cNvPr id="12" name="Picture 11">
            <a:extLst>
              <a:ext uri="{FF2B5EF4-FFF2-40B4-BE49-F238E27FC236}">
                <a16:creationId xmlns:a16="http://schemas.microsoft.com/office/drawing/2014/main" id="{29AE53EF-B43B-46A6-941D-ACE2B83C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39" y="5530453"/>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8251171C-A431-4694-BA48-C88FABEC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DCC73196-58D6-4907-A67F-40D760B1B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2442667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2DDEDB76-3EBF-42E1-9D3D-59110459EE59}"/>
              </a:ext>
            </a:extLst>
          </p:cNvPr>
          <p:cNvSpPr>
            <a:spLocks noGrp="1"/>
          </p:cNvSpPr>
          <p:nvPr>
            <p:ph type="ctrTitle"/>
          </p:nvPr>
        </p:nvSpPr>
        <p:spPr>
          <a:xfrm>
            <a:off x="931178" y="838899"/>
            <a:ext cx="7466202" cy="2021519"/>
          </a:xfrm>
        </p:spPr>
        <p:txBody>
          <a:bodyPr/>
          <a:lstStyle/>
          <a:p>
            <a:r>
              <a:rPr lang="en-US" b="1" dirty="0">
                <a:solidFill>
                  <a:schemeClr val="tx2">
                    <a:lumMod val="75000"/>
                    <a:lumOff val="25000"/>
                  </a:schemeClr>
                </a:solidFill>
              </a:rPr>
              <a:t>Questions?– thank you for coming</a:t>
            </a:r>
          </a:p>
        </p:txBody>
      </p:sp>
      <p:sp>
        <p:nvSpPr>
          <p:cNvPr id="3" name="Subtitle 2">
            <a:extLst>
              <a:ext uri="{FF2B5EF4-FFF2-40B4-BE49-F238E27FC236}">
                <a16:creationId xmlns:a16="http://schemas.microsoft.com/office/drawing/2014/main" id="{A98FDEC8-6C7A-46B7-847D-577EABAB904F}"/>
              </a:ext>
            </a:extLst>
          </p:cNvPr>
          <p:cNvSpPr>
            <a:spLocks noGrp="1"/>
          </p:cNvSpPr>
          <p:nvPr>
            <p:ph type="subTitle" idx="1"/>
          </p:nvPr>
        </p:nvSpPr>
        <p:spPr>
          <a:xfrm>
            <a:off x="1524000" y="3073544"/>
            <a:ext cx="9144000" cy="2184256"/>
          </a:xfrm>
        </p:spPr>
        <p:txBody>
          <a:bodyPr>
            <a:normAutofit/>
          </a:bodyPr>
          <a:lstStyle/>
          <a:p>
            <a:r>
              <a:rPr lang="en-US" dirty="0">
                <a:latin typeface="Aharoni" panose="02010803020104030203" pitchFamily="2" charset="-79"/>
                <a:cs typeface="Aharoni" panose="02010803020104030203" pitchFamily="2" charset="-79"/>
              </a:rPr>
              <a:t>MARK YOUR CALENDARS</a:t>
            </a:r>
          </a:p>
          <a:p>
            <a:r>
              <a:rPr lang="en-US" dirty="0">
                <a:latin typeface="Aharoni" panose="02010803020104030203" pitchFamily="2" charset="-79"/>
                <a:cs typeface="Aharoni" panose="02010803020104030203" pitchFamily="2" charset="-79"/>
              </a:rPr>
              <a:t>NEXT INTERNATIONAL SERVICE TRAINING TUESDAY</a:t>
            </a:r>
          </a:p>
          <a:p>
            <a:r>
              <a:rPr lang="en-US" dirty="0">
                <a:latin typeface="Aharoni" panose="02010803020104030203" pitchFamily="2" charset="-79"/>
                <a:cs typeface="Aharoni" panose="02010803020104030203" pitchFamily="2" charset="-79"/>
              </a:rPr>
              <a:t>MARCH  </a:t>
            </a:r>
            <a:r>
              <a:rPr lang="en-US" sz="4000" dirty="0">
                <a:latin typeface="Aharoni" panose="02010803020104030203" pitchFamily="2" charset="-79"/>
                <a:cs typeface="Aharoni" panose="02010803020104030203" pitchFamily="2" charset="-79"/>
              </a:rPr>
              <a:t>9 , 7 </a:t>
            </a:r>
            <a:r>
              <a:rPr lang="en-US" dirty="0">
                <a:latin typeface="Aharoni" panose="02010803020104030203" pitchFamily="2" charset="-79"/>
                <a:cs typeface="Aharoni" panose="02010803020104030203" pitchFamily="2" charset="-79"/>
              </a:rPr>
              <a:t>PM: GLOBAL GRANTS: HOW TO</a:t>
            </a:r>
          </a:p>
        </p:txBody>
      </p:sp>
    </p:spTree>
    <p:extLst>
      <p:ext uri="{BB962C8B-B14F-4D97-AF65-F5344CB8AC3E}">
        <p14:creationId xmlns:p14="http://schemas.microsoft.com/office/powerpoint/2010/main" val="33447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6BC78F38-D6E6-4FE3-AA28-B5963C83F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7" name="Picture 6" descr="Logo&#10;&#10;Description automatically generated">
            <a:extLst>
              <a:ext uri="{FF2B5EF4-FFF2-40B4-BE49-F238E27FC236}">
                <a16:creationId xmlns:a16="http://schemas.microsoft.com/office/drawing/2014/main" id="{8123D559-C57B-4517-922B-DD95CC4E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9" name="Picture 8" descr="Logo&#10;&#10;Description automatically generated">
            <a:extLst>
              <a:ext uri="{FF2B5EF4-FFF2-40B4-BE49-F238E27FC236}">
                <a16:creationId xmlns:a16="http://schemas.microsoft.com/office/drawing/2014/main" id="{62F270AD-F54A-46B6-A80F-48B9199BA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2" name="Title 1">
            <a:extLst>
              <a:ext uri="{FF2B5EF4-FFF2-40B4-BE49-F238E27FC236}">
                <a16:creationId xmlns:a16="http://schemas.microsoft.com/office/drawing/2014/main" id="{D437FA36-C0FB-4216-94EA-34ECF8E7FDA2}"/>
              </a:ext>
            </a:extLst>
          </p:cNvPr>
          <p:cNvSpPr>
            <a:spLocks noGrp="1"/>
          </p:cNvSpPr>
          <p:nvPr>
            <p:ph type="ctrTitle"/>
          </p:nvPr>
        </p:nvSpPr>
        <p:spPr/>
        <p:txBody>
          <a:bodyPr/>
          <a:lstStyle/>
          <a:p>
            <a:r>
              <a:rPr lang="en-US" b="1" dirty="0">
                <a:solidFill>
                  <a:schemeClr val="tx2">
                    <a:lumMod val="75000"/>
                    <a:lumOff val="25000"/>
                  </a:schemeClr>
                </a:solidFill>
              </a:rPr>
              <a:t>Rotary Action Groups</a:t>
            </a:r>
          </a:p>
        </p:txBody>
      </p:sp>
      <p:sp>
        <p:nvSpPr>
          <p:cNvPr id="3" name="Subtitle 2">
            <a:extLst>
              <a:ext uri="{FF2B5EF4-FFF2-40B4-BE49-F238E27FC236}">
                <a16:creationId xmlns:a16="http://schemas.microsoft.com/office/drawing/2014/main" id="{E2DB0F36-D6D8-49E4-B7DA-61EB425A1C9D}"/>
              </a:ext>
            </a:extLst>
          </p:cNvPr>
          <p:cNvSpPr>
            <a:spLocks noGrp="1"/>
          </p:cNvSpPr>
          <p:nvPr>
            <p:ph type="subTitle" idx="1"/>
          </p:nvPr>
        </p:nvSpPr>
        <p:spPr/>
        <p:txBody>
          <a:bodyPr>
            <a:normAutofit/>
          </a:bodyPr>
          <a:lstStyle/>
          <a:p>
            <a:r>
              <a:rPr lang="en-US" dirty="0">
                <a:solidFill>
                  <a:schemeClr val="tx2">
                    <a:lumMod val="75000"/>
                    <a:lumOff val="25000"/>
                    <a:alpha val="70000"/>
                  </a:schemeClr>
                </a:solidFill>
                <a:latin typeface="Aharoni" panose="02010803020104030203" pitchFamily="2" charset="-79"/>
                <a:cs typeface="Aharoni" panose="02010803020104030203" pitchFamily="2" charset="-79"/>
              </a:rPr>
              <a:t>Rotary Action Groups are independent, Rotary-affiliated groups made up of people from around the world who are experts in a particular field, such as economic development, peace, addiction prevention, the environment, or water</a:t>
            </a:r>
            <a:r>
              <a:rPr lang="en-US" dirty="0">
                <a:solidFill>
                  <a:schemeClr val="tx2">
                    <a:lumMod val="75000"/>
                    <a:lumOff val="25000"/>
                    <a:alpha val="70000"/>
                  </a:schemeClr>
                </a:solidFill>
              </a:rPr>
              <a:t>.</a:t>
            </a:r>
          </a:p>
        </p:txBody>
      </p:sp>
    </p:spTree>
    <p:extLst>
      <p:ext uri="{BB962C8B-B14F-4D97-AF65-F5344CB8AC3E}">
        <p14:creationId xmlns:p14="http://schemas.microsoft.com/office/powerpoint/2010/main" val="150177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DAFA0197-7E04-4522-B6CB-D48E00E3A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357012CF-862E-425F-A9C9-C7498C98C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AC1D307F-F0F9-41BE-90B0-923F5DCC5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9" name="TextBox 8">
            <a:extLst>
              <a:ext uri="{FF2B5EF4-FFF2-40B4-BE49-F238E27FC236}">
                <a16:creationId xmlns:a16="http://schemas.microsoft.com/office/drawing/2014/main" id="{C7BC899D-E606-4ACA-9A00-C7DB11C28D98}"/>
              </a:ext>
            </a:extLst>
          </p:cNvPr>
          <p:cNvSpPr txBox="1"/>
          <p:nvPr/>
        </p:nvSpPr>
        <p:spPr>
          <a:xfrm>
            <a:off x="1549636" y="398293"/>
            <a:ext cx="5687367" cy="1015663"/>
          </a:xfrm>
          <a:prstGeom prst="rect">
            <a:avLst/>
          </a:prstGeom>
          <a:noFill/>
        </p:spPr>
        <p:txBody>
          <a:bodyPr wrap="square" rtlCol="0">
            <a:spAutoFit/>
          </a:bodyPr>
          <a:lstStyle/>
          <a:p>
            <a:pPr algn="ctr"/>
            <a:r>
              <a:rPr lang="en-US" sz="3600" b="1" dirty="0">
                <a:solidFill>
                  <a:srgbClr val="666633"/>
                </a:solidFill>
                <a:latin typeface="Aharoni" panose="02010803020104030203" pitchFamily="2" charset="-79"/>
                <a:cs typeface="Aharoni" panose="02010803020104030203" pitchFamily="2" charset="-79"/>
              </a:rPr>
              <a:t>Areas  of Focus: NOW  </a:t>
            </a:r>
            <a:r>
              <a:rPr lang="en-US" sz="6000" b="1" dirty="0">
                <a:solidFill>
                  <a:srgbClr val="666633"/>
                </a:solidFill>
                <a:latin typeface="Aharoni" panose="02010803020104030203" pitchFamily="2" charset="-79"/>
                <a:cs typeface="Aharoni" panose="02010803020104030203" pitchFamily="2" charset="-79"/>
              </a:rPr>
              <a:t>7</a:t>
            </a:r>
            <a:r>
              <a:rPr lang="en-US" sz="3600" b="1" dirty="0">
                <a:solidFill>
                  <a:srgbClr val="666633"/>
                </a:solidFill>
                <a:latin typeface="Aharoni" panose="02010803020104030203" pitchFamily="2" charset="-79"/>
                <a:cs typeface="Aharoni" panose="02010803020104030203" pitchFamily="2" charset="-79"/>
              </a:rPr>
              <a:t>!</a:t>
            </a:r>
          </a:p>
        </p:txBody>
      </p:sp>
      <p:pic>
        <p:nvPicPr>
          <p:cNvPr id="11" name="Picture 10" descr="Application&#10;&#10;Description automatically generated">
            <a:extLst>
              <a:ext uri="{FF2B5EF4-FFF2-40B4-BE49-F238E27FC236}">
                <a16:creationId xmlns:a16="http://schemas.microsoft.com/office/drawing/2014/main" id="{4260F751-7604-40BE-B210-99C8B38941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12264"/>
            <a:ext cx="12192000" cy="3433471"/>
          </a:xfrm>
          <a:prstGeom prst="rect">
            <a:avLst/>
          </a:prstGeom>
        </p:spPr>
      </p:pic>
    </p:spTree>
    <p:extLst>
      <p:ext uri="{BB962C8B-B14F-4D97-AF65-F5344CB8AC3E}">
        <p14:creationId xmlns:p14="http://schemas.microsoft.com/office/powerpoint/2010/main" val="211964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531302" y="96720"/>
            <a:ext cx="2945428" cy="1048792"/>
          </a:xfrm>
        </p:spPr>
        <p:txBody>
          <a:bodyPr>
            <a:noAutofit/>
          </a:bodyPr>
          <a:lstStyle/>
          <a:p>
            <a:r>
              <a:rPr lang="en-US" sz="2000" dirty="0">
                <a:solidFill>
                  <a:srgbClr val="666633"/>
                </a:solidFill>
                <a:latin typeface="Aharoni" panose="02010803020104030203" pitchFamily="2" charset="-79"/>
                <a:cs typeface="Aharoni" panose="02010803020104030203" pitchFamily="2" charset="-79"/>
              </a:rPr>
              <a:t>Rotary Action Groups supporting each Area of Focus</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913652" y="137117"/>
            <a:ext cx="8754347" cy="6720220"/>
          </a:xfrm>
        </p:spPr>
        <p:txBody>
          <a:bodyPr>
            <a:normAutofit fontScale="62500" lnSpcReduction="20000"/>
          </a:bodyPr>
          <a:lstStyle/>
          <a:p>
            <a:r>
              <a:rPr lang="en-US" sz="2900" b="1" dirty="0"/>
              <a:t>Promoting peace</a:t>
            </a:r>
            <a:br>
              <a:rPr lang="en-US" sz="1600" dirty="0"/>
            </a:br>
            <a:r>
              <a:rPr lang="en-US" sz="2100" dirty="0">
                <a:hlinkClick r:id="rId3"/>
              </a:rPr>
              <a:t>Domestic Violence Prevention</a:t>
            </a:r>
            <a:br>
              <a:rPr lang="en-US" sz="2100" dirty="0"/>
            </a:br>
            <a:r>
              <a:rPr lang="en-US" sz="2100" dirty="0">
                <a:hlinkClick r:id="rId4"/>
              </a:rPr>
              <a:t>Peace</a:t>
            </a:r>
            <a:br>
              <a:rPr lang="en-US" sz="2100" dirty="0">
                <a:hlinkClick r:id="rId4"/>
              </a:rPr>
            </a:br>
            <a:r>
              <a:rPr lang="en-US" sz="2100" dirty="0">
                <a:hlinkClick r:id="rId5"/>
              </a:rPr>
              <a:t>Refugees</a:t>
            </a:r>
            <a:br>
              <a:rPr lang="en-US" sz="2100" dirty="0"/>
            </a:br>
            <a:r>
              <a:rPr lang="en-US" sz="2100" dirty="0">
                <a:hlinkClick r:id="rId6"/>
              </a:rPr>
              <a:t>Slavery Prevention</a:t>
            </a:r>
            <a:endParaRPr lang="en-US" sz="2100" dirty="0"/>
          </a:p>
          <a:p>
            <a:r>
              <a:rPr lang="en-US" sz="2900" b="1" dirty="0"/>
              <a:t>Fighting disease</a:t>
            </a:r>
            <a:br>
              <a:rPr lang="en-US" sz="1600" dirty="0"/>
            </a:br>
            <a:r>
              <a:rPr lang="en-US" sz="2300" dirty="0">
                <a:hlinkClick r:id="rId7"/>
              </a:rPr>
              <a:t>Addiction Prevention</a:t>
            </a:r>
            <a:br>
              <a:rPr lang="en-US" sz="2300" dirty="0"/>
            </a:br>
            <a:r>
              <a:rPr lang="en-US" sz="2300" dirty="0">
                <a:hlinkClick r:id="rId8"/>
              </a:rPr>
              <a:t>Alzheimer's/Dementia</a:t>
            </a:r>
            <a:br>
              <a:rPr lang="en-US" sz="2300" dirty="0"/>
            </a:br>
            <a:r>
              <a:rPr lang="en-US" sz="2300" dirty="0">
                <a:hlinkClick r:id="rId9"/>
              </a:rPr>
              <a:t>Blindness Prevention</a:t>
            </a:r>
            <a:br>
              <a:rPr lang="en-US" sz="2300" dirty="0"/>
            </a:br>
            <a:r>
              <a:rPr lang="en-US" sz="2300" dirty="0">
                <a:hlinkClick r:id="rId10"/>
              </a:rPr>
              <a:t>Blood Donation</a:t>
            </a:r>
            <a:br>
              <a:rPr lang="en-US" sz="2300" dirty="0"/>
            </a:br>
            <a:r>
              <a:rPr lang="en-US" sz="2300" dirty="0">
                <a:hlinkClick r:id="rId11"/>
              </a:rPr>
              <a:t>Diabetes</a:t>
            </a:r>
            <a:br>
              <a:rPr lang="en-US" sz="2300" dirty="0"/>
            </a:br>
            <a:r>
              <a:rPr lang="en-US" sz="2300" dirty="0">
                <a:hlinkClick r:id="rId12"/>
              </a:rPr>
              <a:t>Family Health/AIDS Prevention</a:t>
            </a:r>
            <a:br>
              <a:rPr lang="en-US" sz="2300" dirty="0"/>
            </a:br>
            <a:r>
              <a:rPr lang="en-US" sz="2300" dirty="0">
                <a:hlinkClick r:id="rId13"/>
              </a:rPr>
              <a:t>Health Education and Wellness</a:t>
            </a:r>
            <a:br>
              <a:rPr lang="en-US" sz="2300" dirty="0"/>
            </a:br>
            <a:r>
              <a:rPr lang="en-US" sz="2300" dirty="0">
                <a:hlinkClick r:id="rId14"/>
              </a:rPr>
              <a:t>Hearing</a:t>
            </a:r>
            <a:br>
              <a:rPr lang="en-US" sz="2300" dirty="0"/>
            </a:br>
            <a:r>
              <a:rPr lang="en-US" sz="2300" dirty="0">
                <a:hlinkClick r:id="rId15"/>
              </a:rPr>
              <a:t>Hepatitis Eradication</a:t>
            </a:r>
            <a:br>
              <a:rPr lang="en-US" sz="2300" dirty="0"/>
            </a:br>
            <a:r>
              <a:rPr lang="en-US" sz="2300" dirty="0">
                <a:hlinkClick r:id="rId16"/>
              </a:rPr>
              <a:t>Malaria</a:t>
            </a:r>
            <a:br>
              <a:rPr lang="en-US" sz="2300" dirty="0"/>
            </a:br>
            <a:r>
              <a:rPr lang="en-US" sz="2300" dirty="0">
                <a:hlinkClick r:id="rId17"/>
              </a:rPr>
              <a:t>Mental Health</a:t>
            </a:r>
            <a:br>
              <a:rPr lang="en-US" sz="2300" dirty="0"/>
            </a:br>
            <a:r>
              <a:rPr lang="en-US" sz="2300" dirty="0">
                <a:hlinkClick r:id="rId18"/>
              </a:rPr>
              <a:t>Multiple Sclerosis</a:t>
            </a:r>
            <a:br>
              <a:rPr lang="en-US" sz="2300" dirty="0"/>
            </a:br>
            <a:r>
              <a:rPr lang="en-US" sz="2300" dirty="0">
                <a:hlinkClick r:id="rId19"/>
              </a:rPr>
              <a:t>Polio Survivors</a:t>
            </a:r>
            <a:endParaRPr lang="en-US" sz="2300" dirty="0"/>
          </a:p>
          <a:p>
            <a:r>
              <a:rPr lang="en-US" sz="2900" b="1" dirty="0"/>
              <a:t>Providing clean water and sanitation</a:t>
            </a:r>
            <a:br>
              <a:rPr lang="en-US" sz="1600" dirty="0"/>
            </a:br>
            <a:r>
              <a:rPr lang="en-US" sz="2300" dirty="0">
                <a:hlinkClick r:id="rId20"/>
              </a:rPr>
              <a:t>Water, Sanitation and Hygiene</a:t>
            </a:r>
            <a:endParaRPr lang="en-US" sz="1600" dirty="0"/>
          </a:p>
          <a:p>
            <a:r>
              <a:rPr lang="en-US" sz="2900" b="1" dirty="0"/>
              <a:t>Saving mothers and children</a:t>
            </a:r>
            <a:br>
              <a:rPr lang="en-US" sz="1600" dirty="0"/>
            </a:br>
            <a:r>
              <a:rPr lang="en-US" sz="2300" dirty="0">
                <a:hlinkClick r:id="rId21"/>
              </a:rPr>
              <a:t>Clubfoot</a:t>
            </a:r>
            <a:br>
              <a:rPr lang="en-US" sz="2300" dirty="0"/>
            </a:br>
            <a:r>
              <a:rPr lang="en-US" sz="2300" dirty="0">
                <a:hlinkClick r:id="rId22"/>
              </a:rPr>
              <a:t>Reproductive Maternal and Child Health</a:t>
            </a:r>
            <a:br>
              <a:rPr lang="en-US" sz="2300" dirty="0">
                <a:hlinkClick r:id="rId23"/>
              </a:rPr>
            </a:br>
            <a:r>
              <a:rPr lang="en-US" sz="2900" b="1" dirty="0"/>
              <a:t>Supporting education</a:t>
            </a:r>
            <a:br>
              <a:rPr lang="en-US" sz="1600" dirty="0"/>
            </a:br>
            <a:r>
              <a:rPr lang="en-US" sz="2300" dirty="0">
                <a:hlinkClick r:id="rId24"/>
              </a:rPr>
              <a:t>Basic Education and Literacy</a:t>
            </a:r>
            <a:endParaRPr lang="en-US" sz="1600" dirty="0"/>
          </a:p>
          <a:p>
            <a:r>
              <a:rPr lang="en-US" sz="2900" b="1" dirty="0"/>
              <a:t>Growing local economies</a:t>
            </a:r>
            <a:br>
              <a:rPr lang="en-US" sz="1600" dirty="0"/>
            </a:br>
            <a:r>
              <a:rPr lang="en-US" sz="2300" dirty="0">
                <a:hlinkClick r:id="rId25"/>
              </a:rPr>
              <a:t>Economic Community Development</a:t>
            </a:r>
            <a:br>
              <a:rPr lang="en-US" sz="2300" dirty="0"/>
            </a:br>
            <a:r>
              <a:rPr lang="en-US" sz="2300" dirty="0">
                <a:hlinkClick r:id="rId26"/>
              </a:rPr>
              <a:t>Disaster Assistance</a:t>
            </a:r>
            <a:endParaRPr lang="en-US" sz="2300" dirty="0"/>
          </a:p>
          <a:p>
            <a:r>
              <a:rPr lang="en-US" sz="2900" b="1" dirty="0"/>
              <a:t>Protecting the environment</a:t>
            </a:r>
            <a:br>
              <a:rPr lang="en-US" sz="1600" dirty="0"/>
            </a:br>
            <a:r>
              <a:rPr lang="en-US" sz="2300" dirty="0">
                <a:hlinkClick r:id="rId27"/>
              </a:rPr>
              <a:t>Endangered Species</a:t>
            </a:r>
            <a:br>
              <a:rPr lang="en-US" sz="2300" dirty="0">
                <a:hlinkClick r:id="rId28"/>
              </a:rPr>
            </a:br>
            <a:r>
              <a:rPr lang="en-US" sz="2300" dirty="0">
                <a:hlinkClick r:id="rId28"/>
              </a:rPr>
              <a:t>Environmental Sustainability</a:t>
            </a:r>
            <a:endParaRPr lang="en-US" sz="1600" dirty="0"/>
          </a:p>
          <a:p>
            <a:r>
              <a:rPr lang="en-US" sz="2900" b="1" dirty="0"/>
              <a:t>Action groups that work in more than one area of focus</a:t>
            </a:r>
            <a:br>
              <a:rPr lang="en-US" sz="1600" dirty="0"/>
            </a:br>
            <a:r>
              <a:rPr lang="en-US" sz="2300" dirty="0">
                <a:hlinkClick r:id="rId29"/>
              </a:rPr>
              <a:t>Food Plant Solutions</a:t>
            </a:r>
            <a:endParaRPr lang="en-US" sz="1600" dirty="0"/>
          </a:p>
          <a:p>
            <a:endParaRPr lang="en-US" sz="2200" dirty="0">
              <a:solidFill>
                <a:srgbClr val="FFFFFF"/>
              </a:solidFill>
            </a:endParaRPr>
          </a:p>
        </p:txBody>
      </p:sp>
      <p:pic>
        <p:nvPicPr>
          <p:cNvPr id="12" name="Picture 11">
            <a:extLst>
              <a:ext uri="{FF2B5EF4-FFF2-40B4-BE49-F238E27FC236}">
                <a16:creationId xmlns:a16="http://schemas.microsoft.com/office/drawing/2014/main" id="{EDE82965-F66C-4839-BA11-D64672ACEFC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38439" y="5530985"/>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38379F7B-7981-4E1C-A9F0-7C107E14A51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20" name="Picture 19" descr="Logo&#10;&#10;Description automatically generated">
            <a:extLst>
              <a:ext uri="{FF2B5EF4-FFF2-40B4-BE49-F238E27FC236}">
                <a16:creationId xmlns:a16="http://schemas.microsoft.com/office/drawing/2014/main" id="{B6A17E7F-CB86-47D3-AEAD-9F568BCFC1A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89378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pic>
        <p:nvPicPr>
          <p:cNvPr id="12" name="Picture 11">
            <a:extLst>
              <a:ext uri="{FF2B5EF4-FFF2-40B4-BE49-F238E27FC236}">
                <a16:creationId xmlns:a16="http://schemas.microsoft.com/office/drawing/2014/main" id="{D29ABD54-A5DB-4722-A50E-4132CF8EF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87" y="5169727"/>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21D976E6-4585-4D83-A3BD-AB5610E63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29561758-47A8-42C9-A645-034E5D297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75612B8B-E6B1-49B5-A4C8-4F82717AD0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1365" y="1638481"/>
            <a:ext cx="7809215" cy="1913101"/>
          </a:xfrm>
          <a:prstGeom prst="rect">
            <a:avLst/>
          </a:prstGeom>
        </p:spPr>
      </p:pic>
      <p:sp>
        <p:nvSpPr>
          <p:cNvPr id="2" name="TextBox 1">
            <a:extLst>
              <a:ext uri="{FF2B5EF4-FFF2-40B4-BE49-F238E27FC236}">
                <a16:creationId xmlns:a16="http://schemas.microsoft.com/office/drawing/2014/main" id="{6A7E9111-E142-4AF2-BCD3-62C06235B838}"/>
              </a:ext>
            </a:extLst>
          </p:cNvPr>
          <p:cNvSpPr txBox="1"/>
          <p:nvPr/>
        </p:nvSpPr>
        <p:spPr>
          <a:xfrm>
            <a:off x="8524240" y="5781040"/>
            <a:ext cx="3007360" cy="646331"/>
          </a:xfrm>
          <a:prstGeom prst="rect">
            <a:avLst/>
          </a:prstGeom>
          <a:noFill/>
        </p:spPr>
        <p:txBody>
          <a:bodyPr wrap="square" rtlCol="0">
            <a:spAutoFit/>
          </a:bodyPr>
          <a:lstStyle/>
          <a:p>
            <a:r>
              <a:rPr lang="en-US" dirty="0"/>
              <a:t>Jim Palmquist, Emmaus</a:t>
            </a:r>
          </a:p>
          <a:p>
            <a:r>
              <a:rPr lang="en-US" dirty="0"/>
              <a:t>Bill Thomas Fleetwood</a:t>
            </a:r>
          </a:p>
        </p:txBody>
      </p:sp>
      <p:sp>
        <p:nvSpPr>
          <p:cNvPr id="9" name="TextBox 8">
            <a:extLst>
              <a:ext uri="{FF2B5EF4-FFF2-40B4-BE49-F238E27FC236}">
                <a16:creationId xmlns:a16="http://schemas.microsoft.com/office/drawing/2014/main" id="{69C75E91-53FD-42FF-AEE4-2B6C69B30651}"/>
              </a:ext>
            </a:extLst>
          </p:cNvPr>
          <p:cNvSpPr txBox="1"/>
          <p:nvPr/>
        </p:nvSpPr>
        <p:spPr>
          <a:xfrm>
            <a:off x="2231365" y="3762611"/>
            <a:ext cx="6526635" cy="584775"/>
          </a:xfrm>
          <a:prstGeom prst="rect">
            <a:avLst/>
          </a:prstGeom>
          <a:noFill/>
        </p:spPr>
        <p:txBody>
          <a:bodyPr wrap="square">
            <a:spAutoFit/>
          </a:bodyPr>
          <a:lstStyle/>
          <a:p>
            <a:pPr algn="ctr"/>
            <a:r>
              <a:rPr lang="en-US" sz="3200" b="1" dirty="0">
                <a:solidFill>
                  <a:schemeClr val="accent6">
                    <a:lumMod val="75000"/>
                  </a:schemeClr>
                </a:solidFill>
              </a:rPr>
              <a:t>rotaryactiongroupforpeace.org</a:t>
            </a:r>
          </a:p>
        </p:txBody>
      </p:sp>
    </p:spTree>
    <p:extLst>
      <p:ext uri="{BB962C8B-B14F-4D97-AF65-F5344CB8AC3E}">
        <p14:creationId xmlns:p14="http://schemas.microsoft.com/office/powerpoint/2010/main" val="58222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67780" y="205482"/>
            <a:ext cx="10500220" cy="2185379"/>
          </a:xfrm>
        </p:spPr>
        <p:txBody>
          <a:bodyPr>
            <a:normAutofit/>
          </a:bodyPr>
          <a:lstStyle/>
          <a:p>
            <a:r>
              <a:rPr lang="en-US" sz="2400" dirty="0">
                <a:solidFill>
                  <a:schemeClr val="accent6">
                    <a:lumMod val="75000"/>
                  </a:schemeClr>
                </a:solidFill>
                <a:latin typeface="Aharoni" panose="02010803020104030203" pitchFamily="2" charset="-79"/>
                <a:cs typeface="Aharoni" panose="02010803020104030203" pitchFamily="2" charset="-79"/>
              </a:rPr>
              <a:t>The Rotary Action Group for Peace supports numerous global projects as well as provides webinar, experts, support for its members</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864066" y="2924870"/>
            <a:ext cx="9803934" cy="2332930"/>
          </a:xfrm>
        </p:spPr>
        <p:txBody>
          <a:bodyPr>
            <a:normAutofit/>
          </a:bodyPr>
          <a:lstStyle/>
          <a:p>
            <a:r>
              <a:rPr lang="en-US" sz="3200" b="1" dirty="0">
                <a:solidFill>
                  <a:schemeClr val="accent6">
                    <a:lumMod val="75000"/>
                  </a:schemeClr>
                </a:solidFill>
              </a:rPr>
              <a:t>Our District supports Peace : District 7430 Peace Project</a:t>
            </a:r>
          </a:p>
          <a:p>
            <a:r>
              <a:rPr lang="en-US" sz="3200" b="1" dirty="0">
                <a:solidFill>
                  <a:schemeClr val="accent6">
                    <a:lumMod val="75000"/>
                  </a:schemeClr>
                </a:solidFill>
              </a:rPr>
              <a:t>Current Global Grant over $100,000 for Peace training of women in numerous countries in West Africa: Sponsor Club, Emmaus</a:t>
            </a:r>
          </a:p>
          <a:p>
            <a:endParaRPr lang="en-US" sz="2200" dirty="0">
              <a:solidFill>
                <a:srgbClr val="FFFFFF"/>
              </a:solidFill>
            </a:endParaRP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62618"/>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Tree>
    <p:extLst>
      <p:ext uri="{BB962C8B-B14F-4D97-AF65-F5344CB8AC3E}">
        <p14:creationId xmlns:p14="http://schemas.microsoft.com/office/powerpoint/2010/main" val="263375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FB743-7482-43E6-9B8C-363913E5F936}"/>
              </a:ext>
            </a:extLst>
          </p:cNvPr>
          <p:cNvPicPr>
            <a:picLocks noChangeAspect="1"/>
          </p:cNvPicPr>
          <p:nvPr/>
        </p:nvPicPr>
        <p:blipFill rotWithShape="1">
          <a:blip r:embed="rId2">
            <a:alphaModFix amt="20000"/>
          </a:blip>
          <a:srcRect t="13525" r="-1" b="2192"/>
          <a:stretch/>
        </p:blipFill>
        <p:spPr>
          <a:xfrm>
            <a:off x="20" y="10"/>
            <a:ext cx="12188932" cy="6857326"/>
          </a:xfrm>
          <a:prstGeom prst="rect">
            <a:avLst/>
          </a:prstGeom>
        </p:spPr>
      </p:pic>
      <p:sp>
        <p:nvSpPr>
          <p:cNvPr id="2" name="Title 1">
            <a:extLst>
              <a:ext uri="{FF2B5EF4-FFF2-40B4-BE49-F238E27FC236}">
                <a16:creationId xmlns:a16="http://schemas.microsoft.com/office/drawing/2014/main" id="{94437DF8-97C0-49EB-AAF0-5295438C1E42}"/>
              </a:ext>
            </a:extLst>
          </p:cNvPr>
          <p:cNvSpPr>
            <a:spLocks noGrp="1"/>
          </p:cNvSpPr>
          <p:nvPr>
            <p:ph type="ctrTitle"/>
          </p:nvPr>
        </p:nvSpPr>
        <p:spPr>
          <a:xfrm>
            <a:off x="1524000" y="151002"/>
            <a:ext cx="9144000" cy="1988191"/>
          </a:xfrm>
        </p:spPr>
        <p:txBody>
          <a:bodyPr>
            <a:normAutofit/>
          </a:bodyPr>
          <a:lstStyle/>
          <a:p>
            <a:r>
              <a:rPr lang="en-US" b="1" dirty="0">
                <a:solidFill>
                  <a:schemeClr val="accent6">
                    <a:lumMod val="75000"/>
                  </a:schemeClr>
                </a:solidFill>
              </a:rPr>
              <a:t>New RAG: Refugees</a:t>
            </a:r>
          </a:p>
        </p:txBody>
      </p:sp>
      <p:sp>
        <p:nvSpPr>
          <p:cNvPr id="3" name="Subtitle 2">
            <a:extLst>
              <a:ext uri="{FF2B5EF4-FFF2-40B4-BE49-F238E27FC236}">
                <a16:creationId xmlns:a16="http://schemas.microsoft.com/office/drawing/2014/main" id="{E42E3BF8-31D2-488E-9287-86818964C0CE}"/>
              </a:ext>
            </a:extLst>
          </p:cNvPr>
          <p:cNvSpPr>
            <a:spLocks noGrp="1"/>
          </p:cNvSpPr>
          <p:nvPr>
            <p:ph type="subTitle" idx="1"/>
          </p:nvPr>
        </p:nvSpPr>
        <p:spPr>
          <a:xfrm>
            <a:off x="1524000" y="2139193"/>
            <a:ext cx="9144000" cy="3372374"/>
          </a:xfrm>
        </p:spPr>
        <p:txBody>
          <a:bodyPr>
            <a:normAutofit fontScale="40000" lnSpcReduction="20000"/>
          </a:bodyPr>
          <a:lstStyle/>
          <a:p>
            <a:pPr>
              <a:buFont typeface="Arial" panose="020B0604020202020204" pitchFamily="34" charset="0"/>
              <a:buChar char="•"/>
            </a:pPr>
            <a:r>
              <a:rPr lang="en-US" sz="5000" dirty="0">
                <a:solidFill>
                  <a:schemeClr val="accent6">
                    <a:lumMod val="75000"/>
                  </a:schemeClr>
                </a:solidFill>
                <a:latin typeface="Aharoni" panose="02010803020104030203" pitchFamily="2" charset="-79"/>
                <a:cs typeface="Aharoni" panose="02010803020104030203" pitchFamily="2" charset="-79"/>
              </a:rPr>
              <a:t>Refugees from Venezuela who were helped by Rotarians</a:t>
            </a:r>
          </a:p>
          <a:p>
            <a:pPr>
              <a:buFont typeface="Arial" panose="020B0604020202020204" pitchFamily="34" charset="0"/>
              <a:buChar char="•"/>
            </a:pPr>
            <a:r>
              <a:rPr lang="en-US" sz="5000" dirty="0">
                <a:solidFill>
                  <a:schemeClr val="accent6">
                    <a:lumMod val="75000"/>
                  </a:schemeClr>
                </a:solidFill>
                <a:latin typeface="Aharoni" panose="02010803020104030203" pitchFamily="2" charset="-79"/>
                <a:cs typeface="Aharoni" panose="02010803020104030203" pitchFamily="2" charset="-79"/>
              </a:rPr>
              <a:t>Rotary projects that provided food and improved education and health facilities for both local residents and refugees in a Colombian city near Venezuela’s border.</a:t>
            </a:r>
          </a:p>
          <a:p>
            <a:pPr>
              <a:buFont typeface="Arial" panose="020B0604020202020204" pitchFamily="34" charset="0"/>
              <a:buChar char="•"/>
            </a:pPr>
            <a:r>
              <a:rPr lang="en-US" sz="5000" dirty="0">
                <a:solidFill>
                  <a:schemeClr val="accent6">
                    <a:lumMod val="75000"/>
                  </a:schemeClr>
                </a:solidFill>
                <a:latin typeface="Aharoni" panose="02010803020104030203" pitchFamily="2" charset="-79"/>
                <a:cs typeface="Aharoni" panose="02010803020104030203" pitchFamily="2" charset="-79"/>
              </a:rPr>
              <a:t>Rotary projects that supported refugees from Venezuela in Brazil through Operation Welcome.</a:t>
            </a:r>
          </a:p>
          <a:p>
            <a:pPr>
              <a:buFont typeface="Arial" panose="020B0604020202020204" pitchFamily="34" charset="0"/>
              <a:buChar char="•"/>
            </a:pPr>
            <a:r>
              <a:rPr lang="en-US" sz="5000" dirty="0">
                <a:solidFill>
                  <a:schemeClr val="accent6">
                    <a:lumMod val="75000"/>
                  </a:schemeClr>
                </a:solidFill>
                <a:latin typeface="Aharoni" panose="02010803020104030203" pitchFamily="2" charset="-79"/>
                <a:cs typeface="Aharoni" panose="02010803020104030203" pitchFamily="2" charset="-79"/>
              </a:rPr>
              <a:t>The creation of a Rotaract club in the largest refugee resettlement area in Uganda.</a:t>
            </a:r>
          </a:p>
          <a:p>
            <a:pPr>
              <a:buFont typeface="Arial" panose="020B0604020202020204" pitchFamily="34" charset="0"/>
              <a:buChar char="•"/>
            </a:pPr>
            <a:r>
              <a:rPr lang="en-US" sz="5000" dirty="0">
                <a:solidFill>
                  <a:schemeClr val="accent6">
                    <a:lumMod val="75000"/>
                  </a:schemeClr>
                </a:solidFill>
                <a:latin typeface="Aharoni" panose="02010803020104030203" pitchFamily="2" charset="-79"/>
                <a:cs typeface="Aharoni" panose="02010803020104030203" pitchFamily="2" charset="-79"/>
              </a:rPr>
              <a:t>Rotarians who helped the integration of Syrian refugees in Canada and Germany.</a:t>
            </a:r>
          </a:p>
          <a:p>
            <a:pPr>
              <a:buFont typeface="Arial" panose="020B0604020202020204" pitchFamily="34" charset="0"/>
              <a:buChar char="•"/>
            </a:pPr>
            <a:r>
              <a:rPr lang="en-US" sz="5000" dirty="0">
                <a:solidFill>
                  <a:schemeClr val="accent6">
                    <a:lumMod val="75000"/>
                  </a:schemeClr>
                </a:solidFill>
                <a:latin typeface="Aharoni" panose="02010803020104030203" pitchFamily="2" charset="-79"/>
                <a:cs typeface="Aharoni" panose="02010803020104030203" pitchFamily="2" charset="-79"/>
              </a:rPr>
              <a:t>Rotarians who provided relief and wheelchairs as well as supported education for children in Syrian refugee camps in Turkey.</a:t>
            </a:r>
          </a:p>
          <a:p>
            <a:endParaRPr lang="en-US" sz="2200" dirty="0">
              <a:solidFill>
                <a:srgbClr val="FFFFFF"/>
              </a:solidFill>
            </a:endParaRPr>
          </a:p>
        </p:txBody>
      </p:sp>
      <p:pic>
        <p:nvPicPr>
          <p:cNvPr id="12" name="Picture 11">
            <a:extLst>
              <a:ext uri="{FF2B5EF4-FFF2-40B4-BE49-F238E27FC236}">
                <a16:creationId xmlns:a16="http://schemas.microsoft.com/office/drawing/2014/main" id="{94602FE8-9F20-41A8-BD36-B83E2978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49" y="5517099"/>
            <a:ext cx="1775213" cy="1189899"/>
          </a:xfrm>
          <a:prstGeom prst="rect">
            <a:avLst/>
          </a:prstGeom>
        </p:spPr>
      </p:pic>
      <p:pic>
        <p:nvPicPr>
          <p:cNvPr id="13" name="Picture 12" descr="Logo&#10;&#10;Description automatically generated">
            <a:extLst>
              <a:ext uri="{FF2B5EF4-FFF2-40B4-BE49-F238E27FC236}">
                <a16:creationId xmlns:a16="http://schemas.microsoft.com/office/drawing/2014/main" id="{088C1541-BEA9-45EB-944C-297D5AB82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33" y="625773"/>
            <a:ext cx="1775213" cy="666956"/>
          </a:xfrm>
          <a:prstGeom prst="rect">
            <a:avLst/>
          </a:prstGeom>
        </p:spPr>
      </p:pic>
      <p:pic>
        <p:nvPicPr>
          <p:cNvPr id="14" name="Picture 13" descr="Logo&#10;&#10;Description automatically generated">
            <a:extLst>
              <a:ext uri="{FF2B5EF4-FFF2-40B4-BE49-F238E27FC236}">
                <a16:creationId xmlns:a16="http://schemas.microsoft.com/office/drawing/2014/main" id="{3665D83F-F8E0-4EDE-BD03-2875F424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827" y="534019"/>
            <a:ext cx="1533872" cy="758710"/>
          </a:xfrm>
          <a:prstGeom prst="rect">
            <a:avLst/>
          </a:prstGeom>
        </p:spPr>
      </p:pic>
      <p:sp>
        <p:nvSpPr>
          <p:cNvPr id="5" name="TextBox 4">
            <a:extLst>
              <a:ext uri="{FF2B5EF4-FFF2-40B4-BE49-F238E27FC236}">
                <a16:creationId xmlns:a16="http://schemas.microsoft.com/office/drawing/2014/main" id="{DDC3C675-9DF7-4ECB-B64F-2C45BFF48666}"/>
              </a:ext>
            </a:extLst>
          </p:cNvPr>
          <p:cNvSpPr txBox="1"/>
          <p:nvPr/>
        </p:nvSpPr>
        <p:spPr>
          <a:xfrm>
            <a:off x="10570127" y="6065240"/>
            <a:ext cx="729843" cy="646331"/>
          </a:xfrm>
          <a:prstGeom prst="rect">
            <a:avLst/>
          </a:prstGeom>
          <a:noFill/>
        </p:spPr>
        <p:txBody>
          <a:bodyPr wrap="square" rtlCol="0">
            <a:spAutoFit/>
          </a:bodyPr>
          <a:lstStyle/>
          <a:p>
            <a:r>
              <a:rPr lang="en-US" dirty="0"/>
              <a:t>Cindy</a:t>
            </a:r>
          </a:p>
          <a:p>
            <a:endParaRPr lang="en-US" dirty="0"/>
          </a:p>
        </p:txBody>
      </p:sp>
    </p:spTree>
    <p:extLst>
      <p:ext uri="{BB962C8B-B14F-4D97-AF65-F5344CB8AC3E}">
        <p14:creationId xmlns:p14="http://schemas.microsoft.com/office/powerpoint/2010/main" val="104824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2064</Words>
  <Application>Microsoft Office PowerPoint</Application>
  <PresentationFormat>Widescreen</PresentationFormat>
  <Paragraphs>205</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Abadi</vt:lpstr>
      <vt:lpstr>Aharoni</vt:lpstr>
      <vt:lpstr>Arial</vt:lpstr>
      <vt:lpstr>Calibri</vt:lpstr>
      <vt:lpstr>Calibri Light</vt:lpstr>
      <vt:lpstr>Wingdings</vt:lpstr>
      <vt:lpstr>Office Theme</vt:lpstr>
      <vt:lpstr>PowerPoint Presentation</vt:lpstr>
      <vt:lpstr>Agenda</vt:lpstr>
      <vt:lpstr>International Service</vt:lpstr>
      <vt:lpstr>Rotary Action Groups</vt:lpstr>
      <vt:lpstr>PowerPoint Presentation</vt:lpstr>
      <vt:lpstr>Rotary Action Groups supporting each Area of Focus</vt:lpstr>
      <vt:lpstr>PowerPoint Presentation</vt:lpstr>
      <vt:lpstr>The Rotary Action Group for Peace supports numerous global projects as well as provides webinar, experts, support for its members</vt:lpstr>
      <vt:lpstr>New RAG: Refugees</vt:lpstr>
      <vt:lpstr>PowerPoint Presentation</vt:lpstr>
      <vt:lpstr>Slavery is illegal everywhere, yet ... 40.3 million are enslaved … some less than 4 years old. Get engaged NOW </vt:lpstr>
      <vt:lpstr>In our district:</vt:lpstr>
      <vt:lpstr>Fighting disease Addiction Prevention Alzheimer's/Dementia Blindness Prevention Blood Donation Diabetes Family Health/AIDS Prevention Health Education and Wellness Hearing Hepatitis Eradication Malaria Mental Health Multiple Sclerosis Polio Survivors </vt:lpstr>
      <vt:lpstr>PowerPoint Presentation</vt:lpstr>
      <vt:lpstr>PowerPoint Presentation</vt:lpstr>
      <vt:lpstr>PowerPoint Presentation</vt:lpstr>
      <vt:lpstr>The Water, Sanitation &amp; Hygiene Rotarian Action Group is a group of Rotarians whose purpose is to support Rotary clubs to effectively plan, finance, implement, monitor and evaluate water, sanitation, and hygiene programs, where they are most needed in a collaborative, cost-effective, timely, and sustainable manner.</vt:lpstr>
      <vt:lpstr>THE WASH ROTARY ACTION GROUP IS: ONE OF THE ORIGINAL  ACTION GROUPS FOUNDED IN 2007 WITH OVER 47,000 CONTACTS PARTNERS INCLUDE:</vt:lpstr>
      <vt:lpstr>        </vt:lpstr>
      <vt:lpstr>Our Rotary District 7430 has implemented several WASH projects</vt:lpstr>
      <vt:lpstr>PowerPoint Presentation</vt:lpstr>
      <vt:lpstr>PowerPoint Presentation</vt:lpstr>
      <vt:lpstr>International Partners include:</vt:lpstr>
      <vt:lpstr>Examples of projects:</vt:lpstr>
      <vt:lpstr>PowerPoint Presentation</vt:lpstr>
      <vt:lpstr>Improving human well-being and dignity, women's empowerment and supporting sustainable balance between population and environment</vt:lpstr>
      <vt:lpstr>RMCH assists Rotary clubs and districts in the planning, implementation and co-funding of projects in Rotary Area of Focus Maternal and Child Health, including family planning.  </vt:lpstr>
      <vt:lpstr>Our District’s Maternal-Child Health Projects</vt:lpstr>
      <vt:lpstr>PowerPoint Presentation</vt:lpstr>
      <vt:lpstr>PowerPoint Presentation</vt:lpstr>
      <vt:lpstr>Rotarians step up in disaster response</vt:lpstr>
      <vt:lpstr>Our District and Disaster Response</vt:lpstr>
      <vt:lpstr>PowerPoint Presentation</vt:lpstr>
      <vt:lpstr>Proactive : initiating projects, assisting with ideas, education</vt:lpstr>
      <vt:lpstr>What can we do in our district?</vt:lpstr>
      <vt:lpstr>PowerPoint Presentation</vt:lpstr>
      <vt:lpstr>Our Rotary District 7430 Resource Network</vt:lpstr>
      <vt:lpstr>Rotary Cadre of Technical Advisors- in each area of focus</vt:lpstr>
      <vt:lpstr>Questions?– 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Cindy Hornaman</cp:lastModifiedBy>
  <cp:revision>58</cp:revision>
  <cp:lastPrinted>2021-02-09T01:54:13Z</cp:lastPrinted>
  <dcterms:created xsi:type="dcterms:W3CDTF">2021-02-06T19:42:19Z</dcterms:created>
  <dcterms:modified xsi:type="dcterms:W3CDTF">2022-01-21T22:17:50Z</dcterms:modified>
</cp:coreProperties>
</file>