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8" r:id="rId2"/>
    <p:sldId id="280" r:id="rId3"/>
    <p:sldId id="279" r:id="rId4"/>
    <p:sldId id="278" r:id="rId5"/>
    <p:sldId id="277" r:id="rId6"/>
    <p:sldId id="274" r:id="rId7"/>
    <p:sldId id="322" r:id="rId8"/>
    <p:sldId id="276" r:id="rId9"/>
    <p:sldId id="275" r:id="rId10"/>
    <p:sldId id="273" r:id="rId11"/>
    <p:sldId id="272" r:id="rId12"/>
    <p:sldId id="271" r:id="rId13"/>
    <p:sldId id="269" r:id="rId14"/>
    <p:sldId id="349" r:id="rId15"/>
    <p:sldId id="350" r:id="rId16"/>
    <p:sldId id="309" r:id="rId17"/>
    <p:sldId id="352" r:id="rId18"/>
    <p:sldId id="353" r:id="rId19"/>
    <p:sldId id="289" r:id="rId20"/>
    <p:sldId id="318" r:id="rId21"/>
    <p:sldId id="310" r:id="rId22"/>
    <p:sldId id="317" r:id="rId23"/>
    <p:sldId id="316" r:id="rId24"/>
    <p:sldId id="315" r:id="rId25"/>
    <p:sldId id="313" r:id="rId26"/>
    <p:sldId id="320" r:id="rId27"/>
    <p:sldId id="319" r:id="rId28"/>
    <p:sldId id="286" r:id="rId29"/>
    <p:sldId id="288" r:id="rId30"/>
    <p:sldId id="287" r:id="rId31"/>
    <p:sldId id="314" r:id="rId32"/>
    <p:sldId id="283" r:id="rId33"/>
    <p:sldId id="284" r:id="rId34"/>
    <p:sldId id="282" r:id="rId35"/>
    <p:sldId id="355" r:id="rId36"/>
    <p:sldId id="281" r:id="rId37"/>
    <p:sldId id="341"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E6FFCD"/>
    <a:srgbClr val="CCFF9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979" autoAdjust="0"/>
    <p:restoredTop sz="94660"/>
  </p:normalViewPr>
  <p:slideViewPr>
    <p:cSldViewPr snapToGrid="0">
      <p:cViewPr varScale="1">
        <p:scale>
          <a:sx n="110" d="100"/>
          <a:sy n="110" d="100"/>
        </p:scale>
        <p:origin x="78" y="144"/>
      </p:cViewPr>
      <p:guideLst/>
    </p:cSldViewPr>
  </p:slideViewPr>
  <p:notesTextViewPr>
    <p:cViewPr>
      <p:scale>
        <a:sx n="1" d="1"/>
        <a:sy n="1" d="1"/>
      </p:scale>
      <p:origin x="0" y="0"/>
    </p:cViewPr>
  </p:notesTextViewPr>
  <p:sorterViewPr>
    <p:cViewPr varScale="1">
      <p:scale>
        <a:sx n="100" d="100"/>
        <a:sy n="100" d="100"/>
      </p:scale>
      <p:origin x="0" y="-696"/>
    </p:cViewPr>
  </p:sorterViewPr>
  <p:notesViewPr>
    <p:cSldViewPr snapToGrid="0">
      <p:cViewPr varScale="1">
        <p:scale>
          <a:sx n="91" d="100"/>
          <a:sy n="91" d="100"/>
        </p:scale>
        <p:origin x="3516"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A08EB2-0C85-41A7-A51F-16CC7B5EF2DB}"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E6A2D3AF-A74E-4AF2-AE3A-712FF536BA83}">
      <dgm:prSet/>
      <dgm:spPr/>
      <dgm:t>
        <a:bodyPr/>
        <a:lstStyle/>
        <a:p>
          <a:r>
            <a:rPr lang="en-US" dirty="0">
              <a:solidFill>
                <a:srgbClr val="008000"/>
              </a:solidFill>
            </a:rPr>
            <a:t>Membership</a:t>
          </a:r>
        </a:p>
      </dgm:t>
    </dgm:pt>
    <dgm:pt modelId="{503373A5-6E52-474C-9DD1-4622CD8B4CAC}" type="parTrans" cxnId="{4693D517-637C-43FD-A0B9-0DED6C902F90}">
      <dgm:prSet/>
      <dgm:spPr/>
      <dgm:t>
        <a:bodyPr/>
        <a:lstStyle/>
        <a:p>
          <a:endParaRPr lang="en-US"/>
        </a:p>
      </dgm:t>
    </dgm:pt>
    <dgm:pt modelId="{BACFB047-DD0E-4A91-B5E9-26F9897A8A8D}" type="sibTrans" cxnId="{4693D517-637C-43FD-A0B9-0DED6C902F90}">
      <dgm:prSet/>
      <dgm:spPr/>
      <dgm:t>
        <a:bodyPr/>
        <a:lstStyle/>
        <a:p>
          <a:endParaRPr lang="en-US"/>
        </a:p>
      </dgm:t>
    </dgm:pt>
    <dgm:pt modelId="{F8674290-84A1-4DBF-8529-B08CB6C1AC87}">
      <dgm:prSet/>
      <dgm:spPr/>
      <dgm:t>
        <a:bodyPr/>
        <a:lstStyle/>
        <a:p>
          <a:r>
            <a:rPr lang="en-US" dirty="0">
              <a:solidFill>
                <a:srgbClr val="008000"/>
              </a:solidFill>
            </a:rPr>
            <a:t>Foundation Giving</a:t>
          </a:r>
        </a:p>
      </dgm:t>
    </dgm:pt>
    <dgm:pt modelId="{F9DD7CF6-D63B-4F40-BDE4-F77B4849D89B}" type="parTrans" cxnId="{2F89965B-1D09-4135-8961-8B3A4DB54D14}">
      <dgm:prSet/>
      <dgm:spPr/>
      <dgm:t>
        <a:bodyPr/>
        <a:lstStyle/>
        <a:p>
          <a:endParaRPr lang="en-US"/>
        </a:p>
      </dgm:t>
    </dgm:pt>
    <dgm:pt modelId="{0DC8AD64-A9BA-4D9F-8A4D-D5E462887D09}" type="sibTrans" cxnId="{2F89965B-1D09-4135-8961-8B3A4DB54D14}">
      <dgm:prSet/>
      <dgm:spPr/>
      <dgm:t>
        <a:bodyPr/>
        <a:lstStyle/>
        <a:p>
          <a:endParaRPr lang="en-US"/>
        </a:p>
      </dgm:t>
    </dgm:pt>
    <dgm:pt modelId="{58CFF748-9520-4D16-AABF-A1FB33187960}">
      <dgm:prSet/>
      <dgm:spPr/>
      <dgm:t>
        <a:bodyPr/>
        <a:lstStyle/>
        <a:p>
          <a:r>
            <a:rPr lang="en-US" dirty="0">
              <a:solidFill>
                <a:srgbClr val="008000"/>
              </a:solidFill>
            </a:rPr>
            <a:t>Service</a:t>
          </a:r>
        </a:p>
      </dgm:t>
    </dgm:pt>
    <dgm:pt modelId="{A815F572-72BA-480B-9E9F-4955DB2C96D9}" type="parTrans" cxnId="{3CA764FF-021C-425A-9C27-736BC3AC8CD0}">
      <dgm:prSet/>
      <dgm:spPr/>
      <dgm:t>
        <a:bodyPr/>
        <a:lstStyle/>
        <a:p>
          <a:endParaRPr lang="en-US"/>
        </a:p>
      </dgm:t>
    </dgm:pt>
    <dgm:pt modelId="{908F11BC-0A8D-447A-A7A6-8AD6EA27ACAC}" type="sibTrans" cxnId="{3CA764FF-021C-425A-9C27-736BC3AC8CD0}">
      <dgm:prSet/>
      <dgm:spPr/>
      <dgm:t>
        <a:bodyPr/>
        <a:lstStyle/>
        <a:p>
          <a:endParaRPr lang="en-US"/>
        </a:p>
      </dgm:t>
    </dgm:pt>
    <dgm:pt modelId="{5B9DAB17-9FBC-4991-8769-1DB005C681A5}">
      <dgm:prSet/>
      <dgm:spPr/>
      <dgm:t>
        <a:bodyPr/>
        <a:lstStyle/>
        <a:p>
          <a:r>
            <a:rPr lang="en-US" dirty="0">
              <a:solidFill>
                <a:srgbClr val="008000"/>
              </a:solidFill>
            </a:rPr>
            <a:t>Public Image</a:t>
          </a:r>
        </a:p>
      </dgm:t>
    </dgm:pt>
    <dgm:pt modelId="{A8C66C97-4D72-495F-B5C9-3E7080558965}" type="parTrans" cxnId="{86901E2C-750E-4A45-A2BA-D7399DBCC645}">
      <dgm:prSet/>
      <dgm:spPr/>
      <dgm:t>
        <a:bodyPr/>
        <a:lstStyle/>
        <a:p>
          <a:endParaRPr lang="en-US"/>
        </a:p>
      </dgm:t>
    </dgm:pt>
    <dgm:pt modelId="{0B6A428B-CB8E-42B6-A78F-638DF1D5D955}" type="sibTrans" cxnId="{86901E2C-750E-4A45-A2BA-D7399DBCC645}">
      <dgm:prSet/>
      <dgm:spPr/>
      <dgm:t>
        <a:bodyPr/>
        <a:lstStyle/>
        <a:p>
          <a:endParaRPr lang="en-US"/>
        </a:p>
      </dgm:t>
    </dgm:pt>
    <dgm:pt modelId="{1E7C9E81-1C22-4DFC-B2A8-1D537DBB9D89}">
      <dgm:prSet/>
      <dgm:spPr/>
      <dgm:t>
        <a:bodyPr/>
        <a:lstStyle/>
        <a:p>
          <a:r>
            <a:rPr lang="en-US" dirty="0">
              <a:solidFill>
                <a:srgbClr val="008000"/>
              </a:solidFill>
            </a:rPr>
            <a:t>Youth</a:t>
          </a:r>
        </a:p>
      </dgm:t>
    </dgm:pt>
    <dgm:pt modelId="{70EC9FB2-292D-4A11-ABE8-78CD1BA967ED}" type="parTrans" cxnId="{F02D1A38-E29A-4953-BFFF-D6D42AEB3197}">
      <dgm:prSet/>
      <dgm:spPr/>
      <dgm:t>
        <a:bodyPr/>
        <a:lstStyle/>
        <a:p>
          <a:endParaRPr lang="en-US"/>
        </a:p>
      </dgm:t>
    </dgm:pt>
    <dgm:pt modelId="{B27987C3-4C8A-4447-BD9B-C54586FE15BA}" type="sibTrans" cxnId="{F02D1A38-E29A-4953-BFFF-D6D42AEB3197}">
      <dgm:prSet/>
      <dgm:spPr/>
      <dgm:t>
        <a:bodyPr/>
        <a:lstStyle/>
        <a:p>
          <a:endParaRPr lang="en-US"/>
        </a:p>
      </dgm:t>
    </dgm:pt>
    <dgm:pt modelId="{BEAC6C76-88E9-4632-A251-7470ECBC9204}" type="pres">
      <dgm:prSet presAssocID="{DDA08EB2-0C85-41A7-A51F-16CC7B5EF2DB}" presName="vert0" presStyleCnt="0">
        <dgm:presLayoutVars>
          <dgm:dir/>
          <dgm:animOne val="branch"/>
          <dgm:animLvl val="lvl"/>
        </dgm:presLayoutVars>
      </dgm:prSet>
      <dgm:spPr/>
    </dgm:pt>
    <dgm:pt modelId="{F8D5400D-D826-44CF-B75B-2BC3F61AD7F1}" type="pres">
      <dgm:prSet presAssocID="{E6A2D3AF-A74E-4AF2-AE3A-712FF536BA83}" presName="thickLine" presStyleLbl="alignNode1" presStyleIdx="0" presStyleCnt="5"/>
      <dgm:spPr/>
    </dgm:pt>
    <dgm:pt modelId="{4AE958A2-54B0-477F-8CDE-2959EBF9B647}" type="pres">
      <dgm:prSet presAssocID="{E6A2D3AF-A74E-4AF2-AE3A-712FF536BA83}" presName="horz1" presStyleCnt="0"/>
      <dgm:spPr/>
    </dgm:pt>
    <dgm:pt modelId="{C91D4FA9-F9F2-4738-857C-701810B2791C}" type="pres">
      <dgm:prSet presAssocID="{E6A2D3AF-A74E-4AF2-AE3A-712FF536BA83}" presName="tx1" presStyleLbl="revTx" presStyleIdx="0" presStyleCnt="5"/>
      <dgm:spPr/>
    </dgm:pt>
    <dgm:pt modelId="{D088F0BA-18A6-48D9-9BB5-3FA2CEFEF9DC}" type="pres">
      <dgm:prSet presAssocID="{E6A2D3AF-A74E-4AF2-AE3A-712FF536BA83}" presName="vert1" presStyleCnt="0"/>
      <dgm:spPr/>
    </dgm:pt>
    <dgm:pt modelId="{19C84783-C38F-4AFC-B893-79FD78E17866}" type="pres">
      <dgm:prSet presAssocID="{F8674290-84A1-4DBF-8529-B08CB6C1AC87}" presName="thickLine" presStyleLbl="alignNode1" presStyleIdx="1" presStyleCnt="5"/>
      <dgm:spPr/>
    </dgm:pt>
    <dgm:pt modelId="{4A5475E3-5DE0-45C4-9F46-FF2D30A915E3}" type="pres">
      <dgm:prSet presAssocID="{F8674290-84A1-4DBF-8529-B08CB6C1AC87}" presName="horz1" presStyleCnt="0"/>
      <dgm:spPr/>
    </dgm:pt>
    <dgm:pt modelId="{BFB830B0-F086-4822-BEAD-8EDF8EEAB3A7}" type="pres">
      <dgm:prSet presAssocID="{F8674290-84A1-4DBF-8529-B08CB6C1AC87}" presName="tx1" presStyleLbl="revTx" presStyleIdx="1" presStyleCnt="5"/>
      <dgm:spPr/>
    </dgm:pt>
    <dgm:pt modelId="{24C43CA8-7E03-4E44-B39A-C4FAA65556FE}" type="pres">
      <dgm:prSet presAssocID="{F8674290-84A1-4DBF-8529-B08CB6C1AC87}" presName="vert1" presStyleCnt="0"/>
      <dgm:spPr/>
    </dgm:pt>
    <dgm:pt modelId="{84F9C224-49CF-4A2B-970C-9FE2D9DABD06}" type="pres">
      <dgm:prSet presAssocID="{58CFF748-9520-4D16-AABF-A1FB33187960}" presName="thickLine" presStyleLbl="alignNode1" presStyleIdx="2" presStyleCnt="5"/>
      <dgm:spPr/>
    </dgm:pt>
    <dgm:pt modelId="{31D736FE-8A27-4491-A0D5-39D95C621C35}" type="pres">
      <dgm:prSet presAssocID="{58CFF748-9520-4D16-AABF-A1FB33187960}" presName="horz1" presStyleCnt="0"/>
      <dgm:spPr/>
    </dgm:pt>
    <dgm:pt modelId="{4B3BB0BC-E918-4F97-B258-3E6ECFBBB635}" type="pres">
      <dgm:prSet presAssocID="{58CFF748-9520-4D16-AABF-A1FB33187960}" presName="tx1" presStyleLbl="revTx" presStyleIdx="2" presStyleCnt="5"/>
      <dgm:spPr/>
    </dgm:pt>
    <dgm:pt modelId="{DE6F0CCF-9C91-4EAA-BC8C-C65FC72F9FAC}" type="pres">
      <dgm:prSet presAssocID="{58CFF748-9520-4D16-AABF-A1FB33187960}" presName="vert1" presStyleCnt="0"/>
      <dgm:spPr/>
    </dgm:pt>
    <dgm:pt modelId="{3D493104-0F8D-4116-90C8-22483A87BBE3}" type="pres">
      <dgm:prSet presAssocID="{5B9DAB17-9FBC-4991-8769-1DB005C681A5}" presName="thickLine" presStyleLbl="alignNode1" presStyleIdx="3" presStyleCnt="5"/>
      <dgm:spPr/>
    </dgm:pt>
    <dgm:pt modelId="{A115FC0D-B4AF-48C7-B8FA-6FDE987F5772}" type="pres">
      <dgm:prSet presAssocID="{5B9DAB17-9FBC-4991-8769-1DB005C681A5}" presName="horz1" presStyleCnt="0"/>
      <dgm:spPr/>
    </dgm:pt>
    <dgm:pt modelId="{AB06C95D-021B-402C-BDB6-58361E05163C}" type="pres">
      <dgm:prSet presAssocID="{5B9DAB17-9FBC-4991-8769-1DB005C681A5}" presName="tx1" presStyleLbl="revTx" presStyleIdx="3" presStyleCnt="5"/>
      <dgm:spPr/>
    </dgm:pt>
    <dgm:pt modelId="{49EE901F-7AA9-4A21-A457-D4D41EF6F664}" type="pres">
      <dgm:prSet presAssocID="{5B9DAB17-9FBC-4991-8769-1DB005C681A5}" presName="vert1" presStyleCnt="0"/>
      <dgm:spPr/>
    </dgm:pt>
    <dgm:pt modelId="{36696BA7-C049-48C5-A098-11634C4A3E1E}" type="pres">
      <dgm:prSet presAssocID="{1E7C9E81-1C22-4DFC-B2A8-1D537DBB9D89}" presName="thickLine" presStyleLbl="alignNode1" presStyleIdx="4" presStyleCnt="5"/>
      <dgm:spPr/>
    </dgm:pt>
    <dgm:pt modelId="{09156B27-21F8-45C4-90C9-F7FA221D0FEB}" type="pres">
      <dgm:prSet presAssocID="{1E7C9E81-1C22-4DFC-B2A8-1D537DBB9D89}" presName="horz1" presStyleCnt="0"/>
      <dgm:spPr/>
    </dgm:pt>
    <dgm:pt modelId="{B9B872E0-FBB1-4100-8EF7-B0995FB423D2}" type="pres">
      <dgm:prSet presAssocID="{1E7C9E81-1C22-4DFC-B2A8-1D537DBB9D89}" presName="tx1" presStyleLbl="revTx" presStyleIdx="4" presStyleCnt="5"/>
      <dgm:spPr/>
    </dgm:pt>
    <dgm:pt modelId="{65E2D02E-21B4-4C52-ADE4-777BA5099B0C}" type="pres">
      <dgm:prSet presAssocID="{1E7C9E81-1C22-4DFC-B2A8-1D537DBB9D89}" presName="vert1" presStyleCnt="0"/>
      <dgm:spPr/>
    </dgm:pt>
  </dgm:ptLst>
  <dgm:cxnLst>
    <dgm:cxn modelId="{4693D517-637C-43FD-A0B9-0DED6C902F90}" srcId="{DDA08EB2-0C85-41A7-A51F-16CC7B5EF2DB}" destId="{E6A2D3AF-A74E-4AF2-AE3A-712FF536BA83}" srcOrd="0" destOrd="0" parTransId="{503373A5-6E52-474C-9DD1-4622CD8B4CAC}" sibTransId="{BACFB047-DD0E-4A91-B5E9-26F9897A8A8D}"/>
    <dgm:cxn modelId="{D26B7E1C-75EC-4A52-8274-EA4E17A8AE68}" type="presOf" srcId="{E6A2D3AF-A74E-4AF2-AE3A-712FF536BA83}" destId="{C91D4FA9-F9F2-4738-857C-701810B2791C}" srcOrd="0" destOrd="0" presId="urn:microsoft.com/office/officeart/2008/layout/LinedList"/>
    <dgm:cxn modelId="{86901E2C-750E-4A45-A2BA-D7399DBCC645}" srcId="{DDA08EB2-0C85-41A7-A51F-16CC7B5EF2DB}" destId="{5B9DAB17-9FBC-4991-8769-1DB005C681A5}" srcOrd="3" destOrd="0" parTransId="{A8C66C97-4D72-495F-B5C9-3E7080558965}" sibTransId="{0B6A428B-CB8E-42B6-A78F-638DF1D5D955}"/>
    <dgm:cxn modelId="{F02D1A38-E29A-4953-BFFF-D6D42AEB3197}" srcId="{DDA08EB2-0C85-41A7-A51F-16CC7B5EF2DB}" destId="{1E7C9E81-1C22-4DFC-B2A8-1D537DBB9D89}" srcOrd="4" destOrd="0" parTransId="{70EC9FB2-292D-4A11-ABE8-78CD1BA967ED}" sibTransId="{B27987C3-4C8A-4447-BD9B-C54586FE15BA}"/>
    <dgm:cxn modelId="{2F89965B-1D09-4135-8961-8B3A4DB54D14}" srcId="{DDA08EB2-0C85-41A7-A51F-16CC7B5EF2DB}" destId="{F8674290-84A1-4DBF-8529-B08CB6C1AC87}" srcOrd="1" destOrd="0" parTransId="{F9DD7CF6-D63B-4F40-BDE4-F77B4849D89B}" sibTransId="{0DC8AD64-A9BA-4D9F-8A4D-D5E462887D09}"/>
    <dgm:cxn modelId="{4F86F783-7FDF-4B36-A0D5-79F990878A38}" type="presOf" srcId="{58CFF748-9520-4D16-AABF-A1FB33187960}" destId="{4B3BB0BC-E918-4F97-B258-3E6ECFBBB635}" srcOrd="0" destOrd="0" presId="urn:microsoft.com/office/officeart/2008/layout/LinedList"/>
    <dgm:cxn modelId="{A432E294-87EC-4821-88DF-20F4A467CD0F}" type="presOf" srcId="{DDA08EB2-0C85-41A7-A51F-16CC7B5EF2DB}" destId="{BEAC6C76-88E9-4632-A251-7470ECBC9204}" srcOrd="0" destOrd="0" presId="urn:microsoft.com/office/officeart/2008/layout/LinedList"/>
    <dgm:cxn modelId="{0D125D97-0A79-456E-802C-A0F7643142FE}" type="presOf" srcId="{5B9DAB17-9FBC-4991-8769-1DB005C681A5}" destId="{AB06C95D-021B-402C-BDB6-58361E05163C}" srcOrd="0" destOrd="0" presId="urn:microsoft.com/office/officeart/2008/layout/LinedList"/>
    <dgm:cxn modelId="{E36069B1-3030-467C-804A-6B41F4B5E8FF}" type="presOf" srcId="{F8674290-84A1-4DBF-8529-B08CB6C1AC87}" destId="{BFB830B0-F086-4822-BEAD-8EDF8EEAB3A7}" srcOrd="0" destOrd="0" presId="urn:microsoft.com/office/officeart/2008/layout/LinedList"/>
    <dgm:cxn modelId="{29D695C6-0085-4A48-9A03-0D1D903F4EA8}" type="presOf" srcId="{1E7C9E81-1C22-4DFC-B2A8-1D537DBB9D89}" destId="{B9B872E0-FBB1-4100-8EF7-B0995FB423D2}" srcOrd="0" destOrd="0" presId="urn:microsoft.com/office/officeart/2008/layout/LinedList"/>
    <dgm:cxn modelId="{3CA764FF-021C-425A-9C27-736BC3AC8CD0}" srcId="{DDA08EB2-0C85-41A7-A51F-16CC7B5EF2DB}" destId="{58CFF748-9520-4D16-AABF-A1FB33187960}" srcOrd="2" destOrd="0" parTransId="{A815F572-72BA-480B-9E9F-4955DB2C96D9}" sibTransId="{908F11BC-0A8D-447A-A7A6-8AD6EA27ACAC}"/>
    <dgm:cxn modelId="{96797A45-5EC2-470F-B7EF-25A2942E0E2F}" type="presParOf" srcId="{BEAC6C76-88E9-4632-A251-7470ECBC9204}" destId="{F8D5400D-D826-44CF-B75B-2BC3F61AD7F1}" srcOrd="0" destOrd="0" presId="urn:microsoft.com/office/officeart/2008/layout/LinedList"/>
    <dgm:cxn modelId="{183BF407-FCE1-425A-9203-A6D550318350}" type="presParOf" srcId="{BEAC6C76-88E9-4632-A251-7470ECBC9204}" destId="{4AE958A2-54B0-477F-8CDE-2959EBF9B647}" srcOrd="1" destOrd="0" presId="urn:microsoft.com/office/officeart/2008/layout/LinedList"/>
    <dgm:cxn modelId="{8AF1D27C-1734-4413-B9F2-BE0EA106F6ED}" type="presParOf" srcId="{4AE958A2-54B0-477F-8CDE-2959EBF9B647}" destId="{C91D4FA9-F9F2-4738-857C-701810B2791C}" srcOrd="0" destOrd="0" presId="urn:microsoft.com/office/officeart/2008/layout/LinedList"/>
    <dgm:cxn modelId="{85FF8102-28A5-441A-BB2A-DFFBD28CFABC}" type="presParOf" srcId="{4AE958A2-54B0-477F-8CDE-2959EBF9B647}" destId="{D088F0BA-18A6-48D9-9BB5-3FA2CEFEF9DC}" srcOrd="1" destOrd="0" presId="urn:microsoft.com/office/officeart/2008/layout/LinedList"/>
    <dgm:cxn modelId="{680C3BAA-1EE7-43D3-ABFD-8CE491DF9274}" type="presParOf" srcId="{BEAC6C76-88E9-4632-A251-7470ECBC9204}" destId="{19C84783-C38F-4AFC-B893-79FD78E17866}" srcOrd="2" destOrd="0" presId="urn:microsoft.com/office/officeart/2008/layout/LinedList"/>
    <dgm:cxn modelId="{EA73D74F-18D8-489C-87E2-14B070F9D447}" type="presParOf" srcId="{BEAC6C76-88E9-4632-A251-7470ECBC9204}" destId="{4A5475E3-5DE0-45C4-9F46-FF2D30A915E3}" srcOrd="3" destOrd="0" presId="urn:microsoft.com/office/officeart/2008/layout/LinedList"/>
    <dgm:cxn modelId="{C51B666E-9FE9-4EB4-BCF8-A611D9C49750}" type="presParOf" srcId="{4A5475E3-5DE0-45C4-9F46-FF2D30A915E3}" destId="{BFB830B0-F086-4822-BEAD-8EDF8EEAB3A7}" srcOrd="0" destOrd="0" presId="urn:microsoft.com/office/officeart/2008/layout/LinedList"/>
    <dgm:cxn modelId="{870DA1CE-3FA3-43D9-AEAC-989A151D91BD}" type="presParOf" srcId="{4A5475E3-5DE0-45C4-9F46-FF2D30A915E3}" destId="{24C43CA8-7E03-4E44-B39A-C4FAA65556FE}" srcOrd="1" destOrd="0" presId="urn:microsoft.com/office/officeart/2008/layout/LinedList"/>
    <dgm:cxn modelId="{A94805DD-D115-4D7E-9CEC-FE1A970B30C1}" type="presParOf" srcId="{BEAC6C76-88E9-4632-A251-7470ECBC9204}" destId="{84F9C224-49CF-4A2B-970C-9FE2D9DABD06}" srcOrd="4" destOrd="0" presId="urn:microsoft.com/office/officeart/2008/layout/LinedList"/>
    <dgm:cxn modelId="{79AC6AE1-7EB9-447E-801C-A6305C326D1B}" type="presParOf" srcId="{BEAC6C76-88E9-4632-A251-7470ECBC9204}" destId="{31D736FE-8A27-4491-A0D5-39D95C621C35}" srcOrd="5" destOrd="0" presId="urn:microsoft.com/office/officeart/2008/layout/LinedList"/>
    <dgm:cxn modelId="{878B86C9-3324-42ED-880B-D541F67DB480}" type="presParOf" srcId="{31D736FE-8A27-4491-A0D5-39D95C621C35}" destId="{4B3BB0BC-E918-4F97-B258-3E6ECFBBB635}" srcOrd="0" destOrd="0" presId="urn:microsoft.com/office/officeart/2008/layout/LinedList"/>
    <dgm:cxn modelId="{27048139-1084-46E2-8EB4-B8E7B851C41E}" type="presParOf" srcId="{31D736FE-8A27-4491-A0D5-39D95C621C35}" destId="{DE6F0CCF-9C91-4EAA-BC8C-C65FC72F9FAC}" srcOrd="1" destOrd="0" presId="urn:microsoft.com/office/officeart/2008/layout/LinedList"/>
    <dgm:cxn modelId="{9148A6DF-F880-4537-88C6-233503E87FEA}" type="presParOf" srcId="{BEAC6C76-88E9-4632-A251-7470ECBC9204}" destId="{3D493104-0F8D-4116-90C8-22483A87BBE3}" srcOrd="6" destOrd="0" presId="urn:microsoft.com/office/officeart/2008/layout/LinedList"/>
    <dgm:cxn modelId="{41E71B1B-E115-492E-9711-632ECBDE1839}" type="presParOf" srcId="{BEAC6C76-88E9-4632-A251-7470ECBC9204}" destId="{A115FC0D-B4AF-48C7-B8FA-6FDE987F5772}" srcOrd="7" destOrd="0" presId="urn:microsoft.com/office/officeart/2008/layout/LinedList"/>
    <dgm:cxn modelId="{DBFF4627-67F9-4FD0-A96A-96113DC7E28A}" type="presParOf" srcId="{A115FC0D-B4AF-48C7-B8FA-6FDE987F5772}" destId="{AB06C95D-021B-402C-BDB6-58361E05163C}" srcOrd="0" destOrd="0" presId="urn:microsoft.com/office/officeart/2008/layout/LinedList"/>
    <dgm:cxn modelId="{620DC29C-5495-48CC-8CD4-B8B7173DE27E}" type="presParOf" srcId="{A115FC0D-B4AF-48C7-B8FA-6FDE987F5772}" destId="{49EE901F-7AA9-4A21-A457-D4D41EF6F664}" srcOrd="1" destOrd="0" presId="urn:microsoft.com/office/officeart/2008/layout/LinedList"/>
    <dgm:cxn modelId="{812AE3CD-0964-426B-A0DC-C9A35C731F08}" type="presParOf" srcId="{BEAC6C76-88E9-4632-A251-7470ECBC9204}" destId="{36696BA7-C049-48C5-A098-11634C4A3E1E}" srcOrd="8" destOrd="0" presId="urn:microsoft.com/office/officeart/2008/layout/LinedList"/>
    <dgm:cxn modelId="{12F3CEA0-2FF5-4F80-9B7D-5727B5AC70A3}" type="presParOf" srcId="{BEAC6C76-88E9-4632-A251-7470ECBC9204}" destId="{09156B27-21F8-45C4-90C9-F7FA221D0FEB}" srcOrd="9" destOrd="0" presId="urn:microsoft.com/office/officeart/2008/layout/LinedList"/>
    <dgm:cxn modelId="{AB419D8B-1990-46DA-AD70-CF5E20D5FF79}" type="presParOf" srcId="{09156B27-21F8-45C4-90C9-F7FA221D0FEB}" destId="{B9B872E0-FBB1-4100-8EF7-B0995FB423D2}" srcOrd="0" destOrd="0" presId="urn:microsoft.com/office/officeart/2008/layout/LinedList"/>
    <dgm:cxn modelId="{06EBB4C4-B688-4F97-8605-DFFC998D04B8}" type="presParOf" srcId="{09156B27-21F8-45C4-90C9-F7FA221D0FEB}" destId="{65E2D02E-21B4-4C52-ADE4-777BA5099B0C}"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5400D-D826-44CF-B75B-2BC3F61AD7F1}">
      <dsp:nvSpPr>
        <dsp:cNvPr id="0" name=""/>
        <dsp:cNvSpPr/>
      </dsp:nvSpPr>
      <dsp:spPr>
        <a:xfrm>
          <a:off x="0" y="53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1D4FA9-F9F2-4738-857C-701810B2791C}">
      <dsp:nvSpPr>
        <dsp:cNvPr id="0" name=""/>
        <dsp:cNvSpPr/>
      </dsp:nvSpPr>
      <dsp:spPr>
        <a:xfrm>
          <a:off x="0" y="530"/>
          <a:ext cx="10515600" cy="86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solidFill>
                <a:srgbClr val="008000"/>
              </a:solidFill>
            </a:rPr>
            <a:t>Membership</a:t>
          </a:r>
        </a:p>
      </dsp:txBody>
      <dsp:txXfrm>
        <a:off x="0" y="530"/>
        <a:ext cx="10515600" cy="868981"/>
      </dsp:txXfrm>
    </dsp:sp>
    <dsp:sp modelId="{19C84783-C38F-4AFC-B893-79FD78E17866}">
      <dsp:nvSpPr>
        <dsp:cNvPr id="0" name=""/>
        <dsp:cNvSpPr/>
      </dsp:nvSpPr>
      <dsp:spPr>
        <a:xfrm>
          <a:off x="0" y="86951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B830B0-F086-4822-BEAD-8EDF8EEAB3A7}">
      <dsp:nvSpPr>
        <dsp:cNvPr id="0" name=""/>
        <dsp:cNvSpPr/>
      </dsp:nvSpPr>
      <dsp:spPr>
        <a:xfrm>
          <a:off x="0" y="869511"/>
          <a:ext cx="10515600" cy="86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solidFill>
                <a:srgbClr val="008000"/>
              </a:solidFill>
            </a:rPr>
            <a:t>Foundation Giving</a:t>
          </a:r>
        </a:p>
      </dsp:txBody>
      <dsp:txXfrm>
        <a:off x="0" y="869511"/>
        <a:ext cx="10515600" cy="868981"/>
      </dsp:txXfrm>
    </dsp:sp>
    <dsp:sp modelId="{84F9C224-49CF-4A2B-970C-9FE2D9DABD06}">
      <dsp:nvSpPr>
        <dsp:cNvPr id="0" name=""/>
        <dsp:cNvSpPr/>
      </dsp:nvSpPr>
      <dsp:spPr>
        <a:xfrm>
          <a:off x="0" y="173849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3BB0BC-E918-4F97-B258-3E6ECFBBB635}">
      <dsp:nvSpPr>
        <dsp:cNvPr id="0" name=""/>
        <dsp:cNvSpPr/>
      </dsp:nvSpPr>
      <dsp:spPr>
        <a:xfrm>
          <a:off x="0" y="1738493"/>
          <a:ext cx="10515600" cy="86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solidFill>
                <a:srgbClr val="008000"/>
              </a:solidFill>
            </a:rPr>
            <a:t>Service</a:t>
          </a:r>
        </a:p>
      </dsp:txBody>
      <dsp:txXfrm>
        <a:off x="0" y="1738493"/>
        <a:ext cx="10515600" cy="868981"/>
      </dsp:txXfrm>
    </dsp:sp>
    <dsp:sp modelId="{3D493104-0F8D-4116-90C8-22483A87BBE3}">
      <dsp:nvSpPr>
        <dsp:cNvPr id="0" name=""/>
        <dsp:cNvSpPr/>
      </dsp:nvSpPr>
      <dsp:spPr>
        <a:xfrm>
          <a:off x="0" y="260747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6C95D-021B-402C-BDB6-58361E05163C}">
      <dsp:nvSpPr>
        <dsp:cNvPr id="0" name=""/>
        <dsp:cNvSpPr/>
      </dsp:nvSpPr>
      <dsp:spPr>
        <a:xfrm>
          <a:off x="0" y="2607474"/>
          <a:ext cx="10515600" cy="86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solidFill>
                <a:srgbClr val="008000"/>
              </a:solidFill>
            </a:rPr>
            <a:t>Public Image</a:t>
          </a:r>
        </a:p>
      </dsp:txBody>
      <dsp:txXfrm>
        <a:off x="0" y="2607474"/>
        <a:ext cx="10515600" cy="868981"/>
      </dsp:txXfrm>
    </dsp:sp>
    <dsp:sp modelId="{36696BA7-C049-48C5-A098-11634C4A3E1E}">
      <dsp:nvSpPr>
        <dsp:cNvPr id="0" name=""/>
        <dsp:cNvSpPr/>
      </dsp:nvSpPr>
      <dsp:spPr>
        <a:xfrm>
          <a:off x="0" y="347645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B872E0-FBB1-4100-8EF7-B0995FB423D2}">
      <dsp:nvSpPr>
        <dsp:cNvPr id="0" name=""/>
        <dsp:cNvSpPr/>
      </dsp:nvSpPr>
      <dsp:spPr>
        <a:xfrm>
          <a:off x="0" y="3476456"/>
          <a:ext cx="10515600" cy="8689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solidFill>
                <a:srgbClr val="008000"/>
              </a:solidFill>
            </a:rPr>
            <a:t>Youth</a:t>
          </a:r>
        </a:p>
      </dsp:txBody>
      <dsp:txXfrm>
        <a:off x="0" y="3476456"/>
        <a:ext cx="10515600" cy="86898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E4E623-28EC-4A9C-9DA2-A0B580084E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294AB55-9CBE-480A-9853-51F864730ED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4B8FE6-D82C-4235-9DD3-A6B4C1E9C441}" type="datetimeFigureOut">
              <a:rPr lang="en-US" smtClean="0"/>
              <a:t>4/12/2022</a:t>
            </a:fld>
            <a:endParaRPr lang="en-US"/>
          </a:p>
        </p:txBody>
      </p:sp>
      <p:sp>
        <p:nvSpPr>
          <p:cNvPr id="4" name="Footer Placeholder 3">
            <a:extLst>
              <a:ext uri="{FF2B5EF4-FFF2-40B4-BE49-F238E27FC236}">
                <a16:creationId xmlns:a16="http://schemas.microsoft.com/office/drawing/2014/main" id="{92A747F6-1401-41AB-81B2-CE76A413F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60FC8DC-A2D7-436A-A80F-9E6A407498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228641-2028-48CF-B680-9E1072ADC1B2}" type="slidenum">
              <a:rPr lang="en-US" smtClean="0"/>
              <a:t>‹#›</a:t>
            </a:fld>
            <a:endParaRPr lang="en-US"/>
          </a:p>
        </p:txBody>
      </p:sp>
    </p:spTree>
    <p:extLst>
      <p:ext uri="{BB962C8B-B14F-4D97-AF65-F5344CB8AC3E}">
        <p14:creationId xmlns:p14="http://schemas.microsoft.com/office/powerpoint/2010/main" val="125873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48117C-A75A-4289-8FA7-307453E77D91}" type="datetimeFigureOut">
              <a:rPr lang="en-US" smtClean="0"/>
              <a:t>4/12/2022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02D20-DD40-4FBF-9E58-E26A6952560A}" type="slidenum">
              <a:rPr lang="en-US" smtClean="0"/>
              <a:t>‹#›</a:t>
            </a:fld>
            <a:endParaRPr lang="en-US"/>
          </a:p>
        </p:txBody>
      </p:sp>
    </p:spTree>
    <p:extLst>
      <p:ext uri="{BB962C8B-B14F-4D97-AF65-F5344CB8AC3E}">
        <p14:creationId xmlns:p14="http://schemas.microsoft.com/office/powerpoint/2010/main" val="406109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 Welcome everyone to our 2022 District Training Assembly – are you ready?– next slide</a:t>
            </a:r>
          </a:p>
        </p:txBody>
      </p:sp>
      <p:sp>
        <p:nvSpPr>
          <p:cNvPr id="4" name="Slide Number Placeholder 3"/>
          <p:cNvSpPr>
            <a:spLocks noGrp="1"/>
          </p:cNvSpPr>
          <p:nvPr>
            <p:ph type="sldNum" sz="quarter" idx="5"/>
          </p:nvPr>
        </p:nvSpPr>
        <p:spPr/>
        <p:txBody>
          <a:bodyPr/>
          <a:lstStyle/>
          <a:p>
            <a:fld id="{0F802D20-DD40-4FBF-9E58-E26A6952560A}" type="slidenum">
              <a:rPr lang="en-US" smtClean="0"/>
              <a:t>1</a:t>
            </a:fld>
            <a:endParaRPr lang="en-US"/>
          </a:p>
        </p:txBody>
      </p:sp>
    </p:spTree>
    <p:extLst>
      <p:ext uri="{BB962C8B-B14F-4D97-AF65-F5344CB8AC3E}">
        <p14:creationId xmlns:p14="http://schemas.microsoft.com/office/powerpoint/2010/main" val="1190979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We had PETS– it was great to see so many of you in person and virtually. This was the first time there has been a hybrid PETS which really turned out to be big success.  </a:t>
            </a:r>
          </a:p>
          <a:p>
            <a:endParaRPr lang="en-US" sz="1400" dirty="0"/>
          </a:p>
          <a:p>
            <a:r>
              <a:rPr lang="en-US" sz="1400" dirty="0"/>
              <a:t>You all received specific information about your club and where you are with your members, about the Foundation- thinking of Public Image– and an advance look at the District Calendar as well as the District Governor Visits Schedule– I thank you all for confirming the  visitation Schedule.  What would PETS be like with out a little bit of fun and fellowship in our hospitality suite.   It was great  hang out and meet new friends from not only our district but the others as well. </a:t>
            </a:r>
          </a:p>
          <a:p>
            <a:endParaRPr lang="en-US" sz="1400" dirty="0"/>
          </a:p>
          <a:p>
            <a:r>
              <a:rPr lang="en-US" sz="1400" dirty="0"/>
              <a:t>So now– what is next as we prepare and imagine together?</a:t>
            </a:r>
          </a:p>
        </p:txBody>
      </p:sp>
      <p:sp>
        <p:nvSpPr>
          <p:cNvPr id="4" name="Slide Number Placeholder 3"/>
          <p:cNvSpPr>
            <a:spLocks noGrp="1"/>
          </p:cNvSpPr>
          <p:nvPr>
            <p:ph type="sldNum" sz="quarter" idx="5"/>
          </p:nvPr>
        </p:nvSpPr>
        <p:spPr/>
        <p:txBody>
          <a:bodyPr/>
          <a:lstStyle/>
          <a:p>
            <a:fld id="{0F802D20-DD40-4FBF-9E58-E26A6952560A}" type="slidenum">
              <a:rPr lang="en-US" smtClean="0"/>
              <a:t>10</a:t>
            </a:fld>
            <a:endParaRPr lang="en-US"/>
          </a:p>
        </p:txBody>
      </p:sp>
    </p:spTree>
    <p:extLst>
      <p:ext uri="{BB962C8B-B14F-4D97-AF65-F5344CB8AC3E}">
        <p14:creationId xmlns:p14="http://schemas.microsoft.com/office/powerpoint/2010/main" val="1616953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So today we are going to focus on what’s next– time to look at setting and Implementing our goals</a:t>
            </a:r>
          </a:p>
          <a:p>
            <a:endParaRPr lang="en-US" sz="1400" dirty="0"/>
          </a:p>
          <a:p>
            <a:r>
              <a:rPr lang="en-US" sz="1400" dirty="0"/>
              <a:t>BRIEFLY GO OVER MY STYLE – </a:t>
            </a:r>
          </a:p>
          <a:p>
            <a:r>
              <a:rPr lang="en-US" sz="1400" dirty="0"/>
              <a:t>LESS</a:t>
            </a:r>
          </a:p>
          <a:p>
            <a:r>
              <a:rPr lang="en-US" sz="1400" dirty="0"/>
              <a:t>LISTEN</a:t>
            </a:r>
          </a:p>
          <a:p>
            <a:r>
              <a:rPr lang="en-US" sz="1400" dirty="0"/>
              <a:t>INTERACT</a:t>
            </a:r>
          </a:p>
          <a:p>
            <a:r>
              <a:rPr lang="en-US" sz="1400" dirty="0"/>
              <a:t>ASK</a:t>
            </a:r>
          </a:p>
          <a:p>
            <a:endParaRPr lang="en-US" sz="1400" dirty="0"/>
          </a:p>
          <a:p>
            <a:r>
              <a:rPr lang="en-US" sz="1400" dirty="0"/>
              <a:t>K</a:t>
            </a:r>
          </a:p>
          <a:p>
            <a:r>
              <a:rPr lang="en-US" sz="1400" dirty="0"/>
              <a:t>I</a:t>
            </a:r>
          </a:p>
          <a:p>
            <a:r>
              <a:rPr lang="en-US" sz="1400" dirty="0"/>
              <a:t>S</a:t>
            </a:r>
          </a:p>
          <a:p>
            <a:r>
              <a:rPr lang="en-US" sz="1400" dirty="0"/>
              <a:t>S</a:t>
            </a:r>
          </a:p>
          <a:p>
            <a:endParaRPr lang="en-US" sz="1400" dirty="0"/>
          </a:p>
        </p:txBody>
      </p:sp>
      <p:sp>
        <p:nvSpPr>
          <p:cNvPr id="4" name="Slide Number Placeholder 3"/>
          <p:cNvSpPr>
            <a:spLocks noGrp="1"/>
          </p:cNvSpPr>
          <p:nvPr>
            <p:ph type="sldNum" sz="quarter" idx="5"/>
          </p:nvPr>
        </p:nvSpPr>
        <p:spPr/>
        <p:txBody>
          <a:bodyPr/>
          <a:lstStyle/>
          <a:p>
            <a:fld id="{0F802D20-DD40-4FBF-9E58-E26A6952560A}" type="slidenum">
              <a:rPr lang="en-US" smtClean="0"/>
              <a:t>11</a:t>
            </a:fld>
            <a:endParaRPr lang="en-US"/>
          </a:p>
        </p:txBody>
      </p:sp>
    </p:spTree>
    <p:extLst>
      <p:ext uri="{BB962C8B-B14F-4D97-AF65-F5344CB8AC3E}">
        <p14:creationId xmlns:p14="http://schemas.microsoft.com/office/powerpoint/2010/main" val="550887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developing our Goals, The Format from RI includes:</a:t>
            </a:r>
          </a:p>
          <a:p>
            <a:endParaRPr lang="en-US" dirty="0"/>
          </a:p>
          <a:p>
            <a:endParaRPr lang="en-US" dirty="0"/>
          </a:p>
          <a:p>
            <a:endParaRPr lang="en-US" dirty="0"/>
          </a:p>
          <a:p>
            <a:endParaRPr lang="en-US" dirty="0"/>
          </a:p>
          <a:p>
            <a:r>
              <a:rPr lang="en-US" dirty="0"/>
              <a:t>Now let’s look at our District Goals– you can then use to adapt and input your own club goals</a:t>
            </a:r>
          </a:p>
        </p:txBody>
      </p:sp>
      <p:sp>
        <p:nvSpPr>
          <p:cNvPr id="4" name="Slide Number Placeholder 3"/>
          <p:cNvSpPr>
            <a:spLocks noGrp="1"/>
          </p:cNvSpPr>
          <p:nvPr>
            <p:ph type="sldNum" sz="quarter" idx="5"/>
          </p:nvPr>
        </p:nvSpPr>
        <p:spPr/>
        <p:txBody>
          <a:bodyPr/>
          <a:lstStyle/>
          <a:p>
            <a:fld id="{0F802D20-DD40-4FBF-9E58-E26A6952560A}" type="slidenum">
              <a:rPr lang="en-US" smtClean="0"/>
              <a:t>12</a:t>
            </a:fld>
            <a:endParaRPr lang="en-US"/>
          </a:p>
        </p:txBody>
      </p:sp>
    </p:spTree>
    <p:extLst>
      <p:ext uri="{BB962C8B-B14F-4D97-AF65-F5344CB8AC3E}">
        <p14:creationId xmlns:p14="http://schemas.microsoft.com/office/powerpoint/2010/main" val="33794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02D20-DD40-4FBF-9E58-E26A6952560A}" type="slidenum">
              <a:rPr lang="en-US" smtClean="0"/>
              <a:t>13</a:t>
            </a:fld>
            <a:endParaRPr lang="en-US"/>
          </a:p>
        </p:txBody>
      </p:sp>
    </p:spTree>
    <p:extLst>
      <p:ext uri="{BB962C8B-B14F-4D97-AF65-F5344CB8AC3E}">
        <p14:creationId xmlns:p14="http://schemas.microsoft.com/office/powerpoint/2010/main" val="915236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PREPERATION FOR OUR YEAR, WE CONDUCTED A STRATEGIC PLANNING SESSION WITH A VARIETY OF ROTARIANS FROM ALL OVER THE DISTRICT.  NEW, SEASONED, PAST PRESIDENTS, AG’S ETC..  I USED THE INFORMATION WE GATHERED TO HELP DEVELOP THE ACTION ITEMS AND GOALS FOR THE COMING YEAR.   </a:t>
            </a:r>
          </a:p>
          <a:p>
            <a:endParaRPr lang="en-US" dirty="0"/>
          </a:p>
          <a:p>
            <a:r>
              <a:rPr lang="en-US" dirty="0"/>
              <a:t>THE FIRST IS EXPAND OUR REACH:  THIS FOCUSES ON MEMBERSHIP. </a:t>
            </a:r>
          </a:p>
          <a:p>
            <a:endParaRPr lang="en-US" dirty="0"/>
          </a:p>
          <a:p>
            <a:r>
              <a:rPr lang="en-US" dirty="0"/>
              <a:t>LET ME HIGHLIGHT A FEW OF THESE</a:t>
            </a:r>
          </a:p>
          <a:p>
            <a:endParaRPr lang="en-US" dirty="0"/>
          </a:p>
          <a:p>
            <a:r>
              <a:rPr lang="en-US" dirty="0"/>
              <a:t>MEMBERSHIP AREA CHALLENGE – CONTEST.  DEVELOPING WITH OUR MEMBERSHIP TEAM.   PRIZES AND BRAGGING RIGHTS. </a:t>
            </a:r>
          </a:p>
          <a:p>
            <a:endParaRPr lang="en-US" dirty="0"/>
          </a:p>
          <a:p>
            <a:r>
              <a:rPr lang="en-US" dirty="0"/>
              <a:t>WELCOME TO ROTARY – VIRTUAL AND IN PERSON</a:t>
            </a:r>
          </a:p>
        </p:txBody>
      </p:sp>
      <p:sp>
        <p:nvSpPr>
          <p:cNvPr id="4" name="Slide Number Placeholder 3"/>
          <p:cNvSpPr>
            <a:spLocks noGrp="1"/>
          </p:cNvSpPr>
          <p:nvPr>
            <p:ph type="sldNum" sz="quarter" idx="5"/>
          </p:nvPr>
        </p:nvSpPr>
        <p:spPr/>
        <p:txBody>
          <a:bodyPr/>
          <a:lstStyle/>
          <a:p>
            <a:fld id="{0F802D20-DD40-4FBF-9E58-E26A6952560A}" type="slidenum">
              <a:rPr lang="en-US" smtClean="0"/>
              <a:t>14</a:t>
            </a:fld>
            <a:endParaRPr lang="en-US"/>
          </a:p>
        </p:txBody>
      </p:sp>
    </p:spTree>
    <p:extLst>
      <p:ext uri="{BB962C8B-B14F-4D97-AF65-F5344CB8AC3E}">
        <p14:creationId xmlns:p14="http://schemas.microsoft.com/office/powerpoint/2010/main" val="258787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MY CLUB VISITS,  I WOULD LIKE TO MEET WITH YOUR CLUB BOARD MEMBERS AND COMMITTEE CHAIRS.</a:t>
            </a:r>
          </a:p>
          <a:p>
            <a:endParaRPr lang="en-US" dirty="0"/>
          </a:p>
          <a:p>
            <a:r>
              <a:rPr lang="en-US" dirty="0"/>
              <a:t>I WOULD LIKE TO FOCUS ON LOOKING AT YOUR CLUBS SUCCESSION PLAN TO INSURE THAT THE PLAN FOR THE NEXT YEAR IS READY TO GO.   I AM ASKING THAT EACH CLUB WILL HAVE THEIR PRESIDENT ELECT IDENTIFIED BY THE MIDDLE OF OCTOBER. </a:t>
            </a:r>
          </a:p>
          <a:p>
            <a:endParaRPr lang="en-US" dirty="0"/>
          </a:p>
          <a:p>
            <a:r>
              <a:rPr lang="en-US" dirty="0"/>
              <a:t>GOING THROUGH MY TRAINING, HEARING FROM DGE’S AROUND THE WORLD AND IN OUR OTHER DISTRICTS,  WE ARE FINDING THAT IT IS BECOMING MORE CHALLENGING TO GET PEOPLE INVOLVED IN LEADERSHIP ROLES IN THEIR CLUBS AND AT THE DISTRICT.    I WOULD LIKE TO SEE IF WE CAN DEVELOP THE BENCH OF LEADERS.  </a:t>
            </a:r>
          </a:p>
          <a:p>
            <a:r>
              <a:rPr lang="en-US" dirty="0"/>
              <a:t>80/20 RULE – </a:t>
            </a:r>
          </a:p>
          <a:p>
            <a:r>
              <a:rPr lang="en-US" dirty="0"/>
              <a:t>BURN OUT</a:t>
            </a:r>
          </a:p>
          <a:p>
            <a:endParaRPr lang="en-US" dirty="0"/>
          </a:p>
          <a:p>
            <a:r>
              <a:rPr lang="en-US" dirty="0"/>
              <a:t>DEI – WELCOMING CLUB.   </a:t>
            </a:r>
          </a:p>
        </p:txBody>
      </p:sp>
      <p:sp>
        <p:nvSpPr>
          <p:cNvPr id="4" name="Slide Number Placeholder 3"/>
          <p:cNvSpPr>
            <a:spLocks noGrp="1"/>
          </p:cNvSpPr>
          <p:nvPr>
            <p:ph type="sldNum" sz="quarter" idx="5"/>
          </p:nvPr>
        </p:nvSpPr>
        <p:spPr/>
        <p:txBody>
          <a:bodyPr/>
          <a:lstStyle/>
          <a:p>
            <a:fld id="{0F802D20-DD40-4FBF-9E58-E26A6952560A}" type="slidenum">
              <a:rPr lang="en-US" smtClean="0"/>
              <a:t>15</a:t>
            </a:fld>
            <a:endParaRPr lang="en-US"/>
          </a:p>
        </p:txBody>
      </p:sp>
    </p:spTree>
    <p:extLst>
      <p:ext uri="{BB962C8B-B14F-4D97-AF65-F5344CB8AC3E}">
        <p14:creationId xmlns:p14="http://schemas.microsoft.com/office/powerpoint/2010/main" val="3799180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OUR IMPACT – HOW TO WE INTERACT WITH OUR COMMUNITY, AND THE WORLD</a:t>
            </a:r>
          </a:p>
          <a:p>
            <a:endParaRPr lang="en-US" dirty="0"/>
          </a:p>
          <a:p>
            <a:r>
              <a:rPr lang="en-US" dirty="0"/>
              <a:t>INCREASE OUR PUBLIC AWARENESS.   USE OF SOCIAL MEDIA.  CHANGE IN VIDEOS AND POSSIBLY SET UP A DISTRICT BLOG PROGRAM</a:t>
            </a:r>
          </a:p>
          <a:p>
            <a:endParaRPr lang="en-US" dirty="0"/>
          </a:p>
          <a:p>
            <a:r>
              <a:rPr lang="en-US" dirty="0"/>
              <a:t>YOUTH PIPELINE – HOW CAN WE GET COMMUNITY CENTER PROGRAMS ALIGNED WITH ROTARY CLUB PROGRAMS FOR YOUTH.   </a:t>
            </a:r>
          </a:p>
          <a:p>
            <a:endParaRPr lang="en-US" dirty="0"/>
          </a:p>
          <a:p>
            <a:r>
              <a:rPr lang="en-US" dirty="0"/>
              <a:t>CONTINUED FOUNDATION TRAINING –  EXPLAIN MILLION DOLLAR JOURNEY IN 2016</a:t>
            </a:r>
          </a:p>
          <a:p>
            <a:r>
              <a:rPr lang="en-US" dirty="0"/>
              <a:t>ROLL OUT OF JORNEY TO THE NEXT MILLION</a:t>
            </a:r>
          </a:p>
          <a:p>
            <a:endParaRPr lang="en-US" dirty="0"/>
          </a:p>
          <a:p>
            <a:r>
              <a:rPr lang="en-US" dirty="0"/>
              <a:t>PURPLE PINKIE – NEW VENUE, NEW CLUBS – LEHIGH VALLEY PASSPORT - LEAD</a:t>
            </a:r>
          </a:p>
        </p:txBody>
      </p:sp>
      <p:sp>
        <p:nvSpPr>
          <p:cNvPr id="4" name="Slide Number Placeholder 3"/>
          <p:cNvSpPr>
            <a:spLocks noGrp="1"/>
          </p:cNvSpPr>
          <p:nvPr>
            <p:ph type="sldNum" sz="quarter" idx="5"/>
          </p:nvPr>
        </p:nvSpPr>
        <p:spPr/>
        <p:txBody>
          <a:bodyPr/>
          <a:lstStyle/>
          <a:p>
            <a:fld id="{0F802D20-DD40-4FBF-9E58-E26A6952560A}" type="slidenum">
              <a:rPr lang="en-US" smtClean="0"/>
              <a:t>16</a:t>
            </a:fld>
            <a:endParaRPr lang="en-US"/>
          </a:p>
        </p:txBody>
      </p:sp>
    </p:spTree>
    <p:extLst>
      <p:ext uri="{BB962C8B-B14F-4D97-AF65-F5344CB8AC3E}">
        <p14:creationId xmlns:p14="http://schemas.microsoft.com/office/powerpoint/2010/main" val="1783833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TELL – AG STORY ABOUT GOOD CLUB, BUT IF A PROSPECTIVE MEMBER, THEY WOULDN’T JOIN.   CLUB DIDN’T SEEM ENTHUSATIC OR FUN.  JUST RAN THROUGH THEIR NORMAL ROUTINE. </a:t>
            </a:r>
          </a:p>
          <a:p>
            <a:endParaRPr lang="en-US" dirty="0"/>
          </a:p>
          <a:p>
            <a:r>
              <a:rPr lang="en-US" dirty="0"/>
              <a:t>RETENTION OF MEMBERS – HARD ENOUGH TO GET THEM, KEEP THEM INTERESTED AND ENGAGED</a:t>
            </a:r>
          </a:p>
          <a:p>
            <a:endParaRPr lang="en-US" dirty="0"/>
          </a:p>
          <a:p>
            <a:r>
              <a:rPr lang="en-US" dirty="0"/>
              <a:t>ENVIROMENT COMMITTEE – CHALLENGE CLUBS TO COME UP WITH 3 NEW ENVIROMENTAL PROJECTS – CAN WORK WITH OTHER CLUBS. </a:t>
            </a:r>
          </a:p>
          <a:p>
            <a:endParaRPr lang="en-US" dirty="0"/>
          </a:p>
          <a:p>
            <a:r>
              <a:rPr lang="en-US" dirty="0"/>
              <a:t>DG MONTHLY FELLOWSHIP GATHERINGS –  DIFFERENT VENUES AND AREAS</a:t>
            </a:r>
          </a:p>
          <a:p>
            <a:endParaRPr lang="en-US" dirty="0"/>
          </a:p>
        </p:txBody>
      </p:sp>
      <p:sp>
        <p:nvSpPr>
          <p:cNvPr id="4" name="Slide Number Placeholder 3"/>
          <p:cNvSpPr>
            <a:spLocks noGrp="1"/>
          </p:cNvSpPr>
          <p:nvPr>
            <p:ph type="sldNum" sz="quarter" idx="5"/>
          </p:nvPr>
        </p:nvSpPr>
        <p:spPr/>
        <p:txBody>
          <a:bodyPr/>
          <a:lstStyle/>
          <a:p>
            <a:fld id="{0F802D20-DD40-4FBF-9E58-E26A6952560A}" type="slidenum">
              <a:rPr lang="en-US" smtClean="0"/>
              <a:t>17</a:t>
            </a:fld>
            <a:endParaRPr lang="en-US"/>
          </a:p>
        </p:txBody>
      </p:sp>
    </p:spTree>
    <p:extLst>
      <p:ext uri="{BB962C8B-B14F-4D97-AF65-F5344CB8AC3E}">
        <p14:creationId xmlns:p14="http://schemas.microsoft.com/office/powerpoint/2010/main" val="2565680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02D20-DD40-4FBF-9E58-E26A6952560A}" type="slidenum">
              <a:rPr lang="en-US" smtClean="0"/>
              <a:t>18</a:t>
            </a:fld>
            <a:endParaRPr lang="en-US"/>
          </a:p>
        </p:txBody>
      </p:sp>
    </p:spTree>
    <p:extLst>
      <p:ext uri="{BB962C8B-B14F-4D97-AF65-F5344CB8AC3E}">
        <p14:creationId xmlns:p14="http://schemas.microsoft.com/office/powerpoint/2010/main" val="3343556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are going to show specifics in Setting Goals in My Rotary--- setting Goals in my Rotary is NOT an option– it is required . ALL CLUBS MUST ENTER GOALS.</a:t>
            </a:r>
          </a:p>
        </p:txBody>
      </p:sp>
      <p:sp>
        <p:nvSpPr>
          <p:cNvPr id="4" name="Slide Number Placeholder 3"/>
          <p:cNvSpPr>
            <a:spLocks noGrp="1"/>
          </p:cNvSpPr>
          <p:nvPr>
            <p:ph type="sldNum" sz="quarter" idx="5"/>
          </p:nvPr>
        </p:nvSpPr>
        <p:spPr/>
        <p:txBody>
          <a:bodyPr/>
          <a:lstStyle/>
          <a:p>
            <a:fld id="{0F802D20-DD40-4FBF-9E58-E26A6952560A}" type="slidenum">
              <a:rPr lang="en-US" smtClean="0"/>
              <a:t>19</a:t>
            </a:fld>
            <a:endParaRPr lang="en-US"/>
          </a:p>
        </p:txBody>
      </p:sp>
    </p:spTree>
    <p:extLst>
      <p:ext uri="{BB962C8B-B14F-4D97-AF65-F5344CB8AC3E}">
        <p14:creationId xmlns:p14="http://schemas.microsoft.com/office/powerpoint/2010/main" val="424766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in attendance other than President Elects,   I am an avid golfer, and golf as much as I can.   What better day to hold this assembly than on Masters weekend.  </a:t>
            </a:r>
          </a:p>
          <a:p>
            <a:r>
              <a:rPr lang="en-US" dirty="0"/>
              <a:t>I have been using golf themed programs through out PE training session so hence the pictures.  </a:t>
            </a:r>
          </a:p>
          <a:p>
            <a:endParaRPr lang="en-US" dirty="0"/>
          </a:p>
          <a:p>
            <a:r>
              <a:rPr lang="en-US" dirty="0"/>
              <a:t>In Golf, there is nothing like getting the ball on  the green and then making a great Putt to for a good score.   The feeling of accomplishment and success provides the drive to continue to the next hole to try again.   </a:t>
            </a:r>
          </a:p>
          <a:p>
            <a:endParaRPr lang="en-US" dirty="0"/>
          </a:p>
          <a:p>
            <a:r>
              <a:rPr lang="en-US" dirty="0"/>
              <a:t>Well,  Here we are – Moving to the next Hole -  Getting Ready for the 2022-2023 Rotary year with our district Training assembly.  </a:t>
            </a:r>
          </a:p>
          <a:p>
            <a:endParaRPr lang="en-US" dirty="0"/>
          </a:p>
          <a:p>
            <a:r>
              <a:rPr lang="en-US" dirty="0"/>
              <a:t>To Officially call our Training Assembly to order– let’s all please stand and welcome our District Governor bob Hobaugh– </a:t>
            </a:r>
          </a:p>
          <a:p>
            <a:endParaRPr lang="en-US" dirty="0"/>
          </a:p>
          <a:p>
            <a:r>
              <a:rPr lang="en-US" dirty="0"/>
              <a:t>Bob comes up says welcome then leads in pledge of allegiance</a:t>
            </a:r>
          </a:p>
          <a:p>
            <a:endParaRPr lang="en-US" dirty="0"/>
          </a:p>
          <a:p>
            <a:r>
              <a:rPr lang="en-US" dirty="0"/>
              <a:t>Then Len welcomes DGND Katie Farrell to lead us in the 4 way test</a:t>
            </a:r>
          </a:p>
        </p:txBody>
      </p:sp>
      <p:sp>
        <p:nvSpPr>
          <p:cNvPr id="4" name="Slide Number Placeholder 3"/>
          <p:cNvSpPr>
            <a:spLocks noGrp="1"/>
          </p:cNvSpPr>
          <p:nvPr>
            <p:ph type="sldNum" sz="quarter" idx="5"/>
          </p:nvPr>
        </p:nvSpPr>
        <p:spPr/>
        <p:txBody>
          <a:bodyPr/>
          <a:lstStyle/>
          <a:p>
            <a:fld id="{0F802D20-DD40-4FBF-9E58-E26A6952560A}" type="slidenum">
              <a:rPr lang="en-US" smtClean="0"/>
              <a:t>2</a:t>
            </a:fld>
            <a:endParaRPr lang="en-US"/>
          </a:p>
        </p:txBody>
      </p:sp>
    </p:spTree>
    <p:extLst>
      <p:ext uri="{BB962C8B-B14F-4D97-AF65-F5344CB8AC3E}">
        <p14:creationId xmlns:p14="http://schemas.microsoft.com/office/powerpoint/2010/main" val="3467608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02D20-DD40-4FBF-9E58-E26A6952560A}" type="slidenum">
              <a:rPr lang="en-US" smtClean="0"/>
              <a:t>20</a:t>
            </a:fld>
            <a:endParaRPr lang="en-US"/>
          </a:p>
        </p:txBody>
      </p:sp>
    </p:spTree>
    <p:extLst>
      <p:ext uri="{BB962C8B-B14F-4D97-AF65-F5344CB8AC3E}">
        <p14:creationId xmlns:p14="http://schemas.microsoft.com/office/powerpoint/2010/main" val="3712809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begin setting club goals– log in to my rotary– go to manage– club and district administration– rotary club central</a:t>
            </a:r>
          </a:p>
        </p:txBody>
      </p:sp>
      <p:sp>
        <p:nvSpPr>
          <p:cNvPr id="4" name="Slide Number Placeholder 3"/>
          <p:cNvSpPr>
            <a:spLocks noGrp="1"/>
          </p:cNvSpPr>
          <p:nvPr>
            <p:ph type="sldNum" sz="quarter" idx="5"/>
          </p:nvPr>
        </p:nvSpPr>
        <p:spPr/>
        <p:txBody>
          <a:bodyPr/>
          <a:lstStyle/>
          <a:p>
            <a:fld id="{0F802D20-DD40-4FBF-9E58-E26A6952560A}" type="slidenum">
              <a:rPr lang="en-US" smtClean="0"/>
              <a:t>21</a:t>
            </a:fld>
            <a:endParaRPr lang="en-US"/>
          </a:p>
        </p:txBody>
      </p:sp>
    </p:spTree>
    <p:extLst>
      <p:ext uri="{BB962C8B-B14F-4D97-AF65-F5344CB8AC3E}">
        <p14:creationId xmlns:p14="http://schemas.microsoft.com/office/powerpoint/2010/main" val="24006387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first open the rotary club central– you see your club– and a lot of great information and trends as above--- so you have some data to look at and be available to you</a:t>
            </a:r>
          </a:p>
        </p:txBody>
      </p:sp>
      <p:sp>
        <p:nvSpPr>
          <p:cNvPr id="4" name="Slide Number Placeholder 3"/>
          <p:cNvSpPr>
            <a:spLocks noGrp="1"/>
          </p:cNvSpPr>
          <p:nvPr>
            <p:ph type="sldNum" sz="quarter" idx="5"/>
          </p:nvPr>
        </p:nvSpPr>
        <p:spPr/>
        <p:txBody>
          <a:bodyPr/>
          <a:lstStyle/>
          <a:p>
            <a:fld id="{0F802D20-DD40-4FBF-9E58-E26A6952560A}" type="slidenum">
              <a:rPr lang="en-US" smtClean="0"/>
              <a:t>22</a:t>
            </a:fld>
            <a:endParaRPr lang="en-US"/>
          </a:p>
        </p:txBody>
      </p:sp>
    </p:spTree>
    <p:extLst>
      <p:ext uri="{BB962C8B-B14F-4D97-AF65-F5344CB8AC3E}">
        <p14:creationId xmlns:p14="http://schemas.microsoft.com/office/powerpoint/2010/main" val="3552441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now the goals that you enter—you go to the 2022- 2023 Rotary year– in the pink- you enter the goal– and press save– there are quite a few   selections of goals– review what they are</a:t>
            </a:r>
          </a:p>
        </p:txBody>
      </p:sp>
      <p:sp>
        <p:nvSpPr>
          <p:cNvPr id="4" name="Slide Number Placeholder 3"/>
          <p:cNvSpPr>
            <a:spLocks noGrp="1"/>
          </p:cNvSpPr>
          <p:nvPr>
            <p:ph type="sldNum" sz="quarter" idx="5"/>
          </p:nvPr>
        </p:nvSpPr>
        <p:spPr/>
        <p:txBody>
          <a:bodyPr/>
          <a:lstStyle/>
          <a:p>
            <a:fld id="{0F802D20-DD40-4FBF-9E58-E26A6952560A}" type="slidenum">
              <a:rPr lang="en-US" smtClean="0"/>
              <a:t>23</a:t>
            </a:fld>
            <a:endParaRPr lang="en-US"/>
          </a:p>
        </p:txBody>
      </p:sp>
    </p:spTree>
    <p:extLst>
      <p:ext uri="{BB962C8B-B14F-4D97-AF65-F5344CB8AC3E}">
        <p14:creationId xmlns:p14="http://schemas.microsoft.com/office/powerpoint/2010/main" val="1701327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02D20-DD40-4FBF-9E58-E26A6952560A}" type="slidenum">
              <a:rPr lang="en-US" smtClean="0"/>
              <a:t>24</a:t>
            </a:fld>
            <a:endParaRPr lang="en-US"/>
          </a:p>
        </p:txBody>
      </p:sp>
    </p:spTree>
    <p:extLst>
      <p:ext uri="{BB962C8B-B14F-4D97-AF65-F5344CB8AC3E}">
        <p14:creationId xmlns:p14="http://schemas.microsoft.com/office/powerpoint/2010/main" val="1729138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look at each topic, you can toggle back and look at what the past president had for a goal.   Look to see if they hit the goal as well.   </a:t>
            </a:r>
          </a:p>
        </p:txBody>
      </p:sp>
      <p:sp>
        <p:nvSpPr>
          <p:cNvPr id="4" name="Slide Number Placeholder 3"/>
          <p:cNvSpPr>
            <a:spLocks noGrp="1"/>
          </p:cNvSpPr>
          <p:nvPr>
            <p:ph type="sldNum" sz="quarter" idx="5"/>
          </p:nvPr>
        </p:nvSpPr>
        <p:spPr/>
        <p:txBody>
          <a:bodyPr/>
          <a:lstStyle/>
          <a:p>
            <a:fld id="{0F802D20-DD40-4FBF-9E58-E26A6952560A}" type="slidenum">
              <a:rPr lang="en-US" smtClean="0"/>
              <a:t>25</a:t>
            </a:fld>
            <a:endParaRPr lang="en-US"/>
          </a:p>
        </p:txBody>
      </p:sp>
    </p:spTree>
    <p:extLst>
      <p:ext uri="{BB962C8B-B14F-4D97-AF65-F5344CB8AC3E}">
        <p14:creationId xmlns:p14="http://schemas.microsoft.com/office/powerpoint/2010/main" val="186339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802D20-DD40-4FBF-9E58-E26A6952560A}" type="slidenum">
              <a:rPr lang="en-US" smtClean="0"/>
              <a:t>26</a:t>
            </a:fld>
            <a:endParaRPr lang="en-US"/>
          </a:p>
        </p:txBody>
      </p:sp>
    </p:spTree>
    <p:extLst>
      <p:ext uri="{BB962C8B-B14F-4D97-AF65-F5344CB8AC3E}">
        <p14:creationId xmlns:p14="http://schemas.microsoft.com/office/powerpoint/2010/main" val="36613252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go through the goals– these are really the top focuses of where we need to be..</a:t>
            </a:r>
          </a:p>
        </p:txBody>
      </p:sp>
      <p:sp>
        <p:nvSpPr>
          <p:cNvPr id="4" name="Slide Number Placeholder 3"/>
          <p:cNvSpPr>
            <a:spLocks noGrp="1"/>
          </p:cNvSpPr>
          <p:nvPr>
            <p:ph type="sldNum" sz="quarter" idx="5"/>
          </p:nvPr>
        </p:nvSpPr>
        <p:spPr/>
        <p:txBody>
          <a:bodyPr/>
          <a:lstStyle/>
          <a:p>
            <a:fld id="{0F802D20-DD40-4FBF-9E58-E26A6952560A}" type="slidenum">
              <a:rPr lang="en-US" smtClean="0"/>
              <a:t>27</a:t>
            </a:fld>
            <a:endParaRPr lang="en-US"/>
          </a:p>
        </p:txBody>
      </p:sp>
    </p:spTree>
    <p:extLst>
      <p:ext uri="{BB962C8B-B14F-4D97-AF65-F5344CB8AC3E}">
        <p14:creationId xmlns:p14="http://schemas.microsoft.com/office/powerpoint/2010/main" val="42824738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Rotary Club Central Goals are important– they let you and your club members see how you are doing as a club.– and through  Rotary Club Central</a:t>
            </a:r>
          </a:p>
          <a:p>
            <a:endParaRPr lang="en-US" dirty="0"/>
          </a:p>
          <a:p>
            <a:r>
              <a:rPr lang="en-US" dirty="0"/>
              <a:t>GO THROUGH A FEW OF THE OTHER ITEMS ON THE DASH BOARD.  </a:t>
            </a:r>
          </a:p>
          <a:p>
            <a:endParaRPr lang="en-US" dirty="0"/>
          </a:p>
          <a:p>
            <a:r>
              <a:rPr lang="en-US" dirty="0"/>
              <a:t>CLICK ON MY ROTARY – SHOW A FEW ITEMS</a:t>
            </a:r>
          </a:p>
        </p:txBody>
      </p:sp>
      <p:sp>
        <p:nvSpPr>
          <p:cNvPr id="4" name="Slide Number Placeholder 3"/>
          <p:cNvSpPr>
            <a:spLocks noGrp="1"/>
          </p:cNvSpPr>
          <p:nvPr>
            <p:ph type="sldNum" sz="quarter" idx="5"/>
          </p:nvPr>
        </p:nvSpPr>
        <p:spPr/>
        <p:txBody>
          <a:bodyPr/>
          <a:lstStyle/>
          <a:p>
            <a:fld id="{0F802D20-DD40-4FBF-9E58-E26A6952560A}" type="slidenum">
              <a:rPr lang="en-US" smtClean="0"/>
              <a:t>28</a:t>
            </a:fld>
            <a:endParaRPr lang="en-US"/>
          </a:p>
        </p:txBody>
      </p:sp>
    </p:spTree>
    <p:extLst>
      <p:ext uri="{BB962C8B-B14F-4D97-AF65-F5344CB8AC3E}">
        <p14:creationId xmlns:p14="http://schemas.microsoft.com/office/powerpoint/2010/main" val="2263891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Cindy can do this part– will go to the rotary7430.org website– quick show some updates– show calendar, pe updates– maybe something else if it gets updated.</a:t>
            </a:r>
          </a:p>
        </p:txBody>
      </p:sp>
      <p:sp>
        <p:nvSpPr>
          <p:cNvPr id="4" name="Slide Number Placeholder 3"/>
          <p:cNvSpPr>
            <a:spLocks noGrp="1"/>
          </p:cNvSpPr>
          <p:nvPr>
            <p:ph type="sldNum" sz="quarter" idx="5"/>
          </p:nvPr>
        </p:nvSpPr>
        <p:spPr/>
        <p:txBody>
          <a:bodyPr/>
          <a:lstStyle/>
          <a:p>
            <a:fld id="{0F802D20-DD40-4FBF-9E58-E26A6952560A}" type="slidenum">
              <a:rPr lang="en-US" smtClean="0"/>
              <a:t>29</a:t>
            </a:fld>
            <a:endParaRPr lang="en-US"/>
          </a:p>
        </p:txBody>
      </p:sp>
    </p:spTree>
    <p:extLst>
      <p:ext uri="{BB962C8B-B14F-4D97-AF65-F5344CB8AC3E}">
        <p14:creationId xmlns:p14="http://schemas.microsoft.com/office/powerpoint/2010/main" val="1756046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end of pledge thank you Bob</a:t>
            </a:r>
          </a:p>
          <a:p>
            <a:endParaRPr lang="en-US" dirty="0"/>
          </a:p>
          <a:p>
            <a:r>
              <a:rPr lang="en-US" dirty="0"/>
              <a:t>Katie Farrell our District Governor Nominee Designate will lead us in the 4 way test</a:t>
            </a:r>
          </a:p>
        </p:txBody>
      </p:sp>
      <p:sp>
        <p:nvSpPr>
          <p:cNvPr id="4" name="Slide Number Placeholder 3"/>
          <p:cNvSpPr>
            <a:spLocks noGrp="1"/>
          </p:cNvSpPr>
          <p:nvPr>
            <p:ph type="sldNum" sz="quarter" idx="5"/>
          </p:nvPr>
        </p:nvSpPr>
        <p:spPr/>
        <p:txBody>
          <a:bodyPr/>
          <a:lstStyle/>
          <a:p>
            <a:fld id="{0F802D20-DD40-4FBF-9E58-E26A6952560A}" type="slidenum">
              <a:rPr lang="en-US" smtClean="0"/>
              <a:t>3</a:t>
            </a:fld>
            <a:endParaRPr lang="en-US"/>
          </a:p>
        </p:txBody>
      </p:sp>
    </p:spTree>
    <p:extLst>
      <p:ext uri="{BB962C8B-B14F-4D97-AF65-F5344CB8AC3E}">
        <p14:creationId xmlns:p14="http://schemas.microsoft.com/office/powerpoint/2010/main" val="2396722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 you calendar as best as you can.  Work with your program chair and your board to list projects and special events.  </a:t>
            </a:r>
          </a:p>
          <a:p>
            <a:r>
              <a:rPr lang="en-US" dirty="0"/>
              <a:t>Plan your budget.  Look at last years budget with your treasurer and the board and prepare the budget to be approved at a club meeting as per your club by-laws.   I recommend using a prepared agenda for all club meetings.    This helps you stay on track and run a productive meeting.   Here is an example that I have used at our club.   </a:t>
            </a:r>
          </a:p>
        </p:txBody>
      </p:sp>
      <p:sp>
        <p:nvSpPr>
          <p:cNvPr id="4" name="Slide Number Placeholder 3"/>
          <p:cNvSpPr>
            <a:spLocks noGrp="1"/>
          </p:cNvSpPr>
          <p:nvPr>
            <p:ph type="sldNum" sz="quarter" idx="5"/>
          </p:nvPr>
        </p:nvSpPr>
        <p:spPr/>
        <p:txBody>
          <a:bodyPr/>
          <a:lstStyle/>
          <a:p>
            <a:fld id="{0F802D20-DD40-4FBF-9E58-E26A6952560A}" type="slidenum">
              <a:rPr lang="en-US" smtClean="0"/>
              <a:t>30</a:t>
            </a:fld>
            <a:endParaRPr lang="en-US"/>
          </a:p>
        </p:txBody>
      </p:sp>
    </p:spTree>
    <p:extLst>
      <p:ext uri="{BB962C8B-B14F-4D97-AF65-F5344CB8AC3E}">
        <p14:creationId xmlns:p14="http://schemas.microsoft.com/office/powerpoint/2010/main" val="2751742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Screen is a sample Club agenda--- every Rotary club may have a bit of a different outline for your meetings– however the IMPORTANT thing– have an agenda planned every week– the farther you do it in advance with PLANNING– makes your job much easier.</a:t>
            </a:r>
          </a:p>
        </p:txBody>
      </p:sp>
      <p:sp>
        <p:nvSpPr>
          <p:cNvPr id="4" name="Slide Number Placeholder 3"/>
          <p:cNvSpPr>
            <a:spLocks noGrp="1"/>
          </p:cNvSpPr>
          <p:nvPr>
            <p:ph type="sldNum" sz="quarter" idx="5"/>
          </p:nvPr>
        </p:nvSpPr>
        <p:spPr/>
        <p:txBody>
          <a:bodyPr/>
          <a:lstStyle/>
          <a:p>
            <a:fld id="{0F802D20-DD40-4FBF-9E58-E26A6952560A}" type="slidenum">
              <a:rPr lang="en-US" smtClean="0"/>
              <a:t>31</a:t>
            </a:fld>
            <a:endParaRPr lang="en-US"/>
          </a:p>
        </p:txBody>
      </p:sp>
    </p:spTree>
    <p:extLst>
      <p:ext uri="{BB962C8B-B14F-4D97-AF65-F5344CB8AC3E}">
        <p14:creationId xmlns:p14="http://schemas.microsoft.com/office/powerpoint/2010/main" val="38627697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the feedback that you all have given us in our discussion and survey– we are going to try and focus our communications to make things simpler and more concise for you all.  Information overload.   </a:t>
            </a:r>
          </a:p>
          <a:p>
            <a:endParaRPr lang="en-US" dirty="0"/>
          </a:p>
          <a:p>
            <a:r>
              <a:rPr lang="en-US" dirty="0"/>
              <a:t>Go through the points. </a:t>
            </a:r>
          </a:p>
        </p:txBody>
      </p:sp>
      <p:sp>
        <p:nvSpPr>
          <p:cNvPr id="4" name="Slide Number Placeholder 3"/>
          <p:cNvSpPr>
            <a:spLocks noGrp="1"/>
          </p:cNvSpPr>
          <p:nvPr>
            <p:ph type="sldNum" sz="quarter" idx="5"/>
          </p:nvPr>
        </p:nvSpPr>
        <p:spPr/>
        <p:txBody>
          <a:bodyPr/>
          <a:lstStyle/>
          <a:p>
            <a:fld id="{0F802D20-DD40-4FBF-9E58-E26A6952560A}" type="slidenum">
              <a:rPr lang="en-US" smtClean="0"/>
              <a:t>32</a:t>
            </a:fld>
            <a:endParaRPr lang="en-US"/>
          </a:p>
        </p:txBody>
      </p:sp>
    </p:spTree>
    <p:extLst>
      <p:ext uri="{BB962C8B-B14F-4D97-AF65-F5344CB8AC3E}">
        <p14:creationId xmlns:p14="http://schemas.microsoft.com/office/powerpoint/2010/main" val="1062641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02D20-DD40-4FBF-9E58-E26A6952560A}" type="slidenum">
              <a:rPr lang="en-US" smtClean="0"/>
              <a:t>33</a:t>
            </a:fld>
            <a:endParaRPr lang="en-US"/>
          </a:p>
        </p:txBody>
      </p:sp>
    </p:spTree>
    <p:extLst>
      <p:ext uri="{BB962C8B-B14F-4D97-AF65-F5344CB8AC3E}">
        <p14:creationId xmlns:p14="http://schemas.microsoft.com/office/powerpoint/2010/main" val="32759111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02D20-DD40-4FBF-9E58-E26A6952560A}" type="slidenum">
              <a:rPr lang="en-US" smtClean="0"/>
              <a:t>34</a:t>
            </a:fld>
            <a:endParaRPr lang="en-US"/>
          </a:p>
        </p:txBody>
      </p:sp>
    </p:spTree>
    <p:extLst>
      <p:ext uri="{BB962C8B-B14F-4D97-AF65-F5344CB8AC3E}">
        <p14:creationId xmlns:p14="http://schemas.microsoft.com/office/powerpoint/2010/main" val="6279997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02D20-DD40-4FBF-9E58-E26A6952560A}" type="slidenum">
              <a:rPr lang="en-US" smtClean="0"/>
              <a:t>35</a:t>
            </a:fld>
            <a:endParaRPr lang="en-US"/>
          </a:p>
        </p:txBody>
      </p:sp>
    </p:spTree>
    <p:extLst>
      <p:ext uri="{BB962C8B-B14F-4D97-AF65-F5344CB8AC3E}">
        <p14:creationId xmlns:p14="http://schemas.microsoft.com/office/powerpoint/2010/main" val="7602431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802D20-DD40-4FBF-9E58-E26A6952560A}" type="slidenum">
              <a:rPr lang="en-US" smtClean="0"/>
              <a:t>36</a:t>
            </a:fld>
            <a:endParaRPr lang="en-US"/>
          </a:p>
        </p:txBody>
      </p:sp>
    </p:spTree>
    <p:extLst>
      <p:ext uri="{BB962C8B-B14F-4D97-AF65-F5344CB8AC3E}">
        <p14:creationId xmlns:p14="http://schemas.microsoft.com/office/powerpoint/2010/main" val="19192365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AL Engle. </a:t>
            </a:r>
          </a:p>
          <a:p>
            <a:endParaRPr lang="en-US" dirty="0"/>
          </a:p>
        </p:txBody>
      </p:sp>
      <p:sp>
        <p:nvSpPr>
          <p:cNvPr id="4" name="Slide Number Placeholder 3"/>
          <p:cNvSpPr>
            <a:spLocks noGrp="1"/>
          </p:cNvSpPr>
          <p:nvPr>
            <p:ph type="sldNum" sz="quarter" idx="5"/>
          </p:nvPr>
        </p:nvSpPr>
        <p:spPr/>
        <p:txBody>
          <a:bodyPr/>
          <a:lstStyle/>
          <a:p>
            <a:fld id="{0F802D20-DD40-4FBF-9E58-E26A6952560A}" type="slidenum">
              <a:rPr lang="en-US" smtClean="0"/>
              <a:t>37</a:t>
            </a:fld>
            <a:endParaRPr lang="en-US"/>
          </a:p>
        </p:txBody>
      </p:sp>
    </p:spTree>
    <p:extLst>
      <p:ext uri="{BB962C8B-B14F-4D97-AF65-F5344CB8AC3E}">
        <p14:creationId xmlns:p14="http://schemas.microsoft.com/office/powerpoint/2010/main" val="35431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After 4 way test, I now would like to invite District Governor Nominee Diane Donaher to lead us in some Words of Inspiration.</a:t>
            </a:r>
          </a:p>
        </p:txBody>
      </p:sp>
      <p:sp>
        <p:nvSpPr>
          <p:cNvPr id="4" name="Slide Number Placeholder 3"/>
          <p:cNvSpPr>
            <a:spLocks noGrp="1"/>
          </p:cNvSpPr>
          <p:nvPr>
            <p:ph type="sldNum" sz="quarter" idx="5"/>
          </p:nvPr>
        </p:nvSpPr>
        <p:spPr/>
        <p:txBody>
          <a:bodyPr/>
          <a:lstStyle/>
          <a:p>
            <a:fld id="{0F802D20-DD40-4FBF-9E58-E26A6952560A}" type="slidenum">
              <a:rPr lang="en-US" smtClean="0"/>
              <a:t>4</a:t>
            </a:fld>
            <a:endParaRPr lang="en-US"/>
          </a:p>
        </p:txBody>
      </p:sp>
    </p:spTree>
    <p:extLst>
      <p:ext uri="{BB962C8B-B14F-4D97-AF65-F5344CB8AC3E}">
        <p14:creationId xmlns:p14="http://schemas.microsoft.com/office/powerpoint/2010/main" val="1161693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do a quick review of our program today and logistics--- The breaks and meals will be in the café upstairs behind the registration– there are restrooms on this level and on the classroom level. All classrooms are marked on the outside of the door with the corresponding breakout session.  You have all received a program with the details of breakouts and locations.   You will have the opportunity to pick which session you would like to attend.  </a:t>
            </a:r>
          </a:p>
        </p:txBody>
      </p:sp>
      <p:sp>
        <p:nvSpPr>
          <p:cNvPr id="4" name="Slide Number Placeholder 3"/>
          <p:cNvSpPr>
            <a:spLocks noGrp="1"/>
          </p:cNvSpPr>
          <p:nvPr>
            <p:ph type="sldNum" sz="quarter" idx="5"/>
          </p:nvPr>
        </p:nvSpPr>
        <p:spPr/>
        <p:txBody>
          <a:bodyPr/>
          <a:lstStyle/>
          <a:p>
            <a:fld id="{0F802D20-DD40-4FBF-9E58-E26A6952560A}" type="slidenum">
              <a:rPr lang="en-US" smtClean="0"/>
              <a:t>5</a:t>
            </a:fld>
            <a:endParaRPr lang="en-US"/>
          </a:p>
        </p:txBody>
      </p:sp>
    </p:spTree>
    <p:extLst>
      <p:ext uri="{BB962C8B-B14F-4D97-AF65-F5344CB8AC3E}">
        <p14:creationId xmlns:p14="http://schemas.microsoft.com/office/powerpoint/2010/main" val="282030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Today we are pleased to have our Friend, Past RI Director Jeffrey Cadorette as our keynote speaker.  You can all read the bio in our program and that does not even include so many of Jeffrey’s accomplishments.  Jeffrey has been very supportive of our District being in the neighboring club of Media, PA. Not only is Jeff  a dynamic speaker and motivator,  Jeff is always up for a good time.  Please let’s welcome Jeffrey </a:t>
            </a:r>
            <a:r>
              <a:rPr lang="en-US" dirty="0" err="1"/>
              <a:t>Cadorette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now go and enjoy your sessions.- President Elects  place stay here in the auditorium</a:t>
            </a:r>
          </a:p>
        </p:txBody>
      </p:sp>
      <p:sp>
        <p:nvSpPr>
          <p:cNvPr id="4" name="Slide Number Placeholder 3"/>
          <p:cNvSpPr>
            <a:spLocks noGrp="1"/>
          </p:cNvSpPr>
          <p:nvPr>
            <p:ph type="sldNum" sz="quarter" idx="5"/>
          </p:nvPr>
        </p:nvSpPr>
        <p:spPr/>
        <p:txBody>
          <a:bodyPr/>
          <a:lstStyle/>
          <a:p>
            <a:fld id="{0F802D20-DD40-4FBF-9E58-E26A6952560A}" type="slidenum">
              <a:rPr lang="en-US" smtClean="0"/>
              <a:t>6</a:t>
            </a:fld>
            <a:endParaRPr lang="en-US"/>
          </a:p>
        </p:txBody>
      </p:sp>
    </p:spTree>
    <p:extLst>
      <p:ext uri="{BB962C8B-B14F-4D97-AF65-F5344CB8AC3E}">
        <p14:creationId xmlns:p14="http://schemas.microsoft.com/office/powerpoint/2010/main" val="3002693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Len: - It is now time to officially open our District Business Meeting. I would now like to Introduce Keegan Worley  of the Conrad Weiser club,  our district finance chair to outline the budget and answer any questions. </a:t>
            </a:r>
          </a:p>
          <a:p>
            <a:endParaRPr lang="en-US" dirty="0"/>
          </a:p>
          <a:p>
            <a:r>
              <a:rPr lang="en-US" dirty="0"/>
              <a:t>You all have received a copy of the proposed 2022-2023 budget.</a:t>
            </a:r>
          </a:p>
          <a:p>
            <a:r>
              <a:rPr lang="en-US" dirty="0"/>
              <a:t>At this time, May we have a motion to accept the 2022 2023 district 7430 budget as Presented?</a:t>
            </a:r>
          </a:p>
          <a:p>
            <a:r>
              <a:rPr lang="en-US" dirty="0"/>
              <a:t>                       Second?</a:t>
            </a:r>
          </a:p>
          <a:p>
            <a:r>
              <a:rPr lang="en-US" dirty="0"/>
              <a:t>Any Discussion?</a:t>
            </a:r>
          </a:p>
          <a:p>
            <a:r>
              <a:rPr lang="en-US" dirty="0"/>
              <a:t>All in favor………………Thank you.</a:t>
            </a:r>
          </a:p>
        </p:txBody>
      </p:sp>
      <p:sp>
        <p:nvSpPr>
          <p:cNvPr id="4" name="Slide Number Placeholder 3"/>
          <p:cNvSpPr>
            <a:spLocks noGrp="1"/>
          </p:cNvSpPr>
          <p:nvPr>
            <p:ph type="sldNum" sz="quarter" idx="5"/>
          </p:nvPr>
        </p:nvSpPr>
        <p:spPr/>
        <p:txBody>
          <a:bodyPr/>
          <a:lstStyle/>
          <a:p>
            <a:fld id="{0F802D20-DD40-4FBF-9E58-E26A6952560A}" type="slidenum">
              <a:rPr lang="en-US" smtClean="0"/>
              <a:t>7</a:t>
            </a:fld>
            <a:endParaRPr lang="en-US"/>
          </a:p>
        </p:txBody>
      </p:sp>
    </p:spTree>
    <p:extLst>
      <p:ext uri="{BB962C8B-B14F-4D97-AF65-F5344CB8AC3E}">
        <p14:creationId xmlns:p14="http://schemas.microsoft.com/office/powerpoint/2010/main" val="3937140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the Past year, we all have been through a lot of training and had a lot of information presented.   At times, I know I have been overwhelmed as I am sure you have.   As leaders,  We expect this and know how to deal with it, but lets not forget that we are all in this together and we can help each other out if we just ask.   </a:t>
            </a:r>
          </a:p>
          <a:p>
            <a:endParaRPr lang="en-US" sz="1400" dirty="0"/>
          </a:p>
          <a:p>
            <a:r>
              <a:rPr lang="en-US" sz="1400" dirty="0"/>
              <a:t>Let’s do a brief review of how we got here and some of the items we have covered</a:t>
            </a:r>
            <a:r>
              <a:rPr lang="en-US" dirty="0"/>
              <a:t>. </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F802D20-DD40-4FBF-9E58-E26A6952560A}" type="slidenum">
              <a:rPr lang="en-US" smtClean="0"/>
              <a:t>8</a:t>
            </a:fld>
            <a:endParaRPr lang="en-US"/>
          </a:p>
        </p:txBody>
      </p:sp>
    </p:spTree>
    <p:extLst>
      <p:ext uri="{BB962C8B-B14F-4D97-AF65-F5344CB8AC3E}">
        <p14:creationId xmlns:p14="http://schemas.microsoft.com/office/powerpoint/2010/main" val="800603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 our First session together– we reviewed a lot of basics that all presidents need to know: </a:t>
            </a:r>
          </a:p>
          <a:p>
            <a:r>
              <a:rPr lang="en-US" sz="1400" dirty="0"/>
              <a:t>District and RI structure, </a:t>
            </a:r>
          </a:p>
          <a:p>
            <a:r>
              <a:rPr lang="en-US" sz="1400" dirty="0"/>
              <a:t>The tools that are available for success</a:t>
            </a:r>
          </a:p>
          <a:p>
            <a:r>
              <a:rPr lang="en-US" sz="1400" dirty="0"/>
              <a:t>The importance of Planning</a:t>
            </a:r>
          </a:p>
          <a:p>
            <a:r>
              <a:rPr lang="en-US" sz="1400" dirty="0"/>
              <a:t>Ways and areas you can get support from the district</a:t>
            </a:r>
          </a:p>
          <a:p>
            <a:r>
              <a:rPr lang="en-US" sz="1400" dirty="0"/>
              <a:t>Area of Focus– </a:t>
            </a:r>
          </a:p>
          <a:p>
            <a:r>
              <a:rPr lang="en-US" sz="1400" dirty="0"/>
              <a:t>What is My Rotary- </a:t>
            </a:r>
          </a:p>
          <a:p>
            <a:r>
              <a:rPr lang="en-US" sz="1400" dirty="0"/>
              <a:t>My Expectations of learning and completing tasks</a:t>
            </a:r>
          </a:p>
          <a:p>
            <a:r>
              <a:rPr lang="en-US" sz="1400" dirty="0"/>
              <a:t>Taking advantage of the Learning Center</a:t>
            </a:r>
          </a:p>
          <a:p>
            <a:r>
              <a:rPr lang="en-US" sz="1400" dirty="0"/>
              <a:t>In Our Second Session we focused on how your club can be successful by looking at key attributes of successful clubs– tying those attributes in to what you as PE’s said about your clubs in our survey—</a:t>
            </a:r>
          </a:p>
          <a:p>
            <a:r>
              <a:rPr lang="en-US" sz="1400" dirty="0"/>
              <a:t>By implementing these key attributes , we  can truly  have a successful year.</a:t>
            </a:r>
          </a:p>
        </p:txBody>
      </p:sp>
      <p:sp>
        <p:nvSpPr>
          <p:cNvPr id="4" name="Slide Number Placeholder 3"/>
          <p:cNvSpPr>
            <a:spLocks noGrp="1"/>
          </p:cNvSpPr>
          <p:nvPr>
            <p:ph type="sldNum" sz="quarter" idx="5"/>
          </p:nvPr>
        </p:nvSpPr>
        <p:spPr/>
        <p:txBody>
          <a:bodyPr/>
          <a:lstStyle/>
          <a:p>
            <a:fld id="{0F802D20-DD40-4FBF-9E58-E26A6952560A}" type="slidenum">
              <a:rPr lang="en-US" smtClean="0"/>
              <a:t>9</a:t>
            </a:fld>
            <a:endParaRPr lang="en-US"/>
          </a:p>
        </p:txBody>
      </p:sp>
    </p:spTree>
    <p:extLst>
      <p:ext uri="{BB962C8B-B14F-4D97-AF65-F5344CB8AC3E}">
        <p14:creationId xmlns:p14="http://schemas.microsoft.com/office/powerpoint/2010/main" val="3444213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7B7FE-BFD8-4B33-BE6A-A68D8F72AB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F9DE07-2E52-40A0-A6B3-8DB3ADF7E5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A80FAF-EFAC-4169-9B54-DA5153062388}"/>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5" name="Footer Placeholder 4">
            <a:extLst>
              <a:ext uri="{FF2B5EF4-FFF2-40B4-BE49-F238E27FC236}">
                <a16:creationId xmlns:a16="http://schemas.microsoft.com/office/drawing/2014/main" id="{65586B4B-712E-4A28-9CBA-EFFE855F5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4F1D4C-E660-4564-9805-45DF24DFAFF2}"/>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3804955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87904-5A5F-4448-88F2-0AC8F02685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288025-F206-4001-B172-1CE415A9B9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ECFE34-236A-489A-806B-D802B79CEC0A}"/>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5" name="Footer Placeholder 4">
            <a:extLst>
              <a:ext uri="{FF2B5EF4-FFF2-40B4-BE49-F238E27FC236}">
                <a16:creationId xmlns:a16="http://schemas.microsoft.com/office/drawing/2014/main" id="{7D93DC4C-00A6-423D-A018-7440ECDACB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F0F0D-8DC3-426A-AA1A-B353D6F10862}"/>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161786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490EFD-1B0F-4467-A7C1-1F687B6512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64DDB9-F0F3-43D2-B64F-96212F7DD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6347BB-1C9A-4C5F-A326-2C261FEEF240}"/>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5" name="Footer Placeholder 4">
            <a:extLst>
              <a:ext uri="{FF2B5EF4-FFF2-40B4-BE49-F238E27FC236}">
                <a16:creationId xmlns:a16="http://schemas.microsoft.com/office/drawing/2014/main" id="{E3475C2E-FBCB-4A24-97C3-CB65EB21B8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74A93-372B-4633-8E85-CFD22D5C0071}"/>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382378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91F7C-6B37-4C57-8824-6B8E160BCB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48ABB0-915C-4B75-87D2-77F7A344C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8FC476-5CF1-421C-AB60-CCDA7230D95A}"/>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5" name="Footer Placeholder 4">
            <a:extLst>
              <a:ext uri="{FF2B5EF4-FFF2-40B4-BE49-F238E27FC236}">
                <a16:creationId xmlns:a16="http://schemas.microsoft.com/office/drawing/2014/main" id="{864CD178-DCDD-4CA2-B88D-F4FCE5C5B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F9066-0201-4135-A141-53193260514E}"/>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412733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40AF0-5260-4094-A308-66D4751FEF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9BE5C3-9827-43A9-9775-6363890C71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80911-BA8F-4128-8D04-1C30C2B3248E}"/>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5" name="Footer Placeholder 4">
            <a:extLst>
              <a:ext uri="{FF2B5EF4-FFF2-40B4-BE49-F238E27FC236}">
                <a16:creationId xmlns:a16="http://schemas.microsoft.com/office/drawing/2014/main" id="{1D562557-05A4-491E-926C-1A56C8939D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C982F9-B308-43C9-9441-30E9BCA8C3C5}"/>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179163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EFA34-D0C6-42D7-AA8B-D10E7A2478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7209CA-BC28-410C-9E23-228AD9D61D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E82BB1-4EB6-4103-82CD-5702EBE1F5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7FFFA60-276D-48BF-93F6-F5BD15CC037C}"/>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6" name="Footer Placeholder 5">
            <a:extLst>
              <a:ext uri="{FF2B5EF4-FFF2-40B4-BE49-F238E27FC236}">
                <a16:creationId xmlns:a16="http://schemas.microsoft.com/office/drawing/2014/main" id="{A3F24024-5FB4-4B34-B71E-99E48B00E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2707BC-D486-49E9-91DB-234EB84F2333}"/>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422175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0E384-85E4-47E1-9949-5640B0FF879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6BDA37-82FF-48CC-A4AC-AA204C91DD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D423D8-3B8D-459F-8FF4-489E663EE4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891CB5-9618-44C1-B910-BC621BF82A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F01FF-B8B4-4493-82AC-7A38141937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9B2C40-5BEB-4831-9462-B3F82742533E}"/>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8" name="Footer Placeholder 7">
            <a:extLst>
              <a:ext uri="{FF2B5EF4-FFF2-40B4-BE49-F238E27FC236}">
                <a16:creationId xmlns:a16="http://schemas.microsoft.com/office/drawing/2014/main" id="{2E5EF9BD-54AC-4B17-A676-31854BE9B9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E4776F-6796-48B8-B962-22C4453D15C6}"/>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3848496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9531-FDFA-44A5-A350-D125AF770D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E20BC1-02D5-4453-B8F7-BB46CF55C34C}"/>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4" name="Footer Placeholder 3">
            <a:extLst>
              <a:ext uri="{FF2B5EF4-FFF2-40B4-BE49-F238E27FC236}">
                <a16:creationId xmlns:a16="http://schemas.microsoft.com/office/drawing/2014/main" id="{0DCC7896-7819-4699-A775-009E461698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E7CF14-A8A5-49CA-81CC-A672A3FCCD1D}"/>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850737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C2C9DE-F72E-4656-93AF-5AF082026095}"/>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3" name="Footer Placeholder 2">
            <a:extLst>
              <a:ext uri="{FF2B5EF4-FFF2-40B4-BE49-F238E27FC236}">
                <a16:creationId xmlns:a16="http://schemas.microsoft.com/office/drawing/2014/main" id="{327B074A-8215-4835-A0A2-186BEB053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D4E524-B7B4-4493-91A1-22F2FFCCA68C}"/>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1308392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1547A-2631-4A81-ACBC-9926550F75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43B3D-8E80-468F-B5E0-53E8FA5186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8F6F21-4507-4365-BE03-75C86FB8A2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9B675F-C43D-452F-BA6F-A6D8427C4C62}"/>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6" name="Footer Placeholder 5">
            <a:extLst>
              <a:ext uri="{FF2B5EF4-FFF2-40B4-BE49-F238E27FC236}">
                <a16:creationId xmlns:a16="http://schemas.microsoft.com/office/drawing/2014/main" id="{423B7B65-4206-478E-8172-5E336313A6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512FB3-2595-4BB3-8873-A3566477EB15}"/>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3110561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938AE-335F-4244-B116-F8D3C7F891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986230-E27C-4507-AEE5-92B1CE5E3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355D3A-58FB-4B4C-8734-49770BFBE1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A669D4-4BC1-454D-B5C4-ADE8C00739EE}"/>
              </a:ext>
            </a:extLst>
          </p:cNvPr>
          <p:cNvSpPr>
            <a:spLocks noGrp="1"/>
          </p:cNvSpPr>
          <p:nvPr>
            <p:ph type="dt" sz="half" idx="10"/>
          </p:nvPr>
        </p:nvSpPr>
        <p:spPr/>
        <p:txBody>
          <a:bodyPr/>
          <a:lstStyle/>
          <a:p>
            <a:fld id="{8212EECF-A0F2-4400-87C2-5CC1F499628C}" type="datetimeFigureOut">
              <a:rPr lang="en-US" smtClean="0"/>
              <a:t>4/12/2022</a:t>
            </a:fld>
            <a:endParaRPr lang="en-US"/>
          </a:p>
        </p:txBody>
      </p:sp>
      <p:sp>
        <p:nvSpPr>
          <p:cNvPr id="6" name="Footer Placeholder 5">
            <a:extLst>
              <a:ext uri="{FF2B5EF4-FFF2-40B4-BE49-F238E27FC236}">
                <a16:creationId xmlns:a16="http://schemas.microsoft.com/office/drawing/2014/main" id="{48A1BC09-E03C-415C-87E8-8E24B77BB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5C574E-88A1-458E-8007-EFCF4285C9D6}"/>
              </a:ext>
            </a:extLst>
          </p:cNvPr>
          <p:cNvSpPr>
            <a:spLocks noGrp="1"/>
          </p:cNvSpPr>
          <p:nvPr>
            <p:ph type="sldNum" sz="quarter" idx="12"/>
          </p:nvPr>
        </p:nvSpPr>
        <p:spPr/>
        <p:txBody>
          <a:bodyPr/>
          <a:lstStyle/>
          <a:p>
            <a:fld id="{7D04D11A-2FA2-4223-8EA0-628A6CEF399C}" type="slidenum">
              <a:rPr lang="en-US" smtClean="0"/>
              <a:t>‹#›</a:t>
            </a:fld>
            <a:endParaRPr lang="en-US"/>
          </a:p>
        </p:txBody>
      </p:sp>
    </p:spTree>
    <p:extLst>
      <p:ext uri="{BB962C8B-B14F-4D97-AF65-F5344CB8AC3E}">
        <p14:creationId xmlns:p14="http://schemas.microsoft.com/office/powerpoint/2010/main" val="4134242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CF3DB2-232E-45EF-A113-FB8355E191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461068-AB9A-444F-8EEF-4442E23E05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BBFD3-89B3-40DB-AA0F-97B97BDB1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2EECF-A0F2-4400-87C2-5CC1F499628C}" type="datetimeFigureOut">
              <a:rPr lang="en-US" smtClean="0"/>
              <a:t>4/12/2022</a:t>
            </a:fld>
            <a:endParaRPr lang="en-US"/>
          </a:p>
        </p:txBody>
      </p:sp>
      <p:sp>
        <p:nvSpPr>
          <p:cNvPr id="5" name="Footer Placeholder 4">
            <a:extLst>
              <a:ext uri="{FF2B5EF4-FFF2-40B4-BE49-F238E27FC236}">
                <a16:creationId xmlns:a16="http://schemas.microsoft.com/office/drawing/2014/main" id="{84DE02AB-D272-4000-B460-3BED299EEB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548CBA-A04F-40D2-9AD5-EE616828C9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04D11A-2FA2-4223-8EA0-628A6CEF399C}" type="slidenum">
              <a:rPr lang="en-US" smtClean="0"/>
              <a:t>‹#›</a:t>
            </a:fld>
            <a:endParaRPr lang="en-US"/>
          </a:p>
        </p:txBody>
      </p:sp>
    </p:spTree>
    <p:extLst>
      <p:ext uri="{BB962C8B-B14F-4D97-AF65-F5344CB8AC3E}">
        <p14:creationId xmlns:p14="http://schemas.microsoft.com/office/powerpoint/2010/main" val="713197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publicdomainpictures.net/view-image.php?image=156822&amp;picture=american-flag" TargetMode="Externa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pic>
        <p:nvPicPr>
          <p:cNvPr id="7" name="Picture 6" descr="Logo&#10;&#10;Description automatically generated">
            <a:extLst>
              <a:ext uri="{FF2B5EF4-FFF2-40B4-BE49-F238E27FC236}">
                <a16:creationId xmlns:a16="http://schemas.microsoft.com/office/drawing/2014/main" id="{8AA81D1D-A704-49ED-A0EB-D9F2BC7829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31470"/>
            <a:ext cx="4572000" cy="6195060"/>
          </a:xfrm>
          <a:prstGeom prst="rect">
            <a:avLst/>
          </a:prstGeom>
        </p:spPr>
      </p:pic>
    </p:spTree>
    <p:extLst>
      <p:ext uri="{BB962C8B-B14F-4D97-AF65-F5344CB8AC3E}">
        <p14:creationId xmlns:p14="http://schemas.microsoft.com/office/powerpoint/2010/main" val="2198785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1" y="5831697"/>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92875"/>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C568E7C8-22B3-4E7D-974E-195711E8C511}"/>
              </a:ext>
            </a:extLst>
          </p:cNvPr>
          <p:cNvSpPr>
            <a:spLocks noGrp="1"/>
          </p:cNvSpPr>
          <p:nvPr>
            <p:ph type="title"/>
          </p:nvPr>
        </p:nvSpPr>
        <p:spPr>
          <a:xfrm>
            <a:off x="838200" y="365125"/>
            <a:ext cx="10515600" cy="786893"/>
          </a:xfrm>
        </p:spPr>
        <p:txBody>
          <a:bodyPr/>
          <a:lstStyle/>
          <a:p>
            <a:pPr algn="ctr"/>
            <a:r>
              <a:rPr lang="en-US" b="1" dirty="0">
                <a:solidFill>
                  <a:srgbClr val="008000"/>
                </a:solidFill>
              </a:rPr>
              <a:t>PETS</a:t>
            </a:r>
          </a:p>
        </p:txBody>
      </p:sp>
      <p:sp>
        <p:nvSpPr>
          <p:cNvPr id="3" name="Content Placeholder 2">
            <a:extLst>
              <a:ext uri="{FF2B5EF4-FFF2-40B4-BE49-F238E27FC236}">
                <a16:creationId xmlns:a16="http://schemas.microsoft.com/office/drawing/2014/main" id="{2DFCB905-4173-404F-BFBA-049E5304102E}"/>
              </a:ext>
            </a:extLst>
          </p:cNvPr>
          <p:cNvSpPr>
            <a:spLocks noGrp="1"/>
          </p:cNvSpPr>
          <p:nvPr>
            <p:ph idx="1"/>
          </p:nvPr>
        </p:nvSpPr>
        <p:spPr>
          <a:xfrm>
            <a:off x="838200" y="1152018"/>
            <a:ext cx="10515600" cy="5176299"/>
          </a:xfrm>
        </p:spPr>
        <p:txBody>
          <a:bodyPr/>
          <a:lstStyle/>
          <a:p>
            <a:r>
              <a:rPr lang="en-US" dirty="0">
                <a:solidFill>
                  <a:srgbClr val="008000"/>
                </a:solidFill>
              </a:rPr>
              <a:t>RI Speakers</a:t>
            </a:r>
          </a:p>
          <a:p>
            <a:r>
              <a:rPr lang="en-US" dirty="0">
                <a:solidFill>
                  <a:srgbClr val="008000"/>
                </a:solidFill>
              </a:rPr>
              <a:t>Networking– meeting other Clubs</a:t>
            </a:r>
          </a:p>
          <a:p>
            <a:r>
              <a:rPr lang="en-US" dirty="0">
                <a:solidFill>
                  <a:srgbClr val="008000"/>
                </a:solidFill>
              </a:rPr>
              <a:t>Our Membership in the district and your club</a:t>
            </a:r>
          </a:p>
          <a:p>
            <a:r>
              <a:rPr lang="en-US" dirty="0">
                <a:solidFill>
                  <a:srgbClr val="008000"/>
                </a:solidFill>
              </a:rPr>
              <a:t>Foundation</a:t>
            </a:r>
          </a:p>
          <a:p>
            <a:r>
              <a:rPr lang="en-US" dirty="0">
                <a:solidFill>
                  <a:srgbClr val="008000"/>
                </a:solidFill>
              </a:rPr>
              <a:t>Public Image</a:t>
            </a:r>
          </a:p>
          <a:p>
            <a:r>
              <a:rPr lang="en-US" dirty="0">
                <a:solidFill>
                  <a:srgbClr val="008000"/>
                </a:solidFill>
              </a:rPr>
              <a:t>District Calendar 2022-2023</a:t>
            </a:r>
          </a:p>
          <a:p>
            <a:r>
              <a:rPr lang="en-US" dirty="0">
                <a:solidFill>
                  <a:srgbClr val="008000"/>
                </a:solidFill>
              </a:rPr>
              <a:t>District Governor Visits Draft Schedule</a:t>
            </a:r>
          </a:p>
          <a:p>
            <a:r>
              <a:rPr lang="en-US" dirty="0">
                <a:solidFill>
                  <a:srgbClr val="008000"/>
                </a:solidFill>
              </a:rPr>
              <a:t>What’s next?</a:t>
            </a:r>
          </a:p>
          <a:p>
            <a:r>
              <a:rPr lang="en-US" dirty="0">
                <a:solidFill>
                  <a:srgbClr val="008000"/>
                </a:solidFill>
              </a:rPr>
              <a:t>Fun together!</a:t>
            </a:r>
          </a:p>
        </p:txBody>
      </p:sp>
    </p:spTree>
    <p:extLst>
      <p:ext uri="{BB962C8B-B14F-4D97-AF65-F5344CB8AC3E}">
        <p14:creationId xmlns:p14="http://schemas.microsoft.com/office/powerpoint/2010/main" val="1034976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610A6C0F-E4CB-467E-B0AA-95424740DB15}"/>
              </a:ext>
            </a:extLst>
          </p:cNvPr>
          <p:cNvSpPr>
            <a:spLocks noGrp="1"/>
          </p:cNvSpPr>
          <p:nvPr>
            <p:ph type="title"/>
          </p:nvPr>
        </p:nvSpPr>
        <p:spPr>
          <a:xfrm>
            <a:off x="838200" y="365125"/>
            <a:ext cx="10515600" cy="1935948"/>
          </a:xfrm>
        </p:spPr>
        <p:txBody>
          <a:bodyPr/>
          <a:lstStyle/>
          <a:p>
            <a:pPr algn="ctr"/>
            <a:r>
              <a:rPr lang="en-US" dirty="0">
                <a:solidFill>
                  <a:srgbClr val="008000"/>
                </a:solidFill>
              </a:rPr>
              <a:t>Today our last step in learning together</a:t>
            </a:r>
            <a:br>
              <a:rPr lang="en-US" dirty="0">
                <a:solidFill>
                  <a:srgbClr val="008000"/>
                </a:solidFill>
              </a:rPr>
            </a:br>
            <a:br>
              <a:rPr lang="en-US" dirty="0">
                <a:solidFill>
                  <a:srgbClr val="008000"/>
                </a:solidFill>
              </a:rPr>
            </a:br>
            <a:r>
              <a:rPr lang="en-US" b="1" dirty="0">
                <a:solidFill>
                  <a:srgbClr val="008000"/>
                </a:solidFill>
              </a:rPr>
              <a:t>IMAGINE</a:t>
            </a:r>
            <a:r>
              <a:rPr lang="en-US" dirty="0">
                <a:solidFill>
                  <a:srgbClr val="008000"/>
                </a:solidFill>
              </a:rPr>
              <a:t> what we can do!</a:t>
            </a:r>
          </a:p>
        </p:txBody>
      </p:sp>
      <p:sp>
        <p:nvSpPr>
          <p:cNvPr id="3" name="Content Placeholder 2">
            <a:extLst>
              <a:ext uri="{FF2B5EF4-FFF2-40B4-BE49-F238E27FC236}">
                <a16:creationId xmlns:a16="http://schemas.microsoft.com/office/drawing/2014/main" id="{BBD0E840-FD54-4631-8009-E67975CDBF3D}"/>
              </a:ext>
            </a:extLst>
          </p:cNvPr>
          <p:cNvSpPr>
            <a:spLocks noGrp="1"/>
          </p:cNvSpPr>
          <p:nvPr>
            <p:ph idx="1"/>
          </p:nvPr>
        </p:nvSpPr>
        <p:spPr>
          <a:xfrm>
            <a:off x="838200" y="2579251"/>
            <a:ext cx="10515600" cy="4351338"/>
          </a:xfrm>
        </p:spPr>
        <p:txBody>
          <a:bodyPr/>
          <a:lstStyle/>
          <a:p>
            <a:r>
              <a:rPr lang="en-US" dirty="0">
                <a:solidFill>
                  <a:srgbClr val="008000"/>
                </a:solidFill>
              </a:rPr>
              <a:t>Planning– setting and implementing goals</a:t>
            </a:r>
          </a:p>
          <a:p>
            <a:r>
              <a:rPr lang="en-US" dirty="0">
                <a:solidFill>
                  <a:srgbClr val="008000"/>
                </a:solidFill>
              </a:rPr>
              <a:t>Our District Goals</a:t>
            </a:r>
          </a:p>
          <a:p>
            <a:r>
              <a:rPr lang="en-US" dirty="0">
                <a:solidFill>
                  <a:srgbClr val="008000"/>
                </a:solidFill>
              </a:rPr>
              <a:t>Our District Strategic Plan</a:t>
            </a:r>
          </a:p>
          <a:p>
            <a:r>
              <a:rPr lang="en-US" dirty="0">
                <a:solidFill>
                  <a:srgbClr val="008000"/>
                </a:solidFill>
              </a:rPr>
              <a:t>Inputting our club specific goals in Rotary Club Central- My Rotary</a:t>
            </a:r>
          </a:p>
          <a:p>
            <a:r>
              <a:rPr lang="en-US" dirty="0">
                <a:solidFill>
                  <a:srgbClr val="008000"/>
                </a:solidFill>
              </a:rPr>
              <a:t>Planning your club meetings</a:t>
            </a:r>
          </a:p>
          <a:p>
            <a:r>
              <a:rPr lang="en-US" dirty="0">
                <a:solidFill>
                  <a:srgbClr val="008000"/>
                </a:solidFill>
              </a:rPr>
              <a:t>What’s next</a:t>
            </a:r>
          </a:p>
        </p:txBody>
      </p:sp>
    </p:spTree>
    <p:extLst>
      <p:ext uri="{BB962C8B-B14F-4D97-AF65-F5344CB8AC3E}">
        <p14:creationId xmlns:p14="http://schemas.microsoft.com/office/powerpoint/2010/main" val="206661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D8399F78-3766-4B67-BBCE-E202C131E02A}"/>
              </a:ext>
            </a:extLst>
          </p:cNvPr>
          <p:cNvSpPr>
            <a:spLocks noGrp="1"/>
          </p:cNvSpPr>
          <p:nvPr>
            <p:ph type="title"/>
          </p:nvPr>
        </p:nvSpPr>
        <p:spPr/>
        <p:txBody>
          <a:bodyPr/>
          <a:lstStyle/>
          <a:p>
            <a:pPr algn="ctr"/>
            <a:r>
              <a:rPr lang="en-US" b="1" dirty="0">
                <a:solidFill>
                  <a:srgbClr val="008000"/>
                </a:solidFill>
              </a:rPr>
              <a:t>Our District 2022 2023 Strategic Action Plan</a:t>
            </a:r>
            <a:br>
              <a:rPr lang="en-US" b="1" dirty="0">
                <a:solidFill>
                  <a:srgbClr val="008000"/>
                </a:solidFill>
              </a:rPr>
            </a:br>
            <a:endParaRPr lang="en-US" b="1" dirty="0">
              <a:solidFill>
                <a:srgbClr val="008000"/>
              </a:solidFill>
            </a:endParaRPr>
          </a:p>
        </p:txBody>
      </p:sp>
      <p:sp>
        <p:nvSpPr>
          <p:cNvPr id="3" name="Content Placeholder 2">
            <a:extLst>
              <a:ext uri="{FF2B5EF4-FFF2-40B4-BE49-F238E27FC236}">
                <a16:creationId xmlns:a16="http://schemas.microsoft.com/office/drawing/2014/main" id="{06F781C2-B5EE-4CD5-BCA8-EE03E73C73EE}"/>
              </a:ext>
            </a:extLst>
          </p:cNvPr>
          <p:cNvSpPr>
            <a:spLocks noGrp="1"/>
          </p:cNvSpPr>
          <p:nvPr>
            <p:ph idx="1"/>
          </p:nvPr>
        </p:nvSpPr>
        <p:spPr/>
        <p:txBody>
          <a:bodyPr/>
          <a:lstStyle/>
          <a:p>
            <a:r>
              <a:rPr lang="en-US" dirty="0">
                <a:solidFill>
                  <a:srgbClr val="008000"/>
                </a:solidFill>
              </a:rPr>
              <a:t>Our Format from  RI includes:</a:t>
            </a:r>
          </a:p>
          <a:p>
            <a:pPr lvl="1"/>
            <a:r>
              <a:rPr lang="en-US" dirty="0">
                <a:solidFill>
                  <a:srgbClr val="008000"/>
                </a:solidFill>
              </a:rPr>
              <a:t>Expand Our Reach</a:t>
            </a:r>
          </a:p>
          <a:p>
            <a:pPr lvl="1"/>
            <a:r>
              <a:rPr lang="en-US" dirty="0">
                <a:solidFill>
                  <a:srgbClr val="008000"/>
                </a:solidFill>
              </a:rPr>
              <a:t>Ability to Adapt</a:t>
            </a:r>
          </a:p>
          <a:p>
            <a:pPr lvl="1"/>
            <a:r>
              <a:rPr lang="en-US" dirty="0">
                <a:solidFill>
                  <a:srgbClr val="008000"/>
                </a:solidFill>
              </a:rPr>
              <a:t>Increase Our Impact</a:t>
            </a:r>
          </a:p>
          <a:p>
            <a:pPr lvl="1"/>
            <a:r>
              <a:rPr lang="en-US" dirty="0">
                <a:solidFill>
                  <a:srgbClr val="008000"/>
                </a:solidFill>
              </a:rPr>
              <a:t>Member Engagement</a:t>
            </a:r>
          </a:p>
          <a:p>
            <a:pPr lvl="1"/>
            <a:r>
              <a:rPr lang="en-US" dirty="0">
                <a:solidFill>
                  <a:srgbClr val="008000"/>
                </a:solidFill>
              </a:rPr>
              <a:t>Other Goals</a:t>
            </a:r>
          </a:p>
        </p:txBody>
      </p:sp>
    </p:spTree>
    <p:extLst>
      <p:ext uri="{BB962C8B-B14F-4D97-AF65-F5344CB8AC3E}">
        <p14:creationId xmlns:p14="http://schemas.microsoft.com/office/powerpoint/2010/main" val="13501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3AB15A01-4B2E-4387-9FF1-5C70705B43D0}"/>
              </a:ext>
            </a:extLst>
          </p:cNvPr>
          <p:cNvSpPr>
            <a:spLocks noGrp="1"/>
          </p:cNvSpPr>
          <p:nvPr>
            <p:ph type="title"/>
          </p:nvPr>
        </p:nvSpPr>
        <p:spPr/>
        <p:txBody>
          <a:bodyPr>
            <a:normAutofit fontScale="90000"/>
          </a:bodyPr>
          <a:lstStyle/>
          <a:p>
            <a:pPr algn="ctr"/>
            <a:br>
              <a:rPr lang="en-US" b="1" dirty="0">
                <a:solidFill>
                  <a:srgbClr val="008000"/>
                </a:solidFill>
              </a:rPr>
            </a:br>
            <a:br>
              <a:rPr lang="en-US" b="1" dirty="0">
                <a:solidFill>
                  <a:srgbClr val="008000"/>
                </a:solidFill>
              </a:rPr>
            </a:br>
            <a:br>
              <a:rPr lang="en-US" b="1" dirty="0">
                <a:solidFill>
                  <a:srgbClr val="008000"/>
                </a:solidFill>
              </a:rPr>
            </a:br>
            <a:br>
              <a:rPr lang="en-US" b="1" dirty="0">
                <a:solidFill>
                  <a:srgbClr val="008000"/>
                </a:solidFill>
              </a:rPr>
            </a:br>
            <a:br>
              <a:rPr lang="en-US" b="1" dirty="0">
                <a:solidFill>
                  <a:srgbClr val="008000"/>
                </a:solidFill>
              </a:rPr>
            </a:br>
            <a:br>
              <a:rPr lang="en-US" b="1" dirty="0">
                <a:solidFill>
                  <a:srgbClr val="008000"/>
                </a:solidFill>
              </a:rPr>
            </a:br>
            <a:r>
              <a:rPr lang="en-US" b="1" dirty="0">
                <a:solidFill>
                  <a:srgbClr val="008000"/>
                </a:solidFill>
              </a:rPr>
              <a:t>Our District 2022 -2023 Strategic Action Plan</a:t>
            </a:r>
          </a:p>
        </p:txBody>
      </p:sp>
    </p:spTree>
    <p:extLst>
      <p:ext uri="{BB962C8B-B14F-4D97-AF65-F5344CB8AC3E}">
        <p14:creationId xmlns:p14="http://schemas.microsoft.com/office/powerpoint/2010/main" val="267656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A73DA1BB-A3B4-479D-8F2D-9347B9402E1A}"/>
              </a:ext>
            </a:extLst>
          </p:cNvPr>
          <p:cNvSpPr>
            <a:spLocks noGrp="1"/>
          </p:cNvSpPr>
          <p:nvPr>
            <p:ph type="title"/>
          </p:nvPr>
        </p:nvSpPr>
        <p:spPr>
          <a:xfrm>
            <a:off x="838200" y="1"/>
            <a:ext cx="10515600" cy="654173"/>
          </a:xfrm>
        </p:spPr>
        <p:txBody>
          <a:bodyPr>
            <a:normAutofit fontScale="90000"/>
          </a:bodyPr>
          <a:lstStyle/>
          <a:p>
            <a:pPr algn="ctr"/>
            <a:r>
              <a:rPr lang="en-US" b="1" dirty="0">
                <a:solidFill>
                  <a:srgbClr val="008000"/>
                </a:solidFill>
              </a:rPr>
              <a:t>Expand Our Reach</a:t>
            </a:r>
          </a:p>
        </p:txBody>
      </p:sp>
      <p:sp>
        <p:nvSpPr>
          <p:cNvPr id="3" name="Content Placeholder 2">
            <a:extLst>
              <a:ext uri="{FF2B5EF4-FFF2-40B4-BE49-F238E27FC236}">
                <a16:creationId xmlns:a16="http://schemas.microsoft.com/office/drawing/2014/main" id="{B6CD7CC2-319E-4D3A-9F07-4E71E0281575}"/>
              </a:ext>
            </a:extLst>
          </p:cNvPr>
          <p:cNvSpPr>
            <a:spLocks noGrp="1"/>
          </p:cNvSpPr>
          <p:nvPr>
            <p:ph idx="1"/>
          </p:nvPr>
        </p:nvSpPr>
        <p:spPr>
          <a:xfrm>
            <a:off x="838200" y="590518"/>
            <a:ext cx="10515600" cy="5728389"/>
          </a:xfrm>
        </p:spPr>
        <p:txBody>
          <a:bodyPr>
            <a:normAutofit/>
          </a:bodyPr>
          <a:lstStyle/>
          <a:p>
            <a:r>
              <a:rPr lang="en-US" sz="2400" dirty="0">
                <a:solidFill>
                  <a:srgbClr val="008000"/>
                </a:solidFill>
              </a:rPr>
              <a:t>Add 3 net new members per club: 135 new members in District</a:t>
            </a:r>
          </a:p>
          <a:p>
            <a:r>
              <a:rPr lang="en-US" sz="2400" dirty="0">
                <a:solidFill>
                  <a:srgbClr val="008000"/>
                </a:solidFill>
              </a:rPr>
              <a:t>Add 2 new clubs including satellites</a:t>
            </a:r>
          </a:p>
          <a:p>
            <a:r>
              <a:rPr lang="en-US" sz="2400" dirty="0">
                <a:solidFill>
                  <a:srgbClr val="008000"/>
                </a:solidFill>
              </a:rPr>
              <a:t>Continue Welcome To Rotary programs</a:t>
            </a:r>
          </a:p>
          <a:p>
            <a:r>
              <a:rPr lang="en-US" sz="2400" dirty="0">
                <a:solidFill>
                  <a:srgbClr val="008000"/>
                </a:solidFill>
              </a:rPr>
              <a:t>Train in alternative club models</a:t>
            </a:r>
          </a:p>
          <a:p>
            <a:r>
              <a:rPr lang="en-US" sz="2400" dirty="0">
                <a:solidFill>
                  <a:srgbClr val="008000"/>
                </a:solidFill>
              </a:rPr>
              <a:t>Hold at least 2 membership social events</a:t>
            </a:r>
          </a:p>
          <a:p>
            <a:r>
              <a:rPr lang="en-US" sz="2400" dirty="0">
                <a:solidFill>
                  <a:srgbClr val="008000"/>
                </a:solidFill>
              </a:rPr>
              <a:t>Explore and Expand Rotaract Participation</a:t>
            </a:r>
          </a:p>
          <a:p>
            <a:r>
              <a:rPr lang="en-US" sz="2400" dirty="0">
                <a:solidFill>
                  <a:srgbClr val="008000"/>
                </a:solidFill>
              </a:rPr>
              <a:t>Add 1 new Interact</a:t>
            </a:r>
          </a:p>
          <a:p>
            <a:r>
              <a:rPr lang="en-US" sz="2400" dirty="0">
                <a:solidFill>
                  <a:srgbClr val="008000"/>
                </a:solidFill>
              </a:rPr>
              <a:t>Reconnect with past Rotarians for membership opportunities</a:t>
            </a:r>
          </a:p>
          <a:p>
            <a:r>
              <a:rPr lang="en-US" sz="2400" dirty="0">
                <a:solidFill>
                  <a:srgbClr val="008000"/>
                </a:solidFill>
              </a:rPr>
              <a:t>Initiate an international service/fellowship project</a:t>
            </a:r>
          </a:p>
          <a:p>
            <a:r>
              <a:rPr lang="en-US" sz="2400" dirty="0">
                <a:solidFill>
                  <a:srgbClr val="008000"/>
                </a:solidFill>
              </a:rPr>
              <a:t>Initiate a new Friendship Exchange</a:t>
            </a:r>
          </a:p>
          <a:p>
            <a:r>
              <a:rPr lang="en-US" sz="2400" dirty="0">
                <a:solidFill>
                  <a:srgbClr val="008000"/>
                </a:solidFill>
              </a:rPr>
              <a:t>Re-engage Rotaplast for service opportunity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76926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C6E5442E-71BD-4979-895B-3F5D49564FCE}"/>
              </a:ext>
            </a:extLst>
          </p:cNvPr>
          <p:cNvSpPr>
            <a:spLocks noGrp="1"/>
          </p:cNvSpPr>
          <p:nvPr>
            <p:ph type="title"/>
          </p:nvPr>
        </p:nvSpPr>
        <p:spPr/>
        <p:txBody>
          <a:bodyPr/>
          <a:lstStyle/>
          <a:p>
            <a:pPr algn="ctr"/>
            <a:r>
              <a:rPr lang="en-US" b="1" dirty="0">
                <a:solidFill>
                  <a:srgbClr val="008000"/>
                </a:solidFill>
              </a:rPr>
              <a:t>Ability to Adapt</a:t>
            </a:r>
            <a:br>
              <a:rPr lang="en-US" dirty="0"/>
            </a:br>
            <a:endParaRPr lang="en-US" dirty="0"/>
          </a:p>
        </p:txBody>
      </p:sp>
      <p:sp>
        <p:nvSpPr>
          <p:cNvPr id="3" name="Content Placeholder 2">
            <a:extLst>
              <a:ext uri="{FF2B5EF4-FFF2-40B4-BE49-F238E27FC236}">
                <a16:creationId xmlns:a16="http://schemas.microsoft.com/office/drawing/2014/main" id="{36DAB2A9-E2F0-476B-BEE6-9FEAF726889F}"/>
              </a:ext>
            </a:extLst>
          </p:cNvPr>
          <p:cNvSpPr>
            <a:spLocks noGrp="1"/>
          </p:cNvSpPr>
          <p:nvPr>
            <p:ph idx="1"/>
          </p:nvPr>
        </p:nvSpPr>
        <p:spPr>
          <a:xfrm>
            <a:off x="838200" y="1433895"/>
            <a:ext cx="10515600" cy="5115914"/>
          </a:xfrm>
        </p:spPr>
        <p:txBody>
          <a:bodyPr/>
          <a:lstStyle/>
          <a:p>
            <a:r>
              <a:rPr lang="en-US" dirty="0">
                <a:solidFill>
                  <a:srgbClr val="008000"/>
                </a:solidFill>
              </a:rPr>
              <a:t>Each club to develop succession plan for continuity</a:t>
            </a:r>
          </a:p>
          <a:p>
            <a:r>
              <a:rPr lang="en-US" dirty="0">
                <a:solidFill>
                  <a:srgbClr val="008000"/>
                </a:solidFill>
              </a:rPr>
              <a:t>Each club to identify PE for 2023-2024: by October</a:t>
            </a:r>
          </a:p>
          <a:p>
            <a:r>
              <a:rPr lang="en-US" dirty="0">
                <a:solidFill>
                  <a:srgbClr val="008000"/>
                </a:solidFill>
              </a:rPr>
              <a:t>Future leaders- work with AG’s and Presidents-Build the Bench of District level Leadership</a:t>
            </a:r>
          </a:p>
          <a:p>
            <a:r>
              <a:rPr lang="en-US" dirty="0">
                <a:solidFill>
                  <a:srgbClr val="008000"/>
                </a:solidFill>
              </a:rPr>
              <a:t>Encourage club leaders and members to participate in District Activities</a:t>
            </a:r>
          </a:p>
          <a:p>
            <a:r>
              <a:rPr lang="en-US" dirty="0">
                <a:solidFill>
                  <a:srgbClr val="008000"/>
                </a:solidFill>
              </a:rPr>
              <a:t>Education members on club runner, my rotary and learning center</a:t>
            </a:r>
          </a:p>
          <a:p>
            <a:r>
              <a:rPr lang="en-US" dirty="0">
                <a:solidFill>
                  <a:srgbClr val="008000"/>
                </a:solidFill>
              </a:rPr>
              <a:t>Support DEI initiatives in all clubs-Develop statistics for club. Complete all club visits by the end of the year. </a:t>
            </a:r>
          </a:p>
        </p:txBody>
      </p:sp>
    </p:spTree>
    <p:extLst>
      <p:ext uri="{BB962C8B-B14F-4D97-AF65-F5344CB8AC3E}">
        <p14:creationId xmlns:p14="http://schemas.microsoft.com/office/powerpoint/2010/main" val="2714746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B00B197A-877F-45AE-96D3-E54C020948EB}"/>
              </a:ext>
            </a:extLst>
          </p:cNvPr>
          <p:cNvSpPr>
            <a:spLocks noGrp="1"/>
          </p:cNvSpPr>
          <p:nvPr>
            <p:ph type="title"/>
          </p:nvPr>
        </p:nvSpPr>
        <p:spPr>
          <a:xfrm>
            <a:off x="838200" y="365126"/>
            <a:ext cx="10515600" cy="315912"/>
          </a:xfrm>
        </p:spPr>
        <p:txBody>
          <a:bodyPr>
            <a:normAutofit fontScale="90000"/>
          </a:bodyPr>
          <a:lstStyle/>
          <a:p>
            <a:pPr algn="ctr"/>
            <a:r>
              <a:rPr lang="en-US" sz="3600" b="1" dirty="0">
                <a:solidFill>
                  <a:srgbClr val="008000"/>
                </a:solidFill>
              </a:rPr>
              <a:t>Increase our Impact</a:t>
            </a:r>
            <a:br>
              <a:rPr lang="en-US" dirty="0"/>
            </a:br>
            <a:endParaRPr lang="en-US" dirty="0"/>
          </a:p>
        </p:txBody>
      </p:sp>
      <p:sp>
        <p:nvSpPr>
          <p:cNvPr id="3" name="Content Placeholder 2">
            <a:extLst>
              <a:ext uri="{FF2B5EF4-FFF2-40B4-BE49-F238E27FC236}">
                <a16:creationId xmlns:a16="http://schemas.microsoft.com/office/drawing/2014/main" id="{D4CDFDBC-10FA-49D5-894D-8C377B147B47}"/>
              </a:ext>
            </a:extLst>
          </p:cNvPr>
          <p:cNvSpPr>
            <a:spLocks noGrp="1"/>
          </p:cNvSpPr>
          <p:nvPr>
            <p:ph idx="1"/>
          </p:nvPr>
        </p:nvSpPr>
        <p:spPr>
          <a:xfrm>
            <a:off x="728869" y="893728"/>
            <a:ext cx="10515600" cy="5811837"/>
          </a:xfrm>
        </p:spPr>
        <p:txBody>
          <a:bodyPr>
            <a:normAutofit/>
          </a:bodyPr>
          <a:lstStyle/>
          <a:p>
            <a:r>
              <a:rPr lang="en-US" sz="2000" dirty="0">
                <a:solidFill>
                  <a:srgbClr val="008000"/>
                </a:solidFill>
              </a:rPr>
              <a:t>Increase Public Image impact with training in additional forms of communication: Facebook, linked-in, twitter, snapchat, Blog</a:t>
            </a:r>
          </a:p>
          <a:p>
            <a:r>
              <a:rPr lang="en-US" sz="2000" dirty="0">
                <a:solidFill>
                  <a:srgbClr val="008000"/>
                </a:solidFill>
              </a:rPr>
              <a:t>Sharing best practices with all clubs, ideas, events</a:t>
            </a:r>
          </a:p>
          <a:p>
            <a:r>
              <a:rPr lang="en-US" sz="2000" dirty="0">
                <a:solidFill>
                  <a:srgbClr val="008000"/>
                </a:solidFill>
              </a:rPr>
              <a:t>Support all Youth Services Programs- increase student exchange by 15%,Camp Neidig 10%</a:t>
            </a:r>
          </a:p>
          <a:p>
            <a:r>
              <a:rPr lang="en-US" sz="2000" dirty="0">
                <a:solidFill>
                  <a:srgbClr val="008000"/>
                </a:solidFill>
              </a:rPr>
              <a:t>Look to create a youth pipeline from communities to club and district programs</a:t>
            </a:r>
          </a:p>
          <a:p>
            <a:r>
              <a:rPr lang="en-US" sz="2000" dirty="0">
                <a:solidFill>
                  <a:srgbClr val="008000"/>
                </a:solidFill>
              </a:rPr>
              <a:t>Roll out Journey to the next million with annual fund contributions in excess of $225,000</a:t>
            </a:r>
          </a:p>
          <a:p>
            <a:r>
              <a:rPr lang="en-US" sz="2000" dirty="0">
                <a:solidFill>
                  <a:srgbClr val="008000"/>
                </a:solidFill>
              </a:rPr>
              <a:t>Increase Foundation Rotary Direct Giving by 15</a:t>
            </a:r>
          </a:p>
          <a:p>
            <a:r>
              <a:rPr lang="en-US" sz="2000" dirty="0">
                <a:solidFill>
                  <a:srgbClr val="008000"/>
                </a:solidFill>
              </a:rPr>
              <a:t>Add 5 Paul Harris Society Members</a:t>
            </a:r>
          </a:p>
          <a:p>
            <a:r>
              <a:rPr lang="en-US" sz="2000" dirty="0">
                <a:solidFill>
                  <a:srgbClr val="008000"/>
                </a:solidFill>
              </a:rPr>
              <a:t>Support Polio Eradication efforts with Purple Pinkie campaign of $50k</a:t>
            </a:r>
          </a:p>
          <a:p>
            <a:r>
              <a:rPr lang="en-US" sz="2000" dirty="0">
                <a:solidFill>
                  <a:srgbClr val="008000"/>
                </a:solidFill>
              </a:rPr>
              <a:t>Rotary Club Central updates in 100% of clubs</a:t>
            </a:r>
          </a:p>
          <a:p>
            <a:r>
              <a:rPr lang="en-US" sz="2000" dirty="0">
                <a:solidFill>
                  <a:srgbClr val="008000"/>
                </a:solidFill>
              </a:rPr>
              <a:t>Plan utilization of all Global Grant DDF and 80% of clubs to participate in District Grants</a:t>
            </a:r>
          </a:p>
          <a:p>
            <a:r>
              <a:rPr lang="en-US" sz="2000" dirty="0">
                <a:solidFill>
                  <a:srgbClr val="008000"/>
                </a:solidFill>
              </a:rPr>
              <a:t>Conduct the first Stem Yea class and promote the next class</a:t>
            </a:r>
          </a:p>
          <a:p>
            <a:endParaRPr lang="en-US" sz="2000" dirty="0"/>
          </a:p>
          <a:p>
            <a:endParaRPr lang="en-US" dirty="0"/>
          </a:p>
        </p:txBody>
      </p:sp>
    </p:spTree>
    <p:extLst>
      <p:ext uri="{BB962C8B-B14F-4D97-AF65-F5344CB8AC3E}">
        <p14:creationId xmlns:p14="http://schemas.microsoft.com/office/powerpoint/2010/main" val="2064679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9FA2C64B-DCD4-489A-9075-C416F3D49889}"/>
              </a:ext>
            </a:extLst>
          </p:cNvPr>
          <p:cNvSpPr>
            <a:spLocks noGrp="1"/>
          </p:cNvSpPr>
          <p:nvPr>
            <p:ph type="title"/>
          </p:nvPr>
        </p:nvSpPr>
        <p:spPr>
          <a:xfrm>
            <a:off x="838200" y="0"/>
            <a:ext cx="10515600" cy="681037"/>
          </a:xfrm>
        </p:spPr>
        <p:txBody>
          <a:bodyPr>
            <a:noAutofit/>
          </a:bodyPr>
          <a:lstStyle/>
          <a:p>
            <a:pPr algn="ctr"/>
            <a:r>
              <a:rPr lang="en-US" sz="2800" b="1" dirty="0">
                <a:solidFill>
                  <a:srgbClr val="008000"/>
                </a:solidFill>
              </a:rPr>
              <a:t>Membership Engagement</a:t>
            </a:r>
          </a:p>
        </p:txBody>
      </p:sp>
      <p:sp>
        <p:nvSpPr>
          <p:cNvPr id="3" name="Content Placeholder 2">
            <a:extLst>
              <a:ext uri="{FF2B5EF4-FFF2-40B4-BE49-F238E27FC236}">
                <a16:creationId xmlns:a16="http://schemas.microsoft.com/office/drawing/2014/main" id="{A880C70A-E71C-4699-891C-128A04F5C77A}"/>
              </a:ext>
            </a:extLst>
          </p:cNvPr>
          <p:cNvSpPr>
            <a:spLocks noGrp="1"/>
          </p:cNvSpPr>
          <p:nvPr>
            <p:ph idx="1"/>
          </p:nvPr>
        </p:nvSpPr>
        <p:spPr>
          <a:xfrm>
            <a:off x="838200" y="773440"/>
            <a:ext cx="10515600" cy="5637870"/>
          </a:xfrm>
        </p:spPr>
        <p:txBody>
          <a:bodyPr>
            <a:normAutofit/>
          </a:bodyPr>
          <a:lstStyle/>
          <a:p>
            <a:r>
              <a:rPr lang="en-US" dirty="0">
                <a:solidFill>
                  <a:srgbClr val="008000"/>
                </a:solidFill>
              </a:rPr>
              <a:t>Promote welcoming environment for all club members and new members, guests</a:t>
            </a:r>
          </a:p>
          <a:p>
            <a:r>
              <a:rPr lang="en-US" dirty="0">
                <a:solidFill>
                  <a:srgbClr val="008000"/>
                </a:solidFill>
              </a:rPr>
              <a:t>Promote in person social and service get togethers between clubs</a:t>
            </a:r>
          </a:p>
          <a:p>
            <a:r>
              <a:rPr lang="en-US" dirty="0">
                <a:solidFill>
                  <a:srgbClr val="008000"/>
                </a:solidFill>
              </a:rPr>
              <a:t>Promote education and club involvement for all members</a:t>
            </a:r>
          </a:p>
          <a:p>
            <a:r>
              <a:rPr lang="en-US" dirty="0">
                <a:solidFill>
                  <a:srgbClr val="008000"/>
                </a:solidFill>
              </a:rPr>
              <a:t>Offer at least 3 training/education session for all members on topics of interest to all Rotarians</a:t>
            </a:r>
          </a:p>
          <a:p>
            <a:r>
              <a:rPr lang="en-US" dirty="0">
                <a:solidFill>
                  <a:srgbClr val="008000"/>
                </a:solidFill>
              </a:rPr>
              <a:t>Focus on Retention of members- provide club support/best practices</a:t>
            </a:r>
          </a:p>
          <a:p>
            <a:r>
              <a:rPr lang="en-US" dirty="0">
                <a:solidFill>
                  <a:srgbClr val="008000"/>
                </a:solidFill>
              </a:rPr>
              <a:t>Continue with Rotary District Day of Service: 3 new environmental projects in the district</a:t>
            </a:r>
          </a:p>
          <a:p>
            <a:r>
              <a:rPr lang="en-US" dirty="0">
                <a:solidFill>
                  <a:srgbClr val="008000"/>
                </a:solidFill>
              </a:rPr>
              <a:t>Continue with District Wide 4 Way speech contest and get more clubs</a:t>
            </a:r>
          </a:p>
        </p:txBody>
      </p:sp>
    </p:spTree>
    <p:extLst>
      <p:ext uri="{BB962C8B-B14F-4D97-AF65-F5344CB8AC3E}">
        <p14:creationId xmlns:p14="http://schemas.microsoft.com/office/powerpoint/2010/main" val="3905297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1BDCB819-CBF2-4BEF-AC97-C34C0FE4932F}"/>
              </a:ext>
            </a:extLst>
          </p:cNvPr>
          <p:cNvSpPr>
            <a:spLocks noGrp="1"/>
          </p:cNvSpPr>
          <p:nvPr>
            <p:ph type="title"/>
          </p:nvPr>
        </p:nvSpPr>
        <p:spPr/>
        <p:txBody>
          <a:bodyPr/>
          <a:lstStyle/>
          <a:p>
            <a:pPr algn="ctr"/>
            <a:r>
              <a:rPr lang="en-US" b="1" dirty="0">
                <a:solidFill>
                  <a:srgbClr val="008000"/>
                </a:solidFill>
              </a:rPr>
              <a:t>Other Goals</a:t>
            </a:r>
          </a:p>
        </p:txBody>
      </p:sp>
      <p:sp>
        <p:nvSpPr>
          <p:cNvPr id="3" name="Content Placeholder 2">
            <a:extLst>
              <a:ext uri="{FF2B5EF4-FFF2-40B4-BE49-F238E27FC236}">
                <a16:creationId xmlns:a16="http://schemas.microsoft.com/office/drawing/2014/main" id="{180ADCC6-67DB-40B3-988D-71C8B9006DFC}"/>
              </a:ext>
            </a:extLst>
          </p:cNvPr>
          <p:cNvSpPr>
            <a:spLocks noGrp="1"/>
          </p:cNvSpPr>
          <p:nvPr>
            <p:ph idx="1"/>
          </p:nvPr>
        </p:nvSpPr>
        <p:spPr/>
        <p:txBody>
          <a:bodyPr/>
          <a:lstStyle/>
          <a:p>
            <a:r>
              <a:rPr lang="en-US" dirty="0">
                <a:solidFill>
                  <a:srgbClr val="008000"/>
                </a:solidFill>
              </a:rPr>
              <a:t>Have more in person events including club meetings</a:t>
            </a:r>
          </a:p>
          <a:p>
            <a:r>
              <a:rPr lang="en-US" dirty="0">
                <a:solidFill>
                  <a:srgbClr val="008000"/>
                </a:solidFill>
              </a:rPr>
              <a:t>Encourage Club President to Strive for the Presidential Citation-talk about DG citation</a:t>
            </a:r>
          </a:p>
          <a:p>
            <a:r>
              <a:rPr lang="en-US" dirty="0">
                <a:solidFill>
                  <a:srgbClr val="008000"/>
                </a:solidFill>
              </a:rPr>
              <a:t>Have a great district conference with attendance of 300</a:t>
            </a:r>
          </a:p>
          <a:p>
            <a:r>
              <a:rPr lang="en-US" dirty="0">
                <a:solidFill>
                  <a:srgbClr val="008000"/>
                </a:solidFill>
              </a:rPr>
              <a:t>Encourage SERVICE WITH FUN </a:t>
            </a:r>
            <a:r>
              <a:rPr lang="en-US" dirty="0" err="1">
                <a:solidFill>
                  <a:srgbClr val="008000"/>
                </a:solidFill>
              </a:rPr>
              <a:t>FUN</a:t>
            </a:r>
            <a:r>
              <a:rPr lang="en-US" dirty="0">
                <a:solidFill>
                  <a:srgbClr val="008000"/>
                </a:solidFill>
              </a:rPr>
              <a:t> </a:t>
            </a:r>
            <a:r>
              <a:rPr lang="en-US" dirty="0" err="1">
                <a:solidFill>
                  <a:srgbClr val="008000"/>
                </a:solidFill>
              </a:rPr>
              <a:t>FUN</a:t>
            </a:r>
            <a:endParaRPr lang="en-US" dirty="0">
              <a:solidFill>
                <a:srgbClr val="008000"/>
              </a:solidFill>
            </a:endParaRPr>
          </a:p>
        </p:txBody>
      </p:sp>
    </p:spTree>
    <p:extLst>
      <p:ext uri="{BB962C8B-B14F-4D97-AF65-F5344CB8AC3E}">
        <p14:creationId xmlns:p14="http://schemas.microsoft.com/office/powerpoint/2010/main" val="1108635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CFB7C8AA-CAF6-4848-A855-5BFAE3F62FAA}"/>
              </a:ext>
            </a:extLst>
          </p:cNvPr>
          <p:cNvSpPr>
            <a:spLocks noGrp="1"/>
          </p:cNvSpPr>
          <p:nvPr>
            <p:ph type="title"/>
          </p:nvPr>
        </p:nvSpPr>
        <p:spPr/>
        <p:txBody>
          <a:bodyPr/>
          <a:lstStyle/>
          <a:p>
            <a:pPr algn="ctr"/>
            <a:r>
              <a:rPr lang="en-US" dirty="0">
                <a:solidFill>
                  <a:srgbClr val="008000"/>
                </a:solidFill>
              </a:rPr>
              <a:t>Club setting Goals</a:t>
            </a:r>
          </a:p>
        </p:txBody>
      </p:sp>
      <p:sp>
        <p:nvSpPr>
          <p:cNvPr id="3" name="Content Placeholder 2">
            <a:extLst>
              <a:ext uri="{FF2B5EF4-FFF2-40B4-BE49-F238E27FC236}">
                <a16:creationId xmlns:a16="http://schemas.microsoft.com/office/drawing/2014/main" id="{A57A5EBF-8703-4193-8DC3-073670FE8870}"/>
              </a:ext>
            </a:extLst>
          </p:cNvPr>
          <p:cNvSpPr>
            <a:spLocks noGrp="1"/>
          </p:cNvSpPr>
          <p:nvPr>
            <p:ph idx="1"/>
          </p:nvPr>
        </p:nvSpPr>
        <p:spPr/>
        <p:txBody>
          <a:bodyPr/>
          <a:lstStyle/>
          <a:p>
            <a:r>
              <a:rPr lang="en-US" b="1" dirty="0">
                <a:solidFill>
                  <a:srgbClr val="008000"/>
                </a:solidFill>
              </a:rPr>
              <a:t>How to use My Rotary and Rotary Club Central</a:t>
            </a:r>
          </a:p>
          <a:p>
            <a:r>
              <a:rPr lang="en-US" b="1" dirty="0">
                <a:solidFill>
                  <a:srgbClr val="008000"/>
                </a:solidFill>
              </a:rPr>
              <a:t>Showing Examples</a:t>
            </a:r>
          </a:p>
          <a:p>
            <a:endParaRPr lang="en-US" dirty="0"/>
          </a:p>
          <a:p>
            <a:endParaRPr lang="en-US" dirty="0"/>
          </a:p>
        </p:txBody>
      </p:sp>
    </p:spTree>
    <p:extLst>
      <p:ext uri="{BB962C8B-B14F-4D97-AF65-F5344CB8AC3E}">
        <p14:creationId xmlns:p14="http://schemas.microsoft.com/office/powerpoint/2010/main" val="3697811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pic>
        <p:nvPicPr>
          <p:cNvPr id="4" name="Picture 3">
            <a:extLst>
              <a:ext uri="{FF2B5EF4-FFF2-40B4-BE49-F238E27FC236}">
                <a16:creationId xmlns:a16="http://schemas.microsoft.com/office/drawing/2014/main" id="{EB89CC71-9275-4252-90E8-4E741E422B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725577" y="3504485"/>
            <a:ext cx="3197974" cy="3183824"/>
          </a:xfrm>
          <a:prstGeom prst="rect">
            <a:avLst/>
          </a:prstGeom>
        </p:spPr>
      </p:pic>
      <p:sp>
        <p:nvSpPr>
          <p:cNvPr id="2" name="TextBox 1">
            <a:extLst>
              <a:ext uri="{FF2B5EF4-FFF2-40B4-BE49-F238E27FC236}">
                <a16:creationId xmlns:a16="http://schemas.microsoft.com/office/drawing/2014/main" id="{F2A4642C-FD25-48BA-9373-F8FD34323051}"/>
              </a:ext>
            </a:extLst>
          </p:cNvPr>
          <p:cNvSpPr txBox="1"/>
          <p:nvPr/>
        </p:nvSpPr>
        <p:spPr>
          <a:xfrm>
            <a:off x="5285350" y="724357"/>
            <a:ext cx="5174267" cy="2123658"/>
          </a:xfrm>
          <a:prstGeom prst="rect">
            <a:avLst/>
          </a:prstGeom>
          <a:noFill/>
        </p:spPr>
        <p:txBody>
          <a:bodyPr wrap="square" rtlCol="0">
            <a:spAutoFit/>
          </a:bodyPr>
          <a:lstStyle/>
          <a:p>
            <a:pPr algn="ctr"/>
            <a:r>
              <a:rPr lang="en-US" sz="4400" b="1" i="1" dirty="0">
                <a:solidFill>
                  <a:srgbClr val="008000"/>
                </a:solidFill>
                <a:latin typeface="Cavolini" panose="020B0502040204020203" pitchFamily="66" charset="0"/>
                <a:cs typeface="Cavolini" panose="020B0502040204020203" pitchFamily="66" charset="0"/>
              </a:rPr>
              <a:t>We got the ball rolling..</a:t>
            </a:r>
          </a:p>
          <a:p>
            <a:r>
              <a:rPr lang="en-US" sz="4400" b="1" i="1" dirty="0">
                <a:solidFill>
                  <a:srgbClr val="008000"/>
                </a:solidFill>
                <a:latin typeface="Cavolini" panose="020B0502040204020203" pitchFamily="66" charset="0"/>
                <a:cs typeface="Cavolini" panose="020B0502040204020203" pitchFamily="66" charset="0"/>
              </a:rPr>
              <a:t> </a:t>
            </a:r>
          </a:p>
        </p:txBody>
      </p:sp>
      <p:pic>
        <p:nvPicPr>
          <p:cNvPr id="7" name="Picture 6">
            <a:extLst>
              <a:ext uri="{FF2B5EF4-FFF2-40B4-BE49-F238E27FC236}">
                <a16:creationId xmlns:a16="http://schemas.microsoft.com/office/drawing/2014/main" id="{BCFBEF17-B072-45F2-84BD-AE15C1B71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1761"/>
            <a:ext cx="3909527" cy="2608947"/>
          </a:xfrm>
          <a:prstGeom prst="rect">
            <a:avLst/>
          </a:prstGeom>
        </p:spPr>
      </p:pic>
      <p:sp>
        <p:nvSpPr>
          <p:cNvPr id="8" name="TextBox 7">
            <a:extLst>
              <a:ext uri="{FF2B5EF4-FFF2-40B4-BE49-F238E27FC236}">
                <a16:creationId xmlns:a16="http://schemas.microsoft.com/office/drawing/2014/main" id="{2EF3C8CC-6DBB-4E29-8F88-7A5A5C0BC3CA}"/>
              </a:ext>
            </a:extLst>
          </p:cNvPr>
          <p:cNvSpPr txBox="1"/>
          <p:nvPr/>
        </p:nvSpPr>
        <p:spPr>
          <a:xfrm>
            <a:off x="641392" y="3324037"/>
            <a:ext cx="8013117" cy="2123658"/>
          </a:xfrm>
          <a:prstGeom prst="rect">
            <a:avLst/>
          </a:prstGeom>
          <a:noFill/>
        </p:spPr>
        <p:txBody>
          <a:bodyPr wrap="square" rtlCol="0">
            <a:spAutoFit/>
          </a:bodyPr>
          <a:lstStyle/>
          <a:p>
            <a:pPr algn="ctr"/>
            <a:r>
              <a:rPr lang="en-US" sz="4400" b="1" i="1" dirty="0">
                <a:solidFill>
                  <a:srgbClr val="008000"/>
                </a:solidFill>
                <a:latin typeface="Cavolini" panose="020B0502040204020203" pitchFamily="66" charset="0"/>
                <a:cs typeface="Cavolini" panose="020B0502040204020203" pitchFamily="66" charset="0"/>
              </a:rPr>
              <a:t>To the Final hole!</a:t>
            </a:r>
          </a:p>
          <a:p>
            <a:pPr algn="ctr"/>
            <a:r>
              <a:rPr lang="en-US" sz="4400" b="1" i="1" dirty="0">
                <a:solidFill>
                  <a:srgbClr val="008000"/>
                </a:solidFill>
                <a:latin typeface="Cavolini" panose="020B0502040204020203" pitchFamily="66" charset="0"/>
                <a:cs typeface="Cavolini" panose="020B0502040204020203" pitchFamily="66" charset="0"/>
              </a:rPr>
              <a:t>Getting ready for the </a:t>
            </a:r>
          </a:p>
          <a:p>
            <a:pPr algn="ctr"/>
            <a:r>
              <a:rPr lang="en-US" sz="4400" b="1" i="1" dirty="0">
                <a:solidFill>
                  <a:srgbClr val="008000"/>
                </a:solidFill>
                <a:latin typeface="Cavolini" panose="020B0502040204020203" pitchFamily="66" charset="0"/>
                <a:cs typeface="Cavolini" panose="020B0502040204020203" pitchFamily="66" charset="0"/>
              </a:rPr>
              <a:t>2022 -2023 Rotary Year</a:t>
            </a:r>
            <a:endParaRPr lang="en-US" sz="4400" dirty="0"/>
          </a:p>
        </p:txBody>
      </p:sp>
    </p:spTree>
    <p:extLst>
      <p:ext uri="{BB962C8B-B14F-4D97-AF65-F5344CB8AC3E}">
        <p14:creationId xmlns:p14="http://schemas.microsoft.com/office/powerpoint/2010/main" val="4192467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18B63A05-1079-4C39-8788-890D621EBC5C}"/>
              </a:ext>
            </a:extLst>
          </p:cNvPr>
          <p:cNvSpPr>
            <a:spLocks noGrp="1"/>
          </p:cNvSpPr>
          <p:nvPr>
            <p:ph type="ctrTitle"/>
          </p:nvPr>
        </p:nvSpPr>
        <p:spPr/>
        <p:txBody>
          <a:bodyPr/>
          <a:lstStyle/>
          <a:p>
            <a:r>
              <a:rPr lang="en-US" b="1" dirty="0">
                <a:solidFill>
                  <a:srgbClr val="008000"/>
                </a:solidFill>
              </a:rPr>
              <a:t>Going to My Rotary Website</a:t>
            </a:r>
            <a:br>
              <a:rPr lang="en-US" b="1" dirty="0">
                <a:solidFill>
                  <a:srgbClr val="008000"/>
                </a:solidFill>
              </a:rPr>
            </a:br>
            <a:endParaRPr lang="en-US" b="1" dirty="0">
              <a:solidFill>
                <a:srgbClr val="008000"/>
              </a:solidFill>
            </a:endParaRPr>
          </a:p>
        </p:txBody>
      </p:sp>
      <p:sp>
        <p:nvSpPr>
          <p:cNvPr id="3" name="Subtitle 2">
            <a:extLst>
              <a:ext uri="{FF2B5EF4-FFF2-40B4-BE49-F238E27FC236}">
                <a16:creationId xmlns:a16="http://schemas.microsoft.com/office/drawing/2014/main" id="{50F5933C-F21A-42F7-ADB4-C11CA192C53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62226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pic>
        <p:nvPicPr>
          <p:cNvPr id="3" name="Picture 2">
            <a:extLst>
              <a:ext uri="{FF2B5EF4-FFF2-40B4-BE49-F238E27FC236}">
                <a16:creationId xmlns:a16="http://schemas.microsoft.com/office/drawing/2014/main" id="{5FF21A10-0CB6-4F3C-A6B7-0E1242F5078C}"/>
              </a:ext>
            </a:extLst>
          </p:cNvPr>
          <p:cNvPicPr>
            <a:picLocks noChangeAspect="1"/>
          </p:cNvPicPr>
          <p:nvPr/>
        </p:nvPicPr>
        <p:blipFill>
          <a:blip r:embed="rId4"/>
          <a:stretch>
            <a:fillRect/>
          </a:stretch>
        </p:blipFill>
        <p:spPr>
          <a:xfrm>
            <a:off x="646982" y="439947"/>
            <a:ext cx="10653622" cy="4637108"/>
          </a:xfrm>
          <a:prstGeom prst="rect">
            <a:avLst/>
          </a:prstGeom>
        </p:spPr>
      </p:pic>
    </p:spTree>
    <p:extLst>
      <p:ext uri="{BB962C8B-B14F-4D97-AF65-F5344CB8AC3E}">
        <p14:creationId xmlns:p14="http://schemas.microsoft.com/office/powerpoint/2010/main" val="2634371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A06AE685-737B-4420-BAE9-1C0BA5C7DEBF}"/>
              </a:ext>
            </a:extLst>
          </p:cNvPr>
          <p:cNvSpPr>
            <a:spLocks noGrp="1"/>
          </p:cNvSpPr>
          <p:nvPr>
            <p:ph type="title"/>
          </p:nvPr>
        </p:nvSpPr>
        <p:spPr/>
        <p:txBody>
          <a:bodyPr/>
          <a:lstStyle/>
          <a:p>
            <a:r>
              <a:rPr lang="en-US" b="1" dirty="0">
                <a:solidFill>
                  <a:srgbClr val="008000"/>
                </a:solidFill>
              </a:rPr>
              <a:t>Rotary Club Central– My club</a:t>
            </a:r>
          </a:p>
        </p:txBody>
      </p:sp>
      <p:sp>
        <p:nvSpPr>
          <p:cNvPr id="3" name="Content Placeholder 2">
            <a:extLst>
              <a:ext uri="{FF2B5EF4-FFF2-40B4-BE49-F238E27FC236}">
                <a16:creationId xmlns:a16="http://schemas.microsoft.com/office/drawing/2014/main" id="{2612FF56-5616-4320-8016-6DCA3BB0C7AB}"/>
              </a:ext>
            </a:extLst>
          </p:cNvPr>
          <p:cNvSpPr>
            <a:spLocks noGrp="1"/>
          </p:cNvSpPr>
          <p:nvPr>
            <p:ph idx="1"/>
          </p:nvPr>
        </p:nvSpPr>
        <p:spPr/>
        <p:txBody>
          <a:bodyPr/>
          <a:lstStyle/>
          <a:p>
            <a:r>
              <a:rPr lang="en-US" dirty="0">
                <a:solidFill>
                  <a:srgbClr val="008000"/>
                </a:solidFill>
              </a:rPr>
              <a:t>Membership Trends</a:t>
            </a:r>
          </a:p>
          <a:p>
            <a:r>
              <a:rPr lang="en-US" dirty="0">
                <a:solidFill>
                  <a:srgbClr val="008000"/>
                </a:solidFill>
              </a:rPr>
              <a:t>Gender Trends</a:t>
            </a:r>
          </a:p>
          <a:p>
            <a:r>
              <a:rPr lang="en-US" dirty="0">
                <a:solidFill>
                  <a:srgbClr val="008000"/>
                </a:solidFill>
              </a:rPr>
              <a:t>Age Trends</a:t>
            </a:r>
          </a:p>
          <a:p>
            <a:r>
              <a:rPr lang="en-US" dirty="0">
                <a:solidFill>
                  <a:srgbClr val="008000"/>
                </a:solidFill>
              </a:rPr>
              <a:t>Project Trends- Funding</a:t>
            </a:r>
          </a:p>
          <a:p>
            <a:r>
              <a:rPr lang="en-US" dirty="0">
                <a:solidFill>
                  <a:srgbClr val="008000"/>
                </a:solidFill>
              </a:rPr>
              <a:t>Project Trends-Volunteer Hours</a:t>
            </a:r>
          </a:p>
          <a:p>
            <a:r>
              <a:rPr lang="en-US" dirty="0">
                <a:solidFill>
                  <a:srgbClr val="008000"/>
                </a:solidFill>
              </a:rPr>
              <a:t>Annual fund Trends</a:t>
            </a:r>
          </a:p>
        </p:txBody>
      </p:sp>
    </p:spTree>
    <p:extLst>
      <p:ext uri="{BB962C8B-B14F-4D97-AF65-F5344CB8AC3E}">
        <p14:creationId xmlns:p14="http://schemas.microsoft.com/office/powerpoint/2010/main" val="4007736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460" y="5854907"/>
            <a:ext cx="1397479" cy="556403"/>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828D20FE-8CE0-416E-A030-3C91896BC142}"/>
              </a:ext>
            </a:extLst>
          </p:cNvPr>
          <p:cNvSpPr>
            <a:spLocks noGrp="1"/>
          </p:cNvSpPr>
          <p:nvPr>
            <p:ph type="title"/>
          </p:nvPr>
        </p:nvSpPr>
        <p:spPr>
          <a:xfrm>
            <a:off x="838200" y="1"/>
            <a:ext cx="10515600" cy="556403"/>
          </a:xfrm>
        </p:spPr>
        <p:txBody>
          <a:bodyPr>
            <a:noAutofit/>
          </a:bodyPr>
          <a:lstStyle/>
          <a:p>
            <a:r>
              <a:rPr lang="en-US" sz="2400" dirty="0">
                <a:solidFill>
                  <a:srgbClr val="008000"/>
                </a:solidFill>
              </a:rPr>
              <a:t>Setting Goals</a:t>
            </a:r>
          </a:p>
        </p:txBody>
      </p:sp>
      <p:pic>
        <p:nvPicPr>
          <p:cNvPr id="7" name="Content Placeholder 6">
            <a:extLst>
              <a:ext uri="{FF2B5EF4-FFF2-40B4-BE49-F238E27FC236}">
                <a16:creationId xmlns:a16="http://schemas.microsoft.com/office/drawing/2014/main" id="{C03E2C91-1950-4714-9441-21F855591E2B}"/>
              </a:ext>
            </a:extLst>
          </p:cNvPr>
          <p:cNvPicPr>
            <a:picLocks noGrp="1" noChangeAspect="1"/>
          </p:cNvPicPr>
          <p:nvPr>
            <p:ph idx="1"/>
          </p:nvPr>
        </p:nvPicPr>
        <p:blipFill>
          <a:blip r:embed="rId4"/>
          <a:stretch>
            <a:fillRect/>
          </a:stretch>
        </p:blipFill>
        <p:spPr>
          <a:xfrm>
            <a:off x="1541124" y="883578"/>
            <a:ext cx="10284431" cy="4954737"/>
          </a:xfrm>
        </p:spPr>
      </p:pic>
    </p:spTree>
    <p:extLst>
      <p:ext uri="{BB962C8B-B14F-4D97-AF65-F5344CB8AC3E}">
        <p14:creationId xmlns:p14="http://schemas.microsoft.com/office/powerpoint/2010/main" val="5277773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3429D88C-B620-4C47-BB38-4D220976D8B9}"/>
              </a:ext>
            </a:extLst>
          </p:cNvPr>
          <p:cNvSpPr>
            <a:spLocks noGrp="1"/>
          </p:cNvSpPr>
          <p:nvPr>
            <p:ph type="title"/>
          </p:nvPr>
        </p:nvSpPr>
        <p:spPr>
          <a:xfrm>
            <a:off x="838200" y="365126"/>
            <a:ext cx="10515600" cy="411252"/>
          </a:xfrm>
        </p:spPr>
        <p:txBody>
          <a:bodyPr>
            <a:noAutofit/>
          </a:bodyPr>
          <a:lstStyle/>
          <a:p>
            <a:r>
              <a:rPr lang="en-US" sz="2400" b="1" dirty="0">
                <a:solidFill>
                  <a:srgbClr val="008000"/>
                </a:solidFill>
              </a:rPr>
              <a:t>Setting Goals</a:t>
            </a:r>
          </a:p>
        </p:txBody>
      </p:sp>
      <p:pic>
        <p:nvPicPr>
          <p:cNvPr id="7" name="Content Placeholder 6">
            <a:extLst>
              <a:ext uri="{FF2B5EF4-FFF2-40B4-BE49-F238E27FC236}">
                <a16:creationId xmlns:a16="http://schemas.microsoft.com/office/drawing/2014/main" id="{6B15BADA-88B6-4822-BE99-27A8DB19D8D2}"/>
              </a:ext>
            </a:extLst>
          </p:cNvPr>
          <p:cNvPicPr>
            <a:picLocks noGrp="1" noChangeAspect="1"/>
          </p:cNvPicPr>
          <p:nvPr>
            <p:ph idx="1"/>
          </p:nvPr>
        </p:nvPicPr>
        <p:blipFill>
          <a:blip r:embed="rId4"/>
          <a:stretch>
            <a:fillRect/>
          </a:stretch>
        </p:blipFill>
        <p:spPr>
          <a:xfrm>
            <a:off x="517585" y="776378"/>
            <a:ext cx="10696755" cy="4881351"/>
          </a:xfrm>
        </p:spPr>
      </p:pic>
    </p:spTree>
    <p:extLst>
      <p:ext uri="{BB962C8B-B14F-4D97-AF65-F5344CB8AC3E}">
        <p14:creationId xmlns:p14="http://schemas.microsoft.com/office/powerpoint/2010/main" val="3417947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93481"/>
            <a:ext cx="1068512" cy="425426"/>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174715"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F776729F-7A63-4B49-845B-7804A7A180D4}"/>
              </a:ext>
            </a:extLst>
          </p:cNvPr>
          <p:cNvSpPr>
            <a:spLocks noGrp="1"/>
          </p:cNvSpPr>
          <p:nvPr>
            <p:ph type="title"/>
          </p:nvPr>
        </p:nvSpPr>
        <p:spPr>
          <a:xfrm>
            <a:off x="838200" y="0"/>
            <a:ext cx="10515600" cy="603849"/>
          </a:xfrm>
        </p:spPr>
        <p:txBody>
          <a:bodyPr>
            <a:noAutofit/>
          </a:bodyPr>
          <a:lstStyle/>
          <a:p>
            <a:r>
              <a:rPr lang="en-US" sz="2400" dirty="0">
                <a:solidFill>
                  <a:srgbClr val="008000"/>
                </a:solidFill>
              </a:rPr>
              <a:t>Setting Goals</a:t>
            </a:r>
          </a:p>
        </p:txBody>
      </p:sp>
      <p:pic>
        <p:nvPicPr>
          <p:cNvPr id="7" name="Content Placeholder 6">
            <a:extLst>
              <a:ext uri="{FF2B5EF4-FFF2-40B4-BE49-F238E27FC236}">
                <a16:creationId xmlns:a16="http://schemas.microsoft.com/office/drawing/2014/main" id="{12367C36-7613-4CD2-997F-DC4A243ABC90}"/>
              </a:ext>
            </a:extLst>
          </p:cNvPr>
          <p:cNvPicPr>
            <a:picLocks noGrp="1" noChangeAspect="1"/>
          </p:cNvPicPr>
          <p:nvPr>
            <p:ph idx="1"/>
          </p:nvPr>
        </p:nvPicPr>
        <p:blipFill>
          <a:blip r:embed="rId4"/>
          <a:stretch>
            <a:fillRect/>
          </a:stretch>
        </p:blipFill>
        <p:spPr>
          <a:xfrm>
            <a:off x="77638" y="603850"/>
            <a:ext cx="12192000" cy="4993240"/>
          </a:xfrm>
        </p:spPr>
      </p:pic>
    </p:spTree>
    <p:extLst>
      <p:ext uri="{BB962C8B-B14F-4D97-AF65-F5344CB8AC3E}">
        <p14:creationId xmlns:p14="http://schemas.microsoft.com/office/powerpoint/2010/main" val="278519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40165053-E147-477C-85B4-15DC3FBA578F}"/>
              </a:ext>
            </a:extLst>
          </p:cNvPr>
          <p:cNvSpPr>
            <a:spLocks noGrp="1"/>
          </p:cNvSpPr>
          <p:nvPr>
            <p:ph type="title"/>
          </p:nvPr>
        </p:nvSpPr>
        <p:spPr>
          <a:xfrm>
            <a:off x="838200" y="365126"/>
            <a:ext cx="10515600" cy="618286"/>
          </a:xfrm>
        </p:spPr>
        <p:txBody>
          <a:bodyPr>
            <a:normAutofit/>
          </a:bodyPr>
          <a:lstStyle/>
          <a:p>
            <a:r>
              <a:rPr lang="en-US" sz="2400" dirty="0">
                <a:solidFill>
                  <a:srgbClr val="008000"/>
                </a:solidFill>
              </a:rPr>
              <a:t>Setting Goals</a:t>
            </a:r>
          </a:p>
        </p:txBody>
      </p:sp>
      <p:pic>
        <p:nvPicPr>
          <p:cNvPr id="7" name="Content Placeholder 6">
            <a:extLst>
              <a:ext uri="{FF2B5EF4-FFF2-40B4-BE49-F238E27FC236}">
                <a16:creationId xmlns:a16="http://schemas.microsoft.com/office/drawing/2014/main" id="{47CB4AE9-1D1C-499F-A856-35C47133B336}"/>
              </a:ext>
            </a:extLst>
          </p:cNvPr>
          <p:cNvPicPr>
            <a:picLocks noGrp="1" noChangeAspect="1"/>
          </p:cNvPicPr>
          <p:nvPr>
            <p:ph idx="1"/>
          </p:nvPr>
        </p:nvPicPr>
        <p:blipFill>
          <a:blip r:embed="rId4"/>
          <a:stretch>
            <a:fillRect/>
          </a:stretch>
        </p:blipFill>
        <p:spPr>
          <a:xfrm>
            <a:off x="830317" y="1075815"/>
            <a:ext cx="10515600" cy="4401959"/>
          </a:xfrm>
          <a:prstGeom prst="rect">
            <a:avLst/>
          </a:prstGeom>
        </p:spPr>
      </p:pic>
    </p:spTree>
    <p:extLst>
      <p:ext uri="{BB962C8B-B14F-4D97-AF65-F5344CB8AC3E}">
        <p14:creationId xmlns:p14="http://schemas.microsoft.com/office/powerpoint/2010/main" val="281383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7597AAF4-8FBE-4E1C-8289-B5F1BAEB6314}"/>
              </a:ext>
            </a:extLst>
          </p:cNvPr>
          <p:cNvSpPr>
            <a:spLocks noGrp="1"/>
          </p:cNvSpPr>
          <p:nvPr>
            <p:ph type="title"/>
          </p:nvPr>
        </p:nvSpPr>
        <p:spPr/>
        <p:txBody>
          <a:bodyPr/>
          <a:lstStyle/>
          <a:p>
            <a:r>
              <a:rPr lang="en-US" dirty="0">
                <a:solidFill>
                  <a:srgbClr val="008000"/>
                </a:solidFill>
              </a:rPr>
              <a:t>Setting Goals– top focuses</a:t>
            </a:r>
          </a:p>
        </p:txBody>
      </p:sp>
      <p:graphicFrame>
        <p:nvGraphicFramePr>
          <p:cNvPr id="10" name="Content Placeholder 2">
            <a:extLst>
              <a:ext uri="{FF2B5EF4-FFF2-40B4-BE49-F238E27FC236}">
                <a16:creationId xmlns:a16="http://schemas.microsoft.com/office/drawing/2014/main" id="{C5A8257C-6D61-1698-F93A-DAE18A94436F}"/>
              </a:ext>
            </a:extLst>
          </p:cNvPr>
          <p:cNvGraphicFramePr>
            <a:graphicFrameLocks noGrp="1"/>
          </p:cNvGraphicFramePr>
          <p:nvPr>
            <p:ph idx="1"/>
            <p:extLst>
              <p:ext uri="{D42A27DB-BD31-4B8C-83A1-F6EECF244321}">
                <p14:modId xmlns:p14="http://schemas.microsoft.com/office/powerpoint/2010/main" val="629006415"/>
              </p:ext>
            </p:extLst>
          </p:nvPr>
        </p:nvGraphicFramePr>
        <p:xfrm>
          <a:off x="838200" y="1407561"/>
          <a:ext cx="10515600" cy="43459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85367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175CDAC8-4BD2-420B-A58C-7B05C3E3E793}"/>
              </a:ext>
            </a:extLst>
          </p:cNvPr>
          <p:cNvSpPr>
            <a:spLocks noGrp="1"/>
          </p:cNvSpPr>
          <p:nvPr>
            <p:ph type="title"/>
          </p:nvPr>
        </p:nvSpPr>
        <p:spPr>
          <a:xfrm>
            <a:off x="831850" y="379562"/>
            <a:ext cx="10515600" cy="1431985"/>
          </a:xfrm>
        </p:spPr>
        <p:txBody>
          <a:bodyPr>
            <a:normAutofit fontScale="90000"/>
          </a:bodyPr>
          <a:lstStyle/>
          <a:p>
            <a:pPr algn="ctr"/>
            <a:r>
              <a:rPr lang="en-US" b="1" dirty="0">
                <a:solidFill>
                  <a:srgbClr val="008000"/>
                </a:solidFill>
              </a:rPr>
              <a:t>Presidential Citation</a:t>
            </a:r>
            <a:br>
              <a:rPr lang="en-US" dirty="0"/>
            </a:br>
            <a:endParaRPr lang="en-US" dirty="0"/>
          </a:p>
        </p:txBody>
      </p:sp>
      <p:sp>
        <p:nvSpPr>
          <p:cNvPr id="3" name="Text Placeholder 2">
            <a:extLst>
              <a:ext uri="{FF2B5EF4-FFF2-40B4-BE49-F238E27FC236}">
                <a16:creationId xmlns:a16="http://schemas.microsoft.com/office/drawing/2014/main" id="{28E3D2B6-9C63-4FD5-B4FC-EED7017C2FCF}"/>
              </a:ext>
            </a:extLst>
          </p:cNvPr>
          <p:cNvSpPr>
            <a:spLocks noGrp="1"/>
          </p:cNvSpPr>
          <p:nvPr>
            <p:ph type="body" idx="1"/>
          </p:nvPr>
        </p:nvSpPr>
        <p:spPr>
          <a:xfrm>
            <a:off x="838200" y="1690178"/>
            <a:ext cx="10515600" cy="4088920"/>
          </a:xfrm>
        </p:spPr>
        <p:txBody>
          <a:bodyPr/>
          <a:lstStyle/>
          <a:p>
            <a:r>
              <a:rPr lang="en-US" dirty="0">
                <a:solidFill>
                  <a:srgbClr val="008000"/>
                </a:solidFill>
              </a:rPr>
              <a:t>Each Year Rotary International presents awards to clubs that recognize the hard work clubs do through the year.</a:t>
            </a:r>
          </a:p>
          <a:p>
            <a:r>
              <a:rPr lang="en-US" dirty="0">
                <a:solidFill>
                  <a:srgbClr val="008000"/>
                </a:solidFill>
              </a:rPr>
              <a:t>It is not about recognizing YOU as the President– it is about recognizing all of the hard work and achievements your club has made. It is important then to keep the goal progress updated. Recognition to our members is important.</a:t>
            </a:r>
          </a:p>
          <a:p>
            <a:endParaRPr lang="en-US" dirty="0">
              <a:solidFill>
                <a:srgbClr val="008000"/>
              </a:solidFill>
            </a:endParaRPr>
          </a:p>
          <a:p>
            <a:r>
              <a:rPr lang="en-US" dirty="0">
                <a:solidFill>
                  <a:srgbClr val="008000"/>
                </a:solidFill>
              </a:rPr>
              <a:t>There are 25 goals available– Select 13 of the goals and achieve them.</a:t>
            </a:r>
          </a:p>
          <a:p>
            <a:r>
              <a:rPr lang="en-US" dirty="0">
                <a:solidFill>
                  <a:srgbClr val="008000"/>
                </a:solidFill>
              </a:rPr>
              <a:t>Instructions for the Citation Goals is on the District  7430 Website under Club Service , President Elect 2022 2023 </a:t>
            </a:r>
          </a:p>
        </p:txBody>
      </p:sp>
    </p:spTree>
    <p:extLst>
      <p:ext uri="{BB962C8B-B14F-4D97-AF65-F5344CB8AC3E}">
        <p14:creationId xmlns:p14="http://schemas.microsoft.com/office/powerpoint/2010/main" val="43694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A26562E0-B6BD-477D-9440-4B2ED9FCFB01}"/>
              </a:ext>
            </a:extLst>
          </p:cNvPr>
          <p:cNvSpPr>
            <a:spLocks noGrp="1"/>
          </p:cNvSpPr>
          <p:nvPr>
            <p:ph type="title"/>
          </p:nvPr>
        </p:nvSpPr>
        <p:spPr>
          <a:xfrm>
            <a:off x="838200" y="888521"/>
            <a:ext cx="10515600" cy="1250830"/>
          </a:xfrm>
        </p:spPr>
        <p:txBody>
          <a:bodyPr/>
          <a:lstStyle/>
          <a:p>
            <a:pPr algn="ctr"/>
            <a:r>
              <a:rPr lang="en-US" b="1" dirty="0">
                <a:solidFill>
                  <a:srgbClr val="008000"/>
                </a:solidFill>
              </a:rPr>
              <a:t>District Web site tools</a:t>
            </a:r>
          </a:p>
        </p:txBody>
      </p:sp>
      <p:sp>
        <p:nvSpPr>
          <p:cNvPr id="3" name="Text Placeholder 2">
            <a:extLst>
              <a:ext uri="{FF2B5EF4-FFF2-40B4-BE49-F238E27FC236}">
                <a16:creationId xmlns:a16="http://schemas.microsoft.com/office/drawing/2014/main" id="{6B697087-E169-44A0-888D-6755BFA613B7}"/>
              </a:ext>
            </a:extLst>
          </p:cNvPr>
          <p:cNvSpPr>
            <a:spLocks noGrp="1"/>
          </p:cNvSpPr>
          <p:nvPr>
            <p:ph type="body" idx="1"/>
          </p:nvPr>
        </p:nvSpPr>
        <p:spPr>
          <a:xfrm>
            <a:off x="831850" y="2794959"/>
            <a:ext cx="10515600" cy="3294692"/>
          </a:xfrm>
        </p:spPr>
        <p:txBody>
          <a:bodyPr/>
          <a:lstStyle/>
          <a:p>
            <a:r>
              <a:rPr lang="en-US" dirty="0"/>
              <a:t>-- </a:t>
            </a:r>
            <a:r>
              <a:rPr lang="en-US" dirty="0">
                <a:solidFill>
                  <a:srgbClr val="008000"/>
                </a:solidFill>
              </a:rPr>
              <a:t>Show Your Club events on District Website</a:t>
            </a:r>
          </a:p>
          <a:p>
            <a:r>
              <a:rPr lang="en-US" dirty="0">
                <a:solidFill>
                  <a:srgbClr val="008000"/>
                </a:solidFill>
              </a:rPr>
              <a:t>-More Tools you can use</a:t>
            </a:r>
          </a:p>
        </p:txBody>
      </p:sp>
    </p:spTree>
    <p:extLst>
      <p:ext uri="{BB962C8B-B14F-4D97-AF65-F5344CB8AC3E}">
        <p14:creationId xmlns:p14="http://schemas.microsoft.com/office/powerpoint/2010/main" val="118860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pic>
        <p:nvPicPr>
          <p:cNvPr id="3" name="Picture 2" descr="A close up of a flag&#10;&#10;Description automatically generated with medium confidence">
            <a:extLst>
              <a:ext uri="{FF2B5EF4-FFF2-40B4-BE49-F238E27FC236}">
                <a16:creationId xmlns:a16="http://schemas.microsoft.com/office/drawing/2014/main" id="{ABF3570A-39DA-4F17-AB32-CF3103DB023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880171" y="22765"/>
            <a:ext cx="9414495" cy="4944523"/>
          </a:xfrm>
          <a:prstGeom prst="rect">
            <a:avLst/>
          </a:prstGeom>
        </p:spPr>
      </p:pic>
    </p:spTree>
    <p:extLst>
      <p:ext uri="{BB962C8B-B14F-4D97-AF65-F5344CB8AC3E}">
        <p14:creationId xmlns:p14="http://schemas.microsoft.com/office/powerpoint/2010/main" val="1174625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8A303D96-6309-4CF2-9BB8-C7D7E0858B3F}"/>
              </a:ext>
            </a:extLst>
          </p:cNvPr>
          <p:cNvSpPr>
            <a:spLocks noGrp="1"/>
          </p:cNvSpPr>
          <p:nvPr>
            <p:ph type="title"/>
          </p:nvPr>
        </p:nvSpPr>
        <p:spPr/>
        <p:txBody>
          <a:bodyPr/>
          <a:lstStyle/>
          <a:p>
            <a:pPr algn="ctr"/>
            <a:r>
              <a:rPr lang="en-US" b="1" dirty="0">
                <a:solidFill>
                  <a:srgbClr val="008000"/>
                </a:solidFill>
              </a:rPr>
              <a:t>Your Club meeting during the year</a:t>
            </a:r>
          </a:p>
        </p:txBody>
      </p:sp>
      <p:sp>
        <p:nvSpPr>
          <p:cNvPr id="3" name="Content Placeholder 2">
            <a:extLst>
              <a:ext uri="{FF2B5EF4-FFF2-40B4-BE49-F238E27FC236}">
                <a16:creationId xmlns:a16="http://schemas.microsoft.com/office/drawing/2014/main" id="{2BC49CA2-45A4-48A9-ADA7-DEB6B5901067}"/>
              </a:ext>
            </a:extLst>
          </p:cNvPr>
          <p:cNvSpPr>
            <a:spLocks noGrp="1"/>
          </p:cNvSpPr>
          <p:nvPr>
            <p:ph idx="1"/>
          </p:nvPr>
        </p:nvSpPr>
        <p:spPr/>
        <p:txBody>
          <a:bodyPr/>
          <a:lstStyle/>
          <a:p>
            <a:r>
              <a:rPr lang="en-US" dirty="0">
                <a:solidFill>
                  <a:srgbClr val="008000"/>
                </a:solidFill>
              </a:rPr>
              <a:t>Plan your calendar </a:t>
            </a:r>
          </a:p>
          <a:p>
            <a:r>
              <a:rPr lang="en-US" dirty="0">
                <a:solidFill>
                  <a:srgbClr val="008000"/>
                </a:solidFill>
              </a:rPr>
              <a:t>Activities, speakers, board meetings, service projects, fund raisers</a:t>
            </a:r>
          </a:p>
          <a:p>
            <a:r>
              <a:rPr lang="en-US" dirty="0">
                <a:solidFill>
                  <a:srgbClr val="008000"/>
                </a:solidFill>
              </a:rPr>
              <a:t>Plan a budget</a:t>
            </a:r>
          </a:p>
          <a:p>
            <a:r>
              <a:rPr lang="en-US" dirty="0">
                <a:solidFill>
                  <a:srgbClr val="008000"/>
                </a:solidFill>
              </a:rPr>
              <a:t>Use agendas for club meetings</a:t>
            </a:r>
          </a:p>
        </p:txBody>
      </p:sp>
    </p:spTree>
    <p:extLst>
      <p:ext uri="{BB962C8B-B14F-4D97-AF65-F5344CB8AC3E}">
        <p14:creationId xmlns:p14="http://schemas.microsoft.com/office/powerpoint/2010/main" val="466612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E4997E57-49FD-4BA2-87DB-3D5B405552F3}"/>
              </a:ext>
            </a:extLst>
          </p:cNvPr>
          <p:cNvSpPr>
            <a:spLocks noGrp="1"/>
          </p:cNvSpPr>
          <p:nvPr>
            <p:ph type="title"/>
          </p:nvPr>
        </p:nvSpPr>
        <p:spPr>
          <a:xfrm>
            <a:off x="831850" y="60327"/>
            <a:ext cx="10515600" cy="957532"/>
          </a:xfrm>
        </p:spPr>
        <p:txBody>
          <a:bodyPr>
            <a:normAutofit/>
          </a:bodyPr>
          <a:lstStyle/>
          <a:p>
            <a:pPr algn="ctr"/>
            <a:r>
              <a:rPr lang="en-US" sz="3600" b="1" dirty="0">
                <a:solidFill>
                  <a:srgbClr val="008000"/>
                </a:solidFill>
              </a:rPr>
              <a:t>Sample Club Meeting Agenda</a:t>
            </a:r>
          </a:p>
        </p:txBody>
      </p:sp>
      <p:sp>
        <p:nvSpPr>
          <p:cNvPr id="3" name="Text Placeholder 2">
            <a:extLst>
              <a:ext uri="{FF2B5EF4-FFF2-40B4-BE49-F238E27FC236}">
                <a16:creationId xmlns:a16="http://schemas.microsoft.com/office/drawing/2014/main" id="{4BFB9E9C-5DD7-464F-A197-9F25857237C0}"/>
              </a:ext>
            </a:extLst>
          </p:cNvPr>
          <p:cNvSpPr>
            <a:spLocks noGrp="1"/>
          </p:cNvSpPr>
          <p:nvPr>
            <p:ph type="body" idx="1"/>
          </p:nvPr>
        </p:nvSpPr>
        <p:spPr>
          <a:xfrm>
            <a:off x="831850" y="1110262"/>
            <a:ext cx="10515600" cy="4324380"/>
          </a:xfrm>
        </p:spPr>
        <p:txBody>
          <a:bodyPr>
            <a:normAutofit lnSpcReduction="10000"/>
          </a:bodyPr>
          <a:lstStyle/>
          <a:p>
            <a:r>
              <a:rPr lang="en-US" dirty="0">
                <a:solidFill>
                  <a:srgbClr val="008000"/>
                </a:solidFill>
              </a:rPr>
              <a:t>Rotary Club of:--------</a:t>
            </a:r>
          </a:p>
          <a:p>
            <a:r>
              <a:rPr lang="en-US" dirty="0">
                <a:solidFill>
                  <a:srgbClr val="008000"/>
                </a:solidFill>
              </a:rPr>
              <a:t>Date of Meeting:</a:t>
            </a:r>
          </a:p>
          <a:p>
            <a:r>
              <a:rPr lang="en-US" dirty="0">
                <a:solidFill>
                  <a:srgbClr val="008000"/>
                </a:solidFill>
              </a:rPr>
              <a:t>Start on time:</a:t>
            </a:r>
          </a:p>
          <a:p>
            <a:r>
              <a:rPr lang="en-US" dirty="0">
                <a:solidFill>
                  <a:srgbClr val="008000"/>
                </a:solidFill>
              </a:rPr>
              <a:t>Opening: i.e. Patriotic Song, Pledge, 4 way test– etc. Thought/invocation of the day</a:t>
            </a:r>
          </a:p>
          <a:p>
            <a:r>
              <a:rPr lang="en-US" dirty="0">
                <a:solidFill>
                  <a:srgbClr val="008000"/>
                </a:solidFill>
              </a:rPr>
              <a:t>Greeter- Introduces Visitors and Guests:</a:t>
            </a:r>
          </a:p>
          <a:p>
            <a:r>
              <a:rPr lang="en-US" dirty="0">
                <a:solidFill>
                  <a:srgbClr val="008000"/>
                </a:solidFill>
              </a:rPr>
              <a:t>Announcements: Club Announcements, District Announcements, Dates to remember</a:t>
            </a:r>
          </a:p>
          <a:p>
            <a:r>
              <a:rPr lang="en-US" dirty="0">
                <a:solidFill>
                  <a:srgbClr val="008000"/>
                </a:solidFill>
              </a:rPr>
              <a:t>Some clubs: </a:t>
            </a:r>
            <a:r>
              <a:rPr lang="en-US" dirty="0" err="1">
                <a:solidFill>
                  <a:srgbClr val="008000"/>
                </a:solidFill>
              </a:rPr>
              <a:t>Sargeant</a:t>
            </a:r>
            <a:r>
              <a:rPr lang="en-US" dirty="0">
                <a:solidFill>
                  <a:srgbClr val="008000"/>
                </a:solidFill>
              </a:rPr>
              <a:t> at Arms, Raffles etc.</a:t>
            </a:r>
          </a:p>
          <a:p>
            <a:r>
              <a:rPr lang="en-US" dirty="0">
                <a:solidFill>
                  <a:srgbClr val="008000"/>
                </a:solidFill>
              </a:rPr>
              <a:t>Program- Introduce Program</a:t>
            </a:r>
          </a:p>
          <a:p>
            <a:r>
              <a:rPr lang="en-US" dirty="0">
                <a:solidFill>
                  <a:srgbClr val="008000"/>
                </a:solidFill>
              </a:rPr>
              <a:t>Thank you and Closing Remarks by President, Close the meeting</a:t>
            </a:r>
          </a:p>
        </p:txBody>
      </p:sp>
    </p:spTree>
    <p:extLst>
      <p:ext uri="{BB962C8B-B14F-4D97-AF65-F5344CB8AC3E}">
        <p14:creationId xmlns:p14="http://schemas.microsoft.com/office/powerpoint/2010/main" val="2210207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C1F0637C-A2DE-48C6-A268-CE3BDC19C515}"/>
              </a:ext>
            </a:extLst>
          </p:cNvPr>
          <p:cNvSpPr>
            <a:spLocks noGrp="1"/>
          </p:cNvSpPr>
          <p:nvPr>
            <p:ph type="title"/>
          </p:nvPr>
        </p:nvSpPr>
        <p:spPr>
          <a:xfrm>
            <a:off x="706946" y="86264"/>
            <a:ext cx="10778107" cy="867893"/>
          </a:xfrm>
        </p:spPr>
        <p:txBody>
          <a:bodyPr>
            <a:normAutofit fontScale="90000"/>
          </a:bodyPr>
          <a:lstStyle/>
          <a:p>
            <a:pPr algn="ctr"/>
            <a:br>
              <a:rPr lang="en-US" sz="3200" dirty="0"/>
            </a:br>
            <a:br>
              <a:rPr lang="en-US" sz="3200" dirty="0"/>
            </a:br>
            <a:br>
              <a:rPr lang="en-US" sz="3200" dirty="0"/>
            </a:br>
            <a:br>
              <a:rPr lang="en-US" sz="3200" dirty="0"/>
            </a:br>
            <a:br>
              <a:rPr lang="en-US" sz="3200" dirty="0"/>
            </a:br>
            <a:br>
              <a:rPr lang="en-US" sz="3200" dirty="0"/>
            </a:br>
            <a:r>
              <a:rPr lang="en-US" sz="3200" b="1" dirty="0">
                <a:solidFill>
                  <a:srgbClr val="008000"/>
                </a:solidFill>
              </a:rPr>
              <a:t>District Communication/Education</a:t>
            </a:r>
            <a:br>
              <a:rPr lang="en-US" sz="3200" dirty="0"/>
            </a:br>
            <a:endParaRPr lang="en-US" sz="3200" dirty="0"/>
          </a:p>
        </p:txBody>
      </p:sp>
      <p:sp>
        <p:nvSpPr>
          <p:cNvPr id="3" name="Text Placeholder 2">
            <a:extLst>
              <a:ext uri="{FF2B5EF4-FFF2-40B4-BE49-F238E27FC236}">
                <a16:creationId xmlns:a16="http://schemas.microsoft.com/office/drawing/2014/main" id="{0985180E-2DF1-4933-8897-50B0DEDE38FD}"/>
              </a:ext>
            </a:extLst>
          </p:cNvPr>
          <p:cNvSpPr>
            <a:spLocks noGrp="1"/>
          </p:cNvSpPr>
          <p:nvPr>
            <p:ph type="body" idx="1"/>
          </p:nvPr>
        </p:nvSpPr>
        <p:spPr>
          <a:xfrm>
            <a:off x="827052" y="827950"/>
            <a:ext cx="10515600" cy="5390910"/>
          </a:xfrm>
        </p:spPr>
        <p:txBody>
          <a:bodyPr>
            <a:normAutofit fontScale="92500" lnSpcReduction="10000"/>
          </a:bodyPr>
          <a:lstStyle/>
          <a:p>
            <a:pPr marL="342900" indent="-342900">
              <a:buFont typeface="Wingdings" panose="05000000000000000000" pitchFamily="2" charset="2"/>
              <a:buChar char="§"/>
            </a:pPr>
            <a:r>
              <a:rPr lang="en-US" sz="2400" dirty="0">
                <a:solidFill>
                  <a:srgbClr val="008000"/>
                </a:solidFill>
              </a:rPr>
              <a:t>Monthly President e-mails with key focuses for that month and upcoming events</a:t>
            </a:r>
          </a:p>
          <a:p>
            <a:pPr marL="342900" indent="-342900">
              <a:buFont typeface="Wingdings" panose="05000000000000000000" pitchFamily="2" charset="2"/>
              <a:buChar char="§"/>
            </a:pPr>
            <a:r>
              <a:rPr lang="en-US" sz="2400" dirty="0">
                <a:solidFill>
                  <a:srgbClr val="008000"/>
                </a:solidFill>
              </a:rPr>
              <a:t>Quarterly meetings with your AG by Area– very helpful</a:t>
            </a:r>
          </a:p>
          <a:p>
            <a:endParaRPr lang="en-US" sz="2400" dirty="0">
              <a:solidFill>
                <a:srgbClr val="008000"/>
              </a:solidFill>
            </a:endParaRPr>
          </a:p>
          <a:p>
            <a:pPr marL="342900" indent="-342900">
              <a:buFont typeface="Wingdings" panose="05000000000000000000" pitchFamily="2" charset="2"/>
              <a:buChar char="§"/>
            </a:pPr>
            <a:r>
              <a:rPr lang="en-US" sz="2400" dirty="0">
                <a:solidFill>
                  <a:srgbClr val="008000"/>
                </a:solidFill>
              </a:rPr>
              <a:t>Monthly newsletters– A district newsletter will come out each month , the first week of the month- due dates for articles  will be sent to all PE’s Committee Chairs for the last week of each month.  You can showcase an event, a project and other news</a:t>
            </a:r>
            <a:br>
              <a:rPr lang="en-US" sz="2400" dirty="0">
                <a:solidFill>
                  <a:srgbClr val="008000"/>
                </a:solidFill>
              </a:rPr>
            </a:br>
            <a:endParaRPr lang="en-US" sz="2400" dirty="0">
              <a:solidFill>
                <a:srgbClr val="008000"/>
              </a:solidFill>
            </a:endParaRPr>
          </a:p>
          <a:p>
            <a:pPr marL="342900" indent="-342900">
              <a:buFont typeface="Wingdings" panose="05000000000000000000" pitchFamily="2" charset="2"/>
              <a:buChar char="§"/>
            </a:pPr>
            <a:r>
              <a:rPr lang="en-US" sz="2400" dirty="0">
                <a:solidFill>
                  <a:srgbClr val="008000"/>
                </a:solidFill>
              </a:rPr>
              <a:t>Welcome to Rotary–  for new members and others </a:t>
            </a:r>
            <a:r>
              <a:rPr lang="en-US" dirty="0">
                <a:solidFill>
                  <a:srgbClr val="008000"/>
                </a:solidFill>
              </a:rPr>
              <a:t>w</a:t>
            </a:r>
            <a:r>
              <a:rPr lang="en-US" sz="2400" dirty="0">
                <a:solidFill>
                  <a:srgbClr val="008000"/>
                </a:solidFill>
              </a:rPr>
              <a:t>ill Continue Quarterly</a:t>
            </a:r>
            <a:br>
              <a:rPr lang="en-US" sz="2400" dirty="0">
                <a:solidFill>
                  <a:srgbClr val="008000"/>
                </a:solidFill>
              </a:rPr>
            </a:br>
            <a:endParaRPr lang="en-US" sz="2400" dirty="0">
              <a:solidFill>
                <a:srgbClr val="008000"/>
              </a:solidFill>
            </a:endParaRPr>
          </a:p>
          <a:p>
            <a:pPr marL="342900" indent="-342900">
              <a:buFont typeface="Wingdings" panose="05000000000000000000" pitchFamily="2" charset="2"/>
              <a:buChar char="§"/>
            </a:pPr>
            <a:r>
              <a:rPr lang="en-US" sz="2400" dirty="0">
                <a:solidFill>
                  <a:srgbClr val="008000"/>
                </a:solidFill>
              </a:rPr>
              <a:t>DG Videos– approximately once per quarter or Blog. </a:t>
            </a:r>
            <a:br>
              <a:rPr lang="en-US" sz="2400" dirty="0">
                <a:solidFill>
                  <a:srgbClr val="008000"/>
                </a:solidFill>
              </a:rPr>
            </a:br>
            <a:endParaRPr lang="en-US" sz="2400" dirty="0">
              <a:solidFill>
                <a:srgbClr val="008000"/>
              </a:solidFill>
            </a:endParaRPr>
          </a:p>
          <a:p>
            <a:pPr marL="342900" indent="-342900">
              <a:buFont typeface="Wingdings" panose="05000000000000000000" pitchFamily="2" charset="2"/>
              <a:buChar char="§"/>
            </a:pPr>
            <a:r>
              <a:rPr lang="en-US" sz="2400" dirty="0">
                <a:solidFill>
                  <a:srgbClr val="008000"/>
                </a:solidFill>
              </a:rPr>
              <a:t>Every other month/quarterly– Various Education opportunities</a:t>
            </a:r>
            <a:br>
              <a:rPr lang="en-US" sz="2400" dirty="0">
                <a:solidFill>
                  <a:srgbClr val="008000"/>
                </a:solidFill>
              </a:rPr>
            </a:br>
            <a:endParaRPr lang="en-US" sz="2400" dirty="0">
              <a:solidFill>
                <a:srgbClr val="008000"/>
              </a:solidFill>
            </a:endParaRPr>
          </a:p>
          <a:p>
            <a:pPr marL="342900" indent="-342900">
              <a:buFont typeface="Wingdings" panose="05000000000000000000" pitchFamily="2" charset="2"/>
              <a:buChar char="§"/>
            </a:pPr>
            <a:r>
              <a:rPr lang="en-US" sz="2400" dirty="0">
                <a:solidFill>
                  <a:srgbClr val="008000"/>
                </a:solidFill>
              </a:rPr>
              <a:t>Events– Events may be advertised more often to encourage participation</a:t>
            </a:r>
            <a:br>
              <a:rPr lang="en-US" sz="2400" dirty="0">
                <a:solidFill>
                  <a:srgbClr val="008000"/>
                </a:solidFill>
              </a:rPr>
            </a:br>
            <a:endParaRPr lang="en-US" dirty="0">
              <a:solidFill>
                <a:srgbClr val="008000"/>
              </a:solidFill>
            </a:endParaRPr>
          </a:p>
        </p:txBody>
      </p:sp>
    </p:spTree>
    <p:extLst>
      <p:ext uri="{BB962C8B-B14F-4D97-AF65-F5344CB8AC3E}">
        <p14:creationId xmlns:p14="http://schemas.microsoft.com/office/powerpoint/2010/main" val="2458091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4" name="Title 3">
            <a:extLst>
              <a:ext uri="{FF2B5EF4-FFF2-40B4-BE49-F238E27FC236}">
                <a16:creationId xmlns:a16="http://schemas.microsoft.com/office/drawing/2014/main" id="{DC35F48C-5168-4D91-93E8-3AF3C58011FB}"/>
              </a:ext>
            </a:extLst>
          </p:cNvPr>
          <p:cNvSpPr>
            <a:spLocks noGrp="1"/>
          </p:cNvSpPr>
          <p:nvPr>
            <p:ph type="title"/>
          </p:nvPr>
        </p:nvSpPr>
        <p:spPr>
          <a:xfrm>
            <a:off x="915690" y="169692"/>
            <a:ext cx="10515600" cy="641192"/>
          </a:xfrm>
        </p:spPr>
        <p:txBody>
          <a:bodyPr>
            <a:normAutofit/>
          </a:bodyPr>
          <a:lstStyle/>
          <a:p>
            <a:pPr algn="ctr"/>
            <a:r>
              <a:rPr lang="en-US" sz="3600" b="1" dirty="0">
                <a:solidFill>
                  <a:srgbClr val="008000"/>
                </a:solidFill>
              </a:rPr>
              <a:t>KEY DATES AND EVENTS</a:t>
            </a:r>
          </a:p>
        </p:txBody>
      </p:sp>
      <p:sp>
        <p:nvSpPr>
          <p:cNvPr id="7" name="Text Placeholder 6">
            <a:extLst>
              <a:ext uri="{FF2B5EF4-FFF2-40B4-BE49-F238E27FC236}">
                <a16:creationId xmlns:a16="http://schemas.microsoft.com/office/drawing/2014/main" id="{E1CA6D39-B6A4-45AA-A46B-9810483F23B8}"/>
              </a:ext>
            </a:extLst>
          </p:cNvPr>
          <p:cNvSpPr>
            <a:spLocks noGrp="1"/>
          </p:cNvSpPr>
          <p:nvPr>
            <p:ph type="body" idx="1"/>
          </p:nvPr>
        </p:nvSpPr>
        <p:spPr>
          <a:xfrm>
            <a:off x="915690" y="903287"/>
            <a:ext cx="10515600" cy="4901092"/>
          </a:xfrm>
        </p:spPr>
        <p:txBody>
          <a:bodyPr>
            <a:normAutofit fontScale="92500"/>
          </a:bodyPr>
          <a:lstStyle/>
          <a:p>
            <a:pPr marL="342900" indent="-342900">
              <a:buFont typeface="Arial" panose="020B0604020202020204" pitchFamily="34" charset="0"/>
              <a:buChar char="•"/>
            </a:pPr>
            <a:r>
              <a:rPr lang="en-US" dirty="0">
                <a:solidFill>
                  <a:srgbClr val="008000"/>
                </a:solidFill>
              </a:rPr>
              <a:t>CONFIRM DG VISITS  BY  May 15 If you have not done so.  Please let your AG know</a:t>
            </a:r>
          </a:p>
          <a:p>
            <a:pPr marL="342900" indent="-342900">
              <a:buFont typeface="Arial" panose="020B0604020202020204" pitchFamily="34" charset="0"/>
              <a:buChar char="•"/>
            </a:pPr>
            <a:r>
              <a:rPr lang="en-US" dirty="0">
                <a:solidFill>
                  <a:srgbClr val="008000"/>
                </a:solidFill>
              </a:rPr>
              <a:t>ROTARY CLUB CENTRAL GOALS IN BY: </a:t>
            </a:r>
            <a:r>
              <a:rPr lang="en-US" b="1" u="sng" dirty="0">
                <a:solidFill>
                  <a:srgbClr val="008000"/>
                </a:solidFill>
              </a:rPr>
              <a:t>MAY 15</a:t>
            </a:r>
            <a:r>
              <a:rPr lang="en-US" b="1" u="sng" baseline="30000" dirty="0">
                <a:solidFill>
                  <a:srgbClr val="008000"/>
                </a:solidFill>
              </a:rPr>
              <a:t>th</a:t>
            </a:r>
            <a:r>
              <a:rPr lang="en-US" dirty="0">
                <a:solidFill>
                  <a:srgbClr val="008000"/>
                </a:solidFill>
              </a:rPr>
              <a:t>.  AG’s will be following up with you. </a:t>
            </a:r>
          </a:p>
          <a:p>
            <a:pPr marL="342900" indent="-342900">
              <a:buFont typeface="Arial" panose="020B0604020202020204" pitchFamily="34" charset="0"/>
              <a:buChar char="•"/>
            </a:pPr>
            <a:r>
              <a:rPr lang="en-US" dirty="0">
                <a:solidFill>
                  <a:srgbClr val="008000"/>
                </a:solidFill>
              </a:rPr>
              <a:t>GRANT APPLICATIONS – EXTENDED NOW TO APRIL 25- GET THEM IN SOONER</a:t>
            </a:r>
          </a:p>
          <a:p>
            <a:pPr marL="342900" indent="-342900">
              <a:buFont typeface="Arial" panose="020B0604020202020204" pitchFamily="34" charset="0"/>
              <a:buChar char="•"/>
            </a:pPr>
            <a:r>
              <a:rPr lang="en-US" dirty="0">
                <a:solidFill>
                  <a:srgbClr val="008000"/>
                </a:solidFill>
              </a:rPr>
              <a:t>2021- 2022 DISRICT CONFERENCE– APRIL 22- 24</a:t>
            </a:r>
          </a:p>
          <a:p>
            <a:pPr marL="342900" indent="-342900">
              <a:buFont typeface="Arial" panose="020B0604020202020204" pitchFamily="34" charset="0"/>
              <a:buChar char="•"/>
            </a:pPr>
            <a:r>
              <a:rPr lang="en-US" dirty="0">
                <a:solidFill>
                  <a:srgbClr val="008000"/>
                </a:solidFill>
              </a:rPr>
              <a:t>ROTARY DAY OF SERVICE: APRIL 30</a:t>
            </a:r>
          </a:p>
          <a:p>
            <a:pPr marL="342900" indent="-342900">
              <a:buFont typeface="Arial" panose="020B0604020202020204" pitchFamily="34" charset="0"/>
              <a:buChar char="•"/>
            </a:pPr>
            <a:r>
              <a:rPr lang="en-US" dirty="0">
                <a:solidFill>
                  <a:srgbClr val="008000"/>
                </a:solidFill>
              </a:rPr>
              <a:t>STEM YEA FUND RAISER APRIL 30</a:t>
            </a:r>
          </a:p>
          <a:p>
            <a:pPr marL="342900" indent="-342900">
              <a:buFont typeface="Arial" panose="020B0604020202020204" pitchFamily="34" charset="0"/>
              <a:buChar char="•"/>
            </a:pPr>
            <a:r>
              <a:rPr lang="en-US" dirty="0">
                <a:solidFill>
                  <a:srgbClr val="008000"/>
                </a:solidFill>
              </a:rPr>
              <a:t>ROTARY INTERNATIONAL CONVENTION IN HOUSTON JUNE 4-8</a:t>
            </a:r>
          </a:p>
          <a:p>
            <a:pPr marL="342900" indent="-342900">
              <a:buFont typeface="Arial" panose="020B0604020202020204" pitchFamily="34" charset="0"/>
              <a:buChar char="•"/>
            </a:pPr>
            <a:r>
              <a:rPr lang="en-US" dirty="0">
                <a:solidFill>
                  <a:srgbClr val="008000"/>
                </a:solidFill>
              </a:rPr>
              <a:t>DISTRICT CHANGEOVER: JUNE 28</a:t>
            </a:r>
            <a:r>
              <a:rPr lang="en-US" baseline="30000" dirty="0">
                <a:solidFill>
                  <a:srgbClr val="008000"/>
                </a:solidFill>
              </a:rPr>
              <a:t>TH  </a:t>
            </a:r>
            <a:r>
              <a:rPr lang="en-US" dirty="0">
                <a:solidFill>
                  <a:srgbClr val="008000"/>
                </a:solidFill>
              </a:rPr>
              <a:t> REGISTRATION OPEN.  I AM AVAILABLE FOR CLUB CHANGE OVERS AS WELL. </a:t>
            </a:r>
          </a:p>
          <a:p>
            <a:pPr marL="342900" indent="-342900">
              <a:buFont typeface="Arial" panose="020B0604020202020204" pitchFamily="34" charset="0"/>
              <a:buChar char="•"/>
            </a:pPr>
            <a:r>
              <a:rPr lang="en-US" dirty="0">
                <a:solidFill>
                  <a:srgbClr val="008000"/>
                </a:solidFill>
              </a:rPr>
              <a:t>OCTOBER 15: POLIO RACE TO ZERO: PURPLE PINKIE</a:t>
            </a:r>
          </a:p>
          <a:p>
            <a:pPr marL="342900" indent="-342900">
              <a:buFont typeface="Arial" panose="020B0604020202020204" pitchFamily="34" charset="0"/>
              <a:buChar char="•"/>
            </a:pPr>
            <a:r>
              <a:rPr lang="en-US" dirty="0">
                <a:solidFill>
                  <a:srgbClr val="008000"/>
                </a:solidFill>
              </a:rPr>
              <a:t>NOVEMBER 5: FOUNDATION SEMINAR</a:t>
            </a:r>
          </a:p>
        </p:txBody>
      </p:sp>
    </p:spTree>
    <p:extLst>
      <p:ext uri="{BB962C8B-B14F-4D97-AF65-F5344CB8AC3E}">
        <p14:creationId xmlns:p14="http://schemas.microsoft.com/office/powerpoint/2010/main" val="2688729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1A1ACE2F-FFD5-4B50-B483-FDD059F92CD8}"/>
              </a:ext>
            </a:extLst>
          </p:cNvPr>
          <p:cNvSpPr>
            <a:spLocks noGrp="1"/>
          </p:cNvSpPr>
          <p:nvPr>
            <p:ph type="title"/>
          </p:nvPr>
        </p:nvSpPr>
        <p:spPr>
          <a:xfrm>
            <a:off x="838200" y="365125"/>
            <a:ext cx="10515600" cy="3939456"/>
          </a:xfrm>
        </p:spPr>
        <p:txBody>
          <a:bodyPr>
            <a:normAutofit/>
          </a:bodyPr>
          <a:lstStyle/>
          <a:p>
            <a:pPr algn="ctr"/>
            <a:r>
              <a:rPr lang="en-US" sz="5400" b="1" dirty="0">
                <a:solidFill>
                  <a:srgbClr val="008000"/>
                </a:solidFill>
              </a:rPr>
              <a:t>Questions?</a:t>
            </a:r>
            <a:br>
              <a:rPr lang="en-US" sz="5400" b="1" dirty="0">
                <a:solidFill>
                  <a:srgbClr val="008000"/>
                </a:solidFill>
              </a:rPr>
            </a:br>
            <a:br>
              <a:rPr lang="en-US" sz="5400" b="1" dirty="0">
                <a:solidFill>
                  <a:srgbClr val="008000"/>
                </a:solidFill>
              </a:rPr>
            </a:br>
            <a:r>
              <a:rPr lang="en-US" sz="5400" b="1" u="sng" dirty="0">
                <a:solidFill>
                  <a:srgbClr val="008000"/>
                </a:solidFill>
              </a:rPr>
              <a:t>IMAGINE</a:t>
            </a:r>
            <a:r>
              <a:rPr lang="en-US" sz="5400" b="1" dirty="0">
                <a:solidFill>
                  <a:srgbClr val="008000"/>
                </a:solidFill>
              </a:rPr>
              <a:t> HOW GREAT OUR YEAR WILL  BE!</a:t>
            </a:r>
          </a:p>
        </p:txBody>
      </p:sp>
    </p:spTree>
    <p:extLst>
      <p:ext uri="{BB962C8B-B14F-4D97-AF65-F5344CB8AC3E}">
        <p14:creationId xmlns:p14="http://schemas.microsoft.com/office/powerpoint/2010/main" val="1290650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814D727A-3DB5-4649-8894-FAB9574B327C}"/>
              </a:ext>
            </a:extLst>
          </p:cNvPr>
          <p:cNvSpPr>
            <a:spLocks noGrp="1"/>
          </p:cNvSpPr>
          <p:nvPr>
            <p:ph type="title"/>
          </p:nvPr>
        </p:nvSpPr>
        <p:spPr>
          <a:xfrm>
            <a:off x="838200" y="365125"/>
            <a:ext cx="10515600" cy="4327645"/>
          </a:xfrm>
        </p:spPr>
        <p:txBody>
          <a:bodyPr>
            <a:normAutofit/>
          </a:bodyPr>
          <a:lstStyle/>
          <a:p>
            <a:pPr algn="ctr"/>
            <a:br>
              <a:rPr lang="en-US" dirty="0"/>
            </a:br>
            <a:br>
              <a:rPr lang="en-US" dirty="0"/>
            </a:br>
            <a:br>
              <a:rPr lang="en-US" dirty="0"/>
            </a:br>
            <a:br>
              <a:rPr lang="en-US" dirty="0"/>
            </a:br>
            <a:endParaRPr lang="en-US" dirty="0"/>
          </a:p>
        </p:txBody>
      </p:sp>
      <p:pic>
        <p:nvPicPr>
          <p:cNvPr id="4" name="Picture 3" descr="Logo&#10;&#10;Description automatically generated with medium confidence">
            <a:extLst>
              <a:ext uri="{FF2B5EF4-FFF2-40B4-BE49-F238E27FC236}">
                <a16:creationId xmlns:a16="http://schemas.microsoft.com/office/drawing/2014/main" id="{57744420-7B98-463A-810F-E311A98A1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1974" y="4007126"/>
            <a:ext cx="3810000" cy="1905000"/>
          </a:xfrm>
          <a:prstGeom prst="rect">
            <a:avLst/>
          </a:prstGeom>
        </p:spPr>
      </p:pic>
      <p:sp>
        <p:nvSpPr>
          <p:cNvPr id="7" name="Rectangle 6">
            <a:extLst>
              <a:ext uri="{FF2B5EF4-FFF2-40B4-BE49-F238E27FC236}">
                <a16:creationId xmlns:a16="http://schemas.microsoft.com/office/drawing/2014/main" id="{5BF3F555-DB54-4799-8ECA-A04B0056F6FC}"/>
              </a:ext>
            </a:extLst>
          </p:cNvPr>
          <p:cNvSpPr/>
          <p:nvPr/>
        </p:nvSpPr>
        <p:spPr>
          <a:xfrm>
            <a:off x="2580167" y="484209"/>
            <a:ext cx="6648550" cy="341632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rPr>
              <a:t>SAVE THE DATE</a:t>
            </a:r>
          </a:p>
          <a:p>
            <a:pPr algn="ctr"/>
            <a:r>
              <a:rPr lang="en-US" sz="5400" dirty="0">
                <a:ln w="0"/>
                <a:effectLst>
                  <a:outerShdw blurRad="38100" dist="19050" dir="2700000" algn="tl" rotWithShape="0">
                    <a:schemeClr val="dk1">
                      <a:alpha val="40000"/>
                    </a:schemeClr>
                  </a:outerShdw>
                </a:effectLst>
              </a:rPr>
              <a:t>DISTRICT CONFERENCE</a:t>
            </a:r>
          </a:p>
          <a:p>
            <a:pPr algn="ctr"/>
            <a:r>
              <a:rPr lang="en-US" sz="5400" b="0" cap="none" spc="0" dirty="0">
                <a:ln w="0"/>
                <a:solidFill>
                  <a:schemeClr val="tx1"/>
                </a:solidFill>
                <a:effectLst>
                  <a:outerShdw blurRad="38100" dist="19050" dir="2700000" algn="tl" rotWithShape="0">
                    <a:schemeClr val="dk1">
                      <a:alpha val="40000"/>
                    </a:schemeClr>
                  </a:outerShdw>
                </a:effectLst>
              </a:rPr>
              <a:t>MAY </a:t>
            </a:r>
            <a:r>
              <a:rPr lang="en-US" sz="5400" dirty="0">
                <a:ln w="0"/>
                <a:effectLst>
                  <a:outerShdw blurRad="38100" dist="19050" dir="2700000" algn="tl" rotWithShape="0">
                    <a:schemeClr val="dk1">
                      <a:alpha val="40000"/>
                    </a:schemeClr>
                  </a:outerShdw>
                </a:effectLst>
              </a:rPr>
              <a:t>5-7 </a:t>
            </a:r>
          </a:p>
          <a:p>
            <a:pPr algn="ctr"/>
            <a:r>
              <a:rPr lang="en-US" sz="5400" b="0" cap="none" spc="0" dirty="0">
                <a:ln w="0"/>
                <a:solidFill>
                  <a:schemeClr val="tx1"/>
                </a:solidFill>
                <a:effectLst>
                  <a:outerShdw blurRad="38100" dist="19050" dir="2700000" algn="tl" rotWithShape="0">
                    <a:schemeClr val="dk1">
                      <a:alpha val="40000"/>
                    </a:schemeClr>
                  </a:outerShdw>
                </a:effectLst>
              </a:rPr>
              <a:t>2023</a:t>
            </a:r>
          </a:p>
        </p:txBody>
      </p:sp>
    </p:spTree>
    <p:extLst>
      <p:ext uri="{BB962C8B-B14F-4D97-AF65-F5344CB8AC3E}">
        <p14:creationId xmlns:p14="http://schemas.microsoft.com/office/powerpoint/2010/main" val="3601456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pic>
        <p:nvPicPr>
          <p:cNvPr id="3" name="Picture 2" descr="Logo&#10;&#10;Description automatically generated">
            <a:extLst>
              <a:ext uri="{FF2B5EF4-FFF2-40B4-BE49-F238E27FC236}">
                <a16:creationId xmlns:a16="http://schemas.microsoft.com/office/drawing/2014/main" id="{9DF1CCFA-17FA-430B-B602-D23C859A33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0" y="331470"/>
            <a:ext cx="4572000" cy="6195060"/>
          </a:xfrm>
          <a:prstGeom prst="rect">
            <a:avLst/>
          </a:prstGeom>
        </p:spPr>
      </p:pic>
    </p:spTree>
    <p:extLst>
      <p:ext uri="{BB962C8B-B14F-4D97-AF65-F5344CB8AC3E}">
        <p14:creationId xmlns:p14="http://schemas.microsoft.com/office/powerpoint/2010/main" val="1662868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A243E0FF-993F-421C-86E1-FBEC88717E78}"/>
              </a:ext>
            </a:extLst>
          </p:cNvPr>
          <p:cNvSpPr>
            <a:spLocks noGrp="1"/>
          </p:cNvSpPr>
          <p:nvPr>
            <p:ph type="title"/>
          </p:nvPr>
        </p:nvSpPr>
        <p:spPr>
          <a:xfrm>
            <a:off x="838200" y="1302589"/>
            <a:ext cx="10515600" cy="2053086"/>
          </a:xfrm>
        </p:spPr>
        <p:txBody>
          <a:bodyPr/>
          <a:lstStyle/>
          <a:p>
            <a:pPr algn="ctr"/>
            <a:r>
              <a:rPr lang="en-US" dirty="0"/>
              <a:t> </a:t>
            </a:r>
            <a:r>
              <a:rPr lang="en-US" b="1" dirty="0">
                <a:solidFill>
                  <a:srgbClr val="008000"/>
                </a:solidFill>
              </a:rPr>
              <a:t>4 way Speech Contest</a:t>
            </a:r>
            <a:br>
              <a:rPr lang="en-US" b="1" dirty="0"/>
            </a:br>
            <a:endParaRPr lang="en-US" b="1" dirty="0"/>
          </a:p>
        </p:txBody>
      </p:sp>
    </p:spTree>
    <p:extLst>
      <p:ext uri="{BB962C8B-B14F-4D97-AF65-F5344CB8AC3E}">
        <p14:creationId xmlns:p14="http://schemas.microsoft.com/office/powerpoint/2010/main" val="195555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pic>
        <p:nvPicPr>
          <p:cNvPr id="3" name="Picture 2" descr="Graphical user interface, diagram, application&#10;&#10;Description automatically generated with medium confidence">
            <a:extLst>
              <a:ext uri="{FF2B5EF4-FFF2-40B4-BE49-F238E27FC236}">
                <a16:creationId xmlns:a16="http://schemas.microsoft.com/office/drawing/2014/main" id="{6FD37549-4E19-4088-B516-34DEF8A518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9779" y="-101885"/>
            <a:ext cx="6637105" cy="6637105"/>
          </a:xfrm>
          <a:prstGeom prst="rect">
            <a:avLst/>
          </a:prstGeom>
        </p:spPr>
      </p:pic>
    </p:spTree>
    <p:extLst>
      <p:ext uri="{BB962C8B-B14F-4D97-AF65-F5344CB8AC3E}">
        <p14:creationId xmlns:p14="http://schemas.microsoft.com/office/powerpoint/2010/main" val="2719496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3" name="Title 2">
            <a:extLst>
              <a:ext uri="{FF2B5EF4-FFF2-40B4-BE49-F238E27FC236}">
                <a16:creationId xmlns:a16="http://schemas.microsoft.com/office/drawing/2014/main" id="{A0219788-83C2-4E0E-A937-C6773F0F4918}"/>
              </a:ext>
            </a:extLst>
          </p:cNvPr>
          <p:cNvSpPr>
            <a:spLocks noGrp="1"/>
          </p:cNvSpPr>
          <p:nvPr>
            <p:ph type="title"/>
          </p:nvPr>
        </p:nvSpPr>
        <p:spPr/>
        <p:txBody>
          <a:bodyPr/>
          <a:lstStyle/>
          <a:p>
            <a:r>
              <a:rPr lang="en-US" b="1" dirty="0">
                <a:solidFill>
                  <a:srgbClr val="008000"/>
                </a:solidFill>
              </a:rPr>
              <a:t>Our Schedule Today and Logistics</a:t>
            </a:r>
          </a:p>
        </p:txBody>
      </p:sp>
      <p:sp>
        <p:nvSpPr>
          <p:cNvPr id="4" name="Content Placeholder 3">
            <a:extLst>
              <a:ext uri="{FF2B5EF4-FFF2-40B4-BE49-F238E27FC236}">
                <a16:creationId xmlns:a16="http://schemas.microsoft.com/office/drawing/2014/main" id="{4713DD3C-EB65-4BD3-9D94-ADE9B01BF059}"/>
              </a:ext>
            </a:extLst>
          </p:cNvPr>
          <p:cNvSpPr>
            <a:spLocks noGrp="1"/>
          </p:cNvSpPr>
          <p:nvPr>
            <p:ph idx="1"/>
          </p:nvPr>
        </p:nvSpPr>
        <p:spPr>
          <a:xfrm>
            <a:off x="830317" y="1529661"/>
            <a:ext cx="10515600" cy="4458657"/>
          </a:xfrm>
        </p:spPr>
        <p:txBody>
          <a:bodyPr>
            <a:normAutofit/>
          </a:bodyPr>
          <a:lstStyle/>
          <a:p>
            <a:r>
              <a:rPr lang="en-US" dirty="0">
                <a:solidFill>
                  <a:srgbClr val="008000"/>
                </a:solidFill>
              </a:rPr>
              <a:t>Key note speaker: Jeffrey Cadorette</a:t>
            </a:r>
          </a:p>
          <a:p>
            <a:r>
              <a:rPr lang="en-US" dirty="0">
                <a:solidFill>
                  <a:srgbClr val="008000"/>
                </a:solidFill>
              </a:rPr>
              <a:t>8:45-9:30  Breakout Session 1: see program</a:t>
            </a:r>
          </a:p>
          <a:p>
            <a:r>
              <a:rPr lang="en-US" dirty="0">
                <a:solidFill>
                  <a:srgbClr val="008000"/>
                </a:solidFill>
              </a:rPr>
              <a:t>9:30-9:45  Coffee Break</a:t>
            </a:r>
          </a:p>
          <a:p>
            <a:r>
              <a:rPr lang="en-US" dirty="0">
                <a:solidFill>
                  <a:srgbClr val="008000"/>
                </a:solidFill>
              </a:rPr>
              <a:t>9:45-10:30 Breakout Sessions 2: see program</a:t>
            </a:r>
          </a:p>
          <a:p>
            <a:r>
              <a:rPr lang="en-US" dirty="0">
                <a:solidFill>
                  <a:srgbClr val="008000"/>
                </a:solidFill>
              </a:rPr>
              <a:t>10:30-10:40  Transition to Auditorium</a:t>
            </a:r>
          </a:p>
          <a:p>
            <a:r>
              <a:rPr lang="en-US" dirty="0">
                <a:solidFill>
                  <a:srgbClr val="008000"/>
                </a:solidFill>
              </a:rPr>
              <a:t>10:40-11:00  Committee News</a:t>
            </a:r>
          </a:p>
          <a:p>
            <a:r>
              <a:rPr lang="en-US" dirty="0">
                <a:solidFill>
                  <a:srgbClr val="008000"/>
                </a:solidFill>
              </a:rPr>
              <a:t>11:00-12 noon  4 Way Speech Contest Finals</a:t>
            </a:r>
          </a:p>
          <a:p>
            <a:r>
              <a:rPr lang="en-US" dirty="0">
                <a:solidFill>
                  <a:srgbClr val="008000"/>
                </a:solidFill>
              </a:rPr>
              <a:t>12 noon-12:45  Lunch</a:t>
            </a:r>
          </a:p>
        </p:txBody>
      </p:sp>
    </p:spTree>
    <p:extLst>
      <p:ext uri="{BB962C8B-B14F-4D97-AF65-F5344CB8AC3E}">
        <p14:creationId xmlns:p14="http://schemas.microsoft.com/office/powerpoint/2010/main" val="1491625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pic>
        <p:nvPicPr>
          <p:cNvPr id="1026" name="Picture 2">
            <a:extLst>
              <a:ext uri="{FF2B5EF4-FFF2-40B4-BE49-F238E27FC236}">
                <a16:creationId xmlns:a16="http://schemas.microsoft.com/office/drawing/2014/main" id="{66B553DC-D532-43E2-8B1E-73311C4298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965" y="639040"/>
            <a:ext cx="2967487" cy="475861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TextBox 2">
            <a:extLst>
              <a:ext uri="{FF2B5EF4-FFF2-40B4-BE49-F238E27FC236}">
                <a16:creationId xmlns:a16="http://schemas.microsoft.com/office/drawing/2014/main" id="{3DC5EBFB-8FF7-441D-B8D3-8E6D8D9665AD}"/>
              </a:ext>
            </a:extLst>
          </p:cNvPr>
          <p:cNvSpPr txBox="1"/>
          <p:nvPr/>
        </p:nvSpPr>
        <p:spPr>
          <a:xfrm>
            <a:off x="621102" y="1112808"/>
            <a:ext cx="4494362" cy="1569660"/>
          </a:xfrm>
          <a:prstGeom prst="rect">
            <a:avLst/>
          </a:prstGeom>
          <a:noFill/>
        </p:spPr>
        <p:txBody>
          <a:bodyPr wrap="square" rtlCol="0">
            <a:spAutoFit/>
          </a:bodyPr>
          <a:lstStyle/>
          <a:p>
            <a:r>
              <a:rPr lang="en-US" sz="4800" dirty="0">
                <a:solidFill>
                  <a:srgbClr val="008000"/>
                </a:solidFill>
              </a:rPr>
              <a:t>Jeffrey Cadorette</a:t>
            </a:r>
          </a:p>
          <a:p>
            <a:r>
              <a:rPr lang="en-US" sz="4800" dirty="0">
                <a:solidFill>
                  <a:srgbClr val="008000"/>
                </a:solidFill>
              </a:rPr>
              <a:t>Past RI Director</a:t>
            </a:r>
          </a:p>
        </p:txBody>
      </p:sp>
    </p:spTree>
    <p:extLst>
      <p:ext uri="{BB962C8B-B14F-4D97-AF65-F5344CB8AC3E}">
        <p14:creationId xmlns:p14="http://schemas.microsoft.com/office/powerpoint/2010/main" val="50368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747019FB-3031-4FD5-82C8-49CD6175C338}"/>
              </a:ext>
            </a:extLst>
          </p:cNvPr>
          <p:cNvSpPr>
            <a:spLocks noGrp="1"/>
          </p:cNvSpPr>
          <p:nvPr>
            <p:ph type="title"/>
          </p:nvPr>
        </p:nvSpPr>
        <p:spPr>
          <a:xfrm>
            <a:off x="838200" y="365125"/>
            <a:ext cx="10515600" cy="3734264"/>
          </a:xfrm>
        </p:spPr>
        <p:txBody>
          <a:bodyPr>
            <a:normAutofit/>
          </a:bodyPr>
          <a:lstStyle/>
          <a:p>
            <a:pPr algn="ctr"/>
            <a:r>
              <a:rPr lang="en-US" dirty="0"/>
              <a:t> </a:t>
            </a:r>
            <a:r>
              <a:rPr lang="en-US" dirty="0">
                <a:solidFill>
                  <a:srgbClr val="008000"/>
                </a:solidFill>
              </a:rPr>
              <a:t>District Business Meeting</a:t>
            </a:r>
            <a:br>
              <a:rPr lang="en-US" dirty="0">
                <a:solidFill>
                  <a:srgbClr val="008000"/>
                </a:solidFill>
              </a:rPr>
            </a:br>
            <a:br>
              <a:rPr lang="en-US" dirty="0">
                <a:solidFill>
                  <a:srgbClr val="008000"/>
                </a:solidFill>
              </a:rPr>
            </a:br>
            <a:r>
              <a:rPr lang="en-US" dirty="0">
                <a:solidFill>
                  <a:srgbClr val="008000"/>
                </a:solidFill>
              </a:rPr>
              <a:t>2022-2023 Budget</a:t>
            </a:r>
          </a:p>
        </p:txBody>
      </p:sp>
    </p:spTree>
    <p:extLst>
      <p:ext uri="{BB962C8B-B14F-4D97-AF65-F5344CB8AC3E}">
        <p14:creationId xmlns:p14="http://schemas.microsoft.com/office/powerpoint/2010/main" val="1044160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57729"/>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411310"/>
            <a:ext cx="3836276" cy="276999"/>
          </a:xfrm>
          <a:prstGeom prst="rect">
            <a:avLst/>
          </a:prstGeom>
          <a:noFill/>
        </p:spPr>
        <p:txBody>
          <a:bodyPr wrap="square" rtlCol="0">
            <a:spAutoFit/>
          </a:bodyPr>
          <a:lstStyle/>
          <a:p>
            <a:r>
              <a:rPr lang="en-US" sz="1200" b="1" dirty="0"/>
              <a:t>Rotary District Training Assembly, April, 2022</a:t>
            </a:r>
          </a:p>
        </p:txBody>
      </p:sp>
      <p:sp>
        <p:nvSpPr>
          <p:cNvPr id="2" name="TextBox 1">
            <a:extLst>
              <a:ext uri="{FF2B5EF4-FFF2-40B4-BE49-F238E27FC236}">
                <a16:creationId xmlns:a16="http://schemas.microsoft.com/office/drawing/2014/main" id="{2ECCB3FA-5216-40F5-AC59-F4B2186D3CB0}"/>
              </a:ext>
            </a:extLst>
          </p:cNvPr>
          <p:cNvSpPr txBox="1"/>
          <p:nvPr/>
        </p:nvSpPr>
        <p:spPr>
          <a:xfrm>
            <a:off x="1628151" y="1009291"/>
            <a:ext cx="7954998" cy="1846659"/>
          </a:xfrm>
          <a:prstGeom prst="rect">
            <a:avLst/>
          </a:prstGeom>
          <a:noFill/>
        </p:spPr>
        <p:txBody>
          <a:bodyPr wrap="none" rtlCol="0">
            <a:spAutoFit/>
          </a:bodyPr>
          <a:lstStyle/>
          <a:p>
            <a:pPr algn="ctr"/>
            <a:r>
              <a:rPr lang="en-US" sz="3200" dirty="0">
                <a:solidFill>
                  <a:srgbClr val="008000"/>
                </a:solidFill>
              </a:rPr>
              <a:t>Our President Elects</a:t>
            </a:r>
          </a:p>
          <a:p>
            <a:endParaRPr lang="en-US" sz="3200" dirty="0">
              <a:solidFill>
                <a:srgbClr val="008000"/>
              </a:solidFill>
            </a:endParaRPr>
          </a:p>
          <a:p>
            <a:r>
              <a:rPr lang="en-US" sz="3200" dirty="0">
                <a:solidFill>
                  <a:srgbClr val="008000"/>
                </a:solidFill>
              </a:rPr>
              <a:t>Quick Review of our Learning Journey together</a:t>
            </a:r>
          </a:p>
          <a:p>
            <a:endParaRPr lang="en-US" dirty="0"/>
          </a:p>
        </p:txBody>
      </p:sp>
    </p:spTree>
    <p:extLst>
      <p:ext uri="{BB962C8B-B14F-4D97-AF65-F5344CB8AC3E}">
        <p14:creationId xmlns:p14="http://schemas.microsoft.com/office/powerpoint/2010/main" val="83799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78500">
              <a:srgbClr val="E6FFCD"/>
            </a:gs>
            <a:gs pos="0">
              <a:schemeClr val="accent1">
                <a:lumMod val="45000"/>
                <a:lumOff val="55000"/>
              </a:schemeClr>
            </a:gs>
            <a:gs pos="83000">
              <a:schemeClr val="accent1">
                <a:lumMod val="45000"/>
                <a:lumOff val="55000"/>
              </a:schemeClr>
            </a:gs>
            <a:gs pos="100000">
              <a:schemeClr val="accent1">
                <a:lumMod val="30000"/>
                <a:lumOff val="70000"/>
              </a:schemeClr>
            </a:gs>
          </a:gsLst>
          <a:lin ang="8100000" scaled="1"/>
          <a:tileRect/>
        </a:gra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1AAE7C7D-9FAB-4F86-8BED-9848587A7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90" y="5919823"/>
            <a:ext cx="1660634" cy="661178"/>
          </a:xfrm>
          <a:prstGeom prst="rect">
            <a:avLst/>
          </a:prstGeom>
        </p:spPr>
      </p:pic>
      <p:sp>
        <p:nvSpPr>
          <p:cNvPr id="6" name="TextBox 5">
            <a:extLst>
              <a:ext uri="{FF2B5EF4-FFF2-40B4-BE49-F238E27FC236}">
                <a16:creationId xmlns:a16="http://schemas.microsoft.com/office/drawing/2014/main" id="{C3F44972-E42D-4326-94CA-6E8E8CB6CD42}"/>
              </a:ext>
            </a:extLst>
          </p:cNvPr>
          <p:cNvSpPr txBox="1"/>
          <p:nvPr/>
        </p:nvSpPr>
        <p:spPr>
          <a:xfrm>
            <a:off x="0" y="6581001"/>
            <a:ext cx="3836276" cy="276999"/>
          </a:xfrm>
          <a:prstGeom prst="rect">
            <a:avLst/>
          </a:prstGeom>
          <a:noFill/>
        </p:spPr>
        <p:txBody>
          <a:bodyPr wrap="square" rtlCol="0">
            <a:spAutoFit/>
          </a:bodyPr>
          <a:lstStyle/>
          <a:p>
            <a:r>
              <a:rPr lang="en-US" sz="1200" b="1" dirty="0"/>
              <a:t>Rotary District Training Assembly, April, 2022</a:t>
            </a:r>
          </a:p>
        </p:txBody>
      </p:sp>
      <p:sp>
        <p:nvSpPr>
          <p:cNvPr id="2" name="Title 1">
            <a:extLst>
              <a:ext uri="{FF2B5EF4-FFF2-40B4-BE49-F238E27FC236}">
                <a16:creationId xmlns:a16="http://schemas.microsoft.com/office/drawing/2014/main" id="{D7027D10-A7E6-410C-B3A9-2B3442CC4C63}"/>
              </a:ext>
            </a:extLst>
          </p:cNvPr>
          <p:cNvSpPr>
            <a:spLocks noGrp="1"/>
          </p:cNvSpPr>
          <p:nvPr>
            <p:ph type="title"/>
          </p:nvPr>
        </p:nvSpPr>
        <p:spPr>
          <a:xfrm>
            <a:off x="838200" y="60385"/>
            <a:ext cx="10515600" cy="387235"/>
          </a:xfrm>
        </p:spPr>
        <p:txBody>
          <a:bodyPr>
            <a:normAutofit fontScale="90000"/>
          </a:bodyPr>
          <a:lstStyle/>
          <a:p>
            <a:pPr algn="ctr"/>
            <a:r>
              <a:rPr lang="en-US" sz="2800" b="1" dirty="0">
                <a:solidFill>
                  <a:srgbClr val="008000"/>
                </a:solidFill>
              </a:rPr>
              <a:t>Pre-Pets and Pets---trip down “memory lane:</a:t>
            </a:r>
          </a:p>
        </p:txBody>
      </p:sp>
      <p:sp>
        <p:nvSpPr>
          <p:cNvPr id="3" name="Content Placeholder 2">
            <a:extLst>
              <a:ext uri="{FF2B5EF4-FFF2-40B4-BE49-F238E27FC236}">
                <a16:creationId xmlns:a16="http://schemas.microsoft.com/office/drawing/2014/main" id="{F90F0CD9-196C-4FA8-846B-045654582117}"/>
              </a:ext>
            </a:extLst>
          </p:cNvPr>
          <p:cNvSpPr>
            <a:spLocks noGrp="1"/>
          </p:cNvSpPr>
          <p:nvPr>
            <p:ph idx="1"/>
          </p:nvPr>
        </p:nvSpPr>
        <p:spPr>
          <a:xfrm>
            <a:off x="163902" y="1008569"/>
            <a:ext cx="11189898" cy="5729343"/>
          </a:xfrm>
        </p:spPr>
        <p:txBody>
          <a:bodyPr>
            <a:normAutofit/>
          </a:bodyPr>
          <a:lstStyle/>
          <a:p>
            <a:r>
              <a:rPr lang="en-US" sz="2400" dirty="0">
                <a:solidFill>
                  <a:srgbClr val="008000"/>
                </a:solidFill>
              </a:rPr>
              <a:t>Pre- Pets 1: Our RI and District Structure, Tools for you to use, Planning, Support from the District, Our Areas of Focus, My Rotary, Expectations, Learning Center</a:t>
            </a:r>
          </a:p>
          <a:p>
            <a:r>
              <a:rPr lang="en-US" sz="2400" dirty="0">
                <a:solidFill>
                  <a:srgbClr val="008000"/>
                </a:solidFill>
              </a:rPr>
              <a:t>Pre-Pets 2:   Rotary Theme: Imagine</a:t>
            </a:r>
          </a:p>
          <a:p>
            <a:pPr marL="0" indent="0">
              <a:buNone/>
            </a:pPr>
            <a:r>
              <a:rPr lang="en-US" sz="2400" dirty="0">
                <a:solidFill>
                  <a:srgbClr val="008000"/>
                </a:solidFill>
              </a:rPr>
              <a:t>	             Key attributes of Successful clubs:</a:t>
            </a:r>
          </a:p>
          <a:p>
            <a:pPr marL="0" indent="0">
              <a:buNone/>
            </a:pPr>
            <a:r>
              <a:rPr lang="en-US" sz="2400" dirty="0">
                <a:solidFill>
                  <a:srgbClr val="008000"/>
                </a:solidFill>
              </a:rPr>
              <a:t>			Strong Leadership</a:t>
            </a:r>
          </a:p>
          <a:p>
            <a:pPr marL="0" indent="0">
              <a:buNone/>
            </a:pPr>
            <a:r>
              <a:rPr lang="en-US" sz="2400" dirty="0">
                <a:solidFill>
                  <a:srgbClr val="008000"/>
                </a:solidFill>
              </a:rPr>
              <a:t>                                        Setting Clear Goals and Membership</a:t>
            </a:r>
          </a:p>
          <a:p>
            <a:pPr marL="0" indent="0">
              <a:buNone/>
            </a:pPr>
            <a:r>
              <a:rPr lang="en-US" sz="2400" dirty="0">
                <a:solidFill>
                  <a:srgbClr val="008000"/>
                </a:solidFill>
              </a:rPr>
              <a:t>                                        Active in the Local Community and Many Service Projects  </a:t>
            </a:r>
          </a:p>
          <a:p>
            <a:pPr marL="0" indent="0">
              <a:buNone/>
            </a:pPr>
            <a:r>
              <a:rPr lang="en-US" sz="2400" dirty="0">
                <a:solidFill>
                  <a:srgbClr val="008000"/>
                </a:solidFill>
              </a:rPr>
              <a:t>                                        Visibility in the Community: Strong Public Image</a:t>
            </a:r>
          </a:p>
          <a:p>
            <a:pPr marL="0" indent="0">
              <a:buNone/>
            </a:pPr>
            <a:r>
              <a:rPr lang="en-US" sz="2400" dirty="0">
                <a:solidFill>
                  <a:srgbClr val="008000"/>
                </a:solidFill>
              </a:rPr>
              <a:t>                                        Active intentional Membership Engagement</a:t>
            </a:r>
          </a:p>
          <a:p>
            <a:pPr marL="0" indent="0">
              <a:buNone/>
            </a:pPr>
            <a:r>
              <a:rPr lang="en-US" sz="2400" dirty="0">
                <a:solidFill>
                  <a:srgbClr val="008000"/>
                </a:solidFill>
              </a:rPr>
              <a:t>                            President-Elect Survey Results                      </a:t>
            </a:r>
          </a:p>
        </p:txBody>
      </p:sp>
    </p:spTree>
    <p:extLst>
      <p:ext uri="{BB962C8B-B14F-4D97-AF65-F5344CB8AC3E}">
        <p14:creationId xmlns:p14="http://schemas.microsoft.com/office/powerpoint/2010/main" val="357573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1132</TotalTime>
  <Words>3393</Words>
  <Application>Microsoft Office PowerPoint</Application>
  <PresentationFormat>Widescreen</PresentationFormat>
  <Paragraphs>368</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Calibri Light</vt:lpstr>
      <vt:lpstr>Cavolini</vt:lpstr>
      <vt:lpstr>Wingdings</vt:lpstr>
      <vt:lpstr>Office Theme</vt:lpstr>
      <vt:lpstr>PowerPoint Presentation</vt:lpstr>
      <vt:lpstr>PowerPoint Presentation</vt:lpstr>
      <vt:lpstr>PowerPoint Presentation</vt:lpstr>
      <vt:lpstr>PowerPoint Presentation</vt:lpstr>
      <vt:lpstr>Our Schedule Today and Logistics</vt:lpstr>
      <vt:lpstr>PowerPoint Presentation</vt:lpstr>
      <vt:lpstr> District Business Meeting  2022-2023 Budget</vt:lpstr>
      <vt:lpstr>PowerPoint Presentation</vt:lpstr>
      <vt:lpstr>Pre-Pets and Pets---trip down “memory lane:</vt:lpstr>
      <vt:lpstr>PETS</vt:lpstr>
      <vt:lpstr>Today our last step in learning together  IMAGINE what we can do!</vt:lpstr>
      <vt:lpstr>Our District 2022 2023 Strategic Action Plan </vt:lpstr>
      <vt:lpstr>      Our District 2022 -2023 Strategic Action Plan</vt:lpstr>
      <vt:lpstr>Expand Our Reach</vt:lpstr>
      <vt:lpstr>Ability to Adapt </vt:lpstr>
      <vt:lpstr>Increase our Impact </vt:lpstr>
      <vt:lpstr>Membership Engagement</vt:lpstr>
      <vt:lpstr>Other Goals</vt:lpstr>
      <vt:lpstr>Club setting Goals</vt:lpstr>
      <vt:lpstr>Going to My Rotary Website </vt:lpstr>
      <vt:lpstr>PowerPoint Presentation</vt:lpstr>
      <vt:lpstr>Rotary Club Central– My club</vt:lpstr>
      <vt:lpstr>Setting Goals</vt:lpstr>
      <vt:lpstr>Setting Goals</vt:lpstr>
      <vt:lpstr>Setting Goals</vt:lpstr>
      <vt:lpstr>Setting Goals</vt:lpstr>
      <vt:lpstr>Setting Goals– top focuses</vt:lpstr>
      <vt:lpstr>Presidential Citation </vt:lpstr>
      <vt:lpstr>District Web site tools</vt:lpstr>
      <vt:lpstr>Your Club meeting during the year</vt:lpstr>
      <vt:lpstr>Sample Club Meeting Agenda</vt:lpstr>
      <vt:lpstr>      District Communication/Education </vt:lpstr>
      <vt:lpstr>KEY DATES AND EVENTS</vt:lpstr>
      <vt:lpstr>Questions?  IMAGINE HOW GREAT OUR YEAR WILL  BE!</vt:lpstr>
      <vt:lpstr>    </vt:lpstr>
      <vt:lpstr>PowerPoint Presentation</vt:lpstr>
      <vt:lpstr> 4 way Speech Contest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Hornaman</dc:creator>
  <cp:lastModifiedBy>Cindy Hornaman</cp:lastModifiedBy>
  <cp:revision>63</cp:revision>
  <dcterms:created xsi:type="dcterms:W3CDTF">2022-03-24T14:30:38Z</dcterms:created>
  <dcterms:modified xsi:type="dcterms:W3CDTF">2022-04-12T23:40:54Z</dcterms:modified>
</cp:coreProperties>
</file>