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8" r:id="rId2"/>
    <p:sldId id="300" r:id="rId3"/>
    <p:sldId id="297" r:id="rId4"/>
    <p:sldId id="301" r:id="rId5"/>
    <p:sldId id="302" r:id="rId6"/>
    <p:sldId id="303" r:id="rId7"/>
    <p:sldId id="304" r:id="rId8"/>
    <p:sldId id="296" r:id="rId9"/>
    <p:sldId id="306" r:id="rId10"/>
    <p:sldId id="305" r:id="rId11"/>
    <p:sldId id="313" r:id="rId12"/>
    <p:sldId id="311" r:id="rId13"/>
    <p:sldId id="309" r:id="rId14"/>
    <p:sldId id="308" r:id="rId15"/>
    <p:sldId id="307" r:id="rId16"/>
    <p:sldId id="310" r:id="rId17"/>
    <p:sldId id="312" r:id="rId18"/>
    <p:sldId id="28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6" autoAdjust="0"/>
    <p:restoredTop sz="94660"/>
  </p:normalViewPr>
  <p:slideViewPr>
    <p:cSldViewPr snapToGrid="0">
      <p:cViewPr varScale="1">
        <p:scale>
          <a:sx n="113" d="100"/>
          <a:sy n="113" d="100"/>
        </p:scale>
        <p:origin x="216" y="9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4E192-AB22-495B-8901-B16D5CBB76FE}" type="datetimeFigureOut">
              <a:rPr lang="en-US" smtClean="0"/>
              <a:t>4/12/2022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BB4899-A63C-40B8-95AB-7F487CABA402}" type="slidenum">
              <a:rPr lang="en-US" smtClean="0"/>
              <a:t>‹#›</a:t>
            </a:fld>
            <a:endParaRPr lang="en-US" dirty="0"/>
          </a:p>
        </p:txBody>
      </p:sp>
    </p:spTree>
    <p:extLst>
      <p:ext uri="{BB962C8B-B14F-4D97-AF65-F5344CB8AC3E}">
        <p14:creationId xmlns:p14="http://schemas.microsoft.com/office/powerpoint/2010/main" val="3708748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everyone, Welcome to our Breakout Session on the Secrets of Successful Fund Raising.  I am Katie Farrell, from the Warminster Club . In our President Elect Training Sessions and Strategic Planning sessions, we received feedback that our clubs wanted more ideas about fund raising and sharing what other clubs do.   Today we welcome a panel of  members of some of our clubs to talk about their fund raisers and we will have an opportunity to have discussion and question.  First lets focus on some basic fundraising skills and planning.  I would like to introduce Gwen Carr our District Training and Education Committee Chair for 2022-2023 from the Allentown West Rotary Club.   Gwen… take it away</a:t>
            </a:r>
          </a:p>
        </p:txBody>
      </p:sp>
      <p:sp>
        <p:nvSpPr>
          <p:cNvPr id="4" name="Slide Number Placeholder 3"/>
          <p:cNvSpPr>
            <a:spLocks noGrp="1"/>
          </p:cNvSpPr>
          <p:nvPr>
            <p:ph type="sldNum" sz="quarter" idx="5"/>
          </p:nvPr>
        </p:nvSpPr>
        <p:spPr/>
        <p:txBody>
          <a:bodyPr/>
          <a:lstStyle/>
          <a:p>
            <a:fld id="{33BB4899-A63C-40B8-95AB-7F487CABA402}" type="slidenum">
              <a:rPr lang="en-US" smtClean="0"/>
              <a:t>1</a:t>
            </a:fld>
            <a:endParaRPr lang="en-US" dirty="0"/>
          </a:p>
        </p:txBody>
      </p:sp>
    </p:spTree>
    <p:extLst>
      <p:ext uri="{BB962C8B-B14F-4D97-AF65-F5344CB8AC3E}">
        <p14:creationId xmlns:p14="http://schemas.microsoft.com/office/powerpoint/2010/main" val="1068949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Gwen does her thing</a:t>
            </a:r>
          </a:p>
        </p:txBody>
      </p:sp>
      <p:sp>
        <p:nvSpPr>
          <p:cNvPr id="4" name="Slide Number Placeholder 3"/>
          <p:cNvSpPr>
            <a:spLocks noGrp="1"/>
          </p:cNvSpPr>
          <p:nvPr>
            <p:ph type="sldNum" sz="quarter" idx="5"/>
          </p:nvPr>
        </p:nvSpPr>
        <p:spPr/>
        <p:txBody>
          <a:bodyPr/>
          <a:lstStyle/>
          <a:p>
            <a:fld id="{33BB4899-A63C-40B8-95AB-7F487CABA402}" type="slidenum">
              <a:rPr lang="en-US" smtClean="0"/>
              <a:t>2</a:t>
            </a:fld>
            <a:endParaRPr lang="en-US" dirty="0"/>
          </a:p>
        </p:txBody>
      </p:sp>
    </p:spTree>
    <p:extLst>
      <p:ext uri="{BB962C8B-B14F-4D97-AF65-F5344CB8AC3E}">
        <p14:creationId xmlns:p14="http://schemas.microsoft.com/office/powerpoint/2010/main" val="1274333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Gwen now let’s introduce our Panel</a:t>
            </a:r>
          </a:p>
        </p:txBody>
      </p:sp>
      <p:sp>
        <p:nvSpPr>
          <p:cNvPr id="4" name="Slide Number Placeholder 3"/>
          <p:cNvSpPr>
            <a:spLocks noGrp="1"/>
          </p:cNvSpPr>
          <p:nvPr>
            <p:ph type="sldNum" sz="quarter" idx="5"/>
          </p:nvPr>
        </p:nvSpPr>
        <p:spPr/>
        <p:txBody>
          <a:bodyPr/>
          <a:lstStyle/>
          <a:p>
            <a:fld id="{33BB4899-A63C-40B8-95AB-7F487CABA402}" type="slidenum">
              <a:rPr lang="en-US" smtClean="0"/>
              <a:t>10</a:t>
            </a:fld>
            <a:endParaRPr lang="en-US" dirty="0"/>
          </a:p>
        </p:txBody>
      </p:sp>
    </p:spTree>
    <p:extLst>
      <p:ext uri="{BB962C8B-B14F-4D97-AF65-F5344CB8AC3E}">
        <p14:creationId xmlns:p14="http://schemas.microsoft.com/office/powerpoint/2010/main" val="215724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names</a:t>
            </a:r>
          </a:p>
        </p:txBody>
      </p:sp>
      <p:sp>
        <p:nvSpPr>
          <p:cNvPr id="4" name="Slide Number Placeholder 3"/>
          <p:cNvSpPr>
            <a:spLocks noGrp="1"/>
          </p:cNvSpPr>
          <p:nvPr>
            <p:ph type="sldNum" sz="quarter" idx="5"/>
          </p:nvPr>
        </p:nvSpPr>
        <p:spPr/>
        <p:txBody>
          <a:bodyPr/>
          <a:lstStyle/>
          <a:p>
            <a:fld id="{33BB4899-A63C-40B8-95AB-7F487CABA402}" type="slidenum">
              <a:rPr lang="en-US" smtClean="0"/>
              <a:t>11</a:t>
            </a:fld>
            <a:endParaRPr lang="en-US" dirty="0"/>
          </a:p>
        </p:txBody>
      </p:sp>
    </p:spTree>
    <p:extLst>
      <p:ext uri="{BB962C8B-B14F-4D97-AF65-F5344CB8AC3E}">
        <p14:creationId xmlns:p14="http://schemas.microsoft.com/office/powerpoint/2010/main" val="108313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Bill,  tell us about the Taste of the Burbs in Kutztown</a:t>
            </a:r>
          </a:p>
        </p:txBody>
      </p:sp>
      <p:sp>
        <p:nvSpPr>
          <p:cNvPr id="4" name="Slide Number Placeholder 3"/>
          <p:cNvSpPr>
            <a:spLocks noGrp="1"/>
          </p:cNvSpPr>
          <p:nvPr>
            <p:ph type="sldNum" sz="quarter" idx="5"/>
          </p:nvPr>
        </p:nvSpPr>
        <p:spPr/>
        <p:txBody>
          <a:bodyPr/>
          <a:lstStyle/>
          <a:p>
            <a:fld id="{33BB4899-A63C-40B8-95AB-7F487CABA402}" type="slidenum">
              <a:rPr lang="en-US" smtClean="0"/>
              <a:t>12</a:t>
            </a:fld>
            <a:endParaRPr lang="en-US" dirty="0"/>
          </a:p>
        </p:txBody>
      </p:sp>
    </p:spTree>
    <p:extLst>
      <p:ext uri="{BB962C8B-B14F-4D97-AF65-F5344CB8AC3E}">
        <p14:creationId xmlns:p14="http://schemas.microsoft.com/office/powerpoint/2010/main" val="2590978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Bill– let’s here from Kurt Rohrbach about </a:t>
            </a:r>
            <a:r>
              <a:rPr lang="en-US" dirty="0" err="1"/>
              <a:t>Kutztowns</a:t>
            </a:r>
            <a:r>
              <a:rPr lang="en-US" dirty="0"/>
              <a:t>: “Taste of Kutztown”</a:t>
            </a:r>
          </a:p>
        </p:txBody>
      </p:sp>
      <p:sp>
        <p:nvSpPr>
          <p:cNvPr id="4" name="Slide Number Placeholder 3"/>
          <p:cNvSpPr>
            <a:spLocks noGrp="1"/>
          </p:cNvSpPr>
          <p:nvPr>
            <p:ph type="sldNum" sz="quarter" idx="5"/>
          </p:nvPr>
        </p:nvSpPr>
        <p:spPr/>
        <p:txBody>
          <a:bodyPr/>
          <a:lstStyle/>
          <a:p>
            <a:fld id="{33BB4899-A63C-40B8-95AB-7F487CABA402}" type="slidenum">
              <a:rPr lang="en-US" smtClean="0"/>
              <a:t>13</a:t>
            </a:fld>
            <a:endParaRPr lang="en-US" dirty="0"/>
          </a:p>
        </p:txBody>
      </p:sp>
    </p:spTree>
    <p:extLst>
      <p:ext uri="{BB962C8B-B14F-4D97-AF65-F5344CB8AC3E}">
        <p14:creationId xmlns:p14="http://schemas.microsoft.com/office/powerpoint/2010/main" val="3200733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Kurt– PDG Mike McCarthy will talk about the Duck Race in Pottstown</a:t>
            </a:r>
          </a:p>
        </p:txBody>
      </p:sp>
      <p:sp>
        <p:nvSpPr>
          <p:cNvPr id="4" name="Slide Number Placeholder 3"/>
          <p:cNvSpPr>
            <a:spLocks noGrp="1"/>
          </p:cNvSpPr>
          <p:nvPr>
            <p:ph type="sldNum" sz="quarter" idx="5"/>
          </p:nvPr>
        </p:nvSpPr>
        <p:spPr/>
        <p:txBody>
          <a:bodyPr/>
          <a:lstStyle/>
          <a:p>
            <a:fld id="{33BB4899-A63C-40B8-95AB-7F487CABA402}" type="slidenum">
              <a:rPr lang="en-US" smtClean="0"/>
              <a:t>14</a:t>
            </a:fld>
            <a:endParaRPr lang="en-US" dirty="0"/>
          </a:p>
        </p:txBody>
      </p:sp>
    </p:spTree>
    <p:extLst>
      <p:ext uri="{BB962C8B-B14F-4D97-AF65-F5344CB8AC3E}">
        <p14:creationId xmlns:p14="http://schemas.microsoft.com/office/powerpoint/2010/main" val="3040265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Katie: Thank you Gwenn,- Now let’s have some open Panel Discussion.</a:t>
            </a:r>
          </a:p>
          <a:p>
            <a:r>
              <a:rPr lang="en-US" dirty="0"/>
              <a:t>First– for everyone--- How much money does your club make at its fund raiser– how many years did it take to get to that level– with how many years have you done this fund raiser</a:t>
            </a:r>
          </a:p>
          <a:p>
            <a:r>
              <a:rPr lang="en-US" dirty="0"/>
              <a:t>                                    Have you seen changes in participation over the years?– increase/decrease</a:t>
            </a:r>
          </a:p>
          <a:p>
            <a:r>
              <a:rPr lang="en-US" dirty="0"/>
              <a:t>                                     How does your Rotary Club members participate– is it good participation?</a:t>
            </a:r>
          </a:p>
          <a:p>
            <a:r>
              <a:rPr lang="en-US" dirty="0"/>
              <a:t>                                     Going forward do you see any changes and what are they?</a:t>
            </a:r>
          </a:p>
          <a:p>
            <a:endParaRPr lang="en-US" dirty="0"/>
          </a:p>
          <a:p>
            <a:r>
              <a:rPr lang="en-US" dirty="0"/>
              <a:t>Open it up to questions from the </a:t>
            </a:r>
            <a:r>
              <a:rPr lang="en-US" dirty="0" err="1"/>
              <a:t>audiance</a:t>
            </a:r>
            <a:endParaRPr lang="en-US" dirty="0"/>
          </a:p>
        </p:txBody>
      </p:sp>
      <p:sp>
        <p:nvSpPr>
          <p:cNvPr id="4" name="Slide Number Placeholder 3"/>
          <p:cNvSpPr>
            <a:spLocks noGrp="1"/>
          </p:cNvSpPr>
          <p:nvPr>
            <p:ph type="sldNum" sz="quarter" idx="5"/>
          </p:nvPr>
        </p:nvSpPr>
        <p:spPr/>
        <p:txBody>
          <a:bodyPr/>
          <a:lstStyle/>
          <a:p>
            <a:fld id="{33BB4899-A63C-40B8-95AB-7F487CABA402}" type="slidenum">
              <a:rPr lang="en-US" smtClean="0"/>
              <a:t>16</a:t>
            </a:fld>
            <a:endParaRPr lang="en-US" dirty="0"/>
          </a:p>
        </p:txBody>
      </p:sp>
    </p:spTree>
    <p:extLst>
      <p:ext uri="{BB962C8B-B14F-4D97-AF65-F5344CB8AC3E}">
        <p14:creationId xmlns:p14="http://schemas.microsoft.com/office/powerpoint/2010/main" val="12955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also other fundraisers that clubs have– here are some examples</a:t>
            </a:r>
          </a:p>
        </p:txBody>
      </p:sp>
      <p:sp>
        <p:nvSpPr>
          <p:cNvPr id="4" name="Slide Number Placeholder 3"/>
          <p:cNvSpPr>
            <a:spLocks noGrp="1"/>
          </p:cNvSpPr>
          <p:nvPr>
            <p:ph type="sldNum" sz="quarter" idx="5"/>
          </p:nvPr>
        </p:nvSpPr>
        <p:spPr/>
        <p:txBody>
          <a:bodyPr/>
          <a:lstStyle/>
          <a:p>
            <a:fld id="{33BB4899-A63C-40B8-95AB-7F487CABA402}" type="slidenum">
              <a:rPr lang="en-US" smtClean="0"/>
              <a:t>17</a:t>
            </a:fld>
            <a:endParaRPr lang="en-US" dirty="0"/>
          </a:p>
        </p:txBody>
      </p:sp>
    </p:spTree>
    <p:extLst>
      <p:ext uri="{BB962C8B-B14F-4D97-AF65-F5344CB8AC3E}">
        <p14:creationId xmlns:p14="http://schemas.microsoft.com/office/powerpoint/2010/main" val="1998754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F0437-4BBF-4789-B594-4DC4277A8B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FFA5DF-6597-42C0-AB1F-3D6111EE93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F74DAD-3352-4559-8C86-6313333F9F45}"/>
              </a:ext>
            </a:extLst>
          </p:cNvPr>
          <p:cNvSpPr>
            <a:spLocks noGrp="1"/>
          </p:cNvSpPr>
          <p:nvPr>
            <p:ph type="dt" sz="half" idx="10"/>
          </p:nvPr>
        </p:nvSpPr>
        <p:spPr/>
        <p:txBody>
          <a:bodyPr/>
          <a:lstStyle/>
          <a:p>
            <a:fld id="{0B59B498-4E54-48F1-B286-27DF0B14F4F4}" type="datetimeFigureOut">
              <a:rPr lang="en-US" smtClean="0"/>
              <a:t>4/12/2022</a:t>
            </a:fld>
            <a:endParaRPr lang="en-US" dirty="0"/>
          </a:p>
        </p:txBody>
      </p:sp>
      <p:sp>
        <p:nvSpPr>
          <p:cNvPr id="5" name="Footer Placeholder 4">
            <a:extLst>
              <a:ext uri="{FF2B5EF4-FFF2-40B4-BE49-F238E27FC236}">
                <a16:creationId xmlns:a16="http://schemas.microsoft.com/office/drawing/2014/main" id="{A2E8AF5B-E413-4F6E-9421-AEFD6B5D82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D379C-E114-4945-8E81-9FF41D5E18BA}"/>
              </a:ext>
            </a:extLst>
          </p:cNvPr>
          <p:cNvSpPr>
            <a:spLocks noGrp="1"/>
          </p:cNvSpPr>
          <p:nvPr>
            <p:ph type="sldNum" sz="quarter" idx="12"/>
          </p:nvPr>
        </p:nvSpPr>
        <p:spPr/>
        <p:txBody>
          <a:bodyPr/>
          <a:lstStyle/>
          <a:p>
            <a:fld id="{0736D389-4098-4907-961C-C4ED80DA533B}" type="slidenum">
              <a:rPr lang="en-US" smtClean="0"/>
              <a:t>‹#›</a:t>
            </a:fld>
            <a:endParaRPr lang="en-US" dirty="0"/>
          </a:p>
        </p:txBody>
      </p:sp>
    </p:spTree>
    <p:extLst>
      <p:ext uri="{BB962C8B-B14F-4D97-AF65-F5344CB8AC3E}">
        <p14:creationId xmlns:p14="http://schemas.microsoft.com/office/powerpoint/2010/main" val="2229284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78ADD-F754-4485-8351-980D9DAB7D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8BDE08-FC50-4EC3-8DC9-C8302D4AE2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C3E1F2-40DB-490A-995F-9E8691895030}"/>
              </a:ext>
            </a:extLst>
          </p:cNvPr>
          <p:cNvSpPr>
            <a:spLocks noGrp="1"/>
          </p:cNvSpPr>
          <p:nvPr>
            <p:ph type="dt" sz="half" idx="10"/>
          </p:nvPr>
        </p:nvSpPr>
        <p:spPr/>
        <p:txBody>
          <a:bodyPr/>
          <a:lstStyle/>
          <a:p>
            <a:fld id="{0B59B498-4E54-48F1-B286-27DF0B14F4F4}" type="datetimeFigureOut">
              <a:rPr lang="en-US" smtClean="0"/>
              <a:t>4/12/2022</a:t>
            </a:fld>
            <a:endParaRPr lang="en-US" dirty="0"/>
          </a:p>
        </p:txBody>
      </p:sp>
      <p:sp>
        <p:nvSpPr>
          <p:cNvPr id="5" name="Footer Placeholder 4">
            <a:extLst>
              <a:ext uri="{FF2B5EF4-FFF2-40B4-BE49-F238E27FC236}">
                <a16:creationId xmlns:a16="http://schemas.microsoft.com/office/drawing/2014/main" id="{CE1E808A-4541-47CD-84CB-425EA6D983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C3BAF9-41E5-4FA6-ADE3-E9779AF332AE}"/>
              </a:ext>
            </a:extLst>
          </p:cNvPr>
          <p:cNvSpPr>
            <a:spLocks noGrp="1"/>
          </p:cNvSpPr>
          <p:nvPr>
            <p:ph type="sldNum" sz="quarter" idx="12"/>
          </p:nvPr>
        </p:nvSpPr>
        <p:spPr/>
        <p:txBody>
          <a:bodyPr/>
          <a:lstStyle/>
          <a:p>
            <a:fld id="{0736D389-4098-4907-961C-C4ED80DA533B}" type="slidenum">
              <a:rPr lang="en-US" smtClean="0"/>
              <a:t>‹#›</a:t>
            </a:fld>
            <a:endParaRPr lang="en-US" dirty="0"/>
          </a:p>
        </p:txBody>
      </p:sp>
    </p:spTree>
    <p:extLst>
      <p:ext uri="{BB962C8B-B14F-4D97-AF65-F5344CB8AC3E}">
        <p14:creationId xmlns:p14="http://schemas.microsoft.com/office/powerpoint/2010/main" val="382416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6E893C-4382-446F-A0A8-B0E122802C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E40600-D2C2-449C-B38A-39C31E1202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466A86-D514-4BDB-A16B-D1B62CDC69EB}"/>
              </a:ext>
            </a:extLst>
          </p:cNvPr>
          <p:cNvSpPr>
            <a:spLocks noGrp="1"/>
          </p:cNvSpPr>
          <p:nvPr>
            <p:ph type="dt" sz="half" idx="10"/>
          </p:nvPr>
        </p:nvSpPr>
        <p:spPr/>
        <p:txBody>
          <a:bodyPr/>
          <a:lstStyle/>
          <a:p>
            <a:fld id="{0B59B498-4E54-48F1-B286-27DF0B14F4F4}" type="datetimeFigureOut">
              <a:rPr lang="en-US" smtClean="0"/>
              <a:t>4/12/2022</a:t>
            </a:fld>
            <a:endParaRPr lang="en-US" dirty="0"/>
          </a:p>
        </p:txBody>
      </p:sp>
      <p:sp>
        <p:nvSpPr>
          <p:cNvPr id="5" name="Footer Placeholder 4">
            <a:extLst>
              <a:ext uri="{FF2B5EF4-FFF2-40B4-BE49-F238E27FC236}">
                <a16:creationId xmlns:a16="http://schemas.microsoft.com/office/drawing/2014/main" id="{D11FC7D4-4953-4648-9990-AE29944FBB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176E4E-2BB5-4434-B0B0-BA66E8DCABD0}"/>
              </a:ext>
            </a:extLst>
          </p:cNvPr>
          <p:cNvSpPr>
            <a:spLocks noGrp="1"/>
          </p:cNvSpPr>
          <p:nvPr>
            <p:ph type="sldNum" sz="quarter" idx="12"/>
          </p:nvPr>
        </p:nvSpPr>
        <p:spPr/>
        <p:txBody>
          <a:bodyPr/>
          <a:lstStyle/>
          <a:p>
            <a:fld id="{0736D389-4098-4907-961C-C4ED80DA533B}" type="slidenum">
              <a:rPr lang="en-US" smtClean="0"/>
              <a:t>‹#›</a:t>
            </a:fld>
            <a:endParaRPr lang="en-US" dirty="0"/>
          </a:p>
        </p:txBody>
      </p:sp>
    </p:spTree>
    <p:extLst>
      <p:ext uri="{BB962C8B-B14F-4D97-AF65-F5344CB8AC3E}">
        <p14:creationId xmlns:p14="http://schemas.microsoft.com/office/powerpoint/2010/main" val="3361734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FA166-12ED-4EBD-B8C7-6A8B4BC715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AC1BEC-A4ED-49EA-93D7-8D602EFF74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BBB060-95DA-4A0E-89F7-B4291C68F2FC}"/>
              </a:ext>
            </a:extLst>
          </p:cNvPr>
          <p:cNvSpPr>
            <a:spLocks noGrp="1"/>
          </p:cNvSpPr>
          <p:nvPr>
            <p:ph type="dt" sz="half" idx="10"/>
          </p:nvPr>
        </p:nvSpPr>
        <p:spPr/>
        <p:txBody>
          <a:bodyPr/>
          <a:lstStyle/>
          <a:p>
            <a:fld id="{0B59B498-4E54-48F1-B286-27DF0B14F4F4}" type="datetimeFigureOut">
              <a:rPr lang="en-US" smtClean="0"/>
              <a:t>4/12/2022</a:t>
            </a:fld>
            <a:endParaRPr lang="en-US" dirty="0"/>
          </a:p>
        </p:txBody>
      </p:sp>
      <p:sp>
        <p:nvSpPr>
          <p:cNvPr id="5" name="Footer Placeholder 4">
            <a:extLst>
              <a:ext uri="{FF2B5EF4-FFF2-40B4-BE49-F238E27FC236}">
                <a16:creationId xmlns:a16="http://schemas.microsoft.com/office/drawing/2014/main" id="{EF065DCB-2F23-404B-BE7F-EC80F612F6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89DDBD-55FC-4153-A413-557C4869A1B2}"/>
              </a:ext>
            </a:extLst>
          </p:cNvPr>
          <p:cNvSpPr>
            <a:spLocks noGrp="1"/>
          </p:cNvSpPr>
          <p:nvPr>
            <p:ph type="sldNum" sz="quarter" idx="12"/>
          </p:nvPr>
        </p:nvSpPr>
        <p:spPr/>
        <p:txBody>
          <a:bodyPr/>
          <a:lstStyle/>
          <a:p>
            <a:fld id="{0736D389-4098-4907-961C-C4ED80DA533B}" type="slidenum">
              <a:rPr lang="en-US" smtClean="0"/>
              <a:t>‹#›</a:t>
            </a:fld>
            <a:endParaRPr lang="en-US" dirty="0"/>
          </a:p>
        </p:txBody>
      </p:sp>
    </p:spTree>
    <p:extLst>
      <p:ext uri="{BB962C8B-B14F-4D97-AF65-F5344CB8AC3E}">
        <p14:creationId xmlns:p14="http://schemas.microsoft.com/office/powerpoint/2010/main" val="1035369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6CB62-1AF6-43CA-96AC-1DD3E8FF41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F32FA6-9081-43FC-84F5-99252B4B60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C344FA-63F9-4C86-A38D-AB08CB13ACED}"/>
              </a:ext>
            </a:extLst>
          </p:cNvPr>
          <p:cNvSpPr>
            <a:spLocks noGrp="1"/>
          </p:cNvSpPr>
          <p:nvPr>
            <p:ph type="dt" sz="half" idx="10"/>
          </p:nvPr>
        </p:nvSpPr>
        <p:spPr/>
        <p:txBody>
          <a:bodyPr/>
          <a:lstStyle/>
          <a:p>
            <a:fld id="{0B59B498-4E54-48F1-B286-27DF0B14F4F4}" type="datetimeFigureOut">
              <a:rPr lang="en-US" smtClean="0"/>
              <a:t>4/12/2022</a:t>
            </a:fld>
            <a:endParaRPr lang="en-US" dirty="0"/>
          </a:p>
        </p:txBody>
      </p:sp>
      <p:sp>
        <p:nvSpPr>
          <p:cNvPr id="5" name="Footer Placeholder 4">
            <a:extLst>
              <a:ext uri="{FF2B5EF4-FFF2-40B4-BE49-F238E27FC236}">
                <a16:creationId xmlns:a16="http://schemas.microsoft.com/office/drawing/2014/main" id="{CDA955A5-02C5-4E74-BCAF-A73E33D2E7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DF9A23-5AFD-48D3-B717-78486EEAE254}"/>
              </a:ext>
            </a:extLst>
          </p:cNvPr>
          <p:cNvSpPr>
            <a:spLocks noGrp="1"/>
          </p:cNvSpPr>
          <p:nvPr>
            <p:ph type="sldNum" sz="quarter" idx="12"/>
          </p:nvPr>
        </p:nvSpPr>
        <p:spPr/>
        <p:txBody>
          <a:bodyPr/>
          <a:lstStyle/>
          <a:p>
            <a:fld id="{0736D389-4098-4907-961C-C4ED80DA533B}" type="slidenum">
              <a:rPr lang="en-US" smtClean="0"/>
              <a:t>‹#›</a:t>
            </a:fld>
            <a:endParaRPr lang="en-US" dirty="0"/>
          </a:p>
        </p:txBody>
      </p:sp>
    </p:spTree>
    <p:extLst>
      <p:ext uri="{BB962C8B-B14F-4D97-AF65-F5344CB8AC3E}">
        <p14:creationId xmlns:p14="http://schemas.microsoft.com/office/powerpoint/2010/main" val="4171333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3611D-5941-4E72-82E3-2A70B012AD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FFC6B1-3153-49BF-BE09-059C27FD04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7AB95A-FD58-4AFA-A1B8-8CAAFBD018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69BD91-8ACF-44FB-98BA-45288FA93550}"/>
              </a:ext>
            </a:extLst>
          </p:cNvPr>
          <p:cNvSpPr>
            <a:spLocks noGrp="1"/>
          </p:cNvSpPr>
          <p:nvPr>
            <p:ph type="dt" sz="half" idx="10"/>
          </p:nvPr>
        </p:nvSpPr>
        <p:spPr/>
        <p:txBody>
          <a:bodyPr/>
          <a:lstStyle/>
          <a:p>
            <a:fld id="{0B59B498-4E54-48F1-B286-27DF0B14F4F4}" type="datetimeFigureOut">
              <a:rPr lang="en-US" smtClean="0"/>
              <a:t>4/12/2022</a:t>
            </a:fld>
            <a:endParaRPr lang="en-US" dirty="0"/>
          </a:p>
        </p:txBody>
      </p:sp>
      <p:sp>
        <p:nvSpPr>
          <p:cNvPr id="6" name="Footer Placeholder 5">
            <a:extLst>
              <a:ext uri="{FF2B5EF4-FFF2-40B4-BE49-F238E27FC236}">
                <a16:creationId xmlns:a16="http://schemas.microsoft.com/office/drawing/2014/main" id="{9F004BD9-BACF-43CD-9508-5D4B7F770B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5F210C-ACEC-42B7-887C-D08F30D57F6E}"/>
              </a:ext>
            </a:extLst>
          </p:cNvPr>
          <p:cNvSpPr>
            <a:spLocks noGrp="1"/>
          </p:cNvSpPr>
          <p:nvPr>
            <p:ph type="sldNum" sz="quarter" idx="12"/>
          </p:nvPr>
        </p:nvSpPr>
        <p:spPr/>
        <p:txBody>
          <a:bodyPr/>
          <a:lstStyle/>
          <a:p>
            <a:fld id="{0736D389-4098-4907-961C-C4ED80DA533B}" type="slidenum">
              <a:rPr lang="en-US" smtClean="0"/>
              <a:t>‹#›</a:t>
            </a:fld>
            <a:endParaRPr lang="en-US" dirty="0"/>
          </a:p>
        </p:txBody>
      </p:sp>
    </p:spTree>
    <p:extLst>
      <p:ext uri="{BB962C8B-B14F-4D97-AF65-F5344CB8AC3E}">
        <p14:creationId xmlns:p14="http://schemas.microsoft.com/office/powerpoint/2010/main" val="50181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23136-11E3-4888-8C6A-306E0E07E9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08317C-919A-4E61-B2AE-275B906051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5A4637-E433-4C4A-87A7-23C1F84B0B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623A65-CC56-42E5-9A81-437EA8C384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B9A40A-2BFD-405E-8CE4-FF43227ECB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A0B212-6B81-487B-9FDB-F829F115E30F}"/>
              </a:ext>
            </a:extLst>
          </p:cNvPr>
          <p:cNvSpPr>
            <a:spLocks noGrp="1"/>
          </p:cNvSpPr>
          <p:nvPr>
            <p:ph type="dt" sz="half" idx="10"/>
          </p:nvPr>
        </p:nvSpPr>
        <p:spPr/>
        <p:txBody>
          <a:bodyPr/>
          <a:lstStyle/>
          <a:p>
            <a:fld id="{0B59B498-4E54-48F1-B286-27DF0B14F4F4}" type="datetimeFigureOut">
              <a:rPr lang="en-US" smtClean="0"/>
              <a:t>4/12/2022</a:t>
            </a:fld>
            <a:endParaRPr lang="en-US" dirty="0"/>
          </a:p>
        </p:txBody>
      </p:sp>
      <p:sp>
        <p:nvSpPr>
          <p:cNvPr id="8" name="Footer Placeholder 7">
            <a:extLst>
              <a:ext uri="{FF2B5EF4-FFF2-40B4-BE49-F238E27FC236}">
                <a16:creationId xmlns:a16="http://schemas.microsoft.com/office/drawing/2014/main" id="{B2DFC177-CF68-4EAA-B13E-41F909D7EE3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16F142C-9CA2-4F2F-84EA-4E4BAE398A1A}"/>
              </a:ext>
            </a:extLst>
          </p:cNvPr>
          <p:cNvSpPr>
            <a:spLocks noGrp="1"/>
          </p:cNvSpPr>
          <p:nvPr>
            <p:ph type="sldNum" sz="quarter" idx="12"/>
          </p:nvPr>
        </p:nvSpPr>
        <p:spPr/>
        <p:txBody>
          <a:bodyPr/>
          <a:lstStyle/>
          <a:p>
            <a:fld id="{0736D389-4098-4907-961C-C4ED80DA533B}" type="slidenum">
              <a:rPr lang="en-US" smtClean="0"/>
              <a:t>‹#›</a:t>
            </a:fld>
            <a:endParaRPr lang="en-US" dirty="0"/>
          </a:p>
        </p:txBody>
      </p:sp>
    </p:spTree>
    <p:extLst>
      <p:ext uri="{BB962C8B-B14F-4D97-AF65-F5344CB8AC3E}">
        <p14:creationId xmlns:p14="http://schemas.microsoft.com/office/powerpoint/2010/main" val="3591287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0C044-B9AD-4FE3-88D0-3864A9E41E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92B72A-FDF6-4041-B4CF-B708802BCB05}"/>
              </a:ext>
            </a:extLst>
          </p:cNvPr>
          <p:cNvSpPr>
            <a:spLocks noGrp="1"/>
          </p:cNvSpPr>
          <p:nvPr>
            <p:ph type="dt" sz="half" idx="10"/>
          </p:nvPr>
        </p:nvSpPr>
        <p:spPr/>
        <p:txBody>
          <a:bodyPr/>
          <a:lstStyle/>
          <a:p>
            <a:fld id="{0B59B498-4E54-48F1-B286-27DF0B14F4F4}" type="datetimeFigureOut">
              <a:rPr lang="en-US" smtClean="0"/>
              <a:t>4/12/2022</a:t>
            </a:fld>
            <a:endParaRPr lang="en-US" dirty="0"/>
          </a:p>
        </p:txBody>
      </p:sp>
      <p:sp>
        <p:nvSpPr>
          <p:cNvPr id="4" name="Footer Placeholder 3">
            <a:extLst>
              <a:ext uri="{FF2B5EF4-FFF2-40B4-BE49-F238E27FC236}">
                <a16:creationId xmlns:a16="http://schemas.microsoft.com/office/drawing/2014/main" id="{58D12CEF-CFFC-45B2-BF21-7C52C141F8A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B9A3729-49CC-4CB7-A99C-435E3B37F5D2}"/>
              </a:ext>
            </a:extLst>
          </p:cNvPr>
          <p:cNvSpPr>
            <a:spLocks noGrp="1"/>
          </p:cNvSpPr>
          <p:nvPr>
            <p:ph type="sldNum" sz="quarter" idx="12"/>
          </p:nvPr>
        </p:nvSpPr>
        <p:spPr/>
        <p:txBody>
          <a:bodyPr/>
          <a:lstStyle/>
          <a:p>
            <a:fld id="{0736D389-4098-4907-961C-C4ED80DA533B}" type="slidenum">
              <a:rPr lang="en-US" smtClean="0"/>
              <a:t>‹#›</a:t>
            </a:fld>
            <a:endParaRPr lang="en-US" dirty="0"/>
          </a:p>
        </p:txBody>
      </p:sp>
    </p:spTree>
    <p:extLst>
      <p:ext uri="{BB962C8B-B14F-4D97-AF65-F5344CB8AC3E}">
        <p14:creationId xmlns:p14="http://schemas.microsoft.com/office/powerpoint/2010/main" val="3929376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544950-1237-40F2-8290-C55590F8BE49}"/>
              </a:ext>
            </a:extLst>
          </p:cNvPr>
          <p:cNvSpPr>
            <a:spLocks noGrp="1"/>
          </p:cNvSpPr>
          <p:nvPr>
            <p:ph type="dt" sz="half" idx="10"/>
          </p:nvPr>
        </p:nvSpPr>
        <p:spPr/>
        <p:txBody>
          <a:bodyPr/>
          <a:lstStyle/>
          <a:p>
            <a:fld id="{0B59B498-4E54-48F1-B286-27DF0B14F4F4}" type="datetimeFigureOut">
              <a:rPr lang="en-US" smtClean="0"/>
              <a:t>4/12/2022</a:t>
            </a:fld>
            <a:endParaRPr lang="en-US" dirty="0"/>
          </a:p>
        </p:txBody>
      </p:sp>
      <p:sp>
        <p:nvSpPr>
          <p:cNvPr id="3" name="Footer Placeholder 2">
            <a:extLst>
              <a:ext uri="{FF2B5EF4-FFF2-40B4-BE49-F238E27FC236}">
                <a16:creationId xmlns:a16="http://schemas.microsoft.com/office/drawing/2014/main" id="{441F77B3-A662-49B4-A4B6-42358D4F35F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428EF9-A225-4FE8-A4E6-391B9B6003F9}"/>
              </a:ext>
            </a:extLst>
          </p:cNvPr>
          <p:cNvSpPr>
            <a:spLocks noGrp="1"/>
          </p:cNvSpPr>
          <p:nvPr>
            <p:ph type="sldNum" sz="quarter" idx="12"/>
          </p:nvPr>
        </p:nvSpPr>
        <p:spPr/>
        <p:txBody>
          <a:bodyPr/>
          <a:lstStyle/>
          <a:p>
            <a:fld id="{0736D389-4098-4907-961C-C4ED80DA533B}" type="slidenum">
              <a:rPr lang="en-US" smtClean="0"/>
              <a:t>‹#›</a:t>
            </a:fld>
            <a:endParaRPr lang="en-US" dirty="0"/>
          </a:p>
        </p:txBody>
      </p:sp>
    </p:spTree>
    <p:extLst>
      <p:ext uri="{BB962C8B-B14F-4D97-AF65-F5344CB8AC3E}">
        <p14:creationId xmlns:p14="http://schemas.microsoft.com/office/powerpoint/2010/main" val="171458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D5491-65A1-465B-BC60-7502871A36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306768-6AA4-48B0-B8A3-30C19860AE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FD43CC-A231-4CF6-90CD-457B92F7C8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F93BB7-AB4D-433D-8B37-7ABC9545304B}"/>
              </a:ext>
            </a:extLst>
          </p:cNvPr>
          <p:cNvSpPr>
            <a:spLocks noGrp="1"/>
          </p:cNvSpPr>
          <p:nvPr>
            <p:ph type="dt" sz="half" idx="10"/>
          </p:nvPr>
        </p:nvSpPr>
        <p:spPr/>
        <p:txBody>
          <a:bodyPr/>
          <a:lstStyle/>
          <a:p>
            <a:fld id="{0B59B498-4E54-48F1-B286-27DF0B14F4F4}" type="datetimeFigureOut">
              <a:rPr lang="en-US" smtClean="0"/>
              <a:t>4/12/2022</a:t>
            </a:fld>
            <a:endParaRPr lang="en-US" dirty="0"/>
          </a:p>
        </p:txBody>
      </p:sp>
      <p:sp>
        <p:nvSpPr>
          <p:cNvPr id="6" name="Footer Placeholder 5">
            <a:extLst>
              <a:ext uri="{FF2B5EF4-FFF2-40B4-BE49-F238E27FC236}">
                <a16:creationId xmlns:a16="http://schemas.microsoft.com/office/drawing/2014/main" id="{2A3FEBED-C467-41F9-AF88-6959F45FE1D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88DF9B-A014-46FF-93B5-F6025B82D188}"/>
              </a:ext>
            </a:extLst>
          </p:cNvPr>
          <p:cNvSpPr>
            <a:spLocks noGrp="1"/>
          </p:cNvSpPr>
          <p:nvPr>
            <p:ph type="sldNum" sz="quarter" idx="12"/>
          </p:nvPr>
        </p:nvSpPr>
        <p:spPr/>
        <p:txBody>
          <a:bodyPr/>
          <a:lstStyle/>
          <a:p>
            <a:fld id="{0736D389-4098-4907-961C-C4ED80DA533B}" type="slidenum">
              <a:rPr lang="en-US" smtClean="0"/>
              <a:t>‹#›</a:t>
            </a:fld>
            <a:endParaRPr lang="en-US" dirty="0"/>
          </a:p>
        </p:txBody>
      </p:sp>
    </p:spTree>
    <p:extLst>
      <p:ext uri="{BB962C8B-B14F-4D97-AF65-F5344CB8AC3E}">
        <p14:creationId xmlns:p14="http://schemas.microsoft.com/office/powerpoint/2010/main" val="296504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4B0AB-BC49-428A-BA68-4E80D20FE3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A044E4-FFA6-421F-A951-00ACCD82BD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6354283-05A0-4DF1-9E58-A758987BF8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971D9A-4A2B-43E3-BFB4-088F5D5DE4FF}"/>
              </a:ext>
            </a:extLst>
          </p:cNvPr>
          <p:cNvSpPr>
            <a:spLocks noGrp="1"/>
          </p:cNvSpPr>
          <p:nvPr>
            <p:ph type="dt" sz="half" idx="10"/>
          </p:nvPr>
        </p:nvSpPr>
        <p:spPr/>
        <p:txBody>
          <a:bodyPr/>
          <a:lstStyle/>
          <a:p>
            <a:fld id="{0B59B498-4E54-48F1-B286-27DF0B14F4F4}" type="datetimeFigureOut">
              <a:rPr lang="en-US" smtClean="0"/>
              <a:t>4/12/2022</a:t>
            </a:fld>
            <a:endParaRPr lang="en-US" dirty="0"/>
          </a:p>
        </p:txBody>
      </p:sp>
      <p:sp>
        <p:nvSpPr>
          <p:cNvPr id="6" name="Footer Placeholder 5">
            <a:extLst>
              <a:ext uri="{FF2B5EF4-FFF2-40B4-BE49-F238E27FC236}">
                <a16:creationId xmlns:a16="http://schemas.microsoft.com/office/drawing/2014/main" id="{C119A15D-8751-4EC6-91E9-985425FDE4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9851647-8DF6-43C8-9CAC-EA5836363FF2}"/>
              </a:ext>
            </a:extLst>
          </p:cNvPr>
          <p:cNvSpPr>
            <a:spLocks noGrp="1"/>
          </p:cNvSpPr>
          <p:nvPr>
            <p:ph type="sldNum" sz="quarter" idx="12"/>
          </p:nvPr>
        </p:nvSpPr>
        <p:spPr/>
        <p:txBody>
          <a:bodyPr/>
          <a:lstStyle/>
          <a:p>
            <a:fld id="{0736D389-4098-4907-961C-C4ED80DA533B}" type="slidenum">
              <a:rPr lang="en-US" smtClean="0"/>
              <a:t>‹#›</a:t>
            </a:fld>
            <a:endParaRPr lang="en-US" dirty="0"/>
          </a:p>
        </p:txBody>
      </p:sp>
    </p:spTree>
    <p:extLst>
      <p:ext uri="{BB962C8B-B14F-4D97-AF65-F5344CB8AC3E}">
        <p14:creationId xmlns:p14="http://schemas.microsoft.com/office/powerpoint/2010/main" val="1807235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7C3A81-5310-4B4A-99EB-C8B0FFE068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ADA780-0562-4076-A0F7-4516E2F1AF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CA7FE6-FA03-4760-BEEC-16BB3EC86B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9B498-4E54-48F1-B286-27DF0B14F4F4}" type="datetimeFigureOut">
              <a:rPr lang="en-US" smtClean="0"/>
              <a:t>4/12/2022</a:t>
            </a:fld>
            <a:endParaRPr lang="en-US" dirty="0"/>
          </a:p>
        </p:txBody>
      </p:sp>
      <p:sp>
        <p:nvSpPr>
          <p:cNvPr id="5" name="Footer Placeholder 4">
            <a:extLst>
              <a:ext uri="{FF2B5EF4-FFF2-40B4-BE49-F238E27FC236}">
                <a16:creationId xmlns:a16="http://schemas.microsoft.com/office/drawing/2014/main" id="{D3B5FF4A-2DC3-4183-816E-2269A22CB8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04DC42D-F5C3-454F-AC62-BBE636B6DE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6D389-4098-4907-961C-C4ED80DA533B}" type="slidenum">
              <a:rPr lang="en-US" smtClean="0"/>
              <a:t>‹#›</a:t>
            </a:fld>
            <a:endParaRPr lang="en-US" dirty="0"/>
          </a:p>
        </p:txBody>
      </p:sp>
    </p:spTree>
    <p:extLst>
      <p:ext uri="{BB962C8B-B14F-4D97-AF65-F5344CB8AC3E}">
        <p14:creationId xmlns:p14="http://schemas.microsoft.com/office/powerpoint/2010/main" val="3188520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sp>
        <p:nvSpPr>
          <p:cNvPr id="2" name="Title 1">
            <a:extLst>
              <a:ext uri="{FF2B5EF4-FFF2-40B4-BE49-F238E27FC236}">
                <a16:creationId xmlns:a16="http://schemas.microsoft.com/office/drawing/2014/main" id="{80691B83-DC5F-49D0-A094-2EF563D9D4A2}"/>
              </a:ext>
            </a:extLst>
          </p:cNvPr>
          <p:cNvSpPr>
            <a:spLocks noGrp="1"/>
          </p:cNvSpPr>
          <p:nvPr>
            <p:ph type="title"/>
          </p:nvPr>
        </p:nvSpPr>
        <p:spPr>
          <a:xfrm>
            <a:off x="838200" y="1787235"/>
            <a:ext cx="10515600" cy="2244437"/>
          </a:xfrm>
        </p:spPr>
        <p:txBody>
          <a:bodyPr/>
          <a:lstStyle/>
          <a:p>
            <a:pPr algn="ctr"/>
            <a:r>
              <a:rPr lang="en-US" b="1" dirty="0"/>
              <a:t>Secrets of Successful Fund Raising</a:t>
            </a:r>
          </a:p>
        </p:txBody>
      </p:sp>
    </p:spTree>
    <p:extLst>
      <p:ext uri="{BB962C8B-B14F-4D97-AF65-F5344CB8AC3E}">
        <p14:creationId xmlns:p14="http://schemas.microsoft.com/office/powerpoint/2010/main" val="565511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pic>
        <p:nvPicPr>
          <p:cNvPr id="8" name="Picture 7">
            <a:extLst>
              <a:ext uri="{FF2B5EF4-FFF2-40B4-BE49-F238E27FC236}">
                <a16:creationId xmlns:a16="http://schemas.microsoft.com/office/drawing/2014/main" id="{4AE4AF88-9D54-4754-963D-1ABE3C311D97}"/>
              </a:ext>
            </a:extLst>
          </p:cNvPr>
          <p:cNvPicPr>
            <a:picLocks noChangeAspect="1"/>
          </p:cNvPicPr>
          <p:nvPr/>
        </p:nvPicPr>
        <p:blipFill>
          <a:blip r:embed="rId4"/>
          <a:stretch>
            <a:fillRect/>
          </a:stretch>
        </p:blipFill>
        <p:spPr>
          <a:xfrm>
            <a:off x="837744" y="2767526"/>
            <a:ext cx="10516511" cy="1322947"/>
          </a:xfrm>
          <a:prstGeom prst="rect">
            <a:avLst/>
          </a:prstGeom>
        </p:spPr>
      </p:pic>
      <p:sp>
        <p:nvSpPr>
          <p:cNvPr id="11" name="Content Placeholder 2">
            <a:extLst>
              <a:ext uri="{FF2B5EF4-FFF2-40B4-BE49-F238E27FC236}">
                <a16:creationId xmlns:a16="http://schemas.microsoft.com/office/drawing/2014/main" id="{C714AC14-3B9C-4C9D-990B-18BC09E04DEA}"/>
              </a:ext>
            </a:extLst>
          </p:cNvPr>
          <p:cNvSpPr txBox="1">
            <a:spLocks/>
          </p:cNvSpPr>
          <p:nvPr/>
        </p:nvSpPr>
        <p:spPr>
          <a:xfrm>
            <a:off x="830317" y="2873154"/>
            <a:ext cx="7870374" cy="14154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Be patient, kind and respectful</a:t>
            </a:r>
          </a:p>
          <a:p>
            <a:pPr marL="0" indent="0">
              <a:buNone/>
            </a:pPr>
            <a:r>
              <a:rPr lang="en-US" sz="3200" dirty="0"/>
              <a:t>Start meetings with the 4-Way Test</a:t>
            </a:r>
          </a:p>
        </p:txBody>
      </p:sp>
      <p:sp>
        <p:nvSpPr>
          <p:cNvPr id="12" name="Title 1">
            <a:extLst>
              <a:ext uri="{FF2B5EF4-FFF2-40B4-BE49-F238E27FC236}">
                <a16:creationId xmlns:a16="http://schemas.microsoft.com/office/drawing/2014/main" id="{6D5B0699-A6E6-48F8-BEE3-8933C6E948FA}"/>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t>Secrets of Successful Fund Raising</a:t>
            </a:r>
            <a:br>
              <a:rPr lang="en-US" sz="4000" b="1" dirty="0"/>
            </a:br>
            <a:r>
              <a:rPr lang="en-US" sz="4000" b="1" dirty="0"/>
              <a:t>Working with Volunteers </a:t>
            </a:r>
          </a:p>
        </p:txBody>
      </p:sp>
      <p:pic>
        <p:nvPicPr>
          <p:cNvPr id="7" name="Picture 6">
            <a:extLst>
              <a:ext uri="{FF2B5EF4-FFF2-40B4-BE49-F238E27FC236}">
                <a16:creationId xmlns:a16="http://schemas.microsoft.com/office/drawing/2014/main" id="{CDE9BF6A-AAE0-4217-B504-B1CE2C8728C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47364" y="1249534"/>
            <a:ext cx="2857500" cy="5438775"/>
          </a:xfrm>
          <a:prstGeom prst="rect">
            <a:avLst/>
          </a:prstGeom>
        </p:spPr>
      </p:pic>
      <p:sp>
        <p:nvSpPr>
          <p:cNvPr id="2" name="TextBox 1">
            <a:extLst>
              <a:ext uri="{FF2B5EF4-FFF2-40B4-BE49-F238E27FC236}">
                <a16:creationId xmlns:a16="http://schemas.microsoft.com/office/drawing/2014/main" id="{2854E491-9C1E-4650-A4B9-102A086D7531}"/>
              </a:ext>
            </a:extLst>
          </p:cNvPr>
          <p:cNvSpPr txBox="1"/>
          <p:nvPr/>
        </p:nvSpPr>
        <p:spPr>
          <a:xfrm>
            <a:off x="2892490" y="4693298"/>
            <a:ext cx="3528402" cy="369332"/>
          </a:xfrm>
          <a:prstGeom prst="rect">
            <a:avLst/>
          </a:prstGeom>
          <a:noFill/>
        </p:spPr>
        <p:txBody>
          <a:bodyPr wrap="none" rtlCol="0">
            <a:spAutoFit/>
          </a:bodyPr>
          <a:lstStyle/>
          <a:p>
            <a:r>
              <a:rPr lang="en-US" b="1" dirty="0"/>
              <a:t>Thank you for your Rotary Service!</a:t>
            </a:r>
          </a:p>
        </p:txBody>
      </p:sp>
    </p:spTree>
    <p:extLst>
      <p:ext uri="{BB962C8B-B14F-4D97-AF65-F5344CB8AC3E}">
        <p14:creationId xmlns:p14="http://schemas.microsoft.com/office/powerpoint/2010/main" val="2341118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sp>
        <p:nvSpPr>
          <p:cNvPr id="2" name="Title 1">
            <a:extLst>
              <a:ext uri="{FF2B5EF4-FFF2-40B4-BE49-F238E27FC236}">
                <a16:creationId xmlns:a16="http://schemas.microsoft.com/office/drawing/2014/main" id="{9C3C15E7-25C1-488C-9156-0B02E7436523}"/>
              </a:ext>
            </a:extLst>
          </p:cNvPr>
          <p:cNvSpPr>
            <a:spLocks noGrp="1"/>
          </p:cNvSpPr>
          <p:nvPr>
            <p:ph type="title"/>
          </p:nvPr>
        </p:nvSpPr>
        <p:spPr/>
        <p:txBody>
          <a:bodyPr/>
          <a:lstStyle/>
          <a:p>
            <a:pPr algn="ctr"/>
            <a:r>
              <a:rPr lang="en-US" dirty="0"/>
              <a:t>Our Club Fundraising Panel</a:t>
            </a:r>
          </a:p>
        </p:txBody>
      </p:sp>
      <p:sp>
        <p:nvSpPr>
          <p:cNvPr id="3" name="Content Placeholder 2">
            <a:extLst>
              <a:ext uri="{FF2B5EF4-FFF2-40B4-BE49-F238E27FC236}">
                <a16:creationId xmlns:a16="http://schemas.microsoft.com/office/drawing/2014/main" id="{CD8C2248-16C7-47F3-B29A-37A9CCBC6FE2}"/>
              </a:ext>
            </a:extLst>
          </p:cNvPr>
          <p:cNvSpPr>
            <a:spLocks noGrp="1"/>
          </p:cNvSpPr>
          <p:nvPr>
            <p:ph idx="1"/>
          </p:nvPr>
        </p:nvSpPr>
        <p:spPr/>
        <p:txBody>
          <a:bodyPr/>
          <a:lstStyle/>
          <a:p>
            <a:r>
              <a:rPr lang="en-US" b="1" dirty="0"/>
              <a:t>Blue Bell: Past President Bill Messerschmidt: “Taste of the Burbs”</a:t>
            </a:r>
          </a:p>
          <a:p>
            <a:r>
              <a:rPr lang="en-US" b="1" dirty="0"/>
              <a:t>Kutztown: Past President Kurt Rohrbach:   “Taste of Kutztown”</a:t>
            </a:r>
          </a:p>
          <a:p>
            <a:r>
              <a:rPr lang="en-US" b="1" dirty="0"/>
              <a:t>Pottstown: PDG Mike McCarthy:  “Duck Race”</a:t>
            </a:r>
          </a:p>
          <a:p>
            <a:r>
              <a:rPr lang="en-US" b="1" dirty="0"/>
              <a:t>Allentown West: Gwen Carr : “Tempting Tastes”</a:t>
            </a:r>
          </a:p>
          <a:p>
            <a:pPr lvl="3"/>
            <a:endParaRPr lang="en-US" dirty="0"/>
          </a:p>
          <a:p>
            <a:pPr lvl="3"/>
            <a:endParaRPr lang="en-US" dirty="0"/>
          </a:p>
          <a:p>
            <a:pPr lvl="3"/>
            <a:endParaRPr lang="en-US" dirty="0"/>
          </a:p>
        </p:txBody>
      </p:sp>
    </p:spTree>
    <p:extLst>
      <p:ext uri="{BB962C8B-B14F-4D97-AF65-F5344CB8AC3E}">
        <p14:creationId xmlns:p14="http://schemas.microsoft.com/office/powerpoint/2010/main" val="3776793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sp>
        <p:nvSpPr>
          <p:cNvPr id="9" name="Title 8">
            <a:extLst>
              <a:ext uri="{FF2B5EF4-FFF2-40B4-BE49-F238E27FC236}">
                <a16:creationId xmlns:a16="http://schemas.microsoft.com/office/drawing/2014/main" id="{C039CA45-C821-4344-86EC-EC5DBAE3AD4F}"/>
              </a:ext>
            </a:extLst>
          </p:cNvPr>
          <p:cNvSpPr>
            <a:spLocks noGrp="1"/>
          </p:cNvSpPr>
          <p:nvPr>
            <p:ph type="title"/>
          </p:nvPr>
        </p:nvSpPr>
        <p:spPr>
          <a:xfrm>
            <a:off x="838200" y="365125"/>
            <a:ext cx="10515600" cy="3173942"/>
          </a:xfrm>
        </p:spPr>
        <p:txBody>
          <a:bodyPr>
            <a:normAutofit/>
          </a:bodyPr>
          <a:lstStyle/>
          <a:p>
            <a:r>
              <a:rPr lang="en-US" b="1" dirty="0"/>
              <a:t>Blue Bell: Past President Bill Messerschmidt: “Taste of the Burbs”</a:t>
            </a:r>
            <a:br>
              <a:rPr lang="en-US" b="1" dirty="0"/>
            </a:br>
            <a:endParaRPr lang="en-US" dirty="0"/>
          </a:p>
        </p:txBody>
      </p:sp>
    </p:spTree>
    <p:extLst>
      <p:ext uri="{BB962C8B-B14F-4D97-AF65-F5344CB8AC3E}">
        <p14:creationId xmlns:p14="http://schemas.microsoft.com/office/powerpoint/2010/main" val="3930270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sp>
        <p:nvSpPr>
          <p:cNvPr id="2" name="Title 1">
            <a:extLst>
              <a:ext uri="{FF2B5EF4-FFF2-40B4-BE49-F238E27FC236}">
                <a16:creationId xmlns:a16="http://schemas.microsoft.com/office/drawing/2014/main" id="{90E8E965-A1B2-4A36-915A-99F398CF0800}"/>
              </a:ext>
            </a:extLst>
          </p:cNvPr>
          <p:cNvSpPr>
            <a:spLocks noGrp="1"/>
          </p:cNvSpPr>
          <p:nvPr>
            <p:ph type="title"/>
          </p:nvPr>
        </p:nvSpPr>
        <p:spPr>
          <a:xfrm>
            <a:off x="838200" y="365125"/>
            <a:ext cx="10515600" cy="2445808"/>
          </a:xfrm>
        </p:spPr>
        <p:txBody>
          <a:bodyPr>
            <a:normAutofit/>
          </a:bodyPr>
          <a:lstStyle/>
          <a:p>
            <a:r>
              <a:rPr lang="en-US" b="1" dirty="0"/>
              <a:t>Kutztown: Past President Kurt Rohrbach:   “Taste of Kutztown”</a:t>
            </a:r>
            <a:br>
              <a:rPr lang="en-US" b="1" dirty="0"/>
            </a:br>
            <a:endParaRPr lang="en-US" dirty="0"/>
          </a:p>
        </p:txBody>
      </p:sp>
    </p:spTree>
    <p:extLst>
      <p:ext uri="{BB962C8B-B14F-4D97-AF65-F5344CB8AC3E}">
        <p14:creationId xmlns:p14="http://schemas.microsoft.com/office/powerpoint/2010/main" val="3588585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sp>
        <p:nvSpPr>
          <p:cNvPr id="2" name="Title 1">
            <a:extLst>
              <a:ext uri="{FF2B5EF4-FFF2-40B4-BE49-F238E27FC236}">
                <a16:creationId xmlns:a16="http://schemas.microsoft.com/office/drawing/2014/main" id="{73878012-A318-4262-A83E-EA6E1BCA43E7}"/>
              </a:ext>
            </a:extLst>
          </p:cNvPr>
          <p:cNvSpPr>
            <a:spLocks noGrp="1"/>
          </p:cNvSpPr>
          <p:nvPr>
            <p:ph type="title"/>
          </p:nvPr>
        </p:nvSpPr>
        <p:spPr>
          <a:xfrm>
            <a:off x="838200" y="365125"/>
            <a:ext cx="10515600" cy="3944408"/>
          </a:xfrm>
        </p:spPr>
        <p:txBody>
          <a:bodyPr>
            <a:normAutofit fontScale="90000"/>
          </a:bodyPr>
          <a:lstStyle/>
          <a:p>
            <a:br>
              <a:rPr lang="en-US" b="1" dirty="0"/>
            </a:br>
            <a:br>
              <a:rPr lang="en-US" b="1" dirty="0"/>
            </a:br>
            <a:br>
              <a:rPr lang="en-US" b="1" dirty="0"/>
            </a:br>
            <a:br>
              <a:rPr lang="en-US" b="1" dirty="0"/>
            </a:br>
            <a:br>
              <a:rPr lang="en-US" b="1" dirty="0"/>
            </a:br>
            <a:r>
              <a:rPr lang="en-US" b="1" dirty="0"/>
              <a:t>Pottstown: PDG Mike McCarthy:  “Duck Race”</a:t>
            </a:r>
            <a:br>
              <a:rPr lang="en-US" b="1" dirty="0"/>
            </a:br>
            <a:endParaRPr lang="en-US" dirty="0"/>
          </a:p>
        </p:txBody>
      </p:sp>
    </p:spTree>
    <p:extLst>
      <p:ext uri="{BB962C8B-B14F-4D97-AF65-F5344CB8AC3E}">
        <p14:creationId xmlns:p14="http://schemas.microsoft.com/office/powerpoint/2010/main" val="1416424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sp>
        <p:nvSpPr>
          <p:cNvPr id="2" name="Title 1">
            <a:extLst>
              <a:ext uri="{FF2B5EF4-FFF2-40B4-BE49-F238E27FC236}">
                <a16:creationId xmlns:a16="http://schemas.microsoft.com/office/drawing/2014/main" id="{D8E2EAB5-4A40-48FB-93E2-09AE71DA0628}"/>
              </a:ext>
            </a:extLst>
          </p:cNvPr>
          <p:cNvSpPr>
            <a:spLocks noGrp="1"/>
          </p:cNvSpPr>
          <p:nvPr>
            <p:ph type="title"/>
          </p:nvPr>
        </p:nvSpPr>
        <p:spPr>
          <a:xfrm>
            <a:off x="838200" y="1608667"/>
            <a:ext cx="10922000" cy="3141133"/>
          </a:xfrm>
        </p:spPr>
        <p:txBody>
          <a:bodyPr>
            <a:normAutofit/>
          </a:bodyPr>
          <a:lstStyle/>
          <a:p>
            <a:r>
              <a:rPr lang="en-US" b="1" dirty="0"/>
              <a:t>Allentown West: Gwen Carr : “Tempting Tastes”</a:t>
            </a:r>
            <a:br>
              <a:rPr lang="en-US" b="1" dirty="0"/>
            </a:br>
            <a:endParaRPr lang="en-US" dirty="0"/>
          </a:p>
        </p:txBody>
      </p:sp>
    </p:spTree>
    <p:extLst>
      <p:ext uri="{BB962C8B-B14F-4D97-AF65-F5344CB8AC3E}">
        <p14:creationId xmlns:p14="http://schemas.microsoft.com/office/powerpoint/2010/main" val="618887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sp>
        <p:nvSpPr>
          <p:cNvPr id="2" name="Title 1">
            <a:extLst>
              <a:ext uri="{FF2B5EF4-FFF2-40B4-BE49-F238E27FC236}">
                <a16:creationId xmlns:a16="http://schemas.microsoft.com/office/drawing/2014/main" id="{A7623527-AC09-4DD7-A8AD-16CB83566688}"/>
              </a:ext>
            </a:extLst>
          </p:cNvPr>
          <p:cNvSpPr>
            <a:spLocks noGrp="1"/>
          </p:cNvSpPr>
          <p:nvPr>
            <p:ph type="title"/>
          </p:nvPr>
        </p:nvSpPr>
        <p:spPr>
          <a:xfrm>
            <a:off x="838200" y="956733"/>
            <a:ext cx="10515600" cy="3767667"/>
          </a:xfrm>
        </p:spPr>
        <p:txBody>
          <a:bodyPr/>
          <a:lstStyle/>
          <a:p>
            <a:pPr algn="ctr"/>
            <a:r>
              <a:rPr lang="en-US" dirty="0"/>
              <a:t>Open Panel Discussion</a:t>
            </a:r>
          </a:p>
        </p:txBody>
      </p:sp>
    </p:spTree>
    <p:extLst>
      <p:ext uri="{BB962C8B-B14F-4D97-AF65-F5344CB8AC3E}">
        <p14:creationId xmlns:p14="http://schemas.microsoft.com/office/powerpoint/2010/main" val="1616524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sp>
        <p:nvSpPr>
          <p:cNvPr id="2" name="Title 1">
            <a:extLst>
              <a:ext uri="{FF2B5EF4-FFF2-40B4-BE49-F238E27FC236}">
                <a16:creationId xmlns:a16="http://schemas.microsoft.com/office/drawing/2014/main" id="{F6222D90-E1BC-43D3-81F3-253925162F30}"/>
              </a:ext>
            </a:extLst>
          </p:cNvPr>
          <p:cNvSpPr>
            <a:spLocks noGrp="1"/>
          </p:cNvSpPr>
          <p:nvPr>
            <p:ph type="title"/>
          </p:nvPr>
        </p:nvSpPr>
        <p:spPr/>
        <p:txBody>
          <a:bodyPr/>
          <a:lstStyle/>
          <a:p>
            <a:r>
              <a:rPr lang="en-US" dirty="0"/>
              <a:t>Other Types of Club Fundraisers in our District</a:t>
            </a:r>
          </a:p>
        </p:txBody>
      </p:sp>
      <p:sp>
        <p:nvSpPr>
          <p:cNvPr id="3" name="Content Placeholder 2">
            <a:extLst>
              <a:ext uri="{FF2B5EF4-FFF2-40B4-BE49-F238E27FC236}">
                <a16:creationId xmlns:a16="http://schemas.microsoft.com/office/drawing/2014/main" id="{1EDDB839-ECF9-4BC9-8460-1E88DE7766C9}"/>
              </a:ext>
            </a:extLst>
          </p:cNvPr>
          <p:cNvSpPr>
            <a:spLocks noGrp="1"/>
          </p:cNvSpPr>
          <p:nvPr>
            <p:ph idx="1"/>
          </p:nvPr>
        </p:nvSpPr>
        <p:spPr/>
        <p:txBody>
          <a:bodyPr/>
          <a:lstStyle/>
          <a:p>
            <a:r>
              <a:rPr lang="en-US" dirty="0"/>
              <a:t>Golf Outings– about 4 clubs</a:t>
            </a:r>
          </a:p>
          <a:p>
            <a:r>
              <a:rPr lang="en-US" dirty="0"/>
              <a:t>Corn hole tournaments</a:t>
            </a:r>
          </a:p>
          <a:p>
            <a:r>
              <a:rPr lang="en-US" dirty="0"/>
              <a:t>Casino nights</a:t>
            </a:r>
          </a:p>
          <a:p>
            <a:r>
              <a:rPr lang="en-US" dirty="0"/>
              <a:t>Wine tastings</a:t>
            </a:r>
          </a:p>
          <a:p>
            <a:r>
              <a:rPr lang="en-US" dirty="0"/>
              <a:t>Auctions</a:t>
            </a:r>
          </a:p>
          <a:p>
            <a:r>
              <a:rPr lang="en-US" dirty="0"/>
              <a:t>Walks/runs</a:t>
            </a:r>
          </a:p>
          <a:p>
            <a:r>
              <a:rPr lang="en-US" dirty="0"/>
              <a:t>Others?</a:t>
            </a:r>
          </a:p>
        </p:txBody>
      </p:sp>
    </p:spTree>
    <p:extLst>
      <p:ext uri="{BB962C8B-B14F-4D97-AF65-F5344CB8AC3E}">
        <p14:creationId xmlns:p14="http://schemas.microsoft.com/office/powerpoint/2010/main" val="4058183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sp>
        <p:nvSpPr>
          <p:cNvPr id="2" name="Title 1">
            <a:extLst>
              <a:ext uri="{FF2B5EF4-FFF2-40B4-BE49-F238E27FC236}">
                <a16:creationId xmlns:a16="http://schemas.microsoft.com/office/drawing/2014/main" id="{B078A68B-90C9-4592-99EC-048D409366CB}"/>
              </a:ext>
            </a:extLst>
          </p:cNvPr>
          <p:cNvSpPr>
            <a:spLocks noGrp="1"/>
          </p:cNvSpPr>
          <p:nvPr>
            <p:ph type="title"/>
          </p:nvPr>
        </p:nvSpPr>
        <p:spPr/>
        <p:txBody>
          <a:bodyPr>
            <a:normAutofit fontScale="90000"/>
          </a:bodyPr>
          <a:lstStyle/>
          <a:p>
            <a:br>
              <a:rPr lang="en-US" dirty="0"/>
            </a:br>
            <a:br>
              <a:rPr lang="en-US" dirty="0"/>
            </a:br>
            <a:br>
              <a:rPr lang="en-US" dirty="0"/>
            </a:br>
            <a:r>
              <a:rPr lang="en-US" dirty="0"/>
              <a:t>Thank you for attending!</a:t>
            </a:r>
            <a:br>
              <a:rPr lang="en-US" dirty="0"/>
            </a:br>
            <a:endParaRPr lang="en-US" dirty="0"/>
          </a:p>
        </p:txBody>
      </p:sp>
    </p:spTree>
    <p:extLst>
      <p:ext uri="{BB962C8B-B14F-4D97-AF65-F5344CB8AC3E}">
        <p14:creationId xmlns:p14="http://schemas.microsoft.com/office/powerpoint/2010/main" val="2405000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pic>
        <p:nvPicPr>
          <p:cNvPr id="8" name="Picture 7">
            <a:extLst>
              <a:ext uri="{FF2B5EF4-FFF2-40B4-BE49-F238E27FC236}">
                <a16:creationId xmlns:a16="http://schemas.microsoft.com/office/drawing/2014/main" id="{4AE4AF88-9D54-4754-963D-1ABE3C311D97}"/>
              </a:ext>
            </a:extLst>
          </p:cNvPr>
          <p:cNvPicPr>
            <a:picLocks noChangeAspect="1"/>
          </p:cNvPicPr>
          <p:nvPr/>
        </p:nvPicPr>
        <p:blipFill>
          <a:blip r:embed="rId4"/>
          <a:stretch>
            <a:fillRect/>
          </a:stretch>
        </p:blipFill>
        <p:spPr>
          <a:xfrm>
            <a:off x="837744" y="2767526"/>
            <a:ext cx="10516511" cy="1322947"/>
          </a:xfrm>
          <a:prstGeom prst="rect">
            <a:avLst/>
          </a:prstGeom>
        </p:spPr>
      </p:pic>
      <p:sp>
        <p:nvSpPr>
          <p:cNvPr id="11" name="Content Placeholder 2">
            <a:extLst>
              <a:ext uri="{FF2B5EF4-FFF2-40B4-BE49-F238E27FC236}">
                <a16:creationId xmlns:a16="http://schemas.microsoft.com/office/drawing/2014/main" id="{C714AC14-3B9C-4C9D-990B-18BC09E04DEA}"/>
              </a:ext>
            </a:extLst>
          </p:cNvPr>
          <p:cNvSpPr txBox="1">
            <a:spLocks/>
          </p:cNvSpPr>
          <p:nvPr/>
        </p:nvSpPr>
        <p:spPr>
          <a:xfrm>
            <a:off x="676467" y="2066364"/>
            <a:ext cx="10515600" cy="31845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What is the goal of the fundraiser?</a:t>
            </a:r>
          </a:p>
          <a:p>
            <a:r>
              <a:rPr lang="en-US" dirty="0"/>
              <a:t>How often will you hold the event?</a:t>
            </a:r>
          </a:p>
          <a:p>
            <a:r>
              <a:rPr lang="en-US" dirty="0"/>
              <a:t>Who is your target audience?</a:t>
            </a:r>
          </a:p>
          <a:p>
            <a:r>
              <a:rPr lang="en-US" dirty="0"/>
              <a:t>What other events take place at the same time?</a:t>
            </a:r>
          </a:p>
          <a:p>
            <a:r>
              <a:rPr lang="en-US" dirty="0"/>
              <a:t>Who is available to help?</a:t>
            </a:r>
          </a:p>
        </p:txBody>
      </p:sp>
      <p:sp>
        <p:nvSpPr>
          <p:cNvPr id="12" name="Title 1">
            <a:extLst>
              <a:ext uri="{FF2B5EF4-FFF2-40B4-BE49-F238E27FC236}">
                <a16:creationId xmlns:a16="http://schemas.microsoft.com/office/drawing/2014/main" id="{6D5B0699-A6E6-48F8-BEE3-8933C6E948FA}"/>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t>Secrets of Successful Fund Raising</a:t>
            </a:r>
            <a:br>
              <a:rPr lang="en-US" sz="4000" b="1" dirty="0"/>
            </a:br>
            <a:r>
              <a:rPr lang="en-US" sz="4000" b="1" dirty="0"/>
              <a:t>Defining your Fundraiser</a:t>
            </a:r>
          </a:p>
        </p:txBody>
      </p:sp>
    </p:spTree>
    <p:extLst>
      <p:ext uri="{BB962C8B-B14F-4D97-AF65-F5344CB8AC3E}">
        <p14:creationId xmlns:p14="http://schemas.microsoft.com/office/powerpoint/2010/main" val="3277786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pic>
        <p:nvPicPr>
          <p:cNvPr id="8" name="Picture 7">
            <a:extLst>
              <a:ext uri="{FF2B5EF4-FFF2-40B4-BE49-F238E27FC236}">
                <a16:creationId xmlns:a16="http://schemas.microsoft.com/office/drawing/2014/main" id="{4AE4AF88-9D54-4754-963D-1ABE3C311D97}"/>
              </a:ext>
            </a:extLst>
          </p:cNvPr>
          <p:cNvPicPr>
            <a:picLocks noChangeAspect="1"/>
          </p:cNvPicPr>
          <p:nvPr/>
        </p:nvPicPr>
        <p:blipFill>
          <a:blip r:embed="rId3"/>
          <a:stretch>
            <a:fillRect/>
          </a:stretch>
        </p:blipFill>
        <p:spPr>
          <a:xfrm>
            <a:off x="837744" y="2767526"/>
            <a:ext cx="10516511" cy="1322947"/>
          </a:xfrm>
          <a:prstGeom prst="rect">
            <a:avLst/>
          </a:prstGeom>
        </p:spPr>
      </p:pic>
      <p:sp>
        <p:nvSpPr>
          <p:cNvPr id="11" name="Content Placeholder 2">
            <a:extLst>
              <a:ext uri="{FF2B5EF4-FFF2-40B4-BE49-F238E27FC236}">
                <a16:creationId xmlns:a16="http://schemas.microsoft.com/office/drawing/2014/main" id="{C714AC14-3B9C-4C9D-990B-18BC09E04DEA}"/>
              </a:ext>
            </a:extLst>
          </p:cNvPr>
          <p:cNvSpPr txBox="1">
            <a:spLocks/>
          </p:cNvSpPr>
          <p:nvPr/>
        </p:nvSpPr>
        <p:spPr>
          <a:xfrm>
            <a:off x="676467" y="2066364"/>
            <a:ext cx="10515600" cy="31845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Define -  What kind of meeting is it? </a:t>
            </a:r>
          </a:p>
          <a:p>
            <a:r>
              <a:rPr lang="en-US" dirty="0"/>
              <a:t>Schedule -  Who needs to be included?</a:t>
            </a:r>
          </a:p>
          <a:p>
            <a:r>
              <a:rPr lang="en-US" dirty="0"/>
              <a:t>Prepare - Send the Agenda and any documents at least a day in advance </a:t>
            </a:r>
          </a:p>
          <a:p>
            <a:r>
              <a:rPr lang="en-US" dirty="0"/>
              <a:t>Follow up - Complete meeting notes, follow up on Action Items</a:t>
            </a:r>
          </a:p>
        </p:txBody>
      </p:sp>
      <p:sp>
        <p:nvSpPr>
          <p:cNvPr id="12" name="Title 1">
            <a:extLst>
              <a:ext uri="{FF2B5EF4-FFF2-40B4-BE49-F238E27FC236}">
                <a16:creationId xmlns:a16="http://schemas.microsoft.com/office/drawing/2014/main" id="{6D5B0699-A6E6-48F8-BEE3-8933C6E948FA}"/>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t>Secrets of Successful Fund Raising</a:t>
            </a:r>
            <a:br>
              <a:rPr lang="en-US" sz="4000" b="1" dirty="0"/>
            </a:br>
            <a:r>
              <a:rPr lang="en-US" sz="4000" b="1" dirty="0"/>
              <a:t>Meeting Management</a:t>
            </a:r>
          </a:p>
        </p:txBody>
      </p:sp>
    </p:spTree>
    <p:extLst>
      <p:ext uri="{BB962C8B-B14F-4D97-AF65-F5344CB8AC3E}">
        <p14:creationId xmlns:p14="http://schemas.microsoft.com/office/powerpoint/2010/main" val="379907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pic>
        <p:nvPicPr>
          <p:cNvPr id="8" name="Picture 7">
            <a:extLst>
              <a:ext uri="{FF2B5EF4-FFF2-40B4-BE49-F238E27FC236}">
                <a16:creationId xmlns:a16="http://schemas.microsoft.com/office/drawing/2014/main" id="{4AE4AF88-9D54-4754-963D-1ABE3C311D97}"/>
              </a:ext>
            </a:extLst>
          </p:cNvPr>
          <p:cNvPicPr>
            <a:picLocks noChangeAspect="1"/>
          </p:cNvPicPr>
          <p:nvPr/>
        </p:nvPicPr>
        <p:blipFill>
          <a:blip r:embed="rId3"/>
          <a:stretch>
            <a:fillRect/>
          </a:stretch>
        </p:blipFill>
        <p:spPr>
          <a:xfrm>
            <a:off x="837744" y="2767526"/>
            <a:ext cx="10516511" cy="1322947"/>
          </a:xfrm>
          <a:prstGeom prst="rect">
            <a:avLst/>
          </a:prstGeom>
        </p:spPr>
      </p:pic>
      <p:sp>
        <p:nvSpPr>
          <p:cNvPr id="11" name="Content Placeholder 2">
            <a:extLst>
              <a:ext uri="{FF2B5EF4-FFF2-40B4-BE49-F238E27FC236}">
                <a16:creationId xmlns:a16="http://schemas.microsoft.com/office/drawing/2014/main" id="{C714AC14-3B9C-4C9D-990B-18BC09E04DEA}"/>
              </a:ext>
            </a:extLst>
          </p:cNvPr>
          <p:cNvSpPr txBox="1">
            <a:spLocks/>
          </p:cNvSpPr>
          <p:nvPr/>
        </p:nvSpPr>
        <p:spPr>
          <a:xfrm>
            <a:off x="676467" y="2066364"/>
            <a:ext cx="10515600" cy="31845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Team agrees on goal, event type, themes, venues, audience, target date</a:t>
            </a:r>
          </a:p>
          <a:p>
            <a:r>
              <a:rPr lang="en-US" dirty="0"/>
              <a:t>Present preliminary information to Board</a:t>
            </a:r>
          </a:p>
          <a:p>
            <a:r>
              <a:rPr lang="en-US" dirty="0"/>
              <a:t>After Board agreement, present preliminary information to Club at large</a:t>
            </a:r>
          </a:p>
          <a:p>
            <a:r>
              <a:rPr lang="en-US" dirty="0"/>
              <a:t>Build commitment and buy-in</a:t>
            </a:r>
          </a:p>
        </p:txBody>
      </p:sp>
      <p:sp>
        <p:nvSpPr>
          <p:cNvPr id="12" name="Title 1">
            <a:extLst>
              <a:ext uri="{FF2B5EF4-FFF2-40B4-BE49-F238E27FC236}">
                <a16:creationId xmlns:a16="http://schemas.microsoft.com/office/drawing/2014/main" id="{6D5B0699-A6E6-48F8-BEE3-8933C6E948FA}"/>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t>Secrets of Successful Fund Raising</a:t>
            </a:r>
            <a:br>
              <a:rPr lang="en-US" sz="4000" b="1" dirty="0"/>
            </a:br>
            <a:r>
              <a:rPr lang="en-US" sz="4000" b="1" dirty="0"/>
              <a:t>Locking in your Event</a:t>
            </a:r>
          </a:p>
        </p:txBody>
      </p:sp>
    </p:spTree>
    <p:extLst>
      <p:ext uri="{BB962C8B-B14F-4D97-AF65-F5344CB8AC3E}">
        <p14:creationId xmlns:p14="http://schemas.microsoft.com/office/powerpoint/2010/main" val="3858221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pic>
        <p:nvPicPr>
          <p:cNvPr id="8" name="Picture 7">
            <a:extLst>
              <a:ext uri="{FF2B5EF4-FFF2-40B4-BE49-F238E27FC236}">
                <a16:creationId xmlns:a16="http://schemas.microsoft.com/office/drawing/2014/main" id="{4AE4AF88-9D54-4754-963D-1ABE3C311D97}"/>
              </a:ext>
            </a:extLst>
          </p:cNvPr>
          <p:cNvPicPr>
            <a:picLocks noChangeAspect="1"/>
          </p:cNvPicPr>
          <p:nvPr/>
        </p:nvPicPr>
        <p:blipFill>
          <a:blip r:embed="rId3"/>
          <a:stretch>
            <a:fillRect/>
          </a:stretch>
        </p:blipFill>
        <p:spPr>
          <a:xfrm>
            <a:off x="837744" y="2767526"/>
            <a:ext cx="10516511" cy="1322947"/>
          </a:xfrm>
          <a:prstGeom prst="rect">
            <a:avLst/>
          </a:prstGeom>
        </p:spPr>
      </p:pic>
      <p:pic>
        <p:nvPicPr>
          <p:cNvPr id="9" name="Picture 8">
            <a:extLst>
              <a:ext uri="{FF2B5EF4-FFF2-40B4-BE49-F238E27FC236}">
                <a16:creationId xmlns:a16="http://schemas.microsoft.com/office/drawing/2014/main" id="{AF583C7B-DCF6-4EFF-AE05-4AFFD4673495}"/>
              </a:ext>
            </a:extLst>
          </p:cNvPr>
          <p:cNvPicPr>
            <a:picLocks noChangeAspect="1"/>
          </p:cNvPicPr>
          <p:nvPr/>
        </p:nvPicPr>
        <p:blipFill>
          <a:blip r:embed="rId3"/>
          <a:stretch>
            <a:fillRect/>
          </a:stretch>
        </p:blipFill>
        <p:spPr>
          <a:xfrm>
            <a:off x="756878" y="1067788"/>
            <a:ext cx="10516511" cy="1322947"/>
          </a:xfrm>
          <a:prstGeom prst="rect">
            <a:avLst/>
          </a:prstGeom>
        </p:spPr>
      </p:pic>
      <p:sp>
        <p:nvSpPr>
          <p:cNvPr id="11" name="Content Placeholder 2">
            <a:extLst>
              <a:ext uri="{FF2B5EF4-FFF2-40B4-BE49-F238E27FC236}">
                <a16:creationId xmlns:a16="http://schemas.microsoft.com/office/drawing/2014/main" id="{C714AC14-3B9C-4C9D-990B-18BC09E04DEA}"/>
              </a:ext>
            </a:extLst>
          </p:cNvPr>
          <p:cNvSpPr txBox="1">
            <a:spLocks/>
          </p:cNvSpPr>
          <p:nvPr/>
        </p:nvSpPr>
        <p:spPr>
          <a:xfrm>
            <a:off x="676467" y="2066364"/>
            <a:ext cx="10515600" cy="33453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Brainstorm tasks </a:t>
            </a:r>
          </a:p>
          <a:p>
            <a:r>
              <a:rPr lang="en-US" dirty="0"/>
              <a:t>Identify responsible individuals</a:t>
            </a:r>
          </a:p>
          <a:p>
            <a:r>
              <a:rPr lang="en-US" dirty="0"/>
              <a:t>Develop schedule to meet the goals</a:t>
            </a:r>
          </a:p>
          <a:p>
            <a:r>
              <a:rPr lang="en-US" dirty="0"/>
              <a:t>Keep the Board and the club informed</a:t>
            </a:r>
          </a:p>
          <a:p>
            <a:r>
              <a:rPr lang="en-US" dirty="0"/>
              <a:t>Tell the Rotary story when you ask for sponsors/donations</a:t>
            </a:r>
          </a:p>
          <a:p>
            <a:r>
              <a:rPr lang="en-US" dirty="0"/>
              <a:t>Continue to build commitment and buy-in</a:t>
            </a:r>
          </a:p>
        </p:txBody>
      </p:sp>
      <p:sp>
        <p:nvSpPr>
          <p:cNvPr id="12" name="Title 1">
            <a:extLst>
              <a:ext uri="{FF2B5EF4-FFF2-40B4-BE49-F238E27FC236}">
                <a16:creationId xmlns:a16="http://schemas.microsoft.com/office/drawing/2014/main" id="{6D5B0699-A6E6-48F8-BEE3-8933C6E948FA}"/>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t>Secrets of Successful Fund Raising</a:t>
            </a:r>
            <a:br>
              <a:rPr lang="en-US" sz="4000" b="1" dirty="0"/>
            </a:br>
            <a:r>
              <a:rPr lang="en-US" sz="4000" b="1" dirty="0"/>
              <a:t>Planning your Event</a:t>
            </a:r>
          </a:p>
        </p:txBody>
      </p:sp>
    </p:spTree>
    <p:extLst>
      <p:ext uri="{BB962C8B-B14F-4D97-AF65-F5344CB8AC3E}">
        <p14:creationId xmlns:p14="http://schemas.microsoft.com/office/powerpoint/2010/main" val="2610692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pic>
        <p:nvPicPr>
          <p:cNvPr id="8" name="Picture 7">
            <a:extLst>
              <a:ext uri="{FF2B5EF4-FFF2-40B4-BE49-F238E27FC236}">
                <a16:creationId xmlns:a16="http://schemas.microsoft.com/office/drawing/2014/main" id="{4AE4AF88-9D54-4754-963D-1ABE3C311D97}"/>
              </a:ext>
            </a:extLst>
          </p:cNvPr>
          <p:cNvPicPr>
            <a:picLocks noChangeAspect="1"/>
          </p:cNvPicPr>
          <p:nvPr/>
        </p:nvPicPr>
        <p:blipFill>
          <a:blip r:embed="rId3"/>
          <a:stretch>
            <a:fillRect/>
          </a:stretch>
        </p:blipFill>
        <p:spPr>
          <a:xfrm>
            <a:off x="837744" y="2767526"/>
            <a:ext cx="10516511" cy="1322947"/>
          </a:xfrm>
          <a:prstGeom prst="rect">
            <a:avLst/>
          </a:prstGeom>
        </p:spPr>
      </p:pic>
      <p:sp>
        <p:nvSpPr>
          <p:cNvPr id="11" name="Content Placeholder 2">
            <a:extLst>
              <a:ext uri="{FF2B5EF4-FFF2-40B4-BE49-F238E27FC236}">
                <a16:creationId xmlns:a16="http://schemas.microsoft.com/office/drawing/2014/main" id="{C714AC14-3B9C-4C9D-990B-18BC09E04DEA}"/>
              </a:ext>
            </a:extLst>
          </p:cNvPr>
          <p:cNvSpPr txBox="1">
            <a:spLocks/>
          </p:cNvSpPr>
          <p:nvPr/>
        </p:nvSpPr>
        <p:spPr>
          <a:xfrm>
            <a:off x="676467" y="2066364"/>
            <a:ext cx="10515600" cy="31845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Organize the work</a:t>
            </a:r>
          </a:p>
          <a:p>
            <a:r>
              <a:rPr lang="en-US" dirty="0"/>
              <a:t>Hold effective status meetings </a:t>
            </a:r>
          </a:p>
          <a:p>
            <a:r>
              <a:rPr lang="en-US" dirty="0"/>
              <a:t>Communicate on a team and individual basis</a:t>
            </a:r>
          </a:p>
          <a:p>
            <a:r>
              <a:rPr lang="en-US" dirty="0"/>
              <a:t>Identify risks and stakeholders</a:t>
            </a:r>
          </a:p>
          <a:p>
            <a:r>
              <a:rPr lang="en-US" dirty="0"/>
              <a:t>Use one of the regular meetings as a Project meeting</a:t>
            </a:r>
          </a:p>
          <a:p>
            <a:r>
              <a:rPr lang="en-US" dirty="0"/>
              <a:t>Continue to build commitment and buy-in</a:t>
            </a:r>
          </a:p>
        </p:txBody>
      </p:sp>
      <p:sp>
        <p:nvSpPr>
          <p:cNvPr id="12" name="Title 1">
            <a:extLst>
              <a:ext uri="{FF2B5EF4-FFF2-40B4-BE49-F238E27FC236}">
                <a16:creationId xmlns:a16="http://schemas.microsoft.com/office/drawing/2014/main" id="{6D5B0699-A6E6-48F8-BEE3-8933C6E948FA}"/>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t>Secrets of Successful Fund Raising</a:t>
            </a:r>
            <a:br>
              <a:rPr lang="en-US" sz="4000" b="1" dirty="0"/>
            </a:br>
            <a:r>
              <a:rPr lang="en-US" sz="4000" b="1" dirty="0"/>
              <a:t>Building your Plan</a:t>
            </a:r>
          </a:p>
        </p:txBody>
      </p:sp>
    </p:spTree>
    <p:extLst>
      <p:ext uri="{BB962C8B-B14F-4D97-AF65-F5344CB8AC3E}">
        <p14:creationId xmlns:p14="http://schemas.microsoft.com/office/powerpoint/2010/main" val="3286107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sp>
        <p:nvSpPr>
          <p:cNvPr id="11" name="Content Placeholder 2">
            <a:extLst>
              <a:ext uri="{FF2B5EF4-FFF2-40B4-BE49-F238E27FC236}">
                <a16:creationId xmlns:a16="http://schemas.microsoft.com/office/drawing/2014/main" id="{C714AC14-3B9C-4C9D-990B-18BC09E04DEA}"/>
              </a:ext>
            </a:extLst>
          </p:cNvPr>
          <p:cNvSpPr txBox="1">
            <a:spLocks/>
          </p:cNvSpPr>
          <p:nvPr/>
        </p:nvSpPr>
        <p:spPr>
          <a:xfrm>
            <a:off x="676467" y="2066364"/>
            <a:ext cx="10515600" cy="31845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Work breakdown structure</a:t>
            </a:r>
          </a:p>
          <a:p>
            <a:r>
              <a:rPr lang="en-US" dirty="0"/>
              <a:t>Meeting Planner</a:t>
            </a:r>
          </a:p>
          <a:p>
            <a:r>
              <a:rPr lang="en-US" dirty="0"/>
              <a:t>Meeting notes</a:t>
            </a:r>
          </a:p>
          <a:p>
            <a:r>
              <a:rPr lang="en-US" dirty="0"/>
              <a:t>Spreadsheets</a:t>
            </a:r>
          </a:p>
          <a:p>
            <a:r>
              <a:rPr lang="en-US" dirty="0"/>
              <a:t>ClubRunner</a:t>
            </a:r>
          </a:p>
          <a:p>
            <a:r>
              <a:rPr lang="en-US" dirty="0"/>
              <a:t>Club newsletters</a:t>
            </a:r>
          </a:p>
          <a:p>
            <a:endParaRPr lang="en-US" sz="3200" dirty="0"/>
          </a:p>
        </p:txBody>
      </p:sp>
      <p:sp>
        <p:nvSpPr>
          <p:cNvPr id="12" name="Title 1">
            <a:extLst>
              <a:ext uri="{FF2B5EF4-FFF2-40B4-BE49-F238E27FC236}">
                <a16:creationId xmlns:a16="http://schemas.microsoft.com/office/drawing/2014/main" id="{6D5B0699-A6E6-48F8-BEE3-8933C6E948FA}"/>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t>Secrets of Successful Fund Raising</a:t>
            </a:r>
            <a:br>
              <a:rPr lang="en-US" sz="4000" b="1" dirty="0"/>
            </a:br>
            <a:r>
              <a:rPr lang="en-US" sz="4000" b="1" dirty="0"/>
              <a:t>Project Management Tools </a:t>
            </a:r>
          </a:p>
        </p:txBody>
      </p:sp>
      <p:graphicFrame>
        <p:nvGraphicFramePr>
          <p:cNvPr id="23" name="Object 22">
            <a:extLst>
              <a:ext uri="{FF2B5EF4-FFF2-40B4-BE49-F238E27FC236}">
                <a16:creationId xmlns:a16="http://schemas.microsoft.com/office/drawing/2014/main" id="{414F930E-0AE4-4A74-8D74-FCE8FD7D4FDA}"/>
              </a:ext>
            </a:extLst>
          </p:cNvPr>
          <p:cNvGraphicFramePr>
            <a:graphicFrameLocks noChangeAspect="1"/>
          </p:cNvGraphicFramePr>
          <p:nvPr>
            <p:extLst>
              <p:ext uri="{D42A27DB-BD31-4B8C-83A1-F6EECF244321}">
                <p14:modId xmlns:p14="http://schemas.microsoft.com/office/powerpoint/2010/main" val="1651853517"/>
              </p:ext>
            </p:extLst>
          </p:nvPr>
        </p:nvGraphicFramePr>
        <p:xfrm>
          <a:off x="5766318" y="1569216"/>
          <a:ext cx="3955662" cy="5119093"/>
        </p:xfrm>
        <a:graphic>
          <a:graphicData uri="http://schemas.openxmlformats.org/presentationml/2006/ole">
            <mc:AlternateContent xmlns:mc="http://schemas.openxmlformats.org/markup-compatibility/2006">
              <mc:Choice xmlns:v="urn:schemas-microsoft-com:vml" Requires="v">
                <p:oleObj spid="_x0000_s1034" name="Acrobat Document" r:id="rId4" imgW="3886052" imgH="5028936" progId="Acrobat.Document.2020">
                  <p:embed/>
                </p:oleObj>
              </mc:Choice>
              <mc:Fallback>
                <p:oleObj name="Acrobat Document" r:id="rId4" imgW="3886052" imgH="5028936" progId="Acrobat.Document.2020">
                  <p:embed/>
                  <p:pic>
                    <p:nvPicPr>
                      <p:cNvPr id="5" name="Object 4">
                        <a:extLst>
                          <a:ext uri="{FF2B5EF4-FFF2-40B4-BE49-F238E27FC236}">
                            <a16:creationId xmlns:a16="http://schemas.microsoft.com/office/drawing/2014/main" id="{9883187E-3CA0-47EC-B0EC-9BF720456AED}"/>
                          </a:ext>
                        </a:extLst>
                      </p:cNvPr>
                      <p:cNvPicPr/>
                      <p:nvPr/>
                    </p:nvPicPr>
                    <p:blipFill>
                      <a:blip r:embed="rId5"/>
                      <a:stretch>
                        <a:fillRect/>
                      </a:stretch>
                    </p:blipFill>
                    <p:spPr>
                      <a:xfrm>
                        <a:off x="5766318" y="1569216"/>
                        <a:ext cx="3955662" cy="5119093"/>
                      </a:xfrm>
                      <a:prstGeom prst="rect">
                        <a:avLst/>
                      </a:prstGeom>
                    </p:spPr>
                  </p:pic>
                </p:oleObj>
              </mc:Fallback>
            </mc:AlternateContent>
          </a:graphicData>
        </a:graphic>
      </p:graphicFrame>
    </p:spTree>
    <p:extLst>
      <p:ext uri="{BB962C8B-B14F-4D97-AF65-F5344CB8AC3E}">
        <p14:creationId xmlns:p14="http://schemas.microsoft.com/office/powerpoint/2010/main" val="3612141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sp>
        <p:nvSpPr>
          <p:cNvPr id="4" name="Rectangle 2">
            <a:extLst>
              <a:ext uri="{FF2B5EF4-FFF2-40B4-BE49-F238E27FC236}">
                <a16:creationId xmlns:a16="http://schemas.microsoft.com/office/drawing/2014/main" id="{B2A8B952-7E14-4A03-9269-3B93CDBE8DC9}"/>
              </a:ext>
            </a:extLst>
          </p:cNvPr>
          <p:cNvSpPr txBox="1">
            <a:spLocks noChangeArrowheads="1"/>
          </p:cNvSpPr>
          <p:nvPr/>
        </p:nvSpPr>
        <p:spPr>
          <a:xfrm>
            <a:off x="1045029" y="240213"/>
            <a:ext cx="9955763" cy="1143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i="1" u="sng" dirty="0"/>
              <a:t>Tempting Tastes 5 Project Work Breakdown Structure</a:t>
            </a:r>
          </a:p>
        </p:txBody>
      </p:sp>
      <p:sp>
        <p:nvSpPr>
          <p:cNvPr id="7" name="AutoShape 9">
            <a:extLst>
              <a:ext uri="{FF2B5EF4-FFF2-40B4-BE49-F238E27FC236}">
                <a16:creationId xmlns:a16="http://schemas.microsoft.com/office/drawing/2014/main" id="{F62AEC6C-35A7-4233-921E-1D1AB9D47521}"/>
              </a:ext>
            </a:extLst>
          </p:cNvPr>
          <p:cNvSpPr>
            <a:spLocks noChangeArrowheads="1"/>
          </p:cNvSpPr>
          <p:nvPr/>
        </p:nvSpPr>
        <p:spPr bwMode="auto">
          <a:xfrm flipV="1">
            <a:off x="1660634" y="1458339"/>
            <a:ext cx="838200" cy="4629150"/>
          </a:xfrm>
          <a:prstGeom prst="upArrow">
            <a:avLst>
              <a:gd name="adj1" fmla="val 48481"/>
              <a:gd name="adj2" fmla="val 50190"/>
            </a:avLst>
          </a:prstGeom>
          <a:solidFill>
            <a:schemeClr val="bg1">
              <a:lumMod val="50000"/>
            </a:schemeClr>
          </a:solidFill>
          <a:ln w="9525">
            <a:noFill/>
            <a:miter lim="800000"/>
            <a:headEnd/>
            <a:tailEnd/>
          </a:ln>
        </p:spPr>
        <p:txBody>
          <a:bodyPr wrap="none" anchor="ctr"/>
          <a:lstStyle/>
          <a:p>
            <a:endParaRPr lang="en-US" dirty="0"/>
          </a:p>
        </p:txBody>
      </p:sp>
      <p:grpSp>
        <p:nvGrpSpPr>
          <p:cNvPr id="8" name="Group 7">
            <a:extLst>
              <a:ext uri="{FF2B5EF4-FFF2-40B4-BE49-F238E27FC236}">
                <a16:creationId xmlns:a16="http://schemas.microsoft.com/office/drawing/2014/main" id="{B8F44995-3F4B-4D93-A8B8-F01B8D845BBF}"/>
              </a:ext>
            </a:extLst>
          </p:cNvPr>
          <p:cNvGrpSpPr/>
          <p:nvPr/>
        </p:nvGrpSpPr>
        <p:grpSpPr>
          <a:xfrm>
            <a:off x="2398539" y="1317808"/>
            <a:ext cx="1631142" cy="4492391"/>
            <a:chOff x="7315200" y="2001516"/>
            <a:chExt cx="1631142" cy="3811483"/>
          </a:xfrm>
        </p:grpSpPr>
        <p:sp>
          <p:nvSpPr>
            <p:cNvPr id="9" name="Text Box 8">
              <a:extLst>
                <a:ext uri="{FF2B5EF4-FFF2-40B4-BE49-F238E27FC236}">
                  <a16:creationId xmlns:a16="http://schemas.microsoft.com/office/drawing/2014/main" id="{6CD9F28C-F1CB-4601-970C-7F1785881FFA}"/>
                </a:ext>
              </a:extLst>
            </p:cNvPr>
            <p:cNvSpPr txBox="1">
              <a:spLocks noChangeArrowheads="1"/>
            </p:cNvSpPr>
            <p:nvPr/>
          </p:nvSpPr>
          <p:spPr bwMode="auto">
            <a:xfrm>
              <a:off x="7366807" y="5264632"/>
              <a:ext cx="1579535" cy="548367"/>
            </a:xfrm>
            <a:prstGeom prst="rect">
              <a:avLst/>
            </a:prstGeom>
            <a:noFill/>
            <a:ln w="9525">
              <a:noFill/>
              <a:miter lim="800000"/>
              <a:headEnd/>
              <a:tailEnd/>
            </a:ln>
          </p:spPr>
          <p:txBody>
            <a:bodyPr wrap="none">
              <a:spAutoFit/>
            </a:bodyPr>
            <a:lstStyle/>
            <a:p>
              <a:pPr algn="ctr" eaLnBrk="0" hangingPunct="0"/>
              <a:r>
                <a:rPr lang="en-US" b="1" dirty="0">
                  <a:latin typeface="+mj-lt"/>
                </a:rPr>
                <a:t>Detailed</a:t>
              </a:r>
            </a:p>
            <a:p>
              <a:pPr algn="ctr" eaLnBrk="0" hangingPunct="0"/>
              <a:r>
                <a:rPr lang="en-US" b="1" dirty="0">
                  <a:latin typeface="+mj-lt"/>
                </a:rPr>
                <a:t>Tasks/Activities</a:t>
              </a:r>
            </a:p>
          </p:txBody>
        </p:sp>
        <p:sp>
          <p:nvSpPr>
            <p:cNvPr id="10" name="Text Box 4">
              <a:extLst>
                <a:ext uri="{FF2B5EF4-FFF2-40B4-BE49-F238E27FC236}">
                  <a16:creationId xmlns:a16="http://schemas.microsoft.com/office/drawing/2014/main" id="{CFECF76E-5110-49F8-A845-D0E68894CD9C}"/>
                </a:ext>
              </a:extLst>
            </p:cNvPr>
            <p:cNvSpPr txBox="1">
              <a:spLocks noChangeArrowheads="1"/>
            </p:cNvSpPr>
            <p:nvPr/>
          </p:nvSpPr>
          <p:spPr bwMode="auto">
            <a:xfrm>
              <a:off x="7751691" y="2001516"/>
              <a:ext cx="835165" cy="548367"/>
            </a:xfrm>
            <a:prstGeom prst="rect">
              <a:avLst/>
            </a:prstGeom>
            <a:noFill/>
            <a:ln w="9525">
              <a:noFill/>
              <a:miter lim="800000"/>
              <a:headEnd/>
              <a:tailEnd/>
            </a:ln>
          </p:spPr>
          <p:txBody>
            <a:bodyPr wrap="none">
              <a:spAutoFit/>
            </a:bodyPr>
            <a:lstStyle/>
            <a:p>
              <a:pPr algn="ctr" eaLnBrk="0" hangingPunct="0"/>
              <a:r>
                <a:rPr lang="en-US" b="1" dirty="0">
                  <a:latin typeface="+mj-lt"/>
                </a:rPr>
                <a:t>Project</a:t>
              </a:r>
              <a:br>
                <a:rPr lang="en-US" b="1" dirty="0">
                  <a:latin typeface="+mj-lt"/>
                </a:rPr>
              </a:br>
              <a:r>
                <a:rPr lang="en-US" b="1" dirty="0">
                  <a:latin typeface="+mj-lt"/>
                </a:rPr>
                <a:t>Name</a:t>
              </a:r>
            </a:p>
          </p:txBody>
        </p:sp>
        <p:sp>
          <p:nvSpPr>
            <p:cNvPr id="11" name="Text Box 5">
              <a:extLst>
                <a:ext uri="{FF2B5EF4-FFF2-40B4-BE49-F238E27FC236}">
                  <a16:creationId xmlns:a16="http://schemas.microsoft.com/office/drawing/2014/main" id="{0B94F4B9-BE30-4EAE-9207-895FABB83D29}"/>
                </a:ext>
              </a:extLst>
            </p:cNvPr>
            <p:cNvSpPr txBox="1">
              <a:spLocks noChangeArrowheads="1"/>
            </p:cNvSpPr>
            <p:nvPr/>
          </p:nvSpPr>
          <p:spPr bwMode="auto">
            <a:xfrm>
              <a:off x="7738991" y="2630166"/>
              <a:ext cx="835165" cy="548367"/>
            </a:xfrm>
            <a:prstGeom prst="rect">
              <a:avLst/>
            </a:prstGeom>
            <a:noFill/>
            <a:ln w="9525">
              <a:noFill/>
              <a:miter lim="800000"/>
              <a:headEnd/>
              <a:tailEnd/>
            </a:ln>
          </p:spPr>
          <p:txBody>
            <a:bodyPr wrap="none">
              <a:spAutoFit/>
            </a:bodyPr>
            <a:lstStyle/>
            <a:p>
              <a:pPr algn="ctr" eaLnBrk="0" hangingPunct="0"/>
              <a:r>
                <a:rPr lang="en-US" b="1" dirty="0">
                  <a:latin typeface="+mj-lt"/>
                </a:rPr>
                <a:t>Project</a:t>
              </a:r>
              <a:br>
                <a:rPr lang="en-US" b="1" dirty="0">
                  <a:latin typeface="+mj-lt"/>
                </a:rPr>
              </a:br>
              <a:r>
                <a:rPr lang="en-US" b="1" dirty="0">
                  <a:latin typeface="+mj-lt"/>
                </a:rPr>
                <a:t>Scope</a:t>
              </a:r>
            </a:p>
          </p:txBody>
        </p:sp>
        <p:sp>
          <p:nvSpPr>
            <p:cNvPr id="12" name="Text Box 6">
              <a:extLst>
                <a:ext uri="{FF2B5EF4-FFF2-40B4-BE49-F238E27FC236}">
                  <a16:creationId xmlns:a16="http://schemas.microsoft.com/office/drawing/2014/main" id="{6BC4EBB5-8590-405D-AF18-A3180805D0DB}"/>
                </a:ext>
              </a:extLst>
            </p:cNvPr>
            <p:cNvSpPr txBox="1">
              <a:spLocks noChangeArrowheads="1"/>
            </p:cNvSpPr>
            <p:nvPr/>
          </p:nvSpPr>
          <p:spPr bwMode="auto">
            <a:xfrm>
              <a:off x="7485857" y="3354066"/>
              <a:ext cx="1312860" cy="783382"/>
            </a:xfrm>
            <a:prstGeom prst="rect">
              <a:avLst/>
            </a:prstGeom>
            <a:noFill/>
            <a:ln w="9525">
              <a:noFill/>
              <a:miter lim="800000"/>
              <a:headEnd/>
              <a:tailEnd/>
            </a:ln>
          </p:spPr>
          <p:txBody>
            <a:bodyPr wrap="none">
              <a:spAutoFit/>
            </a:bodyPr>
            <a:lstStyle/>
            <a:p>
              <a:pPr algn="ctr" eaLnBrk="0" hangingPunct="0"/>
              <a:r>
                <a:rPr lang="en-US" b="1" dirty="0">
                  <a:latin typeface="+mj-lt"/>
                </a:rPr>
                <a:t>Project</a:t>
              </a:r>
              <a:br>
                <a:rPr lang="en-US" b="1" dirty="0">
                  <a:latin typeface="+mj-lt"/>
                </a:rPr>
              </a:br>
              <a:r>
                <a:rPr lang="en-US" b="1" dirty="0">
                  <a:latin typeface="+mj-lt"/>
                </a:rPr>
                <a:t>Deliverables</a:t>
              </a:r>
              <a:br>
                <a:rPr lang="en-US" b="1" dirty="0">
                  <a:latin typeface="+mj-lt"/>
                </a:rPr>
              </a:br>
              <a:r>
                <a:rPr lang="en-US" b="1" dirty="0">
                  <a:latin typeface="+mj-lt"/>
                </a:rPr>
                <a:t>(Products</a:t>
              </a:r>
              <a:r>
                <a:rPr lang="en-US" dirty="0">
                  <a:latin typeface="+mj-lt"/>
                </a:rPr>
                <a:t>)</a:t>
              </a:r>
            </a:p>
          </p:txBody>
        </p:sp>
        <p:sp>
          <p:nvSpPr>
            <p:cNvPr id="13" name="Text Box 7">
              <a:extLst>
                <a:ext uri="{FF2B5EF4-FFF2-40B4-BE49-F238E27FC236}">
                  <a16:creationId xmlns:a16="http://schemas.microsoft.com/office/drawing/2014/main" id="{BDEC2F92-6022-483E-904B-CC35B03FEE07}"/>
                </a:ext>
              </a:extLst>
            </p:cNvPr>
            <p:cNvSpPr txBox="1">
              <a:spLocks noChangeArrowheads="1"/>
            </p:cNvSpPr>
            <p:nvPr/>
          </p:nvSpPr>
          <p:spPr bwMode="auto">
            <a:xfrm>
              <a:off x="7315200" y="4554216"/>
              <a:ext cx="1593850" cy="548367"/>
            </a:xfrm>
            <a:prstGeom prst="rect">
              <a:avLst/>
            </a:prstGeom>
            <a:noFill/>
            <a:ln w="9525">
              <a:noFill/>
              <a:miter lim="800000"/>
              <a:headEnd/>
              <a:tailEnd/>
            </a:ln>
          </p:spPr>
          <p:txBody>
            <a:bodyPr>
              <a:spAutoFit/>
            </a:bodyPr>
            <a:lstStyle/>
            <a:p>
              <a:pPr algn="ctr" eaLnBrk="0" hangingPunct="0"/>
              <a:r>
                <a:rPr lang="en-US" b="1" dirty="0">
                  <a:latin typeface="+mj-lt"/>
                </a:rPr>
                <a:t>Major Project </a:t>
              </a:r>
            </a:p>
            <a:p>
              <a:pPr algn="ctr" eaLnBrk="0" hangingPunct="0"/>
              <a:r>
                <a:rPr lang="en-US" b="1" dirty="0">
                  <a:latin typeface="+mj-lt"/>
                </a:rPr>
                <a:t>Activities</a:t>
              </a:r>
            </a:p>
          </p:txBody>
        </p:sp>
      </p:grpSp>
      <p:cxnSp>
        <p:nvCxnSpPr>
          <p:cNvPr id="3" name="Straight Connector 2">
            <a:extLst>
              <a:ext uri="{FF2B5EF4-FFF2-40B4-BE49-F238E27FC236}">
                <a16:creationId xmlns:a16="http://schemas.microsoft.com/office/drawing/2014/main" id="{877BAC6B-8FDD-4E96-A413-6A644756E4EB}"/>
              </a:ext>
            </a:extLst>
          </p:cNvPr>
          <p:cNvCxnSpPr>
            <a:stCxn id="23" idx="2"/>
            <a:endCxn id="23" idx="2"/>
          </p:cNvCxnSpPr>
          <p:nvPr/>
        </p:nvCxnSpPr>
        <p:spPr>
          <a:xfrm>
            <a:off x="6513591" y="310764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4652B07-FBA7-438B-964E-4D0C0FF7EE7A}"/>
              </a:ext>
            </a:extLst>
          </p:cNvPr>
          <p:cNvCxnSpPr>
            <a:stCxn id="23" idx="2"/>
          </p:cNvCxnSpPr>
          <p:nvPr/>
        </p:nvCxnSpPr>
        <p:spPr>
          <a:xfrm flipH="1">
            <a:off x="6513590" y="3107644"/>
            <a:ext cx="1" cy="2157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E02EC28-DFF0-4409-AF36-4A1F2E33D5CE}"/>
              </a:ext>
            </a:extLst>
          </p:cNvPr>
          <p:cNvCxnSpPr>
            <a:stCxn id="21" idx="2"/>
          </p:cNvCxnSpPr>
          <p:nvPr/>
        </p:nvCxnSpPr>
        <p:spPr>
          <a:xfrm flipH="1">
            <a:off x="7534513" y="2303807"/>
            <a:ext cx="1" cy="132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9EFFEF4-5997-4F4B-A553-176B06F434DD}"/>
              </a:ext>
            </a:extLst>
          </p:cNvPr>
          <p:cNvCxnSpPr>
            <a:endCxn id="23" idx="0"/>
          </p:cNvCxnSpPr>
          <p:nvPr/>
        </p:nvCxnSpPr>
        <p:spPr>
          <a:xfrm>
            <a:off x="6513590" y="2435970"/>
            <a:ext cx="1" cy="119972"/>
          </a:xfrm>
          <a:prstGeom prst="line">
            <a:avLst/>
          </a:prstGeom>
        </p:spPr>
        <p:style>
          <a:lnRef idx="1">
            <a:schemeClr val="dk1"/>
          </a:lnRef>
          <a:fillRef idx="0">
            <a:schemeClr val="dk1"/>
          </a:fillRef>
          <a:effectRef idx="0">
            <a:schemeClr val="dk1"/>
          </a:effectRef>
          <a:fontRef idx="minor">
            <a:schemeClr val="tx1"/>
          </a:fontRef>
        </p:style>
      </p:cxnSp>
      <p:grpSp>
        <p:nvGrpSpPr>
          <p:cNvPr id="49" name="Group 48">
            <a:extLst>
              <a:ext uri="{FF2B5EF4-FFF2-40B4-BE49-F238E27FC236}">
                <a16:creationId xmlns:a16="http://schemas.microsoft.com/office/drawing/2014/main" id="{C02F24A2-33FE-4DA4-B748-CA641C8A3D04}"/>
              </a:ext>
            </a:extLst>
          </p:cNvPr>
          <p:cNvGrpSpPr/>
          <p:nvPr/>
        </p:nvGrpSpPr>
        <p:grpSpPr>
          <a:xfrm>
            <a:off x="4761601" y="1656150"/>
            <a:ext cx="5769765" cy="2384006"/>
            <a:chOff x="4761601" y="1656149"/>
            <a:chExt cx="5769765" cy="2397453"/>
          </a:xfrm>
        </p:grpSpPr>
        <p:grpSp>
          <p:nvGrpSpPr>
            <p:cNvPr id="48" name="Group 47">
              <a:extLst>
                <a:ext uri="{FF2B5EF4-FFF2-40B4-BE49-F238E27FC236}">
                  <a16:creationId xmlns:a16="http://schemas.microsoft.com/office/drawing/2014/main" id="{35349EB4-8CE7-4009-B5EC-06444BBB58B6}"/>
                </a:ext>
              </a:extLst>
            </p:cNvPr>
            <p:cNvGrpSpPr/>
            <p:nvPr/>
          </p:nvGrpSpPr>
          <p:grpSpPr>
            <a:xfrm>
              <a:off x="4761601" y="1656149"/>
              <a:ext cx="5769765" cy="2397453"/>
              <a:chOff x="4761601" y="1656149"/>
              <a:chExt cx="5769765" cy="2397453"/>
            </a:xfrm>
          </p:grpSpPr>
          <p:grpSp>
            <p:nvGrpSpPr>
              <p:cNvPr id="14" name="Group 13">
                <a:extLst>
                  <a:ext uri="{FF2B5EF4-FFF2-40B4-BE49-F238E27FC236}">
                    <a16:creationId xmlns:a16="http://schemas.microsoft.com/office/drawing/2014/main" id="{7942216E-F0B7-4E3A-8014-8415D2AB41C7}"/>
                  </a:ext>
                </a:extLst>
              </p:cNvPr>
              <p:cNvGrpSpPr/>
              <p:nvPr/>
            </p:nvGrpSpPr>
            <p:grpSpPr>
              <a:xfrm>
                <a:off x="4761601" y="1656149"/>
                <a:ext cx="5769765" cy="2397453"/>
                <a:chOff x="4401916" y="1391386"/>
                <a:chExt cx="5769765" cy="2397453"/>
              </a:xfrm>
            </p:grpSpPr>
            <p:sp>
              <p:nvSpPr>
                <p:cNvPr id="15" name="Freeform 23">
                  <a:extLst>
                    <a:ext uri="{FF2B5EF4-FFF2-40B4-BE49-F238E27FC236}">
                      <a16:creationId xmlns:a16="http://schemas.microsoft.com/office/drawing/2014/main" id="{E0E38DCB-0625-415B-9F71-29E0AF04AB10}"/>
                    </a:ext>
                  </a:extLst>
                </p:cNvPr>
                <p:cNvSpPr>
                  <a:spLocks/>
                </p:cNvSpPr>
                <p:nvPr/>
              </p:nvSpPr>
              <p:spPr bwMode="auto">
                <a:xfrm>
                  <a:off x="4943551" y="2171207"/>
                  <a:ext cx="4653175" cy="295901"/>
                </a:xfrm>
                <a:custGeom>
                  <a:avLst/>
                  <a:gdLst>
                    <a:gd name="T0" fmla="*/ 0 w 2940"/>
                    <a:gd name="T1" fmla="*/ 304800 h 192"/>
                    <a:gd name="T2" fmla="*/ 0 w 2940"/>
                    <a:gd name="T3" fmla="*/ 0 h 192"/>
                    <a:gd name="T4" fmla="*/ 4667250 w 2940"/>
                    <a:gd name="T5" fmla="*/ 0 h 192"/>
                    <a:gd name="T6" fmla="*/ 4667250 w 2940"/>
                    <a:gd name="T7" fmla="*/ 247650 h 192"/>
                    <a:gd name="T8" fmla="*/ 0 60000 65536"/>
                    <a:gd name="T9" fmla="*/ 0 60000 65536"/>
                    <a:gd name="T10" fmla="*/ 0 60000 65536"/>
                    <a:gd name="T11" fmla="*/ 0 60000 65536"/>
                    <a:gd name="T12" fmla="*/ 0 w 2940"/>
                    <a:gd name="T13" fmla="*/ 0 h 192"/>
                    <a:gd name="T14" fmla="*/ 2940 w 2940"/>
                    <a:gd name="T15" fmla="*/ 192 h 192"/>
                  </a:gdLst>
                  <a:ahLst/>
                  <a:cxnLst>
                    <a:cxn ang="T8">
                      <a:pos x="T0" y="T1"/>
                    </a:cxn>
                    <a:cxn ang="T9">
                      <a:pos x="T2" y="T3"/>
                    </a:cxn>
                    <a:cxn ang="T10">
                      <a:pos x="T4" y="T5"/>
                    </a:cxn>
                    <a:cxn ang="T11">
                      <a:pos x="T6" y="T7"/>
                    </a:cxn>
                  </a:cxnLst>
                  <a:rect l="T12" t="T13" r="T14" b="T15"/>
                  <a:pathLst>
                    <a:path w="2940" h="192">
                      <a:moveTo>
                        <a:pt x="0" y="192"/>
                      </a:moveTo>
                      <a:lnTo>
                        <a:pt x="0" y="0"/>
                      </a:lnTo>
                      <a:lnTo>
                        <a:pt x="2940" y="0"/>
                      </a:lnTo>
                      <a:lnTo>
                        <a:pt x="2940" y="156"/>
                      </a:lnTo>
                    </a:path>
                  </a:pathLst>
                </a:custGeom>
                <a:noFill/>
                <a:ln w="9525" cap="flat" cmpd="sng">
                  <a:solidFill>
                    <a:schemeClr val="tx1"/>
                  </a:solidFill>
                  <a:prstDash val="solid"/>
                  <a:round/>
                  <a:headEnd/>
                  <a:tailEnd/>
                </a:ln>
              </p:spPr>
              <p:txBody>
                <a:bodyPr wrap="none" anchor="ctr"/>
                <a:lstStyle/>
                <a:p>
                  <a:endParaRPr lang="en-US" dirty="0"/>
                </a:p>
              </p:txBody>
            </p:sp>
            <p:grpSp>
              <p:nvGrpSpPr>
                <p:cNvPr id="16" name="Group 15">
                  <a:extLst>
                    <a:ext uri="{FF2B5EF4-FFF2-40B4-BE49-F238E27FC236}">
                      <a16:creationId xmlns:a16="http://schemas.microsoft.com/office/drawing/2014/main" id="{35F58663-AFA9-4914-87DD-9CA466CAA48F}"/>
                    </a:ext>
                  </a:extLst>
                </p:cNvPr>
                <p:cNvGrpSpPr/>
                <p:nvPr/>
              </p:nvGrpSpPr>
              <p:grpSpPr>
                <a:xfrm>
                  <a:off x="4401916" y="1391386"/>
                  <a:ext cx="5769765" cy="2397453"/>
                  <a:chOff x="4505726" y="1329217"/>
                  <a:chExt cx="5769765" cy="2397453"/>
                </a:xfrm>
              </p:grpSpPr>
              <p:sp>
                <p:nvSpPr>
                  <p:cNvPr id="17" name="Rectangle 24">
                    <a:extLst>
                      <a:ext uri="{FF2B5EF4-FFF2-40B4-BE49-F238E27FC236}">
                        <a16:creationId xmlns:a16="http://schemas.microsoft.com/office/drawing/2014/main" id="{C8CED247-EB62-4220-92AA-ABFB01D95941}"/>
                      </a:ext>
                    </a:extLst>
                  </p:cNvPr>
                  <p:cNvSpPr>
                    <a:spLocks noChangeArrowheads="1"/>
                  </p:cNvSpPr>
                  <p:nvPr/>
                </p:nvSpPr>
                <p:spPr bwMode="auto">
                  <a:xfrm>
                    <a:off x="4505726" y="2234084"/>
                    <a:ext cx="1063583" cy="554814"/>
                  </a:xfrm>
                  <a:prstGeom prst="rect">
                    <a:avLst/>
                  </a:prstGeom>
                  <a:solidFill>
                    <a:srgbClr val="E1CC99"/>
                  </a:solidFill>
                  <a:ln w="9525">
                    <a:noFill/>
                    <a:miter lim="800000"/>
                    <a:headEnd/>
                    <a:tailEnd/>
                  </a:ln>
                  <a:effectLst>
                    <a:outerShdw dist="53882" dir="2700000" algn="ctr" rotWithShape="0">
                      <a:schemeClr val="bg2"/>
                    </a:outerShdw>
                  </a:effectLst>
                </p:spPr>
                <p:txBody>
                  <a:bodyPr wrap="none" anchor="ctr"/>
                  <a:lstStyle/>
                  <a:p>
                    <a:pPr algn="ctr" eaLnBrk="0" hangingPunct="0">
                      <a:defRPr/>
                    </a:pPr>
                    <a:r>
                      <a:rPr lang="en-US" sz="1400" b="1" dirty="0">
                        <a:latin typeface="+mj-lt"/>
                      </a:rPr>
                      <a:t>Food Partners</a:t>
                    </a:r>
                  </a:p>
                </p:txBody>
              </p:sp>
              <p:sp>
                <p:nvSpPr>
                  <p:cNvPr id="18" name="Rectangle 26">
                    <a:extLst>
                      <a:ext uri="{FF2B5EF4-FFF2-40B4-BE49-F238E27FC236}">
                        <a16:creationId xmlns:a16="http://schemas.microsoft.com/office/drawing/2014/main" id="{AD03E794-A4AC-40BD-96D1-59B22EBCCE7C}"/>
                      </a:ext>
                    </a:extLst>
                  </p:cNvPr>
                  <p:cNvSpPr>
                    <a:spLocks noChangeArrowheads="1"/>
                  </p:cNvSpPr>
                  <p:nvPr/>
                </p:nvSpPr>
                <p:spPr bwMode="auto">
                  <a:xfrm>
                    <a:off x="6917780" y="2234084"/>
                    <a:ext cx="1063583" cy="554814"/>
                  </a:xfrm>
                  <a:prstGeom prst="rect">
                    <a:avLst/>
                  </a:prstGeom>
                  <a:solidFill>
                    <a:srgbClr val="E1CC99"/>
                  </a:solidFill>
                  <a:ln w="9525">
                    <a:noFill/>
                    <a:miter lim="800000"/>
                    <a:headEnd/>
                    <a:tailEnd/>
                  </a:ln>
                  <a:effectLst>
                    <a:outerShdw dist="53882" dir="2700000" algn="ctr" rotWithShape="0">
                      <a:schemeClr val="bg2"/>
                    </a:outerShdw>
                  </a:effectLst>
                </p:spPr>
                <p:txBody>
                  <a:bodyPr wrap="none" anchor="ctr"/>
                  <a:lstStyle/>
                  <a:p>
                    <a:pPr algn="ctr" eaLnBrk="0" hangingPunct="0">
                      <a:defRPr/>
                    </a:pPr>
                    <a:r>
                      <a:rPr lang="en-US" sz="1400" b="1" dirty="0">
                        <a:latin typeface="+mj-lt"/>
                      </a:rPr>
                      <a:t>Holiday Inn </a:t>
                    </a:r>
                  </a:p>
                  <a:p>
                    <a:pPr algn="ctr" eaLnBrk="0" hangingPunct="0">
                      <a:defRPr/>
                    </a:pPr>
                    <a:r>
                      <a:rPr lang="en-US" sz="1400" b="1" dirty="0">
                        <a:latin typeface="+mj-lt"/>
                      </a:rPr>
                      <a:t>Contract</a:t>
                    </a:r>
                  </a:p>
                </p:txBody>
              </p:sp>
              <p:sp>
                <p:nvSpPr>
                  <p:cNvPr id="19" name="Rectangle 27">
                    <a:extLst>
                      <a:ext uri="{FF2B5EF4-FFF2-40B4-BE49-F238E27FC236}">
                        <a16:creationId xmlns:a16="http://schemas.microsoft.com/office/drawing/2014/main" id="{B5EBAFCB-288F-41D3-847A-A9FFC3271CBA}"/>
                      </a:ext>
                    </a:extLst>
                  </p:cNvPr>
                  <p:cNvSpPr>
                    <a:spLocks noChangeArrowheads="1"/>
                  </p:cNvSpPr>
                  <p:nvPr/>
                </p:nvSpPr>
                <p:spPr bwMode="auto">
                  <a:xfrm>
                    <a:off x="8071943" y="2234084"/>
                    <a:ext cx="1063583" cy="554814"/>
                  </a:xfrm>
                  <a:prstGeom prst="rect">
                    <a:avLst/>
                  </a:prstGeom>
                  <a:solidFill>
                    <a:srgbClr val="E1CC99"/>
                  </a:solidFill>
                  <a:ln w="9525">
                    <a:noFill/>
                    <a:miter lim="800000"/>
                    <a:headEnd/>
                    <a:tailEnd/>
                  </a:ln>
                  <a:effectLst>
                    <a:outerShdw dist="53882" dir="2700000" algn="ctr" rotWithShape="0">
                      <a:schemeClr val="bg2"/>
                    </a:outerShdw>
                  </a:effectLst>
                </p:spPr>
                <p:txBody>
                  <a:bodyPr wrap="none" anchor="ctr"/>
                  <a:lstStyle/>
                  <a:p>
                    <a:pPr algn="ctr" eaLnBrk="0" hangingPunct="0">
                      <a:defRPr/>
                    </a:pPr>
                    <a:r>
                      <a:rPr lang="en-US" sz="1400" b="1" dirty="0">
                        <a:latin typeface="+mj-lt"/>
                      </a:rPr>
                      <a:t>Check in</a:t>
                    </a:r>
                  </a:p>
                  <a:p>
                    <a:pPr algn="ctr" eaLnBrk="0" hangingPunct="0">
                      <a:defRPr/>
                    </a:pPr>
                    <a:r>
                      <a:rPr lang="en-US" sz="1400" b="1" dirty="0">
                        <a:latin typeface="+mj-lt"/>
                      </a:rPr>
                      <a:t>Check out</a:t>
                    </a:r>
                  </a:p>
                </p:txBody>
              </p:sp>
              <p:sp>
                <p:nvSpPr>
                  <p:cNvPr id="20" name="Rectangle 28">
                    <a:extLst>
                      <a:ext uri="{FF2B5EF4-FFF2-40B4-BE49-F238E27FC236}">
                        <a16:creationId xmlns:a16="http://schemas.microsoft.com/office/drawing/2014/main" id="{3D9DF28A-C979-45B3-B824-EE6893D164A4}"/>
                      </a:ext>
                    </a:extLst>
                  </p:cNvPr>
                  <p:cNvSpPr>
                    <a:spLocks noChangeArrowheads="1"/>
                  </p:cNvSpPr>
                  <p:nvPr/>
                </p:nvSpPr>
                <p:spPr bwMode="auto">
                  <a:xfrm>
                    <a:off x="9211908" y="2234084"/>
                    <a:ext cx="1063583" cy="554814"/>
                  </a:xfrm>
                  <a:prstGeom prst="rect">
                    <a:avLst/>
                  </a:prstGeom>
                  <a:solidFill>
                    <a:srgbClr val="E1CC99"/>
                  </a:solidFill>
                  <a:ln w="9525">
                    <a:noFill/>
                    <a:miter lim="800000"/>
                    <a:headEnd/>
                    <a:tailEnd/>
                  </a:ln>
                  <a:effectLst>
                    <a:outerShdw dist="53882" dir="2700000" algn="ctr" rotWithShape="0">
                      <a:schemeClr val="bg2"/>
                    </a:outerShdw>
                  </a:effectLst>
                </p:spPr>
                <p:txBody>
                  <a:bodyPr wrap="none" anchor="ctr"/>
                  <a:lstStyle/>
                  <a:p>
                    <a:pPr algn="ctr" eaLnBrk="0" hangingPunct="0">
                      <a:defRPr/>
                    </a:pPr>
                    <a:r>
                      <a:rPr lang="en-US" sz="1400" b="1" dirty="0">
                        <a:latin typeface="+mj-lt"/>
                      </a:rPr>
                      <a:t>Set up</a:t>
                    </a:r>
                  </a:p>
                  <a:p>
                    <a:pPr algn="ctr" eaLnBrk="0" hangingPunct="0">
                      <a:defRPr/>
                    </a:pPr>
                    <a:r>
                      <a:rPr lang="en-US" sz="1400" b="1" dirty="0">
                        <a:latin typeface="+mj-lt"/>
                      </a:rPr>
                      <a:t>Take down</a:t>
                    </a:r>
                  </a:p>
                </p:txBody>
              </p:sp>
              <p:sp>
                <p:nvSpPr>
                  <p:cNvPr id="21" name="Rectangle 29">
                    <a:extLst>
                      <a:ext uri="{FF2B5EF4-FFF2-40B4-BE49-F238E27FC236}">
                        <a16:creationId xmlns:a16="http://schemas.microsoft.com/office/drawing/2014/main" id="{8133B954-E709-4064-AFB3-374BE2EF49B9}"/>
                      </a:ext>
                    </a:extLst>
                  </p:cNvPr>
                  <p:cNvSpPr>
                    <a:spLocks noChangeArrowheads="1"/>
                  </p:cNvSpPr>
                  <p:nvPr/>
                </p:nvSpPr>
                <p:spPr bwMode="auto">
                  <a:xfrm>
                    <a:off x="6746847" y="1329217"/>
                    <a:ext cx="1063583" cy="651310"/>
                  </a:xfrm>
                  <a:prstGeom prst="rect">
                    <a:avLst/>
                  </a:prstGeom>
                  <a:solidFill>
                    <a:schemeClr val="bg1">
                      <a:lumMod val="75000"/>
                    </a:schemeClr>
                  </a:solidFill>
                  <a:ln w="9525">
                    <a:noFill/>
                    <a:miter lim="800000"/>
                    <a:headEnd/>
                    <a:tailEnd/>
                  </a:ln>
                  <a:effectLst>
                    <a:outerShdw dist="53882" dir="2700000" algn="ctr" rotWithShape="0">
                      <a:schemeClr val="bg2"/>
                    </a:outerShdw>
                  </a:effectLst>
                </p:spPr>
                <p:txBody>
                  <a:bodyPr wrap="none" anchor="ctr"/>
                  <a:lstStyle/>
                  <a:p>
                    <a:pPr algn="ctr" eaLnBrk="0" hangingPunct="0">
                      <a:defRPr/>
                    </a:pPr>
                    <a:r>
                      <a:rPr lang="en-US" sz="1400" b="1" dirty="0">
                        <a:latin typeface="+mj-lt"/>
                      </a:rPr>
                      <a:t>TT 5 Project</a:t>
                    </a:r>
                  </a:p>
                </p:txBody>
              </p:sp>
              <p:grpSp>
                <p:nvGrpSpPr>
                  <p:cNvPr id="22" name="Group 21">
                    <a:extLst>
                      <a:ext uri="{FF2B5EF4-FFF2-40B4-BE49-F238E27FC236}">
                        <a16:creationId xmlns:a16="http://schemas.microsoft.com/office/drawing/2014/main" id="{385E24FC-7E02-42C5-9F21-67AACEDDEA21}"/>
                      </a:ext>
                    </a:extLst>
                  </p:cNvPr>
                  <p:cNvGrpSpPr/>
                  <p:nvPr/>
                </p:nvGrpSpPr>
                <p:grpSpPr>
                  <a:xfrm>
                    <a:off x="5086726" y="2996451"/>
                    <a:ext cx="3432904" cy="730219"/>
                    <a:chOff x="1219200" y="3352800"/>
                    <a:chExt cx="3443288" cy="752181"/>
                  </a:xfrm>
                </p:grpSpPr>
                <p:sp>
                  <p:nvSpPr>
                    <p:cNvPr id="24" name="Freeform 18">
                      <a:extLst>
                        <a:ext uri="{FF2B5EF4-FFF2-40B4-BE49-F238E27FC236}">
                          <a16:creationId xmlns:a16="http://schemas.microsoft.com/office/drawing/2014/main" id="{A9145628-7252-43E2-8D86-6C2415D12B7D}"/>
                        </a:ext>
                      </a:extLst>
                    </p:cNvPr>
                    <p:cNvSpPr>
                      <a:spLocks/>
                    </p:cNvSpPr>
                    <p:nvPr/>
                  </p:nvSpPr>
                  <p:spPr bwMode="auto">
                    <a:xfrm>
                      <a:off x="1657350" y="3352800"/>
                      <a:ext cx="1162050" cy="304800"/>
                    </a:xfrm>
                    <a:custGeom>
                      <a:avLst/>
                      <a:gdLst>
                        <a:gd name="T0" fmla="*/ 0 w 2940"/>
                        <a:gd name="T1" fmla="*/ 304800 h 192"/>
                        <a:gd name="T2" fmla="*/ 0 w 2940"/>
                        <a:gd name="T3" fmla="*/ 0 h 192"/>
                        <a:gd name="T4" fmla="*/ 1162050 w 2940"/>
                        <a:gd name="T5" fmla="*/ 0 h 192"/>
                        <a:gd name="T6" fmla="*/ 1162050 w 2940"/>
                        <a:gd name="T7" fmla="*/ 247650 h 192"/>
                        <a:gd name="T8" fmla="*/ 0 60000 65536"/>
                        <a:gd name="T9" fmla="*/ 0 60000 65536"/>
                        <a:gd name="T10" fmla="*/ 0 60000 65536"/>
                        <a:gd name="T11" fmla="*/ 0 60000 65536"/>
                        <a:gd name="T12" fmla="*/ 0 w 2940"/>
                        <a:gd name="T13" fmla="*/ 0 h 192"/>
                        <a:gd name="T14" fmla="*/ 2940 w 2940"/>
                        <a:gd name="T15" fmla="*/ 192 h 192"/>
                      </a:gdLst>
                      <a:ahLst/>
                      <a:cxnLst>
                        <a:cxn ang="T8">
                          <a:pos x="T0" y="T1"/>
                        </a:cxn>
                        <a:cxn ang="T9">
                          <a:pos x="T2" y="T3"/>
                        </a:cxn>
                        <a:cxn ang="T10">
                          <a:pos x="T4" y="T5"/>
                        </a:cxn>
                        <a:cxn ang="T11">
                          <a:pos x="T6" y="T7"/>
                        </a:cxn>
                      </a:cxnLst>
                      <a:rect l="T12" t="T13" r="T14" b="T15"/>
                      <a:pathLst>
                        <a:path w="2940" h="192">
                          <a:moveTo>
                            <a:pt x="0" y="192"/>
                          </a:moveTo>
                          <a:lnTo>
                            <a:pt x="0" y="0"/>
                          </a:lnTo>
                          <a:lnTo>
                            <a:pt x="2940" y="0"/>
                          </a:lnTo>
                          <a:lnTo>
                            <a:pt x="2940" y="156"/>
                          </a:lnTo>
                        </a:path>
                      </a:pathLst>
                    </a:custGeom>
                    <a:noFill/>
                    <a:ln w="9525" cap="flat" cmpd="sng">
                      <a:solidFill>
                        <a:schemeClr val="tx1"/>
                      </a:solidFill>
                      <a:prstDash val="solid"/>
                      <a:round/>
                      <a:headEnd/>
                      <a:tailEnd/>
                    </a:ln>
                  </p:spPr>
                  <p:txBody>
                    <a:bodyPr wrap="none" anchor="ctr"/>
                    <a:lstStyle/>
                    <a:p>
                      <a:endParaRPr lang="en-US" dirty="0"/>
                    </a:p>
                  </p:txBody>
                </p:sp>
                <p:sp>
                  <p:nvSpPr>
                    <p:cNvPr id="25" name="Rectangle 19">
                      <a:extLst>
                        <a:ext uri="{FF2B5EF4-FFF2-40B4-BE49-F238E27FC236}">
                          <a16:creationId xmlns:a16="http://schemas.microsoft.com/office/drawing/2014/main" id="{C7F16F5A-2662-49CB-90C4-240C2A6D42EB}"/>
                        </a:ext>
                      </a:extLst>
                    </p:cNvPr>
                    <p:cNvSpPr>
                      <a:spLocks noChangeArrowheads="1"/>
                    </p:cNvSpPr>
                    <p:nvPr/>
                  </p:nvSpPr>
                  <p:spPr bwMode="auto">
                    <a:xfrm>
                      <a:off x="1219200" y="3533481"/>
                      <a:ext cx="1066800" cy="571500"/>
                    </a:xfrm>
                    <a:prstGeom prst="rect">
                      <a:avLst/>
                    </a:prstGeom>
                    <a:solidFill>
                      <a:schemeClr val="accent5">
                        <a:lumMod val="60000"/>
                        <a:lumOff val="40000"/>
                      </a:schemeClr>
                    </a:solidFill>
                    <a:ln w="9525">
                      <a:noFill/>
                      <a:miter lim="800000"/>
                      <a:headEnd/>
                      <a:tailEnd/>
                    </a:ln>
                    <a:effectLst>
                      <a:outerShdw dist="53882" dir="2700000" algn="ctr" rotWithShape="0">
                        <a:schemeClr val="bg2"/>
                      </a:outerShdw>
                    </a:effectLst>
                  </p:spPr>
                  <p:txBody>
                    <a:bodyPr wrap="none" anchor="ctr"/>
                    <a:lstStyle/>
                    <a:p>
                      <a:pPr algn="ctr" eaLnBrk="0" hangingPunct="0">
                        <a:defRPr/>
                      </a:pPr>
                      <a:endParaRPr lang="en-US" sz="1200" b="1" dirty="0">
                        <a:latin typeface="+mj-lt"/>
                      </a:endParaRPr>
                    </a:p>
                    <a:p>
                      <a:pPr algn="ctr" eaLnBrk="0" hangingPunct="0">
                        <a:defRPr/>
                      </a:pPr>
                      <a:r>
                        <a:rPr lang="en-US" sz="1200" b="1" dirty="0">
                          <a:latin typeface="+mj-lt"/>
                        </a:rPr>
                        <a:t>Silent </a:t>
                      </a:r>
                    </a:p>
                    <a:p>
                      <a:pPr algn="ctr" eaLnBrk="0" hangingPunct="0">
                        <a:defRPr/>
                      </a:pPr>
                      <a:endParaRPr lang="en-US" sz="1200" b="1" dirty="0">
                        <a:latin typeface="+mj-lt"/>
                      </a:endParaRPr>
                    </a:p>
                  </p:txBody>
                </p:sp>
                <p:sp>
                  <p:nvSpPr>
                    <p:cNvPr id="26" name="Rectangle 31">
                      <a:extLst>
                        <a:ext uri="{FF2B5EF4-FFF2-40B4-BE49-F238E27FC236}">
                          <a16:creationId xmlns:a16="http://schemas.microsoft.com/office/drawing/2014/main" id="{E32EC0EB-0CB1-44ED-8354-AB8F29379FBA}"/>
                        </a:ext>
                      </a:extLst>
                    </p:cNvPr>
                    <p:cNvSpPr>
                      <a:spLocks noChangeArrowheads="1"/>
                    </p:cNvSpPr>
                    <p:nvPr/>
                  </p:nvSpPr>
                  <p:spPr bwMode="auto">
                    <a:xfrm>
                      <a:off x="3595688" y="3533481"/>
                      <a:ext cx="1066800" cy="571500"/>
                    </a:xfrm>
                    <a:prstGeom prst="rect">
                      <a:avLst/>
                    </a:prstGeom>
                    <a:solidFill>
                      <a:schemeClr val="accent5">
                        <a:lumMod val="60000"/>
                        <a:lumOff val="40000"/>
                      </a:schemeClr>
                    </a:solidFill>
                    <a:ln w="9525">
                      <a:noFill/>
                      <a:miter lim="800000"/>
                      <a:headEnd/>
                      <a:tailEnd/>
                    </a:ln>
                    <a:effectLst>
                      <a:outerShdw dist="53882" dir="2700000" algn="ctr" rotWithShape="0">
                        <a:schemeClr val="bg2"/>
                      </a:outerShdw>
                    </a:effectLst>
                  </p:spPr>
                  <p:txBody>
                    <a:bodyPr wrap="none" anchor="ctr"/>
                    <a:lstStyle/>
                    <a:p>
                      <a:pPr algn="ctr" eaLnBrk="0" hangingPunct="0">
                        <a:defRPr/>
                      </a:pPr>
                      <a:r>
                        <a:rPr lang="en-US" sz="1200" b="1" dirty="0">
                          <a:latin typeface="+mj-lt"/>
                        </a:rPr>
                        <a:t>Art</a:t>
                      </a:r>
                    </a:p>
                  </p:txBody>
                </p:sp>
                <p:sp>
                  <p:nvSpPr>
                    <p:cNvPr id="27" name="Rectangle 32">
                      <a:extLst>
                        <a:ext uri="{FF2B5EF4-FFF2-40B4-BE49-F238E27FC236}">
                          <a16:creationId xmlns:a16="http://schemas.microsoft.com/office/drawing/2014/main" id="{295ED875-D433-427D-AAFF-FD61AB3EA3D4}"/>
                        </a:ext>
                      </a:extLst>
                    </p:cNvPr>
                    <p:cNvSpPr>
                      <a:spLocks noChangeArrowheads="1"/>
                    </p:cNvSpPr>
                    <p:nvPr/>
                  </p:nvSpPr>
                  <p:spPr bwMode="auto">
                    <a:xfrm>
                      <a:off x="2419350" y="3533481"/>
                      <a:ext cx="1066800" cy="571500"/>
                    </a:xfrm>
                    <a:prstGeom prst="rect">
                      <a:avLst/>
                    </a:prstGeom>
                    <a:solidFill>
                      <a:schemeClr val="accent5">
                        <a:lumMod val="60000"/>
                        <a:lumOff val="40000"/>
                      </a:schemeClr>
                    </a:solidFill>
                    <a:ln w="9525">
                      <a:noFill/>
                      <a:miter lim="800000"/>
                      <a:headEnd/>
                      <a:tailEnd/>
                    </a:ln>
                    <a:effectLst>
                      <a:outerShdw dist="53882" dir="2700000" algn="ctr" rotWithShape="0">
                        <a:schemeClr val="bg2"/>
                      </a:outerShdw>
                    </a:effectLst>
                  </p:spPr>
                  <p:txBody>
                    <a:bodyPr wrap="none" anchor="ctr"/>
                    <a:lstStyle/>
                    <a:p>
                      <a:pPr algn="ctr" eaLnBrk="0" hangingPunct="0">
                        <a:defRPr/>
                      </a:pPr>
                      <a:r>
                        <a:rPr lang="en-US" sz="1200" b="1" dirty="0">
                          <a:latin typeface="+mj-lt"/>
                        </a:rPr>
                        <a:t>Live </a:t>
                      </a:r>
                    </a:p>
                  </p:txBody>
                </p:sp>
                <p:cxnSp>
                  <p:nvCxnSpPr>
                    <p:cNvPr id="28" name="Straight Connector 27">
                      <a:extLst>
                        <a:ext uri="{FF2B5EF4-FFF2-40B4-BE49-F238E27FC236}">
                          <a16:creationId xmlns:a16="http://schemas.microsoft.com/office/drawing/2014/main" id="{6CF13CD3-3FF3-424A-ABDE-9365B6BB621A}"/>
                        </a:ext>
                      </a:extLst>
                    </p:cNvPr>
                    <p:cNvCxnSpPr/>
                    <p:nvPr/>
                  </p:nvCxnSpPr>
                  <p:spPr>
                    <a:xfrm>
                      <a:off x="2819400" y="3352800"/>
                      <a:ext cx="12763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0BFE280-9BDE-4EA5-A820-382FD48BB81A}"/>
                        </a:ext>
                      </a:extLst>
                    </p:cNvPr>
                    <p:cNvCxnSpPr/>
                    <p:nvPr/>
                  </p:nvCxnSpPr>
                  <p:spPr>
                    <a:xfrm>
                      <a:off x="4095750" y="3352800"/>
                      <a:ext cx="0" cy="1524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3" name="Rectangle 24">
                    <a:extLst>
                      <a:ext uri="{FF2B5EF4-FFF2-40B4-BE49-F238E27FC236}">
                        <a16:creationId xmlns:a16="http://schemas.microsoft.com/office/drawing/2014/main" id="{544406ED-39CD-4A90-ABDD-A5AED723A460}"/>
                      </a:ext>
                    </a:extLst>
                  </p:cNvPr>
                  <p:cNvSpPr>
                    <a:spLocks noChangeArrowheads="1"/>
                  </p:cNvSpPr>
                  <p:nvPr/>
                </p:nvSpPr>
                <p:spPr bwMode="auto">
                  <a:xfrm>
                    <a:off x="5725924" y="2234084"/>
                    <a:ext cx="1063583" cy="554814"/>
                  </a:xfrm>
                  <a:prstGeom prst="rect">
                    <a:avLst/>
                  </a:prstGeom>
                  <a:solidFill>
                    <a:srgbClr val="E1CC99"/>
                  </a:solidFill>
                  <a:ln w="9525">
                    <a:noFill/>
                    <a:miter lim="800000"/>
                    <a:headEnd/>
                    <a:tailEnd/>
                  </a:ln>
                  <a:effectLst>
                    <a:outerShdw dist="53882" dir="2700000" algn="ctr" rotWithShape="0">
                      <a:schemeClr val="bg2"/>
                    </a:outerShdw>
                  </a:effectLst>
                </p:spPr>
                <p:txBody>
                  <a:bodyPr wrap="none" anchor="ctr"/>
                  <a:lstStyle/>
                  <a:p>
                    <a:pPr algn="ctr" eaLnBrk="0" hangingPunct="0">
                      <a:defRPr/>
                    </a:pPr>
                    <a:r>
                      <a:rPr lang="en-US" sz="1400" b="1" dirty="0">
                        <a:latin typeface="+mj-lt"/>
                      </a:rPr>
                      <a:t>Auctions</a:t>
                    </a:r>
                  </a:p>
                </p:txBody>
              </p:sp>
            </p:grpSp>
          </p:grpSp>
          <p:cxnSp>
            <p:nvCxnSpPr>
              <p:cNvPr id="43" name="Straight Connector 42">
                <a:extLst>
                  <a:ext uri="{FF2B5EF4-FFF2-40B4-BE49-F238E27FC236}">
                    <a16:creationId xmlns:a16="http://schemas.microsoft.com/office/drawing/2014/main" id="{5526D036-C809-4AA3-896A-A5E38BB47BA9}"/>
                  </a:ext>
                </a:extLst>
              </p:cNvPr>
              <p:cNvCxnSpPr>
                <a:endCxn id="19" idx="0"/>
              </p:cNvCxnSpPr>
              <p:nvPr/>
            </p:nvCxnSpPr>
            <p:spPr>
              <a:xfrm>
                <a:off x="8859609" y="2435970"/>
                <a:ext cx="1" cy="125046"/>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47" name="Straight Connector 46">
              <a:extLst>
                <a:ext uri="{FF2B5EF4-FFF2-40B4-BE49-F238E27FC236}">
                  <a16:creationId xmlns:a16="http://schemas.microsoft.com/office/drawing/2014/main" id="{699F4D89-C589-443B-83DA-A8B5D75F6F36}"/>
                </a:ext>
              </a:extLst>
            </p:cNvPr>
            <p:cNvCxnSpPr>
              <a:endCxn id="18" idx="0"/>
            </p:cNvCxnSpPr>
            <p:nvPr/>
          </p:nvCxnSpPr>
          <p:spPr>
            <a:xfrm>
              <a:off x="7800392" y="2435970"/>
              <a:ext cx="0" cy="14795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16774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78500">
              <a:srgbClr val="E6FFCD"/>
            </a:gs>
            <a:gs pos="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1AAE7C7D-9FAB-4F86-8BED-9848587A7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57729"/>
            <a:ext cx="1660634" cy="661178"/>
          </a:xfrm>
          <a:prstGeom prst="rect">
            <a:avLst/>
          </a:prstGeom>
        </p:spPr>
      </p:pic>
      <p:sp>
        <p:nvSpPr>
          <p:cNvPr id="6" name="TextBox 5">
            <a:extLst>
              <a:ext uri="{FF2B5EF4-FFF2-40B4-BE49-F238E27FC236}">
                <a16:creationId xmlns:a16="http://schemas.microsoft.com/office/drawing/2014/main" id="{C3F44972-E42D-4326-94CA-6E8E8CB6CD42}"/>
              </a:ext>
            </a:extLst>
          </p:cNvPr>
          <p:cNvSpPr txBox="1"/>
          <p:nvPr/>
        </p:nvSpPr>
        <p:spPr>
          <a:xfrm>
            <a:off x="0" y="6411310"/>
            <a:ext cx="38362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Rotary District Training Assembly, April, 2022</a:t>
            </a:r>
          </a:p>
        </p:txBody>
      </p:sp>
      <p:sp>
        <p:nvSpPr>
          <p:cNvPr id="11" name="Content Placeholder 2">
            <a:extLst>
              <a:ext uri="{FF2B5EF4-FFF2-40B4-BE49-F238E27FC236}">
                <a16:creationId xmlns:a16="http://schemas.microsoft.com/office/drawing/2014/main" id="{C714AC14-3B9C-4C9D-990B-18BC09E04DEA}"/>
              </a:ext>
            </a:extLst>
          </p:cNvPr>
          <p:cNvSpPr txBox="1">
            <a:spLocks/>
          </p:cNvSpPr>
          <p:nvPr/>
        </p:nvSpPr>
        <p:spPr>
          <a:xfrm>
            <a:off x="648475" y="1924728"/>
            <a:ext cx="10515600" cy="34989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Goal - keep your team’s eyes on the goal</a:t>
            </a:r>
          </a:p>
          <a:p>
            <a:r>
              <a:rPr lang="en-US" dirty="0"/>
              <a:t>Tasks and schedule – status on a regular basis</a:t>
            </a:r>
          </a:p>
          <a:p>
            <a:r>
              <a:rPr lang="en-US" dirty="0"/>
              <a:t>Budget - don’t gold plate</a:t>
            </a:r>
          </a:p>
          <a:p>
            <a:r>
              <a:rPr lang="en-US" dirty="0"/>
              <a:t>Stakeholders - communicate often</a:t>
            </a:r>
          </a:p>
          <a:p>
            <a:r>
              <a:rPr lang="en-US" dirty="0"/>
              <a:t>Potential risks - encourage team to identify risks early</a:t>
            </a:r>
          </a:p>
          <a:p>
            <a:r>
              <a:rPr lang="en-US" dirty="0"/>
              <a:t>Tell the Rotary story-why are we doing this?</a:t>
            </a:r>
          </a:p>
          <a:p>
            <a:endParaRPr lang="en-US" sz="3200" dirty="0"/>
          </a:p>
        </p:txBody>
      </p:sp>
      <p:sp>
        <p:nvSpPr>
          <p:cNvPr id="12" name="Title 1">
            <a:extLst>
              <a:ext uri="{FF2B5EF4-FFF2-40B4-BE49-F238E27FC236}">
                <a16:creationId xmlns:a16="http://schemas.microsoft.com/office/drawing/2014/main" id="{6D5B0699-A6E6-48F8-BEE3-8933C6E948FA}"/>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t>Secrets of Successful Fund Raising</a:t>
            </a:r>
            <a:br>
              <a:rPr lang="en-US" sz="4000" b="1" dirty="0"/>
            </a:br>
            <a:r>
              <a:rPr lang="en-US" sz="4000" b="1" dirty="0"/>
              <a:t>Elements of your Fundraising Plan   </a:t>
            </a:r>
          </a:p>
        </p:txBody>
      </p:sp>
    </p:spTree>
    <p:extLst>
      <p:ext uri="{BB962C8B-B14F-4D97-AF65-F5344CB8AC3E}">
        <p14:creationId xmlns:p14="http://schemas.microsoft.com/office/powerpoint/2010/main" val="3357643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985</Words>
  <Application>Microsoft Office PowerPoint</Application>
  <PresentationFormat>Widescreen</PresentationFormat>
  <Paragraphs>132</Paragraphs>
  <Slides>18</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Calibri</vt:lpstr>
      <vt:lpstr>Calibri Light</vt:lpstr>
      <vt:lpstr>Office Theme</vt:lpstr>
      <vt:lpstr>Acrobat Document</vt:lpstr>
      <vt:lpstr>Secrets of Successful Fund Raising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Club Fundraising Panel</vt:lpstr>
      <vt:lpstr>Blue Bell: Past President Bill Messerschmidt: “Taste of the Burbs” </vt:lpstr>
      <vt:lpstr>Kutztown: Past President Kurt Rohrbach:   “Taste of Kutztown” </vt:lpstr>
      <vt:lpstr>     Pottstown: PDG Mike McCarthy:  “Duck Race” </vt:lpstr>
      <vt:lpstr>Allentown West: Gwen Carr : “Tempting Tastes” </vt:lpstr>
      <vt:lpstr>Open Panel Discussion</vt:lpstr>
      <vt:lpstr>Other Types of Club Fundraisers in our District</vt:lpstr>
      <vt:lpstr>   Thank you for attending!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Hornaman</dc:creator>
  <cp:lastModifiedBy>Cindy Hornaman</cp:lastModifiedBy>
  <cp:revision>36</cp:revision>
  <cp:lastPrinted>2022-03-31T16:01:44Z</cp:lastPrinted>
  <dcterms:created xsi:type="dcterms:W3CDTF">2022-03-30T23:57:58Z</dcterms:created>
  <dcterms:modified xsi:type="dcterms:W3CDTF">2022-04-12T23:29:43Z</dcterms:modified>
</cp:coreProperties>
</file>