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95" r:id="rId2"/>
    <p:sldId id="292" r:id="rId3"/>
    <p:sldId id="306" r:id="rId4"/>
    <p:sldId id="307" r:id="rId5"/>
    <p:sldId id="321" r:id="rId6"/>
    <p:sldId id="305" r:id="rId7"/>
    <p:sldId id="304" r:id="rId8"/>
    <p:sldId id="347" r:id="rId9"/>
    <p:sldId id="303" r:id="rId10"/>
    <p:sldId id="301" r:id="rId11"/>
    <p:sldId id="354" r:id="rId12"/>
    <p:sldId id="348" r:id="rId13"/>
    <p:sldId id="293" r:id="rId14"/>
    <p:sldId id="308" r:id="rId15"/>
    <p:sldId id="357" r:id="rId16"/>
    <p:sldId id="312" r:id="rId17"/>
    <p:sldId id="311" r:id="rId18"/>
    <p:sldId id="335" r:id="rId19"/>
    <p:sldId id="33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E6FFCD"/>
    <a:srgbClr val="CCFF99"/>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979" autoAdjust="0"/>
    <p:restoredTop sz="94660"/>
  </p:normalViewPr>
  <p:slideViewPr>
    <p:cSldViewPr snapToGrid="0">
      <p:cViewPr varScale="1">
        <p:scale>
          <a:sx n="110" d="100"/>
          <a:sy n="110" d="100"/>
        </p:scale>
        <p:origin x="78" y="144"/>
      </p:cViewPr>
      <p:guideLst/>
    </p:cSldViewPr>
  </p:slideViewPr>
  <p:notesTextViewPr>
    <p:cViewPr>
      <p:scale>
        <a:sx n="1" d="1"/>
        <a:sy n="1" d="1"/>
      </p:scale>
      <p:origin x="0" y="0"/>
    </p:cViewPr>
  </p:notesTextViewPr>
  <p:sorterViewPr>
    <p:cViewPr varScale="1">
      <p:scale>
        <a:sx n="100" d="100"/>
        <a:sy n="100" d="100"/>
      </p:scale>
      <p:origin x="0" y="-390"/>
    </p:cViewPr>
  </p:sorterViewPr>
  <p:notesViewPr>
    <p:cSldViewPr snapToGrid="0">
      <p:cViewPr varScale="1">
        <p:scale>
          <a:sx n="91" d="100"/>
          <a:sy n="91" d="100"/>
        </p:scale>
        <p:origin x="351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E4E623-28EC-4A9C-9DA2-A0B580084EF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294AB55-9CBE-480A-9853-51F864730ED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4B8FE6-D82C-4235-9DD3-A6B4C1E9C441}" type="datetimeFigureOut">
              <a:rPr lang="en-US" smtClean="0"/>
              <a:t>4/12/2022</a:t>
            </a:fld>
            <a:endParaRPr lang="en-US"/>
          </a:p>
        </p:txBody>
      </p:sp>
      <p:sp>
        <p:nvSpPr>
          <p:cNvPr id="4" name="Footer Placeholder 3">
            <a:extLst>
              <a:ext uri="{FF2B5EF4-FFF2-40B4-BE49-F238E27FC236}">
                <a16:creationId xmlns:a16="http://schemas.microsoft.com/office/drawing/2014/main" id="{92A747F6-1401-41AB-81B2-CE76A413F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60FC8DC-A2D7-436A-A80F-9E6A407498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228641-2028-48CF-B680-9E1072ADC1B2}" type="slidenum">
              <a:rPr lang="en-US" smtClean="0"/>
              <a:t>‹#›</a:t>
            </a:fld>
            <a:endParaRPr lang="en-US"/>
          </a:p>
        </p:txBody>
      </p:sp>
    </p:spTree>
    <p:extLst>
      <p:ext uri="{BB962C8B-B14F-4D97-AF65-F5344CB8AC3E}">
        <p14:creationId xmlns:p14="http://schemas.microsoft.com/office/powerpoint/2010/main" val="125873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48117C-A75A-4289-8FA7-307453E77D91}" type="datetimeFigureOut">
              <a:rPr lang="en-US" smtClean="0"/>
              <a:t>4/12/2022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802D20-DD40-4FBF-9E58-E26A6952560A}" type="slidenum">
              <a:rPr lang="en-US" smtClean="0"/>
              <a:t>‹#›</a:t>
            </a:fld>
            <a:endParaRPr lang="en-US"/>
          </a:p>
        </p:txBody>
      </p:sp>
    </p:spTree>
    <p:extLst>
      <p:ext uri="{BB962C8B-B14F-4D97-AF65-F5344CB8AC3E}">
        <p14:creationId xmlns:p14="http://schemas.microsoft.com/office/powerpoint/2010/main" val="406109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02D20-DD40-4FBF-9E58-E26A6952560A}" type="slidenum">
              <a:rPr lang="en-US" smtClean="0"/>
              <a:t>1</a:t>
            </a:fld>
            <a:endParaRPr lang="en-US"/>
          </a:p>
        </p:txBody>
      </p:sp>
    </p:spTree>
    <p:extLst>
      <p:ext uri="{BB962C8B-B14F-4D97-AF65-F5344CB8AC3E}">
        <p14:creationId xmlns:p14="http://schemas.microsoft.com/office/powerpoint/2010/main" val="2443561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Committee Chairs: you are the “heart and soul” of support to our district– our leadership team, AG’s, club leadership and members for all of the types of service we offer and support</a:t>
            </a:r>
          </a:p>
          <a:p>
            <a:r>
              <a:rPr lang="en-US" dirty="0"/>
              <a:t>Let’s really work together for each committee to be known for outstanding work and support.</a:t>
            </a:r>
          </a:p>
        </p:txBody>
      </p:sp>
      <p:sp>
        <p:nvSpPr>
          <p:cNvPr id="4" name="Slide Number Placeholder 3"/>
          <p:cNvSpPr>
            <a:spLocks noGrp="1"/>
          </p:cNvSpPr>
          <p:nvPr>
            <p:ph type="sldNum" sz="quarter" idx="5"/>
          </p:nvPr>
        </p:nvSpPr>
        <p:spPr/>
        <p:txBody>
          <a:bodyPr/>
          <a:lstStyle/>
          <a:p>
            <a:fld id="{0F802D20-DD40-4FBF-9E58-E26A6952560A}" type="slidenum">
              <a:rPr lang="en-US" smtClean="0"/>
              <a:t>10</a:t>
            </a:fld>
            <a:endParaRPr lang="en-US"/>
          </a:p>
        </p:txBody>
      </p:sp>
    </p:spTree>
    <p:extLst>
      <p:ext uri="{BB962C8B-B14F-4D97-AF65-F5344CB8AC3E}">
        <p14:creationId xmlns:p14="http://schemas.microsoft.com/office/powerpoint/2010/main" val="3247011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developing our Goals, The Format from RI includes:</a:t>
            </a:r>
          </a:p>
          <a:p>
            <a:endParaRPr lang="en-US" dirty="0"/>
          </a:p>
          <a:p>
            <a:endParaRPr lang="en-US" dirty="0"/>
          </a:p>
          <a:p>
            <a:r>
              <a:rPr lang="en-US" dirty="0"/>
              <a:t>Now let’s look at our District Goals– you can then use to adapt and input your own club goals</a:t>
            </a:r>
          </a:p>
        </p:txBody>
      </p:sp>
      <p:sp>
        <p:nvSpPr>
          <p:cNvPr id="4" name="Slide Number Placeholder 3"/>
          <p:cNvSpPr>
            <a:spLocks noGrp="1"/>
          </p:cNvSpPr>
          <p:nvPr>
            <p:ph type="sldNum" sz="quarter" idx="5"/>
          </p:nvPr>
        </p:nvSpPr>
        <p:spPr/>
        <p:txBody>
          <a:bodyPr/>
          <a:lstStyle/>
          <a:p>
            <a:fld id="{0F802D20-DD40-4FBF-9E58-E26A6952560A}" type="slidenum">
              <a:rPr lang="en-US" smtClean="0"/>
              <a:t>11</a:t>
            </a:fld>
            <a:endParaRPr lang="en-US"/>
          </a:p>
        </p:txBody>
      </p:sp>
    </p:spTree>
    <p:extLst>
      <p:ext uri="{BB962C8B-B14F-4D97-AF65-F5344CB8AC3E}">
        <p14:creationId xmlns:p14="http://schemas.microsoft.com/office/powerpoint/2010/main" val="3297362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02D20-DD40-4FBF-9E58-E26A6952560A}" type="slidenum">
              <a:rPr lang="en-US" smtClean="0"/>
              <a:t>12</a:t>
            </a:fld>
            <a:endParaRPr lang="en-US"/>
          </a:p>
        </p:txBody>
      </p:sp>
    </p:spTree>
    <p:extLst>
      <p:ext uri="{BB962C8B-B14F-4D97-AF65-F5344CB8AC3E}">
        <p14:creationId xmlns:p14="http://schemas.microsoft.com/office/powerpoint/2010/main" val="2550913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PREPERATION FOR OUR YEAR, WE CONDUCTED A STRATEGIC PLANNING SESSION WITH A VARIETY OF ROTARIANS FROM ALL OVER THE DISTRICT.  NEW, SEASONED, PAST PRESIDENTS, AG’S ETC..  I USED THE INFORMATION WE GATHERED TO HELP DEVELOP THE ACTION ITEMS AND GOALS FOR THE COMING YEAR.   </a:t>
            </a:r>
          </a:p>
          <a:p>
            <a:endParaRPr lang="en-US" dirty="0"/>
          </a:p>
          <a:p>
            <a:r>
              <a:rPr lang="en-US" dirty="0"/>
              <a:t>THE FIRST IS EXPAND OUR REACH:  THIS FOCUSES ON MEMBERSHIP. </a:t>
            </a:r>
          </a:p>
          <a:p>
            <a:endParaRPr lang="en-US" dirty="0"/>
          </a:p>
          <a:p>
            <a:r>
              <a:rPr lang="en-US" dirty="0"/>
              <a:t>LET ME HIGHLIGHT A FEW OF THESE</a:t>
            </a:r>
          </a:p>
          <a:p>
            <a:endParaRPr lang="en-US" dirty="0"/>
          </a:p>
          <a:p>
            <a:r>
              <a:rPr lang="en-US" dirty="0"/>
              <a:t>MEMBERSHIP AREA CHALLENGE – CONTEST.  DEVELOPING WITH OUR MEMBERSHIP TEAM.   PRIZES AND BRAGGING RIGHTS. </a:t>
            </a:r>
          </a:p>
          <a:p>
            <a:endParaRPr lang="en-US" dirty="0"/>
          </a:p>
          <a:p>
            <a:r>
              <a:rPr lang="en-US" dirty="0"/>
              <a:t>WELCOME TO ROTARY – VIRTUAL AND IN PERSON</a:t>
            </a:r>
          </a:p>
          <a:p>
            <a:endParaRPr lang="en-US" dirty="0"/>
          </a:p>
        </p:txBody>
      </p:sp>
      <p:sp>
        <p:nvSpPr>
          <p:cNvPr id="4" name="Slide Number Placeholder 3"/>
          <p:cNvSpPr>
            <a:spLocks noGrp="1"/>
          </p:cNvSpPr>
          <p:nvPr>
            <p:ph type="sldNum" sz="quarter" idx="5"/>
          </p:nvPr>
        </p:nvSpPr>
        <p:spPr/>
        <p:txBody>
          <a:bodyPr/>
          <a:lstStyle/>
          <a:p>
            <a:fld id="{0F802D20-DD40-4FBF-9E58-E26A6952560A}" type="slidenum">
              <a:rPr lang="en-US" smtClean="0"/>
              <a:t>13</a:t>
            </a:fld>
            <a:endParaRPr lang="en-US"/>
          </a:p>
        </p:txBody>
      </p:sp>
    </p:spTree>
    <p:extLst>
      <p:ext uri="{BB962C8B-B14F-4D97-AF65-F5344CB8AC3E}">
        <p14:creationId xmlns:p14="http://schemas.microsoft.com/office/powerpoint/2010/main" val="551715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PART OF MY CLUB VISITS,  I WOULD LIKE TO MEET WITH YOUR CLUB BOARD MEMBERS AND COMMITTEE CHAIRS.</a:t>
            </a:r>
          </a:p>
          <a:p>
            <a:endParaRPr lang="en-US" dirty="0"/>
          </a:p>
          <a:p>
            <a:r>
              <a:rPr lang="en-US" dirty="0"/>
              <a:t>I WOULD LIKE TO FOCUS ON LOOKING AT YOUR CLUBS SUCCESSION PLAN TO INSURE THAT THE PLAN FOR THE NEXT YEAR IS READY TO GO.   I AM ASKING THAT EACH CLUB WILL HAVE THEIR PRESIDENT ELECT IDENTIFIED BY THE MIDDLE OF OCTOBER. </a:t>
            </a:r>
          </a:p>
          <a:p>
            <a:endParaRPr lang="en-US" dirty="0"/>
          </a:p>
          <a:p>
            <a:r>
              <a:rPr lang="en-US" dirty="0"/>
              <a:t>GOING THROUGH MY TRAINING, HEARING FROM DGE’S AROUND THE WORLD AND IN OUR OTHER DISTRICTS,  WE ARE FINDING THAT IT IS BECOMING MORE CHALLENGING TO GET PEOPLE INVOLVED IN LEADERSHIP ROLES IN THEIR CLUBS AND AT THE DISTRICT.    I WOULD LIKE TO SEE IF WE CAN DEVELOP THE BENCH OF LEADERS.  </a:t>
            </a:r>
          </a:p>
          <a:p>
            <a:r>
              <a:rPr lang="en-US" dirty="0"/>
              <a:t>80/20 RULE – </a:t>
            </a:r>
          </a:p>
          <a:p>
            <a:r>
              <a:rPr lang="en-US" dirty="0"/>
              <a:t>BURN OUT</a:t>
            </a:r>
          </a:p>
          <a:p>
            <a:endParaRPr lang="en-US" dirty="0"/>
          </a:p>
          <a:p>
            <a:r>
              <a:rPr lang="en-US" dirty="0"/>
              <a:t>DEI – WELCOMING CLUB.   </a:t>
            </a:r>
          </a:p>
          <a:p>
            <a:endParaRPr lang="en-US" dirty="0"/>
          </a:p>
        </p:txBody>
      </p:sp>
      <p:sp>
        <p:nvSpPr>
          <p:cNvPr id="4" name="Slide Number Placeholder 3"/>
          <p:cNvSpPr>
            <a:spLocks noGrp="1"/>
          </p:cNvSpPr>
          <p:nvPr>
            <p:ph type="sldNum" sz="quarter" idx="5"/>
          </p:nvPr>
        </p:nvSpPr>
        <p:spPr/>
        <p:txBody>
          <a:bodyPr/>
          <a:lstStyle/>
          <a:p>
            <a:fld id="{0F802D20-DD40-4FBF-9E58-E26A6952560A}" type="slidenum">
              <a:rPr lang="en-US" smtClean="0"/>
              <a:t>14</a:t>
            </a:fld>
            <a:endParaRPr lang="en-US"/>
          </a:p>
        </p:txBody>
      </p:sp>
    </p:spTree>
    <p:extLst>
      <p:ext uri="{BB962C8B-B14F-4D97-AF65-F5344CB8AC3E}">
        <p14:creationId xmlns:p14="http://schemas.microsoft.com/office/powerpoint/2010/main" val="4236600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INCREASE OUR IMPACT – HOW TO WE INTERACT WITH OUR COMMUNITY, AND THE WORLD</a:t>
            </a:r>
          </a:p>
          <a:p>
            <a:endParaRPr lang="en-US" dirty="0"/>
          </a:p>
          <a:p>
            <a:r>
              <a:rPr lang="en-US" dirty="0"/>
              <a:t>INCREASE OUR PUBLIC AWARENESS.   USE OF SOCIAL MEDIA.  CHANGE IN VIDEOS AND POSSIBLY SET UP A DISTRICT BLOG PROGRAM</a:t>
            </a:r>
          </a:p>
          <a:p>
            <a:endParaRPr lang="en-US" dirty="0"/>
          </a:p>
          <a:p>
            <a:r>
              <a:rPr lang="en-US" dirty="0"/>
              <a:t>YOUTH PIPELINE – HOW CAN WE GET COMMUNITY CENTER PROGRAMS ALIGNED WITH ROTARY CLUB PROGRAMS FOR YOUTH.   </a:t>
            </a:r>
          </a:p>
          <a:p>
            <a:endParaRPr lang="en-US" dirty="0"/>
          </a:p>
          <a:p>
            <a:r>
              <a:rPr lang="en-US" dirty="0"/>
              <a:t>CONTINUED FOUNDATION TRAINING –  EXPLAIN MILLION DOLLAR JOURNEY IN 2016</a:t>
            </a:r>
          </a:p>
          <a:p>
            <a:r>
              <a:rPr lang="en-US" dirty="0"/>
              <a:t>ROLL OUT OF JORNEY TO THE NEXT MILLION</a:t>
            </a:r>
          </a:p>
          <a:p>
            <a:endParaRPr lang="en-US" dirty="0"/>
          </a:p>
          <a:p>
            <a:r>
              <a:rPr lang="en-US" dirty="0"/>
              <a:t>PURPLE PINKIE – NEW VENUE, NEW CLUBS – LEHIGH VALLEY PASSPORT - LEAD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802D20-DD40-4FBF-9E58-E26A695256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8673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TELL – AG STORY ABOUT GOOD CLUB, BUT IF A PROSPECTIVE MEMBER, THEY WOULDN’T JOIN.   CLUB DIDN’T SEEM ENTHUSATIC OR FUN.  JUST RAN THROUGH THEIR NORMAL ROUTINE. </a:t>
            </a:r>
          </a:p>
          <a:p>
            <a:endParaRPr lang="en-US" dirty="0"/>
          </a:p>
          <a:p>
            <a:r>
              <a:rPr lang="en-US" dirty="0"/>
              <a:t>RETENTION OF MEMBERS – HARD ENOUGH TO GET THEM, KEEP THEM INTERESTED AND ENGAGED</a:t>
            </a:r>
          </a:p>
          <a:p>
            <a:endParaRPr lang="en-US" dirty="0"/>
          </a:p>
          <a:p>
            <a:r>
              <a:rPr lang="en-US" dirty="0"/>
              <a:t>ENVIROMENT COMMITTEE – CHALLENGE CLUBS TO COME UP WITH 3 NEW ENVIROMENTAL PROJECTS – CAN WORK WITH OTHER CLUBS. </a:t>
            </a:r>
          </a:p>
          <a:p>
            <a:endParaRPr lang="en-US" dirty="0"/>
          </a:p>
          <a:p>
            <a:r>
              <a:rPr lang="en-US" dirty="0"/>
              <a:t>DG MONTHLY FELLOWSHIP GATHERINGS –  DIFFERENT VENUES AND AREAS</a:t>
            </a:r>
          </a:p>
          <a:p>
            <a:endParaRPr lang="en-US" dirty="0"/>
          </a:p>
        </p:txBody>
      </p:sp>
      <p:sp>
        <p:nvSpPr>
          <p:cNvPr id="4" name="Slide Number Placeholder 3"/>
          <p:cNvSpPr>
            <a:spLocks noGrp="1"/>
          </p:cNvSpPr>
          <p:nvPr>
            <p:ph type="sldNum" sz="quarter" idx="5"/>
          </p:nvPr>
        </p:nvSpPr>
        <p:spPr/>
        <p:txBody>
          <a:bodyPr/>
          <a:lstStyle/>
          <a:p>
            <a:fld id="{0F802D20-DD40-4FBF-9E58-E26A6952560A}" type="slidenum">
              <a:rPr lang="en-US" smtClean="0"/>
              <a:t>16</a:t>
            </a:fld>
            <a:endParaRPr lang="en-US"/>
          </a:p>
        </p:txBody>
      </p:sp>
    </p:spTree>
    <p:extLst>
      <p:ext uri="{BB962C8B-B14F-4D97-AF65-F5344CB8AC3E}">
        <p14:creationId xmlns:p14="http://schemas.microsoft.com/office/powerpoint/2010/main" val="2012773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02D20-DD40-4FBF-9E58-E26A6952560A}" type="slidenum">
              <a:rPr lang="en-US" smtClean="0"/>
              <a:t>17</a:t>
            </a:fld>
            <a:endParaRPr lang="en-US"/>
          </a:p>
        </p:txBody>
      </p:sp>
    </p:spTree>
    <p:extLst>
      <p:ext uri="{BB962C8B-B14F-4D97-AF65-F5344CB8AC3E}">
        <p14:creationId xmlns:p14="http://schemas.microsoft.com/office/powerpoint/2010/main" val="3166106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feedback that you all have given us in our discussion and survey– we are going to try and focus our communications to make things simpler and more concise for you all .– then go through the ideas.</a:t>
            </a:r>
          </a:p>
        </p:txBody>
      </p:sp>
      <p:sp>
        <p:nvSpPr>
          <p:cNvPr id="4" name="Slide Number Placeholder 3"/>
          <p:cNvSpPr>
            <a:spLocks noGrp="1"/>
          </p:cNvSpPr>
          <p:nvPr>
            <p:ph type="sldNum" sz="quarter" idx="5"/>
          </p:nvPr>
        </p:nvSpPr>
        <p:spPr/>
        <p:txBody>
          <a:bodyPr/>
          <a:lstStyle/>
          <a:p>
            <a:fld id="{0F802D20-DD40-4FBF-9E58-E26A6952560A}" type="slidenum">
              <a:rPr lang="en-US" smtClean="0"/>
              <a:t>18</a:t>
            </a:fld>
            <a:endParaRPr lang="en-US"/>
          </a:p>
        </p:txBody>
      </p:sp>
    </p:spTree>
    <p:extLst>
      <p:ext uri="{BB962C8B-B14F-4D97-AF65-F5344CB8AC3E}">
        <p14:creationId xmlns:p14="http://schemas.microsoft.com/office/powerpoint/2010/main" val="2454296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02D20-DD40-4FBF-9E58-E26A6952560A}" type="slidenum">
              <a:rPr lang="en-US" smtClean="0"/>
              <a:t>19</a:t>
            </a:fld>
            <a:endParaRPr lang="en-US"/>
          </a:p>
        </p:txBody>
      </p:sp>
    </p:spTree>
    <p:extLst>
      <p:ext uri="{BB962C8B-B14F-4D97-AF65-F5344CB8AC3E}">
        <p14:creationId xmlns:p14="http://schemas.microsoft.com/office/powerpoint/2010/main" val="2089198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started– I just want to say a real heart felt thank you to all of you for taking on the positions of Assistant Governor and Committee Chairs.  I understand completely that we all have busy lives--- your service and commitment to Rotary is very much appreciated– and in this next year we are all going to work together as a real team to get everyone back to some type of “normalcy” , getting our members more engaged , make progress and have lots of fun in doing so.  In this next year, we also want to focus on supporting you in your positions, as well as doing what we can to make your job simpler-  </a:t>
            </a:r>
          </a:p>
          <a:p>
            <a:endParaRPr lang="en-US" dirty="0"/>
          </a:p>
          <a:p>
            <a:r>
              <a:rPr lang="en-US" dirty="0"/>
              <a:t>Less meetings,</a:t>
            </a:r>
          </a:p>
          <a:p>
            <a:r>
              <a:rPr lang="en-US" dirty="0"/>
              <a:t>Less micro managing</a:t>
            </a:r>
          </a:p>
          <a:p>
            <a:r>
              <a:rPr lang="en-US" dirty="0"/>
              <a:t>Less information</a:t>
            </a:r>
          </a:p>
          <a:p>
            <a:endParaRPr lang="en-US" dirty="0"/>
          </a:p>
          <a:p>
            <a:r>
              <a:rPr lang="en-US" dirty="0"/>
              <a:t>Need to put the work in to bring all together.   Chain of command. </a:t>
            </a:r>
          </a:p>
        </p:txBody>
      </p:sp>
      <p:sp>
        <p:nvSpPr>
          <p:cNvPr id="4" name="Slide Number Placeholder 3"/>
          <p:cNvSpPr>
            <a:spLocks noGrp="1"/>
          </p:cNvSpPr>
          <p:nvPr>
            <p:ph type="sldNum" sz="quarter" idx="5"/>
          </p:nvPr>
        </p:nvSpPr>
        <p:spPr/>
        <p:txBody>
          <a:bodyPr/>
          <a:lstStyle/>
          <a:p>
            <a:fld id="{0F802D20-DD40-4FBF-9E58-E26A6952560A}" type="slidenum">
              <a:rPr lang="en-US" smtClean="0"/>
              <a:t>2</a:t>
            </a:fld>
            <a:endParaRPr lang="en-US"/>
          </a:p>
        </p:txBody>
      </p:sp>
    </p:spTree>
    <p:extLst>
      <p:ext uri="{BB962C8B-B14F-4D97-AF65-F5344CB8AC3E}">
        <p14:creationId xmlns:p14="http://schemas.microsoft.com/office/powerpoint/2010/main" val="2870838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02D20-DD40-4FBF-9E58-E26A6952560A}" type="slidenum">
              <a:rPr lang="en-US" smtClean="0"/>
              <a:t>3</a:t>
            </a:fld>
            <a:endParaRPr lang="en-US"/>
          </a:p>
        </p:txBody>
      </p:sp>
    </p:spTree>
    <p:extLst>
      <p:ext uri="{BB962C8B-B14F-4D97-AF65-F5344CB8AC3E}">
        <p14:creationId xmlns:p14="http://schemas.microsoft.com/office/powerpoint/2010/main" val="2044129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02D20-DD40-4FBF-9E58-E26A6952560A}" type="slidenum">
              <a:rPr lang="en-US" smtClean="0"/>
              <a:t>4</a:t>
            </a:fld>
            <a:endParaRPr lang="en-US"/>
          </a:p>
        </p:txBody>
      </p:sp>
    </p:spTree>
    <p:extLst>
      <p:ext uri="{BB962C8B-B14F-4D97-AF65-F5344CB8AC3E}">
        <p14:creationId xmlns:p14="http://schemas.microsoft.com/office/powerpoint/2010/main" val="1857937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02D20-DD40-4FBF-9E58-E26A6952560A}" type="slidenum">
              <a:rPr lang="en-US" smtClean="0"/>
              <a:t>5</a:t>
            </a:fld>
            <a:endParaRPr lang="en-US"/>
          </a:p>
        </p:txBody>
      </p:sp>
    </p:spTree>
    <p:extLst>
      <p:ext uri="{BB962C8B-B14F-4D97-AF65-F5344CB8AC3E}">
        <p14:creationId xmlns:p14="http://schemas.microsoft.com/office/powerpoint/2010/main" val="1923963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02D20-DD40-4FBF-9E58-E26A6952560A}" type="slidenum">
              <a:rPr lang="en-US" smtClean="0"/>
              <a:t>6</a:t>
            </a:fld>
            <a:endParaRPr lang="en-US"/>
          </a:p>
        </p:txBody>
      </p:sp>
    </p:spTree>
    <p:extLst>
      <p:ext uri="{BB962C8B-B14F-4D97-AF65-F5344CB8AC3E}">
        <p14:creationId xmlns:p14="http://schemas.microsoft.com/office/powerpoint/2010/main" val="763564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be providing the final list– as well as outline for meetings, my bio intro – </a:t>
            </a:r>
          </a:p>
        </p:txBody>
      </p:sp>
      <p:sp>
        <p:nvSpPr>
          <p:cNvPr id="4" name="Slide Number Placeholder 3"/>
          <p:cNvSpPr>
            <a:spLocks noGrp="1"/>
          </p:cNvSpPr>
          <p:nvPr>
            <p:ph type="sldNum" sz="quarter" idx="5"/>
          </p:nvPr>
        </p:nvSpPr>
        <p:spPr/>
        <p:txBody>
          <a:bodyPr/>
          <a:lstStyle/>
          <a:p>
            <a:fld id="{0F802D20-DD40-4FBF-9E58-E26A6952560A}" type="slidenum">
              <a:rPr lang="en-US" smtClean="0"/>
              <a:t>7</a:t>
            </a:fld>
            <a:endParaRPr lang="en-US"/>
          </a:p>
        </p:txBody>
      </p:sp>
    </p:spTree>
    <p:extLst>
      <p:ext uri="{BB962C8B-B14F-4D97-AF65-F5344CB8AC3E}">
        <p14:creationId xmlns:p14="http://schemas.microsoft.com/office/powerpoint/2010/main" val="3556984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02D20-DD40-4FBF-9E58-E26A6952560A}" type="slidenum">
              <a:rPr lang="en-US" smtClean="0"/>
              <a:t>8</a:t>
            </a:fld>
            <a:endParaRPr lang="en-US"/>
          </a:p>
        </p:txBody>
      </p:sp>
    </p:spTree>
    <p:extLst>
      <p:ext uri="{BB962C8B-B14F-4D97-AF65-F5344CB8AC3E}">
        <p14:creationId xmlns:p14="http://schemas.microsoft.com/office/powerpoint/2010/main" val="772502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02D20-DD40-4FBF-9E58-E26A6952560A}" type="slidenum">
              <a:rPr lang="en-US" smtClean="0"/>
              <a:t>9</a:t>
            </a:fld>
            <a:endParaRPr lang="en-US"/>
          </a:p>
        </p:txBody>
      </p:sp>
    </p:spTree>
    <p:extLst>
      <p:ext uri="{BB962C8B-B14F-4D97-AF65-F5344CB8AC3E}">
        <p14:creationId xmlns:p14="http://schemas.microsoft.com/office/powerpoint/2010/main" val="2354607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7B7FE-BFD8-4B33-BE6A-A68D8F72AB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F9DE07-2E52-40A0-A6B3-8DB3ADF7E5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A80FAF-EFAC-4169-9B54-DA5153062388}"/>
              </a:ext>
            </a:extLst>
          </p:cNvPr>
          <p:cNvSpPr>
            <a:spLocks noGrp="1"/>
          </p:cNvSpPr>
          <p:nvPr>
            <p:ph type="dt" sz="half" idx="10"/>
          </p:nvPr>
        </p:nvSpPr>
        <p:spPr/>
        <p:txBody>
          <a:bodyPr/>
          <a:lstStyle/>
          <a:p>
            <a:fld id="{8212EECF-A0F2-4400-87C2-5CC1F499628C}" type="datetimeFigureOut">
              <a:rPr lang="en-US" smtClean="0"/>
              <a:t>4/12/2022</a:t>
            </a:fld>
            <a:endParaRPr lang="en-US"/>
          </a:p>
        </p:txBody>
      </p:sp>
      <p:sp>
        <p:nvSpPr>
          <p:cNvPr id="5" name="Footer Placeholder 4">
            <a:extLst>
              <a:ext uri="{FF2B5EF4-FFF2-40B4-BE49-F238E27FC236}">
                <a16:creationId xmlns:a16="http://schemas.microsoft.com/office/drawing/2014/main" id="{65586B4B-712E-4A28-9CBA-EFFE855F5B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4F1D4C-E660-4564-9805-45DF24DFAFF2}"/>
              </a:ext>
            </a:extLst>
          </p:cNvPr>
          <p:cNvSpPr>
            <a:spLocks noGrp="1"/>
          </p:cNvSpPr>
          <p:nvPr>
            <p:ph type="sldNum" sz="quarter" idx="12"/>
          </p:nvPr>
        </p:nvSpPr>
        <p:spPr/>
        <p:txBody>
          <a:bodyPr/>
          <a:lstStyle/>
          <a:p>
            <a:fld id="{7D04D11A-2FA2-4223-8EA0-628A6CEF399C}" type="slidenum">
              <a:rPr lang="en-US" smtClean="0"/>
              <a:t>‹#›</a:t>
            </a:fld>
            <a:endParaRPr lang="en-US"/>
          </a:p>
        </p:txBody>
      </p:sp>
    </p:spTree>
    <p:extLst>
      <p:ext uri="{BB962C8B-B14F-4D97-AF65-F5344CB8AC3E}">
        <p14:creationId xmlns:p14="http://schemas.microsoft.com/office/powerpoint/2010/main" val="3804955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87904-5A5F-4448-88F2-0AC8F02685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288025-F206-4001-B172-1CE415A9B9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CFE34-236A-489A-806B-D802B79CEC0A}"/>
              </a:ext>
            </a:extLst>
          </p:cNvPr>
          <p:cNvSpPr>
            <a:spLocks noGrp="1"/>
          </p:cNvSpPr>
          <p:nvPr>
            <p:ph type="dt" sz="half" idx="10"/>
          </p:nvPr>
        </p:nvSpPr>
        <p:spPr/>
        <p:txBody>
          <a:bodyPr/>
          <a:lstStyle/>
          <a:p>
            <a:fld id="{8212EECF-A0F2-4400-87C2-5CC1F499628C}" type="datetimeFigureOut">
              <a:rPr lang="en-US" smtClean="0"/>
              <a:t>4/12/2022</a:t>
            </a:fld>
            <a:endParaRPr lang="en-US"/>
          </a:p>
        </p:txBody>
      </p:sp>
      <p:sp>
        <p:nvSpPr>
          <p:cNvPr id="5" name="Footer Placeholder 4">
            <a:extLst>
              <a:ext uri="{FF2B5EF4-FFF2-40B4-BE49-F238E27FC236}">
                <a16:creationId xmlns:a16="http://schemas.microsoft.com/office/drawing/2014/main" id="{7D93DC4C-00A6-423D-A018-7440ECDACB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F0F0D-8DC3-426A-AA1A-B353D6F10862}"/>
              </a:ext>
            </a:extLst>
          </p:cNvPr>
          <p:cNvSpPr>
            <a:spLocks noGrp="1"/>
          </p:cNvSpPr>
          <p:nvPr>
            <p:ph type="sldNum" sz="quarter" idx="12"/>
          </p:nvPr>
        </p:nvSpPr>
        <p:spPr/>
        <p:txBody>
          <a:bodyPr/>
          <a:lstStyle/>
          <a:p>
            <a:fld id="{7D04D11A-2FA2-4223-8EA0-628A6CEF399C}" type="slidenum">
              <a:rPr lang="en-US" smtClean="0"/>
              <a:t>‹#›</a:t>
            </a:fld>
            <a:endParaRPr lang="en-US"/>
          </a:p>
        </p:txBody>
      </p:sp>
    </p:spTree>
    <p:extLst>
      <p:ext uri="{BB962C8B-B14F-4D97-AF65-F5344CB8AC3E}">
        <p14:creationId xmlns:p14="http://schemas.microsoft.com/office/powerpoint/2010/main" val="16178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490EFD-1B0F-4467-A7C1-1F687B6512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64DDB9-F0F3-43D2-B64F-96212F7DDD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6347BB-1C9A-4C5F-A326-2C261FEEF240}"/>
              </a:ext>
            </a:extLst>
          </p:cNvPr>
          <p:cNvSpPr>
            <a:spLocks noGrp="1"/>
          </p:cNvSpPr>
          <p:nvPr>
            <p:ph type="dt" sz="half" idx="10"/>
          </p:nvPr>
        </p:nvSpPr>
        <p:spPr/>
        <p:txBody>
          <a:bodyPr/>
          <a:lstStyle/>
          <a:p>
            <a:fld id="{8212EECF-A0F2-4400-87C2-5CC1F499628C}" type="datetimeFigureOut">
              <a:rPr lang="en-US" smtClean="0"/>
              <a:t>4/12/2022</a:t>
            </a:fld>
            <a:endParaRPr lang="en-US"/>
          </a:p>
        </p:txBody>
      </p:sp>
      <p:sp>
        <p:nvSpPr>
          <p:cNvPr id="5" name="Footer Placeholder 4">
            <a:extLst>
              <a:ext uri="{FF2B5EF4-FFF2-40B4-BE49-F238E27FC236}">
                <a16:creationId xmlns:a16="http://schemas.microsoft.com/office/drawing/2014/main" id="{E3475C2E-FBCB-4A24-97C3-CB65EB21B8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74A93-372B-4633-8E85-CFD22D5C0071}"/>
              </a:ext>
            </a:extLst>
          </p:cNvPr>
          <p:cNvSpPr>
            <a:spLocks noGrp="1"/>
          </p:cNvSpPr>
          <p:nvPr>
            <p:ph type="sldNum" sz="quarter" idx="12"/>
          </p:nvPr>
        </p:nvSpPr>
        <p:spPr/>
        <p:txBody>
          <a:bodyPr/>
          <a:lstStyle/>
          <a:p>
            <a:fld id="{7D04D11A-2FA2-4223-8EA0-628A6CEF399C}" type="slidenum">
              <a:rPr lang="en-US" smtClean="0"/>
              <a:t>‹#›</a:t>
            </a:fld>
            <a:endParaRPr lang="en-US"/>
          </a:p>
        </p:txBody>
      </p:sp>
    </p:spTree>
    <p:extLst>
      <p:ext uri="{BB962C8B-B14F-4D97-AF65-F5344CB8AC3E}">
        <p14:creationId xmlns:p14="http://schemas.microsoft.com/office/powerpoint/2010/main" val="3823787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91F7C-6B37-4C57-8824-6B8E160BCB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48ABB0-915C-4B75-87D2-77F7A344C2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8FC476-5CF1-421C-AB60-CCDA7230D95A}"/>
              </a:ext>
            </a:extLst>
          </p:cNvPr>
          <p:cNvSpPr>
            <a:spLocks noGrp="1"/>
          </p:cNvSpPr>
          <p:nvPr>
            <p:ph type="dt" sz="half" idx="10"/>
          </p:nvPr>
        </p:nvSpPr>
        <p:spPr/>
        <p:txBody>
          <a:bodyPr/>
          <a:lstStyle/>
          <a:p>
            <a:fld id="{8212EECF-A0F2-4400-87C2-5CC1F499628C}" type="datetimeFigureOut">
              <a:rPr lang="en-US" smtClean="0"/>
              <a:t>4/12/2022</a:t>
            </a:fld>
            <a:endParaRPr lang="en-US"/>
          </a:p>
        </p:txBody>
      </p:sp>
      <p:sp>
        <p:nvSpPr>
          <p:cNvPr id="5" name="Footer Placeholder 4">
            <a:extLst>
              <a:ext uri="{FF2B5EF4-FFF2-40B4-BE49-F238E27FC236}">
                <a16:creationId xmlns:a16="http://schemas.microsoft.com/office/drawing/2014/main" id="{864CD178-DCDD-4CA2-B88D-F4FCE5C5B0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F9066-0201-4135-A141-53193260514E}"/>
              </a:ext>
            </a:extLst>
          </p:cNvPr>
          <p:cNvSpPr>
            <a:spLocks noGrp="1"/>
          </p:cNvSpPr>
          <p:nvPr>
            <p:ph type="sldNum" sz="quarter" idx="12"/>
          </p:nvPr>
        </p:nvSpPr>
        <p:spPr/>
        <p:txBody>
          <a:bodyPr/>
          <a:lstStyle/>
          <a:p>
            <a:fld id="{7D04D11A-2FA2-4223-8EA0-628A6CEF399C}" type="slidenum">
              <a:rPr lang="en-US" smtClean="0"/>
              <a:t>‹#›</a:t>
            </a:fld>
            <a:endParaRPr lang="en-US"/>
          </a:p>
        </p:txBody>
      </p:sp>
    </p:spTree>
    <p:extLst>
      <p:ext uri="{BB962C8B-B14F-4D97-AF65-F5344CB8AC3E}">
        <p14:creationId xmlns:p14="http://schemas.microsoft.com/office/powerpoint/2010/main" val="41273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0AF0-5260-4094-A308-66D4751FEF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9BE5C3-9827-43A9-9775-6363890C71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C80911-BA8F-4128-8D04-1C30C2B3248E}"/>
              </a:ext>
            </a:extLst>
          </p:cNvPr>
          <p:cNvSpPr>
            <a:spLocks noGrp="1"/>
          </p:cNvSpPr>
          <p:nvPr>
            <p:ph type="dt" sz="half" idx="10"/>
          </p:nvPr>
        </p:nvSpPr>
        <p:spPr/>
        <p:txBody>
          <a:bodyPr/>
          <a:lstStyle/>
          <a:p>
            <a:fld id="{8212EECF-A0F2-4400-87C2-5CC1F499628C}" type="datetimeFigureOut">
              <a:rPr lang="en-US" smtClean="0"/>
              <a:t>4/12/2022</a:t>
            </a:fld>
            <a:endParaRPr lang="en-US"/>
          </a:p>
        </p:txBody>
      </p:sp>
      <p:sp>
        <p:nvSpPr>
          <p:cNvPr id="5" name="Footer Placeholder 4">
            <a:extLst>
              <a:ext uri="{FF2B5EF4-FFF2-40B4-BE49-F238E27FC236}">
                <a16:creationId xmlns:a16="http://schemas.microsoft.com/office/drawing/2014/main" id="{1D562557-05A4-491E-926C-1A56C8939D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C982F9-B308-43C9-9441-30E9BCA8C3C5}"/>
              </a:ext>
            </a:extLst>
          </p:cNvPr>
          <p:cNvSpPr>
            <a:spLocks noGrp="1"/>
          </p:cNvSpPr>
          <p:nvPr>
            <p:ph type="sldNum" sz="quarter" idx="12"/>
          </p:nvPr>
        </p:nvSpPr>
        <p:spPr/>
        <p:txBody>
          <a:bodyPr/>
          <a:lstStyle/>
          <a:p>
            <a:fld id="{7D04D11A-2FA2-4223-8EA0-628A6CEF399C}" type="slidenum">
              <a:rPr lang="en-US" smtClean="0"/>
              <a:t>‹#›</a:t>
            </a:fld>
            <a:endParaRPr lang="en-US"/>
          </a:p>
        </p:txBody>
      </p:sp>
    </p:spTree>
    <p:extLst>
      <p:ext uri="{BB962C8B-B14F-4D97-AF65-F5344CB8AC3E}">
        <p14:creationId xmlns:p14="http://schemas.microsoft.com/office/powerpoint/2010/main" val="179163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FA34-D0C6-42D7-AA8B-D10E7A2478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209CA-BC28-410C-9E23-228AD9D61D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E82BB1-4EB6-4103-82CD-5702EBE1F5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FFFA60-276D-48BF-93F6-F5BD15CC037C}"/>
              </a:ext>
            </a:extLst>
          </p:cNvPr>
          <p:cNvSpPr>
            <a:spLocks noGrp="1"/>
          </p:cNvSpPr>
          <p:nvPr>
            <p:ph type="dt" sz="half" idx="10"/>
          </p:nvPr>
        </p:nvSpPr>
        <p:spPr/>
        <p:txBody>
          <a:bodyPr/>
          <a:lstStyle/>
          <a:p>
            <a:fld id="{8212EECF-A0F2-4400-87C2-5CC1F499628C}" type="datetimeFigureOut">
              <a:rPr lang="en-US" smtClean="0"/>
              <a:t>4/12/2022</a:t>
            </a:fld>
            <a:endParaRPr lang="en-US"/>
          </a:p>
        </p:txBody>
      </p:sp>
      <p:sp>
        <p:nvSpPr>
          <p:cNvPr id="6" name="Footer Placeholder 5">
            <a:extLst>
              <a:ext uri="{FF2B5EF4-FFF2-40B4-BE49-F238E27FC236}">
                <a16:creationId xmlns:a16="http://schemas.microsoft.com/office/drawing/2014/main" id="{A3F24024-5FB4-4B34-B71E-99E48B00EF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2707BC-D486-49E9-91DB-234EB84F2333}"/>
              </a:ext>
            </a:extLst>
          </p:cNvPr>
          <p:cNvSpPr>
            <a:spLocks noGrp="1"/>
          </p:cNvSpPr>
          <p:nvPr>
            <p:ph type="sldNum" sz="quarter" idx="12"/>
          </p:nvPr>
        </p:nvSpPr>
        <p:spPr/>
        <p:txBody>
          <a:bodyPr/>
          <a:lstStyle/>
          <a:p>
            <a:fld id="{7D04D11A-2FA2-4223-8EA0-628A6CEF399C}" type="slidenum">
              <a:rPr lang="en-US" smtClean="0"/>
              <a:t>‹#›</a:t>
            </a:fld>
            <a:endParaRPr lang="en-US"/>
          </a:p>
        </p:txBody>
      </p:sp>
    </p:spTree>
    <p:extLst>
      <p:ext uri="{BB962C8B-B14F-4D97-AF65-F5344CB8AC3E}">
        <p14:creationId xmlns:p14="http://schemas.microsoft.com/office/powerpoint/2010/main" val="422175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0E384-85E4-47E1-9949-5640B0FF87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6BDA37-82FF-48CC-A4AC-AA204C91DD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D423D8-3B8D-459F-8FF4-489E663EE4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891CB5-9618-44C1-B910-BC621BF82A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5F01FF-B8B4-4493-82AC-7A38141937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9B2C40-5BEB-4831-9462-B3F82742533E}"/>
              </a:ext>
            </a:extLst>
          </p:cNvPr>
          <p:cNvSpPr>
            <a:spLocks noGrp="1"/>
          </p:cNvSpPr>
          <p:nvPr>
            <p:ph type="dt" sz="half" idx="10"/>
          </p:nvPr>
        </p:nvSpPr>
        <p:spPr/>
        <p:txBody>
          <a:bodyPr/>
          <a:lstStyle/>
          <a:p>
            <a:fld id="{8212EECF-A0F2-4400-87C2-5CC1F499628C}" type="datetimeFigureOut">
              <a:rPr lang="en-US" smtClean="0"/>
              <a:t>4/12/2022</a:t>
            </a:fld>
            <a:endParaRPr lang="en-US"/>
          </a:p>
        </p:txBody>
      </p:sp>
      <p:sp>
        <p:nvSpPr>
          <p:cNvPr id="8" name="Footer Placeholder 7">
            <a:extLst>
              <a:ext uri="{FF2B5EF4-FFF2-40B4-BE49-F238E27FC236}">
                <a16:creationId xmlns:a16="http://schemas.microsoft.com/office/drawing/2014/main" id="{2E5EF9BD-54AC-4B17-A676-31854BE9B9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E4776F-6796-48B8-B962-22C4453D15C6}"/>
              </a:ext>
            </a:extLst>
          </p:cNvPr>
          <p:cNvSpPr>
            <a:spLocks noGrp="1"/>
          </p:cNvSpPr>
          <p:nvPr>
            <p:ph type="sldNum" sz="quarter" idx="12"/>
          </p:nvPr>
        </p:nvSpPr>
        <p:spPr/>
        <p:txBody>
          <a:bodyPr/>
          <a:lstStyle/>
          <a:p>
            <a:fld id="{7D04D11A-2FA2-4223-8EA0-628A6CEF399C}" type="slidenum">
              <a:rPr lang="en-US" smtClean="0"/>
              <a:t>‹#›</a:t>
            </a:fld>
            <a:endParaRPr lang="en-US"/>
          </a:p>
        </p:txBody>
      </p:sp>
    </p:spTree>
    <p:extLst>
      <p:ext uri="{BB962C8B-B14F-4D97-AF65-F5344CB8AC3E}">
        <p14:creationId xmlns:p14="http://schemas.microsoft.com/office/powerpoint/2010/main" val="3848496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79531-FDFA-44A5-A350-D125AF770D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E20BC1-02D5-4453-B8F7-BB46CF55C34C}"/>
              </a:ext>
            </a:extLst>
          </p:cNvPr>
          <p:cNvSpPr>
            <a:spLocks noGrp="1"/>
          </p:cNvSpPr>
          <p:nvPr>
            <p:ph type="dt" sz="half" idx="10"/>
          </p:nvPr>
        </p:nvSpPr>
        <p:spPr/>
        <p:txBody>
          <a:bodyPr/>
          <a:lstStyle/>
          <a:p>
            <a:fld id="{8212EECF-A0F2-4400-87C2-5CC1F499628C}" type="datetimeFigureOut">
              <a:rPr lang="en-US" smtClean="0"/>
              <a:t>4/12/2022</a:t>
            </a:fld>
            <a:endParaRPr lang="en-US"/>
          </a:p>
        </p:txBody>
      </p:sp>
      <p:sp>
        <p:nvSpPr>
          <p:cNvPr id="4" name="Footer Placeholder 3">
            <a:extLst>
              <a:ext uri="{FF2B5EF4-FFF2-40B4-BE49-F238E27FC236}">
                <a16:creationId xmlns:a16="http://schemas.microsoft.com/office/drawing/2014/main" id="{0DCC7896-7819-4699-A775-009E461698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E7CF14-A8A5-49CA-81CC-A672A3FCCD1D}"/>
              </a:ext>
            </a:extLst>
          </p:cNvPr>
          <p:cNvSpPr>
            <a:spLocks noGrp="1"/>
          </p:cNvSpPr>
          <p:nvPr>
            <p:ph type="sldNum" sz="quarter" idx="12"/>
          </p:nvPr>
        </p:nvSpPr>
        <p:spPr/>
        <p:txBody>
          <a:bodyPr/>
          <a:lstStyle/>
          <a:p>
            <a:fld id="{7D04D11A-2FA2-4223-8EA0-628A6CEF399C}" type="slidenum">
              <a:rPr lang="en-US" smtClean="0"/>
              <a:t>‹#›</a:t>
            </a:fld>
            <a:endParaRPr lang="en-US"/>
          </a:p>
        </p:txBody>
      </p:sp>
    </p:spTree>
    <p:extLst>
      <p:ext uri="{BB962C8B-B14F-4D97-AF65-F5344CB8AC3E}">
        <p14:creationId xmlns:p14="http://schemas.microsoft.com/office/powerpoint/2010/main" val="850737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C2C9DE-F72E-4656-93AF-5AF082026095}"/>
              </a:ext>
            </a:extLst>
          </p:cNvPr>
          <p:cNvSpPr>
            <a:spLocks noGrp="1"/>
          </p:cNvSpPr>
          <p:nvPr>
            <p:ph type="dt" sz="half" idx="10"/>
          </p:nvPr>
        </p:nvSpPr>
        <p:spPr/>
        <p:txBody>
          <a:bodyPr/>
          <a:lstStyle/>
          <a:p>
            <a:fld id="{8212EECF-A0F2-4400-87C2-5CC1F499628C}" type="datetimeFigureOut">
              <a:rPr lang="en-US" smtClean="0"/>
              <a:t>4/12/2022</a:t>
            </a:fld>
            <a:endParaRPr lang="en-US"/>
          </a:p>
        </p:txBody>
      </p:sp>
      <p:sp>
        <p:nvSpPr>
          <p:cNvPr id="3" name="Footer Placeholder 2">
            <a:extLst>
              <a:ext uri="{FF2B5EF4-FFF2-40B4-BE49-F238E27FC236}">
                <a16:creationId xmlns:a16="http://schemas.microsoft.com/office/drawing/2014/main" id="{327B074A-8215-4835-A0A2-186BEB053A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D4E524-B7B4-4493-91A1-22F2FFCCA68C}"/>
              </a:ext>
            </a:extLst>
          </p:cNvPr>
          <p:cNvSpPr>
            <a:spLocks noGrp="1"/>
          </p:cNvSpPr>
          <p:nvPr>
            <p:ph type="sldNum" sz="quarter" idx="12"/>
          </p:nvPr>
        </p:nvSpPr>
        <p:spPr/>
        <p:txBody>
          <a:bodyPr/>
          <a:lstStyle/>
          <a:p>
            <a:fld id="{7D04D11A-2FA2-4223-8EA0-628A6CEF399C}" type="slidenum">
              <a:rPr lang="en-US" smtClean="0"/>
              <a:t>‹#›</a:t>
            </a:fld>
            <a:endParaRPr lang="en-US"/>
          </a:p>
        </p:txBody>
      </p:sp>
    </p:spTree>
    <p:extLst>
      <p:ext uri="{BB962C8B-B14F-4D97-AF65-F5344CB8AC3E}">
        <p14:creationId xmlns:p14="http://schemas.microsoft.com/office/powerpoint/2010/main" val="130839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547A-2631-4A81-ACBC-9926550F75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B43B3D-8E80-468F-B5E0-53E8FA5186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8F6F21-4507-4365-BE03-75C86FB8A2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9B675F-C43D-452F-BA6F-A6D8427C4C62}"/>
              </a:ext>
            </a:extLst>
          </p:cNvPr>
          <p:cNvSpPr>
            <a:spLocks noGrp="1"/>
          </p:cNvSpPr>
          <p:nvPr>
            <p:ph type="dt" sz="half" idx="10"/>
          </p:nvPr>
        </p:nvSpPr>
        <p:spPr/>
        <p:txBody>
          <a:bodyPr/>
          <a:lstStyle/>
          <a:p>
            <a:fld id="{8212EECF-A0F2-4400-87C2-5CC1F499628C}" type="datetimeFigureOut">
              <a:rPr lang="en-US" smtClean="0"/>
              <a:t>4/12/2022</a:t>
            </a:fld>
            <a:endParaRPr lang="en-US"/>
          </a:p>
        </p:txBody>
      </p:sp>
      <p:sp>
        <p:nvSpPr>
          <p:cNvPr id="6" name="Footer Placeholder 5">
            <a:extLst>
              <a:ext uri="{FF2B5EF4-FFF2-40B4-BE49-F238E27FC236}">
                <a16:creationId xmlns:a16="http://schemas.microsoft.com/office/drawing/2014/main" id="{423B7B65-4206-478E-8172-5E336313A6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512FB3-2595-4BB3-8873-A3566477EB15}"/>
              </a:ext>
            </a:extLst>
          </p:cNvPr>
          <p:cNvSpPr>
            <a:spLocks noGrp="1"/>
          </p:cNvSpPr>
          <p:nvPr>
            <p:ph type="sldNum" sz="quarter" idx="12"/>
          </p:nvPr>
        </p:nvSpPr>
        <p:spPr/>
        <p:txBody>
          <a:bodyPr/>
          <a:lstStyle/>
          <a:p>
            <a:fld id="{7D04D11A-2FA2-4223-8EA0-628A6CEF399C}" type="slidenum">
              <a:rPr lang="en-US" smtClean="0"/>
              <a:t>‹#›</a:t>
            </a:fld>
            <a:endParaRPr lang="en-US"/>
          </a:p>
        </p:txBody>
      </p:sp>
    </p:spTree>
    <p:extLst>
      <p:ext uri="{BB962C8B-B14F-4D97-AF65-F5344CB8AC3E}">
        <p14:creationId xmlns:p14="http://schemas.microsoft.com/office/powerpoint/2010/main" val="311056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938AE-335F-4244-B116-F8D3C7F891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986230-E27C-4507-AEE5-92B1CE5E31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355D3A-58FB-4B4C-8734-49770BFBE1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A669D4-4BC1-454D-B5C4-ADE8C00739EE}"/>
              </a:ext>
            </a:extLst>
          </p:cNvPr>
          <p:cNvSpPr>
            <a:spLocks noGrp="1"/>
          </p:cNvSpPr>
          <p:nvPr>
            <p:ph type="dt" sz="half" idx="10"/>
          </p:nvPr>
        </p:nvSpPr>
        <p:spPr/>
        <p:txBody>
          <a:bodyPr/>
          <a:lstStyle/>
          <a:p>
            <a:fld id="{8212EECF-A0F2-4400-87C2-5CC1F499628C}" type="datetimeFigureOut">
              <a:rPr lang="en-US" smtClean="0"/>
              <a:t>4/12/2022</a:t>
            </a:fld>
            <a:endParaRPr lang="en-US"/>
          </a:p>
        </p:txBody>
      </p:sp>
      <p:sp>
        <p:nvSpPr>
          <p:cNvPr id="6" name="Footer Placeholder 5">
            <a:extLst>
              <a:ext uri="{FF2B5EF4-FFF2-40B4-BE49-F238E27FC236}">
                <a16:creationId xmlns:a16="http://schemas.microsoft.com/office/drawing/2014/main" id="{48A1BC09-E03C-415C-87E8-8E24B77BB0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C574E-88A1-458E-8007-EFCF4285C9D6}"/>
              </a:ext>
            </a:extLst>
          </p:cNvPr>
          <p:cNvSpPr>
            <a:spLocks noGrp="1"/>
          </p:cNvSpPr>
          <p:nvPr>
            <p:ph type="sldNum" sz="quarter" idx="12"/>
          </p:nvPr>
        </p:nvSpPr>
        <p:spPr/>
        <p:txBody>
          <a:bodyPr/>
          <a:lstStyle/>
          <a:p>
            <a:fld id="{7D04D11A-2FA2-4223-8EA0-628A6CEF399C}" type="slidenum">
              <a:rPr lang="en-US" smtClean="0"/>
              <a:t>‹#›</a:t>
            </a:fld>
            <a:endParaRPr lang="en-US"/>
          </a:p>
        </p:txBody>
      </p:sp>
    </p:spTree>
    <p:extLst>
      <p:ext uri="{BB962C8B-B14F-4D97-AF65-F5344CB8AC3E}">
        <p14:creationId xmlns:p14="http://schemas.microsoft.com/office/powerpoint/2010/main" val="413424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CF3DB2-232E-45EF-A113-FB8355E191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61068-AB9A-444F-8EEF-4442E23E05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BBFD3-89B3-40DB-AA0F-97B97BDB14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2EECF-A0F2-4400-87C2-5CC1F499628C}" type="datetimeFigureOut">
              <a:rPr lang="en-US" smtClean="0"/>
              <a:t>4/12/2022</a:t>
            </a:fld>
            <a:endParaRPr lang="en-US"/>
          </a:p>
        </p:txBody>
      </p:sp>
      <p:sp>
        <p:nvSpPr>
          <p:cNvPr id="5" name="Footer Placeholder 4">
            <a:extLst>
              <a:ext uri="{FF2B5EF4-FFF2-40B4-BE49-F238E27FC236}">
                <a16:creationId xmlns:a16="http://schemas.microsoft.com/office/drawing/2014/main" id="{84DE02AB-D272-4000-B460-3BED299EEB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548CBA-A04F-40D2-9AD5-EE616828C9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4D11A-2FA2-4223-8EA0-628A6CEF399C}" type="slidenum">
              <a:rPr lang="en-US" smtClean="0"/>
              <a:t>‹#›</a:t>
            </a:fld>
            <a:endParaRPr lang="en-US"/>
          </a:p>
        </p:txBody>
      </p:sp>
    </p:spTree>
    <p:extLst>
      <p:ext uri="{BB962C8B-B14F-4D97-AF65-F5344CB8AC3E}">
        <p14:creationId xmlns:p14="http://schemas.microsoft.com/office/powerpoint/2010/main" val="713197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2" name="Title 1">
            <a:extLst>
              <a:ext uri="{FF2B5EF4-FFF2-40B4-BE49-F238E27FC236}">
                <a16:creationId xmlns:a16="http://schemas.microsoft.com/office/drawing/2014/main" id="{5D6B9070-29D3-4B64-970C-814CA9CA1C90}"/>
              </a:ext>
            </a:extLst>
          </p:cNvPr>
          <p:cNvSpPr>
            <a:spLocks noGrp="1"/>
          </p:cNvSpPr>
          <p:nvPr>
            <p:ph type="title"/>
          </p:nvPr>
        </p:nvSpPr>
        <p:spPr>
          <a:xfrm>
            <a:off x="838200" y="365125"/>
            <a:ext cx="10515600" cy="3145826"/>
          </a:xfrm>
        </p:spPr>
        <p:txBody>
          <a:bodyPr>
            <a:normAutofit fontScale="90000"/>
          </a:bodyPr>
          <a:lstStyle/>
          <a:p>
            <a:pPr algn="ctr"/>
            <a:br>
              <a:rPr lang="en-US" dirty="0">
                <a:solidFill>
                  <a:srgbClr val="008000"/>
                </a:solidFill>
              </a:rPr>
            </a:br>
            <a:br>
              <a:rPr lang="en-US" dirty="0">
                <a:solidFill>
                  <a:srgbClr val="008000"/>
                </a:solidFill>
              </a:rPr>
            </a:br>
            <a:br>
              <a:rPr lang="en-US" dirty="0">
                <a:solidFill>
                  <a:srgbClr val="008000"/>
                </a:solidFill>
              </a:rPr>
            </a:br>
            <a:br>
              <a:rPr lang="en-US" dirty="0">
                <a:solidFill>
                  <a:srgbClr val="008000"/>
                </a:solidFill>
              </a:rPr>
            </a:br>
            <a:br>
              <a:rPr lang="en-US" dirty="0">
                <a:solidFill>
                  <a:srgbClr val="008000"/>
                </a:solidFill>
              </a:rPr>
            </a:br>
            <a:r>
              <a:rPr lang="en-US" sz="5300" dirty="0">
                <a:solidFill>
                  <a:srgbClr val="008000"/>
                </a:solidFill>
              </a:rPr>
              <a:t>AG SESSION</a:t>
            </a:r>
            <a:br>
              <a:rPr lang="en-US" sz="5300" dirty="0">
                <a:solidFill>
                  <a:srgbClr val="008000"/>
                </a:solidFill>
              </a:rPr>
            </a:br>
            <a:r>
              <a:rPr lang="en-US" sz="5300" dirty="0">
                <a:solidFill>
                  <a:srgbClr val="008000"/>
                </a:solidFill>
              </a:rPr>
              <a:t>COMMITTEE CHAIRS</a:t>
            </a:r>
            <a:endParaRPr lang="en-US" dirty="0">
              <a:solidFill>
                <a:srgbClr val="008000"/>
              </a:solidFill>
            </a:endParaRPr>
          </a:p>
        </p:txBody>
      </p:sp>
    </p:spTree>
    <p:extLst>
      <p:ext uri="{BB962C8B-B14F-4D97-AF65-F5344CB8AC3E}">
        <p14:creationId xmlns:p14="http://schemas.microsoft.com/office/powerpoint/2010/main" val="652313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2" name="Title 1">
            <a:extLst>
              <a:ext uri="{FF2B5EF4-FFF2-40B4-BE49-F238E27FC236}">
                <a16:creationId xmlns:a16="http://schemas.microsoft.com/office/drawing/2014/main" id="{7346CD7F-46A4-4421-9D10-35C55A0A9D30}"/>
              </a:ext>
            </a:extLst>
          </p:cNvPr>
          <p:cNvSpPr>
            <a:spLocks noGrp="1"/>
          </p:cNvSpPr>
          <p:nvPr>
            <p:ph type="title"/>
          </p:nvPr>
        </p:nvSpPr>
        <p:spPr/>
        <p:txBody>
          <a:bodyPr/>
          <a:lstStyle/>
          <a:p>
            <a:pPr algn="ctr"/>
            <a:r>
              <a:rPr lang="en-US" dirty="0"/>
              <a:t>  </a:t>
            </a:r>
            <a:r>
              <a:rPr lang="en-US" b="1" dirty="0">
                <a:solidFill>
                  <a:srgbClr val="008000"/>
                </a:solidFill>
              </a:rPr>
              <a:t>District Committee Chairs</a:t>
            </a:r>
          </a:p>
        </p:txBody>
      </p:sp>
      <p:sp>
        <p:nvSpPr>
          <p:cNvPr id="3" name="Content Placeholder 2">
            <a:extLst>
              <a:ext uri="{FF2B5EF4-FFF2-40B4-BE49-F238E27FC236}">
                <a16:creationId xmlns:a16="http://schemas.microsoft.com/office/drawing/2014/main" id="{5FC30CDD-7B75-424B-8629-AC56E2F5E5CB}"/>
              </a:ext>
            </a:extLst>
          </p:cNvPr>
          <p:cNvSpPr>
            <a:spLocks noGrp="1"/>
          </p:cNvSpPr>
          <p:nvPr>
            <p:ph idx="1"/>
          </p:nvPr>
        </p:nvSpPr>
        <p:spPr/>
        <p:txBody>
          <a:bodyPr/>
          <a:lstStyle/>
          <a:p>
            <a:r>
              <a:rPr lang="en-US" dirty="0">
                <a:solidFill>
                  <a:srgbClr val="008000"/>
                </a:solidFill>
              </a:rPr>
              <a:t>Support our AG’s and clubs</a:t>
            </a:r>
          </a:p>
          <a:p>
            <a:r>
              <a:rPr lang="en-US" dirty="0">
                <a:solidFill>
                  <a:srgbClr val="008000"/>
                </a:solidFill>
              </a:rPr>
              <a:t>All Committees to have goals</a:t>
            </a:r>
          </a:p>
          <a:p>
            <a:r>
              <a:rPr lang="en-US" dirty="0">
                <a:solidFill>
                  <a:srgbClr val="008000"/>
                </a:solidFill>
              </a:rPr>
              <a:t>Offer to come to clubs for presentations</a:t>
            </a:r>
          </a:p>
          <a:p>
            <a:r>
              <a:rPr lang="en-US" dirty="0">
                <a:solidFill>
                  <a:srgbClr val="008000"/>
                </a:solidFill>
              </a:rPr>
              <a:t>Report monthly on your activities– Attend in person quarterly meetings so we can share ideas</a:t>
            </a:r>
          </a:p>
          <a:p>
            <a:r>
              <a:rPr lang="en-US" dirty="0">
                <a:solidFill>
                  <a:srgbClr val="008000"/>
                </a:solidFill>
              </a:rPr>
              <a:t>Communicate what you are doing– have info for the monthly newsletter.</a:t>
            </a:r>
          </a:p>
          <a:p>
            <a:endParaRPr lang="en-US" dirty="0"/>
          </a:p>
          <a:p>
            <a:endParaRPr lang="en-US" dirty="0"/>
          </a:p>
        </p:txBody>
      </p:sp>
    </p:spTree>
    <p:extLst>
      <p:ext uri="{BB962C8B-B14F-4D97-AF65-F5344CB8AC3E}">
        <p14:creationId xmlns:p14="http://schemas.microsoft.com/office/powerpoint/2010/main" val="1704840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2" name="Title 1">
            <a:extLst>
              <a:ext uri="{FF2B5EF4-FFF2-40B4-BE49-F238E27FC236}">
                <a16:creationId xmlns:a16="http://schemas.microsoft.com/office/drawing/2014/main" id="{D8399F78-3766-4B67-BBCE-E202C131E02A}"/>
              </a:ext>
            </a:extLst>
          </p:cNvPr>
          <p:cNvSpPr>
            <a:spLocks noGrp="1"/>
          </p:cNvSpPr>
          <p:nvPr>
            <p:ph type="title"/>
          </p:nvPr>
        </p:nvSpPr>
        <p:spPr/>
        <p:txBody>
          <a:bodyPr/>
          <a:lstStyle/>
          <a:p>
            <a:pPr algn="ctr"/>
            <a:r>
              <a:rPr lang="en-US" b="1" dirty="0">
                <a:solidFill>
                  <a:srgbClr val="008000"/>
                </a:solidFill>
              </a:rPr>
              <a:t>Our District 2022 2023 Strategic Action Plan</a:t>
            </a:r>
            <a:br>
              <a:rPr lang="en-US" b="1" dirty="0">
                <a:solidFill>
                  <a:srgbClr val="008000"/>
                </a:solidFill>
              </a:rPr>
            </a:br>
            <a:endParaRPr lang="en-US" b="1" dirty="0">
              <a:solidFill>
                <a:srgbClr val="008000"/>
              </a:solidFill>
            </a:endParaRPr>
          </a:p>
        </p:txBody>
      </p:sp>
      <p:sp>
        <p:nvSpPr>
          <p:cNvPr id="3" name="Content Placeholder 2">
            <a:extLst>
              <a:ext uri="{FF2B5EF4-FFF2-40B4-BE49-F238E27FC236}">
                <a16:creationId xmlns:a16="http://schemas.microsoft.com/office/drawing/2014/main" id="{06F781C2-B5EE-4CD5-BCA8-EE03E73C73EE}"/>
              </a:ext>
            </a:extLst>
          </p:cNvPr>
          <p:cNvSpPr>
            <a:spLocks noGrp="1"/>
          </p:cNvSpPr>
          <p:nvPr>
            <p:ph idx="1"/>
          </p:nvPr>
        </p:nvSpPr>
        <p:spPr/>
        <p:txBody>
          <a:bodyPr/>
          <a:lstStyle/>
          <a:p>
            <a:r>
              <a:rPr lang="en-US" dirty="0">
                <a:solidFill>
                  <a:srgbClr val="008000"/>
                </a:solidFill>
              </a:rPr>
              <a:t>Our Format from  RI includes:</a:t>
            </a:r>
          </a:p>
          <a:p>
            <a:pPr lvl="1"/>
            <a:r>
              <a:rPr lang="en-US" dirty="0">
                <a:solidFill>
                  <a:srgbClr val="008000"/>
                </a:solidFill>
              </a:rPr>
              <a:t>Expand Our Reach</a:t>
            </a:r>
          </a:p>
          <a:p>
            <a:pPr lvl="1"/>
            <a:r>
              <a:rPr lang="en-US" dirty="0">
                <a:solidFill>
                  <a:srgbClr val="008000"/>
                </a:solidFill>
              </a:rPr>
              <a:t>Ability to Adapt</a:t>
            </a:r>
          </a:p>
          <a:p>
            <a:pPr lvl="1"/>
            <a:r>
              <a:rPr lang="en-US" dirty="0">
                <a:solidFill>
                  <a:srgbClr val="008000"/>
                </a:solidFill>
              </a:rPr>
              <a:t>Increase Our Impact</a:t>
            </a:r>
          </a:p>
          <a:p>
            <a:pPr lvl="1"/>
            <a:r>
              <a:rPr lang="en-US" dirty="0">
                <a:solidFill>
                  <a:srgbClr val="008000"/>
                </a:solidFill>
              </a:rPr>
              <a:t>Member Engagement</a:t>
            </a:r>
          </a:p>
          <a:p>
            <a:pPr lvl="1"/>
            <a:r>
              <a:rPr lang="en-US" dirty="0">
                <a:solidFill>
                  <a:srgbClr val="008000"/>
                </a:solidFill>
              </a:rPr>
              <a:t>Other Goals</a:t>
            </a:r>
          </a:p>
        </p:txBody>
      </p:sp>
    </p:spTree>
    <p:extLst>
      <p:ext uri="{BB962C8B-B14F-4D97-AF65-F5344CB8AC3E}">
        <p14:creationId xmlns:p14="http://schemas.microsoft.com/office/powerpoint/2010/main" val="2901985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2" name="Title 1">
            <a:extLst>
              <a:ext uri="{FF2B5EF4-FFF2-40B4-BE49-F238E27FC236}">
                <a16:creationId xmlns:a16="http://schemas.microsoft.com/office/drawing/2014/main" id="{3AB15A01-4B2E-4387-9FF1-5C70705B43D0}"/>
              </a:ext>
            </a:extLst>
          </p:cNvPr>
          <p:cNvSpPr>
            <a:spLocks noGrp="1"/>
          </p:cNvSpPr>
          <p:nvPr>
            <p:ph type="title"/>
          </p:nvPr>
        </p:nvSpPr>
        <p:spPr/>
        <p:txBody>
          <a:bodyPr>
            <a:normAutofit fontScale="90000"/>
          </a:bodyPr>
          <a:lstStyle/>
          <a:p>
            <a:pPr algn="ctr"/>
            <a:br>
              <a:rPr lang="en-US" b="1" dirty="0">
                <a:solidFill>
                  <a:srgbClr val="008000"/>
                </a:solidFill>
              </a:rPr>
            </a:br>
            <a:br>
              <a:rPr lang="en-US" b="1" dirty="0">
                <a:solidFill>
                  <a:srgbClr val="008000"/>
                </a:solidFill>
              </a:rPr>
            </a:br>
            <a:br>
              <a:rPr lang="en-US" b="1" dirty="0">
                <a:solidFill>
                  <a:srgbClr val="008000"/>
                </a:solidFill>
              </a:rPr>
            </a:br>
            <a:br>
              <a:rPr lang="en-US" b="1" dirty="0">
                <a:solidFill>
                  <a:srgbClr val="008000"/>
                </a:solidFill>
              </a:rPr>
            </a:br>
            <a:br>
              <a:rPr lang="en-US" b="1" dirty="0">
                <a:solidFill>
                  <a:srgbClr val="008000"/>
                </a:solidFill>
              </a:rPr>
            </a:br>
            <a:br>
              <a:rPr lang="en-US" b="1" dirty="0">
                <a:solidFill>
                  <a:srgbClr val="008000"/>
                </a:solidFill>
              </a:rPr>
            </a:br>
            <a:r>
              <a:rPr lang="en-US" b="1" dirty="0">
                <a:solidFill>
                  <a:srgbClr val="008000"/>
                </a:solidFill>
              </a:rPr>
              <a:t>Our District 2022 -2023 Strategic Action Plan</a:t>
            </a:r>
          </a:p>
        </p:txBody>
      </p:sp>
    </p:spTree>
    <p:extLst>
      <p:ext uri="{BB962C8B-B14F-4D97-AF65-F5344CB8AC3E}">
        <p14:creationId xmlns:p14="http://schemas.microsoft.com/office/powerpoint/2010/main" val="3555235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2" name="Title 1">
            <a:extLst>
              <a:ext uri="{FF2B5EF4-FFF2-40B4-BE49-F238E27FC236}">
                <a16:creationId xmlns:a16="http://schemas.microsoft.com/office/drawing/2014/main" id="{A73DA1BB-A3B4-479D-8F2D-9347B9402E1A}"/>
              </a:ext>
            </a:extLst>
          </p:cNvPr>
          <p:cNvSpPr>
            <a:spLocks noGrp="1"/>
          </p:cNvSpPr>
          <p:nvPr>
            <p:ph type="title"/>
          </p:nvPr>
        </p:nvSpPr>
        <p:spPr>
          <a:xfrm>
            <a:off x="838200" y="1"/>
            <a:ext cx="10515600" cy="654173"/>
          </a:xfrm>
        </p:spPr>
        <p:txBody>
          <a:bodyPr>
            <a:normAutofit fontScale="90000"/>
          </a:bodyPr>
          <a:lstStyle/>
          <a:p>
            <a:pPr algn="ctr"/>
            <a:r>
              <a:rPr lang="en-US" b="1" dirty="0">
                <a:solidFill>
                  <a:srgbClr val="008000"/>
                </a:solidFill>
              </a:rPr>
              <a:t>Expand Our Reach</a:t>
            </a:r>
          </a:p>
        </p:txBody>
      </p:sp>
      <p:sp>
        <p:nvSpPr>
          <p:cNvPr id="3" name="Content Placeholder 2">
            <a:extLst>
              <a:ext uri="{FF2B5EF4-FFF2-40B4-BE49-F238E27FC236}">
                <a16:creationId xmlns:a16="http://schemas.microsoft.com/office/drawing/2014/main" id="{B6CD7CC2-319E-4D3A-9F07-4E71E0281575}"/>
              </a:ext>
            </a:extLst>
          </p:cNvPr>
          <p:cNvSpPr>
            <a:spLocks noGrp="1"/>
          </p:cNvSpPr>
          <p:nvPr>
            <p:ph idx="1"/>
          </p:nvPr>
        </p:nvSpPr>
        <p:spPr>
          <a:xfrm>
            <a:off x="838200" y="654174"/>
            <a:ext cx="10515600" cy="5728389"/>
          </a:xfrm>
        </p:spPr>
        <p:txBody>
          <a:bodyPr>
            <a:normAutofit/>
          </a:bodyPr>
          <a:lstStyle/>
          <a:p>
            <a:r>
              <a:rPr lang="en-US" sz="2400" dirty="0">
                <a:solidFill>
                  <a:srgbClr val="008000"/>
                </a:solidFill>
              </a:rPr>
              <a:t>Add 3 net new members per club: 135 new members in District</a:t>
            </a:r>
          </a:p>
          <a:p>
            <a:r>
              <a:rPr lang="en-US" sz="2400" dirty="0">
                <a:solidFill>
                  <a:srgbClr val="008000"/>
                </a:solidFill>
              </a:rPr>
              <a:t>Add 2 new clubs including satellites</a:t>
            </a:r>
          </a:p>
          <a:p>
            <a:r>
              <a:rPr lang="en-US" sz="2400" dirty="0">
                <a:solidFill>
                  <a:srgbClr val="008000"/>
                </a:solidFill>
              </a:rPr>
              <a:t>Continue Welcome To Rotary programs</a:t>
            </a:r>
          </a:p>
          <a:p>
            <a:r>
              <a:rPr lang="en-US" sz="2400" dirty="0">
                <a:solidFill>
                  <a:srgbClr val="008000"/>
                </a:solidFill>
              </a:rPr>
              <a:t>Train in alternative club models</a:t>
            </a:r>
          </a:p>
          <a:p>
            <a:r>
              <a:rPr lang="en-US" sz="2400" dirty="0">
                <a:solidFill>
                  <a:srgbClr val="008000"/>
                </a:solidFill>
              </a:rPr>
              <a:t>Hold at least 2 membership social events</a:t>
            </a:r>
          </a:p>
          <a:p>
            <a:r>
              <a:rPr lang="en-US" sz="2400" dirty="0">
                <a:solidFill>
                  <a:srgbClr val="008000"/>
                </a:solidFill>
              </a:rPr>
              <a:t>Explore and Expand Rotaract Participation</a:t>
            </a:r>
          </a:p>
          <a:p>
            <a:r>
              <a:rPr lang="en-US" sz="2400" dirty="0">
                <a:solidFill>
                  <a:srgbClr val="008000"/>
                </a:solidFill>
              </a:rPr>
              <a:t>Add 1 new Interact</a:t>
            </a:r>
          </a:p>
          <a:p>
            <a:r>
              <a:rPr lang="en-US" sz="2400" dirty="0">
                <a:solidFill>
                  <a:srgbClr val="008000"/>
                </a:solidFill>
              </a:rPr>
              <a:t>Reconnect with past Rotarians for membership opportunities</a:t>
            </a:r>
          </a:p>
          <a:p>
            <a:r>
              <a:rPr lang="en-US" sz="2400" dirty="0">
                <a:solidFill>
                  <a:srgbClr val="008000"/>
                </a:solidFill>
              </a:rPr>
              <a:t>Initiate an international service/fellowship project</a:t>
            </a:r>
          </a:p>
          <a:p>
            <a:r>
              <a:rPr lang="en-US" sz="2400" dirty="0">
                <a:solidFill>
                  <a:srgbClr val="008000"/>
                </a:solidFill>
              </a:rPr>
              <a:t>Initiate a new Friendship Exchange</a:t>
            </a:r>
          </a:p>
          <a:p>
            <a:r>
              <a:rPr lang="en-US" sz="2400" dirty="0">
                <a:solidFill>
                  <a:srgbClr val="008000"/>
                </a:solidFill>
              </a:rPr>
              <a:t>Re-engage Rotaplast for service opportunity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58803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2" name="Title 1">
            <a:extLst>
              <a:ext uri="{FF2B5EF4-FFF2-40B4-BE49-F238E27FC236}">
                <a16:creationId xmlns:a16="http://schemas.microsoft.com/office/drawing/2014/main" id="{C6E5442E-71BD-4979-895B-3F5D49564FCE}"/>
              </a:ext>
            </a:extLst>
          </p:cNvPr>
          <p:cNvSpPr>
            <a:spLocks noGrp="1"/>
          </p:cNvSpPr>
          <p:nvPr>
            <p:ph type="title"/>
          </p:nvPr>
        </p:nvSpPr>
        <p:spPr/>
        <p:txBody>
          <a:bodyPr/>
          <a:lstStyle/>
          <a:p>
            <a:pPr algn="ctr"/>
            <a:r>
              <a:rPr lang="en-US" b="1" dirty="0">
                <a:solidFill>
                  <a:srgbClr val="008000"/>
                </a:solidFill>
              </a:rPr>
              <a:t>Ability to Adapt</a:t>
            </a:r>
            <a:br>
              <a:rPr lang="en-US" dirty="0"/>
            </a:br>
            <a:endParaRPr lang="en-US" dirty="0"/>
          </a:p>
        </p:txBody>
      </p:sp>
      <p:sp>
        <p:nvSpPr>
          <p:cNvPr id="3" name="Content Placeholder 2">
            <a:extLst>
              <a:ext uri="{FF2B5EF4-FFF2-40B4-BE49-F238E27FC236}">
                <a16:creationId xmlns:a16="http://schemas.microsoft.com/office/drawing/2014/main" id="{36DAB2A9-E2F0-476B-BEE6-9FEAF726889F}"/>
              </a:ext>
            </a:extLst>
          </p:cNvPr>
          <p:cNvSpPr>
            <a:spLocks noGrp="1"/>
          </p:cNvSpPr>
          <p:nvPr>
            <p:ph idx="1"/>
          </p:nvPr>
        </p:nvSpPr>
        <p:spPr>
          <a:xfrm>
            <a:off x="838200" y="1202993"/>
            <a:ext cx="10515600" cy="5115914"/>
          </a:xfrm>
        </p:spPr>
        <p:txBody>
          <a:bodyPr/>
          <a:lstStyle/>
          <a:p>
            <a:r>
              <a:rPr lang="en-US" dirty="0">
                <a:solidFill>
                  <a:srgbClr val="008000"/>
                </a:solidFill>
              </a:rPr>
              <a:t>Each club to develop succession plan for continuity</a:t>
            </a:r>
          </a:p>
          <a:p>
            <a:r>
              <a:rPr lang="en-US" dirty="0">
                <a:solidFill>
                  <a:srgbClr val="008000"/>
                </a:solidFill>
              </a:rPr>
              <a:t>Future leaders- work with AG’s and Presidents-Build the Bench of District level Leadership</a:t>
            </a:r>
          </a:p>
          <a:p>
            <a:r>
              <a:rPr lang="en-US" dirty="0">
                <a:solidFill>
                  <a:srgbClr val="008000"/>
                </a:solidFill>
              </a:rPr>
              <a:t>Each club to identify PE for 2023-2024</a:t>
            </a:r>
          </a:p>
          <a:p>
            <a:r>
              <a:rPr lang="en-US" dirty="0">
                <a:solidFill>
                  <a:srgbClr val="008000"/>
                </a:solidFill>
              </a:rPr>
              <a:t>Encourage club leaders and members to participate in District Activities</a:t>
            </a:r>
          </a:p>
          <a:p>
            <a:r>
              <a:rPr lang="en-US" dirty="0">
                <a:solidFill>
                  <a:srgbClr val="008000"/>
                </a:solidFill>
              </a:rPr>
              <a:t>Education members on club runner, my rotary and learning center</a:t>
            </a:r>
          </a:p>
          <a:p>
            <a:r>
              <a:rPr lang="en-US" dirty="0">
                <a:solidFill>
                  <a:srgbClr val="008000"/>
                </a:solidFill>
              </a:rPr>
              <a:t>Support DEI initiatives in all clubs-Develop statistics for club</a:t>
            </a:r>
          </a:p>
        </p:txBody>
      </p:sp>
    </p:spTree>
    <p:extLst>
      <p:ext uri="{BB962C8B-B14F-4D97-AF65-F5344CB8AC3E}">
        <p14:creationId xmlns:p14="http://schemas.microsoft.com/office/powerpoint/2010/main" val="2096651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2" name="Title 1">
            <a:extLst>
              <a:ext uri="{FF2B5EF4-FFF2-40B4-BE49-F238E27FC236}">
                <a16:creationId xmlns:a16="http://schemas.microsoft.com/office/drawing/2014/main" id="{B00B197A-877F-45AE-96D3-E54C020948EB}"/>
              </a:ext>
            </a:extLst>
          </p:cNvPr>
          <p:cNvSpPr>
            <a:spLocks noGrp="1"/>
          </p:cNvSpPr>
          <p:nvPr>
            <p:ph type="title"/>
          </p:nvPr>
        </p:nvSpPr>
        <p:spPr>
          <a:xfrm>
            <a:off x="838200" y="365126"/>
            <a:ext cx="10515600" cy="315912"/>
          </a:xfrm>
        </p:spPr>
        <p:txBody>
          <a:bodyPr>
            <a:normAutofit fontScale="90000"/>
          </a:bodyPr>
          <a:lstStyle/>
          <a:p>
            <a:pPr algn="ctr"/>
            <a:r>
              <a:rPr lang="en-US" sz="3600" b="1" dirty="0">
                <a:solidFill>
                  <a:srgbClr val="008000"/>
                </a:solidFill>
              </a:rPr>
              <a:t>Increase our Impact</a:t>
            </a:r>
            <a:br>
              <a:rPr lang="en-US" dirty="0"/>
            </a:br>
            <a:endParaRPr lang="en-US" dirty="0"/>
          </a:p>
        </p:txBody>
      </p:sp>
      <p:sp>
        <p:nvSpPr>
          <p:cNvPr id="3" name="Content Placeholder 2">
            <a:extLst>
              <a:ext uri="{FF2B5EF4-FFF2-40B4-BE49-F238E27FC236}">
                <a16:creationId xmlns:a16="http://schemas.microsoft.com/office/drawing/2014/main" id="{D4CDFDBC-10FA-49D5-894D-8C377B147B47}"/>
              </a:ext>
            </a:extLst>
          </p:cNvPr>
          <p:cNvSpPr>
            <a:spLocks noGrp="1"/>
          </p:cNvSpPr>
          <p:nvPr>
            <p:ph idx="1"/>
          </p:nvPr>
        </p:nvSpPr>
        <p:spPr>
          <a:xfrm>
            <a:off x="699052" y="681038"/>
            <a:ext cx="10515600" cy="5811837"/>
          </a:xfrm>
        </p:spPr>
        <p:txBody>
          <a:bodyPr>
            <a:normAutofit/>
          </a:bodyPr>
          <a:lstStyle/>
          <a:p>
            <a:r>
              <a:rPr lang="en-US" sz="2000" dirty="0">
                <a:solidFill>
                  <a:srgbClr val="008000"/>
                </a:solidFill>
              </a:rPr>
              <a:t>Increase Public Image impact with training in additional forms of communication: Facebook, linked-in, twitter, snapchat, Blog</a:t>
            </a:r>
          </a:p>
          <a:p>
            <a:r>
              <a:rPr lang="en-US" sz="2000" dirty="0">
                <a:solidFill>
                  <a:srgbClr val="008000"/>
                </a:solidFill>
              </a:rPr>
              <a:t>Sharing best practices with all clubs, ideas, events</a:t>
            </a:r>
          </a:p>
          <a:p>
            <a:r>
              <a:rPr lang="en-US" sz="2000" dirty="0">
                <a:solidFill>
                  <a:srgbClr val="008000"/>
                </a:solidFill>
              </a:rPr>
              <a:t>Support all Youth Services Programs- increase student exchange by 15%,Camp Neidig 10%</a:t>
            </a:r>
          </a:p>
          <a:p>
            <a:r>
              <a:rPr lang="en-US" sz="2000" dirty="0">
                <a:solidFill>
                  <a:srgbClr val="008000"/>
                </a:solidFill>
              </a:rPr>
              <a:t>Look to create a youth pipeline from communities to club and district programs</a:t>
            </a:r>
          </a:p>
          <a:p>
            <a:r>
              <a:rPr lang="en-US" sz="2000" dirty="0">
                <a:solidFill>
                  <a:srgbClr val="008000"/>
                </a:solidFill>
              </a:rPr>
              <a:t>Roll out Journey to the next million with annual fund contributions in excess of $225,000</a:t>
            </a:r>
          </a:p>
          <a:p>
            <a:r>
              <a:rPr lang="en-US" sz="2000" dirty="0">
                <a:solidFill>
                  <a:srgbClr val="008000"/>
                </a:solidFill>
              </a:rPr>
              <a:t>Increase Foundation Rotary Direct Giving by 15</a:t>
            </a:r>
          </a:p>
          <a:p>
            <a:r>
              <a:rPr lang="en-US" sz="2000" dirty="0">
                <a:solidFill>
                  <a:srgbClr val="008000"/>
                </a:solidFill>
              </a:rPr>
              <a:t>Add 5 Paul Harris Society Members</a:t>
            </a:r>
          </a:p>
          <a:p>
            <a:r>
              <a:rPr lang="en-US" sz="2000" dirty="0">
                <a:solidFill>
                  <a:srgbClr val="008000"/>
                </a:solidFill>
              </a:rPr>
              <a:t>Support Polio Eradication efforts with Purple Pinkie campaign of $50k</a:t>
            </a:r>
          </a:p>
          <a:p>
            <a:r>
              <a:rPr lang="en-US" sz="2000" dirty="0">
                <a:solidFill>
                  <a:srgbClr val="008000"/>
                </a:solidFill>
              </a:rPr>
              <a:t>Rotary Club Central updates in 100% of clubs</a:t>
            </a:r>
          </a:p>
          <a:p>
            <a:r>
              <a:rPr lang="en-US" sz="2000" dirty="0">
                <a:solidFill>
                  <a:srgbClr val="008000"/>
                </a:solidFill>
              </a:rPr>
              <a:t>Plan utilization of all Global Grant DDF and 80% of clubs to participate in District Grants</a:t>
            </a:r>
          </a:p>
          <a:p>
            <a:r>
              <a:rPr lang="en-US" sz="2000" dirty="0">
                <a:solidFill>
                  <a:srgbClr val="008000"/>
                </a:solidFill>
              </a:rPr>
              <a:t>Conduct the first Stem Yea class and promote the next class</a:t>
            </a:r>
          </a:p>
          <a:p>
            <a:endParaRPr lang="en-US" sz="2000" dirty="0"/>
          </a:p>
          <a:p>
            <a:endParaRPr lang="en-US" dirty="0"/>
          </a:p>
        </p:txBody>
      </p:sp>
    </p:spTree>
    <p:extLst>
      <p:ext uri="{BB962C8B-B14F-4D97-AF65-F5344CB8AC3E}">
        <p14:creationId xmlns:p14="http://schemas.microsoft.com/office/powerpoint/2010/main" val="3292423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2" name="Title 1">
            <a:extLst>
              <a:ext uri="{FF2B5EF4-FFF2-40B4-BE49-F238E27FC236}">
                <a16:creationId xmlns:a16="http://schemas.microsoft.com/office/drawing/2014/main" id="{9FA2C64B-DCD4-489A-9075-C416F3D49889}"/>
              </a:ext>
            </a:extLst>
          </p:cNvPr>
          <p:cNvSpPr>
            <a:spLocks noGrp="1"/>
          </p:cNvSpPr>
          <p:nvPr>
            <p:ph type="title"/>
          </p:nvPr>
        </p:nvSpPr>
        <p:spPr>
          <a:xfrm>
            <a:off x="838200" y="0"/>
            <a:ext cx="10515600" cy="681037"/>
          </a:xfrm>
        </p:spPr>
        <p:txBody>
          <a:bodyPr>
            <a:noAutofit/>
          </a:bodyPr>
          <a:lstStyle/>
          <a:p>
            <a:pPr algn="ctr"/>
            <a:r>
              <a:rPr lang="en-US" sz="2800" b="1" dirty="0">
                <a:solidFill>
                  <a:srgbClr val="008000"/>
                </a:solidFill>
              </a:rPr>
              <a:t>Membership Engagement</a:t>
            </a:r>
          </a:p>
        </p:txBody>
      </p:sp>
      <p:sp>
        <p:nvSpPr>
          <p:cNvPr id="3" name="Content Placeholder 2">
            <a:extLst>
              <a:ext uri="{FF2B5EF4-FFF2-40B4-BE49-F238E27FC236}">
                <a16:creationId xmlns:a16="http://schemas.microsoft.com/office/drawing/2014/main" id="{A880C70A-E71C-4699-891C-128A04F5C77A}"/>
              </a:ext>
            </a:extLst>
          </p:cNvPr>
          <p:cNvSpPr>
            <a:spLocks noGrp="1"/>
          </p:cNvSpPr>
          <p:nvPr>
            <p:ph idx="1"/>
          </p:nvPr>
        </p:nvSpPr>
        <p:spPr>
          <a:xfrm>
            <a:off x="838200" y="539094"/>
            <a:ext cx="10515600" cy="5637870"/>
          </a:xfrm>
        </p:spPr>
        <p:txBody>
          <a:bodyPr>
            <a:normAutofit/>
          </a:bodyPr>
          <a:lstStyle/>
          <a:p>
            <a:r>
              <a:rPr lang="en-US" dirty="0">
                <a:solidFill>
                  <a:srgbClr val="008000"/>
                </a:solidFill>
              </a:rPr>
              <a:t>Promote welcoming environment for all club members and new members, guests</a:t>
            </a:r>
          </a:p>
          <a:p>
            <a:r>
              <a:rPr lang="en-US" dirty="0">
                <a:solidFill>
                  <a:srgbClr val="008000"/>
                </a:solidFill>
              </a:rPr>
              <a:t>Promote in person social and service get togethers between clubs</a:t>
            </a:r>
          </a:p>
          <a:p>
            <a:r>
              <a:rPr lang="en-US" dirty="0">
                <a:solidFill>
                  <a:srgbClr val="008000"/>
                </a:solidFill>
              </a:rPr>
              <a:t>Promote education and club involvement for all members</a:t>
            </a:r>
          </a:p>
          <a:p>
            <a:r>
              <a:rPr lang="en-US" dirty="0">
                <a:solidFill>
                  <a:srgbClr val="008000"/>
                </a:solidFill>
              </a:rPr>
              <a:t>Offer at least 3 training/education session for all members on topics of interest to all Rotarians</a:t>
            </a:r>
          </a:p>
          <a:p>
            <a:r>
              <a:rPr lang="en-US" dirty="0">
                <a:solidFill>
                  <a:srgbClr val="008000"/>
                </a:solidFill>
              </a:rPr>
              <a:t>Focus on Retention of members- provide club support/best practices</a:t>
            </a:r>
          </a:p>
          <a:p>
            <a:r>
              <a:rPr lang="en-US" dirty="0">
                <a:solidFill>
                  <a:srgbClr val="008000"/>
                </a:solidFill>
              </a:rPr>
              <a:t>Continue with Rotary District Day of Service: 3 new environmental projects in the district</a:t>
            </a:r>
          </a:p>
          <a:p>
            <a:r>
              <a:rPr lang="en-US" dirty="0">
                <a:solidFill>
                  <a:srgbClr val="008000"/>
                </a:solidFill>
              </a:rPr>
              <a:t>Continue with District Wide 4 Way speech contest</a:t>
            </a:r>
          </a:p>
        </p:txBody>
      </p:sp>
    </p:spTree>
    <p:extLst>
      <p:ext uri="{BB962C8B-B14F-4D97-AF65-F5344CB8AC3E}">
        <p14:creationId xmlns:p14="http://schemas.microsoft.com/office/powerpoint/2010/main" val="990773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2" name="Title 1">
            <a:extLst>
              <a:ext uri="{FF2B5EF4-FFF2-40B4-BE49-F238E27FC236}">
                <a16:creationId xmlns:a16="http://schemas.microsoft.com/office/drawing/2014/main" id="{1BDCB819-CBF2-4BEF-AC97-C34C0FE4932F}"/>
              </a:ext>
            </a:extLst>
          </p:cNvPr>
          <p:cNvSpPr>
            <a:spLocks noGrp="1"/>
          </p:cNvSpPr>
          <p:nvPr>
            <p:ph type="title"/>
          </p:nvPr>
        </p:nvSpPr>
        <p:spPr/>
        <p:txBody>
          <a:bodyPr/>
          <a:lstStyle/>
          <a:p>
            <a:pPr algn="ctr"/>
            <a:r>
              <a:rPr lang="en-US" b="1" dirty="0">
                <a:solidFill>
                  <a:srgbClr val="008000"/>
                </a:solidFill>
              </a:rPr>
              <a:t>Other Goals</a:t>
            </a:r>
          </a:p>
        </p:txBody>
      </p:sp>
      <p:sp>
        <p:nvSpPr>
          <p:cNvPr id="3" name="Content Placeholder 2">
            <a:extLst>
              <a:ext uri="{FF2B5EF4-FFF2-40B4-BE49-F238E27FC236}">
                <a16:creationId xmlns:a16="http://schemas.microsoft.com/office/drawing/2014/main" id="{180ADCC6-67DB-40B3-988D-71C8B9006DFC}"/>
              </a:ext>
            </a:extLst>
          </p:cNvPr>
          <p:cNvSpPr>
            <a:spLocks noGrp="1"/>
          </p:cNvSpPr>
          <p:nvPr>
            <p:ph idx="1"/>
          </p:nvPr>
        </p:nvSpPr>
        <p:spPr/>
        <p:txBody>
          <a:bodyPr/>
          <a:lstStyle/>
          <a:p>
            <a:r>
              <a:rPr lang="en-US" dirty="0">
                <a:solidFill>
                  <a:srgbClr val="008000"/>
                </a:solidFill>
              </a:rPr>
              <a:t>Have more in person events including club meetings</a:t>
            </a:r>
          </a:p>
          <a:p>
            <a:r>
              <a:rPr lang="en-US" dirty="0">
                <a:solidFill>
                  <a:srgbClr val="008000"/>
                </a:solidFill>
              </a:rPr>
              <a:t>Encourage Club President to Strive for the Presidential Citation-talk about DG citation</a:t>
            </a:r>
          </a:p>
          <a:p>
            <a:r>
              <a:rPr lang="en-US" dirty="0">
                <a:solidFill>
                  <a:srgbClr val="008000"/>
                </a:solidFill>
              </a:rPr>
              <a:t>Have a great district conference with attendance of 300</a:t>
            </a:r>
          </a:p>
          <a:p>
            <a:r>
              <a:rPr lang="en-US" dirty="0">
                <a:solidFill>
                  <a:srgbClr val="008000"/>
                </a:solidFill>
              </a:rPr>
              <a:t>Encourage SERVICE WITH FUN </a:t>
            </a:r>
            <a:r>
              <a:rPr lang="en-US" dirty="0" err="1">
                <a:solidFill>
                  <a:srgbClr val="008000"/>
                </a:solidFill>
              </a:rPr>
              <a:t>FUN</a:t>
            </a:r>
            <a:r>
              <a:rPr lang="en-US" dirty="0">
                <a:solidFill>
                  <a:srgbClr val="008000"/>
                </a:solidFill>
              </a:rPr>
              <a:t> </a:t>
            </a:r>
            <a:r>
              <a:rPr lang="en-US" dirty="0" err="1">
                <a:solidFill>
                  <a:srgbClr val="008000"/>
                </a:solidFill>
              </a:rPr>
              <a:t>FUN</a:t>
            </a:r>
            <a:endParaRPr lang="en-US" dirty="0">
              <a:solidFill>
                <a:srgbClr val="008000"/>
              </a:solidFill>
            </a:endParaRPr>
          </a:p>
        </p:txBody>
      </p:sp>
    </p:spTree>
    <p:extLst>
      <p:ext uri="{BB962C8B-B14F-4D97-AF65-F5344CB8AC3E}">
        <p14:creationId xmlns:p14="http://schemas.microsoft.com/office/powerpoint/2010/main" val="1049129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2" name="Title 1">
            <a:extLst>
              <a:ext uri="{FF2B5EF4-FFF2-40B4-BE49-F238E27FC236}">
                <a16:creationId xmlns:a16="http://schemas.microsoft.com/office/drawing/2014/main" id="{C1F0637C-A2DE-48C6-A268-CE3BDC19C515}"/>
              </a:ext>
            </a:extLst>
          </p:cNvPr>
          <p:cNvSpPr>
            <a:spLocks noGrp="1"/>
          </p:cNvSpPr>
          <p:nvPr>
            <p:ph type="title"/>
          </p:nvPr>
        </p:nvSpPr>
        <p:spPr>
          <a:xfrm>
            <a:off x="706946" y="86264"/>
            <a:ext cx="10778107" cy="1009291"/>
          </a:xfrm>
        </p:spPr>
        <p:txBody>
          <a:bodyPr>
            <a:normAutofit fontScale="90000"/>
          </a:bodyPr>
          <a:lstStyle/>
          <a:p>
            <a:pPr algn="ctr"/>
            <a:br>
              <a:rPr lang="en-US" sz="3200" dirty="0"/>
            </a:br>
            <a:br>
              <a:rPr lang="en-US" sz="3200" dirty="0"/>
            </a:br>
            <a:br>
              <a:rPr lang="en-US" sz="3200" dirty="0"/>
            </a:br>
            <a:br>
              <a:rPr lang="en-US" sz="3200" dirty="0"/>
            </a:br>
            <a:br>
              <a:rPr lang="en-US" sz="3200" dirty="0"/>
            </a:br>
            <a:br>
              <a:rPr lang="en-US" sz="3200" dirty="0"/>
            </a:br>
            <a:r>
              <a:rPr lang="en-US" sz="3200" b="1" dirty="0">
                <a:solidFill>
                  <a:srgbClr val="008000"/>
                </a:solidFill>
              </a:rPr>
              <a:t>District Communication/Education</a:t>
            </a:r>
            <a:br>
              <a:rPr lang="en-US" sz="3200" dirty="0"/>
            </a:br>
            <a:endParaRPr lang="en-US" sz="3200" dirty="0"/>
          </a:p>
        </p:txBody>
      </p:sp>
      <p:sp>
        <p:nvSpPr>
          <p:cNvPr id="3" name="Text Placeholder 2">
            <a:extLst>
              <a:ext uri="{FF2B5EF4-FFF2-40B4-BE49-F238E27FC236}">
                <a16:creationId xmlns:a16="http://schemas.microsoft.com/office/drawing/2014/main" id="{0985180E-2DF1-4933-8897-50B0DEDE38FD}"/>
              </a:ext>
            </a:extLst>
          </p:cNvPr>
          <p:cNvSpPr>
            <a:spLocks noGrp="1"/>
          </p:cNvSpPr>
          <p:nvPr>
            <p:ph type="body" idx="1"/>
          </p:nvPr>
        </p:nvSpPr>
        <p:spPr>
          <a:xfrm>
            <a:off x="831850" y="698741"/>
            <a:ext cx="10515600" cy="5390910"/>
          </a:xfrm>
        </p:spPr>
        <p:txBody>
          <a:bodyPr>
            <a:normAutofit fontScale="92500" lnSpcReduction="10000"/>
          </a:bodyPr>
          <a:lstStyle/>
          <a:p>
            <a:pPr marL="342900" indent="-342900">
              <a:buFont typeface="Wingdings" panose="05000000000000000000" pitchFamily="2" charset="2"/>
              <a:buChar char="§"/>
            </a:pPr>
            <a:r>
              <a:rPr lang="en-US" sz="2400" b="1" dirty="0">
                <a:solidFill>
                  <a:srgbClr val="008000"/>
                </a:solidFill>
              </a:rPr>
              <a:t>Monthly President e-mails with key focuses for that month and upcoming events</a:t>
            </a:r>
          </a:p>
          <a:p>
            <a:pPr marL="342900" indent="-342900">
              <a:buFont typeface="Wingdings" panose="05000000000000000000" pitchFamily="2" charset="2"/>
              <a:buChar char="§"/>
            </a:pPr>
            <a:r>
              <a:rPr lang="en-US" sz="2400" b="1" dirty="0">
                <a:solidFill>
                  <a:srgbClr val="008000"/>
                </a:solidFill>
              </a:rPr>
              <a:t>Quarterly meetings with your AG by Area– very helpful</a:t>
            </a:r>
          </a:p>
          <a:p>
            <a:endParaRPr lang="en-US" sz="2400" b="1" dirty="0">
              <a:solidFill>
                <a:srgbClr val="008000"/>
              </a:solidFill>
            </a:endParaRPr>
          </a:p>
          <a:p>
            <a:pPr marL="342900" indent="-342900">
              <a:buFont typeface="Wingdings" panose="05000000000000000000" pitchFamily="2" charset="2"/>
              <a:buChar char="§"/>
            </a:pPr>
            <a:r>
              <a:rPr lang="en-US" sz="2400" b="1" dirty="0">
                <a:solidFill>
                  <a:srgbClr val="008000"/>
                </a:solidFill>
              </a:rPr>
              <a:t>Monthly newsletters– A district newsletter will come out each month , the first week of the month- due dates for articles  will be sent to all PE’s Committee Chairs for the last week of each month.  You can showcase an event, a project and other news</a:t>
            </a:r>
            <a:br>
              <a:rPr lang="en-US" sz="2400" b="1" dirty="0">
                <a:solidFill>
                  <a:srgbClr val="008000"/>
                </a:solidFill>
              </a:rPr>
            </a:br>
            <a:endParaRPr lang="en-US" sz="2400" b="1" dirty="0">
              <a:solidFill>
                <a:srgbClr val="008000"/>
              </a:solidFill>
            </a:endParaRPr>
          </a:p>
          <a:p>
            <a:pPr marL="342900" indent="-342900">
              <a:buFont typeface="Wingdings" panose="05000000000000000000" pitchFamily="2" charset="2"/>
              <a:buChar char="§"/>
            </a:pPr>
            <a:r>
              <a:rPr lang="en-US" sz="2400" b="1" dirty="0">
                <a:solidFill>
                  <a:srgbClr val="008000"/>
                </a:solidFill>
              </a:rPr>
              <a:t>Welcome to Rotary–  for new members and others </a:t>
            </a:r>
            <a:r>
              <a:rPr lang="en-US" b="1" dirty="0">
                <a:solidFill>
                  <a:srgbClr val="008000"/>
                </a:solidFill>
              </a:rPr>
              <a:t>w</a:t>
            </a:r>
            <a:r>
              <a:rPr lang="en-US" sz="2400" b="1" dirty="0">
                <a:solidFill>
                  <a:srgbClr val="008000"/>
                </a:solidFill>
              </a:rPr>
              <a:t>ill Continue Quarterly</a:t>
            </a:r>
            <a:br>
              <a:rPr lang="en-US" sz="2400" b="1" dirty="0">
                <a:solidFill>
                  <a:srgbClr val="008000"/>
                </a:solidFill>
              </a:rPr>
            </a:br>
            <a:endParaRPr lang="en-US" sz="2400" b="1" dirty="0">
              <a:solidFill>
                <a:srgbClr val="008000"/>
              </a:solidFill>
            </a:endParaRPr>
          </a:p>
          <a:p>
            <a:pPr marL="342900" indent="-342900">
              <a:buFont typeface="Wingdings" panose="05000000000000000000" pitchFamily="2" charset="2"/>
              <a:buChar char="§"/>
            </a:pPr>
            <a:r>
              <a:rPr lang="en-US" sz="2400" b="1" dirty="0">
                <a:solidFill>
                  <a:srgbClr val="008000"/>
                </a:solidFill>
              </a:rPr>
              <a:t>DG Videos– approximately once per quarter.</a:t>
            </a:r>
            <a:br>
              <a:rPr lang="en-US" sz="2400" b="1" dirty="0">
                <a:solidFill>
                  <a:srgbClr val="008000"/>
                </a:solidFill>
              </a:rPr>
            </a:br>
            <a:endParaRPr lang="en-US" sz="2400" b="1" dirty="0">
              <a:solidFill>
                <a:srgbClr val="008000"/>
              </a:solidFill>
            </a:endParaRPr>
          </a:p>
          <a:p>
            <a:pPr marL="342900" indent="-342900">
              <a:buFont typeface="Wingdings" panose="05000000000000000000" pitchFamily="2" charset="2"/>
              <a:buChar char="§"/>
            </a:pPr>
            <a:r>
              <a:rPr lang="en-US" sz="2400" b="1" dirty="0">
                <a:solidFill>
                  <a:srgbClr val="008000"/>
                </a:solidFill>
              </a:rPr>
              <a:t>Every other month/quarterly– Various Education opportunities</a:t>
            </a:r>
            <a:br>
              <a:rPr lang="en-US" sz="2400" b="1" dirty="0">
                <a:solidFill>
                  <a:srgbClr val="008000"/>
                </a:solidFill>
              </a:rPr>
            </a:br>
            <a:endParaRPr lang="en-US" sz="2400" b="1" dirty="0">
              <a:solidFill>
                <a:srgbClr val="008000"/>
              </a:solidFill>
            </a:endParaRPr>
          </a:p>
          <a:p>
            <a:pPr marL="342900" indent="-342900">
              <a:buFont typeface="Wingdings" panose="05000000000000000000" pitchFamily="2" charset="2"/>
              <a:buChar char="§"/>
            </a:pPr>
            <a:r>
              <a:rPr lang="en-US" sz="2400" b="1" dirty="0">
                <a:solidFill>
                  <a:srgbClr val="008000"/>
                </a:solidFill>
              </a:rPr>
              <a:t>Events– Events may be advertised more often to encourage participation</a:t>
            </a:r>
            <a:br>
              <a:rPr lang="en-US" sz="2400" b="1" dirty="0">
                <a:solidFill>
                  <a:srgbClr val="008000"/>
                </a:solidFill>
              </a:rPr>
            </a:br>
            <a:endParaRPr lang="en-US" b="1" dirty="0">
              <a:solidFill>
                <a:srgbClr val="008000"/>
              </a:solidFill>
            </a:endParaRPr>
          </a:p>
        </p:txBody>
      </p:sp>
    </p:spTree>
    <p:extLst>
      <p:ext uri="{BB962C8B-B14F-4D97-AF65-F5344CB8AC3E}">
        <p14:creationId xmlns:p14="http://schemas.microsoft.com/office/powerpoint/2010/main" val="2544088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4" name="Title 3">
            <a:extLst>
              <a:ext uri="{FF2B5EF4-FFF2-40B4-BE49-F238E27FC236}">
                <a16:creationId xmlns:a16="http://schemas.microsoft.com/office/drawing/2014/main" id="{DC35F48C-5168-4D91-93E8-3AF3C58011FB}"/>
              </a:ext>
            </a:extLst>
          </p:cNvPr>
          <p:cNvSpPr>
            <a:spLocks noGrp="1"/>
          </p:cNvSpPr>
          <p:nvPr>
            <p:ph type="title"/>
          </p:nvPr>
        </p:nvSpPr>
        <p:spPr>
          <a:xfrm>
            <a:off x="915690" y="169692"/>
            <a:ext cx="10515600" cy="641192"/>
          </a:xfrm>
        </p:spPr>
        <p:txBody>
          <a:bodyPr>
            <a:normAutofit/>
          </a:bodyPr>
          <a:lstStyle/>
          <a:p>
            <a:pPr algn="ctr"/>
            <a:r>
              <a:rPr lang="en-US" sz="3600" b="1" dirty="0">
                <a:solidFill>
                  <a:srgbClr val="008000"/>
                </a:solidFill>
              </a:rPr>
              <a:t>KEY DATES AND EVENTS</a:t>
            </a:r>
          </a:p>
        </p:txBody>
      </p:sp>
      <p:sp>
        <p:nvSpPr>
          <p:cNvPr id="7" name="Text Placeholder 6">
            <a:extLst>
              <a:ext uri="{FF2B5EF4-FFF2-40B4-BE49-F238E27FC236}">
                <a16:creationId xmlns:a16="http://schemas.microsoft.com/office/drawing/2014/main" id="{E1CA6D39-B6A4-45AA-A46B-9810483F23B8}"/>
              </a:ext>
            </a:extLst>
          </p:cNvPr>
          <p:cNvSpPr>
            <a:spLocks noGrp="1"/>
          </p:cNvSpPr>
          <p:nvPr>
            <p:ph type="body" idx="1"/>
          </p:nvPr>
        </p:nvSpPr>
        <p:spPr>
          <a:xfrm>
            <a:off x="915690" y="903287"/>
            <a:ext cx="10515600" cy="4901092"/>
          </a:xfrm>
        </p:spPr>
        <p:txBody>
          <a:bodyPr>
            <a:normAutofit fontScale="92500"/>
          </a:bodyPr>
          <a:lstStyle/>
          <a:p>
            <a:pPr marL="342900" indent="-342900">
              <a:buFont typeface="Arial" panose="020B0604020202020204" pitchFamily="34" charset="0"/>
              <a:buChar char="•"/>
            </a:pPr>
            <a:r>
              <a:rPr lang="en-US" dirty="0">
                <a:solidFill>
                  <a:srgbClr val="008000"/>
                </a:solidFill>
              </a:rPr>
              <a:t>CONFIRM DG VISITS  BY  May 15 If you have not done so.  Please let your AG know</a:t>
            </a:r>
          </a:p>
          <a:p>
            <a:pPr marL="342900" indent="-342900">
              <a:buFont typeface="Arial" panose="020B0604020202020204" pitchFamily="34" charset="0"/>
              <a:buChar char="•"/>
            </a:pPr>
            <a:r>
              <a:rPr lang="en-US" dirty="0">
                <a:solidFill>
                  <a:srgbClr val="008000"/>
                </a:solidFill>
              </a:rPr>
              <a:t>ROTARY CLUB CENTRAL GOALS IN BY: </a:t>
            </a:r>
            <a:r>
              <a:rPr lang="en-US" b="1" u="sng" dirty="0">
                <a:solidFill>
                  <a:srgbClr val="008000"/>
                </a:solidFill>
              </a:rPr>
              <a:t>MAY 15</a:t>
            </a:r>
            <a:r>
              <a:rPr lang="en-US" b="1" u="sng" baseline="30000" dirty="0">
                <a:solidFill>
                  <a:srgbClr val="008000"/>
                </a:solidFill>
              </a:rPr>
              <a:t>th</a:t>
            </a:r>
            <a:r>
              <a:rPr lang="en-US" dirty="0">
                <a:solidFill>
                  <a:srgbClr val="008000"/>
                </a:solidFill>
              </a:rPr>
              <a:t>.  AG’s will be following up with you. </a:t>
            </a:r>
          </a:p>
          <a:p>
            <a:pPr marL="342900" indent="-342900">
              <a:buFont typeface="Arial" panose="020B0604020202020204" pitchFamily="34" charset="0"/>
              <a:buChar char="•"/>
            </a:pPr>
            <a:r>
              <a:rPr lang="en-US" dirty="0">
                <a:solidFill>
                  <a:srgbClr val="008000"/>
                </a:solidFill>
              </a:rPr>
              <a:t>GRANT APPLICATIONS – EXTENDED NOW TO APRIL 25- GET THEM IN SOONER</a:t>
            </a:r>
          </a:p>
          <a:p>
            <a:pPr marL="342900" indent="-342900">
              <a:buFont typeface="Arial" panose="020B0604020202020204" pitchFamily="34" charset="0"/>
              <a:buChar char="•"/>
            </a:pPr>
            <a:r>
              <a:rPr lang="en-US" dirty="0">
                <a:solidFill>
                  <a:srgbClr val="008000"/>
                </a:solidFill>
              </a:rPr>
              <a:t>2021- 2022 DISRICT CONFERENCE– APRIL 22- 24</a:t>
            </a:r>
          </a:p>
          <a:p>
            <a:pPr marL="342900" indent="-342900">
              <a:buFont typeface="Arial" panose="020B0604020202020204" pitchFamily="34" charset="0"/>
              <a:buChar char="•"/>
            </a:pPr>
            <a:r>
              <a:rPr lang="en-US" dirty="0">
                <a:solidFill>
                  <a:srgbClr val="008000"/>
                </a:solidFill>
              </a:rPr>
              <a:t>ROTARY DAY OF SERVICE: APRIL 30</a:t>
            </a:r>
          </a:p>
          <a:p>
            <a:pPr marL="342900" indent="-342900">
              <a:buFont typeface="Arial" panose="020B0604020202020204" pitchFamily="34" charset="0"/>
              <a:buChar char="•"/>
            </a:pPr>
            <a:r>
              <a:rPr lang="en-US" dirty="0">
                <a:solidFill>
                  <a:srgbClr val="008000"/>
                </a:solidFill>
              </a:rPr>
              <a:t>STEM YEA FUND RAISER APRIL 30</a:t>
            </a:r>
          </a:p>
          <a:p>
            <a:pPr marL="342900" indent="-342900">
              <a:buFont typeface="Arial" panose="020B0604020202020204" pitchFamily="34" charset="0"/>
              <a:buChar char="•"/>
            </a:pPr>
            <a:r>
              <a:rPr lang="en-US" dirty="0">
                <a:solidFill>
                  <a:srgbClr val="008000"/>
                </a:solidFill>
              </a:rPr>
              <a:t>ROTARY INTERNATIONAL CONVENTION IN HOUSTON JUNE 4-8</a:t>
            </a:r>
          </a:p>
          <a:p>
            <a:pPr marL="342900" indent="-342900">
              <a:buFont typeface="Arial" panose="020B0604020202020204" pitchFamily="34" charset="0"/>
              <a:buChar char="•"/>
            </a:pPr>
            <a:r>
              <a:rPr lang="en-US" dirty="0">
                <a:solidFill>
                  <a:srgbClr val="008000"/>
                </a:solidFill>
              </a:rPr>
              <a:t>DISTRICT CHANGEOVER: JUNE 28</a:t>
            </a:r>
            <a:r>
              <a:rPr lang="en-US" baseline="30000" dirty="0">
                <a:solidFill>
                  <a:srgbClr val="008000"/>
                </a:solidFill>
              </a:rPr>
              <a:t>TH  </a:t>
            </a:r>
            <a:r>
              <a:rPr lang="en-US" dirty="0">
                <a:solidFill>
                  <a:srgbClr val="008000"/>
                </a:solidFill>
              </a:rPr>
              <a:t> REGISTRATION OPEN.  I AM AVAILABLE FOR CLUB CHANGE OVERS AS WELL. </a:t>
            </a:r>
          </a:p>
          <a:p>
            <a:pPr marL="342900" indent="-342900">
              <a:buFont typeface="Arial" panose="020B0604020202020204" pitchFamily="34" charset="0"/>
              <a:buChar char="•"/>
            </a:pPr>
            <a:r>
              <a:rPr lang="en-US" dirty="0">
                <a:solidFill>
                  <a:srgbClr val="008000"/>
                </a:solidFill>
              </a:rPr>
              <a:t>OCTOBER 15: POLIO RACE TO ZERO: PURPLE PINKIE</a:t>
            </a:r>
          </a:p>
          <a:p>
            <a:pPr marL="342900" indent="-342900">
              <a:buFont typeface="Arial" panose="020B0604020202020204" pitchFamily="34" charset="0"/>
              <a:buChar char="•"/>
            </a:pPr>
            <a:r>
              <a:rPr lang="en-US" dirty="0">
                <a:solidFill>
                  <a:srgbClr val="008000"/>
                </a:solidFill>
              </a:rPr>
              <a:t>NOVEMBER 5: FOUNDATION SEMINAR</a:t>
            </a:r>
          </a:p>
        </p:txBody>
      </p:sp>
    </p:spTree>
    <p:extLst>
      <p:ext uri="{BB962C8B-B14F-4D97-AF65-F5344CB8AC3E}">
        <p14:creationId xmlns:p14="http://schemas.microsoft.com/office/powerpoint/2010/main" val="141243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3" name="Rectangle 2">
            <a:extLst>
              <a:ext uri="{FF2B5EF4-FFF2-40B4-BE49-F238E27FC236}">
                <a16:creationId xmlns:a16="http://schemas.microsoft.com/office/drawing/2014/main" id="{B757A463-53CC-4028-9310-86B54383FF4A}"/>
              </a:ext>
            </a:extLst>
          </p:cNvPr>
          <p:cNvSpPr/>
          <p:nvPr/>
        </p:nvSpPr>
        <p:spPr>
          <a:xfrm>
            <a:off x="3142592" y="1485376"/>
            <a:ext cx="6306208" cy="1569660"/>
          </a:xfrm>
          <a:prstGeom prst="rect">
            <a:avLst/>
          </a:prstGeom>
          <a:noFill/>
        </p:spPr>
        <p:txBody>
          <a:bodyPr wrap="square" lIns="91440" tIns="45720" rIns="91440" bIns="45720">
            <a:spAutoFit/>
          </a:bodyPr>
          <a:lstStyle/>
          <a:p>
            <a:pPr algn="ctr"/>
            <a:r>
              <a:rPr lang="en-US" sz="9600" b="0" i="1" cap="none" spc="0" dirty="0">
                <a:ln w="0"/>
                <a:solidFill>
                  <a:schemeClr val="accent1"/>
                </a:solidFill>
                <a:effectLst>
                  <a:outerShdw blurRad="38100" dist="25400" dir="5400000" algn="ctr" rotWithShape="0">
                    <a:srgbClr val="6E747A">
                      <a:alpha val="43000"/>
                    </a:srgbClr>
                  </a:outerShdw>
                </a:effectLst>
              </a:rPr>
              <a:t>Thank you!</a:t>
            </a:r>
          </a:p>
        </p:txBody>
      </p:sp>
    </p:spTree>
    <p:extLst>
      <p:ext uri="{BB962C8B-B14F-4D97-AF65-F5344CB8AC3E}">
        <p14:creationId xmlns:p14="http://schemas.microsoft.com/office/powerpoint/2010/main" val="222412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2" name="Title 1">
            <a:extLst>
              <a:ext uri="{FF2B5EF4-FFF2-40B4-BE49-F238E27FC236}">
                <a16:creationId xmlns:a16="http://schemas.microsoft.com/office/drawing/2014/main" id="{B967BA74-9FE5-4C7E-BD13-538AD992A6A2}"/>
              </a:ext>
            </a:extLst>
          </p:cNvPr>
          <p:cNvSpPr>
            <a:spLocks noGrp="1"/>
          </p:cNvSpPr>
          <p:nvPr>
            <p:ph type="title"/>
          </p:nvPr>
        </p:nvSpPr>
        <p:spPr>
          <a:xfrm>
            <a:off x="838200" y="84084"/>
            <a:ext cx="10515600" cy="890260"/>
          </a:xfrm>
        </p:spPr>
        <p:txBody>
          <a:bodyPr>
            <a:normAutofit/>
          </a:bodyPr>
          <a:lstStyle/>
          <a:p>
            <a:pPr algn="ctr"/>
            <a:r>
              <a:rPr lang="en-US" b="1" dirty="0">
                <a:solidFill>
                  <a:srgbClr val="008000"/>
                </a:solidFill>
              </a:rPr>
              <a:t>Assistant Governor key areas</a:t>
            </a:r>
          </a:p>
        </p:txBody>
      </p:sp>
      <p:sp>
        <p:nvSpPr>
          <p:cNvPr id="3" name="Content Placeholder 2">
            <a:extLst>
              <a:ext uri="{FF2B5EF4-FFF2-40B4-BE49-F238E27FC236}">
                <a16:creationId xmlns:a16="http://schemas.microsoft.com/office/drawing/2014/main" id="{69EB4625-CC4F-4E00-B233-5A7E5CE64439}"/>
              </a:ext>
            </a:extLst>
          </p:cNvPr>
          <p:cNvSpPr>
            <a:spLocks noGrp="1"/>
          </p:cNvSpPr>
          <p:nvPr>
            <p:ph idx="1"/>
          </p:nvPr>
        </p:nvSpPr>
        <p:spPr>
          <a:xfrm>
            <a:off x="504497" y="756745"/>
            <a:ext cx="10849303" cy="5286704"/>
          </a:xfrm>
        </p:spPr>
        <p:txBody>
          <a:bodyPr>
            <a:normAutofit/>
          </a:bodyPr>
          <a:lstStyle/>
          <a:p>
            <a:endParaRPr lang="en-US" dirty="0">
              <a:solidFill>
                <a:srgbClr val="008000"/>
              </a:solidFill>
            </a:endParaRPr>
          </a:p>
          <a:p>
            <a:endParaRPr lang="en-US" dirty="0">
              <a:solidFill>
                <a:srgbClr val="008000"/>
              </a:solidFill>
            </a:endParaRPr>
          </a:p>
          <a:p>
            <a:endParaRPr lang="en-US" dirty="0">
              <a:solidFill>
                <a:srgbClr val="008000"/>
              </a:solidFill>
            </a:endParaRPr>
          </a:p>
          <a:p>
            <a:r>
              <a:rPr lang="en-US" dirty="0">
                <a:solidFill>
                  <a:srgbClr val="008000"/>
                </a:solidFill>
              </a:rPr>
              <a:t>Support the clubs in your area in whatever they need– resources are available to you for help. </a:t>
            </a:r>
          </a:p>
          <a:p>
            <a:endParaRPr lang="en-US" dirty="0"/>
          </a:p>
        </p:txBody>
      </p:sp>
    </p:spTree>
    <p:extLst>
      <p:ext uri="{BB962C8B-B14F-4D97-AF65-F5344CB8AC3E}">
        <p14:creationId xmlns:p14="http://schemas.microsoft.com/office/powerpoint/2010/main" val="2211924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3" name="Title 2">
            <a:extLst>
              <a:ext uri="{FF2B5EF4-FFF2-40B4-BE49-F238E27FC236}">
                <a16:creationId xmlns:a16="http://schemas.microsoft.com/office/drawing/2014/main" id="{514B54D8-7635-4491-83D0-386C9DFF814B}"/>
              </a:ext>
            </a:extLst>
          </p:cNvPr>
          <p:cNvSpPr>
            <a:spLocks noGrp="1"/>
          </p:cNvSpPr>
          <p:nvPr>
            <p:ph type="title"/>
          </p:nvPr>
        </p:nvSpPr>
        <p:spPr/>
        <p:txBody>
          <a:bodyPr/>
          <a:lstStyle/>
          <a:p>
            <a:pPr algn="ctr"/>
            <a:r>
              <a:rPr lang="en-US" b="1" dirty="0">
                <a:solidFill>
                  <a:srgbClr val="008000"/>
                </a:solidFill>
              </a:rPr>
              <a:t>Assistant Governor key areas</a:t>
            </a:r>
            <a:endParaRPr lang="en-US" dirty="0"/>
          </a:p>
        </p:txBody>
      </p:sp>
      <p:sp>
        <p:nvSpPr>
          <p:cNvPr id="4" name="Content Placeholder 3">
            <a:extLst>
              <a:ext uri="{FF2B5EF4-FFF2-40B4-BE49-F238E27FC236}">
                <a16:creationId xmlns:a16="http://schemas.microsoft.com/office/drawing/2014/main" id="{79056401-8D79-427B-AAED-C4F0C5E8E14A}"/>
              </a:ext>
            </a:extLst>
          </p:cNvPr>
          <p:cNvSpPr>
            <a:spLocks noGrp="1"/>
          </p:cNvSpPr>
          <p:nvPr>
            <p:ph idx="1"/>
          </p:nvPr>
        </p:nvSpPr>
        <p:spPr/>
        <p:txBody>
          <a:bodyPr/>
          <a:lstStyle/>
          <a:p>
            <a:r>
              <a:rPr lang="en-US" dirty="0">
                <a:solidFill>
                  <a:srgbClr val="008000"/>
                </a:solidFill>
              </a:rPr>
              <a:t>Meet quarterly with your Presidents– share ideas and happenings- try joint club activities.  Keep in communication with your Club Presidents to get to know them and assist as needed. Attend club events when possible.</a:t>
            </a:r>
          </a:p>
          <a:p>
            <a:endParaRPr lang="en-US" dirty="0"/>
          </a:p>
        </p:txBody>
      </p:sp>
    </p:spTree>
    <p:extLst>
      <p:ext uri="{BB962C8B-B14F-4D97-AF65-F5344CB8AC3E}">
        <p14:creationId xmlns:p14="http://schemas.microsoft.com/office/powerpoint/2010/main" val="2591307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3" name="Title 2">
            <a:extLst>
              <a:ext uri="{FF2B5EF4-FFF2-40B4-BE49-F238E27FC236}">
                <a16:creationId xmlns:a16="http://schemas.microsoft.com/office/drawing/2014/main" id="{91146558-8399-4F38-A9F6-2A1860DCD35B}"/>
              </a:ext>
            </a:extLst>
          </p:cNvPr>
          <p:cNvSpPr>
            <a:spLocks noGrp="1"/>
          </p:cNvSpPr>
          <p:nvPr>
            <p:ph type="title"/>
          </p:nvPr>
        </p:nvSpPr>
        <p:spPr/>
        <p:txBody>
          <a:bodyPr/>
          <a:lstStyle/>
          <a:p>
            <a:pPr algn="ctr"/>
            <a:r>
              <a:rPr lang="en-US" b="1" dirty="0">
                <a:solidFill>
                  <a:srgbClr val="008000"/>
                </a:solidFill>
              </a:rPr>
              <a:t>Assistant Governor key areas</a:t>
            </a:r>
            <a:endParaRPr lang="en-US" dirty="0"/>
          </a:p>
        </p:txBody>
      </p:sp>
      <p:sp>
        <p:nvSpPr>
          <p:cNvPr id="4" name="Content Placeholder 3">
            <a:extLst>
              <a:ext uri="{FF2B5EF4-FFF2-40B4-BE49-F238E27FC236}">
                <a16:creationId xmlns:a16="http://schemas.microsoft.com/office/drawing/2014/main" id="{55E1352E-215F-4682-9CAB-9419E7FD3C86}"/>
              </a:ext>
            </a:extLst>
          </p:cNvPr>
          <p:cNvSpPr>
            <a:spLocks noGrp="1"/>
          </p:cNvSpPr>
          <p:nvPr>
            <p:ph idx="1"/>
          </p:nvPr>
        </p:nvSpPr>
        <p:spPr/>
        <p:txBody>
          <a:bodyPr/>
          <a:lstStyle/>
          <a:p>
            <a:r>
              <a:rPr lang="en-US" dirty="0">
                <a:solidFill>
                  <a:srgbClr val="008000"/>
                </a:solidFill>
              </a:rPr>
              <a:t>Pertinent Emails will come out from the DG to All PE’s , AG’s and Committee Chairs with key items to focus on and communicate to clubs. Promote all activities.  </a:t>
            </a:r>
          </a:p>
          <a:p>
            <a:r>
              <a:rPr lang="en-US" dirty="0">
                <a:solidFill>
                  <a:srgbClr val="008000"/>
                </a:solidFill>
              </a:rPr>
              <a:t>Timely response is expected.  Your help is appreciated.  </a:t>
            </a:r>
          </a:p>
          <a:p>
            <a:endParaRPr lang="en-US" dirty="0"/>
          </a:p>
        </p:txBody>
      </p:sp>
    </p:spTree>
    <p:extLst>
      <p:ext uri="{BB962C8B-B14F-4D97-AF65-F5344CB8AC3E}">
        <p14:creationId xmlns:p14="http://schemas.microsoft.com/office/powerpoint/2010/main" val="1745209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2" name="Title 1">
            <a:extLst>
              <a:ext uri="{FF2B5EF4-FFF2-40B4-BE49-F238E27FC236}">
                <a16:creationId xmlns:a16="http://schemas.microsoft.com/office/drawing/2014/main" id="{8D658781-FEC1-42DD-B94B-B2F28A165B1E}"/>
              </a:ext>
            </a:extLst>
          </p:cNvPr>
          <p:cNvSpPr>
            <a:spLocks noGrp="1"/>
          </p:cNvSpPr>
          <p:nvPr>
            <p:ph type="title"/>
          </p:nvPr>
        </p:nvSpPr>
        <p:spPr/>
        <p:txBody>
          <a:bodyPr/>
          <a:lstStyle/>
          <a:p>
            <a:pPr algn="ctr"/>
            <a:r>
              <a:rPr lang="en-US" b="1" dirty="0">
                <a:solidFill>
                  <a:srgbClr val="008000"/>
                </a:solidFill>
              </a:rPr>
              <a:t>Assistant Governor key areas</a:t>
            </a:r>
            <a:endParaRPr lang="en-US" dirty="0"/>
          </a:p>
        </p:txBody>
      </p:sp>
      <p:sp>
        <p:nvSpPr>
          <p:cNvPr id="3" name="Content Placeholder 2">
            <a:extLst>
              <a:ext uri="{FF2B5EF4-FFF2-40B4-BE49-F238E27FC236}">
                <a16:creationId xmlns:a16="http://schemas.microsoft.com/office/drawing/2014/main" id="{D53262D2-90DF-4263-B6CB-968556B3D76B}"/>
              </a:ext>
            </a:extLst>
          </p:cNvPr>
          <p:cNvSpPr>
            <a:spLocks noGrp="1"/>
          </p:cNvSpPr>
          <p:nvPr>
            <p:ph idx="1"/>
          </p:nvPr>
        </p:nvSpPr>
        <p:spPr/>
        <p:txBody>
          <a:bodyPr/>
          <a:lstStyle/>
          <a:p>
            <a:r>
              <a:rPr lang="en-US" dirty="0">
                <a:solidFill>
                  <a:srgbClr val="008000"/>
                </a:solidFill>
              </a:rPr>
              <a:t>Attend the in-person District Leadership Team meetings quarterly and provide report.</a:t>
            </a:r>
          </a:p>
          <a:p>
            <a:r>
              <a:rPr lang="en-US" dirty="0">
                <a:solidFill>
                  <a:srgbClr val="008000"/>
                </a:solidFill>
              </a:rPr>
              <a:t>Streamline your reports – highlight the overall picture of your area, give examples of positive club activities</a:t>
            </a:r>
          </a:p>
          <a:p>
            <a:r>
              <a:rPr lang="en-US" dirty="0">
                <a:solidFill>
                  <a:srgbClr val="008000"/>
                </a:solidFill>
              </a:rPr>
              <a:t>Report on club challenges.  Don’t forget to ask your other AG’s for guidance and support</a:t>
            </a:r>
          </a:p>
          <a:p>
            <a:r>
              <a:rPr lang="en-US" dirty="0">
                <a:solidFill>
                  <a:srgbClr val="008000"/>
                </a:solidFill>
              </a:rPr>
              <a:t>I am always available.  </a:t>
            </a:r>
          </a:p>
          <a:p>
            <a:endParaRPr lang="en-US" dirty="0"/>
          </a:p>
        </p:txBody>
      </p:sp>
    </p:spTree>
    <p:extLst>
      <p:ext uri="{BB962C8B-B14F-4D97-AF65-F5344CB8AC3E}">
        <p14:creationId xmlns:p14="http://schemas.microsoft.com/office/powerpoint/2010/main" val="979396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2" name="Title 1">
            <a:extLst>
              <a:ext uri="{FF2B5EF4-FFF2-40B4-BE49-F238E27FC236}">
                <a16:creationId xmlns:a16="http://schemas.microsoft.com/office/drawing/2014/main" id="{3999B16F-F257-4FA1-BCBF-28E5FD11938D}"/>
              </a:ext>
            </a:extLst>
          </p:cNvPr>
          <p:cNvSpPr>
            <a:spLocks noGrp="1"/>
          </p:cNvSpPr>
          <p:nvPr>
            <p:ph type="title"/>
          </p:nvPr>
        </p:nvSpPr>
        <p:spPr/>
        <p:txBody>
          <a:bodyPr/>
          <a:lstStyle/>
          <a:p>
            <a:r>
              <a:rPr lang="en-US" b="1" dirty="0">
                <a:solidFill>
                  <a:srgbClr val="008000"/>
                </a:solidFill>
              </a:rPr>
              <a:t>Assistant Governor key areas</a:t>
            </a:r>
            <a:endParaRPr lang="en-US" dirty="0"/>
          </a:p>
        </p:txBody>
      </p:sp>
      <p:sp>
        <p:nvSpPr>
          <p:cNvPr id="3" name="Content Placeholder 2">
            <a:extLst>
              <a:ext uri="{FF2B5EF4-FFF2-40B4-BE49-F238E27FC236}">
                <a16:creationId xmlns:a16="http://schemas.microsoft.com/office/drawing/2014/main" id="{1A4FFB9B-00BB-43D0-8C6C-B1D089C02194}"/>
              </a:ext>
            </a:extLst>
          </p:cNvPr>
          <p:cNvSpPr>
            <a:spLocks noGrp="1"/>
          </p:cNvSpPr>
          <p:nvPr>
            <p:ph idx="1"/>
          </p:nvPr>
        </p:nvSpPr>
        <p:spPr/>
        <p:txBody>
          <a:bodyPr/>
          <a:lstStyle/>
          <a:p>
            <a:r>
              <a:rPr lang="en-US" dirty="0">
                <a:solidFill>
                  <a:srgbClr val="008000"/>
                </a:solidFill>
              </a:rPr>
              <a:t>Attend all the DG governor visits and introduce the Governor. Governor will attend board meeting – before or after regular meeting– please confirm with clubs.</a:t>
            </a:r>
          </a:p>
          <a:p>
            <a:r>
              <a:rPr lang="en-US" dirty="0">
                <a:solidFill>
                  <a:srgbClr val="008000"/>
                </a:solidFill>
              </a:rPr>
              <a:t>Make sure PE’s understand DG visit protocols.</a:t>
            </a:r>
          </a:p>
          <a:p>
            <a:r>
              <a:rPr lang="en-US" dirty="0">
                <a:solidFill>
                  <a:srgbClr val="008000"/>
                </a:solidFill>
              </a:rPr>
              <a:t>Encourage clubs to have good attendance for the visit</a:t>
            </a:r>
          </a:p>
          <a:p>
            <a:endParaRPr lang="en-US" dirty="0"/>
          </a:p>
        </p:txBody>
      </p:sp>
    </p:spTree>
    <p:extLst>
      <p:ext uri="{BB962C8B-B14F-4D97-AF65-F5344CB8AC3E}">
        <p14:creationId xmlns:p14="http://schemas.microsoft.com/office/powerpoint/2010/main" val="216724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3" name="Title 2">
            <a:extLst>
              <a:ext uri="{FF2B5EF4-FFF2-40B4-BE49-F238E27FC236}">
                <a16:creationId xmlns:a16="http://schemas.microsoft.com/office/drawing/2014/main" id="{A671D9C9-A54F-476E-B73B-FCB0D9627F1D}"/>
              </a:ext>
            </a:extLst>
          </p:cNvPr>
          <p:cNvSpPr>
            <a:spLocks noGrp="1"/>
          </p:cNvSpPr>
          <p:nvPr>
            <p:ph type="title"/>
          </p:nvPr>
        </p:nvSpPr>
        <p:spPr/>
        <p:txBody>
          <a:bodyPr/>
          <a:lstStyle/>
          <a:p>
            <a:pPr algn="ctr"/>
            <a:r>
              <a:rPr lang="en-US" b="1" dirty="0">
                <a:solidFill>
                  <a:srgbClr val="008000"/>
                </a:solidFill>
              </a:rPr>
              <a:t>Assistant Governor key areas Summary</a:t>
            </a:r>
            <a:endParaRPr lang="en-US" dirty="0"/>
          </a:p>
        </p:txBody>
      </p:sp>
      <p:sp>
        <p:nvSpPr>
          <p:cNvPr id="4" name="Content Placeholder 3">
            <a:extLst>
              <a:ext uri="{FF2B5EF4-FFF2-40B4-BE49-F238E27FC236}">
                <a16:creationId xmlns:a16="http://schemas.microsoft.com/office/drawing/2014/main" id="{C5375057-6E1E-4E4E-BC07-5C39C12224F3}"/>
              </a:ext>
            </a:extLst>
          </p:cNvPr>
          <p:cNvSpPr>
            <a:spLocks noGrp="1"/>
          </p:cNvSpPr>
          <p:nvPr>
            <p:ph idx="1"/>
          </p:nvPr>
        </p:nvSpPr>
        <p:spPr>
          <a:xfrm>
            <a:off x="838200" y="1362974"/>
            <a:ext cx="10515600" cy="4813989"/>
          </a:xfrm>
        </p:spPr>
        <p:txBody>
          <a:bodyPr/>
          <a:lstStyle/>
          <a:p>
            <a:r>
              <a:rPr lang="en-US" dirty="0">
                <a:solidFill>
                  <a:srgbClr val="008000"/>
                </a:solidFill>
              </a:rPr>
              <a:t>Support Your clubs</a:t>
            </a:r>
          </a:p>
          <a:p>
            <a:r>
              <a:rPr lang="en-US" dirty="0">
                <a:solidFill>
                  <a:srgbClr val="008000"/>
                </a:solidFill>
              </a:rPr>
              <a:t>Start looking for your replacements for future</a:t>
            </a:r>
          </a:p>
          <a:p>
            <a:r>
              <a:rPr lang="en-US" dirty="0">
                <a:solidFill>
                  <a:srgbClr val="008000"/>
                </a:solidFill>
              </a:rPr>
              <a:t>Assist clubs in future leadership</a:t>
            </a:r>
          </a:p>
          <a:p>
            <a:r>
              <a:rPr lang="en-US" dirty="0">
                <a:solidFill>
                  <a:srgbClr val="008000"/>
                </a:solidFill>
              </a:rPr>
              <a:t>Attend the in person quarterly meetings with reports- we will share ideas</a:t>
            </a:r>
          </a:p>
          <a:p>
            <a:r>
              <a:rPr lang="en-US" dirty="0">
                <a:solidFill>
                  <a:srgbClr val="008000"/>
                </a:solidFill>
              </a:rPr>
              <a:t>Use the district support and committees– use the help available</a:t>
            </a:r>
          </a:p>
          <a:p>
            <a:r>
              <a:rPr lang="en-US" dirty="0">
                <a:solidFill>
                  <a:srgbClr val="008000"/>
                </a:solidFill>
              </a:rPr>
              <a:t>ALL Clubs to enter the goals in Rotary Club Central</a:t>
            </a:r>
          </a:p>
          <a:p>
            <a:r>
              <a:rPr lang="en-US" dirty="0">
                <a:solidFill>
                  <a:srgbClr val="008000"/>
                </a:solidFill>
              </a:rPr>
              <a:t>Let’s have fun together and enjoy 2022 2023</a:t>
            </a:r>
          </a:p>
        </p:txBody>
      </p:sp>
    </p:spTree>
    <p:extLst>
      <p:ext uri="{BB962C8B-B14F-4D97-AF65-F5344CB8AC3E}">
        <p14:creationId xmlns:p14="http://schemas.microsoft.com/office/powerpoint/2010/main" val="2932859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r>
              <a:rPr lang="en-US" sz="1200" b="1" dirty="0"/>
              <a:t>Rotary District Training Assembly, April, 2022</a:t>
            </a:r>
          </a:p>
        </p:txBody>
      </p:sp>
      <p:sp>
        <p:nvSpPr>
          <p:cNvPr id="3" name="Title 2">
            <a:extLst>
              <a:ext uri="{FF2B5EF4-FFF2-40B4-BE49-F238E27FC236}">
                <a16:creationId xmlns:a16="http://schemas.microsoft.com/office/drawing/2014/main" id="{A671D9C9-A54F-476E-B73B-FCB0D9627F1D}"/>
              </a:ext>
            </a:extLst>
          </p:cNvPr>
          <p:cNvSpPr>
            <a:spLocks noGrp="1"/>
          </p:cNvSpPr>
          <p:nvPr>
            <p:ph type="title"/>
          </p:nvPr>
        </p:nvSpPr>
        <p:spPr/>
        <p:txBody>
          <a:bodyPr/>
          <a:lstStyle/>
          <a:p>
            <a:pPr algn="ctr"/>
            <a:r>
              <a:rPr lang="en-US" b="1" dirty="0">
                <a:solidFill>
                  <a:srgbClr val="008000"/>
                </a:solidFill>
              </a:rPr>
              <a:t>Assistant Governor Communications</a:t>
            </a:r>
            <a:br>
              <a:rPr lang="en-US" b="1" dirty="0">
                <a:solidFill>
                  <a:srgbClr val="008000"/>
                </a:solidFill>
              </a:rPr>
            </a:br>
            <a:r>
              <a:rPr lang="en-US" b="1" dirty="0">
                <a:solidFill>
                  <a:srgbClr val="008000"/>
                </a:solidFill>
              </a:rPr>
              <a:t> </a:t>
            </a:r>
            <a:endParaRPr lang="en-US" dirty="0"/>
          </a:p>
        </p:txBody>
      </p:sp>
      <p:sp>
        <p:nvSpPr>
          <p:cNvPr id="4" name="Content Placeholder 3">
            <a:extLst>
              <a:ext uri="{FF2B5EF4-FFF2-40B4-BE49-F238E27FC236}">
                <a16:creationId xmlns:a16="http://schemas.microsoft.com/office/drawing/2014/main" id="{C5375057-6E1E-4E4E-BC07-5C39C12224F3}"/>
              </a:ext>
            </a:extLst>
          </p:cNvPr>
          <p:cNvSpPr>
            <a:spLocks noGrp="1"/>
          </p:cNvSpPr>
          <p:nvPr>
            <p:ph idx="1"/>
          </p:nvPr>
        </p:nvSpPr>
        <p:spPr>
          <a:xfrm>
            <a:off x="830317" y="1498540"/>
            <a:ext cx="10515600" cy="4351338"/>
          </a:xfrm>
        </p:spPr>
        <p:txBody>
          <a:bodyPr/>
          <a:lstStyle/>
          <a:p>
            <a:pPr marL="0" indent="0">
              <a:buNone/>
            </a:pPr>
            <a:endParaRPr lang="en-US" dirty="0">
              <a:solidFill>
                <a:srgbClr val="008000"/>
              </a:solidFill>
            </a:endParaRPr>
          </a:p>
          <a:p>
            <a:r>
              <a:rPr lang="en-US" dirty="0">
                <a:solidFill>
                  <a:srgbClr val="008000"/>
                </a:solidFill>
              </a:rPr>
              <a:t>Use of communication APP’s – What’s APP?  Suggestions</a:t>
            </a:r>
          </a:p>
          <a:p>
            <a:r>
              <a:rPr lang="en-US" dirty="0">
                <a:solidFill>
                  <a:srgbClr val="008000"/>
                </a:solidFill>
              </a:rPr>
              <a:t>Regular Text instead of emails for quick turn around</a:t>
            </a:r>
          </a:p>
          <a:p>
            <a:r>
              <a:rPr lang="en-US" dirty="0">
                <a:solidFill>
                  <a:srgbClr val="008000"/>
                </a:solidFill>
              </a:rPr>
              <a:t>Group Text Distribution list</a:t>
            </a:r>
          </a:p>
          <a:p>
            <a:endParaRPr lang="en-US" dirty="0">
              <a:solidFill>
                <a:srgbClr val="008000"/>
              </a:solidFill>
            </a:endParaRPr>
          </a:p>
        </p:txBody>
      </p:sp>
    </p:spTree>
    <p:extLst>
      <p:ext uri="{BB962C8B-B14F-4D97-AF65-F5344CB8AC3E}">
        <p14:creationId xmlns:p14="http://schemas.microsoft.com/office/powerpoint/2010/main" val="4122405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TotalTime>
  <Words>1896</Words>
  <Application>Microsoft Office PowerPoint</Application>
  <PresentationFormat>Widescreen</PresentationFormat>
  <Paragraphs>200</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     AG SESSION COMMITTEE CHAIRS</vt:lpstr>
      <vt:lpstr>PowerPoint Presentation</vt:lpstr>
      <vt:lpstr>Assistant Governor key areas</vt:lpstr>
      <vt:lpstr>Assistant Governor key areas</vt:lpstr>
      <vt:lpstr>Assistant Governor key areas</vt:lpstr>
      <vt:lpstr>Assistant Governor key areas</vt:lpstr>
      <vt:lpstr>Assistant Governor key areas</vt:lpstr>
      <vt:lpstr>Assistant Governor key areas Summary</vt:lpstr>
      <vt:lpstr>Assistant Governor Communications  </vt:lpstr>
      <vt:lpstr>  District Committee Chairs</vt:lpstr>
      <vt:lpstr>Our District 2022 2023 Strategic Action Plan </vt:lpstr>
      <vt:lpstr>      Our District 2022 -2023 Strategic Action Plan</vt:lpstr>
      <vt:lpstr>Expand Our Reach</vt:lpstr>
      <vt:lpstr>Ability to Adapt </vt:lpstr>
      <vt:lpstr>Increase our Impact </vt:lpstr>
      <vt:lpstr>Membership Engagement</vt:lpstr>
      <vt:lpstr>Other Goals</vt:lpstr>
      <vt:lpstr>      District Communication/Education </vt:lpstr>
      <vt:lpstr>KEY DATES AND EVENTS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Hornaman</dc:creator>
  <cp:lastModifiedBy>Cindy Hornaman</cp:lastModifiedBy>
  <cp:revision>62</cp:revision>
  <dcterms:created xsi:type="dcterms:W3CDTF">2022-03-24T14:30:38Z</dcterms:created>
  <dcterms:modified xsi:type="dcterms:W3CDTF">2022-04-12T23:50:24Z</dcterms:modified>
</cp:coreProperties>
</file>