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257" r:id="rId3"/>
    <p:sldId id="256" r:id="rId4"/>
    <p:sldId id="258" r:id="rId5"/>
    <p:sldId id="278" r:id="rId6"/>
    <p:sldId id="277" r:id="rId7"/>
    <p:sldId id="276" r:id="rId8"/>
    <p:sldId id="275" r:id="rId9"/>
    <p:sldId id="281" r:id="rId10"/>
    <p:sldId id="368" r:id="rId11"/>
    <p:sldId id="303" r:id="rId12"/>
    <p:sldId id="302" r:id="rId13"/>
    <p:sldId id="301" r:id="rId14"/>
    <p:sldId id="300" r:id="rId15"/>
    <p:sldId id="299" r:id="rId16"/>
    <p:sldId id="298" r:id="rId17"/>
    <p:sldId id="297" r:id="rId18"/>
    <p:sldId id="260" r:id="rId19"/>
    <p:sldId id="274" r:id="rId20"/>
    <p:sldId id="271" r:id="rId21"/>
    <p:sldId id="273" r:id="rId22"/>
    <p:sldId id="272" r:id="rId23"/>
    <p:sldId id="270" r:id="rId24"/>
    <p:sldId id="269" r:id="rId25"/>
    <p:sldId id="267" r:id="rId26"/>
    <p:sldId id="268" r:id="rId27"/>
    <p:sldId id="26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6" autoAdjust="0"/>
    <p:restoredTop sz="86369" autoAdjust="0"/>
  </p:normalViewPr>
  <p:slideViewPr>
    <p:cSldViewPr snapToGrid="0">
      <p:cViewPr varScale="1">
        <p:scale>
          <a:sx n="77" d="100"/>
          <a:sy n="77" d="100"/>
        </p:scale>
        <p:origin x="126" y="666"/>
      </p:cViewPr>
      <p:guideLst/>
    </p:cSldViewPr>
  </p:slideViewPr>
  <p:outlineViewPr>
    <p:cViewPr>
      <p:scale>
        <a:sx n="33" d="100"/>
        <a:sy n="33" d="100"/>
      </p:scale>
      <p:origin x="0" y="-880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1" d="100"/>
          <a:sy n="91" d="100"/>
        </p:scale>
        <p:origin x="351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F8CD76-2217-4AF5-A5B0-E2E8B1FB4FA5}" type="datetimeFigureOut">
              <a:rPr lang="en-US" smtClean="0"/>
              <a:t>2/23/2022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6BCE20-3EE5-4951-869B-F47D592ADD37}" type="slidenum">
              <a:rPr lang="en-US" smtClean="0"/>
              <a:t>‹#›</a:t>
            </a:fld>
            <a:endParaRPr lang="en-US"/>
          </a:p>
        </p:txBody>
      </p:sp>
    </p:spTree>
    <p:extLst>
      <p:ext uri="{BB962C8B-B14F-4D97-AF65-F5344CB8AC3E}">
        <p14:creationId xmlns:p14="http://schemas.microsoft.com/office/powerpoint/2010/main" val="1486755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introduce----------Passionate about Golf – Working on final theme around the game of golf</a:t>
            </a:r>
          </a:p>
          <a:p>
            <a:endParaRPr lang="en-US" dirty="0"/>
          </a:p>
          <a:p>
            <a:endParaRPr lang="en-US" dirty="0"/>
          </a:p>
        </p:txBody>
      </p:sp>
      <p:sp>
        <p:nvSpPr>
          <p:cNvPr id="4" name="Slide Number Placeholder 3"/>
          <p:cNvSpPr>
            <a:spLocks noGrp="1"/>
          </p:cNvSpPr>
          <p:nvPr>
            <p:ph type="sldNum" sz="quarter" idx="5"/>
          </p:nvPr>
        </p:nvSpPr>
        <p:spPr/>
        <p:txBody>
          <a:bodyPr/>
          <a:lstStyle/>
          <a:p>
            <a:fld id="{D1B5020A-E4A4-4B73-8DA7-E7823B23DAB0}" type="slidenum">
              <a:rPr lang="en-US" smtClean="0"/>
              <a:t>1</a:t>
            </a:fld>
            <a:endParaRPr lang="en-US"/>
          </a:p>
        </p:txBody>
      </p:sp>
    </p:spTree>
    <p:extLst>
      <p:ext uri="{BB962C8B-B14F-4D97-AF65-F5344CB8AC3E}">
        <p14:creationId xmlns:p14="http://schemas.microsoft.com/office/powerpoint/2010/main" val="1685616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Amy Sheller</a:t>
            </a:r>
          </a:p>
        </p:txBody>
      </p:sp>
      <p:sp>
        <p:nvSpPr>
          <p:cNvPr id="4" name="Slide Number Placeholder 3"/>
          <p:cNvSpPr>
            <a:spLocks noGrp="1"/>
          </p:cNvSpPr>
          <p:nvPr>
            <p:ph type="sldNum" sz="quarter" idx="5"/>
          </p:nvPr>
        </p:nvSpPr>
        <p:spPr/>
        <p:txBody>
          <a:bodyPr/>
          <a:lstStyle/>
          <a:p>
            <a:fld id="{6D6BCE20-3EE5-4951-869B-F47D592ADD37}" type="slidenum">
              <a:rPr lang="en-US" smtClean="0"/>
              <a:t>12</a:t>
            </a:fld>
            <a:endParaRPr lang="en-US"/>
          </a:p>
        </p:txBody>
      </p:sp>
    </p:spTree>
    <p:extLst>
      <p:ext uri="{BB962C8B-B14F-4D97-AF65-F5344CB8AC3E}">
        <p14:creationId xmlns:p14="http://schemas.microsoft.com/office/powerpoint/2010/main" val="1988344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6BCE20-3EE5-4951-869B-F47D592ADD37}" type="slidenum">
              <a:rPr lang="en-US" smtClean="0"/>
              <a:t>13</a:t>
            </a:fld>
            <a:endParaRPr lang="en-US"/>
          </a:p>
        </p:txBody>
      </p:sp>
    </p:spTree>
    <p:extLst>
      <p:ext uri="{BB962C8B-B14F-4D97-AF65-F5344CB8AC3E}">
        <p14:creationId xmlns:p14="http://schemas.microsoft.com/office/powerpoint/2010/main" val="3887269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ヒラギノ角ゴ Pro W3" charset="-128"/>
              </a:rPr>
              <a:t>What can you do as President</a:t>
            </a:r>
          </a:p>
          <a:p>
            <a:r>
              <a:rPr lang="en-US" altLang="en-US" dirty="0">
                <a:latin typeface="Arial" panose="020B0604020202020204" pitchFamily="34" charset="0"/>
                <a:cs typeface="ヒラギノ角ゴ Pro W3" charset="-128"/>
              </a:rPr>
              <a:t>-Prioritize Public Image</a:t>
            </a:r>
          </a:p>
          <a:p>
            <a:r>
              <a:rPr lang="en-US" altLang="en-US" dirty="0">
                <a:latin typeface="Arial" panose="020B0604020202020204" pitchFamily="34" charset="0"/>
                <a:cs typeface="ヒラギノ角ゴ Pro W3" charset="-128"/>
              </a:rPr>
              <a:t>-Build your Public Image Team</a:t>
            </a:r>
          </a:p>
          <a:p>
            <a:r>
              <a:rPr lang="en-US" altLang="en-US" dirty="0">
                <a:latin typeface="Arial" panose="020B0604020202020204" pitchFamily="34" charset="0"/>
                <a:cs typeface="ヒラギノ角ゴ Pro W3" charset="-128"/>
              </a:rPr>
              <a:t>-Share your excitement &amp; Rotary Story in person &amp; online</a:t>
            </a:r>
            <a:endParaRPr lang="en-US" dirty="0"/>
          </a:p>
        </p:txBody>
      </p:sp>
      <p:sp>
        <p:nvSpPr>
          <p:cNvPr id="4" name="Slide Number Placeholder 3"/>
          <p:cNvSpPr>
            <a:spLocks noGrp="1"/>
          </p:cNvSpPr>
          <p:nvPr>
            <p:ph type="sldNum" sz="quarter" idx="5"/>
          </p:nvPr>
        </p:nvSpPr>
        <p:spPr/>
        <p:txBody>
          <a:bodyPr/>
          <a:lstStyle/>
          <a:p>
            <a:fld id="{6D6BCE20-3EE5-4951-869B-F47D592ADD37}" type="slidenum">
              <a:rPr lang="en-US" smtClean="0"/>
              <a:t>14</a:t>
            </a:fld>
            <a:endParaRPr lang="en-US"/>
          </a:p>
        </p:txBody>
      </p:sp>
    </p:spTree>
    <p:extLst>
      <p:ext uri="{BB962C8B-B14F-4D97-AF65-F5344CB8AC3E}">
        <p14:creationId xmlns:p14="http://schemas.microsoft.com/office/powerpoint/2010/main" val="2884008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Amy Sheller</a:t>
            </a:r>
          </a:p>
        </p:txBody>
      </p:sp>
      <p:sp>
        <p:nvSpPr>
          <p:cNvPr id="4" name="Slide Number Placeholder 3"/>
          <p:cNvSpPr>
            <a:spLocks noGrp="1"/>
          </p:cNvSpPr>
          <p:nvPr>
            <p:ph type="sldNum" sz="quarter" idx="5"/>
          </p:nvPr>
        </p:nvSpPr>
        <p:spPr/>
        <p:txBody>
          <a:bodyPr/>
          <a:lstStyle/>
          <a:p>
            <a:fld id="{6D6BCE20-3EE5-4951-869B-F47D592ADD37}" type="slidenum">
              <a:rPr lang="en-US" smtClean="0"/>
              <a:t>15</a:t>
            </a:fld>
            <a:endParaRPr lang="en-US"/>
          </a:p>
        </p:txBody>
      </p:sp>
    </p:spTree>
    <p:extLst>
      <p:ext uri="{BB962C8B-B14F-4D97-AF65-F5344CB8AC3E}">
        <p14:creationId xmlns:p14="http://schemas.microsoft.com/office/powerpoint/2010/main" val="1127321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Amy Sheller</a:t>
            </a:r>
          </a:p>
        </p:txBody>
      </p:sp>
      <p:sp>
        <p:nvSpPr>
          <p:cNvPr id="4" name="Slide Number Placeholder 3"/>
          <p:cNvSpPr>
            <a:spLocks noGrp="1"/>
          </p:cNvSpPr>
          <p:nvPr>
            <p:ph type="sldNum" sz="quarter" idx="5"/>
          </p:nvPr>
        </p:nvSpPr>
        <p:spPr/>
        <p:txBody>
          <a:bodyPr/>
          <a:lstStyle/>
          <a:p>
            <a:fld id="{6D6BCE20-3EE5-4951-869B-F47D592ADD37}" type="slidenum">
              <a:rPr lang="en-US" smtClean="0"/>
              <a:t>16</a:t>
            </a:fld>
            <a:endParaRPr lang="en-US"/>
          </a:p>
        </p:txBody>
      </p:sp>
    </p:spTree>
    <p:extLst>
      <p:ext uri="{BB962C8B-B14F-4D97-AF65-F5344CB8AC3E}">
        <p14:creationId xmlns:p14="http://schemas.microsoft.com/office/powerpoint/2010/main" val="26821708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Cindy</a:t>
            </a:r>
          </a:p>
        </p:txBody>
      </p:sp>
      <p:sp>
        <p:nvSpPr>
          <p:cNvPr id="4" name="Slide Number Placeholder 3"/>
          <p:cNvSpPr>
            <a:spLocks noGrp="1"/>
          </p:cNvSpPr>
          <p:nvPr>
            <p:ph type="sldNum" sz="quarter" idx="5"/>
          </p:nvPr>
        </p:nvSpPr>
        <p:spPr/>
        <p:txBody>
          <a:bodyPr/>
          <a:lstStyle/>
          <a:p>
            <a:fld id="{6D6BCE20-3EE5-4951-869B-F47D592ADD37}" type="slidenum">
              <a:rPr lang="en-US" smtClean="0"/>
              <a:t>17</a:t>
            </a:fld>
            <a:endParaRPr lang="en-US"/>
          </a:p>
        </p:txBody>
      </p:sp>
    </p:spTree>
    <p:extLst>
      <p:ext uri="{BB962C8B-B14F-4D97-AF65-F5344CB8AC3E}">
        <p14:creationId xmlns:p14="http://schemas.microsoft.com/office/powerpoint/2010/main" val="239223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International Convention was a unique experience.  We all had hoped to attend in person, but Omicron did not allow that to happen so for the first week in February we all gathered virtually.   Nothing can take the place of meeting in person and really getting to know other people but the way it was laid out was good.  We used interpreters at times and had good interaction with people all over the world.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Many of the priorities and objectives are the same as this current year.  They are listed here.   The underlying strategies of how we can work within these priorities have been modified which I will include in OUR goals for the district.  I will announce these goals at the Assembly on April 9</a:t>
            </a:r>
            <a:r>
              <a:rPr lang="en-US" sz="1800" baseline="30000" dirty="0">
                <a:effectLst/>
                <a:latin typeface="Calibri" panose="020F0502020204030204" pitchFamily="34" charset="0"/>
                <a:ea typeface="Calibri" panose="020F0502020204030204" pitchFamily="34" charset="0"/>
                <a:cs typeface="Calibri" panose="020F0502020204030204" pitchFamily="34" charset="0"/>
              </a:rPr>
              <a:t>th</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Membership again is a major emphasis along with how to attract members for new or innovative clubs.   There are no real set rules as to how we can go about getting people involved and what type of club they can be.  It is time to truly think outside of the box.  Along with this Rotaractors will officially be recognized as part of Rotary starting this year. </a:t>
            </a:r>
            <a:r>
              <a:rPr lang="en-US" sz="1200" kern="1200" dirty="0">
                <a:solidFill>
                  <a:schemeClr val="tx1"/>
                </a:solidFill>
                <a:effectLst/>
                <a:latin typeface="+mn-lt"/>
                <a:ea typeface="+mn-ea"/>
                <a:cs typeface="+mn-cs"/>
              </a:rPr>
              <a:t>Rotaract clubs will start paying dues – 5.00 for a university-based club and 8.00 for a community-based club.   The 50.00 on time charter fee will be waived.  As you can tell, Rotaract will be one of the ways Rotary is looking to attract new and younger members.  By making them part of the organization from the beginning we are hoping that they stay in Rotary.  We will be discussing more of this at the District Assembly along with more guidance.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Do you have a welcoming club?  This was another underlying theme throughout the training.  Understanding that question and how we can use the DEI initiatives that RI and our district have developed can help answer the question.   As Rotarians, we need to be open minded to looking at our communities and see if we as clubs can be more representative.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The last emphasis was on WE ARE ROTARY!  Are we telling the story?   We are people of action, but do we let enough people know and if we so, do we ask them to join and be part of Rotary.   Expand Our Reach is the Objective, Imagine how we can do it better.  Once we expand our reach, what is Your, the Clubs, and Rotary’s legacy.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Closing it all out was all about planning.  Planning is the key to success not only at the District level but at the club level.   We are well on our way, but the work is not done and the greater we are prepared the more fun and success we will all have.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D6BCE20-3EE5-4951-869B-F47D592ADD37}" type="slidenum">
              <a:rPr lang="en-US" smtClean="0"/>
              <a:t>19</a:t>
            </a:fld>
            <a:endParaRPr lang="en-US"/>
          </a:p>
        </p:txBody>
      </p:sp>
    </p:spTree>
    <p:extLst>
      <p:ext uri="{BB962C8B-B14F-4D97-AF65-F5344CB8AC3E}">
        <p14:creationId xmlns:p14="http://schemas.microsoft.com/office/powerpoint/2010/main" val="3872462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highlights of our Major Activities in the next year in our District--- they will be on the web-site– I will quickly go through them</a:t>
            </a:r>
          </a:p>
        </p:txBody>
      </p:sp>
      <p:sp>
        <p:nvSpPr>
          <p:cNvPr id="4" name="Slide Number Placeholder 3"/>
          <p:cNvSpPr>
            <a:spLocks noGrp="1"/>
          </p:cNvSpPr>
          <p:nvPr>
            <p:ph type="sldNum" sz="quarter" idx="5"/>
          </p:nvPr>
        </p:nvSpPr>
        <p:spPr/>
        <p:txBody>
          <a:bodyPr/>
          <a:lstStyle/>
          <a:p>
            <a:fld id="{6D6BCE20-3EE5-4951-869B-F47D592ADD37}" type="slidenum">
              <a:rPr lang="en-US" smtClean="0"/>
              <a:t>20</a:t>
            </a:fld>
            <a:endParaRPr lang="en-US"/>
          </a:p>
        </p:txBody>
      </p:sp>
    </p:spTree>
    <p:extLst>
      <p:ext uri="{BB962C8B-B14F-4D97-AF65-F5344CB8AC3E}">
        <p14:creationId xmlns:p14="http://schemas.microsoft.com/office/powerpoint/2010/main" val="2284032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know, it is tradition that each club will have a visit by the Governor– I am really looking forward to meeting all the members of your clubs--- We are passing out our first draft schedule of  Governor visits for you to review– this way we can all plan our calendars in advance.</a:t>
            </a:r>
          </a:p>
        </p:txBody>
      </p:sp>
      <p:sp>
        <p:nvSpPr>
          <p:cNvPr id="4" name="Slide Number Placeholder 3"/>
          <p:cNvSpPr>
            <a:spLocks noGrp="1"/>
          </p:cNvSpPr>
          <p:nvPr>
            <p:ph type="sldNum" sz="quarter" idx="5"/>
          </p:nvPr>
        </p:nvSpPr>
        <p:spPr/>
        <p:txBody>
          <a:bodyPr/>
          <a:lstStyle/>
          <a:p>
            <a:fld id="{6D6BCE20-3EE5-4951-869B-F47D592ADD37}" type="slidenum">
              <a:rPr lang="en-US" smtClean="0"/>
              <a:t>21</a:t>
            </a:fld>
            <a:endParaRPr lang="en-US"/>
          </a:p>
        </p:txBody>
      </p:sp>
    </p:spTree>
    <p:extLst>
      <p:ext uri="{BB962C8B-B14F-4D97-AF65-F5344CB8AC3E}">
        <p14:creationId xmlns:p14="http://schemas.microsoft.com/office/powerpoint/2010/main" val="30418919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“mix it up” a bit--- Each AG should move to an area around the room as above and the PE’s in those areas should go and sit by the AG’s.</a:t>
            </a:r>
          </a:p>
          <a:p>
            <a:r>
              <a:rPr lang="en-US" dirty="0"/>
              <a:t>We are going to do a little exercise and let’s think about our clubs and how our own experience in the club.  Using club elements, what would you keep or eliminate if you were going to start a new club. For each one of the Elements go around your group with your AG and answer the questions.  You have 15 minutes– we will then have the AG’s come up and summarize what we came up </a:t>
            </a:r>
            <a:r>
              <a:rPr lang="en-US" dirty="0" err="1"/>
              <a:t>wiht</a:t>
            </a:r>
            <a:r>
              <a:rPr lang="en-US" dirty="0"/>
              <a:t>. We will take notes and post our results.</a:t>
            </a:r>
          </a:p>
          <a:p>
            <a:r>
              <a:rPr lang="en-US" dirty="0"/>
              <a:t>For those that are on our ZOOM meeting you will be assigned a breakout room for the zoom meeting AG Gail Linenberg will coordinate one of the breakout rooms and AG Amy Sheller will coordinator the other.</a:t>
            </a:r>
          </a:p>
          <a:p>
            <a:r>
              <a:rPr lang="en-US" dirty="0"/>
              <a:t>Let’s get to it!</a:t>
            </a:r>
          </a:p>
        </p:txBody>
      </p:sp>
      <p:sp>
        <p:nvSpPr>
          <p:cNvPr id="4" name="Slide Number Placeholder 3"/>
          <p:cNvSpPr>
            <a:spLocks noGrp="1"/>
          </p:cNvSpPr>
          <p:nvPr>
            <p:ph type="sldNum" sz="quarter" idx="5"/>
          </p:nvPr>
        </p:nvSpPr>
        <p:spPr/>
        <p:txBody>
          <a:bodyPr/>
          <a:lstStyle/>
          <a:p>
            <a:fld id="{6D6BCE20-3EE5-4951-869B-F47D592ADD37}" type="slidenum">
              <a:rPr lang="en-US" smtClean="0"/>
              <a:t>22</a:t>
            </a:fld>
            <a:endParaRPr lang="en-US"/>
          </a:p>
        </p:txBody>
      </p:sp>
    </p:spTree>
    <p:extLst>
      <p:ext uri="{BB962C8B-B14F-4D97-AF65-F5344CB8AC3E}">
        <p14:creationId xmlns:p14="http://schemas.microsoft.com/office/powerpoint/2010/main" val="4177570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Welcome, and thank you all for attending MAPETS 2022.  Whether you have been a president before or this is this is your first time, We hope that you will learn something new and take away ideas and tools that will make your year as president a success.   IMAGINE what your year will be like and what great things you and your Rotary club can accomplish if you just IMAGINE/ADAPT and ENGAGE.  This year we plan to have fun, get back to more in person engagement and hopefully get back to the Rotary experience we all have missed.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We have a very busy schedule, and it will be fast paced.  Please write down any questions you have so that we can address them during our time together.   At this time, I would like to ask our current DG Bob Hobaugh to say a few things.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D6BCE20-3EE5-4951-869B-F47D592ADD37}" type="slidenum">
              <a:rPr lang="en-US" smtClean="0"/>
              <a:t>3</a:t>
            </a:fld>
            <a:endParaRPr lang="en-US"/>
          </a:p>
        </p:txBody>
      </p:sp>
    </p:spTree>
    <p:extLst>
      <p:ext uri="{BB962C8B-B14F-4D97-AF65-F5344CB8AC3E}">
        <p14:creationId xmlns:p14="http://schemas.microsoft.com/office/powerpoint/2010/main" val="598293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Cindy – will pull up the district web-site on the screen  then as there is time do the goals will review the my rotary</a:t>
            </a:r>
          </a:p>
        </p:txBody>
      </p:sp>
      <p:sp>
        <p:nvSpPr>
          <p:cNvPr id="4" name="Slide Number Placeholder 3"/>
          <p:cNvSpPr>
            <a:spLocks noGrp="1"/>
          </p:cNvSpPr>
          <p:nvPr>
            <p:ph type="sldNum" sz="quarter" idx="5"/>
          </p:nvPr>
        </p:nvSpPr>
        <p:spPr/>
        <p:txBody>
          <a:bodyPr/>
          <a:lstStyle/>
          <a:p>
            <a:fld id="{6D6BCE20-3EE5-4951-869B-F47D592ADD37}" type="slidenum">
              <a:rPr lang="en-US" smtClean="0"/>
              <a:t>23</a:t>
            </a:fld>
            <a:endParaRPr lang="en-US"/>
          </a:p>
        </p:txBody>
      </p:sp>
    </p:spTree>
    <p:extLst>
      <p:ext uri="{BB962C8B-B14F-4D97-AF65-F5344CB8AC3E}">
        <p14:creationId xmlns:p14="http://schemas.microsoft.com/office/powerpoint/2010/main" val="3125320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upcoming dates and events I would like to invite you too.  </a:t>
            </a:r>
          </a:p>
          <a:p>
            <a:endParaRPr lang="en-US" dirty="0"/>
          </a:p>
          <a:p>
            <a:r>
              <a:rPr lang="en-US" dirty="0"/>
              <a:t>The Foundation Gala will be held at the William Penn Inn.  This will be a night of fun, games, dancing and fellowship.  </a:t>
            </a:r>
          </a:p>
          <a:p>
            <a:endParaRPr lang="en-US" dirty="0"/>
          </a:p>
          <a:p>
            <a:r>
              <a:rPr lang="en-US" dirty="0"/>
              <a:t>The District Assembly is your final tune up for the start of your year as president.   Not only are we going to have some additional information,  but I will be laying at the district strategy and goals for the next year.  A key part of the day will be spent on working with Club Central and entering your goals.   </a:t>
            </a:r>
          </a:p>
          <a:p>
            <a:endParaRPr lang="en-US" dirty="0"/>
          </a:p>
          <a:p>
            <a:r>
              <a:rPr lang="en-US" dirty="0"/>
              <a:t>  We will also have a vey good Key Note speaker along with other fun items.   I encourage you to also invite members from your club especially key people such as your Secretary, Treasurer and committee Chairs.  There will something there for everyone.  </a:t>
            </a:r>
          </a:p>
          <a:p>
            <a:endParaRPr lang="en-US" dirty="0"/>
          </a:p>
          <a:p>
            <a:endParaRPr lang="en-US" dirty="0"/>
          </a:p>
        </p:txBody>
      </p:sp>
      <p:sp>
        <p:nvSpPr>
          <p:cNvPr id="4" name="Slide Number Placeholder 3"/>
          <p:cNvSpPr>
            <a:spLocks noGrp="1"/>
          </p:cNvSpPr>
          <p:nvPr>
            <p:ph type="sldNum" sz="quarter" idx="5"/>
          </p:nvPr>
        </p:nvSpPr>
        <p:spPr/>
        <p:txBody>
          <a:bodyPr/>
          <a:lstStyle/>
          <a:p>
            <a:fld id="{6D6BCE20-3EE5-4951-869B-F47D592ADD37}" type="slidenum">
              <a:rPr lang="en-US" smtClean="0"/>
              <a:t>24</a:t>
            </a:fld>
            <a:endParaRPr lang="en-US"/>
          </a:p>
        </p:txBody>
      </p:sp>
    </p:spTree>
    <p:extLst>
      <p:ext uri="{BB962C8B-B14F-4D97-AF65-F5344CB8AC3E}">
        <p14:creationId xmlns:p14="http://schemas.microsoft.com/office/powerpoint/2010/main" val="36924201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Thank you and </a:t>
            </a:r>
            <a:r>
              <a:rPr lang="en-US"/>
              <a:t>positive statement. </a:t>
            </a:r>
          </a:p>
        </p:txBody>
      </p:sp>
      <p:sp>
        <p:nvSpPr>
          <p:cNvPr id="4" name="Slide Number Placeholder 3"/>
          <p:cNvSpPr>
            <a:spLocks noGrp="1"/>
          </p:cNvSpPr>
          <p:nvPr>
            <p:ph type="sldNum" sz="quarter" idx="5"/>
          </p:nvPr>
        </p:nvSpPr>
        <p:spPr/>
        <p:txBody>
          <a:bodyPr/>
          <a:lstStyle/>
          <a:p>
            <a:fld id="{6D6BCE20-3EE5-4951-869B-F47D592ADD37}" type="slidenum">
              <a:rPr lang="en-US" smtClean="0"/>
              <a:t>25</a:t>
            </a:fld>
            <a:endParaRPr lang="en-US"/>
          </a:p>
        </p:txBody>
      </p:sp>
    </p:spTree>
    <p:extLst>
      <p:ext uri="{BB962C8B-B14F-4D97-AF65-F5344CB8AC3E}">
        <p14:creationId xmlns:p14="http://schemas.microsoft.com/office/powerpoint/2010/main" val="3434359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team is shown here.   Talk about the executive committee,  Welcome 2 new AG’s, Kathy and Mike.   Briefly go down the list of the committee chairs</a:t>
            </a:r>
          </a:p>
        </p:txBody>
      </p:sp>
      <p:sp>
        <p:nvSpPr>
          <p:cNvPr id="4" name="Slide Number Placeholder 3"/>
          <p:cNvSpPr>
            <a:spLocks noGrp="1"/>
          </p:cNvSpPr>
          <p:nvPr>
            <p:ph type="sldNum" sz="quarter" idx="5"/>
          </p:nvPr>
        </p:nvSpPr>
        <p:spPr/>
        <p:txBody>
          <a:bodyPr/>
          <a:lstStyle/>
          <a:p>
            <a:fld id="{6D6BCE20-3EE5-4951-869B-F47D592ADD37}" type="slidenum">
              <a:rPr lang="en-US" smtClean="0"/>
              <a:t>5</a:t>
            </a:fld>
            <a:endParaRPr lang="en-US"/>
          </a:p>
        </p:txBody>
      </p:sp>
    </p:spTree>
    <p:extLst>
      <p:ext uri="{BB962C8B-B14F-4D97-AF65-F5344CB8AC3E}">
        <p14:creationId xmlns:p14="http://schemas.microsoft.com/office/powerpoint/2010/main" val="47139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PDG Herb</a:t>
            </a:r>
          </a:p>
        </p:txBody>
      </p:sp>
      <p:sp>
        <p:nvSpPr>
          <p:cNvPr id="4" name="Slide Number Placeholder 3"/>
          <p:cNvSpPr>
            <a:spLocks noGrp="1"/>
          </p:cNvSpPr>
          <p:nvPr>
            <p:ph type="sldNum" sz="quarter" idx="5"/>
          </p:nvPr>
        </p:nvSpPr>
        <p:spPr/>
        <p:txBody>
          <a:bodyPr/>
          <a:lstStyle/>
          <a:p>
            <a:fld id="{6D6BCE20-3EE5-4951-869B-F47D592ADD37}" type="slidenum">
              <a:rPr lang="en-US" smtClean="0"/>
              <a:t>6</a:t>
            </a:fld>
            <a:endParaRPr lang="en-US"/>
          </a:p>
        </p:txBody>
      </p:sp>
    </p:spTree>
    <p:extLst>
      <p:ext uri="{BB962C8B-B14F-4D97-AF65-F5344CB8AC3E}">
        <p14:creationId xmlns:p14="http://schemas.microsoft.com/office/powerpoint/2010/main" val="577778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Amy Sheller</a:t>
            </a:r>
          </a:p>
        </p:txBody>
      </p:sp>
      <p:sp>
        <p:nvSpPr>
          <p:cNvPr id="4" name="Slide Number Placeholder 3"/>
          <p:cNvSpPr>
            <a:spLocks noGrp="1"/>
          </p:cNvSpPr>
          <p:nvPr>
            <p:ph type="sldNum" sz="quarter" idx="5"/>
          </p:nvPr>
        </p:nvSpPr>
        <p:spPr/>
        <p:txBody>
          <a:bodyPr/>
          <a:lstStyle/>
          <a:p>
            <a:fld id="{6D6BCE20-3EE5-4951-869B-F47D592ADD37}" type="slidenum">
              <a:rPr lang="en-US" smtClean="0"/>
              <a:t>7</a:t>
            </a:fld>
            <a:endParaRPr lang="en-US"/>
          </a:p>
        </p:txBody>
      </p:sp>
    </p:spTree>
    <p:extLst>
      <p:ext uri="{BB962C8B-B14F-4D97-AF65-F5344CB8AC3E}">
        <p14:creationId xmlns:p14="http://schemas.microsoft.com/office/powerpoint/2010/main" val="2357661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latin typeface="Arial" panose="020B0604020202020204" pitchFamily="34" charset="0"/>
                <a:cs typeface="ヒラギノ角ゴ Pro W3" charset="-128"/>
              </a:rPr>
              <a:t>Rotary’s public image isn’t just what we think of ourselves. It’s also what people outside of Rotary think about us. Our public image is shaped by how we talk about Rotary, and how often. If we are not telling Rotary’s story to the public, their impressions are often made up of half-truths. This can harm our public image and weaken our brand. When people understand what your club does to make the world a better place, they’ll be motivated to support your efforts and get involved. Strengthening Rotary’s public image in your community will help you attract members, volunteers, partners, and donors</a:t>
            </a:r>
            <a:endParaRPr lang="en-US" dirty="0"/>
          </a:p>
        </p:txBody>
      </p:sp>
      <p:sp>
        <p:nvSpPr>
          <p:cNvPr id="4" name="Slide Number Placeholder 3"/>
          <p:cNvSpPr>
            <a:spLocks noGrp="1"/>
          </p:cNvSpPr>
          <p:nvPr>
            <p:ph type="sldNum" sz="quarter" idx="5"/>
          </p:nvPr>
        </p:nvSpPr>
        <p:spPr/>
        <p:txBody>
          <a:bodyPr/>
          <a:lstStyle/>
          <a:p>
            <a:fld id="{6D6BCE20-3EE5-4951-869B-F47D592ADD37}" type="slidenum">
              <a:rPr lang="en-US" smtClean="0"/>
              <a:t>8</a:t>
            </a:fld>
            <a:endParaRPr lang="en-US"/>
          </a:p>
        </p:txBody>
      </p:sp>
    </p:spTree>
    <p:extLst>
      <p:ext uri="{BB962C8B-B14F-4D97-AF65-F5344CB8AC3E}">
        <p14:creationId xmlns:p14="http://schemas.microsoft.com/office/powerpoint/2010/main" val="1435061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20E29307-9B27-4AC2-9497-03913AB46123}"/>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73FB7EA5-78B3-49CA-A637-568075B5DA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cs typeface="ヒラギノ角ゴ Pro W3" charset="-128"/>
              </a:rPr>
              <a:t>Having a strong public image can increase your membership, engage current members &amp; community partners, Grow your fundraising</a:t>
            </a:r>
          </a:p>
        </p:txBody>
      </p:sp>
      <p:sp>
        <p:nvSpPr>
          <p:cNvPr id="24580" name="Slide Number Placeholder 3">
            <a:extLst>
              <a:ext uri="{FF2B5EF4-FFF2-40B4-BE49-F238E27FC236}">
                <a16:creationId xmlns:a16="http://schemas.microsoft.com/office/drawing/2014/main" id="{FE13D92B-312B-4CE6-8610-065402FAC6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MS PGothic" panose="020B0600070205080204" pitchFamily="34" charset="-128"/>
                <a:cs typeface="ヒラギノ角ゴ Pro W3" charset="-128"/>
              </a:defRPr>
            </a:lvl1pPr>
            <a:lvl2pPr marL="742950" indent="-28575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2pPr>
            <a:lvl3pPr marL="11430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3pPr>
            <a:lvl4pPr marL="16002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4pPr>
            <a:lvl5pPr marL="2057400" indent="-228600" defTabSz="931863">
              <a:spcBef>
                <a:spcPct val="30000"/>
              </a:spcBef>
              <a:defRPr sz="1200">
                <a:solidFill>
                  <a:schemeClr val="tx1"/>
                </a:solidFill>
                <a:latin typeface="Arial" panose="020B0604020202020204" pitchFamily="34" charset="0"/>
                <a:ea typeface="ヒラギノ角ゴ Pro W3" charset="-128"/>
                <a:cs typeface="ヒラギノ角ゴ Pro W3"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charset="-128"/>
                <a:cs typeface="ヒラギノ角ゴ Pro W3" charset="-128"/>
              </a:defRPr>
            </a:lvl9pPr>
          </a:lstStyle>
          <a:p>
            <a:pPr>
              <a:spcBef>
                <a:spcPct val="0"/>
              </a:spcBef>
            </a:pPr>
            <a:fld id="{3BC6DDAD-D8B8-4C5B-91A9-B021747FBD11}" type="slidenum">
              <a:rPr lang="en-US" altLang="en-US" smtClean="0"/>
              <a:pPr>
                <a:spcBef>
                  <a:spcPct val="0"/>
                </a:spcBef>
              </a:pPr>
              <a:t>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6BCE20-3EE5-4951-869B-F47D592ADD37}" type="slidenum">
              <a:rPr lang="en-US" smtClean="0"/>
              <a:t>10</a:t>
            </a:fld>
            <a:endParaRPr lang="en-US"/>
          </a:p>
        </p:txBody>
      </p:sp>
    </p:spTree>
    <p:extLst>
      <p:ext uri="{BB962C8B-B14F-4D97-AF65-F5344CB8AC3E}">
        <p14:creationId xmlns:p14="http://schemas.microsoft.com/office/powerpoint/2010/main" val="2347770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6BCE20-3EE5-4951-869B-F47D592ADD37}" type="slidenum">
              <a:rPr lang="en-US" smtClean="0"/>
              <a:t>11</a:t>
            </a:fld>
            <a:endParaRPr lang="en-US"/>
          </a:p>
        </p:txBody>
      </p:sp>
    </p:spTree>
    <p:extLst>
      <p:ext uri="{BB962C8B-B14F-4D97-AF65-F5344CB8AC3E}">
        <p14:creationId xmlns:p14="http://schemas.microsoft.com/office/powerpoint/2010/main" val="4208874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4CA4B-F07F-44A8-AF9E-9D9F78F29F5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8FBB92-D315-425C-89A1-1B77E2D6DD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F266C4-D43A-4D67-B10A-6C693E3A64C6}"/>
              </a:ext>
            </a:extLst>
          </p:cNvPr>
          <p:cNvSpPr>
            <a:spLocks noGrp="1"/>
          </p:cNvSpPr>
          <p:nvPr>
            <p:ph type="dt" sz="half" idx="10"/>
          </p:nvPr>
        </p:nvSpPr>
        <p:spPr/>
        <p:txBody>
          <a:bodyPr/>
          <a:lstStyle/>
          <a:p>
            <a:fld id="{66E17D82-C2A3-4C70-946D-632A6EEF3221}" type="datetimeFigureOut">
              <a:rPr lang="en-US" smtClean="0"/>
              <a:t>2/23/2022</a:t>
            </a:fld>
            <a:endParaRPr lang="en-US"/>
          </a:p>
        </p:txBody>
      </p:sp>
      <p:sp>
        <p:nvSpPr>
          <p:cNvPr id="5" name="Footer Placeholder 4">
            <a:extLst>
              <a:ext uri="{FF2B5EF4-FFF2-40B4-BE49-F238E27FC236}">
                <a16:creationId xmlns:a16="http://schemas.microsoft.com/office/drawing/2014/main" id="{50F56551-ED47-4DD4-84A2-DC0EF774A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30F8F6-3F1C-4178-BF06-AA02A179B1C6}"/>
              </a:ext>
            </a:extLst>
          </p:cNvPr>
          <p:cNvSpPr>
            <a:spLocks noGrp="1"/>
          </p:cNvSpPr>
          <p:nvPr>
            <p:ph type="sldNum" sz="quarter" idx="12"/>
          </p:nvPr>
        </p:nvSpPr>
        <p:spPr/>
        <p:txBody>
          <a:bodyPr/>
          <a:lstStyle/>
          <a:p>
            <a:fld id="{AA746C0B-F847-44E2-865C-006BE5747E8C}" type="slidenum">
              <a:rPr lang="en-US" smtClean="0"/>
              <a:t>‹#›</a:t>
            </a:fld>
            <a:endParaRPr lang="en-US"/>
          </a:p>
        </p:txBody>
      </p:sp>
    </p:spTree>
    <p:extLst>
      <p:ext uri="{BB962C8B-B14F-4D97-AF65-F5344CB8AC3E}">
        <p14:creationId xmlns:p14="http://schemas.microsoft.com/office/powerpoint/2010/main" val="2984972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592C-963B-43DA-B942-59FE18CC8D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479FD5-76A1-4445-AB2A-799E5A2C6D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10BA6A-2BE7-4DE8-A5B5-F64DB2DCB197}"/>
              </a:ext>
            </a:extLst>
          </p:cNvPr>
          <p:cNvSpPr>
            <a:spLocks noGrp="1"/>
          </p:cNvSpPr>
          <p:nvPr>
            <p:ph type="dt" sz="half" idx="10"/>
          </p:nvPr>
        </p:nvSpPr>
        <p:spPr/>
        <p:txBody>
          <a:bodyPr/>
          <a:lstStyle/>
          <a:p>
            <a:fld id="{66E17D82-C2A3-4C70-946D-632A6EEF3221}" type="datetimeFigureOut">
              <a:rPr lang="en-US" smtClean="0"/>
              <a:t>2/23/2022</a:t>
            </a:fld>
            <a:endParaRPr lang="en-US"/>
          </a:p>
        </p:txBody>
      </p:sp>
      <p:sp>
        <p:nvSpPr>
          <p:cNvPr id="5" name="Footer Placeholder 4">
            <a:extLst>
              <a:ext uri="{FF2B5EF4-FFF2-40B4-BE49-F238E27FC236}">
                <a16:creationId xmlns:a16="http://schemas.microsoft.com/office/drawing/2014/main" id="{C2622831-818A-4AC7-8488-F95EB0227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32F4DD-C7F7-41E1-A052-A31323B0B47A}"/>
              </a:ext>
            </a:extLst>
          </p:cNvPr>
          <p:cNvSpPr>
            <a:spLocks noGrp="1"/>
          </p:cNvSpPr>
          <p:nvPr>
            <p:ph type="sldNum" sz="quarter" idx="12"/>
          </p:nvPr>
        </p:nvSpPr>
        <p:spPr/>
        <p:txBody>
          <a:bodyPr/>
          <a:lstStyle/>
          <a:p>
            <a:fld id="{AA746C0B-F847-44E2-865C-006BE5747E8C}" type="slidenum">
              <a:rPr lang="en-US" smtClean="0"/>
              <a:t>‹#›</a:t>
            </a:fld>
            <a:endParaRPr lang="en-US"/>
          </a:p>
        </p:txBody>
      </p:sp>
    </p:spTree>
    <p:extLst>
      <p:ext uri="{BB962C8B-B14F-4D97-AF65-F5344CB8AC3E}">
        <p14:creationId xmlns:p14="http://schemas.microsoft.com/office/powerpoint/2010/main" val="3470952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28E210-D58E-4EB1-9030-45C67E6A56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98137D-BAE0-4CFB-8839-0EBCF59992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46675-D1C6-4BEC-930F-AF5E4D323365}"/>
              </a:ext>
            </a:extLst>
          </p:cNvPr>
          <p:cNvSpPr>
            <a:spLocks noGrp="1"/>
          </p:cNvSpPr>
          <p:nvPr>
            <p:ph type="dt" sz="half" idx="10"/>
          </p:nvPr>
        </p:nvSpPr>
        <p:spPr/>
        <p:txBody>
          <a:bodyPr/>
          <a:lstStyle/>
          <a:p>
            <a:fld id="{66E17D82-C2A3-4C70-946D-632A6EEF3221}" type="datetimeFigureOut">
              <a:rPr lang="en-US" smtClean="0"/>
              <a:t>2/23/2022</a:t>
            </a:fld>
            <a:endParaRPr lang="en-US"/>
          </a:p>
        </p:txBody>
      </p:sp>
      <p:sp>
        <p:nvSpPr>
          <p:cNvPr id="5" name="Footer Placeholder 4">
            <a:extLst>
              <a:ext uri="{FF2B5EF4-FFF2-40B4-BE49-F238E27FC236}">
                <a16:creationId xmlns:a16="http://schemas.microsoft.com/office/drawing/2014/main" id="{A1488F31-45C0-4A55-A8AB-BF2C79CEDF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255AB-0C62-4809-9688-B97C3547115B}"/>
              </a:ext>
            </a:extLst>
          </p:cNvPr>
          <p:cNvSpPr>
            <a:spLocks noGrp="1"/>
          </p:cNvSpPr>
          <p:nvPr>
            <p:ph type="sldNum" sz="quarter" idx="12"/>
          </p:nvPr>
        </p:nvSpPr>
        <p:spPr/>
        <p:txBody>
          <a:bodyPr/>
          <a:lstStyle/>
          <a:p>
            <a:fld id="{AA746C0B-F847-44E2-865C-006BE5747E8C}" type="slidenum">
              <a:rPr lang="en-US" smtClean="0"/>
              <a:t>‹#›</a:t>
            </a:fld>
            <a:endParaRPr lang="en-US"/>
          </a:p>
        </p:txBody>
      </p:sp>
    </p:spTree>
    <p:extLst>
      <p:ext uri="{BB962C8B-B14F-4D97-AF65-F5344CB8AC3E}">
        <p14:creationId xmlns:p14="http://schemas.microsoft.com/office/powerpoint/2010/main" val="1900272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86B1B87-7530-48F7-8A38-C965C2DA49AB}"/>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a:extLst>
              <a:ext uri="{FF2B5EF4-FFF2-40B4-BE49-F238E27FC236}">
                <a16:creationId xmlns:a16="http://schemas.microsoft.com/office/drawing/2014/main" id="{8267F071-9AD9-49F6-993A-540FA7A7E788}"/>
              </a:ext>
            </a:extLst>
          </p:cNvPr>
          <p:cNvSpPr/>
          <p:nvPr/>
        </p:nvSpPr>
        <p:spPr>
          <a:xfrm>
            <a:off x="-101600" y="457200"/>
            <a:ext cx="12395200" cy="533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9148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FBCA2C4-2EE8-4747-A6DB-AA3CFC747D14}"/>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a:extLst>
              <a:ext uri="{FF2B5EF4-FFF2-40B4-BE49-F238E27FC236}">
                <a16:creationId xmlns:a16="http://schemas.microsoft.com/office/drawing/2014/main" id="{4EAAB4F5-41D0-46FE-8B46-95756F31A08F}"/>
              </a:ext>
            </a:extLst>
          </p:cNvPr>
          <p:cNvSpPr>
            <a:spLocks noChangeArrowheads="1"/>
          </p:cNvSpPr>
          <p:nvPr/>
        </p:nvSpPr>
        <p:spPr bwMode="auto">
          <a:xfrm>
            <a:off x="-101600" y="457200"/>
            <a:ext cx="12395200" cy="533400"/>
          </a:xfrm>
          <a:prstGeom prst="rect">
            <a:avLst/>
          </a:prstGeom>
          <a:solidFill>
            <a:srgbClr val="005DAA"/>
          </a:solidFill>
          <a:ln>
            <a:noFill/>
          </a:ln>
          <a:effectLst>
            <a:outerShdw blurRad="88900" dist="61087" dir="5400000" rotWithShape="0">
              <a:srgbClr val="808080">
                <a:alpha val="25000"/>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5348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71BD15-0FD1-4225-8E34-24B7FCE44D52}"/>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a:extLst>
              <a:ext uri="{FF2B5EF4-FFF2-40B4-BE49-F238E27FC236}">
                <a16:creationId xmlns:a16="http://schemas.microsoft.com/office/drawing/2014/main" id="{F057BD85-D611-474D-8522-B10C1C50A1FC}"/>
              </a:ext>
            </a:extLst>
          </p:cNvPr>
          <p:cNvSpPr>
            <a:spLocks noChangeArrowheads="1"/>
          </p:cNvSpPr>
          <p:nvPr/>
        </p:nvSpPr>
        <p:spPr bwMode="auto">
          <a:xfrm>
            <a:off x="-101600" y="457200"/>
            <a:ext cx="12395200" cy="533400"/>
          </a:xfrm>
          <a:prstGeom prst="rect">
            <a:avLst/>
          </a:prstGeom>
          <a:solidFill>
            <a:schemeClr val="tx2"/>
          </a:solidFill>
          <a:ln>
            <a:noFill/>
          </a:ln>
          <a:effectLst>
            <a:outerShdw blurRad="88900" dist="61087" dir="5400000" rotWithShape="0">
              <a:srgbClr val="808080">
                <a:alpha val="25000"/>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809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81442D-8BA9-4537-952C-B4A380AB7246}"/>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a:extLst>
              <a:ext uri="{FF2B5EF4-FFF2-40B4-BE49-F238E27FC236}">
                <a16:creationId xmlns:a16="http://schemas.microsoft.com/office/drawing/2014/main" id="{193347EA-FED0-4807-84B1-12211B39B0AE}"/>
              </a:ext>
            </a:extLst>
          </p:cNvPr>
          <p:cNvSpPr>
            <a:spLocks noChangeArrowheads="1"/>
          </p:cNvSpPr>
          <p:nvPr/>
        </p:nvSpPr>
        <p:spPr bwMode="auto">
          <a:xfrm>
            <a:off x="-101600" y="457200"/>
            <a:ext cx="12395200" cy="533400"/>
          </a:xfrm>
          <a:prstGeom prst="rect">
            <a:avLst/>
          </a:prstGeom>
          <a:solidFill>
            <a:srgbClr val="009999"/>
          </a:solidFill>
          <a:ln>
            <a:noFill/>
          </a:ln>
          <a:effectLst>
            <a:outerShdw blurRad="88900" dist="61087" dir="5400000" rotWithShape="0">
              <a:srgbClr val="808080">
                <a:alpha val="25000"/>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1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33088E-518F-478E-A23D-4205FD83E13F}"/>
              </a:ext>
            </a:extLst>
          </p:cNvPr>
          <p:cNvSpPr/>
          <p:nvPr/>
        </p:nvSpPr>
        <p:spPr>
          <a:xfrm>
            <a:off x="0" y="0"/>
            <a:ext cx="12192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a:p>
        </p:txBody>
      </p:sp>
      <p:sp>
        <p:nvSpPr>
          <p:cNvPr id="5" name="Rectangle 4">
            <a:extLst>
              <a:ext uri="{FF2B5EF4-FFF2-40B4-BE49-F238E27FC236}">
                <a16:creationId xmlns:a16="http://schemas.microsoft.com/office/drawing/2014/main" id="{BF8862B4-161C-4314-B3AD-F9D28180135C}"/>
              </a:ext>
            </a:extLst>
          </p:cNvPr>
          <p:cNvSpPr>
            <a:spLocks noChangeArrowheads="1"/>
          </p:cNvSpPr>
          <p:nvPr/>
        </p:nvSpPr>
        <p:spPr bwMode="auto">
          <a:xfrm>
            <a:off x="-101600" y="457200"/>
            <a:ext cx="12395200" cy="533400"/>
          </a:xfrm>
          <a:prstGeom prst="rect">
            <a:avLst/>
          </a:prstGeom>
          <a:solidFill>
            <a:srgbClr val="FF7600"/>
          </a:solidFill>
          <a:ln>
            <a:noFill/>
          </a:ln>
          <a:effectLst>
            <a:outerShdw blurRad="88900" dist="61087" dir="5400000" rotWithShape="0">
              <a:srgbClr val="808080">
                <a:alpha val="25000"/>
              </a:srgbClr>
            </a:outerShdw>
          </a:effectLst>
        </p:spPr>
        <p:txBody>
          <a:bodyPr anchor="ctr"/>
          <a:lstStyle/>
          <a:p>
            <a:pPr algn="ctr">
              <a:defRPr/>
            </a:pPr>
            <a:endParaRPr lang="en-US" sz="2400">
              <a:solidFill>
                <a:schemeClr val="lt1"/>
              </a:solidFill>
              <a:latin typeface="+mn-lt"/>
              <a:ea typeface="+mn-ea"/>
            </a:endParaRPr>
          </a:p>
        </p:txBody>
      </p:sp>
      <p:sp>
        <p:nvSpPr>
          <p:cNvPr id="2" name="Title 1"/>
          <p:cNvSpPr>
            <a:spLocks noGrp="1"/>
          </p:cNvSpPr>
          <p:nvPr>
            <p:ph type="title"/>
          </p:nvPr>
        </p:nvSpPr>
        <p:spPr>
          <a:xfrm>
            <a:off x="508000" y="457200"/>
            <a:ext cx="11684000" cy="533400"/>
          </a:xfrm>
          <a:prstGeom prst="rect">
            <a:avLst/>
          </a:prstGeom>
        </p:spPr>
        <p:txBody>
          <a:bodyPr lIns="0" tIns="0" rIns="0" bIns="0" anchor="ctr" anchorCtr="0"/>
          <a:lstStyle>
            <a:lvl1pPr algn="l">
              <a:defRPr sz="4267">
                <a:solidFill>
                  <a:schemeClr val="bg1"/>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609600" y="1219201"/>
            <a:ext cx="10972800" cy="4525963"/>
          </a:xfrm>
          <a:prstGeom prst="rect">
            <a:avLst/>
          </a:prstGeom>
        </p:spPr>
        <p:txBody>
          <a:bodyPr/>
          <a:lstStyle>
            <a:lvl1pPr>
              <a:defRPr sz="4000">
                <a:solidFill>
                  <a:srgbClr val="000000"/>
                </a:solidFill>
                <a:latin typeface="Georgia"/>
                <a:cs typeface="Georgia"/>
              </a:defRPr>
            </a:lvl1pPr>
            <a:lvl2pPr>
              <a:defRPr sz="3467">
                <a:solidFill>
                  <a:srgbClr val="000000"/>
                </a:solidFill>
                <a:latin typeface="Georgia"/>
                <a:cs typeface="Georgia"/>
              </a:defRPr>
            </a:lvl2pPr>
            <a:lvl3pPr>
              <a:defRPr sz="2933">
                <a:solidFill>
                  <a:srgbClr val="000000"/>
                </a:solidFill>
                <a:latin typeface="Georgia"/>
                <a:cs typeface="Georgia"/>
              </a:defRPr>
            </a:lvl3pPr>
            <a:lvl4pPr>
              <a:defRPr sz="2400">
                <a:solidFill>
                  <a:srgbClr val="000000"/>
                </a:solidFill>
                <a:latin typeface="Georgia"/>
                <a:cs typeface="Georgia"/>
              </a:defRPr>
            </a:lvl4pPr>
            <a:lvl5pPr>
              <a:defRPr sz="2133">
                <a:solidFill>
                  <a:srgbClr val="000000"/>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71230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508000" y="228600"/>
            <a:ext cx="11684000" cy="533400"/>
          </a:xfrm>
          <a:prstGeom prst="rect">
            <a:avLst/>
          </a:prstGeom>
        </p:spPr>
        <p:txBody>
          <a:bodyPr lIns="0" tIns="0" rIns="0" bIns="0" anchor="ctr" anchorCtr="0"/>
          <a:lstStyle>
            <a:lvl1pPr algn="l">
              <a:defRPr sz="4267">
                <a:solidFill>
                  <a:schemeClr val="bg1">
                    <a:lumMod val="8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6826614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5333" b="0" i="0" cap="all">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rgbClr val="000000"/>
                </a:solidFill>
                <a:latin typeface="Georgia"/>
                <a:cs typeface="Georgia"/>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665790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lgn="l">
              <a:defRPr sz="4800">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733">
                <a:solidFill>
                  <a:srgbClr val="000000"/>
                </a:solidFill>
                <a:latin typeface="Georgia"/>
                <a:cs typeface="Georgia"/>
              </a:defRPr>
            </a:lvl1pPr>
            <a:lvl2pPr>
              <a:defRPr sz="3200">
                <a:solidFill>
                  <a:srgbClr val="000000"/>
                </a:solidFill>
                <a:latin typeface="Georgia"/>
                <a:cs typeface="Georgia"/>
              </a:defRPr>
            </a:lvl2pPr>
            <a:lvl3pPr>
              <a:defRPr sz="2667">
                <a:solidFill>
                  <a:srgbClr val="000000"/>
                </a:solidFill>
                <a:latin typeface="Georgia"/>
                <a:cs typeface="Georgia"/>
              </a:defRPr>
            </a:lvl3pPr>
            <a:lvl4pPr>
              <a:defRPr sz="2400">
                <a:solidFill>
                  <a:srgbClr val="000000"/>
                </a:solidFill>
                <a:latin typeface="Georgia"/>
                <a:cs typeface="Georgia"/>
              </a:defRPr>
            </a:lvl4pPr>
            <a:lvl5pPr>
              <a:defRPr sz="2400">
                <a:solidFill>
                  <a:srgbClr val="000000"/>
                </a:solidFill>
                <a:latin typeface="Georgia"/>
                <a:cs typeface="Georgia"/>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733">
                <a:solidFill>
                  <a:srgbClr val="000000"/>
                </a:solidFill>
                <a:latin typeface="Georgia"/>
                <a:cs typeface="Georgia"/>
              </a:defRPr>
            </a:lvl1pPr>
            <a:lvl2pPr>
              <a:defRPr sz="3200">
                <a:solidFill>
                  <a:srgbClr val="000000"/>
                </a:solidFill>
                <a:latin typeface="Georgia"/>
                <a:cs typeface="Georgia"/>
              </a:defRPr>
            </a:lvl2pPr>
            <a:lvl3pPr>
              <a:defRPr sz="2667">
                <a:solidFill>
                  <a:srgbClr val="000000"/>
                </a:solidFill>
                <a:latin typeface="Georgia"/>
                <a:cs typeface="Georgia"/>
              </a:defRPr>
            </a:lvl3pPr>
            <a:lvl4pPr>
              <a:defRPr sz="2400">
                <a:solidFill>
                  <a:srgbClr val="000000"/>
                </a:solidFill>
                <a:latin typeface="Georgia"/>
                <a:cs typeface="Georgia"/>
              </a:defRPr>
            </a:lvl4pPr>
            <a:lvl5pPr>
              <a:defRPr sz="2400">
                <a:solidFill>
                  <a:srgbClr val="000000"/>
                </a:solidFill>
                <a:latin typeface="Georgia"/>
                <a:cs typeface="Georgia"/>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593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7E1C2-BB17-4C92-8B1B-09A314AFDE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092C17-03CC-4D78-8669-21175A4468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C83A7C-9626-488D-918E-D199DAD5352B}"/>
              </a:ext>
            </a:extLst>
          </p:cNvPr>
          <p:cNvSpPr>
            <a:spLocks noGrp="1"/>
          </p:cNvSpPr>
          <p:nvPr>
            <p:ph type="dt" sz="half" idx="10"/>
          </p:nvPr>
        </p:nvSpPr>
        <p:spPr/>
        <p:txBody>
          <a:bodyPr/>
          <a:lstStyle/>
          <a:p>
            <a:fld id="{66E17D82-C2A3-4C70-946D-632A6EEF3221}" type="datetimeFigureOut">
              <a:rPr lang="en-US" smtClean="0"/>
              <a:t>2/23/2022</a:t>
            </a:fld>
            <a:endParaRPr lang="en-US"/>
          </a:p>
        </p:txBody>
      </p:sp>
      <p:sp>
        <p:nvSpPr>
          <p:cNvPr id="5" name="Footer Placeholder 4">
            <a:extLst>
              <a:ext uri="{FF2B5EF4-FFF2-40B4-BE49-F238E27FC236}">
                <a16:creationId xmlns:a16="http://schemas.microsoft.com/office/drawing/2014/main" id="{37F1C4F4-FE0A-4C76-B015-D7B1E76E6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BDFCE7-3FE9-4CA2-BBA5-F00FE1C41B8B}"/>
              </a:ext>
            </a:extLst>
          </p:cNvPr>
          <p:cNvSpPr>
            <a:spLocks noGrp="1"/>
          </p:cNvSpPr>
          <p:nvPr>
            <p:ph type="sldNum" sz="quarter" idx="12"/>
          </p:nvPr>
        </p:nvSpPr>
        <p:spPr/>
        <p:txBody>
          <a:bodyPr/>
          <a:lstStyle/>
          <a:p>
            <a:fld id="{AA746C0B-F847-44E2-865C-006BE5747E8C}" type="slidenum">
              <a:rPr lang="en-US" smtClean="0"/>
              <a:t>‹#›</a:t>
            </a:fld>
            <a:endParaRPr lang="en-US"/>
          </a:p>
        </p:txBody>
      </p:sp>
    </p:spTree>
    <p:extLst>
      <p:ext uri="{BB962C8B-B14F-4D97-AF65-F5344CB8AC3E}">
        <p14:creationId xmlns:p14="http://schemas.microsoft.com/office/powerpoint/2010/main" val="1068517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lgn="l">
              <a:defRPr sz="4800">
                <a:solidFill>
                  <a:srgbClr val="000000"/>
                </a:solidFi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3"/>
          </a:xfrm>
          <a:prstGeom prst="rect">
            <a:avLst/>
          </a:prstGeom>
        </p:spPr>
        <p:txBody>
          <a:bodyPr anchor="b"/>
          <a:lstStyle>
            <a:lvl1pPr marL="0" indent="0">
              <a:buNone/>
              <a:defRPr sz="3200" b="1">
                <a:solidFill>
                  <a:srgbClr val="000000"/>
                </a:solidFill>
                <a:latin typeface="Arial Narrow"/>
                <a:cs typeface="Arial Narrow"/>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3200">
                <a:solidFill>
                  <a:srgbClr val="000000"/>
                </a:solidFill>
                <a:latin typeface="Georgia"/>
                <a:cs typeface="Georgia"/>
              </a:defRPr>
            </a:lvl1pPr>
            <a:lvl2pPr>
              <a:defRPr sz="2667">
                <a:solidFill>
                  <a:srgbClr val="000000"/>
                </a:solidFill>
                <a:latin typeface="Georgia"/>
                <a:cs typeface="Georgia"/>
              </a:defRPr>
            </a:lvl2pPr>
            <a:lvl3pPr>
              <a:defRPr sz="2400">
                <a:solidFill>
                  <a:srgbClr val="000000"/>
                </a:solidFill>
                <a:latin typeface="Georgia"/>
                <a:cs typeface="Georgia"/>
              </a:defRPr>
            </a:lvl3pPr>
            <a:lvl4pPr>
              <a:defRPr sz="2133">
                <a:solidFill>
                  <a:srgbClr val="000000"/>
                </a:solidFill>
                <a:latin typeface="Georgia"/>
                <a:cs typeface="Georgia"/>
              </a:defRPr>
            </a:lvl4pPr>
            <a:lvl5pPr>
              <a:defRPr sz="2133">
                <a:solidFill>
                  <a:srgbClr val="000000"/>
                </a:solidFill>
                <a:latin typeface="Georgia"/>
                <a:cs typeface="Georgia"/>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2" y="1535113"/>
            <a:ext cx="5389033" cy="639763"/>
          </a:xfrm>
          <a:prstGeom prst="rect">
            <a:avLst/>
          </a:prstGeom>
        </p:spPr>
        <p:txBody>
          <a:bodyPr anchor="b"/>
          <a:lstStyle>
            <a:lvl1pPr marL="0" indent="0">
              <a:buNone/>
              <a:defRPr sz="3200" b="1">
                <a:solidFill>
                  <a:srgbClr val="000000"/>
                </a:solidFill>
                <a:latin typeface="Arial Narrow"/>
                <a:cs typeface="Arial Narrow"/>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Click to edit Master text styles</a:t>
            </a:r>
          </a:p>
        </p:txBody>
      </p:sp>
      <p:sp>
        <p:nvSpPr>
          <p:cNvPr id="6" name="Content Placeholder 5"/>
          <p:cNvSpPr>
            <a:spLocks noGrp="1"/>
          </p:cNvSpPr>
          <p:nvPr>
            <p:ph sz="quarter" idx="4"/>
          </p:nvPr>
        </p:nvSpPr>
        <p:spPr>
          <a:xfrm>
            <a:off x="6193372" y="2174875"/>
            <a:ext cx="5389033" cy="3951288"/>
          </a:xfrm>
          <a:prstGeom prst="rect">
            <a:avLst/>
          </a:prstGeom>
        </p:spPr>
        <p:txBody>
          <a:bodyPr/>
          <a:lstStyle>
            <a:lvl1pPr>
              <a:defRPr sz="3200">
                <a:solidFill>
                  <a:srgbClr val="000000"/>
                </a:solidFill>
                <a:latin typeface="Georgia"/>
                <a:cs typeface="Georgia"/>
              </a:defRPr>
            </a:lvl1pPr>
            <a:lvl2pPr>
              <a:defRPr sz="2667">
                <a:solidFill>
                  <a:srgbClr val="000000"/>
                </a:solidFill>
                <a:latin typeface="Georgia"/>
                <a:cs typeface="Georgia"/>
              </a:defRPr>
            </a:lvl2pPr>
            <a:lvl3pPr>
              <a:defRPr sz="2400">
                <a:solidFill>
                  <a:srgbClr val="000000"/>
                </a:solidFill>
                <a:latin typeface="Georgia"/>
                <a:cs typeface="Georgia"/>
              </a:defRPr>
            </a:lvl3pPr>
            <a:lvl4pPr>
              <a:defRPr sz="2133">
                <a:solidFill>
                  <a:srgbClr val="000000"/>
                </a:solidFill>
                <a:latin typeface="Georgia"/>
                <a:cs typeface="Georgia"/>
              </a:defRPr>
            </a:lvl4pPr>
            <a:lvl5pPr>
              <a:defRPr sz="2133">
                <a:solidFill>
                  <a:srgbClr val="000000"/>
                </a:solidFill>
                <a:latin typeface="Georgia"/>
                <a:cs typeface="Georgia"/>
              </a:defRPr>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65439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defRPr sz="4800">
                <a:solidFill>
                  <a:srgbClr val="000000"/>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5559782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662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49"/>
            <a:ext cx="4011084" cy="1162051"/>
          </a:xfrm>
          <a:prstGeom prst="rect">
            <a:avLst/>
          </a:prstGeom>
        </p:spPr>
        <p:txBody>
          <a:bodyPr anchor="b"/>
          <a:lstStyle>
            <a:lvl1pPr algn="l">
              <a:defRPr sz="2667" b="1">
                <a:solidFill>
                  <a:srgbClr val="000000"/>
                </a:solidFill>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4267">
                <a:solidFill>
                  <a:srgbClr val="000000"/>
                </a:solidFill>
                <a:latin typeface="Georgia"/>
                <a:cs typeface="Georgia"/>
              </a:defRPr>
            </a:lvl1pPr>
            <a:lvl2pPr>
              <a:defRPr sz="3733">
                <a:solidFill>
                  <a:srgbClr val="000000"/>
                </a:solidFill>
                <a:latin typeface="Georgia"/>
                <a:cs typeface="Georgia"/>
              </a:defRPr>
            </a:lvl2pPr>
            <a:lvl3pPr>
              <a:defRPr sz="3200">
                <a:solidFill>
                  <a:srgbClr val="000000"/>
                </a:solidFill>
                <a:latin typeface="Georgia"/>
                <a:cs typeface="Georgia"/>
              </a:defRPr>
            </a:lvl3pPr>
            <a:lvl4pPr>
              <a:defRPr sz="2667">
                <a:solidFill>
                  <a:srgbClr val="000000"/>
                </a:solidFill>
                <a:latin typeface="Georgia"/>
                <a:cs typeface="Georgia"/>
              </a:defRPr>
            </a:lvl4pPr>
            <a:lvl5pPr>
              <a:defRPr sz="2667">
                <a:solidFill>
                  <a:srgbClr val="000000"/>
                </a:solidFill>
                <a:latin typeface="Georgia"/>
                <a:cs typeface="Georgia"/>
              </a:defRPr>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5" y="1435103"/>
            <a:ext cx="4011084" cy="4691063"/>
          </a:xfrm>
          <a:prstGeom prst="rect">
            <a:avLst/>
          </a:prstGeom>
        </p:spPr>
        <p:txBody>
          <a:bodyPr/>
          <a:lstStyle>
            <a:lvl1pPr marL="0" indent="0">
              <a:buNone/>
              <a:defRPr sz="1867">
                <a:solidFill>
                  <a:srgbClr val="000000"/>
                </a:solidFill>
                <a:latin typeface="Georgia"/>
                <a:cs typeface="Georgia"/>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2068596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a:prstGeom prst="rect">
            <a:avLst/>
          </a:prstGeom>
        </p:spPr>
        <p:txBody>
          <a:bodyPr anchor="b"/>
          <a:lstStyle>
            <a:lvl1pPr algn="l">
              <a:defRPr sz="2667" b="1">
                <a:solidFill>
                  <a:srgbClr val="000000"/>
                </a:solidFill>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dirty="0"/>
          </a:p>
        </p:txBody>
      </p:sp>
      <p:sp>
        <p:nvSpPr>
          <p:cNvPr id="4" name="Text Placeholder 3"/>
          <p:cNvSpPr>
            <a:spLocks noGrp="1"/>
          </p:cNvSpPr>
          <p:nvPr>
            <p:ph type="body" sz="half" idx="2"/>
          </p:nvPr>
        </p:nvSpPr>
        <p:spPr>
          <a:xfrm>
            <a:off x="2389717" y="5367339"/>
            <a:ext cx="7315200" cy="804863"/>
          </a:xfrm>
          <a:prstGeom prst="rect">
            <a:avLst/>
          </a:prstGeom>
        </p:spPr>
        <p:txBody>
          <a:bodyPr/>
          <a:lstStyle>
            <a:lvl1pPr marL="0" indent="0">
              <a:buNone/>
              <a:defRPr sz="1867">
                <a:solidFill>
                  <a:srgbClr val="000000"/>
                </a:solidFill>
                <a:latin typeface="Georgia"/>
                <a:cs typeface="Georgia"/>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Tree>
    <p:extLst>
      <p:ext uri="{BB962C8B-B14F-4D97-AF65-F5344CB8AC3E}">
        <p14:creationId xmlns:p14="http://schemas.microsoft.com/office/powerpoint/2010/main" val="430556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7955546"/>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03796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22B3-6BB2-4D72-806F-9F989F2843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95E06A-9840-4F31-B0F6-E33EF13FAE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2222BF-BDBE-47A4-AC5E-3A53450E0735}"/>
              </a:ext>
            </a:extLst>
          </p:cNvPr>
          <p:cNvSpPr>
            <a:spLocks noGrp="1"/>
          </p:cNvSpPr>
          <p:nvPr>
            <p:ph type="dt" sz="half" idx="10"/>
          </p:nvPr>
        </p:nvSpPr>
        <p:spPr/>
        <p:txBody>
          <a:bodyPr/>
          <a:lstStyle/>
          <a:p>
            <a:fld id="{66E17D82-C2A3-4C70-946D-632A6EEF3221}" type="datetimeFigureOut">
              <a:rPr lang="en-US" smtClean="0"/>
              <a:t>2/23/2022</a:t>
            </a:fld>
            <a:endParaRPr lang="en-US"/>
          </a:p>
        </p:txBody>
      </p:sp>
      <p:sp>
        <p:nvSpPr>
          <p:cNvPr id="5" name="Footer Placeholder 4">
            <a:extLst>
              <a:ext uri="{FF2B5EF4-FFF2-40B4-BE49-F238E27FC236}">
                <a16:creationId xmlns:a16="http://schemas.microsoft.com/office/drawing/2014/main" id="{67FAFB77-8EF3-4FDF-B1EE-0CCDB094D0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978F27-0B28-4105-9049-464D20E47ACF}"/>
              </a:ext>
            </a:extLst>
          </p:cNvPr>
          <p:cNvSpPr>
            <a:spLocks noGrp="1"/>
          </p:cNvSpPr>
          <p:nvPr>
            <p:ph type="sldNum" sz="quarter" idx="12"/>
          </p:nvPr>
        </p:nvSpPr>
        <p:spPr/>
        <p:txBody>
          <a:bodyPr/>
          <a:lstStyle/>
          <a:p>
            <a:fld id="{AA746C0B-F847-44E2-865C-006BE5747E8C}" type="slidenum">
              <a:rPr lang="en-US" smtClean="0"/>
              <a:t>‹#›</a:t>
            </a:fld>
            <a:endParaRPr lang="en-US"/>
          </a:p>
        </p:txBody>
      </p:sp>
    </p:spTree>
    <p:extLst>
      <p:ext uri="{BB962C8B-B14F-4D97-AF65-F5344CB8AC3E}">
        <p14:creationId xmlns:p14="http://schemas.microsoft.com/office/powerpoint/2010/main" val="50587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11959-624B-4542-B147-DC6065459E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709F30-1DF8-4BA9-B810-8CD5E65CBF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C2A4DC-1E22-41AF-8C58-18213B7DA2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74598A-5F66-4B9E-B67F-CBE0C24624CA}"/>
              </a:ext>
            </a:extLst>
          </p:cNvPr>
          <p:cNvSpPr>
            <a:spLocks noGrp="1"/>
          </p:cNvSpPr>
          <p:nvPr>
            <p:ph type="dt" sz="half" idx="10"/>
          </p:nvPr>
        </p:nvSpPr>
        <p:spPr/>
        <p:txBody>
          <a:bodyPr/>
          <a:lstStyle/>
          <a:p>
            <a:fld id="{66E17D82-C2A3-4C70-946D-632A6EEF3221}" type="datetimeFigureOut">
              <a:rPr lang="en-US" smtClean="0"/>
              <a:t>2/23/2022</a:t>
            </a:fld>
            <a:endParaRPr lang="en-US"/>
          </a:p>
        </p:txBody>
      </p:sp>
      <p:sp>
        <p:nvSpPr>
          <p:cNvPr id="6" name="Footer Placeholder 5">
            <a:extLst>
              <a:ext uri="{FF2B5EF4-FFF2-40B4-BE49-F238E27FC236}">
                <a16:creationId xmlns:a16="http://schemas.microsoft.com/office/drawing/2014/main" id="{786E1004-A1EB-4ABA-9ABC-F0565E72DC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D8EFB6-F4F4-4C92-9B39-26F9F6A4F3BA}"/>
              </a:ext>
            </a:extLst>
          </p:cNvPr>
          <p:cNvSpPr>
            <a:spLocks noGrp="1"/>
          </p:cNvSpPr>
          <p:nvPr>
            <p:ph type="sldNum" sz="quarter" idx="12"/>
          </p:nvPr>
        </p:nvSpPr>
        <p:spPr/>
        <p:txBody>
          <a:bodyPr/>
          <a:lstStyle/>
          <a:p>
            <a:fld id="{AA746C0B-F847-44E2-865C-006BE5747E8C}" type="slidenum">
              <a:rPr lang="en-US" smtClean="0"/>
              <a:t>‹#›</a:t>
            </a:fld>
            <a:endParaRPr lang="en-US"/>
          </a:p>
        </p:txBody>
      </p:sp>
    </p:spTree>
    <p:extLst>
      <p:ext uri="{BB962C8B-B14F-4D97-AF65-F5344CB8AC3E}">
        <p14:creationId xmlns:p14="http://schemas.microsoft.com/office/powerpoint/2010/main" val="2118878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C1942-B54F-44AE-9ACF-BB508B3174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C9F357-E7F1-4AB6-89BB-47BDBC1A58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D4817D-EA19-4211-95C9-BFC385E20E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E0BAC9-2ACD-462C-A525-6CEE5B60B0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A5F9DB-6B6E-4829-BCED-8CA83D30BF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956FEFF-5450-4B8C-B9F8-D0CB9342466A}"/>
              </a:ext>
            </a:extLst>
          </p:cNvPr>
          <p:cNvSpPr>
            <a:spLocks noGrp="1"/>
          </p:cNvSpPr>
          <p:nvPr>
            <p:ph type="dt" sz="half" idx="10"/>
          </p:nvPr>
        </p:nvSpPr>
        <p:spPr/>
        <p:txBody>
          <a:bodyPr/>
          <a:lstStyle/>
          <a:p>
            <a:fld id="{66E17D82-C2A3-4C70-946D-632A6EEF3221}" type="datetimeFigureOut">
              <a:rPr lang="en-US" smtClean="0"/>
              <a:t>2/23/2022</a:t>
            </a:fld>
            <a:endParaRPr lang="en-US"/>
          </a:p>
        </p:txBody>
      </p:sp>
      <p:sp>
        <p:nvSpPr>
          <p:cNvPr id="8" name="Footer Placeholder 7">
            <a:extLst>
              <a:ext uri="{FF2B5EF4-FFF2-40B4-BE49-F238E27FC236}">
                <a16:creationId xmlns:a16="http://schemas.microsoft.com/office/drawing/2014/main" id="{544E41C3-45B4-466A-8E40-3BDF7127D5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A6EC241-1A00-4C3B-A00C-D76D4F654844}"/>
              </a:ext>
            </a:extLst>
          </p:cNvPr>
          <p:cNvSpPr>
            <a:spLocks noGrp="1"/>
          </p:cNvSpPr>
          <p:nvPr>
            <p:ph type="sldNum" sz="quarter" idx="12"/>
          </p:nvPr>
        </p:nvSpPr>
        <p:spPr/>
        <p:txBody>
          <a:bodyPr/>
          <a:lstStyle/>
          <a:p>
            <a:fld id="{AA746C0B-F847-44E2-865C-006BE5747E8C}" type="slidenum">
              <a:rPr lang="en-US" smtClean="0"/>
              <a:t>‹#›</a:t>
            </a:fld>
            <a:endParaRPr lang="en-US"/>
          </a:p>
        </p:txBody>
      </p:sp>
    </p:spTree>
    <p:extLst>
      <p:ext uri="{BB962C8B-B14F-4D97-AF65-F5344CB8AC3E}">
        <p14:creationId xmlns:p14="http://schemas.microsoft.com/office/powerpoint/2010/main" val="34157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ADF0-5429-4347-8C84-EA8673FE8D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78EB0F-9644-40D3-A704-E8215FC4852C}"/>
              </a:ext>
            </a:extLst>
          </p:cNvPr>
          <p:cNvSpPr>
            <a:spLocks noGrp="1"/>
          </p:cNvSpPr>
          <p:nvPr>
            <p:ph type="dt" sz="half" idx="10"/>
          </p:nvPr>
        </p:nvSpPr>
        <p:spPr/>
        <p:txBody>
          <a:bodyPr/>
          <a:lstStyle/>
          <a:p>
            <a:fld id="{66E17D82-C2A3-4C70-946D-632A6EEF3221}" type="datetimeFigureOut">
              <a:rPr lang="en-US" smtClean="0"/>
              <a:t>2/23/2022</a:t>
            </a:fld>
            <a:endParaRPr lang="en-US"/>
          </a:p>
        </p:txBody>
      </p:sp>
      <p:sp>
        <p:nvSpPr>
          <p:cNvPr id="4" name="Footer Placeholder 3">
            <a:extLst>
              <a:ext uri="{FF2B5EF4-FFF2-40B4-BE49-F238E27FC236}">
                <a16:creationId xmlns:a16="http://schemas.microsoft.com/office/drawing/2014/main" id="{8788F46E-F0C5-4A0A-BFA7-675CF26B3B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680000E-814E-4C83-9858-B5C320E6A117}"/>
              </a:ext>
            </a:extLst>
          </p:cNvPr>
          <p:cNvSpPr>
            <a:spLocks noGrp="1"/>
          </p:cNvSpPr>
          <p:nvPr>
            <p:ph type="sldNum" sz="quarter" idx="12"/>
          </p:nvPr>
        </p:nvSpPr>
        <p:spPr/>
        <p:txBody>
          <a:bodyPr/>
          <a:lstStyle/>
          <a:p>
            <a:fld id="{AA746C0B-F847-44E2-865C-006BE5747E8C}" type="slidenum">
              <a:rPr lang="en-US" smtClean="0"/>
              <a:t>‹#›</a:t>
            </a:fld>
            <a:endParaRPr lang="en-US"/>
          </a:p>
        </p:txBody>
      </p:sp>
    </p:spTree>
    <p:extLst>
      <p:ext uri="{BB962C8B-B14F-4D97-AF65-F5344CB8AC3E}">
        <p14:creationId xmlns:p14="http://schemas.microsoft.com/office/powerpoint/2010/main" val="327240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B66D8D-CE07-464E-AAE5-0C4CE23AD3B6}"/>
              </a:ext>
            </a:extLst>
          </p:cNvPr>
          <p:cNvSpPr>
            <a:spLocks noGrp="1"/>
          </p:cNvSpPr>
          <p:nvPr>
            <p:ph type="dt" sz="half" idx="10"/>
          </p:nvPr>
        </p:nvSpPr>
        <p:spPr/>
        <p:txBody>
          <a:bodyPr/>
          <a:lstStyle/>
          <a:p>
            <a:fld id="{66E17D82-C2A3-4C70-946D-632A6EEF3221}" type="datetimeFigureOut">
              <a:rPr lang="en-US" smtClean="0"/>
              <a:t>2/23/2022</a:t>
            </a:fld>
            <a:endParaRPr lang="en-US"/>
          </a:p>
        </p:txBody>
      </p:sp>
      <p:sp>
        <p:nvSpPr>
          <p:cNvPr id="3" name="Footer Placeholder 2">
            <a:extLst>
              <a:ext uri="{FF2B5EF4-FFF2-40B4-BE49-F238E27FC236}">
                <a16:creationId xmlns:a16="http://schemas.microsoft.com/office/drawing/2014/main" id="{469CD854-FADC-48F8-8464-4C43BA86F0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591A6A-D744-4F1F-80AF-E237AD8BB427}"/>
              </a:ext>
            </a:extLst>
          </p:cNvPr>
          <p:cNvSpPr>
            <a:spLocks noGrp="1"/>
          </p:cNvSpPr>
          <p:nvPr>
            <p:ph type="sldNum" sz="quarter" idx="12"/>
          </p:nvPr>
        </p:nvSpPr>
        <p:spPr/>
        <p:txBody>
          <a:bodyPr/>
          <a:lstStyle/>
          <a:p>
            <a:fld id="{AA746C0B-F847-44E2-865C-006BE5747E8C}" type="slidenum">
              <a:rPr lang="en-US" smtClean="0"/>
              <a:t>‹#›</a:t>
            </a:fld>
            <a:endParaRPr lang="en-US"/>
          </a:p>
        </p:txBody>
      </p:sp>
    </p:spTree>
    <p:extLst>
      <p:ext uri="{BB962C8B-B14F-4D97-AF65-F5344CB8AC3E}">
        <p14:creationId xmlns:p14="http://schemas.microsoft.com/office/powerpoint/2010/main" val="3757058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D2DD3-2458-4875-8E2A-3B019B4B05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385FDB-A5AC-4F25-B053-345AE19A60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5DAB13-8795-4DFC-BE98-B0299028EC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061AA5-6698-4E4E-933F-B2523B5583EC}"/>
              </a:ext>
            </a:extLst>
          </p:cNvPr>
          <p:cNvSpPr>
            <a:spLocks noGrp="1"/>
          </p:cNvSpPr>
          <p:nvPr>
            <p:ph type="dt" sz="half" idx="10"/>
          </p:nvPr>
        </p:nvSpPr>
        <p:spPr/>
        <p:txBody>
          <a:bodyPr/>
          <a:lstStyle/>
          <a:p>
            <a:fld id="{66E17D82-C2A3-4C70-946D-632A6EEF3221}" type="datetimeFigureOut">
              <a:rPr lang="en-US" smtClean="0"/>
              <a:t>2/23/2022</a:t>
            </a:fld>
            <a:endParaRPr lang="en-US"/>
          </a:p>
        </p:txBody>
      </p:sp>
      <p:sp>
        <p:nvSpPr>
          <p:cNvPr id="6" name="Footer Placeholder 5">
            <a:extLst>
              <a:ext uri="{FF2B5EF4-FFF2-40B4-BE49-F238E27FC236}">
                <a16:creationId xmlns:a16="http://schemas.microsoft.com/office/drawing/2014/main" id="{027C7288-0AD0-4EE3-81F1-3102A40955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422BD6-EB0B-495F-96C0-E776412CAE39}"/>
              </a:ext>
            </a:extLst>
          </p:cNvPr>
          <p:cNvSpPr>
            <a:spLocks noGrp="1"/>
          </p:cNvSpPr>
          <p:nvPr>
            <p:ph type="sldNum" sz="quarter" idx="12"/>
          </p:nvPr>
        </p:nvSpPr>
        <p:spPr/>
        <p:txBody>
          <a:bodyPr/>
          <a:lstStyle/>
          <a:p>
            <a:fld id="{AA746C0B-F847-44E2-865C-006BE5747E8C}" type="slidenum">
              <a:rPr lang="en-US" smtClean="0"/>
              <a:t>‹#›</a:t>
            </a:fld>
            <a:endParaRPr lang="en-US"/>
          </a:p>
        </p:txBody>
      </p:sp>
    </p:spTree>
    <p:extLst>
      <p:ext uri="{BB962C8B-B14F-4D97-AF65-F5344CB8AC3E}">
        <p14:creationId xmlns:p14="http://schemas.microsoft.com/office/powerpoint/2010/main" val="3706326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214B-952D-4523-B9B5-7280EFAC63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413975-5E44-458A-A8D0-338C23177D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81A66D-6187-4874-82ED-1834E66A6C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F7E02-77A9-407F-9E7B-52E1F19E0130}"/>
              </a:ext>
            </a:extLst>
          </p:cNvPr>
          <p:cNvSpPr>
            <a:spLocks noGrp="1"/>
          </p:cNvSpPr>
          <p:nvPr>
            <p:ph type="dt" sz="half" idx="10"/>
          </p:nvPr>
        </p:nvSpPr>
        <p:spPr/>
        <p:txBody>
          <a:bodyPr/>
          <a:lstStyle/>
          <a:p>
            <a:fld id="{66E17D82-C2A3-4C70-946D-632A6EEF3221}" type="datetimeFigureOut">
              <a:rPr lang="en-US" smtClean="0"/>
              <a:t>2/23/2022</a:t>
            </a:fld>
            <a:endParaRPr lang="en-US"/>
          </a:p>
        </p:txBody>
      </p:sp>
      <p:sp>
        <p:nvSpPr>
          <p:cNvPr id="6" name="Footer Placeholder 5">
            <a:extLst>
              <a:ext uri="{FF2B5EF4-FFF2-40B4-BE49-F238E27FC236}">
                <a16:creationId xmlns:a16="http://schemas.microsoft.com/office/drawing/2014/main" id="{C4FFC223-8DDE-40AB-8A28-31C2022686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840AC3-2B98-4703-B6B7-0A645C4CFC2C}"/>
              </a:ext>
            </a:extLst>
          </p:cNvPr>
          <p:cNvSpPr>
            <a:spLocks noGrp="1"/>
          </p:cNvSpPr>
          <p:nvPr>
            <p:ph type="sldNum" sz="quarter" idx="12"/>
          </p:nvPr>
        </p:nvSpPr>
        <p:spPr/>
        <p:txBody>
          <a:bodyPr/>
          <a:lstStyle/>
          <a:p>
            <a:fld id="{AA746C0B-F847-44E2-865C-006BE5747E8C}" type="slidenum">
              <a:rPr lang="en-US" smtClean="0"/>
              <a:t>‹#›</a:t>
            </a:fld>
            <a:endParaRPr lang="en-US"/>
          </a:p>
        </p:txBody>
      </p:sp>
    </p:spTree>
    <p:extLst>
      <p:ext uri="{BB962C8B-B14F-4D97-AF65-F5344CB8AC3E}">
        <p14:creationId xmlns:p14="http://schemas.microsoft.com/office/powerpoint/2010/main" val="3000914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844C2-D85F-435C-BC4C-79F74FB2AB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7DEF8E-7B3E-432C-B261-DC835DD5FA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2C6FC-BDEE-440B-BF9D-B98E54035E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17D82-C2A3-4C70-946D-632A6EEF3221}" type="datetimeFigureOut">
              <a:rPr lang="en-US" smtClean="0"/>
              <a:t>2/23/2022</a:t>
            </a:fld>
            <a:endParaRPr lang="en-US"/>
          </a:p>
        </p:txBody>
      </p:sp>
      <p:sp>
        <p:nvSpPr>
          <p:cNvPr id="5" name="Footer Placeholder 4">
            <a:extLst>
              <a:ext uri="{FF2B5EF4-FFF2-40B4-BE49-F238E27FC236}">
                <a16:creationId xmlns:a16="http://schemas.microsoft.com/office/drawing/2014/main" id="{B21ABDE0-3292-4A6E-90C2-E5F289B984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2DC829-D997-4767-BF99-167517B217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746C0B-F847-44E2-865C-006BE5747E8C}" type="slidenum">
              <a:rPr lang="en-US" smtClean="0"/>
              <a:t>‹#›</a:t>
            </a:fld>
            <a:endParaRPr lang="en-US"/>
          </a:p>
        </p:txBody>
      </p:sp>
    </p:spTree>
    <p:extLst>
      <p:ext uri="{BB962C8B-B14F-4D97-AF65-F5344CB8AC3E}">
        <p14:creationId xmlns:p14="http://schemas.microsoft.com/office/powerpoint/2010/main" val="2464269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E1080EA-160B-4C34-A5DE-177BFD2F603B}"/>
              </a:ext>
            </a:extLst>
          </p:cNvPr>
          <p:cNvSpPr txBox="1"/>
          <p:nvPr/>
        </p:nvSpPr>
        <p:spPr>
          <a:xfrm>
            <a:off x="9448800" y="6477000"/>
            <a:ext cx="2133600" cy="184666"/>
          </a:xfrm>
          <a:prstGeom prst="rect">
            <a:avLst/>
          </a:prstGeom>
          <a:noFill/>
        </p:spPr>
        <p:txBody>
          <a:bodyPr lIns="0" tIns="0" rIns="0" bIns="0">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a:defRPr/>
            </a:pPr>
            <a:fld id="{F5703165-49FC-4AA5-95CC-4FEA8D5138AC}" type="slidenum">
              <a:rPr lang="en-US" altLang="en-US" sz="1200" smtClean="0">
                <a:solidFill>
                  <a:srgbClr val="58585A"/>
                </a:solidFill>
                <a:latin typeface="Arial Narrow" panose="020B0604020202020204" pitchFamily="34" charset="0"/>
              </a:rPr>
              <a:pPr algn="r">
                <a:defRPr/>
              </a:pPr>
              <a:t>‹#›</a:t>
            </a:fld>
            <a:r>
              <a:rPr lang="en-US" altLang="en-US" sz="1200">
                <a:solidFill>
                  <a:srgbClr val="58585A"/>
                </a:solidFill>
                <a:latin typeface="Arial Narrow" panose="020B0604020202020204" pitchFamily="34" charset="0"/>
              </a:rPr>
              <a:t>  </a:t>
            </a:r>
          </a:p>
        </p:txBody>
      </p:sp>
      <p:pic>
        <p:nvPicPr>
          <p:cNvPr id="2051" name="Picture 3">
            <a:extLst>
              <a:ext uri="{FF2B5EF4-FFF2-40B4-BE49-F238E27FC236}">
                <a16:creationId xmlns:a16="http://schemas.microsoft.com/office/drawing/2014/main" id="{934F1C85-B92D-4828-8EB7-79B6669A20A0}"/>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09601" y="5969000"/>
            <a:ext cx="162136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138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ctr" defTabSz="609585" rtl="0" eaLnBrk="0" fontAlgn="base" hangingPunct="0">
        <a:spcBef>
          <a:spcPct val="0"/>
        </a:spcBef>
        <a:spcAft>
          <a:spcPct val="0"/>
        </a:spcAft>
        <a:defRPr sz="5867" kern="1200">
          <a:solidFill>
            <a:schemeClr val="tx1"/>
          </a:solidFill>
          <a:latin typeface="+mj-lt"/>
          <a:ea typeface="MS PGothic" panose="020B0600070205080204" pitchFamily="34" charset="-128"/>
          <a:cs typeface="ＭＳ Ｐゴシック" charset="0"/>
        </a:defRPr>
      </a:lvl1pPr>
      <a:lvl2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2pPr>
      <a:lvl3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3pPr>
      <a:lvl4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4pPr>
      <a:lvl5pPr algn="ctr" defTabSz="609585" rtl="0" eaLnBrk="0" fontAlgn="base" hangingPunct="0">
        <a:spcBef>
          <a:spcPct val="0"/>
        </a:spcBef>
        <a:spcAft>
          <a:spcPct val="0"/>
        </a:spcAft>
        <a:defRPr sz="5867">
          <a:solidFill>
            <a:schemeClr val="tx1"/>
          </a:solidFill>
          <a:latin typeface="Calibri" charset="0"/>
          <a:ea typeface="MS PGothic" panose="020B0600070205080204" pitchFamily="34" charset="-128"/>
          <a:cs typeface="ＭＳ Ｐゴシック" charset="0"/>
        </a:defRPr>
      </a:lvl5pPr>
      <a:lvl6pPr marL="609585"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6pPr>
      <a:lvl7pPr marL="1219170"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7pPr>
      <a:lvl8pPr marL="1828754"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8pPr>
      <a:lvl9pPr marL="2438339" algn="ctr" defTabSz="609585" rtl="0" fontAlgn="base">
        <a:spcBef>
          <a:spcPct val="0"/>
        </a:spcBef>
        <a:spcAft>
          <a:spcPct val="0"/>
        </a:spcAft>
        <a:defRPr sz="5867">
          <a:solidFill>
            <a:schemeClr val="tx1"/>
          </a:solidFill>
          <a:latin typeface="Calibri" charset="0"/>
          <a:ea typeface="ＭＳ Ｐゴシック" charset="0"/>
          <a:cs typeface="ＭＳ Ｐゴシック" charset="0"/>
        </a:defRPr>
      </a:lvl9pPr>
    </p:titleStyle>
    <p:bodyStyle>
      <a:lvl1pPr marL="457189" indent="-457189" algn="l" defTabSz="609585" rtl="0" eaLnBrk="0" fontAlgn="base" hangingPunct="0">
        <a:spcBef>
          <a:spcPct val="20000"/>
        </a:spcBef>
        <a:spcAft>
          <a:spcPct val="0"/>
        </a:spcAft>
        <a:buFont typeface="Arial" panose="020B0604020202020204" pitchFamily="34" charset="0"/>
        <a:buChar char="•"/>
        <a:defRPr sz="4267" kern="1200">
          <a:solidFill>
            <a:schemeClr val="tx1"/>
          </a:solidFill>
          <a:latin typeface="+mn-lt"/>
          <a:ea typeface="MS PGothic" panose="020B0600070205080204" pitchFamily="34" charset="-128"/>
          <a:cs typeface="ＭＳ Ｐゴシック" charset="0"/>
        </a:defRPr>
      </a:lvl1pPr>
      <a:lvl2pPr marL="990575" indent="-380990" algn="l" defTabSz="609585" rtl="0" eaLnBrk="0" fontAlgn="base" hangingPunct="0">
        <a:spcBef>
          <a:spcPct val="20000"/>
        </a:spcBef>
        <a:spcAft>
          <a:spcPct val="0"/>
        </a:spcAft>
        <a:buFont typeface="Arial" panose="020B0604020202020204" pitchFamily="34" charset="0"/>
        <a:buChar char="–"/>
        <a:defRPr sz="3733" kern="1200">
          <a:solidFill>
            <a:schemeClr val="tx1"/>
          </a:solidFill>
          <a:latin typeface="+mn-lt"/>
          <a:ea typeface="MS PGothic" panose="020B0600070205080204" pitchFamily="34" charset="-128"/>
          <a:cs typeface="+mn-cs"/>
        </a:defRPr>
      </a:lvl2pPr>
      <a:lvl3pPr marL="1523962" indent="-304792" algn="l" defTabSz="609585"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n-cs"/>
        </a:defRPr>
      </a:lvl3pPr>
      <a:lvl4pPr marL="2133547"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4pPr>
      <a:lvl5pPr marL="2743131" indent="-304792" algn="l" defTabSz="609585" rtl="0" eaLnBrk="0" fontAlgn="base" hangingPunct="0">
        <a:spcBef>
          <a:spcPct val="20000"/>
        </a:spcBef>
        <a:spcAft>
          <a:spcPct val="0"/>
        </a:spcAft>
        <a:buFont typeface="Arial" panose="020B0604020202020204" pitchFamily="34" charset="0"/>
        <a:buChar char="»"/>
        <a:defRPr sz="2667" kern="1200">
          <a:solidFill>
            <a:schemeClr val="tx1"/>
          </a:solidFill>
          <a:latin typeface="+mn-lt"/>
          <a:ea typeface="MS PGothic" panose="020B0600070205080204" pitchFamily="34"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hyperlink" Target="mailto:amyshellerrotary@gmail.com" TargetMode="External"/><Relationship Id="rId5" Type="http://schemas.openxmlformats.org/officeDocument/2006/relationships/image" Target="../media/image18.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0B5FE4-EB7C-4AAB-8B8F-6FBEF49908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253212" y="547348"/>
            <a:ext cx="4326730" cy="2881652"/>
          </a:xfrm>
          <a:prstGeom prst="rect">
            <a:avLst/>
          </a:prstGeom>
        </p:spPr>
      </p:pic>
      <p:pic>
        <p:nvPicPr>
          <p:cNvPr id="7" name="Picture 6" descr="A picture containing logo&#10;&#10;Description automatically generated">
            <a:extLst>
              <a:ext uri="{FF2B5EF4-FFF2-40B4-BE49-F238E27FC236}">
                <a16:creationId xmlns:a16="http://schemas.microsoft.com/office/drawing/2014/main" id="{B029B52A-431A-4F87-BC3B-8D4B803733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942" y="5636029"/>
            <a:ext cx="1812853" cy="721784"/>
          </a:xfrm>
          <a:prstGeom prst="rect">
            <a:avLst/>
          </a:prstGeom>
        </p:spPr>
      </p:pic>
      <p:sp>
        <p:nvSpPr>
          <p:cNvPr id="8" name="TextBox 7">
            <a:extLst>
              <a:ext uri="{FF2B5EF4-FFF2-40B4-BE49-F238E27FC236}">
                <a16:creationId xmlns:a16="http://schemas.microsoft.com/office/drawing/2014/main" id="{5392F5E7-9C71-4A88-B890-72E307B6E77C}"/>
              </a:ext>
            </a:extLst>
          </p:cNvPr>
          <p:cNvSpPr txBox="1"/>
          <p:nvPr/>
        </p:nvSpPr>
        <p:spPr>
          <a:xfrm>
            <a:off x="894636" y="389329"/>
            <a:ext cx="5689651" cy="3046988"/>
          </a:xfrm>
          <a:prstGeom prst="rect">
            <a:avLst/>
          </a:prstGeom>
          <a:noFill/>
        </p:spPr>
        <p:txBody>
          <a:bodyPr wrap="square" rtlCol="0">
            <a:spAutoFit/>
          </a:bodyPr>
          <a:lstStyle/>
          <a:p>
            <a:r>
              <a:rPr lang="en-US" sz="4800" b="1" dirty="0">
                <a:solidFill>
                  <a:schemeClr val="accent1">
                    <a:lumMod val="75000"/>
                  </a:schemeClr>
                </a:solidFill>
              </a:rPr>
              <a:t> </a:t>
            </a:r>
          </a:p>
          <a:p>
            <a:r>
              <a:rPr lang="en-US" sz="4800" b="1">
                <a:solidFill>
                  <a:srgbClr val="00B050"/>
                </a:solidFill>
              </a:rPr>
              <a:t>Start Your </a:t>
            </a:r>
            <a:r>
              <a:rPr lang="en-US" sz="4800" b="1" dirty="0">
                <a:solidFill>
                  <a:srgbClr val="00B050"/>
                </a:solidFill>
              </a:rPr>
              <a:t>Ball Rolling</a:t>
            </a:r>
          </a:p>
          <a:p>
            <a:endParaRPr lang="en-US" sz="4800" b="1" dirty="0">
              <a:solidFill>
                <a:schemeClr val="accent2">
                  <a:lumMod val="75000"/>
                </a:schemeClr>
              </a:solidFill>
            </a:endParaRPr>
          </a:p>
          <a:p>
            <a:r>
              <a:rPr lang="en-US" sz="4800" b="1" dirty="0">
                <a:solidFill>
                  <a:schemeClr val="accent2">
                    <a:lumMod val="75000"/>
                  </a:schemeClr>
                </a:solidFill>
              </a:rPr>
              <a:t>	    </a:t>
            </a:r>
            <a:r>
              <a:rPr lang="en-US" sz="4800" b="1" dirty="0">
                <a:solidFill>
                  <a:srgbClr val="00B050"/>
                </a:solidFill>
              </a:rPr>
              <a:t>To Success</a:t>
            </a:r>
          </a:p>
        </p:txBody>
      </p:sp>
      <p:sp>
        <p:nvSpPr>
          <p:cNvPr id="9" name="TextBox 8">
            <a:extLst>
              <a:ext uri="{FF2B5EF4-FFF2-40B4-BE49-F238E27FC236}">
                <a16:creationId xmlns:a16="http://schemas.microsoft.com/office/drawing/2014/main" id="{0828649A-24D0-4C4C-9AFD-0E5F5704CAD7}"/>
              </a:ext>
            </a:extLst>
          </p:cNvPr>
          <p:cNvSpPr txBox="1"/>
          <p:nvPr/>
        </p:nvSpPr>
        <p:spPr>
          <a:xfrm>
            <a:off x="348861" y="6344971"/>
            <a:ext cx="4447310" cy="369332"/>
          </a:xfrm>
          <a:prstGeom prst="rect">
            <a:avLst/>
          </a:prstGeom>
          <a:noFill/>
        </p:spPr>
        <p:txBody>
          <a:bodyPr wrap="square" rtlCol="0">
            <a:spAutoFit/>
          </a:bodyPr>
          <a:lstStyle/>
          <a:p>
            <a:r>
              <a:rPr lang="en-US" b="1" dirty="0">
                <a:solidFill>
                  <a:srgbClr val="00B050"/>
                </a:solidFill>
              </a:rPr>
              <a:t>MAPETS DISTRICT 7430 SESSION 2022 2023</a:t>
            </a:r>
          </a:p>
        </p:txBody>
      </p:sp>
    </p:spTree>
    <p:extLst>
      <p:ext uri="{BB962C8B-B14F-4D97-AF65-F5344CB8AC3E}">
        <p14:creationId xmlns:p14="http://schemas.microsoft.com/office/powerpoint/2010/main" val="1557385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8F782021-524B-488D-B170-CCA78139F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801031"/>
            <a:ext cx="1398427" cy="556781"/>
          </a:xfrm>
          <a:prstGeom prst="rect">
            <a:avLst/>
          </a:prstGeom>
        </p:spPr>
      </p:pic>
      <p:sp>
        <p:nvSpPr>
          <p:cNvPr id="5" name="TextBox 4">
            <a:extLst>
              <a:ext uri="{FF2B5EF4-FFF2-40B4-BE49-F238E27FC236}">
                <a16:creationId xmlns:a16="http://schemas.microsoft.com/office/drawing/2014/main" id="{239109A9-236F-4978-B127-801E44CB63B2}"/>
              </a:ext>
            </a:extLst>
          </p:cNvPr>
          <p:cNvSpPr txBox="1"/>
          <p:nvPr/>
        </p:nvSpPr>
        <p:spPr>
          <a:xfrm>
            <a:off x="0" y="6413149"/>
            <a:ext cx="4530700" cy="369332"/>
          </a:xfrm>
          <a:prstGeom prst="rect">
            <a:avLst/>
          </a:prstGeom>
          <a:noFill/>
        </p:spPr>
        <p:txBody>
          <a:bodyPr wrap="square" rtlCol="0">
            <a:spAutoFit/>
          </a:bodyPr>
          <a:lstStyle/>
          <a:p>
            <a:r>
              <a:rPr lang="en-US" b="1" dirty="0">
                <a:solidFill>
                  <a:srgbClr val="00B050"/>
                </a:solidFill>
              </a:rPr>
              <a:t>MAPETS DISTRICT 7430 SESSION 2022 2023</a:t>
            </a:r>
          </a:p>
        </p:txBody>
      </p:sp>
      <p:pic>
        <p:nvPicPr>
          <p:cNvPr id="6" name="Picture 5" descr="Logo&#10;&#10;Description automatically generated">
            <a:extLst>
              <a:ext uri="{FF2B5EF4-FFF2-40B4-BE49-F238E27FC236}">
                <a16:creationId xmlns:a16="http://schemas.microsoft.com/office/drawing/2014/main" id="{F2AB3EBA-174C-404E-B064-5A3447F3B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840" y="5500543"/>
            <a:ext cx="673510" cy="912606"/>
          </a:xfrm>
          <a:prstGeom prst="rect">
            <a:avLst/>
          </a:prstGeom>
        </p:spPr>
      </p:pic>
      <p:pic>
        <p:nvPicPr>
          <p:cNvPr id="7" name="Content Placeholder 8" descr="Logo, company name&#10;&#10;Description automatically generated">
            <a:extLst>
              <a:ext uri="{FF2B5EF4-FFF2-40B4-BE49-F238E27FC236}">
                <a16:creationId xmlns:a16="http://schemas.microsoft.com/office/drawing/2014/main" id="{990A56DE-F160-44D7-89C9-534E317783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46088"/>
            <a:ext cx="10553700" cy="59358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678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8F782021-524B-488D-B170-CCA78139F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801031"/>
            <a:ext cx="1398427" cy="556781"/>
          </a:xfrm>
          <a:prstGeom prst="rect">
            <a:avLst/>
          </a:prstGeom>
        </p:spPr>
      </p:pic>
      <p:sp>
        <p:nvSpPr>
          <p:cNvPr id="5" name="TextBox 4">
            <a:extLst>
              <a:ext uri="{FF2B5EF4-FFF2-40B4-BE49-F238E27FC236}">
                <a16:creationId xmlns:a16="http://schemas.microsoft.com/office/drawing/2014/main" id="{239109A9-236F-4978-B127-801E44CB63B2}"/>
              </a:ext>
            </a:extLst>
          </p:cNvPr>
          <p:cNvSpPr txBox="1"/>
          <p:nvPr/>
        </p:nvSpPr>
        <p:spPr>
          <a:xfrm>
            <a:off x="0" y="6413149"/>
            <a:ext cx="4530700" cy="369332"/>
          </a:xfrm>
          <a:prstGeom prst="rect">
            <a:avLst/>
          </a:prstGeom>
          <a:noFill/>
        </p:spPr>
        <p:txBody>
          <a:bodyPr wrap="square" rtlCol="0">
            <a:spAutoFit/>
          </a:bodyPr>
          <a:lstStyle/>
          <a:p>
            <a:r>
              <a:rPr lang="en-US" b="1" dirty="0">
                <a:solidFill>
                  <a:srgbClr val="00B050"/>
                </a:solidFill>
              </a:rPr>
              <a:t>MAPETS DISTRICT 7430 SESSION 2022 2023</a:t>
            </a:r>
          </a:p>
        </p:txBody>
      </p:sp>
      <p:pic>
        <p:nvPicPr>
          <p:cNvPr id="6" name="Picture 5" descr="Logo&#10;&#10;Description automatically generated">
            <a:extLst>
              <a:ext uri="{FF2B5EF4-FFF2-40B4-BE49-F238E27FC236}">
                <a16:creationId xmlns:a16="http://schemas.microsoft.com/office/drawing/2014/main" id="{F2AB3EBA-174C-404E-B064-5A3447F3B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840" y="5500543"/>
            <a:ext cx="673510" cy="912606"/>
          </a:xfrm>
          <a:prstGeom prst="rect">
            <a:avLst/>
          </a:prstGeom>
        </p:spPr>
      </p:pic>
      <p:pic>
        <p:nvPicPr>
          <p:cNvPr id="7" name="Content Placeholder 5" descr="Graphical user interface, Teams&#10;&#10;Description automatically generated">
            <a:extLst>
              <a:ext uri="{FF2B5EF4-FFF2-40B4-BE49-F238E27FC236}">
                <a16:creationId xmlns:a16="http://schemas.microsoft.com/office/drawing/2014/main" id="{4301B49A-AB8D-46F4-AA9A-2B4B1274C1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762" y="-283369"/>
            <a:ext cx="11904922" cy="66965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5629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8F782021-524B-488D-B170-CCA78139F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801031"/>
            <a:ext cx="1398427" cy="556781"/>
          </a:xfrm>
          <a:prstGeom prst="rect">
            <a:avLst/>
          </a:prstGeom>
        </p:spPr>
      </p:pic>
      <p:sp>
        <p:nvSpPr>
          <p:cNvPr id="5" name="TextBox 4">
            <a:extLst>
              <a:ext uri="{FF2B5EF4-FFF2-40B4-BE49-F238E27FC236}">
                <a16:creationId xmlns:a16="http://schemas.microsoft.com/office/drawing/2014/main" id="{239109A9-236F-4978-B127-801E44CB63B2}"/>
              </a:ext>
            </a:extLst>
          </p:cNvPr>
          <p:cNvSpPr txBox="1"/>
          <p:nvPr/>
        </p:nvSpPr>
        <p:spPr>
          <a:xfrm>
            <a:off x="0" y="6413149"/>
            <a:ext cx="4530700" cy="369332"/>
          </a:xfrm>
          <a:prstGeom prst="rect">
            <a:avLst/>
          </a:prstGeom>
          <a:noFill/>
        </p:spPr>
        <p:txBody>
          <a:bodyPr wrap="square" rtlCol="0">
            <a:spAutoFit/>
          </a:bodyPr>
          <a:lstStyle/>
          <a:p>
            <a:r>
              <a:rPr lang="en-US" b="1" dirty="0">
                <a:solidFill>
                  <a:srgbClr val="00B050"/>
                </a:solidFill>
              </a:rPr>
              <a:t>MAPETS DISTRICT 7430 SESSION 2022 2023</a:t>
            </a:r>
          </a:p>
        </p:txBody>
      </p:sp>
      <p:pic>
        <p:nvPicPr>
          <p:cNvPr id="6" name="Picture 5" descr="Logo&#10;&#10;Description automatically generated">
            <a:extLst>
              <a:ext uri="{FF2B5EF4-FFF2-40B4-BE49-F238E27FC236}">
                <a16:creationId xmlns:a16="http://schemas.microsoft.com/office/drawing/2014/main" id="{F2AB3EBA-174C-404E-B064-5A3447F3B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840" y="5500543"/>
            <a:ext cx="673510" cy="912606"/>
          </a:xfrm>
          <a:prstGeom prst="rect">
            <a:avLst/>
          </a:prstGeom>
        </p:spPr>
      </p:pic>
      <p:pic>
        <p:nvPicPr>
          <p:cNvPr id="7" name="Content Placeholder 4" descr="A picture containing application&#10;&#10;Description automatically generated">
            <a:extLst>
              <a:ext uri="{FF2B5EF4-FFF2-40B4-BE49-F238E27FC236}">
                <a16:creationId xmlns:a16="http://schemas.microsoft.com/office/drawing/2014/main" id="{010FFA9D-BEB3-4A35-A768-28EE2C3665B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07923" y="180570"/>
            <a:ext cx="10245212" cy="57629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8237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8F782021-524B-488D-B170-CCA78139F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801031"/>
            <a:ext cx="1398427" cy="556781"/>
          </a:xfrm>
          <a:prstGeom prst="rect">
            <a:avLst/>
          </a:prstGeom>
        </p:spPr>
      </p:pic>
      <p:sp>
        <p:nvSpPr>
          <p:cNvPr id="5" name="TextBox 4">
            <a:extLst>
              <a:ext uri="{FF2B5EF4-FFF2-40B4-BE49-F238E27FC236}">
                <a16:creationId xmlns:a16="http://schemas.microsoft.com/office/drawing/2014/main" id="{239109A9-236F-4978-B127-801E44CB63B2}"/>
              </a:ext>
            </a:extLst>
          </p:cNvPr>
          <p:cNvSpPr txBox="1"/>
          <p:nvPr/>
        </p:nvSpPr>
        <p:spPr>
          <a:xfrm>
            <a:off x="0" y="6413149"/>
            <a:ext cx="4530700" cy="369332"/>
          </a:xfrm>
          <a:prstGeom prst="rect">
            <a:avLst/>
          </a:prstGeom>
          <a:noFill/>
        </p:spPr>
        <p:txBody>
          <a:bodyPr wrap="square" rtlCol="0">
            <a:spAutoFit/>
          </a:bodyPr>
          <a:lstStyle/>
          <a:p>
            <a:r>
              <a:rPr lang="en-US" b="1" dirty="0">
                <a:solidFill>
                  <a:srgbClr val="00B050"/>
                </a:solidFill>
              </a:rPr>
              <a:t>MAPETS DISTRICT 7430 SESSION 2022 2023</a:t>
            </a:r>
          </a:p>
        </p:txBody>
      </p:sp>
      <p:pic>
        <p:nvPicPr>
          <p:cNvPr id="6" name="Picture 5" descr="Logo&#10;&#10;Description automatically generated">
            <a:extLst>
              <a:ext uri="{FF2B5EF4-FFF2-40B4-BE49-F238E27FC236}">
                <a16:creationId xmlns:a16="http://schemas.microsoft.com/office/drawing/2014/main" id="{F2AB3EBA-174C-404E-B064-5A3447F3B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6369" y="5500543"/>
            <a:ext cx="673510" cy="912606"/>
          </a:xfrm>
          <a:prstGeom prst="rect">
            <a:avLst/>
          </a:prstGeom>
        </p:spPr>
      </p:pic>
      <p:pic>
        <p:nvPicPr>
          <p:cNvPr id="7" name="Content Placeholder 3" descr="Timeline&#10;&#10;Description automatically generated with medium confidence">
            <a:extLst>
              <a:ext uri="{FF2B5EF4-FFF2-40B4-BE49-F238E27FC236}">
                <a16:creationId xmlns:a16="http://schemas.microsoft.com/office/drawing/2014/main" id="{1BF2627F-FE06-4854-BF93-BAE121E843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943" y="0"/>
            <a:ext cx="12148456" cy="58010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B8895111-1798-46F1-BF25-EAC3DC17E0A9}"/>
              </a:ext>
            </a:extLst>
          </p:cNvPr>
          <p:cNvSpPr txBox="1"/>
          <p:nvPr/>
        </p:nvSpPr>
        <p:spPr>
          <a:xfrm>
            <a:off x="3325661" y="172325"/>
            <a:ext cx="6175330" cy="584775"/>
          </a:xfrm>
          <a:prstGeom prst="rect">
            <a:avLst/>
          </a:prstGeom>
          <a:noFill/>
        </p:spPr>
        <p:txBody>
          <a:bodyPr wrap="square">
            <a:spAutoFit/>
          </a:bodyPr>
          <a:lstStyle/>
          <a:p>
            <a:pPr algn="ctr"/>
            <a:r>
              <a:rPr lang="en-US" altLang="en-US" sz="3200" b="1" dirty="0">
                <a:solidFill>
                  <a:srgbClr val="800080"/>
                </a:solidFill>
                <a:latin typeface="Arial Narrow" panose="020B0606020202030204" pitchFamily="34" charset="0"/>
              </a:rPr>
              <a:t>Content Plan</a:t>
            </a:r>
            <a:endParaRPr lang="en-US" sz="3200" b="1" dirty="0">
              <a:solidFill>
                <a:srgbClr val="800080"/>
              </a:solidFill>
            </a:endParaRPr>
          </a:p>
        </p:txBody>
      </p:sp>
    </p:spTree>
    <p:extLst>
      <p:ext uri="{BB962C8B-B14F-4D97-AF65-F5344CB8AC3E}">
        <p14:creationId xmlns:p14="http://schemas.microsoft.com/office/powerpoint/2010/main" val="2054452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8F782021-524B-488D-B170-CCA78139F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801031"/>
            <a:ext cx="1398427" cy="556781"/>
          </a:xfrm>
          <a:prstGeom prst="rect">
            <a:avLst/>
          </a:prstGeom>
        </p:spPr>
      </p:pic>
      <p:sp>
        <p:nvSpPr>
          <p:cNvPr id="5" name="TextBox 4">
            <a:extLst>
              <a:ext uri="{FF2B5EF4-FFF2-40B4-BE49-F238E27FC236}">
                <a16:creationId xmlns:a16="http://schemas.microsoft.com/office/drawing/2014/main" id="{239109A9-236F-4978-B127-801E44CB63B2}"/>
              </a:ext>
            </a:extLst>
          </p:cNvPr>
          <p:cNvSpPr txBox="1"/>
          <p:nvPr/>
        </p:nvSpPr>
        <p:spPr>
          <a:xfrm>
            <a:off x="0" y="6413149"/>
            <a:ext cx="4530700" cy="369332"/>
          </a:xfrm>
          <a:prstGeom prst="rect">
            <a:avLst/>
          </a:prstGeom>
          <a:noFill/>
        </p:spPr>
        <p:txBody>
          <a:bodyPr wrap="square" rtlCol="0">
            <a:spAutoFit/>
          </a:bodyPr>
          <a:lstStyle/>
          <a:p>
            <a:r>
              <a:rPr lang="en-US" b="1" dirty="0">
                <a:solidFill>
                  <a:srgbClr val="00B050"/>
                </a:solidFill>
              </a:rPr>
              <a:t>MAPETS DISTRICT 7430 SESSION 2022 2023</a:t>
            </a:r>
          </a:p>
        </p:txBody>
      </p:sp>
      <p:pic>
        <p:nvPicPr>
          <p:cNvPr id="6" name="Picture 5" descr="Logo&#10;&#10;Description automatically generated">
            <a:extLst>
              <a:ext uri="{FF2B5EF4-FFF2-40B4-BE49-F238E27FC236}">
                <a16:creationId xmlns:a16="http://schemas.microsoft.com/office/drawing/2014/main" id="{F2AB3EBA-174C-404E-B064-5A3447F3B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840" y="5500543"/>
            <a:ext cx="673510" cy="912606"/>
          </a:xfrm>
          <a:prstGeom prst="rect">
            <a:avLst/>
          </a:prstGeom>
        </p:spPr>
      </p:pic>
      <p:pic>
        <p:nvPicPr>
          <p:cNvPr id="7" name="Picture 6">
            <a:extLst>
              <a:ext uri="{FF2B5EF4-FFF2-40B4-BE49-F238E27FC236}">
                <a16:creationId xmlns:a16="http://schemas.microsoft.com/office/drawing/2014/main" id="{FD337FD0-980F-4C9A-891B-F24FFA9E60B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5310" y="2154667"/>
            <a:ext cx="5440763" cy="1844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5405957-D44B-4D18-B92B-9D10293CE98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28442" y="316044"/>
            <a:ext cx="3694046" cy="586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0882BDD-BE1F-46CD-B277-A42A7EDA74A7}"/>
              </a:ext>
            </a:extLst>
          </p:cNvPr>
          <p:cNvSpPr txBox="1"/>
          <p:nvPr/>
        </p:nvSpPr>
        <p:spPr>
          <a:xfrm>
            <a:off x="857155" y="500188"/>
            <a:ext cx="6118964" cy="646331"/>
          </a:xfrm>
          <a:prstGeom prst="rect">
            <a:avLst/>
          </a:prstGeom>
          <a:noFill/>
        </p:spPr>
        <p:txBody>
          <a:bodyPr wrap="square">
            <a:spAutoFit/>
          </a:bodyPr>
          <a:lstStyle/>
          <a:p>
            <a:r>
              <a:rPr lang="en-US" altLang="en-US" sz="3600" b="1" dirty="0">
                <a:solidFill>
                  <a:srgbClr val="800080"/>
                </a:solidFill>
                <a:latin typeface="Arial Narrow" panose="020B0606020202030204" pitchFamily="34" charset="0"/>
              </a:rPr>
              <a:t>Share your Rotary Story</a:t>
            </a:r>
            <a:endParaRPr lang="en-US" sz="3600" b="1" dirty="0">
              <a:solidFill>
                <a:srgbClr val="800080"/>
              </a:solidFill>
            </a:endParaRPr>
          </a:p>
        </p:txBody>
      </p:sp>
    </p:spTree>
    <p:extLst>
      <p:ext uri="{BB962C8B-B14F-4D97-AF65-F5344CB8AC3E}">
        <p14:creationId xmlns:p14="http://schemas.microsoft.com/office/powerpoint/2010/main" val="159190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8F782021-524B-488D-B170-CCA78139F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801031"/>
            <a:ext cx="1398427" cy="556781"/>
          </a:xfrm>
          <a:prstGeom prst="rect">
            <a:avLst/>
          </a:prstGeom>
        </p:spPr>
      </p:pic>
      <p:sp>
        <p:nvSpPr>
          <p:cNvPr id="5" name="TextBox 4">
            <a:extLst>
              <a:ext uri="{FF2B5EF4-FFF2-40B4-BE49-F238E27FC236}">
                <a16:creationId xmlns:a16="http://schemas.microsoft.com/office/drawing/2014/main" id="{239109A9-236F-4978-B127-801E44CB63B2}"/>
              </a:ext>
            </a:extLst>
          </p:cNvPr>
          <p:cNvSpPr txBox="1"/>
          <p:nvPr/>
        </p:nvSpPr>
        <p:spPr>
          <a:xfrm>
            <a:off x="0" y="6413149"/>
            <a:ext cx="4530700" cy="369332"/>
          </a:xfrm>
          <a:prstGeom prst="rect">
            <a:avLst/>
          </a:prstGeom>
          <a:noFill/>
        </p:spPr>
        <p:txBody>
          <a:bodyPr wrap="square" rtlCol="0">
            <a:spAutoFit/>
          </a:bodyPr>
          <a:lstStyle/>
          <a:p>
            <a:r>
              <a:rPr lang="en-US" b="1" dirty="0">
                <a:solidFill>
                  <a:srgbClr val="00B050"/>
                </a:solidFill>
              </a:rPr>
              <a:t>MAPETS DISTRICT 7430 SESSION 2022 2023</a:t>
            </a:r>
          </a:p>
        </p:txBody>
      </p:sp>
      <p:pic>
        <p:nvPicPr>
          <p:cNvPr id="6" name="Picture 5" descr="Logo&#10;&#10;Description automatically generated">
            <a:extLst>
              <a:ext uri="{FF2B5EF4-FFF2-40B4-BE49-F238E27FC236}">
                <a16:creationId xmlns:a16="http://schemas.microsoft.com/office/drawing/2014/main" id="{F2AB3EBA-174C-404E-B064-5A3447F3B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840" y="5500543"/>
            <a:ext cx="673510" cy="912606"/>
          </a:xfrm>
          <a:prstGeom prst="rect">
            <a:avLst/>
          </a:prstGeom>
        </p:spPr>
      </p:pic>
      <p:pic>
        <p:nvPicPr>
          <p:cNvPr id="7" name="Picture 3" descr="A group of people posing for a photo&#10;&#10;Description automatically generated">
            <a:extLst>
              <a:ext uri="{FF2B5EF4-FFF2-40B4-BE49-F238E27FC236}">
                <a16:creationId xmlns:a16="http://schemas.microsoft.com/office/drawing/2014/main" id="{30570F44-6609-4CFB-9F77-BDBD1C36EB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88725"/>
            <a:ext cx="4165600" cy="2364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Graphical user interface, website&#10;&#10;Description automatically generated">
            <a:extLst>
              <a:ext uri="{FF2B5EF4-FFF2-40B4-BE49-F238E27FC236}">
                <a16:creationId xmlns:a16="http://schemas.microsoft.com/office/drawing/2014/main" id="{2577B41C-C5B5-48A6-9D55-C08B61ED90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8800" y="2879021"/>
            <a:ext cx="341206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EFF2FFA3-224B-43F1-8607-3EA45AD8F4A9}"/>
              </a:ext>
            </a:extLst>
          </p:cNvPr>
          <p:cNvSpPr txBox="1"/>
          <p:nvPr/>
        </p:nvSpPr>
        <p:spPr>
          <a:xfrm>
            <a:off x="157942" y="1316338"/>
            <a:ext cx="5602777" cy="3416320"/>
          </a:xfrm>
          <a:prstGeom prst="rect">
            <a:avLst/>
          </a:prstGeom>
          <a:noFill/>
        </p:spPr>
        <p:txBody>
          <a:bodyPr wrap="square">
            <a:spAutoFit/>
          </a:bodyPr>
          <a:lstStyle/>
          <a:p>
            <a:pPr marL="457189" indent="-457189" defTabSz="1219170" eaLnBrk="0" fontAlgn="base" hangingPunct="0">
              <a:spcBef>
                <a:spcPct val="0"/>
              </a:spcBef>
              <a:spcAft>
                <a:spcPct val="0"/>
              </a:spcAft>
              <a:buClr>
                <a:srgbClr val="01B4E7"/>
              </a:buClr>
              <a:buFont typeface="Wingdings" panose="05000000000000000000" pitchFamily="2" charset="2"/>
              <a:buChar char="§"/>
              <a:defRPr/>
            </a:pPr>
            <a:r>
              <a:rPr lang="en-US" sz="2400" dirty="0">
                <a:solidFill>
                  <a:srgbClr val="800080"/>
                </a:solidFill>
                <a:latin typeface="Georgia" panose="02040502050405020303" pitchFamily="18" charset="0"/>
                <a:ea typeface="MS PGothic" panose="020B0600070205080204" pitchFamily="34" charset="-128"/>
              </a:rPr>
              <a:t>rotarydistrict7430.org/</a:t>
            </a:r>
          </a:p>
          <a:p>
            <a:pPr marL="457189" indent="-457189" defTabSz="1219170" eaLnBrk="0" fontAlgn="base" hangingPunct="0">
              <a:spcBef>
                <a:spcPct val="0"/>
              </a:spcBef>
              <a:spcAft>
                <a:spcPct val="0"/>
              </a:spcAft>
              <a:buClr>
                <a:srgbClr val="01B4E7"/>
              </a:buClr>
              <a:buFont typeface="Wingdings" panose="05000000000000000000" pitchFamily="2" charset="2"/>
              <a:buChar char="§"/>
              <a:defRPr/>
            </a:pPr>
            <a:r>
              <a:rPr lang="en-US" sz="2400" dirty="0">
                <a:solidFill>
                  <a:srgbClr val="800080"/>
                </a:solidFill>
                <a:latin typeface="Georgia" panose="02040502050405020303" pitchFamily="18" charset="0"/>
                <a:ea typeface="MS PGothic" panose="020B0600070205080204" pitchFamily="34" charset="-128"/>
              </a:rPr>
              <a:t>Facebook group</a:t>
            </a:r>
            <a:r>
              <a:rPr lang="en-US" sz="2400" b="1" dirty="0">
                <a:solidFill>
                  <a:srgbClr val="800080"/>
                </a:solidFill>
                <a:latin typeface="Georgia" panose="02040502050405020303" pitchFamily="18" charset="0"/>
                <a:ea typeface="MS PGothic" panose="020B0600070205080204" pitchFamily="34" charset="-128"/>
              </a:rPr>
              <a:t> Rotary Public Image Workgroup</a:t>
            </a:r>
          </a:p>
          <a:p>
            <a:pPr marL="457189" indent="-457189" defTabSz="1219170" eaLnBrk="0" fontAlgn="base" hangingPunct="0">
              <a:spcBef>
                <a:spcPct val="0"/>
              </a:spcBef>
              <a:spcAft>
                <a:spcPct val="0"/>
              </a:spcAft>
              <a:buClr>
                <a:srgbClr val="01B4E7"/>
              </a:buClr>
              <a:buFont typeface="Wingdings" panose="05000000000000000000" pitchFamily="2" charset="2"/>
              <a:buChar char="§"/>
              <a:defRPr/>
            </a:pPr>
            <a:r>
              <a:rPr lang="en-US" sz="2400" dirty="0">
                <a:solidFill>
                  <a:srgbClr val="800080"/>
                </a:solidFill>
                <a:latin typeface="Georgia" panose="02040502050405020303" pitchFamily="18" charset="0"/>
                <a:ea typeface="MS PGothic" panose="020B0600070205080204" pitchFamily="34" charset="-128"/>
              </a:rPr>
              <a:t>Rotary Brand Center</a:t>
            </a:r>
          </a:p>
          <a:p>
            <a:pPr marL="457189" indent="-457189" defTabSz="1219170" eaLnBrk="0" fontAlgn="base" hangingPunct="0">
              <a:spcBef>
                <a:spcPct val="0"/>
              </a:spcBef>
              <a:spcAft>
                <a:spcPct val="0"/>
              </a:spcAft>
              <a:buClr>
                <a:srgbClr val="01B4E7"/>
              </a:buClr>
              <a:buFont typeface="Wingdings" panose="05000000000000000000" pitchFamily="2" charset="2"/>
              <a:buChar char="§"/>
              <a:defRPr/>
            </a:pPr>
            <a:r>
              <a:rPr lang="en-US" sz="2400" dirty="0">
                <a:solidFill>
                  <a:srgbClr val="800080"/>
                </a:solidFill>
                <a:latin typeface="Georgia" panose="02040502050405020303" pitchFamily="18" charset="0"/>
                <a:ea typeface="MS PGothic" panose="020B0600070205080204" pitchFamily="34" charset="-128"/>
              </a:rPr>
              <a:t>Follow Rotary District 7430 on Facebook, LinkedIn &amp; YouTube</a:t>
            </a:r>
          </a:p>
          <a:p>
            <a:pPr marL="457189" indent="-457189" defTabSz="1219170" eaLnBrk="0" fontAlgn="base" hangingPunct="0">
              <a:spcBef>
                <a:spcPct val="0"/>
              </a:spcBef>
              <a:spcAft>
                <a:spcPct val="0"/>
              </a:spcAft>
              <a:buClr>
                <a:srgbClr val="01B4E7"/>
              </a:buClr>
              <a:buFont typeface="Wingdings" panose="05000000000000000000" pitchFamily="2" charset="2"/>
              <a:buChar char="§"/>
              <a:defRPr/>
            </a:pPr>
            <a:r>
              <a:rPr lang="en-US" sz="2400" dirty="0">
                <a:solidFill>
                  <a:srgbClr val="800080"/>
                </a:solidFill>
                <a:latin typeface="Georgia" panose="02040502050405020303" pitchFamily="18" charset="0"/>
                <a:ea typeface="MS PGothic" panose="020B0600070205080204" pitchFamily="34" charset="-128"/>
              </a:rPr>
              <a:t>Follow Rotary International on Facebook, Instagram, twitter, LinkedIn &amp; YouTube</a:t>
            </a:r>
          </a:p>
        </p:txBody>
      </p:sp>
      <p:sp>
        <p:nvSpPr>
          <p:cNvPr id="10" name="TextBox 9">
            <a:extLst>
              <a:ext uri="{FF2B5EF4-FFF2-40B4-BE49-F238E27FC236}">
                <a16:creationId xmlns:a16="http://schemas.microsoft.com/office/drawing/2014/main" id="{6524FE4B-67EF-4CBA-9D57-35556635DFF3}"/>
              </a:ext>
            </a:extLst>
          </p:cNvPr>
          <p:cNvSpPr txBox="1"/>
          <p:nvPr/>
        </p:nvSpPr>
        <p:spPr>
          <a:xfrm>
            <a:off x="403965" y="306037"/>
            <a:ext cx="4706654" cy="707886"/>
          </a:xfrm>
          <a:prstGeom prst="rect">
            <a:avLst/>
          </a:prstGeom>
          <a:noFill/>
        </p:spPr>
        <p:txBody>
          <a:bodyPr wrap="square">
            <a:spAutoFit/>
          </a:bodyPr>
          <a:lstStyle/>
          <a:p>
            <a:r>
              <a:rPr lang="en-US" altLang="en-US" sz="4000" b="1" dirty="0">
                <a:solidFill>
                  <a:srgbClr val="800080"/>
                </a:solidFill>
                <a:latin typeface="Arial Narrow" panose="020B0606020202030204" pitchFamily="34" charset="0"/>
              </a:rPr>
              <a:t>Resources</a:t>
            </a:r>
            <a:endParaRPr lang="en-US" sz="4000" b="1" dirty="0">
              <a:solidFill>
                <a:srgbClr val="800080"/>
              </a:solidFill>
            </a:endParaRPr>
          </a:p>
        </p:txBody>
      </p:sp>
    </p:spTree>
    <p:extLst>
      <p:ext uri="{BB962C8B-B14F-4D97-AF65-F5344CB8AC3E}">
        <p14:creationId xmlns:p14="http://schemas.microsoft.com/office/powerpoint/2010/main" val="10640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8F782021-524B-488D-B170-CCA78139F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801031"/>
            <a:ext cx="1398427" cy="556781"/>
          </a:xfrm>
          <a:prstGeom prst="rect">
            <a:avLst/>
          </a:prstGeom>
        </p:spPr>
      </p:pic>
      <p:sp>
        <p:nvSpPr>
          <p:cNvPr id="5" name="TextBox 4">
            <a:extLst>
              <a:ext uri="{FF2B5EF4-FFF2-40B4-BE49-F238E27FC236}">
                <a16:creationId xmlns:a16="http://schemas.microsoft.com/office/drawing/2014/main" id="{239109A9-236F-4978-B127-801E44CB63B2}"/>
              </a:ext>
            </a:extLst>
          </p:cNvPr>
          <p:cNvSpPr txBox="1"/>
          <p:nvPr/>
        </p:nvSpPr>
        <p:spPr>
          <a:xfrm>
            <a:off x="0" y="6413149"/>
            <a:ext cx="4530700" cy="369332"/>
          </a:xfrm>
          <a:prstGeom prst="rect">
            <a:avLst/>
          </a:prstGeom>
          <a:noFill/>
        </p:spPr>
        <p:txBody>
          <a:bodyPr wrap="square" rtlCol="0">
            <a:spAutoFit/>
          </a:bodyPr>
          <a:lstStyle/>
          <a:p>
            <a:r>
              <a:rPr lang="en-US" b="1" dirty="0">
                <a:solidFill>
                  <a:srgbClr val="00B050"/>
                </a:solidFill>
              </a:rPr>
              <a:t>MAPETS DISTRICT 7430 SESSION 2022 2023</a:t>
            </a:r>
          </a:p>
        </p:txBody>
      </p:sp>
      <p:pic>
        <p:nvPicPr>
          <p:cNvPr id="6" name="Picture 5" descr="Logo&#10;&#10;Description automatically generated">
            <a:extLst>
              <a:ext uri="{FF2B5EF4-FFF2-40B4-BE49-F238E27FC236}">
                <a16:creationId xmlns:a16="http://schemas.microsoft.com/office/drawing/2014/main" id="{F2AB3EBA-174C-404E-B064-5A3447F3B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840" y="5500543"/>
            <a:ext cx="673510" cy="912606"/>
          </a:xfrm>
          <a:prstGeom prst="rect">
            <a:avLst/>
          </a:prstGeom>
        </p:spPr>
      </p:pic>
      <p:pic>
        <p:nvPicPr>
          <p:cNvPr id="7" name="Picture 3" descr="Qr code&#10;&#10;Description automatically generated">
            <a:extLst>
              <a:ext uri="{FF2B5EF4-FFF2-40B4-BE49-F238E27FC236}">
                <a16:creationId xmlns:a16="http://schemas.microsoft.com/office/drawing/2014/main" id="{5E398842-69D3-4F5E-B7F5-A278F5D05E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4986" y="1346925"/>
            <a:ext cx="4301067"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557B3523-C401-46CA-8E3A-CFFA8DD20CC4}"/>
              </a:ext>
            </a:extLst>
          </p:cNvPr>
          <p:cNvSpPr txBox="1"/>
          <p:nvPr/>
        </p:nvSpPr>
        <p:spPr>
          <a:xfrm>
            <a:off x="350729" y="990465"/>
            <a:ext cx="6350696" cy="2769989"/>
          </a:xfrm>
          <a:prstGeom prst="rect">
            <a:avLst/>
          </a:prstGeom>
          <a:noFill/>
        </p:spPr>
        <p:txBody>
          <a:bodyPr wrap="square">
            <a:spAutoFit/>
          </a:bodyPr>
          <a:lstStyle/>
          <a:p>
            <a:pPr marL="0" indent="0" algn="ctr">
              <a:buNone/>
              <a:defRPr/>
            </a:pPr>
            <a:r>
              <a:rPr lang="en-US" sz="6600" dirty="0">
                <a:solidFill>
                  <a:srgbClr val="800080"/>
                </a:solidFill>
                <a:latin typeface="Permanent Marker" panose="02000000000000000000" pitchFamily="2" charset="0"/>
              </a:rPr>
              <a:t>Questions</a:t>
            </a:r>
          </a:p>
          <a:p>
            <a:pPr marL="0" indent="0" algn="ctr">
              <a:buNone/>
              <a:defRPr/>
            </a:pPr>
            <a:r>
              <a:rPr lang="en-US" sz="3600" dirty="0">
                <a:solidFill>
                  <a:srgbClr val="800080"/>
                </a:solidFill>
              </a:rPr>
              <a:t>Amy Sheller</a:t>
            </a:r>
          </a:p>
          <a:p>
            <a:pPr marL="0" indent="0" algn="ctr">
              <a:buNone/>
              <a:defRPr/>
            </a:pPr>
            <a:r>
              <a:rPr lang="en-US" sz="3600" dirty="0">
                <a:solidFill>
                  <a:srgbClr val="800080"/>
                </a:solidFill>
                <a:hlinkClick r:id="rId6">
                  <a:extLst>
                    <a:ext uri="{A12FA001-AC4F-418D-AE19-62706E023703}">
                      <ahyp:hlinkClr xmlns:ahyp="http://schemas.microsoft.com/office/drawing/2018/hyperlinkcolor" val="tx"/>
                    </a:ext>
                  </a:extLst>
                </a:hlinkClick>
              </a:rPr>
              <a:t>amyshellerrotary@gmail.com</a:t>
            </a:r>
            <a:endParaRPr lang="en-US" sz="3600" dirty="0">
              <a:solidFill>
                <a:srgbClr val="800080"/>
              </a:solidFill>
            </a:endParaRPr>
          </a:p>
          <a:p>
            <a:pPr marL="0" indent="0" algn="ctr">
              <a:buNone/>
              <a:defRPr/>
            </a:pPr>
            <a:r>
              <a:rPr lang="en-US" sz="3600" dirty="0">
                <a:solidFill>
                  <a:srgbClr val="800080"/>
                </a:solidFill>
              </a:rPr>
              <a:t>610-420-7710</a:t>
            </a:r>
          </a:p>
        </p:txBody>
      </p:sp>
    </p:spTree>
    <p:extLst>
      <p:ext uri="{BB962C8B-B14F-4D97-AF65-F5344CB8AC3E}">
        <p14:creationId xmlns:p14="http://schemas.microsoft.com/office/powerpoint/2010/main" val="677684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8F782021-524B-488D-B170-CCA78139F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801031"/>
            <a:ext cx="1398427" cy="556781"/>
          </a:xfrm>
          <a:prstGeom prst="rect">
            <a:avLst/>
          </a:prstGeom>
        </p:spPr>
      </p:pic>
      <p:sp>
        <p:nvSpPr>
          <p:cNvPr id="5" name="TextBox 4">
            <a:extLst>
              <a:ext uri="{FF2B5EF4-FFF2-40B4-BE49-F238E27FC236}">
                <a16:creationId xmlns:a16="http://schemas.microsoft.com/office/drawing/2014/main" id="{239109A9-236F-4978-B127-801E44CB63B2}"/>
              </a:ext>
            </a:extLst>
          </p:cNvPr>
          <p:cNvSpPr txBox="1"/>
          <p:nvPr/>
        </p:nvSpPr>
        <p:spPr>
          <a:xfrm>
            <a:off x="0" y="6413149"/>
            <a:ext cx="4530700" cy="369332"/>
          </a:xfrm>
          <a:prstGeom prst="rect">
            <a:avLst/>
          </a:prstGeom>
          <a:noFill/>
        </p:spPr>
        <p:txBody>
          <a:bodyPr wrap="square" rtlCol="0">
            <a:spAutoFit/>
          </a:bodyPr>
          <a:lstStyle/>
          <a:p>
            <a:r>
              <a:rPr lang="en-US" b="1" dirty="0">
                <a:solidFill>
                  <a:srgbClr val="00B050"/>
                </a:solidFill>
              </a:rPr>
              <a:t>MAPETS DISTRICT 7430 SESSION 2022 2023</a:t>
            </a:r>
          </a:p>
        </p:txBody>
      </p:sp>
      <p:pic>
        <p:nvPicPr>
          <p:cNvPr id="6" name="Picture 5" descr="Logo&#10;&#10;Description automatically generated">
            <a:extLst>
              <a:ext uri="{FF2B5EF4-FFF2-40B4-BE49-F238E27FC236}">
                <a16:creationId xmlns:a16="http://schemas.microsoft.com/office/drawing/2014/main" id="{F2AB3EBA-174C-404E-B064-5A3447F3B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840" y="5500543"/>
            <a:ext cx="673510" cy="912606"/>
          </a:xfrm>
          <a:prstGeom prst="rect">
            <a:avLst/>
          </a:prstGeom>
        </p:spPr>
      </p:pic>
      <p:sp>
        <p:nvSpPr>
          <p:cNvPr id="2" name="Title 1">
            <a:extLst>
              <a:ext uri="{FF2B5EF4-FFF2-40B4-BE49-F238E27FC236}">
                <a16:creationId xmlns:a16="http://schemas.microsoft.com/office/drawing/2014/main" id="{9010CB7E-90F9-4CEA-A7C3-4C99BF5E113A}"/>
              </a:ext>
            </a:extLst>
          </p:cNvPr>
          <p:cNvSpPr>
            <a:spLocks noGrp="1"/>
          </p:cNvSpPr>
          <p:nvPr>
            <p:ph type="title"/>
          </p:nvPr>
        </p:nvSpPr>
        <p:spPr/>
        <p:txBody>
          <a:bodyPr/>
          <a:lstStyle/>
          <a:p>
            <a:r>
              <a:rPr lang="en-US" dirty="0">
                <a:solidFill>
                  <a:srgbClr val="800080"/>
                </a:solidFill>
              </a:rPr>
              <a:t>Our Rotary Foundation in Our District</a:t>
            </a:r>
            <a:br>
              <a:rPr lang="en-US" dirty="0">
                <a:solidFill>
                  <a:srgbClr val="800080"/>
                </a:solidFill>
              </a:rPr>
            </a:br>
            <a:r>
              <a:rPr lang="en-US" dirty="0">
                <a:solidFill>
                  <a:srgbClr val="800080"/>
                </a:solidFill>
              </a:rPr>
              <a:t>		PDG Cindy Hornaman</a:t>
            </a:r>
          </a:p>
        </p:txBody>
      </p:sp>
      <p:sp>
        <p:nvSpPr>
          <p:cNvPr id="4" name="Content Placeholder 3">
            <a:extLst>
              <a:ext uri="{FF2B5EF4-FFF2-40B4-BE49-F238E27FC236}">
                <a16:creationId xmlns:a16="http://schemas.microsoft.com/office/drawing/2014/main" id="{26A3F5F9-38B5-4702-AF2D-6768A16CE137}"/>
              </a:ext>
            </a:extLst>
          </p:cNvPr>
          <p:cNvSpPr>
            <a:spLocks noGrp="1"/>
          </p:cNvSpPr>
          <p:nvPr>
            <p:ph idx="1"/>
          </p:nvPr>
        </p:nvSpPr>
        <p:spPr>
          <a:xfrm>
            <a:off x="838200" y="1604356"/>
            <a:ext cx="10515600" cy="4572607"/>
          </a:xfrm>
        </p:spPr>
        <p:txBody>
          <a:bodyPr>
            <a:normAutofit/>
          </a:bodyPr>
          <a:lstStyle/>
          <a:p>
            <a:r>
              <a:rPr lang="en-US" sz="3200" dirty="0">
                <a:solidFill>
                  <a:srgbClr val="800080"/>
                </a:solidFill>
              </a:rPr>
              <a:t>Using our Foundation Giving for our clubs</a:t>
            </a:r>
          </a:p>
          <a:p>
            <a:pPr marL="0" indent="0">
              <a:buNone/>
            </a:pPr>
            <a:endParaRPr lang="en-US" sz="3200" dirty="0">
              <a:solidFill>
                <a:srgbClr val="800080"/>
              </a:solidFill>
            </a:endParaRPr>
          </a:p>
          <a:p>
            <a:r>
              <a:rPr lang="en-US" sz="3200" dirty="0">
                <a:solidFill>
                  <a:srgbClr val="800080"/>
                </a:solidFill>
              </a:rPr>
              <a:t>How Foundation Giving ties into our Club Management</a:t>
            </a:r>
          </a:p>
          <a:p>
            <a:pPr marL="0" indent="0">
              <a:buNone/>
            </a:pPr>
            <a:endParaRPr lang="en-US" sz="3200" dirty="0">
              <a:solidFill>
                <a:srgbClr val="800080"/>
              </a:solidFill>
            </a:endParaRPr>
          </a:p>
          <a:p>
            <a:r>
              <a:rPr lang="en-US" sz="3200" dirty="0">
                <a:solidFill>
                  <a:srgbClr val="800080"/>
                </a:solidFill>
              </a:rPr>
              <a:t>Grant applications now in progress– get your MOU in!</a:t>
            </a:r>
          </a:p>
          <a:p>
            <a:pPr marL="0" indent="0">
              <a:buNone/>
            </a:pPr>
            <a:endParaRPr lang="en-US" sz="3200" dirty="0">
              <a:solidFill>
                <a:srgbClr val="800080"/>
              </a:solidFill>
            </a:endParaRPr>
          </a:p>
          <a:p>
            <a:r>
              <a:rPr lang="en-US" sz="3200" dirty="0">
                <a:solidFill>
                  <a:srgbClr val="800080"/>
                </a:solidFill>
              </a:rPr>
              <a:t>Participate: Foundation Gala March 5</a:t>
            </a:r>
          </a:p>
        </p:txBody>
      </p:sp>
    </p:spTree>
    <p:extLst>
      <p:ext uri="{BB962C8B-B14F-4D97-AF65-F5344CB8AC3E}">
        <p14:creationId xmlns:p14="http://schemas.microsoft.com/office/powerpoint/2010/main" val="3950156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8F782021-524B-488D-B170-CCA78139F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42" y="5801031"/>
            <a:ext cx="1398427" cy="556781"/>
          </a:xfrm>
          <a:prstGeom prst="rect">
            <a:avLst/>
          </a:prstGeom>
        </p:spPr>
      </p:pic>
      <p:sp>
        <p:nvSpPr>
          <p:cNvPr id="5" name="TextBox 4">
            <a:extLst>
              <a:ext uri="{FF2B5EF4-FFF2-40B4-BE49-F238E27FC236}">
                <a16:creationId xmlns:a16="http://schemas.microsoft.com/office/drawing/2014/main" id="{239109A9-236F-4978-B127-801E44CB63B2}"/>
              </a:ext>
            </a:extLst>
          </p:cNvPr>
          <p:cNvSpPr txBox="1"/>
          <p:nvPr/>
        </p:nvSpPr>
        <p:spPr>
          <a:xfrm>
            <a:off x="0" y="6413149"/>
            <a:ext cx="4530700" cy="369332"/>
          </a:xfrm>
          <a:prstGeom prst="rect">
            <a:avLst/>
          </a:prstGeom>
          <a:noFill/>
        </p:spPr>
        <p:txBody>
          <a:bodyPr wrap="square" rtlCol="0">
            <a:spAutoFit/>
          </a:bodyPr>
          <a:lstStyle/>
          <a:p>
            <a:r>
              <a:rPr lang="en-US" b="1" dirty="0">
                <a:solidFill>
                  <a:srgbClr val="00B050"/>
                </a:solidFill>
              </a:rPr>
              <a:t>MAPETS DISTRICT 7430 SESSION 2022 2023</a:t>
            </a:r>
          </a:p>
        </p:txBody>
      </p:sp>
      <p:pic>
        <p:nvPicPr>
          <p:cNvPr id="6" name="Picture 5" descr="Logo&#10;&#10;Description automatically generated">
            <a:extLst>
              <a:ext uri="{FF2B5EF4-FFF2-40B4-BE49-F238E27FC236}">
                <a16:creationId xmlns:a16="http://schemas.microsoft.com/office/drawing/2014/main" id="{F2AB3EBA-174C-404E-B064-5A3447F3B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840" y="5500543"/>
            <a:ext cx="673510" cy="912606"/>
          </a:xfrm>
          <a:prstGeom prst="rect">
            <a:avLst/>
          </a:prstGeom>
        </p:spPr>
      </p:pic>
      <p:sp>
        <p:nvSpPr>
          <p:cNvPr id="2" name="Title 1">
            <a:extLst>
              <a:ext uri="{FF2B5EF4-FFF2-40B4-BE49-F238E27FC236}">
                <a16:creationId xmlns:a16="http://schemas.microsoft.com/office/drawing/2014/main" id="{8226BE38-A925-424A-982E-477E5CF3E14D}"/>
              </a:ext>
            </a:extLst>
          </p:cNvPr>
          <p:cNvSpPr>
            <a:spLocks noGrp="1"/>
          </p:cNvSpPr>
          <p:nvPr>
            <p:ph type="ctrTitle"/>
          </p:nvPr>
        </p:nvSpPr>
        <p:spPr>
          <a:xfrm>
            <a:off x="1524000" y="299259"/>
            <a:ext cx="9144000" cy="2036618"/>
          </a:xfrm>
        </p:spPr>
        <p:txBody>
          <a:bodyPr/>
          <a:lstStyle/>
          <a:p>
            <a:r>
              <a:rPr lang="en-US" b="1" dirty="0">
                <a:solidFill>
                  <a:srgbClr val="800080"/>
                </a:solidFill>
              </a:rPr>
              <a:t>Let’s take a break-- </a:t>
            </a:r>
          </a:p>
        </p:txBody>
      </p:sp>
      <p:sp>
        <p:nvSpPr>
          <p:cNvPr id="4" name="Subtitle 3">
            <a:extLst>
              <a:ext uri="{FF2B5EF4-FFF2-40B4-BE49-F238E27FC236}">
                <a16:creationId xmlns:a16="http://schemas.microsoft.com/office/drawing/2014/main" id="{B5C5784D-DB53-4969-85DC-6B193149F122}"/>
              </a:ext>
            </a:extLst>
          </p:cNvPr>
          <p:cNvSpPr>
            <a:spLocks noGrp="1"/>
          </p:cNvSpPr>
          <p:nvPr>
            <p:ph type="subTitle" idx="1"/>
          </p:nvPr>
        </p:nvSpPr>
        <p:spPr>
          <a:xfrm>
            <a:off x="1524000" y="2552007"/>
            <a:ext cx="9144000" cy="2705793"/>
          </a:xfrm>
        </p:spPr>
        <p:txBody>
          <a:bodyPr>
            <a:normAutofit/>
          </a:bodyPr>
          <a:lstStyle/>
          <a:p>
            <a:r>
              <a:rPr lang="en-US" sz="4800" dirty="0">
                <a:solidFill>
                  <a:srgbClr val="800080"/>
                </a:solidFill>
              </a:rPr>
              <a:t>Be back by</a:t>
            </a:r>
          </a:p>
          <a:p>
            <a:r>
              <a:rPr lang="en-US" sz="4800" dirty="0">
                <a:solidFill>
                  <a:srgbClr val="800080"/>
                </a:solidFill>
              </a:rPr>
              <a:t>11:00 am </a:t>
            </a:r>
          </a:p>
        </p:txBody>
      </p:sp>
    </p:spTree>
    <p:extLst>
      <p:ext uri="{BB962C8B-B14F-4D97-AF65-F5344CB8AC3E}">
        <p14:creationId xmlns:p14="http://schemas.microsoft.com/office/powerpoint/2010/main" val="2564315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8F782021-524B-488D-B170-CCA78139F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801031"/>
            <a:ext cx="1398427" cy="556781"/>
          </a:xfrm>
          <a:prstGeom prst="rect">
            <a:avLst/>
          </a:prstGeom>
        </p:spPr>
      </p:pic>
      <p:sp>
        <p:nvSpPr>
          <p:cNvPr id="5" name="TextBox 4">
            <a:extLst>
              <a:ext uri="{FF2B5EF4-FFF2-40B4-BE49-F238E27FC236}">
                <a16:creationId xmlns:a16="http://schemas.microsoft.com/office/drawing/2014/main" id="{239109A9-236F-4978-B127-801E44CB63B2}"/>
              </a:ext>
            </a:extLst>
          </p:cNvPr>
          <p:cNvSpPr txBox="1"/>
          <p:nvPr/>
        </p:nvSpPr>
        <p:spPr>
          <a:xfrm>
            <a:off x="0" y="6413149"/>
            <a:ext cx="4530700" cy="369332"/>
          </a:xfrm>
          <a:prstGeom prst="rect">
            <a:avLst/>
          </a:prstGeom>
          <a:noFill/>
        </p:spPr>
        <p:txBody>
          <a:bodyPr wrap="square" rtlCol="0">
            <a:spAutoFit/>
          </a:bodyPr>
          <a:lstStyle/>
          <a:p>
            <a:r>
              <a:rPr lang="en-US" b="1" dirty="0">
                <a:solidFill>
                  <a:srgbClr val="00B050"/>
                </a:solidFill>
              </a:rPr>
              <a:t>MAPETS DISTRICT 7430 SESSION 2022 2023</a:t>
            </a:r>
          </a:p>
        </p:txBody>
      </p:sp>
      <p:pic>
        <p:nvPicPr>
          <p:cNvPr id="6" name="Picture 5" descr="Logo&#10;&#10;Description automatically generated">
            <a:extLst>
              <a:ext uri="{FF2B5EF4-FFF2-40B4-BE49-F238E27FC236}">
                <a16:creationId xmlns:a16="http://schemas.microsoft.com/office/drawing/2014/main" id="{F2AB3EBA-174C-404E-B064-5A3447F3B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840" y="5500543"/>
            <a:ext cx="673510" cy="912606"/>
          </a:xfrm>
          <a:prstGeom prst="rect">
            <a:avLst/>
          </a:prstGeom>
        </p:spPr>
      </p:pic>
      <p:sp>
        <p:nvSpPr>
          <p:cNvPr id="2" name="Title 1">
            <a:extLst>
              <a:ext uri="{FF2B5EF4-FFF2-40B4-BE49-F238E27FC236}">
                <a16:creationId xmlns:a16="http://schemas.microsoft.com/office/drawing/2014/main" id="{C50BE684-DDE6-46BE-A7FB-E19331881318}"/>
              </a:ext>
            </a:extLst>
          </p:cNvPr>
          <p:cNvSpPr>
            <a:spLocks noGrp="1"/>
          </p:cNvSpPr>
          <p:nvPr>
            <p:ph type="ctrTitle"/>
          </p:nvPr>
        </p:nvSpPr>
        <p:spPr>
          <a:xfrm>
            <a:off x="1524000" y="444851"/>
            <a:ext cx="9144000" cy="3065112"/>
          </a:xfrm>
        </p:spPr>
        <p:txBody>
          <a:bodyPr>
            <a:normAutofit/>
          </a:bodyPr>
          <a:lstStyle/>
          <a:p>
            <a:r>
              <a:rPr lang="en-US" b="1" dirty="0">
                <a:solidFill>
                  <a:srgbClr val="7030A0"/>
                </a:solidFill>
              </a:rPr>
              <a:t>Our Rotary International </a:t>
            </a:r>
            <a:br>
              <a:rPr lang="en-US" b="1" dirty="0">
                <a:solidFill>
                  <a:srgbClr val="7030A0"/>
                </a:solidFill>
              </a:rPr>
            </a:br>
            <a:r>
              <a:rPr lang="en-US" b="1" dirty="0">
                <a:solidFill>
                  <a:srgbClr val="7030A0"/>
                </a:solidFill>
              </a:rPr>
              <a:t>Assembly, February 2022</a:t>
            </a:r>
            <a:br>
              <a:rPr lang="en-US" dirty="0"/>
            </a:br>
            <a:endParaRPr lang="en-US" dirty="0"/>
          </a:p>
        </p:txBody>
      </p:sp>
      <p:sp>
        <p:nvSpPr>
          <p:cNvPr id="4" name="Subtitle 3">
            <a:extLst>
              <a:ext uri="{FF2B5EF4-FFF2-40B4-BE49-F238E27FC236}">
                <a16:creationId xmlns:a16="http://schemas.microsoft.com/office/drawing/2014/main" id="{478775F5-C4A5-4BD6-964E-AADBFF8361C7}"/>
              </a:ext>
            </a:extLst>
          </p:cNvPr>
          <p:cNvSpPr>
            <a:spLocks noGrp="1"/>
          </p:cNvSpPr>
          <p:nvPr>
            <p:ph type="subTitle" idx="1"/>
          </p:nvPr>
        </p:nvSpPr>
        <p:spPr>
          <a:xfrm>
            <a:off x="1447799" y="2999734"/>
            <a:ext cx="9572625" cy="2258065"/>
          </a:xfrm>
        </p:spPr>
        <p:txBody>
          <a:bodyPr/>
          <a:lstStyle/>
          <a:p>
            <a:r>
              <a:rPr lang="en-US" b="1" u="sng" dirty="0">
                <a:solidFill>
                  <a:srgbClr val="7030A0"/>
                </a:solidFill>
              </a:rPr>
              <a:t>Priorities and Objectives</a:t>
            </a:r>
          </a:p>
          <a:p>
            <a:r>
              <a:rPr lang="en-US" dirty="0">
                <a:solidFill>
                  <a:srgbClr val="7030A0"/>
                </a:solidFill>
              </a:rPr>
              <a:t>Increase our Impact</a:t>
            </a:r>
          </a:p>
          <a:p>
            <a:r>
              <a:rPr lang="en-US" dirty="0">
                <a:solidFill>
                  <a:srgbClr val="7030A0"/>
                </a:solidFill>
              </a:rPr>
              <a:t>Expand our Reach</a:t>
            </a:r>
          </a:p>
          <a:p>
            <a:r>
              <a:rPr lang="en-US" dirty="0">
                <a:solidFill>
                  <a:srgbClr val="7030A0"/>
                </a:solidFill>
              </a:rPr>
              <a:t>Enhance Participant Engagement</a:t>
            </a:r>
          </a:p>
          <a:p>
            <a:r>
              <a:rPr lang="en-US" dirty="0">
                <a:solidFill>
                  <a:srgbClr val="7030A0"/>
                </a:solidFill>
              </a:rPr>
              <a:t>Increase our Ability to Adapt</a:t>
            </a:r>
          </a:p>
        </p:txBody>
      </p:sp>
    </p:spTree>
    <p:extLst>
      <p:ext uri="{BB962C8B-B14F-4D97-AF65-F5344CB8AC3E}">
        <p14:creationId xmlns:p14="http://schemas.microsoft.com/office/powerpoint/2010/main" val="395268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10;&#10;Description automatically generated">
            <a:extLst>
              <a:ext uri="{FF2B5EF4-FFF2-40B4-BE49-F238E27FC236}">
                <a16:creationId xmlns:a16="http://schemas.microsoft.com/office/drawing/2014/main" id="{9454BB70-2BD0-45A9-89A9-1BBE1E9E35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331470"/>
            <a:ext cx="4572000" cy="6195060"/>
          </a:xfrm>
          <a:prstGeom prst="rect">
            <a:avLst/>
          </a:prstGeom>
        </p:spPr>
      </p:pic>
    </p:spTree>
    <p:extLst>
      <p:ext uri="{BB962C8B-B14F-4D97-AF65-F5344CB8AC3E}">
        <p14:creationId xmlns:p14="http://schemas.microsoft.com/office/powerpoint/2010/main" val="41202804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8F782021-524B-488D-B170-CCA78139F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801031"/>
            <a:ext cx="1398427" cy="691209"/>
          </a:xfrm>
          <a:prstGeom prst="rect">
            <a:avLst/>
          </a:prstGeom>
        </p:spPr>
      </p:pic>
      <p:sp>
        <p:nvSpPr>
          <p:cNvPr id="5" name="TextBox 4">
            <a:extLst>
              <a:ext uri="{FF2B5EF4-FFF2-40B4-BE49-F238E27FC236}">
                <a16:creationId xmlns:a16="http://schemas.microsoft.com/office/drawing/2014/main" id="{239109A9-236F-4978-B127-801E44CB63B2}"/>
              </a:ext>
            </a:extLst>
          </p:cNvPr>
          <p:cNvSpPr txBox="1"/>
          <p:nvPr/>
        </p:nvSpPr>
        <p:spPr>
          <a:xfrm>
            <a:off x="0" y="6413149"/>
            <a:ext cx="4530700" cy="307777"/>
          </a:xfrm>
          <a:prstGeom prst="rect">
            <a:avLst/>
          </a:prstGeom>
          <a:noFill/>
        </p:spPr>
        <p:txBody>
          <a:bodyPr wrap="square" rtlCol="0">
            <a:spAutoFit/>
          </a:bodyPr>
          <a:lstStyle/>
          <a:p>
            <a:r>
              <a:rPr lang="en-US" sz="1400" b="1" dirty="0">
                <a:solidFill>
                  <a:srgbClr val="00B050"/>
                </a:solidFill>
              </a:rPr>
              <a:t>MAPETS DISTRICT 7430 SESSION 2022 2023</a:t>
            </a:r>
          </a:p>
        </p:txBody>
      </p:sp>
      <p:pic>
        <p:nvPicPr>
          <p:cNvPr id="6" name="Picture 5" descr="Logo&#10;&#10;Description automatically generated">
            <a:extLst>
              <a:ext uri="{FF2B5EF4-FFF2-40B4-BE49-F238E27FC236}">
                <a16:creationId xmlns:a16="http://schemas.microsoft.com/office/drawing/2014/main" id="{F2AB3EBA-174C-404E-B064-5A3447F3B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6369" y="5579634"/>
            <a:ext cx="673510" cy="912606"/>
          </a:xfrm>
          <a:prstGeom prst="rect">
            <a:avLst/>
          </a:prstGeom>
        </p:spPr>
      </p:pic>
      <p:sp>
        <p:nvSpPr>
          <p:cNvPr id="2" name="Title 1">
            <a:extLst>
              <a:ext uri="{FF2B5EF4-FFF2-40B4-BE49-F238E27FC236}">
                <a16:creationId xmlns:a16="http://schemas.microsoft.com/office/drawing/2014/main" id="{47B4B3B0-4071-4616-BF51-5E8777F52916}"/>
              </a:ext>
            </a:extLst>
          </p:cNvPr>
          <p:cNvSpPr>
            <a:spLocks noGrp="1"/>
          </p:cNvSpPr>
          <p:nvPr>
            <p:ph type="title"/>
          </p:nvPr>
        </p:nvSpPr>
        <p:spPr>
          <a:xfrm>
            <a:off x="838200" y="1"/>
            <a:ext cx="10515600" cy="897774"/>
          </a:xfrm>
        </p:spPr>
        <p:txBody>
          <a:bodyPr>
            <a:normAutofit/>
          </a:bodyPr>
          <a:lstStyle/>
          <a:p>
            <a:r>
              <a:rPr lang="en-US" sz="3200" b="1" dirty="0">
                <a:solidFill>
                  <a:srgbClr val="7030A0"/>
                </a:solidFill>
              </a:rPr>
              <a:t>Our District Calendar 2022-2023-AND KEY CURRENT EVENTS</a:t>
            </a:r>
          </a:p>
        </p:txBody>
      </p:sp>
      <p:sp>
        <p:nvSpPr>
          <p:cNvPr id="4" name="Content Placeholder 3">
            <a:extLst>
              <a:ext uri="{FF2B5EF4-FFF2-40B4-BE49-F238E27FC236}">
                <a16:creationId xmlns:a16="http://schemas.microsoft.com/office/drawing/2014/main" id="{105C18DE-9BB7-4B92-B02B-3C6E670DE294}"/>
              </a:ext>
            </a:extLst>
          </p:cNvPr>
          <p:cNvSpPr>
            <a:spLocks noGrp="1"/>
          </p:cNvSpPr>
          <p:nvPr>
            <p:ph idx="1"/>
          </p:nvPr>
        </p:nvSpPr>
        <p:spPr>
          <a:xfrm>
            <a:off x="266007" y="598517"/>
            <a:ext cx="11192568" cy="5202514"/>
          </a:xfrm>
        </p:spPr>
        <p:txBody>
          <a:bodyPr>
            <a:normAutofit lnSpcReduction="10000"/>
          </a:bodyPr>
          <a:lstStyle/>
          <a:p>
            <a:r>
              <a:rPr lang="en-US" sz="2400" dirty="0">
                <a:solidFill>
                  <a:srgbClr val="7030A0"/>
                </a:solidFill>
              </a:rPr>
              <a:t>MARCH 5, 2022: FOUNDATION GALA</a:t>
            </a:r>
          </a:p>
          <a:p>
            <a:r>
              <a:rPr lang="en-US" sz="2400" dirty="0">
                <a:solidFill>
                  <a:srgbClr val="7030A0"/>
                </a:solidFill>
              </a:rPr>
              <a:t>APRIL 9, 2022: DISTRICT TRAINING ASSEMBLY- DESALES UNIVERSITY</a:t>
            </a:r>
          </a:p>
          <a:p>
            <a:r>
              <a:rPr lang="en-US" sz="2400" dirty="0">
                <a:solidFill>
                  <a:srgbClr val="7030A0"/>
                </a:solidFill>
              </a:rPr>
              <a:t>APRIL 22-24, 2022: DISTRICT CONFERENCE</a:t>
            </a:r>
          </a:p>
          <a:p>
            <a:r>
              <a:rPr lang="en-US" sz="2400" dirty="0">
                <a:solidFill>
                  <a:srgbClr val="7030A0"/>
                </a:solidFill>
              </a:rPr>
              <a:t>APRIL 30, 2022: ROTARY DAY  OF SERVICE, STEM YEA FUNDRAISER</a:t>
            </a:r>
          </a:p>
          <a:p>
            <a:r>
              <a:rPr lang="en-US" sz="2400" dirty="0">
                <a:solidFill>
                  <a:srgbClr val="7030A0"/>
                </a:solidFill>
              </a:rPr>
              <a:t>JUNE 3-JUNE 8, 2022: RI INTERNATIONAL CONVENTION- HOUSTON</a:t>
            </a:r>
          </a:p>
          <a:p>
            <a:r>
              <a:rPr lang="en-US" sz="2400" dirty="0">
                <a:solidFill>
                  <a:srgbClr val="7030A0"/>
                </a:solidFill>
              </a:rPr>
              <a:t>JUNE 28, 2022: DISTRICT CHANGEOVER</a:t>
            </a:r>
          </a:p>
          <a:p>
            <a:r>
              <a:rPr lang="en-US" sz="2400" dirty="0">
                <a:solidFill>
                  <a:srgbClr val="7030A0"/>
                </a:solidFill>
              </a:rPr>
              <a:t>OCTOBER 15, 2022: RACE TO ZERO- PURPLE PINKIE EVENT</a:t>
            </a:r>
          </a:p>
          <a:p>
            <a:r>
              <a:rPr lang="en-US" sz="2400" dirty="0">
                <a:solidFill>
                  <a:srgbClr val="7030A0"/>
                </a:solidFill>
              </a:rPr>
              <a:t>NOVEMBER 5, 2022: FOUNDATION SEMINAR</a:t>
            </a:r>
          </a:p>
          <a:p>
            <a:r>
              <a:rPr lang="en-US" sz="2400" dirty="0">
                <a:solidFill>
                  <a:srgbClr val="7030A0"/>
                </a:solidFill>
              </a:rPr>
              <a:t>MARCH 11, 2023: FOUNDATION EVENT</a:t>
            </a:r>
          </a:p>
          <a:p>
            <a:r>
              <a:rPr lang="en-US" sz="2400" dirty="0">
                <a:solidFill>
                  <a:srgbClr val="7030A0"/>
                </a:solidFill>
              </a:rPr>
              <a:t>MAY 5-MAY 7, 2023: DISTRICT CONFERENCE</a:t>
            </a:r>
          </a:p>
          <a:p>
            <a:r>
              <a:rPr lang="en-US" sz="2400" dirty="0">
                <a:solidFill>
                  <a:srgbClr val="7030A0"/>
                </a:solidFill>
              </a:rPr>
              <a:t>OTHER DATES:- QUARTERLY MEETINGS WITH AREA AG’S, MONTHLY DEC MEETINGS,QUARTERLY, DLT MEETINGS – WELCOME TO ROTARY</a:t>
            </a:r>
          </a:p>
          <a:p>
            <a:endParaRPr lang="en-US" sz="2400" dirty="0">
              <a:solidFill>
                <a:srgbClr val="7030A0"/>
              </a:solidFill>
            </a:endParaRPr>
          </a:p>
          <a:p>
            <a:endParaRPr lang="en-US" sz="2400" dirty="0">
              <a:solidFill>
                <a:srgbClr val="7030A0"/>
              </a:solidFill>
            </a:endParaRPr>
          </a:p>
          <a:p>
            <a:endParaRPr lang="en-US" dirty="0"/>
          </a:p>
        </p:txBody>
      </p:sp>
    </p:spTree>
    <p:extLst>
      <p:ext uri="{BB962C8B-B14F-4D97-AF65-F5344CB8AC3E}">
        <p14:creationId xmlns:p14="http://schemas.microsoft.com/office/powerpoint/2010/main" val="3953369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8F782021-524B-488D-B170-CCA78139F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801031"/>
            <a:ext cx="1398427" cy="556781"/>
          </a:xfrm>
          <a:prstGeom prst="rect">
            <a:avLst/>
          </a:prstGeom>
        </p:spPr>
      </p:pic>
      <p:sp>
        <p:nvSpPr>
          <p:cNvPr id="5" name="TextBox 4">
            <a:extLst>
              <a:ext uri="{FF2B5EF4-FFF2-40B4-BE49-F238E27FC236}">
                <a16:creationId xmlns:a16="http://schemas.microsoft.com/office/drawing/2014/main" id="{239109A9-236F-4978-B127-801E44CB63B2}"/>
              </a:ext>
            </a:extLst>
          </p:cNvPr>
          <p:cNvSpPr txBox="1"/>
          <p:nvPr/>
        </p:nvSpPr>
        <p:spPr>
          <a:xfrm>
            <a:off x="0" y="6413149"/>
            <a:ext cx="4530700" cy="369332"/>
          </a:xfrm>
          <a:prstGeom prst="rect">
            <a:avLst/>
          </a:prstGeom>
          <a:noFill/>
        </p:spPr>
        <p:txBody>
          <a:bodyPr wrap="square" rtlCol="0">
            <a:spAutoFit/>
          </a:bodyPr>
          <a:lstStyle/>
          <a:p>
            <a:r>
              <a:rPr lang="en-US" b="1" dirty="0">
                <a:solidFill>
                  <a:srgbClr val="00B050"/>
                </a:solidFill>
              </a:rPr>
              <a:t>MAPETS DISTRICT 7430 SESSION 2022 2023</a:t>
            </a:r>
          </a:p>
        </p:txBody>
      </p:sp>
      <p:pic>
        <p:nvPicPr>
          <p:cNvPr id="6" name="Picture 5" descr="Logo&#10;&#10;Description automatically generated">
            <a:extLst>
              <a:ext uri="{FF2B5EF4-FFF2-40B4-BE49-F238E27FC236}">
                <a16:creationId xmlns:a16="http://schemas.microsoft.com/office/drawing/2014/main" id="{F2AB3EBA-174C-404E-B064-5A3447F3B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840" y="5500543"/>
            <a:ext cx="673510" cy="912606"/>
          </a:xfrm>
          <a:prstGeom prst="rect">
            <a:avLst/>
          </a:prstGeom>
        </p:spPr>
      </p:pic>
      <p:sp>
        <p:nvSpPr>
          <p:cNvPr id="2" name="Title 1">
            <a:extLst>
              <a:ext uri="{FF2B5EF4-FFF2-40B4-BE49-F238E27FC236}">
                <a16:creationId xmlns:a16="http://schemas.microsoft.com/office/drawing/2014/main" id="{63BDD38F-CE78-49D0-AA74-AC48EEDFED79}"/>
              </a:ext>
            </a:extLst>
          </p:cNvPr>
          <p:cNvSpPr>
            <a:spLocks noGrp="1"/>
          </p:cNvSpPr>
          <p:nvPr>
            <p:ph type="title"/>
          </p:nvPr>
        </p:nvSpPr>
        <p:spPr/>
        <p:txBody>
          <a:bodyPr/>
          <a:lstStyle/>
          <a:p>
            <a:r>
              <a:rPr lang="en-US" dirty="0">
                <a:solidFill>
                  <a:srgbClr val="7030A0"/>
                </a:solidFill>
              </a:rPr>
              <a:t>District Governor Visits for 2022 -2023</a:t>
            </a:r>
          </a:p>
        </p:txBody>
      </p:sp>
      <p:sp>
        <p:nvSpPr>
          <p:cNvPr id="4" name="Content Placeholder 3">
            <a:extLst>
              <a:ext uri="{FF2B5EF4-FFF2-40B4-BE49-F238E27FC236}">
                <a16:creationId xmlns:a16="http://schemas.microsoft.com/office/drawing/2014/main" id="{781B6C4A-DBB2-4E52-A15F-9B775C81D3EF}"/>
              </a:ext>
            </a:extLst>
          </p:cNvPr>
          <p:cNvSpPr>
            <a:spLocks noGrp="1"/>
          </p:cNvSpPr>
          <p:nvPr>
            <p:ph idx="1"/>
          </p:nvPr>
        </p:nvSpPr>
        <p:spPr>
          <a:xfrm>
            <a:off x="838200" y="1376516"/>
            <a:ext cx="10515600" cy="4800447"/>
          </a:xfrm>
        </p:spPr>
        <p:txBody>
          <a:bodyPr/>
          <a:lstStyle/>
          <a:p>
            <a:r>
              <a:rPr lang="en-US" dirty="0">
                <a:solidFill>
                  <a:srgbClr val="7030A0"/>
                </a:solidFill>
              </a:rPr>
              <a:t>Goal: each club will have an in person visit by the District Governor</a:t>
            </a:r>
          </a:p>
          <a:p>
            <a:r>
              <a:rPr lang="en-US" dirty="0">
                <a:solidFill>
                  <a:srgbClr val="7030A0"/>
                </a:solidFill>
              </a:rPr>
              <a:t>The Assistant Governors asked to be at each of their club visits</a:t>
            </a:r>
          </a:p>
          <a:p>
            <a:r>
              <a:rPr lang="en-US" dirty="0">
                <a:solidFill>
                  <a:srgbClr val="7030A0"/>
                </a:solidFill>
              </a:rPr>
              <a:t>The DG would like to meet with the club board of directors either prior to club meeting or immediately after club meeting</a:t>
            </a:r>
          </a:p>
          <a:p>
            <a:r>
              <a:rPr lang="en-US" dirty="0">
                <a:solidFill>
                  <a:srgbClr val="7030A0"/>
                </a:solidFill>
              </a:rPr>
              <a:t>Draft schedule is handed out.– Please confirm visit dates with your AGs by May 15. AG’s will send me confirmation by May 30. </a:t>
            </a:r>
          </a:p>
          <a:p>
            <a:r>
              <a:rPr lang="en-US" dirty="0">
                <a:solidFill>
                  <a:srgbClr val="7030A0"/>
                </a:solidFill>
              </a:rPr>
              <a:t>Final visit dates will then be published on web-site</a:t>
            </a:r>
          </a:p>
          <a:p>
            <a:r>
              <a:rPr lang="en-US" dirty="0">
                <a:solidFill>
                  <a:srgbClr val="7030A0"/>
                </a:solidFill>
              </a:rPr>
              <a:t>Remember– we are planning ahead!</a:t>
            </a:r>
          </a:p>
        </p:txBody>
      </p:sp>
    </p:spTree>
    <p:extLst>
      <p:ext uri="{BB962C8B-B14F-4D97-AF65-F5344CB8AC3E}">
        <p14:creationId xmlns:p14="http://schemas.microsoft.com/office/powerpoint/2010/main" val="2910166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8F782021-524B-488D-B170-CCA78139F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801031"/>
            <a:ext cx="1398427" cy="556781"/>
          </a:xfrm>
          <a:prstGeom prst="rect">
            <a:avLst/>
          </a:prstGeom>
        </p:spPr>
      </p:pic>
      <p:sp>
        <p:nvSpPr>
          <p:cNvPr id="5" name="TextBox 4">
            <a:extLst>
              <a:ext uri="{FF2B5EF4-FFF2-40B4-BE49-F238E27FC236}">
                <a16:creationId xmlns:a16="http://schemas.microsoft.com/office/drawing/2014/main" id="{239109A9-236F-4978-B127-801E44CB63B2}"/>
              </a:ext>
            </a:extLst>
          </p:cNvPr>
          <p:cNvSpPr txBox="1"/>
          <p:nvPr/>
        </p:nvSpPr>
        <p:spPr>
          <a:xfrm>
            <a:off x="0" y="6413149"/>
            <a:ext cx="4530700" cy="369332"/>
          </a:xfrm>
          <a:prstGeom prst="rect">
            <a:avLst/>
          </a:prstGeom>
          <a:noFill/>
        </p:spPr>
        <p:txBody>
          <a:bodyPr wrap="square" rtlCol="0">
            <a:spAutoFit/>
          </a:bodyPr>
          <a:lstStyle/>
          <a:p>
            <a:r>
              <a:rPr lang="en-US" b="1" dirty="0">
                <a:solidFill>
                  <a:srgbClr val="00B050"/>
                </a:solidFill>
              </a:rPr>
              <a:t>MAPETS DISTRICT 7430 SESSION 2022 2023</a:t>
            </a:r>
          </a:p>
        </p:txBody>
      </p:sp>
      <p:pic>
        <p:nvPicPr>
          <p:cNvPr id="6" name="Picture 5" descr="Logo&#10;&#10;Description automatically generated">
            <a:extLst>
              <a:ext uri="{FF2B5EF4-FFF2-40B4-BE49-F238E27FC236}">
                <a16:creationId xmlns:a16="http://schemas.microsoft.com/office/drawing/2014/main" id="{F2AB3EBA-174C-404E-B064-5A3447F3B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840" y="5500543"/>
            <a:ext cx="673510" cy="912606"/>
          </a:xfrm>
          <a:prstGeom prst="rect">
            <a:avLst/>
          </a:prstGeom>
        </p:spPr>
      </p:pic>
      <p:sp>
        <p:nvSpPr>
          <p:cNvPr id="2" name="Title 1">
            <a:extLst>
              <a:ext uri="{FF2B5EF4-FFF2-40B4-BE49-F238E27FC236}">
                <a16:creationId xmlns:a16="http://schemas.microsoft.com/office/drawing/2014/main" id="{F005FCFA-D350-4655-B0CE-BAF1E0FCBE52}"/>
              </a:ext>
            </a:extLst>
          </p:cNvPr>
          <p:cNvSpPr>
            <a:spLocks noGrp="1"/>
          </p:cNvSpPr>
          <p:nvPr>
            <p:ph type="title"/>
          </p:nvPr>
        </p:nvSpPr>
        <p:spPr/>
        <p:txBody>
          <a:bodyPr/>
          <a:lstStyle/>
          <a:p>
            <a:r>
              <a:rPr lang="en-US" dirty="0">
                <a:solidFill>
                  <a:srgbClr val="7030A0"/>
                </a:solidFill>
              </a:rPr>
              <a:t>Get together with AG’s and Areas</a:t>
            </a:r>
          </a:p>
        </p:txBody>
      </p:sp>
      <p:sp>
        <p:nvSpPr>
          <p:cNvPr id="4" name="Content Placeholder 3">
            <a:extLst>
              <a:ext uri="{FF2B5EF4-FFF2-40B4-BE49-F238E27FC236}">
                <a16:creationId xmlns:a16="http://schemas.microsoft.com/office/drawing/2014/main" id="{EBAA5113-709D-41DE-8CC9-D3335A148B0B}"/>
              </a:ext>
            </a:extLst>
          </p:cNvPr>
          <p:cNvSpPr>
            <a:spLocks noGrp="1"/>
          </p:cNvSpPr>
          <p:nvPr>
            <p:ph idx="1"/>
          </p:nvPr>
        </p:nvSpPr>
        <p:spPr>
          <a:xfrm>
            <a:off x="838200" y="1438102"/>
            <a:ext cx="10515600" cy="4738861"/>
          </a:xfrm>
        </p:spPr>
        <p:txBody>
          <a:bodyPr/>
          <a:lstStyle/>
          <a:p>
            <a:r>
              <a:rPr lang="en-US" dirty="0">
                <a:solidFill>
                  <a:srgbClr val="7030A0"/>
                </a:solidFill>
              </a:rPr>
              <a:t>Area 1:   Rick </a:t>
            </a:r>
          </a:p>
          <a:p>
            <a:r>
              <a:rPr lang="en-US" dirty="0">
                <a:solidFill>
                  <a:srgbClr val="7030A0"/>
                </a:solidFill>
              </a:rPr>
              <a:t>Area 2, Area  6, Area 8: Jean and Suzie</a:t>
            </a:r>
          </a:p>
          <a:p>
            <a:r>
              <a:rPr lang="en-US" dirty="0">
                <a:solidFill>
                  <a:srgbClr val="7030A0"/>
                </a:solidFill>
              </a:rPr>
              <a:t>Area 3 and Area 4: Jeremiah</a:t>
            </a:r>
          </a:p>
          <a:p>
            <a:r>
              <a:rPr lang="en-US" dirty="0">
                <a:solidFill>
                  <a:srgbClr val="7030A0"/>
                </a:solidFill>
              </a:rPr>
              <a:t>Area 5 and Area 7: with Mike Mueller and Mike Sloane</a:t>
            </a:r>
          </a:p>
          <a:p>
            <a:r>
              <a:rPr lang="en-US" dirty="0">
                <a:solidFill>
                  <a:srgbClr val="7030A0"/>
                </a:solidFill>
              </a:rPr>
              <a:t>All Areas ZOOM: with AG Area 8 Gail Linenberg</a:t>
            </a:r>
          </a:p>
          <a:p>
            <a:r>
              <a:rPr lang="en-US" dirty="0">
                <a:solidFill>
                  <a:srgbClr val="7030A0"/>
                </a:solidFill>
              </a:rPr>
              <a:t> and AG Area 3 Amy Sheller</a:t>
            </a:r>
          </a:p>
          <a:p>
            <a:pPr marL="0" indent="0">
              <a:buNone/>
            </a:pPr>
            <a:endParaRPr lang="en-US" dirty="0">
              <a:solidFill>
                <a:srgbClr val="7030A0"/>
              </a:solidFill>
            </a:endParaRPr>
          </a:p>
          <a:p>
            <a:endParaRPr lang="en-US" dirty="0">
              <a:solidFill>
                <a:srgbClr val="7030A0"/>
              </a:solidFill>
            </a:endParaRPr>
          </a:p>
        </p:txBody>
      </p:sp>
    </p:spTree>
    <p:extLst>
      <p:ext uri="{BB962C8B-B14F-4D97-AF65-F5344CB8AC3E}">
        <p14:creationId xmlns:p14="http://schemas.microsoft.com/office/powerpoint/2010/main" val="2249025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8F782021-524B-488D-B170-CCA78139F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801031"/>
            <a:ext cx="1398427" cy="556781"/>
          </a:xfrm>
          <a:prstGeom prst="rect">
            <a:avLst/>
          </a:prstGeom>
        </p:spPr>
      </p:pic>
      <p:sp>
        <p:nvSpPr>
          <p:cNvPr id="5" name="TextBox 4">
            <a:extLst>
              <a:ext uri="{FF2B5EF4-FFF2-40B4-BE49-F238E27FC236}">
                <a16:creationId xmlns:a16="http://schemas.microsoft.com/office/drawing/2014/main" id="{239109A9-236F-4978-B127-801E44CB63B2}"/>
              </a:ext>
            </a:extLst>
          </p:cNvPr>
          <p:cNvSpPr txBox="1"/>
          <p:nvPr/>
        </p:nvSpPr>
        <p:spPr>
          <a:xfrm>
            <a:off x="0" y="6413149"/>
            <a:ext cx="4530700" cy="369332"/>
          </a:xfrm>
          <a:prstGeom prst="rect">
            <a:avLst/>
          </a:prstGeom>
          <a:noFill/>
        </p:spPr>
        <p:txBody>
          <a:bodyPr wrap="square" rtlCol="0">
            <a:spAutoFit/>
          </a:bodyPr>
          <a:lstStyle/>
          <a:p>
            <a:r>
              <a:rPr lang="en-US" b="1" dirty="0">
                <a:solidFill>
                  <a:srgbClr val="00B050"/>
                </a:solidFill>
              </a:rPr>
              <a:t>MAPETS DISTRICT 7430 SESSION 2022 2023</a:t>
            </a:r>
          </a:p>
        </p:txBody>
      </p:sp>
      <p:pic>
        <p:nvPicPr>
          <p:cNvPr id="6" name="Picture 5" descr="Logo&#10;&#10;Description automatically generated">
            <a:extLst>
              <a:ext uri="{FF2B5EF4-FFF2-40B4-BE49-F238E27FC236}">
                <a16:creationId xmlns:a16="http://schemas.microsoft.com/office/drawing/2014/main" id="{F2AB3EBA-174C-404E-B064-5A3447F3B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840" y="5500543"/>
            <a:ext cx="673510" cy="912606"/>
          </a:xfrm>
          <a:prstGeom prst="rect">
            <a:avLst/>
          </a:prstGeom>
        </p:spPr>
      </p:pic>
      <p:sp>
        <p:nvSpPr>
          <p:cNvPr id="2" name="Title 1">
            <a:extLst>
              <a:ext uri="{FF2B5EF4-FFF2-40B4-BE49-F238E27FC236}">
                <a16:creationId xmlns:a16="http://schemas.microsoft.com/office/drawing/2014/main" id="{678D8F5E-D0B3-43C0-8F4D-FF322CF612EC}"/>
              </a:ext>
            </a:extLst>
          </p:cNvPr>
          <p:cNvSpPr>
            <a:spLocks noGrp="1"/>
          </p:cNvSpPr>
          <p:nvPr>
            <p:ph type="title"/>
          </p:nvPr>
        </p:nvSpPr>
        <p:spPr/>
        <p:txBody>
          <a:bodyPr/>
          <a:lstStyle/>
          <a:p>
            <a:r>
              <a:rPr lang="en-US" b="1" dirty="0">
                <a:solidFill>
                  <a:srgbClr val="7030A0"/>
                </a:solidFill>
              </a:rPr>
              <a:t>Our District 7430 Website and My Rotary</a:t>
            </a:r>
          </a:p>
        </p:txBody>
      </p:sp>
      <p:sp>
        <p:nvSpPr>
          <p:cNvPr id="4" name="Content Placeholder 3">
            <a:extLst>
              <a:ext uri="{FF2B5EF4-FFF2-40B4-BE49-F238E27FC236}">
                <a16:creationId xmlns:a16="http://schemas.microsoft.com/office/drawing/2014/main" id="{509CAADB-A6DC-4F16-80FD-B9BE8A140D4C}"/>
              </a:ext>
            </a:extLst>
          </p:cNvPr>
          <p:cNvSpPr>
            <a:spLocks noGrp="1"/>
          </p:cNvSpPr>
          <p:nvPr>
            <p:ph idx="1"/>
          </p:nvPr>
        </p:nvSpPr>
        <p:spPr/>
        <p:txBody>
          <a:bodyPr/>
          <a:lstStyle/>
          <a:p>
            <a:pPr marL="0" indent="0" algn="ctr">
              <a:buNone/>
            </a:pPr>
            <a:r>
              <a:rPr lang="en-US" b="1" dirty="0">
                <a:solidFill>
                  <a:srgbClr val="7030A0"/>
                </a:solidFill>
              </a:rPr>
              <a:t>Support and information</a:t>
            </a:r>
          </a:p>
        </p:txBody>
      </p:sp>
    </p:spTree>
    <p:extLst>
      <p:ext uri="{BB962C8B-B14F-4D97-AF65-F5344CB8AC3E}">
        <p14:creationId xmlns:p14="http://schemas.microsoft.com/office/powerpoint/2010/main" val="245850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8F782021-524B-488D-B170-CCA78139F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801031"/>
            <a:ext cx="1398427" cy="556781"/>
          </a:xfrm>
          <a:prstGeom prst="rect">
            <a:avLst/>
          </a:prstGeom>
        </p:spPr>
      </p:pic>
      <p:sp>
        <p:nvSpPr>
          <p:cNvPr id="5" name="TextBox 4">
            <a:extLst>
              <a:ext uri="{FF2B5EF4-FFF2-40B4-BE49-F238E27FC236}">
                <a16:creationId xmlns:a16="http://schemas.microsoft.com/office/drawing/2014/main" id="{239109A9-236F-4978-B127-801E44CB63B2}"/>
              </a:ext>
            </a:extLst>
          </p:cNvPr>
          <p:cNvSpPr txBox="1"/>
          <p:nvPr/>
        </p:nvSpPr>
        <p:spPr>
          <a:xfrm>
            <a:off x="0" y="6413149"/>
            <a:ext cx="4530700" cy="369332"/>
          </a:xfrm>
          <a:prstGeom prst="rect">
            <a:avLst/>
          </a:prstGeom>
          <a:noFill/>
        </p:spPr>
        <p:txBody>
          <a:bodyPr wrap="square" rtlCol="0">
            <a:spAutoFit/>
          </a:bodyPr>
          <a:lstStyle/>
          <a:p>
            <a:r>
              <a:rPr lang="en-US" b="1" dirty="0">
                <a:solidFill>
                  <a:srgbClr val="00B050"/>
                </a:solidFill>
              </a:rPr>
              <a:t>MAPETS DISTRICT 7430 SESSION 2022 2023</a:t>
            </a:r>
          </a:p>
        </p:txBody>
      </p:sp>
      <p:pic>
        <p:nvPicPr>
          <p:cNvPr id="6" name="Picture 5" descr="Logo&#10;&#10;Description automatically generated">
            <a:extLst>
              <a:ext uri="{FF2B5EF4-FFF2-40B4-BE49-F238E27FC236}">
                <a16:creationId xmlns:a16="http://schemas.microsoft.com/office/drawing/2014/main" id="{F2AB3EBA-174C-404E-B064-5A3447F3B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840" y="5500543"/>
            <a:ext cx="673510" cy="912606"/>
          </a:xfrm>
          <a:prstGeom prst="rect">
            <a:avLst/>
          </a:prstGeom>
        </p:spPr>
      </p:pic>
      <p:sp>
        <p:nvSpPr>
          <p:cNvPr id="2" name="Title 1">
            <a:extLst>
              <a:ext uri="{FF2B5EF4-FFF2-40B4-BE49-F238E27FC236}">
                <a16:creationId xmlns:a16="http://schemas.microsoft.com/office/drawing/2014/main" id="{28B26949-9891-4C55-B9B5-0C99B7FFA78D}"/>
              </a:ext>
            </a:extLst>
          </p:cNvPr>
          <p:cNvSpPr>
            <a:spLocks noGrp="1"/>
          </p:cNvSpPr>
          <p:nvPr>
            <p:ph type="ctrTitle"/>
          </p:nvPr>
        </p:nvSpPr>
        <p:spPr>
          <a:xfrm>
            <a:off x="1524000" y="444851"/>
            <a:ext cx="9144000" cy="1155349"/>
          </a:xfrm>
        </p:spPr>
        <p:txBody>
          <a:bodyPr/>
          <a:lstStyle/>
          <a:p>
            <a:r>
              <a:rPr lang="en-US" dirty="0">
                <a:solidFill>
                  <a:srgbClr val="7030A0"/>
                </a:solidFill>
              </a:rPr>
              <a:t>Next “ to do’s”</a:t>
            </a:r>
          </a:p>
        </p:txBody>
      </p:sp>
      <p:sp>
        <p:nvSpPr>
          <p:cNvPr id="4" name="Subtitle 3">
            <a:extLst>
              <a:ext uri="{FF2B5EF4-FFF2-40B4-BE49-F238E27FC236}">
                <a16:creationId xmlns:a16="http://schemas.microsoft.com/office/drawing/2014/main" id="{F4131408-420A-4B68-8E9C-02B3CCA3D5B8}"/>
              </a:ext>
            </a:extLst>
          </p:cNvPr>
          <p:cNvSpPr>
            <a:spLocks noGrp="1"/>
          </p:cNvSpPr>
          <p:nvPr>
            <p:ph type="subTitle" idx="1"/>
          </p:nvPr>
        </p:nvSpPr>
        <p:spPr>
          <a:xfrm>
            <a:off x="1524000" y="1770611"/>
            <a:ext cx="9144000" cy="3487189"/>
          </a:xfrm>
        </p:spPr>
        <p:txBody>
          <a:bodyPr/>
          <a:lstStyle/>
          <a:p>
            <a:r>
              <a:rPr lang="en-US" dirty="0">
                <a:solidFill>
                  <a:srgbClr val="7030A0"/>
                </a:solidFill>
              </a:rPr>
              <a:t>Use Learning Center</a:t>
            </a:r>
          </a:p>
          <a:p>
            <a:r>
              <a:rPr lang="en-US" dirty="0">
                <a:solidFill>
                  <a:srgbClr val="7030A0"/>
                </a:solidFill>
              </a:rPr>
              <a:t>Register for : Foundation Gala March 5</a:t>
            </a:r>
          </a:p>
          <a:p>
            <a:r>
              <a:rPr lang="en-US" dirty="0">
                <a:solidFill>
                  <a:srgbClr val="7030A0"/>
                </a:solidFill>
              </a:rPr>
              <a:t> District Training Assembly April 9</a:t>
            </a:r>
          </a:p>
          <a:p>
            <a:r>
              <a:rPr lang="en-US" dirty="0">
                <a:solidFill>
                  <a:srgbClr val="7030A0"/>
                </a:solidFill>
              </a:rPr>
              <a:t>Work on club goal setting- your calendar</a:t>
            </a:r>
          </a:p>
        </p:txBody>
      </p:sp>
    </p:spTree>
    <p:extLst>
      <p:ext uri="{BB962C8B-B14F-4D97-AF65-F5344CB8AC3E}">
        <p14:creationId xmlns:p14="http://schemas.microsoft.com/office/powerpoint/2010/main" val="2074491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8F782021-524B-488D-B170-CCA78139F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801031"/>
            <a:ext cx="1398427" cy="556781"/>
          </a:xfrm>
          <a:prstGeom prst="rect">
            <a:avLst/>
          </a:prstGeom>
        </p:spPr>
      </p:pic>
      <p:sp>
        <p:nvSpPr>
          <p:cNvPr id="5" name="TextBox 4">
            <a:extLst>
              <a:ext uri="{FF2B5EF4-FFF2-40B4-BE49-F238E27FC236}">
                <a16:creationId xmlns:a16="http://schemas.microsoft.com/office/drawing/2014/main" id="{239109A9-236F-4978-B127-801E44CB63B2}"/>
              </a:ext>
            </a:extLst>
          </p:cNvPr>
          <p:cNvSpPr txBox="1"/>
          <p:nvPr/>
        </p:nvSpPr>
        <p:spPr>
          <a:xfrm>
            <a:off x="0" y="6413149"/>
            <a:ext cx="4530700" cy="369332"/>
          </a:xfrm>
          <a:prstGeom prst="rect">
            <a:avLst/>
          </a:prstGeom>
          <a:noFill/>
        </p:spPr>
        <p:txBody>
          <a:bodyPr wrap="square" rtlCol="0">
            <a:spAutoFit/>
          </a:bodyPr>
          <a:lstStyle/>
          <a:p>
            <a:r>
              <a:rPr lang="en-US" b="1" dirty="0">
                <a:solidFill>
                  <a:srgbClr val="00B050"/>
                </a:solidFill>
              </a:rPr>
              <a:t>MAPETS DISTRICT 7430 SESSION 2022 2023</a:t>
            </a:r>
          </a:p>
        </p:txBody>
      </p:sp>
      <p:pic>
        <p:nvPicPr>
          <p:cNvPr id="6" name="Picture 5" descr="Logo&#10;&#10;Description automatically generated">
            <a:extLst>
              <a:ext uri="{FF2B5EF4-FFF2-40B4-BE49-F238E27FC236}">
                <a16:creationId xmlns:a16="http://schemas.microsoft.com/office/drawing/2014/main" id="{F2AB3EBA-174C-404E-B064-5A3447F3B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840" y="5500543"/>
            <a:ext cx="673510" cy="912606"/>
          </a:xfrm>
          <a:prstGeom prst="rect">
            <a:avLst/>
          </a:prstGeom>
        </p:spPr>
      </p:pic>
      <p:sp>
        <p:nvSpPr>
          <p:cNvPr id="2" name="Title 1">
            <a:extLst>
              <a:ext uri="{FF2B5EF4-FFF2-40B4-BE49-F238E27FC236}">
                <a16:creationId xmlns:a16="http://schemas.microsoft.com/office/drawing/2014/main" id="{ADBDFAE4-1975-4628-8B72-74F9737778BB}"/>
              </a:ext>
            </a:extLst>
          </p:cNvPr>
          <p:cNvSpPr>
            <a:spLocks noGrp="1"/>
          </p:cNvSpPr>
          <p:nvPr>
            <p:ph type="title"/>
          </p:nvPr>
        </p:nvSpPr>
        <p:spPr>
          <a:xfrm>
            <a:off x="4898448" y="5000877"/>
            <a:ext cx="6341052" cy="1325563"/>
          </a:xfrm>
        </p:spPr>
        <p:txBody>
          <a:bodyPr/>
          <a:lstStyle/>
          <a:p>
            <a:r>
              <a:rPr lang="en-US" dirty="0">
                <a:solidFill>
                  <a:srgbClr val="00B050"/>
                </a:solidFill>
                <a:latin typeface="+mn-lt"/>
              </a:rPr>
              <a:t>Thank you for attending</a:t>
            </a:r>
          </a:p>
        </p:txBody>
      </p:sp>
      <p:pic>
        <p:nvPicPr>
          <p:cNvPr id="7" name="Content Placeholder 6">
            <a:extLst>
              <a:ext uri="{FF2B5EF4-FFF2-40B4-BE49-F238E27FC236}">
                <a16:creationId xmlns:a16="http://schemas.microsoft.com/office/drawing/2014/main" id="{2923158A-6066-43B7-B94B-0F5C5FB27D81}"/>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a:stretch/>
        </p:blipFill>
        <p:spPr>
          <a:xfrm>
            <a:off x="7172437" y="776781"/>
            <a:ext cx="4181363" cy="3528025"/>
          </a:xfrm>
          <a:prstGeom prst="rect">
            <a:avLst/>
          </a:prstGeom>
        </p:spPr>
      </p:pic>
      <p:sp>
        <p:nvSpPr>
          <p:cNvPr id="9" name="TextBox 8">
            <a:extLst>
              <a:ext uri="{FF2B5EF4-FFF2-40B4-BE49-F238E27FC236}">
                <a16:creationId xmlns:a16="http://schemas.microsoft.com/office/drawing/2014/main" id="{1A55527C-42BF-4F82-BF1E-C108C612132A}"/>
              </a:ext>
            </a:extLst>
          </p:cNvPr>
          <p:cNvSpPr txBox="1"/>
          <p:nvPr/>
        </p:nvSpPr>
        <p:spPr>
          <a:xfrm>
            <a:off x="324197" y="1325563"/>
            <a:ext cx="6238528" cy="2369880"/>
          </a:xfrm>
          <a:prstGeom prst="rect">
            <a:avLst/>
          </a:prstGeom>
          <a:noFill/>
        </p:spPr>
        <p:txBody>
          <a:bodyPr wrap="square">
            <a:spAutoFit/>
          </a:bodyPr>
          <a:lstStyle/>
          <a:p>
            <a:pPr algn="ctr"/>
            <a:r>
              <a:rPr lang="en-US" sz="3200" b="1" i="1" dirty="0">
                <a:solidFill>
                  <a:srgbClr val="00B050"/>
                </a:solidFill>
              </a:rPr>
              <a:t>IMAGINE IS A DREAM</a:t>
            </a:r>
          </a:p>
          <a:p>
            <a:pPr algn="ctr"/>
            <a:endParaRPr lang="en-US" sz="3200" b="1" i="1" dirty="0">
              <a:solidFill>
                <a:srgbClr val="00B050"/>
              </a:solidFill>
            </a:endParaRPr>
          </a:p>
          <a:p>
            <a:r>
              <a:rPr lang="en-US" sz="2000" b="1" i="1" dirty="0">
                <a:solidFill>
                  <a:srgbClr val="00B050"/>
                </a:solidFill>
              </a:rPr>
              <a:t>                ONCE you right it down it becomes a </a:t>
            </a:r>
          </a:p>
          <a:p>
            <a:endParaRPr lang="en-US" sz="2000" b="1" i="1" dirty="0">
              <a:solidFill>
                <a:srgbClr val="00B050"/>
              </a:solidFill>
            </a:endParaRPr>
          </a:p>
          <a:p>
            <a:r>
              <a:rPr lang="en-US" sz="2000" b="1" i="1" dirty="0">
                <a:solidFill>
                  <a:srgbClr val="00B050"/>
                </a:solidFill>
              </a:rPr>
              <a:t>                                      </a:t>
            </a:r>
            <a:r>
              <a:rPr lang="en-US" sz="4400" b="1" i="1" dirty="0">
                <a:solidFill>
                  <a:srgbClr val="00B050"/>
                </a:solidFill>
              </a:rPr>
              <a:t>GOAL</a:t>
            </a:r>
            <a:r>
              <a:rPr lang="en-US" sz="2000" b="1" i="1" dirty="0">
                <a:solidFill>
                  <a:srgbClr val="00B050"/>
                </a:solidFill>
              </a:rPr>
              <a:t> </a:t>
            </a:r>
            <a:endParaRPr lang="en-US" sz="3200" b="1" i="1" dirty="0">
              <a:solidFill>
                <a:srgbClr val="00B050"/>
              </a:solidFill>
            </a:endParaRPr>
          </a:p>
        </p:txBody>
      </p:sp>
    </p:spTree>
    <p:extLst>
      <p:ext uri="{BB962C8B-B14F-4D97-AF65-F5344CB8AC3E}">
        <p14:creationId xmlns:p14="http://schemas.microsoft.com/office/powerpoint/2010/main" val="3482829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8F782021-524B-488D-B170-CCA78139F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42" y="5801031"/>
            <a:ext cx="1398427" cy="556781"/>
          </a:xfrm>
          <a:prstGeom prst="rect">
            <a:avLst/>
          </a:prstGeom>
        </p:spPr>
      </p:pic>
      <p:sp>
        <p:nvSpPr>
          <p:cNvPr id="5" name="TextBox 4">
            <a:extLst>
              <a:ext uri="{FF2B5EF4-FFF2-40B4-BE49-F238E27FC236}">
                <a16:creationId xmlns:a16="http://schemas.microsoft.com/office/drawing/2014/main" id="{239109A9-236F-4978-B127-801E44CB63B2}"/>
              </a:ext>
            </a:extLst>
          </p:cNvPr>
          <p:cNvSpPr txBox="1"/>
          <p:nvPr/>
        </p:nvSpPr>
        <p:spPr>
          <a:xfrm>
            <a:off x="0" y="6413149"/>
            <a:ext cx="4530700" cy="369332"/>
          </a:xfrm>
          <a:prstGeom prst="rect">
            <a:avLst/>
          </a:prstGeom>
          <a:noFill/>
        </p:spPr>
        <p:txBody>
          <a:bodyPr wrap="square" rtlCol="0">
            <a:spAutoFit/>
          </a:bodyPr>
          <a:lstStyle/>
          <a:p>
            <a:r>
              <a:rPr lang="en-US" b="1" dirty="0">
                <a:solidFill>
                  <a:srgbClr val="00B050"/>
                </a:solidFill>
              </a:rPr>
              <a:t>MAPETS DISTRICT 7430 SESSION 2022 2023</a:t>
            </a:r>
          </a:p>
        </p:txBody>
      </p:sp>
      <p:pic>
        <p:nvPicPr>
          <p:cNvPr id="6" name="Picture 5" descr="Logo&#10;&#10;Description automatically generated">
            <a:extLst>
              <a:ext uri="{FF2B5EF4-FFF2-40B4-BE49-F238E27FC236}">
                <a16:creationId xmlns:a16="http://schemas.microsoft.com/office/drawing/2014/main" id="{F2AB3EBA-174C-404E-B064-5A3447F3B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840" y="5500543"/>
            <a:ext cx="673510" cy="912606"/>
          </a:xfrm>
          <a:prstGeom prst="rect">
            <a:avLst/>
          </a:prstGeom>
        </p:spPr>
      </p:pic>
      <p:pic>
        <p:nvPicPr>
          <p:cNvPr id="7" name="Picture 6" descr="Icon&#10;&#10;Description automatically generated">
            <a:extLst>
              <a:ext uri="{FF2B5EF4-FFF2-40B4-BE49-F238E27FC236}">
                <a16:creationId xmlns:a16="http://schemas.microsoft.com/office/drawing/2014/main" id="{2860A9AC-C1C4-4846-A129-34A58DC9C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4344" y="680881"/>
            <a:ext cx="4125861" cy="5496237"/>
          </a:xfrm>
          <a:prstGeom prst="rect">
            <a:avLst/>
          </a:prstGeom>
        </p:spPr>
      </p:pic>
    </p:spTree>
    <p:extLst>
      <p:ext uri="{BB962C8B-B14F-4D97-AF65-F5344CB8AC3E}">
        <p14:creationId xmlns:p14="http://schemas.microsoft.com/office/powerpoint/2010/main" val="1321836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8F782021-524B-488D-B170-CCA78139F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801031"/>
            <a:ext cx="1398427" cy="556781"/>
          </a:xfrm>
          <a:prstGeom prst="rect">
            <a:avLst/>
          </a:prstGeom>
        </p:spPr>
      </p:pic>
      <p:sp>
        <p:nvSpPr>
          <p:cNvPr id="5" name="TextBox 4">
            <a:extLst>
              <a:ext uri="{FF2B5EF4-FFF2-40B4-BE49-F238E27FC236}">
                <a16:creationId xmlns:a16="http://schemas.microsoft.com/office/drawing/2014/main" id="{239109A9-236F-4978-B127-801E44CB63B2}"/>
              </a:ext>
            </a:extLst>
          </p:cNvPr>
          <p:cNvSpPr txBox="1"/>
          <p:nvPr/>
        </p:nvSpPr>
        <p:spPr>
          <a:xfrm>
            <a:off x="0" y="6413149"/>
            <a:ext cx="4530700" cy="369332"/>
          </a:xfrm>
          <a:prstGeom prst="rect">
            <a:avLst/>
          </a:prstGeom>
          <a:noFill/>
        </p:spPr>
        <p:txBody>
          <a:bodyPr wrap="square" rtlCol="0">
            <a:spAutoFit/>
          </a:bodyPr>
          <a:lstStyle/>
          <a:p>
            <a:r>
              <a:rPr lang="en-US" b="1" dirty="0">
                <a:solidFill>
                  <a:srgbClr val="00B050"/>
                </a:solidFill>
              </a:rPr>
              <a:t>MAPETS DISTRICT 7430 SESSION 2022 2023</a:t>
            </a:r>
          </a:p>
        </p:txBody>
      </p:sp>
      <p:pic>
        <p:nvPicPr>
          <p:cNvPr id="6" name="Picture 5" descr="Logo&#10;&#10;Description automatically generated">
            <a:extLst>
              <a:ext uri="{FF2B5EF4-FFF2-40B4-BE49-F238E27FC236}">
                <a16:creationId xmlns:a16="http://schemas.microsoft.com/office/drawing/2014/main" id="{F2AB3EBA-174C-404E-B064-5A3447F3B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840" y="5500543"/>
            <a:ext cx="673510" cy="912606"/>
          </a:xfrm>
          <a:prstGeom prst="rect">
            <a:avLst/>
          </a:prstGeom>
        </p:spPr>
      </p:pic>
      <p:sp>
        <p:nvSpPr>
          <p:cNvPr id="7" name="Title 6">
            <a:extLst>
              <a:ext uri="{FF2B5EF4-FFF2-40B4-BE49-F238E27FC236}">
                <a16:creationId xmlns:a16="http://schemas.microsoft.com/office/drawing/2014/main" id="{B439FB42-AF31-422E-871E-5E074D06320D}"/>
              </a:ext>
            </a:extLst>
          </p:cNvPr>
          <p:cNvSpPr>
            <a:spLocks noGrp="1"/>
          </p:cNvSpPr>
          <p:nvPr>
            <p:ph type="title"/>
          </p:nvPr>
        </p:nvSpPr>
        <p:spPr/>
        <p:txBody>
          <a:bodyPr>
            <a:normAutofit/>
          </a:bodyPr>
          <a:lstStyle/>
          <a:p>
            <a:pPr algn="ctr"/>
            <a:r>
              <a:rPr lang="en-US" sz="6000" i="1" dirty="0">
                <a:solidFill>
                  <a:srgbClr val="800080"/>
                </a:solidFill>
                <a:latin typeface="Aharoni" panose="02010803020104030203" pitchFamily="2" charset="-79"/>
                <a:cs typeface="Aharoni" panose="02010803020104030203" pitchFamily="2" charset="-79"/>
              </a:rPr>
              <a:t>Welcome </a:t>
            </a:r>
          </a:p>
        </p:txBody>
      </p:sp>
      <p:sp>
        <p:nvSpPr>
          <p:cNvPr id="8" name="Content Placeholder 7">
            <a:extLst>
              <a:ext uri="{FF2B5EF4-FFF2-40B4-BE49-F238E27FC236}">
                <a16:creationId xmlns:a16="http://schemas.microsoft.com/office/drawing/2014/main" id="{5F07279A-0C4D-475F-8506-A1A9E7D50593}"/>
              </a:ext>
            </a:extLst>
          </p:cNvPr>
          <p:cNvSpPr>
            <a:spLocks noGrp="1"/>
          </p:cNvSpPr>
          <p:nvPr>
            <p:ph sz="half" idx="1"/>
          </p:nvPr>
        </p:nvSpPr>
        <p:spPr/>
        <p:txBody>
          <a:bodyPr/>
          <a:lstStyle/>
          <a:p>
            <a:pPr marL="0" indent="0" algn="ctr">
              <a:buNone/>
            </a:pPr>
            <a:r>
              <a:rPr lang="en-US" dirty="0">
                <a:solidFill>
                  <a:srgbClr val="800080"/>
                </a:solidFill>
              </a:rPr>
              <a:t>District Governor Elect</a:t>
            </a:r>
          </a:p>
          <a:p>
            <a:pPr marL="0" indent="0" algn="ctr">
              <a:buNone/>
            </a:pPr>
            <a:endParaRPr lang="en-US" dirty="0">
              <a:solidFill>
                <a:srgbClr val="800080"/>
              </a:solidFill>
            </a:endParaRPr>
          </a:p>
          <a:p>
            <a:pPr marL="0" indent="0" algn="ctr">
              <a:buNone/>
            </a:pPr>
            <a:r>
              <a:rPr lang="en-US" dirty="0">
                <a:solidFill>
                  <a:srgbClr val="800080"/>
                </a:solidFill>
              </a:rPr>
              <a:t>Len Gieseler</a:t>
            </a:r>
          </a:p>
        </p:txBody>
      </p:sp>
      <p:pic>
        <p:nvPicPr>
          <p:cNvPr id="11" name="Content Placeholder 10">
            <a:extLst>
              <a:ext uri="{FF2B5EF4-FFF2-40B4-BE49-F238E27FC236}">
                <a16:creationId xmlns:a16="http://schemas.microsoft.com/office/drawing/2014/main" id="{F368FA6D-CAA1-49E7-A35E-3334AE5D72FD}"/>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rcRect/>
          <a:stretch/>
        </p:blipFill>
        <p:spPr>
          <a:xfrm>
            <a:off x="6700058" y="1929159"/>
            <a:ext cx="2857107" cy="3571384"/>
          </a:xfrm>
        </p:spPr>
      </p:pic>
    </p:spTree>
    <p:extLst>
      <p:ext uri="{BB962C8B-B14F-4D97-AF65-F5344CB8AC3E}">
        <p14:creationId xmlns:p14="http://schemas.microsoft.com/office/powerpoint/2010/main" val="3621462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8F782021-524B-488D-B170-CCA78139F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42" y="5801031"/>
            <a:ext cx="1398427" cy="556781"/>
          </a:xfrm>
          <a:prstGeom prst="rect">
            <a:avLst/>
          </a:prstGeom>
        </p:spPr>
      </p:pic>
      <p:sp>
        <p:nvSpPr>
          <p:cNvPr id="5" name="TextBox 4">
            <a:extLst>
              <a:ext uri="{FF2B5EF4-FFF2-40B4-BE49-F238E27FC236}">
                <a16:creationId xmlns:a16="http://schemas.microsoft.com/office/drawing/2014/main" id="{239109A9-236F-4978-B127-801E44CB63B2}"/>
              </a:ext>
            </a:extLst>
          </p:cNvPr>
          <p:cNvSpPr txBox="1"/>
          <p:nvPr/>
        </p:nvSpPr>
        <p:spPr>
          <a:xfrm>
            <a:off x="0" y="6413149"/>
            <a:ext cx="4530700" cy="369332"/>
          </a:xfrm>
          <a:prstGeom prst="rect">
            <a:avLst/>
          </a:prstGeom>
          <a:noFill/>
        </p:spPr>
        <p:txBody>
          <a:bodyPr wrap="square" rtlCol="0">
            <a:spAutoFit/>
          </a:bodyPr>
          <a:lstStyle/>
          <a:p>
            <a:r>
              <a:rPr lang="en-US" b="1" dirty="0">
                <a:solidFill>
                  <a:srgbClr val="00B050"/>
                </a:solidFill>
              </a:rPr>
              <a:t>MAPETS DISTRICT 7430 SESSION 2022 2023</a:t>
            </a:r>
          </a:p>
        </p:txBody>
      </p:sp>
      <p:pic>
        <p:nvPicPr>
          <p:cNvPr id="6" name="Picture 5" descr="Logo&#10;&#10;Description automatically generated">
            <a:extLst>
              <a:ext uri="{FF2B5EF4-FFF2-40B4-BE49-F238E27FC236}">
                <a16:creationId xmlns:a16="http://schemas.microsoft.com/office/drawing/2014/main" id="{F2AB3EBA-174C-404E-B064-5A3447F3B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1840" y="5500543"/>
            <a:ext cx="673510" cy="912606"/>
          </a:xfrm>
          <a:prstGeom prst="rect">
            <a:avLst/>
          </a:prstGeom>
        </p:spPr>
      </p:pic>
      <p:sp>
        <p:nvSpPr>
          <p:cNvPr id="2" name="Title 1">
            <a:extLst>
              <a:ext uri="{FF2B5EF4-FFF2-40B4-BE49-F238E27FC236}">
                <a16:creationId xmlns:a16="http://schemas.microsoft.com/office/drawing/2014/main" id="{4C5E2338-8BF1-423F-99D8-DE7BC5AFC2CC}"/>
              </a:ext>
            </a:extLst>
          </p:cNvPr>
          <p:cNvSpPr>
            <a:spLocks noGrp="1"/>
          </p:cNvSpPr>
          <p:nvPr>
            <p:ph type="title"/>
          </p:nvPr>
        </p:nvSpPr>
        <p:spPr/>
        <p:txBody>
          <a:bodyPr/>
          <a:lstStyle/>
          <a:p>
            <a:pPr algn="ctr"/>
            <a:r>
              <a:rPr lang="en-US" i="1" dirty="0">
                <a:solidFill>
                  <a:srgbClr val="800080"/>
                </a:solidFill>
              </a:rPr>
              <a:t>Welcome</a:t>
            </a:r>
          </a:p>
        </p:txBody>
      </p:sp>
      <p:pic>
        <p:nvPicPr>
          <p:cNvPr id="9" name="Content Placeholder 8" descr="A person wearing a suit and tie&#10;&#10;Description automatically generated with medium confidence">
            <a:extLst>
              <a:ext uri="{FF2B5EF4-FFF2-40B4-BE49-F238E27FC236}">
                <a16:creationId xmlns:a16="http://schemas.microsoft.com/office/drawing/2014/main" id="{5B79D5A9-BD49-4A64-8D0C-3523B021022B}"/>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043893" y="1690689"/>
            <a:ext cx="2582307" cy="3440522"/>
          </a:xfrm>
        </p:spPr>
      </p:pic>
      <p:sp>
        <p:nvSpPr>
          <p:cNvPr id="7" name="Content Placeholder 6">
            <a:extLst>
              <a:ext uri="{FF2B5EF4-FFF2-40B4-BE49-F238E27FC236}">
                <a16:creationId xmlns:a16="http://schemas.microsoft.com/office/drawing/2014/main" id="{5180DEF4-E5B3-4FD3-AF60-4DCB74A1A084}"/>
              </a:ext>
            </a:extLst>
          </p:cNvPr>
          <p:cNvSpPr>
            <a:spLocks noGrp="1"/>
          </p:cNvSpPr>
          <p:nvPr>
            <p:ph sz="half" idx="2"/>
          </p:nvPr>
        </p:nvSpPr>
        <p:spPr/>
        <p:txBody>
          <a:bodyPr/>
          <a:lstStyle/>
          <a:p>
            <a:pPr marL="0" indent="0" algn="ctr">
              <a:buNone/>
            </a:pPr>
            <a:r>
              <a:rPr lang="en-US" dirty="0">
                <a:solidFill>
                  <a:srgbClr val="800080"/>
                </a:solidFill>
              </a:rPr>
              <a:t>District Governor 2021 2022</a:t>
            </a:r>
          </a:p>
          <a:p>
            <a:pPr marL="0" indent="0" algn="ctr">
              <a:buNone/>
            </a:pPr>
            <a:endParaRPr lang="en-US" dirty="0">
              <a:solidFill>
                <a:srgbClr val="800080"/>
              </a:solidFill>
            </a:endParaRPr>
          </a:p>
          <a:p>
            <a:pPr marL="0" indent="0" algn="ctr">
              <a:buNone/>
            </a:pPr>
            <a:r>
              <a:rPr lang="en-US" dirty="0">
                <a:solidFill>
                  <a:srgbClr val="800080"/>
                </a:solidFill>
              </a:rPr>
              <a:t>Bob Hobaugh</a:t>
            </a:r>
          </a:p>
          <a:p>
            <a:endParaRPr lang="en-US" dirty="0"/>
          </a:p>
          <a:p>
            <a:endParaRPr lang="en-US" dirty="0"/>
          </a:p>
        </p:txBody>
      </p:sp>
    </p:spTree>
    <p:extLst>
      <p:ext uri="{BB962C8B-B14F-4D97-AF65-F5344CB8AC3E}">
        <p14:creationId xmlns:p14="http://schemas.microsoft.com/office/powerpoint/2010/main" val="2898093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8F782021-524B-488D-B170-CCA78139F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801031"/>
            <a:ext cx="1398427" cy="556781"/>
          </a:xfrm>
          <a:prstGeom prst="rect">
            <a:avLst/>
          </a:prstGeom>
        </p:spPr>
      </p:pic>
      <p:sp>
        <p:nvSpPr>
          <p:cNvPr id="5" name="TextBox 4">
            <a:extLst>
              <a:ext uri="{FF2B5EF4-FFF2-40B4-BE49-F238E27FC236}">
                <a16:creationId xmlns:a16="http://schemas.microsoft.com/office/drawing/2014/main" id="{239109A9-236F-4978-B127-801E44CB63B2}"/>
              </a:ext>
            </a:extLst>
          </p:cNvPr>
          <p:cNvSpPr txBox="1"/>
          <p:nvPr/>
        </p:nvSpPr>
        <p:spPr>
          <a:xfrm>
            <a:off x="0" y="6413149"/>
            <a:ext cx="4530700" cy="369332"/>
          </a:xfrm>
          <a:prstGeom prst="rect">
            <a:avLst/>
          </a:prstGeom>
          <a:noFill/>
        </p:spPr>
        <p:txBody>
          <a:bodyPr wrap="square" rtlCol="0">
            <a:spAutoFit/>
          </a:bodyPr>
          <a:lstStyle/>
          <a:p>
            <a:r>
              <a:rPr lang="en-US" b="1" dirty="0">
                <a:solidFill>
                  <a:srgbClr val="00B050"/>
                </a:solidFill>
              </a:rPr>
              <a:t>MAPETS DISTRICT 7430 SESSION 2022 2023</a:t>
            </a:r>
          </a:p>
        </p:txBody>
      </p:sp>
      <p:pic>
        <p:nvPicPr>
          <p:cNvPr id="6" name="Picture 5" descr="Logo&#10;&#10;Description automatically generated">
            <a:extLst>
              <a:ext uri="{FF2B5EF4-FFF2-40B4-BE49-F238E27FC236}">
                <a16:creationId xmlns:a16="http://schemas.microsoft.com/office/drawing/2014/main" id="{F2AB3EBA-174C-404E-B064-5A3447F3B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840" y="5500543"/>
            <a:ext cx="673510" cy="912606"/>
          </a:xfrm>
          <a:prstGeom prst="rect">
            <a:avLst/>
          </a:prstGeom>
        </p:spPr>
      </p:pic>
      <p:sp>
        <p:nvSpPr>
          <p:cNvPr id="2" name="Title 1">
            <a:extLst>
              <a:ext uri="{FF2B5EF4-FFF2-40B4-BE49-F238E27FC236}">
                <a16:creationId xmlns:a16="http://schemas.microsoft.com/office/drawing/2014/main" id="{FACE131C-0135-44D3-B197-AE5C2C0FA06A}"/>
              </a:ext>
            </a:extLst>
          </p:cNvPr>
          <p:cNvSpPr>
            <a:spLocks noGrp="1"/>
          </p:cNvSpPr>
          <p:nvPr>
            <p:ph type="title"/>
          </p:nvPr>
        </p:nvSpPr>
        <p:spPr>
          <a:xfrm>
            <a:off x="299258" y="1"/>
            <a:ext cx="11795760" cy="931024"/>
          </a:xfrm>
        </p:spPr>
        <p:txBody>
          <a:bodyPr>
            <a:normAutofit/>
          </a:bodyPr>
          <a:lstStyle/>
          <a:p>
            <a:pPr algn="ctr"/>
            <a:r>
              <a:rPr lang="en-US" sz="3200" dirty="0">
                <a:solidFill>
                  <a:srgbClr val="800080"/>
                </a:solidFill>
              </a:rPr>
              <a:t>Our District 7430 Leadership Team for 2022- 2023</a:t>
            </a:r>
          </a:p>
        </p:txBody>
      </p:sp>
      <p:sp>
        <p:nvSpPr>
          <p:cNvPr id="4" name="Content Placeholder 3">
            <a:extLst>
              <a:ext uri="{FF2B5EF4-FFF2-40B4-BE49-F238E27FC236}">
                <a16:creationId xmlns:a16="http://schemas.microsoft.com/office/drawing/2014/main" id="{59200675-5D11-4FB3-BB3C-77C7709D6DBF}"/>
              </a:ext>
            </a:extLst>
          </p:cNvPr>
          <p:cNvSpPr>
            <a:spLocks noGrp="1"/>
          </p:cNvSpPr>
          <p:nvPr>
            <p:ph idx="1"/>
          </p:nvPr>
        </p:nvSpPr>
        <p:spPr>
          <a:xfrm>
            <a:off x="0" y="714896"/>
            <a:ext cx="12095018" cy="5642916"/>
          </a:xfrm>
        </p:spPr>
        <p:txBody>
          <a:bodyPr>
            <a:normAutofit fontScale="25000" lnSpcReduction="20000"/>
          </a:bodyPr>
          <a:lstStyle/>
          <a:p>
            <a:pPr marL="0" indent="0">
              <a:buNone/>
            </a:pPr>
            <a:r>
              <a:rPr lang="en-US" sz="6200" b="1" u="sng" dirty="0">
                <a:solidFill>
                  <a:srgbClr val="800080"/>
                </a:solidFill>
              </a:rPr>
              <a:t>District Executive Committee</a:t>
            </a:r>
            <a:r>
              <a:rPr lang="en-US" sz="6200" dirty="0">
                <a:solidFill>
                  <a:srgbClr val="800080"/>
                </a:solidFill>
              </a:rPr>
              <a:t>: </a:t>
            </a:r>
          </a:p>
          <a:p>
            <a:r>
              <a:rPr lang="en-US" sz="6200" dirty="0">
                <a:solidFill>
                  <a:srgbClr val="800080"/>
                </a:solidFill>
              </a:rPr>
              <a:t>DG Len Gieseler, DGE Diane Donaher, DGN Katie Farrell, IPDG Bob Hobaugh and DRFC Cindy Hornaman</a:t>
            </a:r>
          </a:p>
          <a:p>
            <a:r>
              <a:rPr lang="en-US" sz="6200" u="sng" dirty="0">
                <a:solidFill>
                  <a:srgbClr val="800080"/>
                </a:solidFill>
              </a:rPr>
              <a:t>Treasurer</a:t>
            </a:r>
            <a:r>
              <a:rPr lang="en-US" sz="6200" dirty="0">
                <a:solidFill>
                  <a:srgbClr val="800080"/>
                </a:solidFill>
              </a:rPr>
              <a:t>: Tom Hartzell    </a:t>
            </a:r>
            <a:r>
              <a:rPr lang="en-US" sz="6200" u="sng" dirty="0">
                <a:solidFill>
                  <a:srgbClr val="800080"/>
                </a:solidFill>
              </a:rPr>
              <a:t>Finance Chair</a:t>
            </a:r>
            <a:r>
              <a:rPr lang="en-US" sz="6200" dirty="0">
                <a:solidFill>
                  <a:srgbClr val="800080"/>
                </a:solidFill>
              </a:rPr>
              <a:t>: Keegan Worley</a:t>
            </a:r>
          </a:p>
          <a:p>
            <a:r>
              <a:rPr lang="en-US" sz="6200" u="sng" dirty="0">
                <a:solidFill>
                  <a:srgbClr val="800080"/>
                </a:solidFill>
              </a:rPr>
              <a:t>AG’s </a:t>
            </a:r>
            <a:r>
              <a:rPr lang="en-US" sz="6200" dirty="0">
                <a:solidFill>
                  <a:srgbClr val="800080"/>
                </a:solidFill>
              </a:rPr>
              <a:t>  Area 1 – Rick Zayaitz,  Area 2 – Kathy Heller, Area 3 - Open, Area 4  - Jeremiah Sensenig</a:t>
            </a:r>
          </a:p>
          <a:p>
            <a:pPr marL="0" indent="0">
              <a:buNone/>
            </a:pPr>
            <a:r>
              <a:rPr lang="en-US" sz="6200" dirty="0">
                <a:solidFill>
                  <a:srgbClr val="800080"/>
                </a:solidFill>
              </a:rPr>
              <a:t>     Area 5 - Michael Sloane, Area 6 – Suzie Berry, Area 7- Mike Mueller, Area 8- Gail Linenberg</a:t>
            </a:r>
          </a:p>
          <a:p>
            <a:pPr marL="0" indent="0">
              <a:buNone/>
            </a:pPr>
            <a:r>
              <a:rPr lang="en-US" sz="6200" dirty="0">
                <a:solidFill>
                  <a:srgbClr val="800080"/>
                </a:solidFill>
              </a:rPr>
              <a:t>     Area 9 – Clint Ehlers</a:t>
            </a:r>
          </a:p>
          <a:p>
            <a:pPr marL="0" indent="0">
              <a:buNone/>
            </a:pPr>
            <a:endParaRPr lang="en-US" sz="6200" dirty="0">
              <a:solidFill>
                <a:srgbClr val="800080"/>
              </a:solidFill>
            </a:endParaRPr>
          </a:p>
          <a:p>
            <a:pPr marL="0" indent="0">
              <a:buNone/>
            </a:pPr>
            <a:r>
              <a:rPr lang="en-US" sz="6200" b="1" u="sng" dirty="0">
                <a:solidFill>
                  <a:srgbClr val="800080"/>
                </a:solidFill>
              </a:rPr>
              <a:t>District Leadership Team Committee Chairs</a:t>
            </a:r>
            <a:r>
              <a:rPr lang="en-US" sz="6200" b="1" dirty="0">
                <a:solidFill>
                  <a:srgbClr val="800080"/>
                </a:solidFill>
              </a:rPr>
              <a:t>:</a:t>
            </a:r>
          </a:p>
          <a:p>
            <a:r>
              <a:rPr lang="en-US" sz="6200" dirty="0">
                <a:solidFill>
                  <a:srgbClr val="800080"/>
                </a:solidFill>
              </a:rPr>
              <a:t>    Membership: Dave Czarnecki</a:t>
            </a:r>
          </a:p>
          <a:p>
            <a:r>
              <a:rPr lang="en-US" sz="6200" dirty="0">
                <a:solidFill>
                  <a:srgbClr val="800080"/>
                </a:solidFill>
              </a:rPr>
              <a:t>    Foundation: Cindy Hornaman (plus committee sub-chairs: Grants, Annual Fund, Polio , Paul Harris- etc.)</a:t>
            </a:r>
          </a:p>
          <a:p>
            <a:r>
              <a:rPr lang="en-US" sz="6200" dirty="0">
                <a:solidFill>
                  <a:srgbClr val="800080"/>
                </a:solidFill>
              </a:rPr>
              <a:t>    Youth Services: Darlene Scott (plus committee sub-chairs for Youth Exchange, Camp Neidig, Stem Yea, 4-way Speech Contest and youth </a:t>
            </a:r>
          </a:p>
          <a:p>
            <a:r>
              <a:rPr lang="en-US" sz="6200" dirty="0">
                <a:solidFill>
                  <a:srgbClr val="800080"/>
                </a:solidFill>
              </a:rPr>
              <a:t>     protection)            	</a:t>
            </a:r>
          </a:p>
          <a:p>
            <a:r>
              <a:rPr lang="en-US" sz="6200" dirty="0">
                <a:solidFill>
                  <a:srgbClr val="800080"/>
                </a:solidFill>
              </a:rPr>
              <a:t>     Public Image:  Amy Sheller</a:t>
            </a:r>
          </a:p>
          <a:p>
            <a:r>
              <a:rPr lang="en-US" sz="6200" dirty="0">
                <a:solidFill>
                  <a:srgbClr val="800080"/>
                </a:solidFill>
              </a:rPr>
              <a:t>     International Service: Herb Klotz (plus committee sub chairs: Rotaplast, ShelterBox, Friendship  Exchange)</a:t>
            </a:r>
          </a:p>
          <a:p>
            <a:r>
              <a:rPr lang="en-US" sz="6200" dirty="0">
                <a:solidFill>
                  <a:srgbClr val="800080"/>
                </a:solidFill>
              </a:rPr>
              <a:t>     DEI: Co-Chairs: Daniel Watson-Bey, Peter Jones</a:t>
            </a:r>
          </a:p>
          <a:p>
            <a:pPr marL="0" indent="0">
              <a:buNone/>
            </a:pPr>
            <a:r>
              <a:rPr lang="en-US" sz="6200" b="1" u="sng" dirty="0">
                <a:solidFill>
                  <a:srgbClr val="800080"/>
                </a:solidFill>
              </a:rPr>
              <a:t>Other Supporting committees </a:t>
            </a:r>
            <a:endParaRPr lang="en-US" sz="6200" b="1" dirty="0">
              <a:solidFill>
                <a:srgbClr val="800080"/>
              </a:solidFill>
            </a:endParaRPr>
          </a:p>
          <a:p>
            <a:pPr marL="0" indent="0">
              <a:buNone/>
            </a:pPr>
            <a:endParaRPr lang="en-US" sz="2400" dirty="0">
              <a:solidFill>
                <a:srgbClr val="800080"/>
              </a:solidFill>
            </a:endParaRPr>
          </a:p>
          <a:p>
            <a:pPr marL="0" indent="0">
              <a:buNone/>
            </a:pPr>
            <a:endParaRPr lang="en-US" sz="2400" dirty="0">
              <a:solidFill>
                <a:srgbClr val="800080"/>
              </a:solidFill>
            </a:endParaRPr>
          </a:p>
          <a:p>
            <a:endParaRPr lang="en-US" sz="2400" dirty="0">
              <a:solidFill>
                <a:srgbClr val="800080"/>
              </a:solidFill>
            </a:endParaRPr>
          </a:p>
          <a:p>
            <a:endParaRPr lang="en-US" sz="2400" dirty="0">
              <a:solidFill>
                <a:srgbClr val="800080"/>
              </a:solidFill>
            </a:endParaRPr>
          </a:p>
          <a:p>
            <a:endParaRPr lang="en-US" sz="2400" dirty="0">
              <a:solidFill>
                <a:srgbClr val="800080"/>
              </a:solidFill>
            </a:endParaRPr>
          </a:p>
          <a:p>
            <a:pPr marL="0" indent="0">
              <a:buNone/>
            </a:pPr>
            <a:endParaRPr lang="en-US" sz="2400" dirty="0">
              <a:solidFill>
                <a:srgbClr val="800080"/>
              </a:solidFill>
            </a:endParaRPr>
          </a:p>
          <a:p>
            <a:pPr marL="0" indent="0">
              <a:buNone/>
            </a:pPr>
            <a:r>
              <a:rPr lang="en-US" sz="2400" dirty="0">
                <a:solidFill>
                  <a:srgbClr val="800080"/>
                </a:solidFill>
              </a:rPr>
              <a:t>    </a:t>
            </a:r>
          </a:p>
          <a:p>
            <a:pPr marL="0" indent="0">
              <a:buNone/>
            </a:pPr>
            <a:endParaRPr lang="en-US" dirty="0">
              <a:solidFill>
                <a:srgbClr val="800080"/>
              </a:solidFill>
            </a:endParaRPr>
          </a:p>
          <a:p>
            <a:pPr marL="0" indent="0">
              <a:buNone/>
            </a:pPr>
            <a:r>
              <a:rPr lang="en-US" dirty="0">
                <a:solidFill>
                  <a:srgbClr val="800080"/>
                </a:solidFill>
              </a:rPr>
              <a:t>      </a:t>
            </a:r>
          </a:p>
          <a:p>
            <a:endParaRPr lang="en-US" dirty="0">
              <a:solidFill>
                <a:srgbClr val="800080"/>
              </a:solidFill>
            </a:endParaRPr>
          </a:p>
        </p:txBody>
      </p:sp>
    </p:spTree>
    <p:extLst>
      <p:ext uri="{BB962C8B-B14F-4D97-AF65-F5344CB8AC3E}">
        <p14:creationId xmlns:p14="http://schemas.microsoft.com/office/powerpoint/2010/main" val="3263428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8F782021-524B-488D-B170-CCA78139F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801031"/>
            <a:ext cx="1398427" cy="556781"/>
          </a:xfrm>
          <a:prstGeom prst="rect">
            <a:avLst/>
          </a:prstGeom>
        </p:spPr>
      </p:pic>
      <p:sp>
        <p:nvSpPr>
          <p:cNvPr id="5" name="TextBox 4">
            <a:extLst>
              <a:ext uri="{FF2B5EF4-FFF2-40B4-BE49-F238E27FC236}">
                <a16:creationId xmlns:a16="http://schemas.microsoft.com/office/drawing/2014/main" id="{239109A9-236F-4978-B127-801E44CB63B2}"/>
              </a:ext>
            </a:extLst>
          </p:cNvPr>
          <p:cNvSpPr txBox="1"/>
          <p:nvPr/>
        </p:nvSpPr>
        <p:spPr>
          <a:xfrm>
            <a:off x="0" y="6413149"/>
            <a:ext cx="4530700" cy="369332"/>
          </a:xfrm>
          <a:prstGeom prst="rect">
            <a:avLst/>
          </a:prstGeom>
          <a:noFill/>
        </p:spPr>
        <p:txBody>
          <a:bodyPr wrap="square" rtlCol="0">
            <a:spAutoFit/>
          </a:bodyPr>
          <a:lstStyle/>
          <a:p>
            <a:r>
              <a:rPr lang="en-US" b="1" dirty="0">
                <a:solidFill>
                  <a:srgbClr val="00B050"/>
                </a:solidFill>
              </a:rPr>
              <a:t>MAPETS DISTRICT 7430 SESSION 2022 2023</a:t>
            </a:r>
          </a:p>
        </p:txBody>
      </p:sp>
      <p:pic>
        <p:nvPicPr>
          <p:cNvPr id="6" name="Picture 5" descr="Logo&#10;&#10;Description automatically generated">
            <a:extLst>
              <a:ext uri="{FF2B5EF4-FFF2-40B4-BE49-F238E27FC236}">
                <a16:creationId xmlns:a16="http://schemas.microsoft.com/office/drawing/2014/main" id="{F2AB3EBA-174C-404E-B064-5A3447F3B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840" y="5500543"/>
            <a:ext cx="673510" cy="912606"/>
          </a:xfrm>
          <a:prstGeom prst="rect">
            <a:avLst/>
          </a:prstGeom>
        </p:spPr>
      </p:pic>
      <p:sp>
        <p:nvSpPr>
          <p:cNvPr id="2" name="Title 1">
            <a:extLst>
              <a:ext uri="{FF2B5EF4-FFF2-40B4-BE49-F238E27FC236}">
                <a16:creationId xmlns:a16="http://schemas.microsoft.com/office/drawing/2014/main" id="{ADABAD98-E345-4F2B-B4D5-7D7A25FA1278}"/>
              </a:ext>
            </a:extLst>
          </p:cNvPr>
          <p:cNvSpPr>
            <a:spLocks noGrp="1"/>
          </p:cNvSpPr>
          <p:nvPr>
            <p:ph type="title"/>
          </p:nvPr>
        </p:nvSpPr>
        <p:spPr/>
        <p:txBody>
          <a:bodyPr/>
          <a:lstStyle/>
          <a:p>
            <a:r>
              <a:rPr lang="en-US" b="1" dirty="0">
                <a:solidFill>
                  <a:srgbClr val="800080"/>
                </a:solidFill>
              </a:rPr>
              <a:t>Let’s talk about our District and Membership</a:t>
            </a:r>
          </a:p>
        </p:txBody>
      </p:sp>
      <p:sp>
        <p:nvSpPr>
          <p:cNvPr id="4" name="Content Placeholder 3">
            <a:extLst>
              <a:ext uri="{FF2B5EF4-FFF2-40B4-BE49-F238E27FC236}">
                <a16:creationId xmlns:a16="http://schemas.microsoft.com/office/drawing/2014/main" id="{31833103-A3ED-4C67-B198-B31AF7E801CB}"/>
              </a:ext>
            </a:extLst>
          </p:cNvPr>
          <p:cNvSpPr>
            <a:spLocks noGrp="1"/>
          </p:cNvSpPr>
          <p:nvPr>
            <p:ph idx="1"/>
          </p:nvPr>
        </p:nvSpPr>
        <p:spPr/>
        <p:txBody>
          <a:bodyPr/>
          <a:lstStyle/>
          <a:p>
            <a:pPr algn="ctr"/>
            <a:r>
              <a:rPr lang="en-US" dirty="0">
                <a:solidFill>
                  <a:srgbClr val="800080"/>
                </a:solidFill>
              </a:rPr>
              <a:t>PDG Herb Klotz</a:t>
            </a:r>
          </a:p>
          <a:p>
            <a:pPr marL="0" indent="0" algn="ctr">
              <a:buNone/>
            </a:pPr>
            <a:endParaRPr lang="en-US" dirty="0">
              <a:solidFill>
                <a:srgbClr val="800080"/>
              </a:solidFill>
            </a:endParaRPr>
          </a:p>
          <a:p>
            <a:pPr algn="ctr"/>
            <a:r>
              <a:rPr lang="en-US" dirty="0">
                <a:solidFill>
                  <a:srgbClr val="800080"/>
                </a:solidFill>
              </a:rPr>
              <a:t>DGN Diane Donaher , 2021-2022 Membership Chair</a:t>
            </a:r>
          </a:p>
          <a:p>
            <a:pPr marL="0" indent="0" algn="ctr">
              <a:buNone/>
            </a:pPr>
            <a:endParaRPr lang="en-US" dirty="0">
              <a:solidFill>
                <a:srgbClr val="800080"/>
              </a:solidFill>
            </a:endParaRPr>
          </a:p>
          <a:p>
            <a:pPr algn="ctr"/>
            <a:r>
              <a:rPr lang="en-US" dirty="0">
                <a:solidFill>
                  <a:srgbClr val="800080"/>
                </a:solidFill>
              </a:rPr>
              <a:t>Introduce Dave Czarnecki, 2022- 2023 Membership Chair</a:t>
            </a:r>
          </a:p>
        </p:txBody>
      </p:sp>
    </p:spTree>
    <p:extLst>
      <p:ext uri="{BB962C8B-B14F-4D97-AF65-F5344CB8AC3E}">
        <p14:creationId xmlns:p14="http://schemas.microsoft.com/office/powerpoint/2010/main" val="2127888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8F782021-524B-488D-B170-CCA78139F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801031"/>
            <a:ext cx="1398427" cy="556781"/>
          </a:xfrm>
          <a:prstGeom prst="rect">
            <a:avLst/>
          </a:prstGeom>
        </p:spPr>
      </p:pic>
      <p:sp>
        <p:nvSpPr>
          <p:cNvPr id="5" name="TextBox 4">
            <a:extLst>
              <a:ext uri="{FF2B5EF4-FFF2-40B4-BE49-F238E27FC236}">
                <a16:creationId xmlns:a16="http://schemas.microsoft.com/office/drawing/2014/main" id="{239109A9-236F-4978-B127-801E44CB63B2}"/>
              </a:ext>
            </a:extLst>
          </p:cNvPr>
          <p:cNvSpPr txBox="1"/>
          <p:nvPr/>
        </p:nvSpPr>
        <p:spPr>
          <a:xfrm>
            <a:off x="0" y="6413149"/>
            <a:ext cx="4530700" cy="369332"/>
          </a:xfrm>
          <a:prstGeom prst="rect">
            <a:avLst/>
          </a:prstGeom>
          <a:noFill/>
        </p:spPr>
        <p:txBody>
          <a:bodyPr wrap="square" rtlCol="0">
            <a:spAutoFit/>
          </a:bodyPr>
          <a:lstStyle/>
          <a:p>
            <a:r>
              <a:rPr lang="en-US" b="1" dirty="0">
                <a:solidFill>
                  <a:srgbClr val="00B050"/>
                </a:solidFill>
              </a:rPr>
              <a:t>MAPETS DISTRICT 7430 SESSION 2022 2023</a:t>
            </a:r>
          </a:p>
        </p:txBody>
      </p:sp>
      <p:pic>
        <p:nvPicPr>
          <p:cNvPr id="6" name="Picture 5" descr="Logo&#10;&#10;Description automatically generated">
            <a:extLst>
              <a:ext uri="{FF2B5EF4-FFF2-40B4-BE49-F238E27FC236}">
                <a16:creationId xmlns:a16="http://schemas.microsoft.com/office/drawing/2014/main" id="{F2AB3EBA-174C-404E-B064-5A3447F3B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840" y="5500543"/>
            <a:ext cx="673510" cy="912606"/>
          </a:xfrm>
          <a:prstGeom prst="rect">
            <a:avLst/>
          </a:prstGeom>
        </p:spPr>
      </p:pic>
      <p:sp>
        <p:nvSpPr>
          <p:cNvPr id="2" name="Title 1">
            <a:extLst>
              <a:ext uri="{FF2B5EF4-FFF2-40B4-BE49-F238E27FC236}">
                <a16:creationId xmlns:a16="http://schemas.microsoft.com/office/drawing/2014/main" id="{2E62BBB4-FEE1-4BB9-9624-A88DD898EF14}"/>
              </a:ext>
            </a:extLst>
          </p:cNvPr>
          <p:cNvSpPr>
            <a:spLocks noGrp="1"/>
          </p:cNvSpPr>
          <p:nvPr>
            <p:ph type="title"/>
          </p:nvPr>
        </p:nvSpPr>
        <p:spPr/>
        <p:txBody>
          <a:bodyPr/>
          <a:lstStyle/>
          <a:p>
            <a:pPr algn="ctr"/>
            <a:r>
              <a:rPr lang="en-US" dirty="0">
                <a:solidFill>
                  <a:srgbClr val="800080"/>
                </a:solidFill>
              </a:rPr>
              <a:t>Public Image in our District</a:t>
            </a:r>
          </a:p>
        </p:txBody>
      </p:sp>
      <p:sp>
        <p:nvSpPr>
          <p:cNvPr id="4" name="Content Placeholder 3">
            <a:extLst>
              <a:ext uri="{FF2B5EF4-FFF2-40B4-BE49-F238E27FC236}">
                <a16:creationId xmlns:a16="http://schemas.microsoft.com/office/drawing/2014/main" id="{2522A96D-E95A-4F36-AB7F-A76A2006E891}"/>
              </a:ext>
            </a:extLst>
          </p:cNvPr>
          <p:cNvSpPr>
            <a:spLocks noGrp="1"/>
          </p:cNvSpPr>
          <p:nvPr>
            <p:ph idx="1"/>
          </p:nvPr>
        </p:nvSpPr>
        <p:spPr/>
        <p:txBody>
          <a:bodyPr>
            <a:normAutofit/>
          </a:bodyPr>
          <a:lstStyle/>
          <a:p>
            <a:pPr marL="0" indent="0" algn="ctr">
              <a:buNone/>
            </a:pPr>
            <a:r>
              <a:rPr lang="en-US" sz="4000" dirty="0">
                <a:solidFill>
                  <a:srgbClr val="800080"/>
                </a:solidFill>
              </a:rPr>
              <a:t>AG Amy Sheller</a:t>
            </a:r>
          </a:p>
        </p:txBody>
      </p:sp>
    </p:spTree>
    <p:extLst>
      <p:ext uri="{BB962C8B-B14F-4D97-AF65-F5344CB8AC3E}">
        <p14:creationId xmlns:p14="http://schemas.microsoft.com/office/powerpoint/2010/main" val="1804266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8F782021-524B-488D-B170-CCA78139F9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942" y="5801031"/>
            <a:ext cx="1398427" cy="556781"/>
          </a:xfrm>
          <a:prstGeom prst="rect">
            <a:avLst/>
          </a:prstGeom>
        </p:spPr>
      </p:pic>
      <p:sp>
        <p:nvSpPr>
          <p:cNvPr id="5" name="TextBox 4">
            <a:extLst>
              <a:ext uri="{FF2B5EF4-FFF2-40B4-BE49-F238E27FC236}">
                <a16:creationId xmlns:a16="http://schemas.microsoft.com/office/drawing/2014/main" id="{239109A9-236F-4978-B127-801E44CB63B2}"/>
              </a:ext>
            </a:extLst>
          </p:cNvPr>
          <p:cNvSpPr txBox="1"/>
          <p:nvPr/>
        </p:nvSpPr>
        <p:spPr>
          <a:xfrm>
            <a:off x="0" y="6413149"/>
            <a:ext cx="4530700" cy="369332"/>
          </a:xfrm>
          <a:prstGeom prst="rect">
            <a:avLst/>
          </a:prstGeom>
          <a:noFill/>
        </p:spPr>
        <p:txBody>
          <a:bodyPr wrap="square" rtlCol="0">
            <a:spAutoFit/>
          </a:bodyPr>
          <a:lstStyle/>
          <a:p>
            <a:r>
              <a:rPr lang="en-US" b="1" dirty="0">
                <a:solidFill>
                  <a:srgbClr val="00B050"/>
                </a:solidFill>
              </a:rPr>
              <a:t>MAPETS DISTRICT 7430 SESSION 2022 2023</a:t>
            </a:r>
          </a:p>
        </p:txBody>
      </p:sp>
      <p:pic>
        <p:nvPicPr>
          <p:cNvPr id="6" name="Picture 5" descr="Logo&#10;&#10;Description automatically generated">
            <a:extLst>
              <a:ext uri="{FF2B5EF4-FFF2-40B4-BE49-F238E27FC236}">
                <a16:creationId xmlns:a16="http://schemas.microsoft.com/office/drawing/2014/main" id="{F2AB3EBA-174C-404E-B064-5A3447F3B2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1840" y="5500543"/>
            <a:ext cx="673510" cy="912606"/>
          </a:xfrm>
          <a:prstGeom prst="rect">
            <a:avLst/>
          </a:prstGeom>
        </p:spPr>
      </p:pic>
      <p:pic>
        <p:nvPicPr>
          <p:cNvPr id="7" name="Picture 5" descr="Diagram&#10;&#10;Description automatically generated">
            <a:extLst>
              <a:ext uri="{FF2B5EF4-FFF2-40B4-BE49-F238E27FC236}">
                <a16:creationId xmlns:a16="http://schemas.microsoft.com/office/drawing/2014/main" id="{DB010A54-26BE-493F-838B-1411EC6D30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7251" y="1500835"/>
            <a:ext cx="7645001" cy="430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CF06B90-9A6A-4194-84E3-12BBE2685E6B}"/>
              </a:ext>
            </a:extLst>
          </p:cNvPr>
          <p:cNvSpPr txBox="1"/>
          <p:nvPr/>
        </p:nvSpPr>
        <p:spPr>
          <a:xfrm>
            <a:off x="1556369" y="640778"/>
            <a:ext cx="6121400" cy="707886"/>
          </a:xfrm>
          <a:prstGeom prst="rect">
            <a:avLst/>
          </a:prstGeom>
          <a:noFill/>
        </p:spPr>
        <p:txBody>
          <a:bodyPr wrap="square">
            <a:spAutoFit/>
          </a:bodyPr>
          <a:lstStyle/>
          <a:p>
            <a:r>
              <a:rPr lang="en-US" altLang="en-US" sz="4000" dirty="0">
                <a:solidFill>
                  <a:srgbClr val="800080"/>
                </a:solidFill>
                <a:latin typeface="Arial Narrow" panose="020B0606020202030204" pitchFamily="34" charset="0"/>
              </a:rPr>
              <a:t>What is Public Image?</a:t>
            </a:r>
            <a:endParaRPr lang="en-US" sz="4000" dirty="0">
              <a:solidFill>
                <a:srgbClr val="800080"/>
              </a:solidFill>
            </a:endParaRPr>
          </a:p>
        </p:txBody>
      </p:sp>
      <p:sp>
        <p:nvSpPr>
          <p:cNvPr id="11" name="TextBox 10">
            <a:extLst>
              <a:ext uri="{FF2B5EF4-FFF2-40B4-BE49-F238E27FC236}">
                <a16:creationId xmlns:a16="http://schemas.microsoft.com/office/drawing/2014/main" id="{F3DC23C5-C6BC-466A-8E29-F08E041CC997}"/>
              </a:ext>
            </a:extLst>
          </p:cNvPr>
          <p:cNvSpPr txBox="1"/>
          <p:nvPr/>
        </p:nvSpPr>
        <p:spPr>
          <a:xfrm>
            <a:off x="-173422" y="6858000"/>
            <a:ext cx="12123683" cy="369332"/>
          </a:xfrm>
          <a:prstGeom prst="rect">
            <a:avLst/>
          </a:prstGeom>
          <a:noFill/>
        </p:spPr>
        <p:txBody>
          <a:bodyPr wrap="square">
            <a:spAutoFit/>
          </a:bodyPr>
          <a:lstStyle/>
          <a:p>
            <a:pPr algn="r"/>
            <a:r>
              <a:rPr lang="en-US" altLang="en-US" dirty="0">
                <a:latin typeface="Arial" panose="020B0604020202020204" pitchFamily="34" charset="0"/>
                <a:cs typeface="ヒラギノ角ゴ Pro W3" charset="-128"/>
              </a:rPr>
              <a:t>.</a:t>
            </a:r>
          </a:p>
        </p:txBody>
      </p:sp>
    </p:spTree>
    <p:extLst>
      <p:ext uri="{BB962C8B-B14F-4D97-AF65-F5344CB8AC3E}">
        <p14:creationId xmlns:p14="http://schemas.microsoft.com/office/powerpoint/2010/main" val="2842046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72CF8355-B5A5-4696-8AC7-6A71E4560A08}"/>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a:solidFill>
                  <a:srgbClr val="800080"/>
                </a:solidFill>
                <a:latin typeface="Arial Narrow" panose="020B0606020202030204" pitchFamily="34" charset="0"/>
              </a:rPr>
              <a:t>Why is Public Image important?</a:t>
            </a:r>
          </a:p>
        </p:txBody>
      </p:sp>
      <p:sp>
        <p:nvSpPr>
          <p:cNvPr id="23555" name="TextBox 1">
            <a:extLst>
              <a:ext uri="{FF2B5EF4-FFF2-40B4-BE49-F238E27FC236}">
                <a16:creationId xmlns:a16="http://schemas.microsoft.com/office/drawing/2014/main" id="{C4B1F066-7738-48DD-BCEA-1CCBCBD865A4}"/>
              </a:ext>
            </a:extLst>
          </p:cNvPr>
          <p:cNvSpPr txBox="1">
            <a:spLocks noChangeArrowheads="1"/>
          </p:cNvSpPr>
          <p:nvPr/>
        </p:nvSpPr>
        <p:spPr bwMode="auto">
          <a:xfrm>
            <a:off x="101600" y="1511301"/>
            <a:ext cx="5080000" cy="394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defTabSz="457200">
              <a:defRPr sz="2400">
                <a:solidFill>
                  <a:schemeClr val="tx1"/>
                </a:solidFill>
                <a:latin typeface="Arial" panose="020B0604020202020204" pitchFamily="34" charset="0"/>
                <a:ea typeface="MS PGothic" panose="020B0600070205080204" pitchFamily="34" charset="-128"/>
              </a:defRPr>
            </a:lvl1pPr>
            <a:lvl2pPr marL="742950" indent="-285750" defTabSz="457200">
              <a:defRPr sz="2400">
                <a:solidFill>
                  <a:schemeClr val="tx1"/>
                </a:solidFill>
                <a:latin typeface="Arial" panose="020B0604020202020204" pitchFamily="34" charset="0"/>
                <a:ea typeface="MS PGothic" panose="020B0600070205080204" pitchFamily="34" charset="-128"/>
              </a:defRPr>
            </a:lvl2pPr>
            <a:lvl3pPr marL="1143000" indent="-228600" defTabSz="457200">
              <a:defRPr sz="2400">
                <a:solidFill>
                  <a:schemeClr val="tx1"/>
                </a:solidFill>
                <a:latin typeface="Arial" panose="020B0604020202020204" pitchFamily="34" charset="0"/>
                <a:ea typeface="MS PGothic" panose="020B0600070205080204" pitchFamily="34" charset="-128"/>
              </a:defRPr>
            </a:lvl3pPr>
            <a:lvl4pPr marL="1600200" indent="-228600" defTabSz="457200">
              <a:defRPr sz="2400">
                <a:solidFill>
                  <a:schemeClr val="tx1"/>
                </a:solidFill>
                <a:latin typeface="Arial" panose="020B0604020202020204" pitchFamily="34" charset="0"/>
                <a:ea typeface="MS PGothic" panose="020B0600070205080204" pitchFamily="34" charset="-128"/>
              </a:defRPr>
            </a:lvl4pPr>
            <a:lvl5pPr marL="2057400" indent="-228600" defTabSz="4572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107000"/>
              </a:lnSpc>
              <a:spcAft>
                <a:spcPts val="1067"/>
              </a:spcAft>
              <a:buFont typeface="Symbol" panose="05050102010706020507" pitchFamily="18" charset="2"/>
              <a:buChar char=""/>
            </a:pPr>
            <a:r>
              <a:rPr lang="en-US" altLang="en-US" dirty="0">
                <a:solidFill>
                  <a:srgbClr val="800080"/>
                </a:solidFill>
                <a:latin typeface="Calibri" panose="020F0502020204030204" pitchFamily="34" charset="0"/>
                <a:ea typeface="Calibri" panose="020F0502020204030204" pitchFamily="34" charset="0"/>
                <a:cs typeface="Times New Roman" panose="02020603050405020304" pitchFamily="18" charset="0"/>
              </a:rPr>
              <a:t>Expand people’s understanding of what we do</a:t>
            </a:r>
          </a:p>
          <a:p>
            <a:pPr>
              <a:lnSpc>
                <a:spcPct val="107000"/>
              </a:lnSpc>
              <a:spcAft>
                <a:spcPts val="1067"/>
              </a:spcAft>
              <a:buFont typeface="Symbol" panose="05050102010706020507" pitchFamily="18" charset="2"/>
              <a:buChar char=""/>
            </a:pPr>
            <a:r>
              <a:rPr lang="en-US" altLang="en-US" dirty="0">
                <a:solidFill>
                  <a:srgbClr val="800080"/>
                </a:solidFill>
                <a:latin typeface="Calibri" panose="020F0502020204030204" pitchFamily="34" charset="0"/>
                <a:ea typeface="Calibri" panose="020F0502020204030204" pitchFamily="34" charset="0"/>
                <a:cs typeface="Times New Roman" panose="02020603050405020304" pitchFamily="18" charset="0"/>
              </a:rPr>
              <a:t>Increases membership, volunteers, partnerships &amp; donors</a:t>
            </a:r>
          </a:p>
          <a:p>
            <a:pPr>
              <a:lnSpc>
                <a:spcPct val="107000"/>
              </a:lnSpc>
              <a:spcAft>
                <a:spcPts val="1067"/>
              </a:spcAft>
              <a:buFont typeface="Symbol" panose="05050102010706020507" pitchFamily="18" charset="2"/>
              <a:buChar char=""/>
            </a:pPr>
            <a:r>
              <a:rPr lang="en-US" altLang="en-US" dirty="0">
                <a:solidFill>
                  <a:srgbClr val="800080"/>
                </a:solidFill>
                <a:latin typeface="Calibri" panose="020F0502020204030204" pitchFamily="34" charset="0"/>
                <a:ea typeface="Calibri" panose="020F0502020204030204" pitchFamily="34" charset="0"/>
                <a:cs typeface="Times New Roman" panose="02020603050405020304" pitchFamily="18" charset="0"/>
              </a:rPr>
              <a:t>Helps Rotary Recognition</a:t>
            </a:r>
          </a:p>
          <a:p>
            <a:pPr>
              <a:lnSpc>
                <a:spcPct val="107000"/>
              </a:lnSpc>
              <a:spcAft>
                <a:spcPts val="1067"/>
              </a:spcAft>
              <a:buFont typeface="Symbol" panose="05050102010706020507" pitchFamily="18" charset="2"/>
              <a:buChar char=""/>
            </a:pPr>
            <a:r>
              <a:rPr lang="en-US" altLang="en-US" dirty="0">
                <a:solidFill>
                  <a:srgbClr val="800080"/>
                </a:solidFill>
                <a:latin typeface="Calibri" panose="020F0502020204030204" pitchFamily="34" charset="0"/>
                <a:ea typeface="Calibri" panose="020F0502020204030204" pitchFamily="34" charset="0"/>
                <a:cs typeface="Times New Roman" panose="02020603050405020304" pitchFamily="18" charset="0"/>
              </a:rPr>
              <a:t>Inspires current members</a:t>
            </a:r>
          </a:p>
          <a:p>
            <a:pPr>
              <a:lnSpc>
                <a:spcPct val="107000"/>
              </a:lnSpc>
              <a:spcAft>
                <a:spcPts val="1067"/>
              </a:spcAft>
              <a:buFont typeface="Symbol" panose="05050102010706020507" pitchFamily="18" charset="2"/>
              <a:buChar char=""/>
            </a:pPr>
            <a:r>
              <a:rPr lang="en-US" altLang="en-US" dirty="0">
                <a:solidFill>
                  <a:srgbClr val="800080"/>
                </a:solidFill>
                <a:latin typeface="Calibri" panose="020F0502020204030204" pitchFamily="34" charset="0"/>
                <a:ea typeface="Calibri" panose="020F0502020204030204" pitchFamily="34" charset="0"/>
                <a:cs typeface="Times New Roman" panose="02020603050405020304" pitchFamily="18" charset="0"/>
              </a:rPr>
              <a:t>Expand our reach</a:t>
            </a:r>
          </a:p>
          <a:p>
            <a:pPr>
              <a:lnSpc>
                <a:spcPct val="107000"/>
              </a:lnSpc>
              <a:spcAft>
                <a:spcPts val="1067"/>
              </a:spcAft>
              <a:buFont typeface="Symbol" panose="05050102010706020507" pitchFamily="18" charset="2"/>
              <a:buChar char=""/>
            </a:pPr>
            <a:endParaRPr lang="en-US" alt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3556" name="Picture 3" descr="A group of people rowing a boat&#10;&#10;Description automatically generated with medium confidence">
            <a:extLst>
              <a:ext uri="{FF2B5EF4-FFF2-40B4-BE49-F238E27FC236}">
                <a16:creationId xmlns:a16="http://schemas.microsoft.com/office/drawing/2014/main" id="{4EE45CE8-1691-4C4E-A622-A39CE95D6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371600"/>
            <a:ext cx="619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788</TotalTime>
  <Words>2226</Words>
  <Application>Microsoft Office PowerPoint</Application>
  <PresentationFormat>Widescreen</PresentationFormat>
  <Paragraphs>210</Paragraphs>
  <Slides>26</Slides>
  <Notes>22</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MS PGothic</vt:lpstr>
      <vt:lpstr>ヒラギノ角ゴ Pro W3</vt:lpstr>
      <vt:lpstr>Aharoni</vt:lpstr>
      <vt:lpstr>Arial</vt:lpstr>
      <vt:lpstr>Arial Narrow</vt:lpstr>
      <vt:lpstr>Calibri</vt:lpstr>
      <vt:lpstr>Calibri Light</vt:lpstr>
      <vt:lpstr>Georgia</vt:lpstr>
      <vt:lpstr>Permanent Marker</vt:lpstr>
      <vt:lpstr>Symbol</vt:lpstr>
      <vt:lpstr>Wingdings</vt:lpstr>
      <vt:lpstr>Office Theme</vt:lpstr>
      <vt:lpstr>Custom Design</vt:lpstr>
      <vt:lpstr>PowerPoint Presentation</vt:lpstr>
      <vt:lpstr>PowerPoint Presentation</vt:lpstr>
      <vt:lpstr>Welcome </vt:lpstr>
      <vt:lpstr>Welcome</vt:lpstr>
      <vt:lpstr>Our District 7430 Leadership Team for 2022- 2023</vt:lpstr>
      <vt:lpstr>Let’s talk about our District and Membership</vt:lpstr>
      <vt:lpstr>Public Image in our District</vt:lpstr>
      <vt:lpstr>PowerPoint Presentation</vt:lpstr>
      <vt:lpstr>Why is Public Image important?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Rotary Foundation in Our District   PDG Cindy Hornaman</vt:lpstr>
      <vt:lpstr>Let’s take a break-- </vt:lpstr>
      <vt:lpstr>Our Rotary International  Assembly, February 2022 </vt:lpstr>
      <vt:lpstr>Our District Calendar 2022-2023-AND KEY CURRENT EVENTS</vt:lpstr>
      <vt:lpstr>District Governor Visits for 2022 -2023</vt:lpstr>
      <vt:lpstr>Get together with AG’s and Areas</vt:lpstr>
      <vt:lpstr>Our District 7430 Website and My Rotary</vt:lpstr>
      <vt:lpstr>Next “ to do’s”</vt:lpstr>
      <vt:lpstr>Thank you for attending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Hornaman</dc:creator>
  <cp:lastModifiedBy>Cindy Hornaman</cp:lastModifiedBy>
  <cp:revision>17</cp:revision>
  <dcterms:created xsi:type="dcterms:W3CDTF">2022-02-21T21:09:23Z</dcterms:created>
  <dcterms:modified xsi:type="dcterms:W3CDTF">2022-02-23T18:01:53Z</dcterms:modified>
</cp:coreProperties>
</file>