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88" r:id="rId1"/>
  </p:sldMasterIdLst>
  <p:notesMasterIdLst>
    <p:notesMasterId r:id="rId17"/>
  </p:notesMasterIdLst>
  <p:handoutMasterIdLst>
    <p:handoutMasterId r:id="rId18"/>
  </p:handoutMasterIdLst>
  <p:sldIdLst>
    <p:sldId id="423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6" r:id="rId14"/>
    <p:sldId id="437" r:id="rId15"/>
    <p:sldId id="435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57D"/>
    <a:srgbClr val="01B4E7"/>
    <a:srgbClr val="1A468D"/>
    <a:srgbClr val="E600A5"/>
    <a:srgbClr val="00AEEF"/>
    <a:srgbClr val="0000FF"/>
    <a:srgbClr val="00256C"/>
    <a:srgbClr val="005DAA"/>
    <a:srgbClr val="FF7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5" autoAdjust="0"/>
    <p:restoredTop sz="82575" autoAdjust="0"/>
  </p:normalViewPr>
  <p:slideViewPr>
    <p:cSldViewPr>
      <p:cViewPr varScale="1">
        <p:scale>
          <a:sx n="98" d="100"/>
          <a:sy n="98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17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7FBF2D8-42EA-408B-8F9B-5914092EDC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7BC5FFC-D91E-4AF4-B93F-8FAF8F61D4F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5B17D51-BDF7-4CFD-A14F-3A9BF3C50B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D450982E-C5C4-4FA7-B982-CF811EEA98B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ヒラギノ角ゴ Pro W3" charset="0"/>
              </a:defRPr>
            </a:lvl1pPr>
          </a:lstStyle>
          <a:p>
            <a:fld id="{F9C38960-C40B-4127-A398-B1E4411848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D060A6-3478-4858-A8EF-92586441D3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078D472-239F-4897-B66E-6CB2F84CD2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8B6DCFA-7C99-4A38-9E9E-1A9E6318F8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6E8FDD6-E370-4444-8C19-9E99D41017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1E941F4-4DE0-481C-AE34-59480415C7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AED12BD-1B6E-4EF6-AB46-801B95869D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ヒラギノ角ゴ Pro W3" charset="0"/>
              </a:defRPr>
            </a:lvl1pPr>
          </a:lstStyle>
          <a:p>
            <a:fld id="{3E90CA95-6C9B-4464-8153-43156D717B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charset="0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9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1516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6959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531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3095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510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789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1884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0378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1580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3401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6617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5227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27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CA95-6C9B-4464-8153-43156D717B82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182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18319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90358-C5CB-4C42-A613-F308235A6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8175" y="635635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D1C8-265F-4331-9F4D-5C36BCD99B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417FC6C-6228-4703-829F-38CBA04A44D2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257800" cy="838200"/>
          </a:xfrm>
          <a:prstGeom prst="rect">
            <a:avLst/>
          </a:prstGeom>
          <a:gradFill flip="none" rotWithShape="1">
            <a:gsLst>
              <a:gs pos="47000">
                <a:srgbClr val="80DAF3"/>
              </a:gs>
              <a:gs pos="0">
                <a:srgbClr val="01B4E7"/>
              </a:gs>
              <a:gs pos="90000">
                <a:schemeClr val="bg1"/>
              </a:gs>
            </a:gsLst>
            <a:lin ang="0" scaled="0"/>
            <a:tileRect/>
          </a:gradFill>
        </p:spPr>
        <p:txBody>
          <a:bodyPr/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1D1428-AF79-4BBA-AC62-3E6AEAF60AA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rgbClr val="01B4E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416CB3-952B-4091-8396-74536B43FA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2282589" y="3450591"/>
            <a:ext cx="5664996" cy="79501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86FBDE-68CA-49EE-A41B-941F5AD181D2}"/>
              </a:ext>
            </a:extLst>
          </p:cNvPr>
          <p:cNvCxnSpPr>
            <a:cxnSpLocks/>
          </p:cNvCxnSpPr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12700">
            <a:solidFill>
              <a:schemeClr val="accent1"/>
            </a:solidFill>
          </a:ln>
          <a:effectLst>
            <a:outerShdw blurRad="50800" dist="25400" dir="5400000" rotWithShape="0">
              <a:srgbClr val="000000">
                <a:alpha val="7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EC56DA33-4766-4155-A3A6-5B04BCB95C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19600" y="45720"/>
            <a:ext cx="4620688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8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461963" indent="-461963" algn="l" defTabSz="914400" rtl="0" eaLnBrk="1" latinLnBrk="0" hangingPunct="1">
        <a:lnSpc>
          <a:spcPct val="90000"/>
        </a:lnSpc>
        <a:spcBef>
          <a:spcPts val="1000"/>
        </a:spcBef>
        <a:buClr>
          <a:srgbClr val="005DAA"/>
        </a:buClr>
        <a:buFont typeface="Wingdings" panose="05000000000000000000" pitchFamily="2" charset="2"/>
        <a:buChar char="ü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120000"/>
        <a:buFont typeface="Calibri" panose="020F0502020204030204" pitchFamily="34" charset="0"/>
        <a:buChar char="­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752600"/>
            <a:ext cx="4474262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8008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295400" y="985531"/>
            <a:ext cx="705926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Explore the </a:t>
            </a:r>
            <a:b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5400" i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POSSIBILITY</a:t>
            </a:r>
            <a:b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of Joining Rotary</a:t>
            </a:r>
            <a:b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32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 </a:t>
            </a:r>
            <a:b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Find the “</a:t>
            </a:r>
            <a:r>
              <a:rPr lang="en-US" sz="5400" b="1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FIT</a:t>
            </a: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” </a:t>
            </a:r>
            <a:b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in their lives !!!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0A04C6-B4AF-4B78-919D-53B8EFF986E0}"/>
              </a:ext>
            </a:extLst>
          </p:cNvPr>
          <p:cNvCxnSpPr/>
          <p:nvPr/>
        </p:nvCxnSpPr>
        <p:spPr>
          <a:xfrm>
            <a:off x="1600200" y="3733800"/>
            <a:ext cx="6324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96133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219200" y="1600200"/>
            <a:ext cx="705926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48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Whose life do </a:t>
            </a:r>
            <a:r>
              <a:rPr lang="en-US" sz="4800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YOU</a:t>
            </a:r>
            <a:br>
              <a:rPr lang="en-US" sz="48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48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 want to impact…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i="1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FOREVER !!!</a:t>
            </a:r>
          </a:p>
        </p:txBody>
      </p:sp>
    </p:spTree>
    <p:extLst>
      <p:ext uri="{BB962C8B-B14F-4D97-AF65-F5344CB8AC3E}">
        <p14:creationId xmlns:p14="http://schemas.microsoft.com/office/powerpoint/2010/main" val="111001273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143000" y="1371600"/>
            <a:ext cx="70592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48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Membership growth is NOT difficult. </a:t>
            </a:r>
            <a:br>
              <a:rPr lang="en-US" sz="48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48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It’s really quite simple…</a:t>
            </a:r>
            <a:endParaRPr lang="en-US" sz="4800" b="1" i="1" spc="-5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5496982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762000" y="1066800"/>
            <a:ext cx="8131862" cy="47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b="1" u="sng" dirty="0">
                <a:solidFill>
                  <a:srgbClr val="C00000"/>
                </a:solidFill>
              </a:rPr>
              <a:t>Membership Growth  </a:t>
            </a:r>
            <a:r>
              <a:rPr lang="en-US" sz="4000" b="1" u="sng" dirty="0" err="1">
                <a:solidFill>
                  <a:srgbClr val="C00000"/>
                </a:solidFill>
              </a:rPr>
              <a:t>Ingrediants</a:t>
            </a:r>
            <a:endParaRPr lang="en-US" sz="4000" b="1" u="sng" dirty="0">
              <a:solidFill>
                <a:srgbClr val="C00000"/>
              </a:solidFill>
            </a:endParaRPr>
          </a:p>
          <a:p>
            <a:pPr algn="ctr">
              <a:spcAft>
                <a:spcPts val="1000"/>
              </a:spcAft>
            </a:pPr>
            <a:r>
              <a:rPr lang="en-US" sz="4400" dirty="0">
                <a:solidFill>
                  <a:srgbClr val="0070C0"/>
                </a:solidFill>
              </a:rPr>
              <a:t>Initiative </a:t>
            </a:r>
          </a:p>
          <a:p>
            <a:pPr algn="ctr">
              <a:spcAft>
                <a:spcPts val="1000"/>
              </a:spcAft>
            </a:pPr>
            <a:r>
              <a:rPr lang="en-US" sz="4400" dirty="0">
                <a:solidFill>
                  <a:srgbClr val="0070C0"/>
                </a:solidFill>
              </a:rPr>
              <a:t>Courage</a:t>
            </a:r>
          </a:p>
          <a:p>
            <a:pPr algn="ctr">
              <a:spcAft>
                <a:spcPts val="1000"/>
              </a:spcAft>
            </a:pPr>
            <a:r>
              <a:rPr lang="en-US" sz="4400" dirty="0">
                <a:solidFill>
                  <a:srgbClr val="0070C0"/>
                </a:solidFill>
              </a:rPr>
              <a:t>Enrollment Conversation</a:t>
            </a:r>
          </a:p>
          <a:p>
            <a:pPr algn="ctr">
              <a:spcAft>
                <a:spcPts val="1000"/>
              </a:spcAft>
            </a:pPr>
            <a:r>
              <a:rPr lang="en-US" sz="4400" dirty="0">
                <a:solidFill>
                  <a:srgbClr val="0070C0"/>
                </a:solidFill>
              </a:rPr>
              <a:t>Practice</a:t>
            </a:r>
          </a:p>
          <a:p>
            <a:pPr algn="ctr">
              <a:spcAft>
                <a:spcPts val="1000"/>
              </a:spcAft>
            </a:pPr>
            <a:r>
              <a:rPr lang="en-US" sz="4400" dirty="0">
                <a:solidFill>
                  <a:srgbClr val="0070C0"/>
                </a:solidFill>
              </a:rPr>
              <a:t>Commitment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262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143000" y="1371600"/>
            <a:ext cx="7059269" cy="45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i="1" dirty="0"/>
              <a:t>“Membership growth is about making a </a:t>
            </a:r>
            <a:r>
              <a:rPr lang="en-US" sz="4000" i="1" u="sng" dirty="0"/>
              <a:t>commitment</a:t>
            </a:r>
            <a:r>
              <a:rPr lang="en-US" sz="4000" i="1" dirty="0"/>
              <a:t> to </a:t>
            </a:r>
            <a:r>
              <a:rPr lang="en-US" sz="4000" i="1" u="sng" dirty="0"/>
              <a:t>TAKE FIVE MINUTES</a:t>
            </a:r>
            <a:r>
              <a:rPr lang="en-US" sz="4000" i="1" dirty="0"/>
              <a:t> out of our busy day to make a difference in another person’s life… </a:t>
            </a:r>
            <a:r>
              <a:rPr lang="en-US" sz="4400" b="1" i="1" u="sng" dirty="0">
                <a:solidFill>
                  <a:srgbClr val="005DAA"/>
                </a:solidFill>
              </a:rPr>
              <a:t>FOREVER</a:t>
            </a:r>
            <a:r>
              <a:rPr lang="en-US" sz="4000" i="1" dirty="0"/>
              <a:t>.”</a:t>
            </a:r>
          </a:p>
          <a:p>
            <a:pPr algn="ctr">
              <a:spcAft>
                <a:spcPts val="1000"/>
              </a:spcAft>
            </a:pP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08108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5503" y="2209800"/>
            <a:ext cx="4474262" cy="3352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2B408B-DF24-467F-9599-E1DEDD0393B1}"/>
              </a:ext>
            </a:extLst>
          </p:cNvPr>
          <p:cNvSpPr txBox="1"/>
          <p:nvPr/>
        </p:nvSpPr>
        <p:spPr>
          <a:xfrm>
            <a:off x="1475131" y="1219200"/>
            <a:ext cx="7059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800" i="1" dirty="0">
                <a:solidFill>
                  <a:srgbClr val="0070C0"/>
                </a:solidFill>
              </a:rPr>
              <a:t>All you have to do is….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1390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621669" y="1752600"/>
            <a:ext cx="655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pc="-5" dirty="0"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Carlito"/>
                <a:ea typeface="Carlito"/>
                <a:cs typeface="Carlito"/>
              </a:rPr>
              <a:t>How long have you been in</a:t>
            </a:r>
            <a:r>
              <a:rPr lang="en-US" sz="5400" spc="-45" dirty="0"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Carlito"/>
                <a:ea typeface="Carlito"/>
                <a:cs typeface="Carlito"/>
              </a:rPr>
              <a:t> R</a:t>
            </a:r>
            <a:r>
              <a:rPr lang="en-US" sz="5400" spc="-5" dirty="0"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Carlito"/>
                <a:ea typeface="Carlito"/>
                <a:cs typeface="Carlito"/>
              </a:rPr>
              <a:t>otary?</a:t>
            </a:r>
          </a:p>
          <a:p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3238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621669" y="17526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What was the name of the person who asked you to Join Rotary? </a:t>
            </a:r>
          </a:p>
        </p:txBody>
      </p:sp>
    </p:spTree>
    <p:extLst>
      <p:ext uri="{BB962C8B-B14F-4D97-AF65-F5344CB8AC3E}">
        <p14:creationId xmlns:p14="http://schemas.microsoft.com/office/powerpoint/2010/main" val="80812139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621669" y="17526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How has your life been impacted by being a member of Rotary?</a:t>
            </a:r>
          </a:p>
        </p:txBody>
      </p:sp>
    </p:spTree>
    <p:extLst>
      <p:ext uri="{BB962C8B-B14F-4D97-AF65-F5344CB8AC3E}">
        <p14:creationId xmlns:p14="http://schemas.microsoft.com/office/powerpoint/2010/main" val="151527318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371600" y="1219200"/>
            <a:ext cx="70592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Let’s have a conversation about an </a:t>
            </a:r>
            <a:r>
              <a:rPr lang="en-US" sz="5400" i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Enrollment Conversation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about “Membership”….</a:t>
            </a:r>
          </a:p>
        </p:txBody>
      </p:sp>
    </p:spTree>
    <p:extLst>
      <p:ext uri="{BB962C8B-B14F-4D97-AF65-F5344CB8AC3E}">
        <p14:creationId xmlns:p14="http://schemas.microsoft.com/office/powerpoint/2010/main" val="77458588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371600" y="1219200"/>
            <a:ext cx="70592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Rotary makes a difference in people’s lives in TWO ways….</a:t>
            </a:r>
          </a:p>
        </p:txBody>
      </p:sp>
    </p:spTree>
    <p:extLst>
      <p:ext uri="{BB962C8B-B14F-4D97-AF65-F5344CB8AC3E}">
        <p14:creationId xmlns:p14="http://schemas.microsoft.com/office/powerpoint/2010/main" val="67736545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371600" y="1674674"/>
            <a:ext cx="70592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72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How do we </a:t>
            </a:r>
            <a:br>
              <a:rPr lang="en-US" sz="72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72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“Just Ask” ?</a:t>
            </a:r>
          </a:p>
        </p:txBody>
      </p:sp>
    </p:spTree>
    <p:extLst>
      <p:ext uri="{BB962C8B-B14F-4D97-AF65-F5344CB8AC3E}">
        <p14:creationId xmlns:p14="http://schemas.microsoft.com/office/powerpoint/2010/main" val="75765518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423365" y="1305342"/>
            <a:ext cx="70592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66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Get in the others person’s world…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48D974-E191-4108-957B-79E244DED154}"/>
              </a:ext>
            </a:extLst>
          </p:cNvPr>
          <p:cNvSpPr txBox="1"/>
          <p:nvPr/>
        </p:nvSpPr>
        <p:spPr>
          <a:xfrm>
            <a:off x="2133600" y="3734425"/>
            <a:ext cx="5410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“What’s going on in </a:t>
            </a:r>
            <a:r>
              <a:rPr lang="en-US" sz="4800" i="1" u="sng" dirty="0"/>
              <a:t>your</a:t>
            </a:r>
            <a:r>
              <a:rPr lang="en-US" sz="4800" i="1" dirty="0"/>
              <a:t> world ?”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D80302-41F9-43DE-962D-701403DC949C}"/>
              </a:ext>
            </a:extLst>
          </p:cNvPr>
          <p:cNvCxnSpPr/>
          <p:nvPr/>
        </p:nvCxnSpPr>
        <p:spPr>
          <a:xfrm>
            <a:off x="1600200" y="3581400"/>
            <a:ext cx="6324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90443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>
            <a:extLst>
              <a:ext uri="{FF2B5EF4-FFF2-40B4-BE49-F238E27FC236}">
                <a16:creationId xmlns:a16="http://schemas.microsoft.com/office/drawing/2014/main" id="{2B8B2D92-0E09-48F9-A496-CC0A78510F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486400"/>
            <a:ext cx="1578662" cy="1182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96A76-514F-41F4-8908-E8A7489D5B09}"/>
              </a:ext>
            </a:extLst>
          </p:cNvPr>
          <p:cNvSpPr txBox="1"/>
          <p:nvPr/>
        </p:nvSpPr>
        <p:spPr>
          <a:xfrm>
            <a:off x="1371600" y="1371600"/>
            <a:ext cx="705926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17458F"/>
              </a:buClr>
              <a:buSzPts val="1400"/>
              <a:tabLst>
                <a:tab pos="292735" algn="l"/>
              </a:tabLst>
            </a:pP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Fit Rotary into other people’s world…. </a:t>
            </a:r>
            <a:b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28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 </a:t>
            </a:r>
            <a:b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</a:br>
            <a:r>
              <a:rPr lang="en-US" sz="5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arlito"/>
              </a:rPr>
              <a:t>Don’t expect other people to always fit Rotary.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FA270B-A184-4011-8FB0-856FFF68A1DE}"/>
              </a:ext>
            </a:extLst>
          </p:cNvPr>
          <p:cNvCxnSpPr/>
          <p:nvPr/>
        </p:nvCxnSpPr>
        <p:spPr>
          <a:xfrm>
            <a:off x="1600200" y="3352800"/>
            <a:ext cx="6324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14650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TRF-PowerpointDesignEN_Light.pot</Template>
  <TotalTime>25245</TotalTime>
  <Words>206</Words>
  <Application>Microsoft Office PowerPoint</Application>
  <PresentationFormat>On-screen Show (4:3)</PresentationFormat>
  <Paragraphs>38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Carlito</vt:lpstr>
      <vt:lpstr>Wingdings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Cindy Hornaman</cp:lastModifiedBy>
  <cp:revision>840</cp:revision>
  <cp:lastPrinted>2013-04-11T19:55:04Z</cp:lastPrinted>
  <dcterms:created xsi:type="dcterms:W3CDTF">2010-04-16T20:11:30Z</dcterms:created>
  <dcterms:modified xsi:type="dcterms:W3CDTF">2022-03-09T13:40:51Z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WhenToUse">
    <vt:lpwstr>Powerpoint template using the new brand guidelines. This presentation has a cloud gray background on the cover and white background on other slides.</vt:lpwstr>
  </property>
  <property fmtid="{D5CDD505-2E9C-101B-9397-08002B2CF9AE}" pid="4" name="Description0">
    <vt:lpwstr>Powerpoint template using the new brand guidelines. This presentation has a cloud gray background on the cover and white background on other slides.</vt:lpwstr>
  </property>
  <property fmtid="{D5CDD505-2E9C-101B-9397-08002B2CF9AE}" pid="5" name="Status">
    <vt:lpwstr>In Review</vt:lpwstr>
  </property>
</Properties>
</file>